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0"/>
  </p:notesMasterIdLst>
  <p:handoutMasterIdLst>
    <p:handoutMasterId r:id="rId31"/>
  </p:handoutMasterIdLst>
  <p:sldIdLst>
    <p:sldId id="747" r:id="rId2"/>
    <p:sldId id="1249" r:id="rId3"/>
    <p:sldId id="1329" r:id="rId4"/>
    <p:sldId id="1316" r:id="rId5"/>
    <p:sldId id="1303" r:id="rId6"/>
    <p:sldId id="1304" r:id="rId7"/>
    <p:sldId id="1323" r:id="rId8"/>
    <p:sldId id="1305" r:id="rId9"/>
    <p:sldId id="1322" r:id="rId10"/>
    <p:sldId id="1306" r:id="rId11"/>
    <p:sldId id="1307" r:id="rId12"/>
    <p:sldId id="1308" r:id="rId13"/>
    <p:sldId id="1321" r:id="rId14"/>
    <p:sldId id="1330" r:id="rId15"/>
    <p:sldId id="1320" r:id="rId16"/>
    <p:sldId id="1313" r:id="rId17"/>
    <p:sldId id="1310" r:id="rId18"/>
    <p:sldId id="1311" r:id="rId19"/>
    <p:sldId id="1331" r:id="rId20"/>
    <p:sldId id="1314" r:id="rId21"/>
    <p:sldId id="1315" r:id="rId22"/>
    <p:sldId id="1324" r:id="rId23"/>
    <p:sldId id="1312" r:id="rId24"/>
    <p:sldId id="1328" r:id="rId25"/>
    <p:sldId id="1317" r:id="rId26"/>
    <p:sldId id="1318" r:id="rId27"/>
    <p:sldId id="1326" r:id="rId28"/>
    <p:sldId id="1327" r:id="rId29"/>
  </p:sldIdLst>
  <p:sldSz cx="9144000" cy="6858000" type="screen4x3"/>
  <p:notesSz cx="6888163" cy="9623425"/>
  <p:custDataLst>
    <p:tags r:id="rId32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umimoji="1" sz="4000" kern="1200">
        <a:solidFill>
          <a:srgbClr val="FF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1FF85"/>
    <a:srgbClr val="DEEDDD"/>
    <a:srgbClr val="009900"/>
    <a:srgbClr val="956309"/>
    <a:srgbClr val="824226"/>
    <a:srgbClr val="85542F"/>
    <a:srgbClr val="7DFFB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936" autoAdjust="0"/>
    <p:restoredTop sz="99822" autoAdjust="0"/>
  </p:normalViewPr>
  <p:slideViewPr>
    <p:cSldViewPr snapToGrid="0">
      <p:cViewPr varScale="1">
        <p:scale>
          <a:sx n="74" d="100"/>
          <a:sy n="74" d="100"/>
        </p:scale>
        <p:origin x="-1032" y="-90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622" y="-58"/>
      </p:cViewPr>
      <p:guideLst>
        <p:guide orient="horz" pos="3031"/>
        <p:guide pos="217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77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t" anchorCtr="0" compatLnSpc="1">
            <a:prstTxWarp prst="textNoShape">
              <a:avLst/>
            </a:prstTxWarp>
          </a:bodyPr>
          <a:lstStyle>
            <a:lvl1pPr algn="l" defTabSz="92710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Nombre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477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5588"/>
            <a:ext cx="2984500" cy="477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b" anchorCtr="0" compatLnSpc="1">
            <a:prstTxWarp prst="textNoShape">
              <a:avLst/>
            </a:prstTxWarp>
          </a:bodyPr>
          <a:lstStyle>
            <a:lvl1pPr algn="l" defTabSz="92710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Escriba el título aquí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145588"/>
            <a:ext cx="2984500" cy="477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7452F7E-B09F-4C49-82C4-A10C52B3CEA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10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477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t" anchorCtr="0" compatLnSpc="1">
            <a:prstTxWarp prst="textNoShape">
              <a:avLst/>
            </a:prstTxWarp>
          </a:bodyPr>
          <a:lstStyle>
            <a:lvl1pPr algn="l" defTabSz="92710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663" y="0"/>
            <a:ext cx="2984500" cy="477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t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1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58863" y="715963"/>
            <a:ext cx="4773612" cy="3579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532313"/>
            <a:ext cx="5049837" cy="4375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5588"/>
            <a:ext cx="2984500" cy="477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b" anchorCtr="0" compatLnSpc="1">
            <a:prstTxWarp prst="textNoShape">
              <a:avLst/>
            </a:prstTxWarp>
          </a:bodyPr>
          <a:lstStyle>
            <a:lvl1pPr algn="l" defTabSz="92710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663" y="9145588"/>
            <a:ext cx="2984500" cy="4778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729" tIns="46364" rIns="92729" bIns="46364" numCol="1" anchor="b" anchorCtr="0" compatLnSpc="1">
            <a:prstTxWarp prst="textNoShape">
              <a:avLst/>
            </a:prstTxWarp>
          </a:bodyPr>
          <a:lstStyle>
            <a:lvl1pPr algn="r" defTabSz="927100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5D9068-5D5D-4FC2-AE2F-C776BA65C6D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973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42B8577A-581B-47F6-A230-A0960CCA0797}" type="slidenum">
              <a:rPr kumimoji="0" lang="en-GB" altLang="fr-FR" sz="1200" smtClean="0">
                <a:solidFill>
                  <a:schemeClr val="tx1"/>
                </a:solidFill>
              </a:rPr>
              <a:pPr/>
              <a:t>1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10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11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12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13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14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15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16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17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18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19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20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21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22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23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24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25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26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27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42B8577A-581B-47F6-A230-A0960CCA0797}" type="slidenum">
              <a:rPr kumimoji="0" lang="en-GB" altLang="fr-FR" sz="1200" smtClean="0">
                <a:solidFill>
                  <a:prstClr val="black"/>
                </a:solidFill>
              </a:rPr>
              <a:pPr/>
              <a:t>28</a:t>
            </a:fld>
            <a:endParaRPr kumimoji="0" lang="en-GB" altLang="fr-FR" sz="1200" smtClean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3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4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5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6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7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8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 defTabSz="9271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defTabSz="92710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fld id="{84DB8519-35AD-48D5-A102-59F8CB0B4429}" type="slidenum">
              <a:rPr kumimoji="0" lang="en-GB" altLang="fr-FR" sz="1200" smtClean="0">
                <a:solidFill>
                  <a:schemeClr val="tx1"/>
                </a:solidFill>
              </a:rPr>
              <a:pPr/>
              <a:t>9</a:t>
            </a:fld>
            <a:endParaRPr kumimoji="0" lang="en-GB" altLang="fr-FR" sz="1200" smtClean="0">
              <a:solidFill>
                <a:schemeClr val="tx1"/>
              </a:solidFill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58863" y="715963"/>
            <a:ext cx="4773612" cy="3579812"/>
          </a:xfrm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es-ES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3581400" cy="283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62000"/>
            <a:ext cx="3549162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3581401"/>
            <a:ext cx="9144000" cy="1071563"/>
          </a:xfrm>
          <a:prstGeom prst="rect">
            <a:avLst/>
          </a:prstGeom>
          <a:solidFill>
            <a:srgbClr val="C8C8C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943601"/>
            <a:ext cx="1143000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0" y="4724400"/>
            <a:ext cx="9144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2819400"/>
            <a:ext cx="9144000" cy="7620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64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335" y="3595689"/>
            <a:ext cx="7775331" cy="841375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en-US"/>
              <a:t>Subtítulo de la presentación</a:t>
            </a:r>
          </a:p>
        </p:txBody>
      </p:sp>
      <p:sp>
        <p:nvSpPr>
          <p:cNvPr id="186471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814638"/>
            <a:ext cx="7772400" cy="747712"/>
          </a:xfrm>
        </p:spPr>
        <p:txBody>
          <a:bodyPr wrap="square" anchor="ctr"/>
          <a:lstStyle>
            <a:lvl1pPr>
              <a:defRPr sz="3000"/>
            </a:lvl1pPr>
          </a:lstStyle>
          <a:p>
            <a:r>
              <a:rPr lang="en-US"/>
              <a:t>Titulo de la presentación</a:t>
            </a:r>
          </a:p>
        </p:txBody>
      </p:sp>
    </p:spTree>
    <p:extLst>
      <p:ext uri="{BB962C8B-B14F-4D97-AF65-F5344CB8AC3E}">
        <p14:creationId xmlns:p14="http://schemas.microsoft.com/office/powerpoint/2010/main" val="319242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6647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7662" y="115888"/>
            <a:ext cx="2105758" cy="64817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68923" y="115888"/>
            <a:ext cx="6178062" cy="64817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9191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68923" y="115888"/>
            <a:ext cx="8424497" cy="64817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94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493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435" y="4406901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1999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8924" y="1600200"/>
            <a:ext cx="4141177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0777" y="1600200"/>
            <a:ext cx="4142643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252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270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270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6197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444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9396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538" y="273051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36689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7960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923" y="1600200"/>
            <a:ext cx="842449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Haga clic para modificar el estilo de texto del patrón</a:t>
            </a:r>
          </a:p>
          <a:p>
            <a:pPr lvl="1"/>
            <a:r>
              <a:rPr lang="en-US" altLang="fr-FR" smtClean="0"/>
              <a:t>Segundo nivel</a:t>
            </a:r>
          </a:p>
          <a:p>
            <a:pPr lvl="2"/>
            <a:r>
              <a:rPr lang="en-US" altLang="fr-FR" smtClean="0"/>
              <a:t>Tercer nivel</a:t>
            </a:r>
          </a:p>
          <a:p>
            <a:pPr lvl="3"/>
            <a:r>
              <a:rPr lang="en-US" altLang="fr-FR" smtClean="0"/>
              <a:t>Cuarto nivel</a:t>
            </a:r>
          </a:p>
          <a:p>
            <a:pPr lvl="4"/>
            <a:r>
              <a:rPr lang="en-US" altLang="fr-FR" smtClean="0"/>
              <a:t>Quinto nivel</a:t>
            </a:r>
          </a:p>
        </p:txBody>
      </p:sp>
      <p:sp>
        <p:nvSpPr>
          <p:cNvPr id="1863683" name="Rectangle 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solidFill>
            <a:srgbClr val="002E67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kumimoji="0" lang="es-E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924" y="115888"/>
            <a:ext cx="676861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r-FR" smtClean="0"/>
              <a:t>Título de la página</a:t>
            </a:r>
          </a:p>
        </p:txBody>
      </p:sp>
      <p:sp>
        <p:nvSpPr>
          <p:cNvPr id="1863685" name="Line 5"/>
          <p:cNvSpPr>
            <a:spLocks noChangeShapeType="1"/>
          </p:cNvSpPr>
          <p:nvPr/>
        </p:nvSpPr>
        <p:spPr bwMode="auto">
          <a:xfrm>
            <a:off x="0" y="13636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863686" name="Rectangle 6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525E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236" y="134938"/>
            <a:ext cx="1151792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205" r:id="rId1"/>
    <p:sldLayoutId id="2147488045" r:id="rId2"/>
    <p:sldLayoutId id="2147488046" r:id="rId3"/>
    <p:sldLayoutId id="2147488047" r:id="rId4"/>
    <p:sldLayoutId id="2147488048" r:id="rId5"/>
    <p:sldLayoutId id="2147488049" r:id="rId6"/>
    <p:sldLayoutId id="2147488050" r:id="rId7"/>
    <p:sldLayoutId id="2147488051" r:id="rId8"/>
    <p:sldLayoutId id="2147488052" r:id="rId9"/>
    <p:sldLayoutId id="2147488053" r:id="rId10"/>
    <p:sldLayoutId id="2147488054" r:id="rId11"/>
    <p:sldLayoutId id="214748805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0" y="2762856"/>
            <a:ext cx="90912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2400" b="1" dirty="0" smtClean="0">
                <a:solidFill>
                  <a:schemeClr val="bg1"/>
                </a:solidFill>
                <a:latin typeface="Trebuchet MS" pitchFamily="34" charset="0"/>
              </a:rPr>
              <a:t>Adaptive finite element method with a local element </a:t>
            </a:r>
            <a:r>
              <a:rPr lang="en-US" altLang="fr-FR" sz="2400" b="1" dirty="0" err="1" smtClean="0">
                <a:solidFill>
                  <a:schemeClr val="bg1"/>
                </a:solidFill>
                <a:latin typeface="Trebuchet MS" pitchFamily="34" charset="0"/>
              </a:rPr>
              <a:t>parametrization</a:t>
            </a:r>
            <a:r>
              <a:rPr lang="en-US" altLang="fr-FR" sz="2400" b="1" dirty="0" smtClean="0">
                <a:solidFill>
                  <a:schemeClr val="bg1"/>
                </a:solidFill>
                <a:latin typeface="Trebuchet MS" pitchFamily="34" charset="0"/>
              </a:rPr>
              <a:t> of nested meshes</a:t>
            </a:r>
            <a:endParaRPr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8918" name="Rectangle 13"/>
          <p:cNvSpPr>
            <a:spLocks noChangeArrowheads="1"/>
          </p:cNvSpPr>
          <p:nvPr/>
        </p:nvSpPr>
        <p:spPr bwMode="auto">
          <a:xfrm>
            <a:off x="0" y="3624630"/>
            <a:ext cx="9091246" cy="74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lvl="0" defTabSz="449263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SzPct val="100000"/>
              <a:defRPr/>
            </a:pPr>
            <a:r>
              <a:rPr kumimoji="0" lang="en-US" sz="2400" kern="0" dirty="0">
                <a:solidFill>
                  <a:schemeClr val="tx1"/>
                </a:solidFill>
                <a:latin typeface="Arial"/>
              </a:rPr>
              <a:t>J. </a:t>
            </a:r>
            <a:r>
              <a:rPr kumimoji="0" lang="en-US" sz="2400" kern="0" dirty="0" err="1">
                <a:solidFill>
                  <a:schemeClr val="tx1"/>
                </a:solidFill>
                <a:latin typeface="Arial"/>
              </a:rPr>
              <a:t>Ramírez</a:t>
            </a:r>
            <a:r>
              <a:rPr kumimoji="0" lang="en-US" sz="1800" baseline="30000" dirty="0">
                <a:solidFill>
                  <a:schemeClr val="tx1"/>
                </a:solidFill>
                <a:latin typeface="Trebuchet MS" pitchFamily="34" charset="0"/>
              </a:rPr>
              <a:t> (1)</a:t>
            </a:r>
            <a:r>
              <a:rPr kumimoji="0" lang="en-US" sz="2400" kern="0" dirty="0">
                <a:solidFill>
                  <a:schemeClr val="tx1"/>
                </a:solidFill>
                <a:latin typeface="Arial"/>
              </a:rPr>
              <a:t>, A. Oliver</a:t>
            </a:r>
            <a:r>
              <a:rPr kumimoji="0" lang="en-US" sz="1800" baseline="3000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kumimoji="0" lang="en-US" sz="1800" baseline="30000" dirty="0" smtClean="0">
                <a:solidFill>
                  <a:schemeClr val="tx1"/>
                </a:solidFill>
                <a:latin typeface="Trebuchet MS" pitchFamily="34" charset="0"/>
              </a:rPr>
              <a:t>(1)</a:t>
            </a:r>
            <a:r>
              <a:rPr kumimoji="0" lang="en-US" sz="2400" kern="0" dirty="0" smtClean="0">
                <a:solidFill>
                  <a:schemeClr val="tx1"/>
                </a:solidFill>
                <a:latin typeface="Arial"/>
              </a:rPr>
              <a:t>, R</a:t>
            </a:r>
            <a:r>
              <a:rPr kumimoji="0" lang="en-US" sz="2400" kern="0" dirty="0">
                <a:solidFill>
                  <a:schemeClr val="tx1"/>
                </a:solidFill>
                <a:latin typeface="Arial"/>
              </a:rPr>
              <a:t>. Montenegro</a:t>
            </a:r>
            <a:r>
              <a:rPr kumimoji="0" lang="en-US" sz="1800" baseline="30000" dirty="0">
                <a:solidFill>
                  <a:schemeClr val="tx1"/>
                </a:solidFill>
                <a:latin typeface="Trebuchet MS" pitchFamily="34" charset="0"/>
              </a:rPr>
              <a:t> (1) </a:t>
            </a:r>
            <a:endParaRPr kumimoji="0" lang="en-US" sz="2400" kern="0" dirty="0">
              <a:solidFill>
                <a:schemeClr val="tx1"/>
              </a:solidFill>
              <a:latin typeface="Arial"/>
            </a:endParaRPr>
          </a:p>
          <a:p>
            <a:endParaRPr lang="pt-BR" altLang="fr-FR" sz="2000" dirty="0" smtClean="0">
              <a:solidFill>
                <a:schemeClr val="tx1"/>
              </a:solidFill>
              <a:latin typeface="Trebuchet MS" pitchFamily="34" charset="0"/>
            </a:endParaRPr>
          </a:p>
        </p:txBody>
      </p:sp>
      <p:sp>
        <p:nvSpPr>
          <p:cNvPr id="38919" name="Rectangle 14"/>
          <p:cNvSpPr>
            <a:spLocks noChangeArrowheads="1"/>
          </p:cNvSpPr>
          <p:nvPr/>
        </p:nvSpPr>
        <p:spPr bwMode="auto">
          <a:xfrm>
            <a:off x="915866" y="4134340"/>
            <a:ext cx="734367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fr-FR" sz="2000" baseline="30000" dirty="0">
                <a:solidFill>
                  <a:srgbClr val="010000"/>
                </a:solidFill>
                <a:latin typeface="Trebuchet MS" pitchFamily="34" charset="0"/>
              </a:rPr>
              <a:t>(1)  </a:t>
            </a:r>
            <a:r>
              <a:rPr lang="en-US" altLang="fr-FR" sz="1600" dirty="0">
                <a:solidFill>
                  <a:srgbClr val="010000"/>
                </a:solidFill>
                <a:latin typeface="Trebuchet MS" pitchFamily="34" charset="0"/>
              </a:rPr>
              <a:t>University Institute SIANI, University of Las Palmas de Gran </a:t>
            </a:r>
            <a:r>
              <a:rPr lang="en-US" altLang="fr-FR" sz="1600" dirty="0" err="1">
                <a:solidFill>
                  <a:srgbClr val="010000"/>
                </a:solidFill>
                <a:latin typeface="Trebuchet MS" pitchFamily="34" charset="0"/>
              </a:rPr>
              <a:t>Canaria</a:t>
            </a:r>
            <a:r>
              <a:rPr lang="en-US" altLang="fr-FR" sz="1600" dirty="0">
                <a:solidFill>
                  <a:srgbClr val="010000"/>
                </a:solidFill>
                <a:latin typeface="Trebuchet MS" pitchFamily="34" charset="0"/>
              </a:rPr>
              <a:t>, Spain</a:t>
            </a:r>
          </a:p>
          <a:p>
            <a:pPr algn="l">
              <a:spcBef>
                <a:spcPct val="20000"/>
              </a:spcBef>
            </a:pPr>
            <a:endParaRPr lang="es-ES" altLang="fr-FR" sz="1600" dirty="0">
              <a:solidFill>
                <a:srgbClr val="010000"/>
              </a:solidFill>
              <a:latin typeface="Trebuchet MS" pitchFamily="34" charset="0"/>
            </a:endParaRPr>
          </a:p>
        </p:txBody>
      </p:sp>
      <p:pic>
        <p:nvPicPr>
          <p:cNvPr id="8" name="Picture 2" descr="conteni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6" t="86253" b="2946"/>
          <a:stretch>
            <a:fillRect/>
          </a:stretch>
        </p:blipFill>
        <p:spPr bwMode="auto">
          <a:xfrm>
            <a:off x="5241806" y="4902510"/>
            <a:ext cx="3678115" cy="182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00398" y="366649"/>
            <a:ext cx="34291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Meccano</a:t>
            </a: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 </a:t>
            </a:r>
            <a:r>
              <a:rPr kumimoji="0" lang="en-US" altLang="fr-F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mesher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95555" y="1429242"/>
            <a:ext cx="4458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s-ES" sz="1800" dirty="0" smtClean="0">
                <a:solidFill>
                  <a:schemeClr val="tx1"/>
                </a:solidFill>
                <a:latin typeface="Arial" charset="0"/>
              </a:rPr>
              <a:t>1. </a:t>
            </a:r>
            <a:r>
              <a:rPr kumimoji="0" lang="es-ES" sz="1800" dirty="0" err="1">
                <a:solidFill>
                  <a:schemeClr val="tx1"/>
                </a:solidFill>
                <a:latin typeface="Arial" charset="0"/>
              </a:rPr>
              <a:t>Construct</a:t>
            </a:r>
            <a:r>
              <a:rPr kumimoji="0" lang="es-ES" sz="1800" dirty="0">
                <a:solidFill>
                  <a:schemeClr val="tx1"/>
                </a:solidFill>
                <a:latin typeface="Arial" charset="0"/>
              </a:rPr>
              <a:t> a </a:t>
            </a:r>
            <a:r>
              <a:rPr kumimoji="0" lang="es-ES" sz="1800" dirty="0" err="1" smtClean="0">
                <a:solidFill>
                  <a:schemeClr val="tx1"/>
                </a:solidFill>
                <a:latin typeface="Arial" charset="0"/>
              </a:rPr>
              <a:t>meccano</a:t>
            </a:r>
            <a:r>
              <a:rPr kumimoji="0" lang="es-ES" sz="18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kumimoji="0" lang="es-ES" sz="1800" dirty="0" err="1" smtClean="0">
                <a:solidFill>
                  <a:schemeClr val="tx1"/>
                </a:solidFill>
                <a:latin typeface="Arial" charset="0"/>
              </a:rPr>
              <a:t>approximation</a:t>
            </a:r>
            <a:endParaRPr kumimoji="0" lang="fr-FR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113314" y="1443783"/>
            <a:ext cx="4567591" cy="109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70000"/>
              </a:lnSpc>
              <a:spcBef>
                <a:spcPct val="50000"/>
              </a:spcBef>
            </a:pPr>
            <a:r>
              <a:rPr kumimoji="0" lang="en-US" altLang="fr-FR" sz="1800" dirty="0" smtClean="0">
                <a:solidFill>
                  <a:schemeClr val="tx1"/>
                </a:solidFill>
                <a:latin typeface="Arial" charset="0"/>
              </a:rPr>
              <a:t>2.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admissible mapping between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meccano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 boundaries</a:t>
            </a:r>
            <a:endParaRPr kumimoji="0" lang="en-US" altLang="fr-FR" sz="18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6" name="5 Rectángulo"/>
          <p:cNvSpPr/>
          <p:nvPr/>
        </p:nvSpPr>
        <p:spPr>
          <a:xfrm>
            <a:off x="2244462" y="4118796"/>
            <a:ext cx="49017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fr-FR" sz="1800" dirty="0">
                <a:solidFill>
                  <a:schemeClr val="tx1"/>
                </a:solidFill>
                <a:latin typeface="Arial" charset="0"/>
              </a:rPr>
              <a:t>3. Construct a coarse mesh of the </a:t>
            </a:r>
            <a:r>
              <a:rPr kumimoji="0" lang="en-US" altLang="fr-FR" sz="1800" dirty="0" err="1">
                <a:solidFill>
                  <a:schemeClr val="tx1"/>
                </a:solidFill>
                <a:latin typeface="Arial" charset="0"/>
              </a:rPr>
              <a:t>meccano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Users\Jabel\Documentos Doctorado\WCCM-ECCM-ECFD2014\meccano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5" y="1968196"/>
            <a:ext cx="4195463" cy="215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Jabel\Documentos Doctorado\WCCM-ECCM-ECFD2014\meccano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41" y="1893531"/>
            <a:ext cx="3971677" cy="203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bel\Documentos Doctorado\WCCM-ECCM-ECFD2014\meccano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291" y="4483890"/>
            <a:ext cx="4166088" cy="21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83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56014" y="344714"/>
            <a:ext cx="34291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kern="0" dirty="0" err="1">
                <a:solidFill>
                  <a:schemeClr val="bg1"/>
                </a:solidFill>
                <a:latin typeface="Tahoma"/>
              </a:rPr>
              <a:t>Meccano</a:t>
            </a:r>
            <a:r>
              <a:rPr kumimoji="0" lang="en-US" altLang="fr-FR" sz="3000" b="1" kern="0" dirty="0">
                <a:solidFill>
                  <a:schemeClr val="bg1"/>
                </a:solidFill>
                <a:latin typeface="Tahoma"/>
              </a:rPr>
              <a:t> </a:t>
            </a:r>
            <a:r>
              <a:rPr kumimoji="0" lang="en-US" altLang="fr-FR" sz="3000" b="1" kern="0" dirty="0" err="1">
                <a:solidFill>
                  <a:schemeClr val="bg1"/>
                </a:solidFill>
                <a:latin typeface="Tahoma"/>
              </a:rPr>
              <a:t>mesher</a:t>
            </a:r>
            <a:endParaRPr kumimoji="0" lang="fr-FR" sz="3000" kern="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-253082" y="1515852"/>
            <a:ext cx="8012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fr-FR" sz="1800" dirty="0">
                <a:solidFill>
                  <a:schemeClr val="tx1"/>
                </a:solidFill>
                <a:latin typeface="Arial" charset="0"/>
              </a:rPr>
              <a:t>4. </a:t>
            </a:r>
            <a:r>
              <a:rPr kumimoji="0" lang="en-US" altLang="fr-FR" sz="1800" dirty="0" smtClean="0">
                <a:solidFill>
                  <a:schemeClr val="tx1"/>
                </a:solidFill>
                <a:latin typeface="Arial" charset="0"/>
              </a:rPr>
              <a:t>Refined </a:t>
            </a:r>
            <a:r>
              <a:rPr kumimoji="0" lang="en-US" altLang="fr-FR" sz="1800" dirty="0">
                <a:solidFill>
                  <a:schemeClr val="tx1"/>
                </a:solidFill>
                <a:latin typeface="Arial" charset="0"/>
              </a:rPr>
              <a:t>mesh of the </a:t>
            </a:r>
            <a:r>
              <a:rPr kumimoji="0" lang="en-US" altLang="fr-FR" sz="1800" dirty="0" err="1" smtClean="0">
                <a:solidFill>
                  <a:schemeClr val="tx1"/>
                </a:solidFill>
                <a:latin typeface="Arial" charset="0"/>
              </a:rPr>
              <a:t>meccano</a:t>
            </a:r>
            <a:r>
              <a:rPr kumimoji="0" lang="en-US" altLang="fr-FR" sz="1800" dirty="0" smtClean="0">
                <a:solidFill>
                  <a:schemeClr val="tx1"/>
                </a:solidFill>
                <a:latin typeface="Arial" charset="0"/>
              </a:rPr>
              <a:t> that </a:t>
            </a:r>
            <a:r>
              <a:rPr kumimoji="0" lang="en-US" altLang="fr-FR" sz="1800" dirty="0">
                <a:solidFill>
                  <a:schemeClr val="tx1"/>
                </a:solidFill>
                <a:latin typeface="Arial" charset="0"/>
              </a:rPr>
              <a:t>approximates the solid boundary</a:t>
            </a:r>
            <a:endParaRPr lang="fr-FR" sz="1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Jabel\Documentos Doctorado\WCCM-ECCM-ECFD2014\meccano4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38" y="2065339"/>
            <a:ext cx="4166088" cy="21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abel\Documentos Doctorado\WCCM-ECCM-ECFD2014\meccano4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557" y="2156605"/>
            <a:ext cx="3988042" cy="204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Jabel\Documentos Doctorado\WCCM-ECCM-ECFD2014\meccano4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75" y="4260818"/>
            <a:ext cx="4166088" cy="21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58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5834882" y="6274314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5845140" y="6213476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33081" y="316135"/>
            <a:ext cx="342914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kern="0" dirty="0" err="1">
                <a:solidFill>
                  <a:schemeClr val="bg1"/>
                </a:solidFill>
                <a:latin typeface="Tahoma"/>
              </a:rPr>
              <a:t>Meccano</a:t>
            </a:r>
            <a:r>
              <a:rPr kumimoji="0" lang="en-US" altLang="fr-FR" sz="3000" b="1" kern="0" dirty="0">
                <a:solidFill>
                  <a:schemeClr val="bg1"/>
                </a:solidFill>
                <a:latin typeface="Tahoma"/>
              </a:rPr>
              <a:t> </a:t>
            </a:r>
            <a:r>
              <a:rPr kumimoji="0" lang="en-US" altLang="fr-FR" sz="3000" b="1" kern="0" dirty="0" err="1">
                <a:solidFill>
                  <a:schemeClr val="bg1"/>
                </a:solidFill>
                <a:latin typeface="Tahoma"/>
              </a:rPr>
              <a:t>mesher</a:t>
            </a:r>
            <a:endParaRPr kumimoji="0" lang="fr-FR" sz="3000" kern="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Jabel\Documentos Doctorado\WCCM-ECCM-ECFD2014\meccano6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88" y="1996765"/>
            <a:ext cx="4166088" cy="21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Jabel\Documentos Doctorado\WCCM-ECCM-ECFD2014\meccano6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446" y="1931734"/>
            <a:ext cx="4166087" cy="213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Jabel\Documentos Doctorado\WCCM-ECCM-ECFD2014\meccano6_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81" y="4251943"/>
            <a:ext cx="4325190" cy="221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-379443" y="1549522"/>
            <a:ext cx="5789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Relocate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inner nodes of the </a:t>
            </a:r>
            <a:r>
              <a:rPr lang="en-US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meccano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2698376" y="4067276"/>
            <a:ext cx="295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 the mesh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590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5834882" y="6274314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5845140" y="6213476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7054" y="316135"/>
            <a:ext cx="51267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kern="0" dirty="0" smtClean="0">
                <a:solidFill>
                  <a:schemeClr val="bg1"/>
                </a:solidFill>
                <a:latin typeface="Tahoma"/>
              </a:rPr>
              <a:t>Piecewise transformation</a:t>
            </a:r>
            <a:endParaRPr kumimoji="0" lang="fr-FR" sz="3000" kern="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Jabel\Documentos Doctorado\WCCM-ECCM-ECFD2014\meccano6_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463" y="2600713"/>
            <a:ext cx="7101691" cy="336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circular"/>
          <p:cNvSpPr/>
          <p:nvPr/>
        </p:nvSpPr>
        <p:spPr bwMode="auto">
          <a:xfrm>
            <a:off x="3925357" y="2266681"/>
            <a:ext cx="1528284" cy="1287501"/>
          </a:xfrm>
          <a:prstGeom prst="circularArrow">
            <a:avLst>
              <a:gd name="adj1" fmla="val 7458"/>
              <a:gd name="adj2" fmla="val 1142319"/>
              <a:gd name="adj3" fmla="val 20457680"/>
              <a:gd name="adj4" fmla="val 10800000"/>
              <a:gd name="adj5" fmla="val 12500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4244067" y="1558795"/>
                <a:ext cx="104971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s-ES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4067" y="1558795"/>
                <a:ext cx="1049711" cy="7078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687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5834882" y="6274314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5845140" y="6213476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67054" y="316135"/>
            <a:ext cx="512672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kern="0" dirty="0" smtClean="0">
                <a:solidFill>
                  <a:schemeClr val="bg1"/>
                </a:solidFill>
                <a:latin typeface="Tahoma"/>
              </a:rPr>
              <a:t>Piecewise transformation</a:t>
            </a:r>
            <a:endParaRPr kumimoji="0" lang="fr-FR" sz="3000" kern="0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Jabel\Documentos Doctorado\WCCM-ECCM-ECFD2014\meccano6_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90" y="4711404"/>
            <a:ext cx="2859110" cy="135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circular"/>
          <p:cNvSpPr/>
          <p:nvPr/>
        </p:nvSpPr>
        <p:spPr bwMode="auto">
          <a:xfrm>
            <a:off x="7494971" y="4684555"/>
            <a:ext cx="342360" cy="336171"/>
          </a:xfrm>
          <a:prstGeom prst="circularArrow">
            <a:avLst>
              <a:gd name="adj1" fmla="val 7458"/>
              <a:gd name="adj2" fmla="val 1142319"/>
              <a:gd name="adj3" fmla="val 20457680"/>
              <a:gd name="adj4" fmla="val 10800000"/>
              <a:gd name="adj5" fmla="val 12500"/>
            </a:avLst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7400950" y="4133421"/>
                <a:ext cx="53040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s-ES" sz="16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sz="1600" dirty="0"/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50" y="4133421"/>
                <a:ext cx="530402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Jabel\Documentos Doctorado\WCCM-ECCM-ECFD2014\congreso Barcelona 2014\Figuras_informe\transformacion_is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8" y="2692221"/>
            <a:ext cx="5689511" cy="31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1787" y="1546515"/>
            <a:ext cx="8595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FEM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curved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edges</a:t>
            </a:r>
            <a:endParaRPr lang="fr-FR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5835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51989" y="331335"/>
            <a:ext cx="365677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Weak formulation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67055" y="1610847"/>
            <a:ext cx="8808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lead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CuadroTexto"/>
              <p:cNvSpPr txBox="1"/>
              <p:nvPr/>
            </p:nvSpPr>
            <p:spPr>
              <a:xfrm>
                <a:off x="167054" y="5302138"/>
                <a:ext cx="8808530" cy="12075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anose="05000000000000000000" pitchFamily="2" charset="2"/>
                  <a:buChar char="§"/>
                </a:pP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Where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number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subelements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fr-FR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fr-FR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s-ES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𝐽</m:t>
                            </m:r>
                          </m:e>
                          <m:sub>
                            <m:sSup>
                              <m:sSupPr>
                                <m:ctrlPr>
                                  <a:rPr kumimoji="0" lang="fr-FR" altLang="fr-FR" sz="20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kumimoji="0" lang="fr-FR" altLang="fr-FR" sz="2000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el-GR" altLang="fr-FR" sz="2000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Ψ</m:t>
                                    </m:r>
                                  </m:e>
                                  <m:sub>
                                    <m:r>
                                      <a:rPr kumimoji="0" lang="es-ES" altLang="fr-FR" sz="2000" i="1" kern="0">
                                        <a:solidFill>
                                          <a:srgbClr val="000000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kumimoji="0" lang="es-ES" altLang="fr-FR" sz="2000" i="1" kern="0">
                                    <a:solidFill>
                                      <a:srgbClr val="000000"/>
                                    </a:solidFill>
                                    <a:latin typeface="Cambria Math"/>
                                  </a:rPr>
                                  <m:t>𝑘</m:t>
                                </m:r>
                              </m:sup>
                            </m:sSup>
                          </m:sub>
                        </m:sSub>
                      </m:e>
                    </m:d>
                  </m:oMath>
                </a14:m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acobian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each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fr-FR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kumimoji="0" lang="fr-FR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s-ES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kumimoji="0" lang="es-ES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kumimoji="0" lang="es-ES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subelement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parametric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space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fr-FR" sz="2000" dirty="0">
                    <a:solidFill>
                      <a:srgbClr val="000000"/>
                    </a:solidFill>
                  </a:rPr>
                  <a:t> </a:t>
                </a:r>
                <a:r>
                  <a:rPr lang="fr-FR" sz="2000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fr-FR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</a:rPr>
                            </m:ctrlPr>
                          </m:sSupPr>
                          <m:e>
                            <m:r>
                              <a:rPr lang="es-E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𝛺</m:t>
                            </m:r>
                          </m:e>
                          <m:sup>
                            <m:r>
                              <a:rPr lang="es-ES" sz="2000" i="1">
                                <a:solidFill>
                                  <a:srgbClr val="000000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𝑒</m:t>
                            </m:r>
                          </m:sup>
                        </m:sSup>
                      </m:e>
                      <m:sup>
                        <m:r>
                          <a:rPr lang="es-ES" sz="20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the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subelement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physical</a:t>
                </a:r>
                <a:r>
                  <a:rPr lang="fr-FR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space</a:t>
                </a:r>
                <a:endParaRPr lang="fr-FR" sz="2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4" y="5302138"/>
                <a:ext cx="8808530" cy="1207575"/>
              </a:xfrm>
              <a:prstGeom prst="rect">
                <a:avLst/>
              </a:prstGeom>
              <a:blipFill rotWithShape="1">
                <a:blip r:embed="rId3"/>
                <a:stretch>
                  <a:fillRect l="-554" r="-761" b="-858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201" y="3361386"/>
            <a:ext cx="4331024" cy="194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980374" y="4156882"/>
                <a:ext cx="71301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fr-FR" altLang="fr-FR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0" lang="es-ES" altLang="fr-FR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kumimoji="0" lang="es-ES" altLang="fr-FR" i="1" ker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374" y="4156882"/>
                <a:ext cx="713016" cy="70788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6860442" y="4046048"/>
                <a:ext cx="91076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Times New Roman"/>
                            </a:rPr>
                          </m:ctrlPr>
                        </m:sSupPr>
                        <m:e>
                          <m:r>
                            <a:rPr lang="es-ES" b="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𝛺</m:t>
                          </m:r>
                        </m:e>
                        <m:sup>
                          <m:r>
                            <a:rPr lang="es-ES" b="0" i="1">
                              <a:solidFill>
                                <a:srgbClr val="000000"/>
                              </a:solidFill>
                              <a:effectLst/>
                              <a:latin typeface="Cambria Math"/>
                              <a:ea typeface="Times New Roman"/>
                              <a:cs typeface="Times New Roman"/>
                            </a:rPr>
                            <m:t>𝑒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0442" y="4046048"/>
                <a:ext cx="910762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51" y="2072512"/>
            <a:ext cx="8444632" cy="1502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9324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60552" y="444115"/>
            <a:ext cx="7002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Numerical Integration(quadrature)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67054" y="1557005"/>
            <a:ext cx="8808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defTabSz="449263" eaLnBrk="1" hangingPunct="1">
              <a:buClr>
                <a:srgbClr val="3333CC"/>
              </a:buClr>
              <a:buFont typeface="Wingdings" panose="05000000000000000000" pitchFamily="2" charset="2"/>
              <a:buChar char="§"/>
              <a:defRPr/>
            </a:pP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Then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we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perform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integration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for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that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purpose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a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transformation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l-GR" sz="2400" dirty="0">
                <a:solidFill>
                  <a:srgbClr val="000000"/>
                </a:solidFill>
                <a:latin typeface="Arial"/>
              </a:rPr>
              <a:t>φ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is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introduced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from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the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integration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space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each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subelement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in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parametric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 smtClean="0">
                <a:solidFill>
                  <a:srgbClr val="000000"/>
                </a:solidFill>
                <a:latin typeface="Arial"/>
              </a:rPr>
              <a:t>space</a:t>
            </a:r>
            <a:r>
              <a:rPr kumimoji="0" lang="es-ES" sz="2400" dirty="0" smtClean="0">
                <a:solidFill>
                  <a:srgbClr val="000000"/>
                </a:solidFill>
                <a:latin typeface="Arial"/>
              </a:rPr>
              <a:t>.</a:t>
            </a:r>
            <a:endParaRPr kumimoji="0" lang="fr-FR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Picture 8" descr="C:\Users\Jabel\Documentos Doctorado\WCCM-ECCM-ECFD2014\congreso Barcelona 2014\Figuras_informe\transformacion_gau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13" y="3026535"/>
            <a:ext cx="7103809" cy="2921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509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2288" y="372689"/>
            <a:ext cx="453201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Numerical </a:t>
            </a:r>
            <a:r>
              <a:rPr kumimoji="0" lang="en-US" altLang="fr-FR" sz="3000" b="1" kern="0" dirty="0">
                <a:solidFill>
                  <a:schemeClr val="bg1"/>
                </a:solidFill>
                <a:latin typeface="Tahoma"/>
              </a:rPr>
              <a:t> </a:t>
            </a:r>
            <a:r>
              <a:rPr kumimoji="0" lang="en-US" altLang="fr-FR" sz="3000" b="1" kern="0" dirty="0" err="1">
                <a:solidFill>
                  <a:schemeClr val="bg1"/>
                </a:solidFill>
                <a:latin typeface="Tahoma"/>
              </a:rPr>
              <a:t>i</a:t>
            </a:r>
            <a:r>
              <a:rPr kumimoji="0" lang="en-US" altLang="fr-FR" sz="3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ntegration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Rectángulo"/>
              <p:cNvSpPr/>
              <p:nvPr/>
            </p:nvSpPr>
            <p:spPr>
              <a:xfrm>
                <a:off x="-1" y="1401263"/>
                <a:ext cx="9105900" cy="44664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38138" marR="0" lvl="0" indent="-338138" algn="l" defTabSz="449263" eaLnBrk="1" fontAlgn="auto" latinLnBrk="0" hangingPunct="1">
                  <a:lnSpc>
                    <a:spcPct val="93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A83C5"/>
                  </a:buClr>
                  <a:buSzPct val="100000"/>
                  <a:buFont typeface="Wingdings" pitchFamily="2" charset="2"/>
                  <a:buChar char=""/>
                  <a:tabLst/>
                  <a:defRPr/>
                </a:pPr>
                <a:r>
                  <a:rPr kumimoji="0" lang="es-ES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Finally </a:t>
                </a:r>
                <a:r>
                  <a:rPr kumimoji="0" lang="es-ES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the</a:t>
                </a:r>
                <a:r>
                  <a:rPr kumimoji="0" lang="es-ES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s-ES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numerical</a:t>
                </a:r>
                <a:r>
                  <a:rPr kumimoji="0" lang="es-ES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s-ES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integration</a:t>
                </a:r>
                <a:r>
                  <a:rPr kumimoji="0" lang="es-ES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s-ES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would</a:t>
                </a:r>
                <a:r>
                  <a:rPr kumimoji="0" lang="es-ES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s-ES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result</a:t>
                </a:r>
                <a:r>
                  <a:rPr kumimoji="0" lang="es-ES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:</a:t>
                </a:r>
              </a:p>
              <a:p>
                <a:pPr marL="338138" marR="0" lvl="0" indent="-338138" algn="l" defTabSz="449263" eaLnBrk="1" fontAlgn="auto" latinLnBrk="0" hangingPunct="1">
                  <a:lnSpc>
                    <a:spcPct val="93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A83C5"/>
                  </a:buClr>
                  <a:buSzPct val="100000"/>
                  <a:buFont typeface="Wingdings" pitchFamily="2" charset="2"/>
                  <a:buChar char=""/>
                  <a:tabLst/>
                  <a:defRPr/>
                </a:pPr>
                <a:endParaRPr kumimoji="0" lang="es-ES" alt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449263" eaLnBrk="1" fontAlgn="auto" latinLnBrk="0" hangingPunct="1">
                  <a:lnSpc>
                    <a:spcPct val="93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A83C5"/>
                  </a:buClr>
                  <a:buSzPct val="100000"/>
                  <a:buFontTx/>
                  <a:buNone/>
                  <a:tabLst/>
                  <a:defRPr/>
                </a:pPr>
                <a:endParaRPr kumimoji="0" lang="es-ES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0" marR="0" lvl="0" indent="0" algn="l" defTabSz="449263" eaLnBrk="1" fontAlgn="auto" latinLnBrk="0" hangingPunct="1">
                  <a:lnSpc>
                    <a:spcPct val="93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A83C5"/>
                  </a:buClr>
                  <a:buSzPct val="100000"/>
                  <a:buFontTx/>
                  <a:buNone/>
                  <a:tabLst/>
                  <a:defRPr/>
                </a:pPr>
                <a:endParaRPr kumimoji="0" lang="fr-FR" alt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38138" marR="0" lvl="0" indent="-338138" algn="l" defTabSz="449263" eaLnBrk="1" fontAlgn="auto" latinLnBrk="0" hangingPunct="1">
                  <a:lnSpc>
                    <a:spcPct val="93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A83C5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endParaRPr kumimoji="0" lang="es-ES" altLang="fr-FR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38138" marR="0" lvl="0" indent="-338138" algn="l" defTabSz="449263" eaLnBrk="1" fontAlgn="auto" latinLnBrk="0" hangingPunct="1">
                  <a:lnSpc>
                    <a:spcPct val="93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A83C5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endParaRPr kumimoji="0" lang="es-ES" altLang="fr-FR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  <a:p>
                <a:pPr marL="338138" marR="0" lvl="0" indent="-338138" algn="l" defTabSz="449263" eaLnBrk="1" fontAlgn="auto" latinLnBrk="0" hangingPunct="1">
                  <a:lnSpc>
                    <a:spcPct val="93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A83C5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endParaRPr kumimoji="0" lang="es-ES" altLang="fr-FR" sz="2400" kern="0" dirty="0">
                  <a:solidFill>
                    <a:srgbClr val="000000"/>
                  </a:solidFill>
                  <a:latin typeface="Arial"/>
                </a:endParaRPr>
              </a:p>
              <a:p>
                <a:pPr marL="338138" marR="0" lvl="0" indent="-338138" algn="l" defTabSz="449263" eaLnBrk="1" fontAlgn="auto" latinLnBrk="0" hangingPunct="1">
                  <a:lnSpc>
                    <a:spcPct val="93000"/>
                  </a:lnSpc>
                  <a:spcBef>
                    <a:spcPts val="600"/>
                  </a:spcBef>
                  <a:spcAft>
                    <a:spcPts val="0"/>
                  </a:spcAft>
                  <a:buClr>
                    <a:srgbClr val="3A83C5"/>
                  </a:buClr>
                  <a:buSzPct val="100000"/>
                  <a:buFont typeface="Wingdings" pitchFamily="2" charset="2"/>
                  <a:buChar char="§"/>
                  <a:tabLst/>
                  <a:defRPr/>
                </a:pPr>
                <a:r>
                  <a:rPr kumimoji="0" lang="es-ES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Where</a:t>
                </a:r>
                <a:r>
                  <a:rPr kumimoji="0" lang="es-ES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𝑖𝑝</m:t>
                        </m:r>
                      </m:sub>
                    </m:sSub>
                  </m:oMath>
                </a14:m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is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 the 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number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of 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integration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𝜉</m:t>
                        </m:r>
                      </m:e>
                      <m:sub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0" lang="es-ES" altLang="fr-FR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es-ES" altLang="fr-FR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𝜑</m:t>
                    </m:r>
                    <m:sSub>
                      <m:sSubPr>
                        <m:ctrlP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(</m:t>
                        </m:r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𝜆</m:t>
                        </m:r>
                      </m:e>
                      <m:sub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0" lang="es-ES" altLang="fr-FR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𝜍</m:t>
                        </m:r>
                      </m:e>
                      <m:sub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kumimoji="0" lang="es-ES" altLang="fr-FR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</a:rPr>
                      <m:t>),</m:t>
                    </m:r>
                    <m:d>
                      <m:dPr>
                        <m:begChr m:val="{"/>
                        <m:endChr m:val="}"/>
                        <m:ctrlP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s-ES" altLang="fr-FR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s-ES" altLang="fr-FR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𝜆</m:t>
                            </m:r>
                          </m:e>
                          <m:sub>
                            <m:r>
                              <a:rPr kumimoji="0" lang="es-ES" altLang="fr-FR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kumimoji="0" lang="es-ES" altLang="fr-FR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kumimoji="0" lang="es-ES" altLang="fr-FR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𝜍</m:t>
                            </m:r>
                          </m:e>
                          <m:sub>
                            <m:r>
                              <a:rPr kumimoji="0" lang="es-ES" altLang="fr-FR" sz="2400" b="0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is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the position of 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integration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points,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𝜔</m:t>
                        </m:r>
                      </m:e>
                      <m:sub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is the 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weight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of 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integration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points,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bPr>
                      <m:e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𝐽</m:t>
                        </m:r>
                      </m:e>
                      <m:sub>
                        <m:r>
                          <a:rPr kumimoji="0" lang="es-ES" alt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𝜑</m:t>
                        </m:r>
                      </m:sub>
                    </m:sSub>
                  </m:oMath>
                </a14:m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is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the </a:t>
                </a:r>
                <a:r>
                  <a:rPr kumimoji="0" lang="fr-FR" altLang="fr-FR" sz="2400" kern="0" dirty="0" err="1">
                    <a:solidFill>
                      <a:srgbClr val="000000"/>
                    </a:solidFill>
                    <a:latin typeface="Arial"/>
                  </a:rPr>
                  <a:t>J</a:t>
                </a:r>
                <a:r>
                  <a:rPr kumimoji="0" lang="fr-FR" altLang="fr-FR" sz="24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acobian</a:t>
                </a:r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of transformation </a:t>
                </a:r>
                <a14:m>
                  <m:oMath xmlns:m="http://schemas.openxmlformats.org/officeDocument/2006/math">
                    <m:r>
                      <a:rPr kumimoji="0" lang="es-ES" altLang="fr-FR" sz="2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Cambria Math"/>
                      </a:rPr>
                      <m:t>𝜑</m:t>
                    </m:r>
                  </m:oMath>
                </a14:m>
                <a:r>
                  <a:rPr kumimoji="0" lang="fr-FR" alt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endParaRPr kumimoji="0" lang="fr-F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1401263"/>
                <a:ext cx="9105900" cy="4466479"/>
              </a:xfrm>
              <a:prstGeom prst="rect">
                <a:avLst/>
              </a:prstGeom>
              <a:blipFill rotWithShape="1">
                <a:blip r:embed="rId3"/>
                <a:stretch>
                  <a:fillRect l="-870" t="-1637" b="-218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46" y="2369713"/>
            <a:ext cx="8040495" cy="1575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8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6576" y="331335"/>
            <a:ext cx="2759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Interpolation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67055" y="1465239"/>
                <a:ext cx="871342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Once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found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ES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interpolate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them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subelements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s-ES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s-ES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order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obtain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more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accurate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geometry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mesh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l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s-E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interpolate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use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chosen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functions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(p1, p2,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etc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5" y="1465239"/>
                <a:ext cx="8713423" cy="1963936"/>
              </a:xfrm>
              <a:prstGeom prst="rect">
                <a:avLst/>
              </a:prstGeom>
              <a:blipFill rotWithShape="1">
                <a:blip r:embed="rId3"/>
                <a:stretch>
                  <a:fillRect l="-559" t="-1238" b="-46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Jabel\Documentos Doctorado\WCCM-ECCM-ECFD2014\congreso Barcelona 2014\Figuras_informe\ideal_mec_nodes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2" y="3427512"/>
            <a:ext cx="3159111" cy="3195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abel\Documentos Doctorado\WCCM-ECCM-ECFD2014\congreso Barcelona 2014\Figuras_informe\ideal_mec_nod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60" y="3541690"/>
            <a:ext cx="3086062" cy="308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3239842" y="4030100"/>
            <a:ext cx="2009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Interpolate</a:t>
            </a:r>
            <a:endParaRPr lang="fr-F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5 Conector recto de flecha"/>
          <p:cNvCxnSpPr/>
          <p:nvPr/>
        </p:nvCxnSpPr>
        <p:spPr bwMode="auto">
          <a:xfrm>
            <a:off x="3500582" y="4714979"/>
            <a:ext cx="1487623" cy="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02553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56576" y="331335"/>
            <a:ext cx="275908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Interpolation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67055" y="1465239"/>
                <a:ext cx="8713423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Once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found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element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s-ES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s-ES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interpolate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them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nodes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of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subelements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fr-FR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s-ES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s-ES" altLang="fr-FR" sz="2000" i="1" kern="0">
                                <a:solidFill>
                                  <a:srgbClr val="000000"/>
                                </a:solidFill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e>
                      <m:sup>
                        <m:r>
                          <a:rPr lang="es-ES" altLang="fr-FR" sz="2000" i="1" ker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,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order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obtain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solution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more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accurate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geometry</a:t>
                </a:r>
                <a:r>
                  <a:rPr lang="es-ES" sz="20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mesh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 algn="l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endParaRPr lang="es-ES" sz="20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interpolate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use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chosen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basis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functions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problem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(p1, p2, </a:t>
                </a:r>
                <a:r>
                  <a:rPr lang="es-ES" sz="20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etc</a:t>
                </a:r>
                <a:r>
                  <a:rPr lang="es-ES" sz="20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s-E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5" y="1465239"/>
                <a:ext cx="8713423" cy="1963936"/>
              </a:xfrm>
              <a:prstGeom prst="rect">
                <a:avLst/>
              </a:prstGeom>
              <a:blipFill rotWithShape="1">
                <a:blip r:embed="rId3"/>
                <a:stretch>
                  <a:fillRect l="-559" t="-1238" b="-46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06" y="3374960"/>
            <a:ext cx="3597440" cy="29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6258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Outline</a:t>
            </a:r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7054" y="1373169"/>
            <a:ext cx="8808530" cy="7817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s-E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idea</a:t>
            </a: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lnSpc>
                <a:spcPct val="150000"/>
              </a:lnSpc>
              <a:buAutoNum type="arabicPeriod"/>
            </a:pP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es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s-E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es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l">
              <a:buAutoNum type="arabicPeriod"/>
            </a:pPr>
            <a:endParaRPr lang="fr-F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81717" y="331335"/>
            <a:ext cx="3914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Numerical example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67054" y="1447256"/>
                <a:ext cx="8808530" cy="49282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l">
                  <a:buFont typeface="Wingdings" panose="05000000000000000000" pitchFamily="2" charset="2"/>
                  <a:buChar char="§"/>
                </a:pPr>
                <a:r>
                  <a:rPr lang="en-GB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present a numerical example and a result comparison with FEM</a:t>
                </a:r>
                <a:r>
                  <a:rPr lang="es-ES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l"/>
                <a:endParaRPr lang="es-ES" altLang="fr-FR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altLang="fr-FR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Δ</m:t>
                      </m:r>
                      <m:r>
                        <a:rPr lang="el-GR" altLang="fr-FR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s-ES" altLang="fr-FR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s-ES" altLang="fr-FR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𝑓</m:t>
                      </m:r>
                      <m:r>
                        <a:rPr lang="es-ES" altLang="fr-FR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s-ES" altLang="fr-FR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𝑖𝑛</m:t>
                      </m:r>
                      <m:r>
                        <a:rPr lang="es-ES" altLang="fr-FR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l-GR" altLang="fr-FR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Ω</m:t>
                      </m:r>
                    </m:oMath>
                  </m:oMathPara>
                </a14:m>
                <a:endParaRPr lang="es-ES" altLang="fr-FR" sz="2400" b="0" dirty="0" smtClean="0">
                  <a:solidFill>
                    <a:schemeClr val="tx1"/>
                  </a:solidFill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pPr marL="0" indent="0" algn="l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altLang="fr-FR" sz="24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𝜙</m:t>
                      </m:r>
                      <m:r>
                        <a:rPr lang="es-ES" altLang="fr-FR" sz="24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s-ES" alt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s-ES" alt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𝜙</m:t>
                          </m:r>
                        </m:e>
                        <m:sub>
                          <m:r>
                            <a:rPr lang="es-ES" alt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s-ES" alt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 </m:t>
                          </m:r>
                          <m:r>
                            <a:rPr lang="es-ES" alt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𝑖𝑛</m:t>
                          </m:r>
                          <m:r>
                            <a:rPr lang="es-ES" altLang="fr-FR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  </m:t>
                          </m:r>
                          <m:sSub>
                            <m:sSubPr>
                              <m:ctrlPr>
                                <a:rPr lang="es-ES" altLang="fr-FR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fr-FR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es-ES" altLang="fr-FR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s-ES" altLang="fr-FR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>
                  <a:buNone/>
                </a:pPr>
                <a:endParaRPr lang="es-ES" altLang="fr-FR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 algn="l">
                  <a:buNone/>
                </a:pPr>
                <a:endParaRPr lang="es-ES" altLang="fr-FR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fr-FR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fr-FR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GB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 a circumference of radius</a:t>
                </a:r>
                <a:r>
                  <a:rPr lang="fr-FR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Γ</m:t>
                        </m:r>
                      </m:e>
                      <m:sub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fr-FR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fr-FR" altLang="fr-FR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𝜕</m:t>
                    </m:r>
                    <m:r>
                      <m:rPr>
                        <m:sty m:val="p"/>
                      </m:rPr>
                      <a:rPr lang="el-GR" altLang="fr-FR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Ω</m:t>
                    </m:r>
                  </m:oMath>
                </a14:m>
                <a:r>
                  <a:rPr lang="fr-FR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GB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Source term</a:t>
                </a:r>
                <a:r>
                  <a:rPr lang="fr-FR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s-ES" altLang="fr-F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𝑓</m:t>
                    </m:r>
                    <m:d>
                      <m:dPr>
                        <m:ctrlP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𝑦</m:t>
                        </m:r>
                      </m:e>
                    </m:d>
                    <m:r>
                      <a:rPr lang="es-ES" altLang="fr-FR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=4</m:t>
                    </m:r>
                  </m:oMath>
                </a14:m>
                <a:endParaRPr lang="es-ES" altLang="fr-FR" sz="2400" b="0" dirty="0" smtClean="0">
                  <a:solidFill>
                    <a:schemeClr val="tx1"/>
                  </a:solidFill>
                  <a:latin typeface="Arial" panose="020B0604020202020204" pitchFamily="34" charset="0"/>
                </a:endParaRPr>
              </a:p>
              <a:p>
                <a:pPr algn="l"/>
                <a:endParaRPr lang="fr-FR" altLang="fr-FR" sz="24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§"/>
                </a:pPr>
                <a:r>
                  <a:rPr lang="en-GB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 impose the </a:t>
                </a:r>
                <a:r>
                  <a:rPr lang="en-GB" altLang="fr-FR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en-GB" altLang="fr-FR" sz="2400" dirty="0" err="1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irichlet</a:t>
                </a:r>
                <a:r>
                  <a:rPr lang="en-GB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condition in the whole border</a:t>
                </a:r>
              </a:p>
              <a:p>
                <a:pPr algn="l"/>
                <a:endParaRPr lang="es-ES" altLang="fr-FR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 algn="l">
                  <a:buFont typeface="Wingdings" panose="05000000000000000000" pitchFamily="2" charset="2"/>
                  <a:buChar char="§"/>
                </a:pPr>
                <a:r>
                  <a:rPr lang="en-GB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analytic solution is</a:t>
                </a:r>
                <a:r>
                  <a:rPr lang="es-ES" altLang="fr-FR" sz="24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s-ES" altLang="fr-FR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𝜙</m:t>
                    </m:r>
                    <m:d>
                      <m:dPr>
                        <m:ctrlP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</m:d>
                    <m:r>
                      <a:rPr lang="es-ES" altLang="fr-FR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  <m:sup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s-ES" altLang="fr-FR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p>
                        <m:r>
                          <a:rPr lang="es-ES" altLang="fr-F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fr-FR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975" y="1447256"/>
                <a:ext cx="9542574" cy="4558877"/>
              </a:xfrm>
              <a:prstGeom prst="rect">
                <a:avLst/>
              </a:prstGeom>
              <a:blipFill rotWithShape="1">
                <a:blip r:embed="rId3"/>
                <a:stretch>
                  <a:fillRect l="-895" t="-936" b="-213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4835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483" y="340891"/>
            <a:ext cx="3914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Numerical example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7951" y="1446641"/>
            <a:ext cx="88479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defTabSz="449263" eaLnBrk="1" hangingPunct="1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kumimoji="0" lang="en-GB" sz="2400" dirty="0" smtClean="0">
                <a:solidFill>
                  <a:srgbClr val="000000"/>
                </a:solidFill>
                <a:latin typeface="Arial"/>
              </a:rPr>
              <a:t>Different solutions ( 2, 3, 4 levels of refinement in integration mesh), for the same solution mesh of 5 degrees of freedom</a:t>
            </a:r>
            <a:endParaRPr kumimoji="0" lang="en-GB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7794" name="Picture 2" descr="C:\Users\Jabel\Documentos Doctorado\WCCM-ECCM-ECFD2014\congreso Barcelona 2014\Figuras_informe\sol_inter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6" y="2459888"/>
            <a:ext cx="2008255" cy="20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5" name="Picture 3" descr="C:\Users\Jabel\Documentos Doctorado\WCCM-ECCM-ECFD2014\congreso Barcelona 2014\Figuras_informe\sol_inter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222" y="2419306"/>
            <a:ext cx="2089553" cy="20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7796" name="Picture 4" descr="C:\Users\Jabel\Documentos Doctorado\WCCM-ECCM-ECFD2014\congreso Barcelona 2014\Figuras_informe\sol_inter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68" y="2459888"/>
            <a:ext cx="2080580" cy="207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abel\Documentos Doctorado\WCCM-ECCM-ECFD2014\meccano3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628" y="4620289"/>
            <a:ext cx="1641285" cy="17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729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483" y="340891"/>
            <a:ext cx="3914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Numerical example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050" name="Picture 2" descr="C:\Users\Jabel\Desktop\nested_err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879" y="1535977"/>
            <a:ext cx="7351661" cy="4831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92236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1482" y="421680"/>
            <a:ext cx="3914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Numerical example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Picture 6" descr="C:\Users\Jabel\Documentos Doctorado\WCCM-ECCM-ECFD2014\congreso Barcelona 2014\Figuras_informe\transformacion_mecca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27" y="3046507"/>
            <a:ext cx="7449140" cy="316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" y="1626739"/>
            <a:ext cx="9105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l" defTabSz="449263" eaLnBrk="1" hangingPunct="1">
              <a:buClr>
                <a:srgbClr val="3333CC"/>
              </a:buClr>
              <a:buFont typeface="Wingdings" panose="05000000000000000000" pitchFamily="2" charset="2"/>
              <a:buChar char="§"/>
            </a:pP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meccano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transformation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between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parametric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and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physical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space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of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the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nested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sz="2400" dirty="0" err="1">
                <a:solidFill>
                  <a:srgbClr val="000000"/>
                </a:solidFill>
                <a:latin typeface="Arial"/>
              </a:rPr>
              <a:t>mesh</a:t>
            </a:r>
            <a:r>
              <a:rPr kumimoji="0" lang="es-ES" sz="2400" dirty="0">
                <a:solidFill>
                  <a:srgbClr val="000000"/>
                </a:solidFill>
                <a:latin typeface="Arial"/>
              </a:rPr>
              <a:t>:</a:t>
            </a:r>
            <a:endParaRPr kumimoji="0" lang="fr-FR" sz="24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85459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91482" y="421680"/>
            <a:ext cx="3914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Numerical example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8" name="Picture 6" descr="C:\Users\Jabel\Documentos Doctorado\WCCM-ECCM-ECFD2014\congreso Barcelona 2014\Figuras_informe\transformacion_mecca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546" y="1717637"/>
            <a:ext cx="2720508" cy="115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Jabel\Documentos Doctorado\WCCM-ECCM-ECFD2014\congreso Barcelona 2014\Figuras_informe\comp_mesh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54" y="3493248"/>
            <a:ext cx="2552315" cy="252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Jabel\Documentos Doctorado\WCCM-ECCM-ECFD2014\congreso Barcelona 2014\Figuras_informe\comp_mesh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041" y="3493248"/>
            <a:ext cx="2464824" cy="242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838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6483" y="340891"/>
            <a:ext cx="391485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Numerical example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167054" y="1562345"/>
                <a:ext cx="878821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marR="0" lvl="0" indent="-342900" algn="l" defTabSz="4492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:r>
                  <a:rPr kumimoji="0" lang="en-GB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rPr>
                  <a:t>Comparison between standard FEM and the proposed method</a:t>
                </a:r>
              </a:p>
              <a:p>
                <a:pPr marL="342900" marR="0" lvl="0" indent="-342900" algn="l" defTabSz="449263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333CC"/>
                  </a:buClr>
                  <a:buSzTx/>
                  <a:buFont typeface="Wingdings" panose="05000000000000000000" pitchFamily="2" charset="2"/>
                  <a:buChar char="§"/>
                  <a:tabLst/>
                  <a:defRPr/>
                </a:pPr>
                <a14:m>
                  <m:oMath xmlns:m="http://schemas.openxmlformats.org/officeDocument/2006/math">
                    <m:sSup>
                      <m:sSupPr>
                        <m:ctrlPr>
                          <a:rPr kumimoji="0" lang="fr-FR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sSupPr>
                      <m:e>
                        <m:r>
                          <a:rPr kumimoji="0" lang="es-E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Cambria Math"/>
                          </a:rPr>
                          <m:t>ℒ</m:t>
                        </m:r>
                      </m:e>
                      <m:sup>
                        <m:r>
                          <a:rPr kumimoji="0" lang="es-E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0" lang="fr-FR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 </a:t>
                </a:r>
                <a:r>
                  <a:rPr kumimoji="0" lang="en-GB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rPr>
                  <a:t>error convergence with h-refinement</a:t>
                </a:r>
                <a:endPara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054" y="1562345"/>
                <a:ext cx="8788219" cy="830997"/>
              </a:xfrm>
              <a:prstGeom prst="rect">
                <a:avLst/>
              </a:prstGeom>
              <a:blipFill rotWithShape="1">
                <a:blip r:embed="rId3"/>
                <a:stretch>
                  <a:fillRect l="-902" t="-5839" b="-1532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Jabel\Desktop\h-convergen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355" y="2429850"/>
            <a:ext cx="6207616" cy="407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8119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6589" y="340891"/>
            <a:ext cx="248818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Conclusions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7054" y="1536174"/>
            <a:ext cx="8844195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problem </a:t>
            </a:r>
            <a:r>
              <a:rPr kumimoji="0" lang="en-GB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ca</a:t>
            </a:r>
            <a:r>
              <a:rPr kumimoji="0" lang="en-GB" sz="2400" kern="0" dirty="0" smtClean="0">
                <a:solidFill>
                  <a:srgbClr val="000000"/>
                </a:solidFill>
                <a:latin typeface="Arial"/>
              </a:rPr>
              <a:t>n be solved using a</a:t>
            </a:r>
            <a:r>
              <a:rPr kumimoji="0" lang="en-GB" sz="2400" kern="0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coarse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mesh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the solution, but integrating </a:t>
            </a:r>
            <a:r>
              <a:rPr kumimoji="0" lang="en-GB" sz="2400" kern="0" dirty="0" smtClean="0">
                <a:solidFill>
                  <a:srgbClr val="000000"/>
                </a:solidFill>
                <a:latin typeface="Arial"/>
              </a:rPr>
              <a:t>in a refined mesh that captures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details of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geometry.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just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just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This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method </a:t>
            </a:r>
            <a:r>
              <a:rPr kumimoji="0" lang="en-GB" sz="2400" kern="0" dirty="0" smtClean="0">
                <a:solidFill>
                  <a:srgbClr val="000000"/>
                </a:solidFill>
                <a:latin typeface="Arial"/>
              </a:rPr>
              <a:t>allow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to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use a </a:t>
            </a:r>
            <a:r>
              <a:rPr kumimoji="0" lang="en-GB" sz="2400" kern="0" dirty="0" smtClean="0">
                <a:solidFill>
                  <a:srgbClr val="000000"/>
                </a:solidFill>
                <a:latin typeface="Arial"/>
              </a:rPr>
              <a:t>mesh adapted to the solution without the constraints of the geometry. </a:t>
            </a:r>
          </a:p>
          <a:p>
            <a:pPr marL="342900" marR="0" lvl="0" indent="-342900" algn="just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kern="0" dirty="0">
              <a:solidFill>
                <a:srgbClr val="000000"/>
              </a:solidFill>
              <a:latin typeface="Arial"/>
            </a:endParaRPr>
          </a:p>
          <a:p>
            <a:pPr marL="342900" indent="-342900" algn="just" defTabSz="449263" eaLnBrk="1" fontAlgn="auto" hangingPunct="1"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Font typeface="Wingdings" panose="05000000000000000000" pitchFamily="2" charset="2"/>
              <a:buChar char="§"/>
              <a:defRPr/>
            </a:pPr>
            <a:r>
              <a:rPr kumimoji="0" lang="en-US" altLang="fr-FR" sz="2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Straightforward implementation in 3D</a:t>
            </a:r>
          </a:p>
          <a:p>
            <a:pPr marL="342900" marR="0" lvl="0" indent="-342900" algn="just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kern="0" dirty="0" smtClean="0">
              <a:solidFill>
                <a:srgbClr val="000000"/>
              </a:solidFill>
              <a:latin typeface="Arial"/>
            </a:endParaRPr>
          </a:p>
          <a:p>
            <a:pPr marL="342900" marR="0" lvl="0" indent="-342900" algn="just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algn="just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2DB9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5846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35447" y="337353"/>
            <a:ext cx="254909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Future work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7054" y="1905506"/>
            <a:ext cx="88323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to unsteady problems using </a:t>
            </a:r>
            <a:r>
              <a:rPr kumimoji="0" lang="en-GB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adaptivity</a:t>
            </a:r>
            <a:endParaRPr kumimoji="0" lang="en-GB" alt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Application to convection-diffusion-reaction equations for pollutant dispersion</a:t>
            </a:r>
          </a:p>
          <a:p>
            <a:pPr marL="342900" marR="0" lvl="0" indent="-342900" algn="l" defTabSz="4492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altLang="fr-F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11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0" y="2762856"/>
            <a:ext cx="909124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r>
              <a:rPr lang="en-US" altLang="fr-FR" sz="2400" b="1" dirty="0" smtClean="0">
                <a:solidFill>
                  <a:srgbClr val="FFFFFF"/>
                </a:solidFill>
                <a:latin typeface="Trebuchet MS" pitchFamily="34" charset="0"/>
              </a:rPr>
              <a:t>Adaptive finite element method with a local element </a:t>
            </a:r>
            <a:r>
              <a:rPr lang="en-US" altLang="fr-FR" sz="2400" b="1" dirty="0" err="1" smtClean="0">
                <a:solidFill>
                  <a:srgbClr val="FFFFFF"/>
                </a:solidFill>
                <a:latin typeface="Trebuchet MS" pitchFamily="34" charset="0"/>
              </a:rPr>
              <a:t>parametrization</a:t>
            </a:r>
            <a:r>
              <a:rPr lang="en-US" altLang="fr-FR" sz="2400" b="1" dirty="0" smtClean="0">
                <a:solidFill>
                  <a:srgbClr val="FFFFFF"/>
                </a:solidFill>
                <a:latin typeface="Trebuchet MS" pitchFamily="34" charset="0"/>
              </a:rPr>
              <a:t> of nested meshes</a:t>
            </a:r>
            <a:endParaRPr lang="en-US" altLang="fr-FR" sz="2400" b="1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38918" name="Rectangle 13"/>
          <p:cNvSpPr>
            <a:spLocks noChangeArrowheads="1"/>
          </p:cNvSpPr>
          <p:nvPr/>
        </p:nvSpPr>
        <p:spPr bwMode="auto">
          <a:xfrm>
            <a:off x="0" y="3624630"/>
            <a:ext cx="9091246" cy="74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defTabSz="449263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SzPct val="100000"/>
              <a:defRPr/>
            </a:pPr>
            <a:r>
              <a:rPr kumimoji="0" lang="en-US" sz="2400" kern="0" dirty="0">
                <a:solidFill>
                  <a:srgbClr val="000000"/>
                </a:solidFill>
                <a:latin typeface="Arial"/>
              </a:rPr>
              <a:t>J. </a:t>
            </a:r>
            <a:r>
              <a:rPr kumimoji="0" lang="en-US" sz="2400" kern="0" dirty="0" err="1">
                <a:solidFill>
                  <a:srgbClr val="000000"/>
                </a:solidFill>
                <a:latin typeface="Arial"/>
              </a:rPr>
              <a:t>Ramírez</a:t>
            </a:r>
            <a:r>
              <a:rPr kumimoji="0" lang="en-US" sz="1800" baseline="30000" dirty="0">
                <a:solidFill>
                  <a:srgbClr val="000000"/>
                </a:solidFill>
                <a:latin typeface="Trebuchet MS" pitchFamily="34" charset="0"/>
              </a:rPr>
              <a:t> (1)</a:t>
            </a:r>
            <a:r>
              <a:rPr kumimoji="0" lang="en-US" sz="2400" kern="0" dirty="0">
                <a:solidFill>
                  <a:srgbClr val="000000"/>
                </a:solidFill>
                <a:latin typeface="Arial"/>
              </a:rPr>
              <a:t>, A. Oliver</a:t>
            </a:r>
            <a:r>
              <a:rPr kumimoji="0" lang="en-US" sz="1800" baseline="30000" dirty="0">
                <a:solidFill>
                  <a:srgbClr val="000000"/>
                </a:solidFill>
                <a:latin typeface="Trebuchet MS" pitchFamily="34" charset="0"/>
              </a:rPr>
              <a:t> </a:t>
            </a:r>
            <a:r>
              <a:rPr kumimoji="0" lang="en-US" sz="1800" baseline="30000" dirty="0" smtClean="0">
                <a:solidFill>
                  <a:srgbClr val="000000"/>
                </a:solidFill>
                <a:latin typeface="Trebuchet MS" pitchFamily="34" charset="0"/>
              </a:rPr>
              <a:t>(1)</a:t>
            </a:r>
            <a:r>
              <a:rPr kumimoji="0" lang="en-US" sz="2400" kern="0" dirty="0" smtClean="0">
                <a:solidFill>
                  <a:srgbClr val="000000"/>
                </a:solidFill>
                <a:latin typeface="Arial"/>
              </a:rPr>
              <a:t>, R</a:t>
            </a:r>
            <a:r>
              <a:rPr kumimoji="0" lang="en-US" sz="2400" kern="0" dirty="0">
                <a:solidFill>
                  <a:srgbClr val="000000"/>
                </a:solidFill>
                <a:latin typeface="Arial"/>
              </a:rPr>
              <a:t>. Montenegro</a:t>
            </a:r>
            <a:r>
              <a:rPr kumimoji="0" lang="en-US" sz="1800" baseline="30000" dirty="0">
                <a:solidFill>
                  <a:srgbClr val="000000"/>
                </a:solidFill>
                <a:latin typeface="Trebuchet MS" pitchFamily="34" charset="0"/>
              </a:rPr>
              <a:t> (1) </a:t>
            </a:r>
            <a:endParaRPr kumimoji="0" lang="en-US" sz="2400" kern="0" dirty="0">
              <a:solidFill>
                <a:srgbClr val="000000"/>
              </a:solidFill>
              <a:latin typeface="Arial"/>
            </a:endParaRPr>
          </a:p>
          <a:p>
            <a:endParaRPr lang="pt-BR" altLang="fr-FR" sz="2000" dirty="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38919" name="Rectangle 14"/>
          <p:cNvSpPr>
            <a:spLocks noChangeArrowheads="1"/>
          </p:cNvSpPr>
          <p:nvPr/>
        </p:nvSpPr>
        <p:spPr bwMode="auto">
          <a:xfrm>
            <a:off x="915866" y="4134340"/>
            <a:ext cx="7343677" cy="63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altLang="fr-FR" sz="2000" baseline="30000" dirty="0">
                <a:solidFill>
                  <a:srgbClr val="010000"/>
                </a:solidFill>
                <a:latin typeface="Trebuchet MS" pitchFamily="34" charset="0"/>
              </a:rPr>
              <a:t>(1)  </a:t>
            </a:r>
            <a:r>
              <a:rPr lang="en-US" altLang="fr-FR" sz="1600" dirty="0">
                <a:solidFill>
                  <a:srgbClr val="010000"/>
                </a:solidFill>
                <a:latin typeface="Trebuchet MS" pitchFamily="34" charset="0"/>
              </a:rPr>
              <a:t>University Institute SIANI, University of Las Palmas de Gran </a:t>
            </a:r>
            <a:r>
              <a:rPr lang="en-US" altLang="fr-FR" sz="1600" dirty="0" err="1">
                <a:solidFill>
                  <a:srgbClr val="010000"/>
                </a:solidFill>
                <a:latin typeface="Trebuchet MS" pitchFamily="34" charset="0"/>
              </a:rPr>
              <a:t>Canaria</a:t>
            </a:r>
            <a:r>
              <a:rPr lang="en-US" altLang="fr-FR" sz="1600" dirty="0">
                <a:solidFill>
                  <a:srgbClr val="010000"/>
                </a:solidFill>
                <a:latin typeface="Trebuchet MS" pitchFamily="34" charset="0"/>
              </a:rPr>
              <a:t>, Spain</a:t>
            </a:r>
          </a:p>
          <a:p>
            <a:pPr algn="l">
              <a:spcBef>
                <a:spcPct val="20000"/>
              </a:spcBef>
            </a:pPr>
            <a:endParaRPr lang="es-ES" altLang="fr-FR" sz="1600" dirty="0">
              <a:solidFill>
                <a:srgbClr val="010000"/>
              </a:solidFill>
              <a:latin typeface="Trebuchet MS" pitchFamily="34" charset="0"/>
            </a:endParaRPr>
          </a:p>
        </p:txBody>
      </p:sp>
      <p:pic>
        <p:nvPicPr>
          <p:cNvPr id="8" name="Picture 2" descr="contenid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6" t="86253" b="2946"/>
          <a:stretch>
            <a:fillRect/>
          </a:stretch>
        </p:blipFill>
        <p:spPr bwMode="auto">
          <a:xfrm>
            <a:off x="5241806" y="4902510"/>
            <a:ext cx="3678115" cy="1825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36297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Motivation</a:t>
            </a:r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7054" y="1373169"/>
            <a:ext cx="8808530" cy="1892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lvl="0" indent="-338138" algn="l" defTabSz="449263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SzPct val="100000"/>
              <a:buFont typeface="Courier New" pitchFamily="49" charset="0"/>
              <a:buChar char="o"/>
            </a:pP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Pollutant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dispersion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: </a:t>
            </a:r>
          </a:p>
          <a:p>
            <a:pPr marL="338138" lvl="0" indent="-338138" algn="l" defTabSz="449263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SzPct val="100000"/>
              <a:buFont typeface="Wingdings" pitchFamily="2" charset="2"/>
              <a:buChar char=""/>
            </a:pP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Large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domains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with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smooth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or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constant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solution</a:t>
            </a:r>
            <a:endParaRPr kumimoji="0" lang="es-ES" alt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38138" lvl="0" indent="-338138" algn="l" defTabSz="449263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SzPct val="100000"/>
              <a:buFont typeface="Wingdings" pitchFamily="2" charset="2"/>
              <a:buChar char=""/>
            </a:pP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Level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of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refinement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is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impossed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by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geometry</a:t>
            </a:r>
            <a:endParaRPr kumimoji="0" lang="es-ES" alt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endParaRPr lang="fr-FR" dirty="0"/>
          </a:p>
        </p:txBody>
      </p:sp>
      <p:pic>
        <p:nvPicPr>
          <p:cNvPr id="12" name="Picture 9" descr="C:\Users\Jabel\Documentos Doctorado\test4_para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4" y="2757488"/>
            <a:ext cx="7826310" cy="369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5371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Motivation</a:t>
            </a:r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67054" y="1373169"/>
            <a:ext cx="8808530" cy="1815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lvl="0" indent="-338138" algn="l" defTabSz="449263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SzPct val="100000"/>
              <a:buFont typeface="Wingdings" pitchFamily="2" charset="2"/>
              <a:buChar char=""/>
            </a:pPr>
            <a:r>
              <a:rPr kumimoji="0" lang="es-ES" altLang="fr-FR" sz="2400" kern="0" dirty="0" err="1" smtClean="0">
                <a:solidFill>
                  <a:srgbClr val="000000"/>
                </a:solidFill>
                <a:latin typeface="Arial"/>
              </a:rPr>
              <a:t>Transient</a:t>
            </a:r>
            <a:r>
              <a:rPr kumimoji="0" lang="es-ES" altLang="fr-FR" sz="2400" kern="0" noProof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altLang="fr-FR" sz="2400" kern="0" noProof="0" dirty="0" err="1" smtClean="0">
                <a:solidFill>
                  <a:srgbClr val="000000"/>
                </a:solidFill>
                <a:latin typeface="Arial"/>
              </a:rPr>
              <a:t>problem</a:t>
            </a:r>
            <a:r>
              <a:rPr kumimoji="0" lang="es-ES" altLang="fr-FR" sz="2400" kern="0" noProof="0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kumimoji="0" lang="es-ES" altLang="fr-FR" sz="2400" kern="0" noProof="0" dirty="0" err="1" smtClean="0">
                <a:solidFill>
                  <a:srgbClr val="000000"/>
                </a:solidFill>
                <a:latin typeface="Arial"/>
              </a:rPr>
              <a:t>change</a:t>
            </a:r>
            <a:r>
              <a:rPr kumimoji="0" lang="es-ES" altLang="fr-FR" sz="2400" kern="0" dirty="0" smtClean="0">
                <a:solidFill>
                  <a:srgbClr val="000000"/>
                </a:solidFill>
                <a:latin typeface="Arial"/>
              </a:rPr>
              <a:t>s in </a:t>
            </a:r>
            <a:r>
              <a:rPr kumimoji="0" lang="es-ES" altLang="fr-FR" sz="2400" kern="0" dirty="0" err="1" smtClean="0">
                <a:solidFill>
                  <a:srgbClr val="000000"/>
                </a:solidFill>
                <a:latin typeface="Arial"/>
              </a:rPr>
              <a:t>wind</a:t>
            </a:r>
            <a:r>
              <a:rPr kumimoji="0" lang="es-ES" altLang="fr-FR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altLang="fr-FR" sz="2400" kern="0" dirty="0" err="1" smtClean="0">
                <a:solidFill>
                  <a:srgbClr val="000000"/>
                </a:solidFill>
                <a:latin typeface="Arial"/>
              </a:rPr>
              <a:t>direction</a:t>
            </a:r>
            <a:r>
              <a:rPr kumimoji="0" lang="es-ES" altLang="fr-FR" sz="2400" kern="0" dirty="0" smtClean="0">
                <a:solidFill>
                  <a:srgbClr val="000000"/>
                </a:solidFill>
                <a:latin typeface="Arial"/>
              </a:rPr>
              <a:t> can lead </a:t>
            </a:r>
            <a:r>
              <a:rPr kumimoji="0" lang="es-ES" altLang="fr-FR" sz="2400" kern="0" dirty="0" err="1" smtClean="0">
                <a:solidFill>
                  <a:srgbClr val="000000"/>
                </a:solidFill>
                <a:latin typeface="Arial"/>
              </a:rPr>
              <a:t>to</a:t>
            </a:r>
            <a:r>
              <a:rPr kumimoji="0" lang="es-ES" altLang="fr-FR" sz="2400" kern="0" dirty="0" smtClean="0">
                <a:solidFill>
                  <a:srgbClr val="000000"/>
                </a:solidFill>
                <a:latin typeface="Arial"/>
              </a:rPr>
              <a:t> new </a:t>
            </a:r>
            <a:r>
              <a:rPr kumimoji="0" lang="es-ES" altLang="fr-FR" sz="2400" kern="0" dirty="0" err="1" smtClean="0">
                <a:solidFill>
                  <a:srgbClr val="000000"/>
                </a:solidFill>
                <a:latin typeface="Arial"/>
              </a:rPr>
              <a:t>propagation</a:t>
            </a:r>
            <a:r>
              <a:rPr kumimoji="0" lang="es-ES" altLang="fr-FR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altLang="fr-FR" sz="2400" kern="0" dirty="0" err="1" smtClean="0">
                <a:solidFill>
                  <a:srgbClr val="000000"/>
                </a:solidFill>
                <a:latin typeface="Arial"/>
              </a:rPr>
              <a:t>zones</a:t>
            </a:r>
            <a:r>
              <a:rPr kumimoji="0" lang="es-ES" altLang="fr-FR" sz="2400" kern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altLang="fr-FR" sz="2400" kern="0" noProof="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338138" lvl="0" indent="-338138" algn="l" defTabSz="449263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SzPct val="100000"/>
              <a:buFont typeface="Wingdings" pitchFamily="2" charset="2"/>
              <a:buChar char=""/>
            </a:pP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Overrefined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mesh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for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the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solution</a:t>
            </a:r>
            <a:r>
              <a:rPr kumimoji="0" lang="es-ES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s-ES" alt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needs</a:t>
            </a:r>
            <a:endParaRPr kumimoji="0" lang="es-ES" alt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endParaRPr lang="fr-FR" dirty="0"/>
          </a:p>
        </p:txBody>
      </p:sp>
      <p:pic>
        <p:nvPicPr>
          <p:cNvPr id="8" name="Picture 25" descr="C:\Users\oliver\Dropbox\Figures_article\pluma_1_5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3" y="2535263"/>
            <a:ext cx="3195321" cy="19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" descr="C:\Users\oliver\Dropbox\Figures_article\pluma_1_10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18" y="2513415"/>
            <a:ext cx="3202546" cy="198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7" descr="C:\Users\oliver\Dropbox\Figures_article\pluma_1_15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57" y="4439297"/>
            <a:ext cx="3290428" cy="19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8" descr="C:\Users\oliver\Dropbox\Figures_article\pluma_1_20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319" y="4365939"/>
            <a:ext cx="3295075" cy="203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3365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Objective</a:t>
            </a:r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7054" y="1528193"/>
            <a:ext cx="8938846" cy="779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38138" lvl="0" indent="-338138" algn="l" defTabSz="449263">
              <a:lnSpc>
                <a:spcPct val="93000"/>
              </a:lnSpc>
              <a:spcBef>
                <a:spcPts val="600"/>
              </a:spcBef>
              <a:buClr>
                <a:srgbClr val="3A83C5"/>
              </a:buClr>
              <a:buSzPct val="100000"/>
              <a:buFont typeface="Wingdings" pitchFamily="2" charset="2"/>
              <a:buChar char=""/>
              <a:defRPr/>
            </a:pPr>
            <a:r>
              <a:rPr kumimoji="0" lang="en-US" sz="2400" kern="0" dirty="0">
                <a:solidFill>
                  <a:srgbClr val="000000"/>
                </a:solidFill>
                <a:latin typeface="Arial"/>
              </a:rPr>
              <a:t>Solve the problem, with a mesh adapted to the solution without losing the problem </a:t>
            </a:r>
            <a:r>
              <a:rPr kumimoji="0" lang="en-US" sz="2400" kern="0" dirty="0" smtClean="0">
                <a:solidFill>
                  <a:srgbClr val="000000"/>
                </a:solidFill>
                <a:latin typeface="Arial"/>
              </a:rPr>
              <a:t>geometry</a:t>
            </a:r>
          </a:p>
        </p:txBody>
      </p:sp>
      <p:pic>
        <p:nvPicPr>
          <p:cNvPr id="8" name="Imat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06" y="2420888"/>
            <a:ext cx="867837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795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Basic idea</a:t>
            </a:r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Picture 8" descr="C:\Users\Jabel\Documentos Doctorado\WCCM-ECCM-ECFD2014\congreso Barcelona 2014\Figuras_informe\domini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03" y="1575892"/>
            <a:ext cx="1897123" cy="20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idor de contingut 5"/>
          <p:cNvSpPr txBox="1">
            <a:spLocks/>
          </p:cNvSpPr>
          <p:nvPr/>
        </p:nvSpPr>
        <p:spPr bwMode="auto">
          <a:xfrm>
            <a:off x="403119" y="1090804"/>
            <a:ext cx="6165106" cy="26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pitchFamily="34" charset="0"/>
              <a:buChar char="•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marR="0" lvl="0" indent="-338138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Generate a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nested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mesh that describes the problem </a:t>
            </a:r>
            <a:r>
              <a:rPr kumimoji="0" lang="en-GB" kern="0" dirty="0" smtClean="0">
                <a:latin typeface="Arial"/>
              </a:rPr>
              <a:t>geometry, </a:t>
            </a:r>
            <a:r>
              <a:rPr kumimoji="0" lang="en-GB" kern="0" dirty="0">
                <a:latin typeface="Arial"/>
              </a:rPr>
              <a:t>with DOF from the solution</a:t>
            </a:r>
          </a:p>
          <a:p>
            <a:pPr marL="338138" marR="0" lvl="0" indent="-338138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7483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abel\Documentos Doctorado\WCCM-ECCM-ECFD2014\meccano6_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742" y="3891128"/>
            <a:ext cx="585787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Basic idea</a:t>
            </a:r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9" name="Picture 8" descr="C:\Users\Jabel\Documentos Doctorado\WCCM-ECCM-ECFD2014\congreso Barcelona 2014\Figuras_informe\domini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303" y="1575892"/>
            <a:ext cx="1897123" cy="2055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idor de contingut 5"/>
          <p:cNvSpPr txBox="1">
            <a:spLocks/>
          </p:cNvSpPr>
          <p:nvPr/>
        </p:nvSpPr>
        <p:spPr bwMode="auto">
          <a:xfrm>
            <a:off x="410190" y="1062257"/>
            <a:ext cx="6110889" cy="26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38138" indent="-338138" algn="l" defTabSz="449263" rtl="0" eaLnBrk="0" fontAlgn="base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38188" indent="-280988" algn="l" defTabSz="449263" rtl="0" eaLnBrk="0" fontAlgn="base" hangingPunct="0">
              <a:lnSpc>
                <a:spcPct val="93000"/>
              </a:lnSpc>
              <a:spcBef>
                <a:spcPts val="525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pitchFamily="34" charset="0"/>
              <a:buChar char="•"/>
              <a:defRPr sz="21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3000"/>
              </a:lnSpc>
              <a:spcBef>
                <a:spcPts val="4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pitchFamily="34" charset="0"/>
              <a:buChar char="•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3000"/>
              </a:lnSpc>
              <a:spcBef>
                <a:spcPts val="4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pitchFamily="34" charset="0"/>
              <a:buChar char="•"/>
              <a:defRPr sz="16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pitchFamily="34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49263" rtl="0" fontAlgn="base">
              <a:lnSpc>
                <a:spcPct val="93000"/>
              </a:lnSpc>
              <a:spcBef>
                <a:spcPts val="35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Arial" charset="0"/>
              <a:buChar char="•"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8138" marR="0" lvl="0" indent="-338138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38138" marR="0" lvl="0" indent="-338138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Generate a </a:t>
            </a: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nested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mesh that describes the problem geometry, with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DOF from the solution</a:t>
            </a:r>
          </a:p>
          <a:p>
            <a:pPr marL="338138" marR="0" lvl="0" indent="-338138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338138" marR="0" lvl="0" indent="-338138" algn="l" defTabSz="449263" rtl="0" eaLnBrk="0" fontAlgn="base" latinLnBrk="0" hangingPunct="0">
              <a:lnSpc>
                <a:spcPct val="93000"/>
              </a:lnSpc>
              <a:spcBef>
                <a:spcPts val="600"/>
              </a:spcBef>
              <a:spcAft>
                <a:spcPct val="0"/>
              </a:spcAft>
              <a:buClr>
                <a:srgbClr val="3A83C5"/>
              </a:buClr>
              <a:buSzPct val="100000"/>
              <a:buFont typeface="Wingdings" pitchFamily="2" charset="2"/>
              <a:buChar char="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Construct a mapping from the reference element to the physical element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" name="2 Flecha curvada hacia abajo"/>
          <p:cNvSpPr/>
          <p:nvPr/>
        </p:nvSpPr>
        <p:spPr bwMode="auto">
          <a:xfrm>
            <a:off x="5651688" y="4148302"/>
            <a:ext cx="773587" cy="365760"/>
          </a:xfrm>
          <a:prstGeom prst="curvedDownArrow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fr-FR" sz="4000" b="0" i="0" u="none" strike="noStrike" cap="none" normalizeH="0" baseline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Rectángulo"/>
              <p:cNvSpPr/>
              <p:nvPr/>
            </p:nvSpPr>
            <p:spPr>
              <a:xfrm>
                <a:off x="5713300" y="3467993"/>
                <a:ext cx="505379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Ψ</m:t>
                          </m:r>
                        </m:e>
                        <m:sub>
                          <m:r>
                            <a:rPr lang="es-ES" sz="24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fr-FR" sz="2400" dirty="0"/>
              </a:p>
            </p:txBody>
          </p:sp>
        </mc:Choice>
        <mc:Fallback xmlns="">
          <p:sp>
            <p:nvSpPr>
              <p:cNvPr id="4" name="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3300" y="3467993"/>
                <a:ext cx="505379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168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62285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0890" y="392406"/>
            <a:ext cx="47163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Nested mesh generator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2112" y="1530351"/>
            <a:ext cx="7726973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449263" eaLnBrk="1" hangingPunct="1">
              <a:buClr>
                <a:srgbClr val="3333CC"/>
              </a:buClr>
              <a:buSzPct val="100000"/>
              <a:defRPr/>
            </a:pPr>
            <a:r>
              <a:rPr kumimoji="0" lang="en-US" sz="2800" b="1" dirty="0">
                <a:solidFill>
                  <a:srgbClr val="000000"/>
                </a:solidFill>
                <a:latin typeface="Arial"/>
                <a:ea typeface="DejaVu Sans" pitchFamily="32" charset="0"/>
                <a:cs typeface="DejaVu Sans" pitchFamily="32" charset="0"/>
              </a:rPr>
              <a:t>Requirements</a:t>
            </a:r>
          </a:p>
          <a:p>
            <a:pPr algn="l" defTabSz="449263" eaLnBrk="1" hangingPunct="1">
              <a:buClr>
                <a:srgbClr val="3333CC"/>
              </a:buClr>
              <a:buSzPct val="100000"/>
              <a:defRPr/>
            </a:pPr>
            <a:endParaRPr kumimoji="0" lang="en-US" sz="2400" dirty="0">
              <a:solidFill>
                <a:srgbClr val="000000"/>
              </a:solidFill>
              <a:latin typeface="Arial"/>
              <a:ea typeface="DejaVu Sans" pitchFamily="32" charset="0"/>
              <a:cs typeface="DejaVu Sans" pitchFamily="32" charset="0"/>
            </a:endParaRP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400" dirty="0">
                <a:solidFill>
                  <a:srgbClr val="000000"/>
                </a:solidFill>
                <a:latin typeface="Arial"/>
                <a:ea typeface="DejaVu Sans" pitchFamily="32" charset="0"/>
                <a:cs typeface="DejaVu Sans" pitchFamily="32" charset="0"/>
              </a:rPr>
              <a:t>Mesh adapted to the geometry</a:t>
            </a: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dirty="0">
              <a:solidFill>
                <a:srgbClr val="000000"/>
              </a:solidFill>
              <a:latin typeface="Arial"/>
              <a:ea typeface="DejaVu Sans" pitchFamily="32" charset="0"/>
              <a:cs typeface="DejaVu Sans" pitchFamily="32" charset="0"/>
            </a:endParaRP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400" dirty="0">
                <a:solidFill>
                  <a:srgbClr val="000000"/>
                </a:solidFill>
                <a:latin typeface="Arial"/>
                <a:ea typeface="DejaVu Sans" pitchFamily="32" charset="0"/>
                <a:cs typeface="DejaVu Sans" pitchFamily="32" charset="0"/>
              </a:rPr>
              <a:t>Creation of hierarchical nested meshes in parametric space</a:t>
            </a: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dirty="0">
              <a:solidFill>
                <a:srgbClr val="000000"/>
              </a:solidFill>
              <a:latin typeface="Arial"/>
              <a:ea typeface="DejaVu Sans" pitchFamily="32" charset="0"/>
              <a:cs typeface="DejaVu Sans" pitchFamily="32" charset="0"/>
            </a:endParaRP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400" dirty="0">
                <a:solidFill>
                  <a:srgbClr val="000000"/>
                </a:solidFill>
                <a:latin typeface="Arial"/>
                <a:ea typeface="DejaVu Sans" pitchFamily="32" charset="0"/>
                <a:cs typeface="DejaVu Sans" pitchFamily="32" charset="0"/>
              </a:rPr>
              <a:t>Transformation between parametric and physical space</a:t>
            </a:r>
          </a:p>
        </p:txBody>
      </p:sp>
    </p:spTree>
    <p:extLst>
      <p:ext uri="{BB962C8B-B14F-4D97-AF65-F5344CB8AC3E}">
        <p14:creationId xmlns:p14="http://schemas.microsoft.com/office/powerpoint/2010/main" val="3144537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2" name="Rectangle 38"/>
          <p:cNvSpPr>
            <a:spLocks noChangeArrowheads="1"/>
          </p:cNvSpPr>
          <p:nvPr/>
        </p:nvSpPr>
        <p:spPr bwMode="auto">
          <a:xfrm>
            <a:off x="167054" y="6064251"/>
            <a:ext cx="294249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3" name="Rectangle 38"/>
          <p:cNvSpPr>
            <a:spLocks noChangeArrowheads="1"/>
          </p:cNvSpPr>
          <p:nvPr/>
        </p:nvSpPr>
        <p:spPr bwMode="auto">
          <a:xfrm>
            <a:off x="6441831" y="6059489"/>
            <a:ext cx="266406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4" name="Rectangle 38"/>
          <p:cNvSpPr>
            <a:spLocks noChangeArrowheads="1"/>
          </p:cNvSpPr>
          <p:nvPr/>
        </p:nvSpPr>
        <p:spPr bwMode="auto">
          <a:xfrm>
            <a:off x="3465635" y="2603501"/>
            <a:ext cx="265381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endParaRPr lang="es-ES" altLang="fr-F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945" name="Rectangle 8"/>
          <p:cNvSpPr>
            <a:spLocks noChangeArrowheads="1"/>
          </p:cNvSpPr>
          <p:nvPr/>
        </p:nvSpPr>
        <p:spPr bwMode="auto">
          <a:xfrm>
            <a:off x="432288" y="309071"/>
            <a:ext cx="7130562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1pPr>
            <a:lvl2pPr marL="742950" indent="-28575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2pPr>
            <a:lvl3pPr marL="11430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3pPr>
            <a:lvl4pPr marL="16002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4pPr>
            <a:lvl5pPr marL="2057400" indent="-228600"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rgbClr val="FFFF00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endParaRPr kumimoji="0" lang="en-US" altLang="fr-FR" sz="24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0890" y="392406"/>
            <a:ext cx="47163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</a:rPr>
              <a:t>Nested mesh generator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482112" y="1530351"/>
            <a:ext cx="7726973" cy="3477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 defTabSz="449263" eaLnBrk="1" hangingPunct="1">
              <a:buClr>
                <a:srgbClr val="3333CC"/>
              </a:buClr>
              <a:buSzPct val="100000"/>
              <a:defRPr/>
            </a:pPr>
            <a:r>
              <a:rPr kumimoji="0" lang="en-US" sz="2800" b="1" dirty="0">
                <a:solidFill>
                  <a:srgbClr val="000000"/>
                </a:solidFill>
                <a:latin typeface="Arial"/>
                <a:ea typeface="DejaVu Sans" pitchFamily="32" charset="0"/>
                <a:cs typeface="DejaVu Sans" pitchFamily="32" charset="0"/>
              </a:rPr>
              <a:t>Requirements</a:t>
            </a:r>
          </a:p>
          <a:p>
            <a:pPr algn="l" defTabSz="449263" eaLnBrk="1" hangingPunct="1">
              <a:buClr>
                <a:srgbClr val="3333CC"/>
              </a:buClr>
              <a:buSzPct val="100000"/>
              <a:defRPr/>
            </a:pPr>
            <a:endParaRPr kumimoji="0" lang="en-US" sz="2400" dirty="0">
              <a:solidFill>
                <a:srgbClr val="000000"/>
              </a:solidFill>
              <a:latin typeface="Arial"/>
              <a:ea typeface="DejaVu Sans" pitchFamily="32" charset="0"/>
              <a:cs typeface="DejaVu Sans" pitchFamily="32" charset="0"/>
            </a:endParaRP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400" dirty="0">
                <a:solidFill>
                  <a:srgbClr val="000000"/>
                </a:solidFill>
                <a:latin typeface="Arial"/>
                <a:ea typeface="DejaVu Sans" pitchFamily="32" charset="0"/>
                <a:cs typeface="DejaVu Sans" pitchFamily="32" charset="0"/>
              </a:rPr>
              <a:t>Mesh adapted to the geometry</a:t>
            </a: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dirty="0">
              <a:solidFill>
                <a:srgbClr val="000000"/>
              </a:solidFill>
              <a:latin typeface="Arial"/>
              <a:ea typeface="DejaVu Sans" pitchFamily="32" charset="0"/>
              <a:cs typeface="DejaVu Sans" pitchFamily="32" charset="0"/>
            </a:endParaRP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400" dirty="0">
                <a:solidFill>
                  <a:srgbClr val="000000"/>
                </a:solidFill>
                <a:latin typeface="Arial"/>
                <a:ea typeface="DejaVu Sans" pitchFamily="32" charset="0"/>
                <a:cs typeface="DejaVu Sans" pitchFamily="32" charset="0"/>
              </a:rPr>
              <a:t>Creation of hierarchical nested meshes in parametric space</a:t>
            </a: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kumimoji="0" lang="en-US" sz="2400" dirty="0">
              <a:solidFill>
                <a:srgbClr val="000000"/>
              </a:solidFill>
              <a:latin typeface="Arial"/>
              <a:ea typeface="DejaVu Sans" pitchFamily="32" charset="0"/>
              <a:cs typeface="DejaVu Sans" pitchFamily="32" charset="0"/>
            </a:endParaRPr>
          </a:p>
          <a:p>
            <a:pPr marL="342900" indent="-342900" algn="l" defTabSz="449263" eaLnBrk="1" hangingPunct="1">
              <a:buClr>
                <a:srgbClr val="3333CC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n-US" sz="2400" dirty="0">
                <a:solidFill>
                  <a:srgbClr val="000000"/>
                </a:solidFill>
                <a:latin typeface="Arial"/>
                <a:ea typeface="DejaVu Sans" pitchFamily="32" charset="0"/>
                <a:cs typeface="DejaVu Sans" pitchFamily="32" charset="0"/>
              </a:rPr>
              <a:t>Transformation between parametric and physical space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809869" y="5139190"/>
            <a:ext cx="6933292" cy="954107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/>
        </p:spPr>
        <p:txBody>
          <a:bodyPr wrap="square">
            <a:spAutoFit/>
          </a:bodyPr>
          <a:lstStyle/>
          <a:p>
            <a:pPr defTabSz="449263" eaLnBrk="1" hangingPunct="1">
              <a:buClr>
                <a:srgbClr val="3333CC"/>
              </a:buClr>
              <a:defRPr/>
            </a:pPr>
            <a:r>
              <a:rPr kumimoji="0" lang="en-GB" sz="2800" dirty="0">
                <a:solidFill>
                  <a:srgbClr val="000000"/>
                </a:solidFill>
                <a:latin typeface="Arial"/>
              </a:rPr>
              <a:t>The </a:t>
            </a:r>
            <a:r>
              <a:rPr kumimoji="0" lang="en-GB" sz="2800" b="1" dirty="0" err="1">
                <a:solidFill>
                  <a:srgbClr val="000000"/>
                </a:solidFill>
                <a:latin typeface="Arial"/>
              </a:rPr>
              <a:t>Meccano</a:t>
            </a:r>
            <a:r>
              <a:rPr kumimoji="0" lang="en-GB" sz="2800" b="1" dirty="0">
                <a:solidFill>
                  <a:srgbClr val="000000"/>
                </a:solidFill>
                <a:latin typeface="Arial"/>
              </a:rPr>
              <a:t> method</a:t>
            </a:r>
            <a:r>
              <a:rPr kumimoji="0" lang="en-GB" sz="2800" dirty="0">
                <a:solidFill>
                  <a:srgbClr val="000000"/>
                </a:solidFill>
                <a:latin typeface="Arial"/>
              </a:rPr>
              <a:t> is able to generate such kind of meshes</a:t>
            </a:r>
            <a:endParaRPr kumimoji="0" lang="fr-FR" sz="28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3851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HOTSPOTTYPE" val="EndShow"/>
  <p:tag name="BRANCHTO" val="-3"/>
</p:tagLst>
</file>

<file path=ppt/theme/theme1.xml><?xml version="1.0" encoding="utf-8"?>
<a:theme xmlns:a="http://schemas.openxmlformats.org/drawingml/2006/main" name="Plantilla_IUSIANI">
  <a:themeElements>
    <a:clrScheme name="Plantilla_IUSIANI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antilla_IUSIANI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40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lantilla_IUSIAN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_IUSIAN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_IUSIAN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35327</TotalTime>
  <Words>900</Words>
  <Application>Microsoft Office PowerPoint</Application>
  <PresentationFormat>Presentación en pantalla (4:3)</PresentationFormat>
  <Paragraphs>153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Plantilla_IUSIANI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de Las Palmas de G.C.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Conferencia Larga sobre Generacion de Mallas 3-D</dc:title>
  <dc:creator>Rafael Montenegro Armas</dc:creator>
  <cp:lastModifiedBy>Jabel</cp:lastModifiedBy>
  <cp:revision>1922</cp:revision>
  <cp:lastPrinted>2001-09-04T19:07:26Z</cp:lastPrinted>
  <dcterms:created xsi:type="dcterms:W3CDTF">1999-11-30T19:04:13Z</dcterms:created>
  <dcterms:modified xsi:type="dcterms:W3CDTF">2014-07-23T15:34:29Z</dcterms:modified>
</cp:coreProperties>
</file>