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373" r:id="rId1"/>
    <p:sldMasterId id="2147493269" r:id="rId2"/>
    <p:sldMasterId id="2147493337" r:id="rId3"/>
    <p:sldMasterId id="2147493350" r:id="rId4"/>
    <p:sldMasterId id="2147493363" r:id="rId5"/>
    <p:sldMasterId id="2147493441" r:id="rId6"/>
    <p:sldMasterId id="2147493582" r:id="rId7"/>
  </p:sldMasterIdLst>
  <p:notesMasterIdLst>
    <p:notesMasterId r:id="rId46"/>
  </p:notesMasterIdLst>
  <p:handoutMasterIdLst>
    <p:handoutMasterId r:id="rId47"/>
  </p:handoutMasterIdLst>
  <p:sldIdLst>
    <p:sldId id="1377" r:id="rId8"/>
    <p:sldId id="1500" r:id="rId9"/>
    <p:sldId id="1544" r:id="rId10"/>
    <p:sldId id="1685" r:id="rId11"/>
    <p:sldId id="1614" r:id="rId12"/>
    <p:sldId id="1552" r:id="rId13"/>
    <p:sldId id="1618" r:id="rId14"/>
    <p:sldId id="1550" r:id="rId15"/>
    <p:sldId id="1702" r:id="rId16"/>
    <p:sldId id="1701" r:id="rId17"/>
    <p:sldId id="1700" r:id="rId18"/>
    <p:sldId id="1698" r:id="rId19"/>
    <p:sldId id="1697" r:id="rId20"/>
    <p:sldId id="1703" r:id="rId21"/>
    <p:sldId id="1704" r:id="rId22"/>
    <p:sldId id="1710" r:id="rId23"/>
    <p:sldId id="1705" r:id="rId24"/>
    <p:sldId id="1706" r:id="rId25"/>
    <p:sldId id="1707" r:id="rId26"/>
    <p:sldId id="1708" r:id="rId27"/>
    <p:sldId id="1709" r:id="rId28"/>
    <p:sldId id="1553" r:id="rId29"/>
    <p:sldId id="1711" r:id="rId30"/>
    <p:sldId id="1712" r:id="rId31"/>
    <p:sldId id="1713" r:id="rId32"/>
    <p:sldId id="1714" r:id="rId33"/>
    <p:sldId id="1715" r:id="rId34"/>
    <p:sldId id="1716" r:id="rId35"/>
    <p:sldId id="1688" r:id="rId36"/>
    <p:sldId id="1693" r:id="rId37"/>
    <p:sldId id="1621" r:id="rId38"/>
    <p:sldId id="1718" r:id="rId39"/>
    <p:sldId id="1719" r:id="rId40"/>
    <p:sldId id="1720" r:id="rId41"/>
    <p:sldId id="1721" r:id="rId42"/>
    <p:sldId id="1717" r:id="rId43"/>
    <p:sldId id="1694" r:id="rId44"/>
    <p:sldId id="1696" r:id="rId45"/>
  </p:sldIdLst>
  <p:sldSz cx="9906000" cy="6858000" type="A4"/>
  <p:notesSz cx="7099300" cy="10234613"/>
  <p:custDataLst>
    <p:tags r:id="rId48"/>
  </p:custDataLst>
  <p:defaultTextStyle>
    <a:defPPr>
      <a:defRPr lang="en-US"/>
    </a:defPPr>
    <a:lvl1pPr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1pPr>
    <a:lvl2pPr marL="456964"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2pPr>
    <a:lvl3pPr marL="913928"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3pPr>
    <a:lvl4pPr marL="1370891"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4pPr>
    <a:lvl5pPr marL="1827855" algn="ctr" rtl="0" eaLnBrk="0" fontAlgn="base" hangingPunct="0">
      <a:spcBef>
        <a:spcPct val="0"/>
      </a:spcBef>
      <a:spcAft>
        <a:spcPct val="0"/>
      </a:spcAft>
      <a:defRPr kumimoji="1" sz="4000" kern="1200">
        <a:solidFill>
          <a:srgbClr val="FFFF00"/>
        </a:solidFill>
        <a:latin typeface="Times New Roman" pitchFamily="18" charset="0"/>
        <a:ea typeface="+mn-ea"/>
        <a:cs typeface="+mn-cs"/>
      </a:defRPr>
    </a:lvl5pPr>
    <a:lvl6pPr marL="2284820" algn="l" defTabSz="913928" rtl="0" eaLnBrk="1" latinLnBrk="0" hangingPunct="1">
      <a:defRPr kumimoji="1" sz="4000" kern="1200">
        <a:solidFill>
          <a:srgbClr val="FFFF00"/>
        </a:solidFill>
        <a:latin typeface="Times New Roman" pitchFamily="18" charset="0"/>
        <a:ea typeface="+mn-ea"/>
        <a:cs typeface="+mn-cs"/>
      </a:defRPr>
    </a:lvl6pPr>
    <a:lvl7pPr marL="2741787" algn="l" defTabSz="913928" rtl="0" eaLnBrk="1" latinLnBrk="0" hangingPunct="1">
      <a:defRPr kumimoji="1" sz="4000" kern="1200">
        <a:solidFill>
          <a:srgbClr val="FFFF00"/>
        </a:solidFill>
        <a:latin typeface="Times New Roman" pitchFamily="18" charset="0"/>
        <a:ea typeface="+mn-ea"/>
        <a:cs typeface="+mn-cs"/>
      </a:defRPr>
    </a:lvl7pPr>
    <a:lvl8pPr marL="3198747" algn="l" defTabSz="913928" rtl="0" eaLnBrk="1" latinLnBrk="0" hangingPunct="1">
      <a:defRPr kumimoji="1" sz="4000" kern="1200">
        <a:solidFill>
          <a:srgbClr val="FFFF00"/>
        </a:solidFill>
        <a:latin typeface="Times New Roman" pitchFamily="18" charset="0"/>
        <a:ea typeface="+mn-ea"/>
        <a:cs typeface="+mn-cs"/>
      </a:defRPr>
    </a:lvl8pPr>
    <a:lvl9pPr marL="3655711" algn="l" defTabSz="913928" rtl="0" eaLnBrk="1" latinLnBrk="0" hangingPunct="1">
      <a:defRPr kumimoji="1" sz="4000" kern="1200">
        <a:solidFill>
          <a:srgbClr val="FFFF00"/>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0383"/>
    <a:srgbClr val="CCFFFF"/>
    <a:srgbClr val="000000"/>
    <a:srgbClr val="0000FF"/>
    <a:srgbClr val="CC66FF"/>
    <a:srgbClr val="956309"/>
    <a:srgbClr val="009900"/>
    <a:srgbClr val="21FF85"/>
    <a:srgbClr val="DEEDDD"/>
    <a:srgbClr val="8242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5" autoAdjust="0"/>
    <p:restoredTop sz="94687" autoAdjust="0"/>
  </p:normalViewPr>
  <p:slideViewPr>
    <p:cSldViewPr snapToGrid="0">
      <p:cViewPr varScale="1">
        <p:scale>
          <a:sx n="78" d="100"/>
          <a:sy n="78" d="100"/>
        </p:scale>
        <p:origin x="-738" y="-96"/>
      </p:cViewPr>
      <p:guideLst>
        <p:guide orient="horz" pos="1416"/>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5" d="100"/>
        <a:sy n="25" d="100"/>
      </p:scale>
      <p:origin x="0" y="0"/>
    </p:cViewPr>
  </p:sorterViewPr>
  <p:notesViewPr>
    <p:cSldViewPr snapToGrid="0">
      <p:cViewPr>
        <p:scale>
          <a:sx n="100" d="100"/>
          <a:sy n="100" d="100"/>
        </p:scale>
        <p:origin x="-1622" y="-58"/>
      </p:cViewPr>
      <p:guideLst>
        <p:guide orient="horz" pos="3224"/>
        <p:guide pos="2237"/>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tags" Target="tags/tag1.xml"/><Relationship Id="rId8" Type="http://schemas.openxmlformats.org/officeDocument/2006/relationships/slide" Target="slides/slide1.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l" defTabSz="973270">
              <a:defRPr kumimoji="0" sz="1300">
                <a:solidFill>
                  <a:schemeClr val="tx1"/>
                </a:solidFill>
              </a:defRPr>
            </a:lvl1pPr>
          </a:lstStyle>
          <a:p>
            <a:pPr>
              <a:defRPr/>
            </a:pPr>
            <a:r>
              <a:rPr lang="en-GB"/>
              <a:t>Nombre</a:t>
            </a:r>
          </a:p>
        </p:txBody>
      </p:sp>
      <p:sp>
        <p:nvSpPr>
          <p:cNvPr id="15363" name="Rectangle 3"/>
          <p:cNvSpPr>
            <a:spLocks noGrp="1" noChangeArrowheads="1"/>
          </p:cNvSpPr>
          <p:nvPr>
            <p:ph type="dt" sz="quarter" idx="1"/>
          </p:nvPr>
        </p:nvSpPr>
        <p:spPr bwMode="auto">
          <a:xfrm>
            <a:off x="4022725"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r" defTabSz="973270">
              <a:defRPr kumimoji="0" sz="1300">
                <a:solidFill>
                  <a:schemeClr val="tx1"/>
                </a:solidFill>
              </a:defRPr>
            </a:lvl1pPr>
          </a:lstStyle>
          <a:p>
            <a:pPr>
              <a:defRPr/>
            </a:pPr>
            <a:endParaRPr lang="en-GB"/>
          </a:p>
        </p:txBody>
      </p:sp>
      <p:sp>
        <p:nvSpPr>
          <p:cNvPr id="15364" name="Rectangle 4"/>
          <p:cNvSpPr>
            <a:spLocks noGrp="1" noChangeArrowheads="1"/>
          </p:cNvSpPr>
          <p:nvPr>
            <p:ph type="ftr" sz="quarter" idx="2"/>
          </p:nvPr>
        </p:nvSpPr>
        <p:spPr bwMode="auto">
          <a:xfrm>
            <a:off x="0"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l" defTabSz="973270">
              <a:defRPr kumimoji="0" sz="1300">
                <a:solidFill>
                  <a:schemeClr val="tx1"/>
                </a:solidFill>
              </a:defRPr>
            </a:lvl1pPr>
          </a:lstStyle>
          <a:p>
            <a:pPr>
              <a:defRPr/>
            </a:pPr>
            <a:r>
              <a:rPr lang="en-GB"/>
              <a:t>Escriba el título aquí</a:t>
            </a:r>
          </a:p>
        </p:txBody>
      </p:sp>
      <p:sp>
        <p:nvSpPr>
          <p:cNvPr id="15365" name="Rectangle 5"/>
          <p:cNvSpPr>
            <a:spLocks noGrp="1" noChangeArrowheads="1"/>
          </p:cNvSpPr>
          <p:nvPr>
            <p:ph type="sldNum" sz="quarter" idx="3"/>
          </p:nvPr>
        </p:nvSpPr>
        <p:spPr bwMode="auto">
          <a:xfrm>
            <a:off x="4022725"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r" defTabSz="973270">
              <a:defRPr kumimoji="0" sz="1300">
                <a:solidFill>
                  <a:schemeClr val="tx1"/>
                </a:solidFill>
              </a:defRPr>
            </a:lvl1pPr>
          </a:lstStyle>
          <a:p>
            <a:pPr>
              <a:defRPr/>
            </a:pPr>
            <a:fld id="{2CC94619-AF9F-457C-AC16-D50433946ECA}" type="slidenum">
              <a:rPr lang="en-GB"/>
              <a:pPr>
                <a:defRPr/>
              </a:pPr>
              <a:t>‹#›</a:t>
            </a:fld>
            <a:endParaRPr lang="en-GB"/>
          </a:p>
        </p:txBody>
      </p:sp>
    </p:spTree>
    <p:extLst>
      <p:ext uri="{BB962C8B-B14F-4D97-AF65-F5344CB8AC3E}">
        <p14:creationId xmlns:p14="http://schemas.microsoft.com/office/powerpoint/2010/main" val="4111152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l" defTabSz="973270">
              <a:defRPr kumimoji="0" sz="1300">
                <a:solidFill>
                  <a:schemeClr val="tx1"/>
                </a:solidFill>
              </a:defRPr>
            </a:lvl1pPr>
          </a:lstStyle>
          <a:p>
            <a:pPr>
              <a:defRPr/>
            </a:pPr>
            <a:endParaRPr lang="en-GB"/>
          </a:p>
        </p:txBody>
      </p:sp>
      <p:sp>
        <p:nvSpPr>
          <p:cNvPr id="16387" name="Rectangle 3"/>
          <p:cNvSpPr>
            <a:spLocks noGrp="1" noChangeArrowheads="1"/>
          </p:cNvSpPr>
          <p:nvPr>
            <p:ph type="dt" idx="1"/>
          </p:nvPr>
        </p:nvSpPr>
        <p:spPr bwMode="auto">
          <a:xfrm>
            <a:off x="4022725" y="0"/>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lvl1pPr algn="r" defTabSz="973270">
              <a:defRPr kumimoji="0" sz="1300">
                <a:solidFill>
                  <a:schemeClr val="tx1"/>
                </a:solidFill>
              </a:defRPr>
            </a:lvl1pPr>
          </a:lstStyle>
          <a:p>
            <a:pPr>
              <a:defRPr/>
            </a:pPr>
            <a:endParaRPr lang="en-GB"/>
          </a:p>
        </p:txBody>
      </p:sp>
      <p:sp>
        <p:nvSpPr>
          <p:cNvPr id="62468" name="Rectangle 4"/>
          <p:cNvSpPr>
            <a:spLocks noGrp="1" noRot="1" noChangeAspect="1" noChangeArrowheads="1" noTextEdit="1"/>
          </p:cNvSpPr>
          <p:nvPr>
            <p:ph type="sldImg" idx="2"/>
          </p:nvPr>
        </p:nvSpPr>
        <p:spPr bwMode="auto">
          <a:xfrm>
            <a:off x="803275" y="762000"/>
            <a:ext cx="5495925" cy="380682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47738" y="4819650"/>
            <a:ext cx="5203825" cy="4652963"/>
          </a:xfrm>
          <a:prstGeom prst="rect">
            <a:avLst/>
          </a:prstGeom>
          <a:noFill/>
          <a:ln w="12700" cap="sq">
            <a:noFill/>
            <a:miter lim="800000"/>
            <a:headEnd type="none" w="sm" len="sm"/>
            <a:tailEnd type="none" w="sm" len="sm"/>
          </a:ln>
          <a:effectLst/>
        </p:spPr>
        <p:txBody>
          <a:bodyPr vert="horz" wrap="square" lIns="97347" tIns="48673" rIns="97347" bIns="48673" numCol="1" anchor="t" anchorCtr="0" compatLnSpc="1">
            <a:prstTxWarp prst="textNoShape">
              <a:avLst/>
            </a:prstTxWarp>
          </a:bodyPr>
          <a:lstStyle/>
          <a:p>
            <a:pPr lvl="0"/>
            <a:r>
              <a:rPr lang="es-ES_tradnl" noProof="0" smtClean="0"/>
              <a:t>Haga clic para modificar el estilo de texto del patrón</a:t>
            </a:r>
          </a:p>
          <a:p>
            <a:pPr lvl="1"/>
            <a:r>
              <a:rPr lang="es-ES_tradnl" noProof="0" smtClean="0"/>
              <a:t>Segundo nivel</a:t>
            </a:r>
          </a:p>
          <a:p>
            <a:pPr lvl="2"/>
            <a:r>
              <a:rPr lang="es-ES_tradnl" noProof="0" smtClean="0"/>
              <a:t>Tercer nivel</a:t>
            </a:r>
          </a:p>
          <a:p>
            <a:pPr lvl="3"/>
            <a:r>
              <a:rPr lang="es-ES_tradnl" noProof="0" smtClean="0"/>
              <a:t>Cuarto nivel</a:t>
            </a:r>
          </a:p>
          <a:p>
            <a:pPr lvl="4"/>
            <a:r>
              <a:rPr lang="es-ES_tradnl" noProof="0" smtClean="0"/>
              <a:t>Quinto nivel</a:t>
            </a:r>
          </a:p>
        </p:txBody>
      </p:sp>
      <p:sp>
        <p:nvSpPr>
          <p:cNvPr id="16390" name="Rectangle 6"/>
          <p:cNvSpPr>
            <a:spLocks noGrp="1" noChangeArrowheads="1"/>
          </p:cNvSpPr>
          <p:nvPr>
            <p:ph type="ftr" sz="quarter" idx="4"/>
          </p:nvPr>
        </p:nvSpPr>
        <p:spPr bwMode="auto">
          <a:xfrm>
            <a:off x="0"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l" defTabSz="973270">
              <a:defRPr kumimoji="0" sz="1300">
                <a:solidFill>
                  <a:schemeClr val="tx1"/>
                </a:solidFill>
              </a:defRPr>
            </a:lvl1pPr>
          </a:lstStyle>
          <a:p>
            <a:pPr>
              <a:defRPr/>
            </a:pPr>
            <a:endParaRPr lang="en-GB"/>
          </a:p>
        </p:txBody>
      </p:sp>
      <p:sp>
        <p:nvSpPr>
          <p:cNvPr id="16391" name="Rectangle 7"/>
          <p:cNvSpPr>
            <a:spLocks noGrp="1" noChangeArrowheads="1"/>
          </p:cNvSpPr>
          <p:nvPr>
            <p:ph type="sldNum" sz="quarter" idx="5"/>
          </p:nvPr>
        </p:nvSpPr>
        <p:spPr bwMode="auto">
          <a:xfrm>
            <a:off x="4022725" y="9726613"/>
            <a:ext cx="3076575" cy="508000"/>
          </a:xfrm>
          <a:prstGeom prst="rect">
            <a:avLst/>
          </a:prstGeom>
          <a:noFill/>
          <a:ln w="12700" cap="sq">
            <a:noFill/>
            <a:miter lim="800000"/>
            <a:headEnd type="none" w="sm" len="sm"/>
            <a:tailEnd type="none" w="sm" len="sm"/>
          </a:ln>
          <a:effectLst/>
        </p:spPr>
        <p:txBody>
          <a:bodyPr vert="horz" wrap="square" lIns="97347" tIns="48673" rIns="97347" bIns="48673" numCol="1" anchor="b" anchorCtr="0" compatLnSpc="1">
            <a:prstTxWarp prst="textNoShape">
              <a:avLst/>
            </a:prstTxWarp>
          </a:bodyPr>
          <a:lstStyle>
            <a:lvl1pPr algn="r" defTabSz="973270">
              <a:defRPr kumimoji="0" sz="1300">
                <a:solidFill>
                  <a:schemeClr val="tx1"/>
                </a:solidFill>
              </a:defRPr>
            </a:lvl1pPr>
          </a:lstStyle>
          <a:p>
            <a:pPr>
              <a:defRPr/>
            </a:pPr>
            <a:fld id="{B16A8E2B-96C6-42B0-9E11-010E0EB490E8}" type="slidenum">
              <a:rPr lang="en-GB"/>
              <a:pPr>
                <a:defRPr/>
              </a:pPr>
              <a:t>‹#›</a:t>
            </a:fld>
            <a:endParaRPr lang="en-GB"/>
          </a:p>
        </p:txBody>
      </p:sp>
    </p:spTree>
    <p:extLst>
      <p:ext uri="{BB962C8B-B14F-4D97-AF65-F5344CB8AC3E}">
        <p14:creationId xmlns:p14="http://schemas.microsoft.com/office/powerpoint/2010/main" val="33045204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6964"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3928"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0891"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7855"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4820" algn="l" defTabSz="913928" rtl="0" eaLnBrk="1" latinLnBrk="0" hangingPunct="1">
      <a:defRPr sz="1200" kern="1200">
        <a:solidFill>
          <a:schemeClr val="tx1"/>
        </a:solidFill>
        <a:latin typeface="+mn-lt"/>
        <a:ea typeface="+mn-ea"/>
        <a:cs typeface="+mn-cs"/>
      </a:defRPr>
    </a:lvl6pPr>
    <a:lvl7pPr marL="2741787" algn="l" defTabSz="913928" rtl="0" eaLnBrk="1" latinLnBrk="0" hangingPunct="1">
      <a:defRPr sz="1200" kern="1200">
        <a:solidFill>
          <a:schemeClr val="tx1"/>
        </a:solidFill>
        <a:latin typeface="+mn-lt"/>
        <a:ea typeface="+mn-ea"/>
        <a:cs typeface="+mn-cs"/>
      </a:defRPr>
    </a:lvl7pPr>
    <a:lvl8pPr marL="3198747" algn="l" defTabSz="913928" rtl="0" eaLnBrk="1" latinLnBrk="0" hangingPunct="1">
      <a:defRPr sz="1200" kern="1200">
        <a:solidFill>
          <a:schemeClr val="tx1"/>
        </a:solidFill>
        <a:latin typeface="+mn-lt"/>
        <a:ea typeface="+mn-ea"/>
        <a:cs typeface="+mn-cs"/>
      </a:defRPr>
    </a:lvl8pPr>
    <a:lvl9pPr marL="3655711" algn="l" defTabSz="91392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73138"/>
            <a:fld id="{E4E3D54E-4964-434A-B4FD-6E0666693804}" type="slidenum">
              <a:rPr lang="en-GB" smtClean="0"/>
              <a:pPr defTabSz="973138"/>
              <a:t>1</a:t>
            </a:fld>
            <a:endParaRPr lang="en-GB" smtClean="0"/>
          </a:p>
        </p:txBody>
      </p:sp>
      <p:sp>
        <p:nvSpPr>
          <p:cNvPr id="63491" name="Rectangle 2"/>
          <p:cNvSpPr>
            <a:spLocks noGrp="1" noRot="1" noChangeAspect="1" noChangeArrowheads="1" noTextEdit="1"/>
          </p:cNvSpPr>
          <p:nvPr>
            <p:ph type="sldImg"/>
          </p:nvPr>
        </p:nvSpPr>
        <p:spPr>
          <a:xfrm>
            <a:off x="803275" y="762000"/>
            <a:ext cx="5495925" cy="3806825"/>
          </a:xfrm>
          <a:ln/>
        </p:spPr>
      </p:sp>
      <p:sp>
        <p:nvSpPr>
          <p:cNvPr id="63492" name="Rectangle 3"/>
          <p:cNvSpPr>
            <a:spLocks noGrp="1" noChangeArrowheads="1"/>
          </p:cNvSpPr>
          <p:nvPr>
            <p:ph type="body" idx="1"/>
          </p:nvPr>
        </p:nvSpPr>
        <p:spPr>
          <a:noFill/>
          <a:ln w="9525"/>
        </p:spPr>
        <p:txBody>
          <a:bodyPr/>
          <a:lstStyle/>
          <a:p>
            <a:pPr eaLnBrk="1" hangingPunct="1"/>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11</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A4691-3F16-4782-AB69-D18EB4D95F36}" type="slidenum">
              <a:rPr lang="en-GB"/>
              <a:pPr/>
              <a:t>12</a:t>
            </a:fld>
            <a:endParaRPr lang="en-GB"/>
          </a:p>
        </p:txBody>
      </p:sp>
      <p:sp>
        <p:nvSpPr>
          <p:cNvPr id="1764354" name="Rectangle 2"/>
          <p:cNvSpPr>
            <a:spLocks noGrp="1" noRot="1" noChangeAspect="1" noChangeArrowheads="1" noTextEdit="1"/>
          </p:cNvSpPr>
          <p:nvPr>
            <p:ph type="sldImg"/>
          </p:nvPr>
        </p:nvSpPr>
        <p:spPr>
          <a:xfrm>
            <a:off x="803275" y="762000"/>
            <a:ext cx="5495925" cy="3806825"/>
          </a:xfrm>
          <a:ln/>
        </p:spPr>
      </p:sp>
      <p:sp>
        <p:nvSpPr>
          <p:cNvPr id="1764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6B1DA417-E681-41E2-A20D-93AB08D63B6A}" type="slidenum">
              <a:rPr lang="en-GB">
                <a:solidFill>
                  <a:prstClr val="black"/>
                </a:solidFill>
              </a:rPr>
              <a:pPr/>
              <a:t>13</a:t>
            </a:fld>
            <a:endParaRPr lang="en-GB">
              <a:solidFill>
                <a:prstClr val="black"/>
              </a:solidFill>
            </a:endParaRPr>
          </a:p>
        </p:txBody>
      </p:sp>
      <p:sp>
        <p:nvSpPr>
          <p:cNvPr id="84995" name="Rectangle 2"/>
          <p:cNvSpPr>
            <a:spLocks noGrp="1" noRot="1" noChangeAspect="1" noChangeArrowheads="1" noTextEdit="1"/>
          </p:cNvSpPr>
          <p:nvPr>
            <p:ph type="sldImg"/>
          </p:nvPr>
        </p:nvSpPr>
        <p:spPr>
          <a:xfrm>
            <a:off x="779463" y="768350"/>
            <a:ext cx="5541962" cy="3836988"/>
          </a:xfrm>
          <a:ln/>
        </p:spPr>
      </p:sp>
      <p:sp>
        <p:nvSpPr>
          <p:cNvPr id="84996"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Here we can appreciate the</a:t>
            </a:r>
            <a:r>
              <a:rPr lang="en-US" baseline="0" dirty="0" smtClean="0"/>
              <a:t> big difference between the terrain used by HARMONIE, and the real one</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475439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There’s also a big difference in the</a:t>
            </a:r>
            <a:r>
              <a:rPr lang="en-US" baseline="0" dirty="0" smtClean="0"/>
              <a:t> discretization of the problem. In FEM it’s possible to capture the details of the orography</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121919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Here we can appreciate the</a:t>
            </a:r>
            <a:r>
              <a:rPr lang="en-US" baseline="0" dirty="0" smtClean="0"/>
              <a:t> big difference between the terrain used by HARMONIE, and the real one</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475439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In order to compute our wind field we have to use some</a:t>
            </a:r>
            <a:r>
              <a:rPr lang="en-US" baseline="0" dirty="0" smtClean="0"/>
              <a:t> data from HARMONIE i.e. U10 V10, the Geostrophic velocity, and the </a:t>
            </a:r>
            <a:r>
              <a:rPr lang="en-US" baseline="0" dirty="0" err="1" smtClean="0"/>
              <a:t>Pasquill</a:t>
            </a:r>
            <a:r>
              <a:rPr lang="en-US" baseline="0" dirty="0" smtClean="0"/>
              <a:t> stability class</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393372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We</a:t>
            </a:r>
            <a:r>
              <a:rPr lang="en-US" baseline="0" dirty="0" smtClean="0"/>
              <a:t> can compare the wind velocities obtained at 10m over the terrain with the ones that were given by HARMONIE. We can see that, more or less, the big picture stands, but at the crest line the wind velocity is clearly higher. Max velocity in HARMONIE is 3m/s </a:t>
            </a:r>
            <a:r>
              <a:rPr lang="en-US" baseline="0" dirty="0" err="1" smtClean="0"/>
              <a:t>vs</a:t>
            </a:r>
            <a:r>
              <a:rPr lang="en-US" baseline="0" dirty="0" smtClean="0"/>
              <a:t> 11.5 in mass consistent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342970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Here we can compare</a:t>
            </a:r>
            <a:r>
              <a:rPr lang="en-US" baseline="0" dirty="0" smtClean="0"/>
              <a:t> the direction of the field. We have to note that HARMONIE doesn’t “see” the island, and the wind field just crosses it. In the FEM solution we can see the way that the island has an effect to the field, while maintaining its S-N principal direction. Although the field in the island looks mess, we zoom it and can see…</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2040627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And, looking at both wind fields</a:t>
            </a:r>
            <a:r>
              <a:rPr lang="en-US" baseline="0" dirty="0" smtClean="0"/>
              <a:t> overlapped we can see how similar they are.</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92743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4498D8B8-400F-411F-B1F0-3A4BA163FA29}" type="slidenum">
              <a:rPr lang="en-GB"/>
              <a:pPr/>
              <a:t>2</a:t>
            </a:fld>
            <a:endParaRPr lang="en-GB"/>
          </a:p>
        </p:txBody>
      </p:sp>
      <p:sp>
        <p:nvSpPr>
          <p:cNvPr id="123907" name="Rectangle 2"/>
          <p:cNvSpPr>
            <a:spLocks noGrp="1" noRot="1" noChangeAspect="1" noChangeArrowheads="1" noTextEdit="1"/>
          </p:cNvSpPr>
          <p:nvPr>
            <p:ph type="sldImg"/>
          </p:nvPr>
        </p:nvSpPr>
        <p:spPr>
          <a:xfrm>
            <a:off x="779463" y="766763"/>
            <a:ext cx="5541962" cy="3838575"/>
          </a:xfrm>
          <a:ln/>
        </p:spPr>
      </p:sp>
      <p:sp>
        <p:nvSpPr>
          <p:cNvPr id="123908" name="Rectangle 3"/>
          <p:cNvSpPr>
            <a:spLocks noGrp="1" noChangeArrowheads="1"/>
          </p:cNvSpPr>
          <p:nvPr>
            <p:ph type="body" idx="1"/>
          </p:nvPr>
        </p:nvSpPr>
        <p:spPr>
          <a:xfrm>
            <a:off x="947338" y="4862370"/>
            <a:ext cx="5204625" cy="4605745"/>
          </a:xfrm>
          <a:noFill/>
          <a:ln w="9525"/>
        </p:spPr>
        <p:txBody>
          <a:bodyPr/>
          <a:lstStyle/>
          <a:p>
            <a:pPr eaLnBrk="1" hangingPunct="1"/>
            <a:r>
              <a:rPr lang="es-ES_tradnl" smtClean="0"/>
              <a:t>Decimos que un tetraedro es de Tipo I si está marcado con el indicador de error. Se </a:t>
            </a:r>
            <a:r>
              <a:rPr lang="es-ES_tradnl" u="sng" smtClean="0"/>
              <a:t>introducen</a:t>
            </a:r>
            <a:r>
              <a:rPr lang="es-ES_tradnl" smtClean="0"/>
              <a:t> 6 nuevos nodos en el punto medio de sus aristas y se subdividen cada una de sus cuatro caras en 4 triángulos, </a:t>
            </a:r>
            <a:r>
              <a:rPr lang="es-ES_tradnl" u="sng" smtClean="0"/>
              <a:t>uniendo los puntos que</a:t>
            </a:r>
            <a:r>
              <a:rPr lang="es-ES_tradnl" smtClean="0"/>
              <a:t> se han introducido.</a:t>
            </a:r>
          </a:p>
          <a:p>
            <a:pPr eaLnBrk="1" hangingPunct="1"/>
            <a:r>
              <a:rPr lang="es-ES_tradnl" smtClean="0"/>
              <a:t>Cuatro subtetraedros quedan determinados a partir de los cuatro vértices del tetraedro original y las nuevas aristas.</a:t>
            </a:r>
          </a:p>
          <a:p>
            <a:pPr eaLnBrk="1" hangingPunct="1"/>
            <a:r>
              <a:rPr lang="es-ES_tradnl" smtClean="0"/>
              <a:t>Los otros cuatro tetraedros se </a:t>
            </a:r>
            <a:r>
              <a:rPr lang="es-ES_tradnl" u="sng" smtClean="0"/>
              <a:t>obtienen</a:t>
            </a:r>
            <a:r>
              <a:rPr lang="es-ES_tradnl" smtClean="0"/>
              <a:t> al unir los dos vértices opuestos más cercanos del octaedro que resulta en el interior. Estudios de Löhner y Baum aseguran que esta elección produce el menor número de tetraedros distorsionados en la malla refinada. Existen otras dos opciones para subdividir el octaedro, y se podría analizar la calidad de las divisiones, pero aumentaría el coste computacional del algoritmo.</a:t>
            </a:r>
          </a:p>
          <a:p>
            <a:pPr eaLnBrk="1" hangingPunct="1"/>
            <a:endParaRPr lang="es-ES_tradnl" smtClean="0"/>
          </a:p>
          <a:p>
            <a:pPr eaLnBrk="1" hangingPunct="1"/>
            <a:r>
              <a:rPr lang="es-ES_tradnl" smtClean="0"/>
              <a:t>Una vez marcados los tetraedros de Tipo I, para asegurar la conformidad de la malla nos podemos encontrar con tetraedros vecinos que pueden tener 6, 5,..., 1, ó 0 nuevos nodos introducidos.</a:t>
            </a:r>
          </a:p>
          <a:p>
            <a:pPr eaLnBrk="1" hangingPunct="1"/>
            <a:endParaRPr lang="es-ES_tradnl" smtClean="0"/>
          </a:p>
          <a:p>
            <a:pPr eaLnBrk="1" hangingPunct="1"/>
            <a:r>
              <a:rPr lang="es-ES_tradnl" smtClean="0"/>
              <a:t>Aquellos tetraedros que por razones de conformidad tengan marcadas sus 6 aristas pasa automáticamente al conjunto de tetraedros de Tipo I.</a:t>
            </a:r>
          </a:p>
          <a:p>
            <a:pPr eaLnBrk="1" hangingPunct="1"/>
            <a:endParaRPr lang="es-ES_tradnl"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A4691-3F16-4782-AB69-D18EB4D95F36}" type="slidenum">
              <a:rPr lang="en-GB"/>
              <a:pPr/>
              <a:t>21</a:t>
            </a:fld>
            <a:endParaRPr lang="en-GB"/>
          </a:p>
        </p:txBody>
      </p:sp>
      <p:sp>
        <p:nvSpPr>
          <p:cNvPr id="1764354" name="Rectangle 2"/>
          <p:cNvSpPr>
            <a:spLocks noGrp="1" noRot="1" noChangeAspect="1" noChangeArrowheads="1" noTextEdit="1"/>
          </p:cNvSpPr>
          <p:nvPr>
            <p:ph type="sldImg"/>
          </p:nvPr>
        </p:nvSpPr>
        <p:spPr>
          <a:xfrm>
            <a:off x="803275" y="762000"/>
            <a:ext cx="5495925" cy="3806825"/>
          </a:xfrm>
          <a:ln/>
        </p:spPr>
      </p:sp>
      <p:sp>
        <p:nvSpPr>
          <p:cNvPr id="1764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The other 2/3rds are used as known</a:t>
            </a:r>
            <a:r>
              <a:rPr lang="en-US" baseline="0" dirty="0" smtClean="0"/>
              <a:t> data, and control data for genetic algorithm</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241781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We run the genetic algorithm</a:t>
            </a:r>
            <a:r>
              <a:rPr lang="en-US" baseline="0" dirty="0" smtClean="0"/>
              <a:t> and after 30 iterations with an initial population of 124 individuals, we get the following parameters, with the RMS error seen in plot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8100521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A4691-3F16-4782-AB69-D18EB4D95F36}" type="slidenum">
              <a:rPr lang="en-GB"/>
              <a:pPr/>
              <a:t>29</a:t>
            </a:fld>
            <a:endParaRPr lang="en-GB"/>
          </a:p>
        </p:txBody>
      </p:sp>
      <p:sp>
        <p:nvSpPr>
          <p:cNvPr id="1764354" name="Rectangle 2"/>
          <p:cNvSpPr>
            <a:spLocks noGrp="1" noRot="1" noChangeAspect="1" noChangeArrowheads="1" noTextEdit="1"/>
          </p:cNvSpPr>
          <p:nvPr>
            <p:ph type="sldImg"/>
          </p:nvPr>
        </p:nvSpPr>
        <p:spPr>
          <a:xfrm>
            <a:off x="803275" y="762000"/>
            <a:ext cx="5495925" cy="3806825"/>
          </a:xfrm>
          <a:ln/>
        </p:spPr>
      </p:sp>
      <p:sp>
        <p:nvSpPr>
          <p:cNvPr id="1764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The other 2/3rds are used as known</a:t>
            </a:r>
            <a:r>
              <a:rPr lang="en-US" baseline="0" dirty="0" smtClean="0"/>
              <a:t> data, and control data for genetic algorithm</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241781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D1026B-095E-4BCF-BE5D-0E2C28AB5F16}" type="slidenum">
              <a:rPr lang="en-GB">
                <a:solidFill>
                  <a:prstClr val="black"/>
                </a:solidFill>
              </a:rPr>
              <a:pPr/>
              <a:t>31</a:t>
            </a:fld>
            <a:endParaRPr lang="en-GB">
              <a:solidFill>
                <a:prstClr val="black"/>
              </a:solidFill>
            </a:endParaRPr>
          </a:p>
        </p:txBody>
      </p:sp>
      <p:sp>
        <p:nvSpPr>
          <p:cNvPr id="96259" name="Rectangle 2"/>
          <p:cNvSpPr>
            <a:spLocks noGrp="1" noRot="1" noChangeAspect="1" noChangeArrowheads="1" noTextEdit="1"/>
          </p:cNvSpPr>
          <p:nvPr>
            <p:ph type="sldImg"/>
          </p:nvPr>
        </p:nvSpPr>
        <p:spPr>
          <a:xfrm>
            <a:off x="779463" y="768350"/>
            <a:ext cx="5541962" cy="3836988"/>
          </a:xfrm>
          <a:ln/>
        </p:spPr>
      </p:sp>
      <p:sp>
        <p:nvSpPr>
          <p:cNvPr id="96260"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3EFCB-BAD8-44D7-9381-E4170145CD43}" type="slidenum">
              <a:rPr lang="en-GB"/>
              <a:pPr/>
              <a:t>3</a:t>
            </a:fld>
            <a:endParaRPr lang="en-GB"/>
          </a:p>
        </p:txBody>
      </p:sp>
      <p:sp>
        <p:nvSpPr>
          <p:cNvPr id="1787906" name="Rectangle 2"/>
          <p:cNvSpPr>
            <a:spLocks noGrp="1" noRot="1" noChangeAspect="1" noChangeArrowheads="1" noTextEdit="1"/>
          </p:cNvSpPr>
          <p:nvPr>
            <p:ph type="sldImg"/>
          </p:nvPr>
        </p:nvSpPr>
        <p:spPr>
          <a:xfrm>
            <a:off x="779463" y="766763"/>
            <a:ext cx="5541962" cy="3838575"/>
          </a:xfrm>
          <a:ln/>
        </p:spPr>
      </p:sp>
      <p:sp>
        <p:nvSpPr>
          <p:cNvPr id="1787907" name="Rectangle 3"/>
          <p:cNvSpPr>
            <a:spLocks noGrp="1" noChangeArrowheads="1"/>
          </p:cNvSpPr>
          <p:nvPr>
            <p:ph type="body" idx="1"/>
          </p:nvPr>
        </p:nvSpPr>
        <p:spPr>
          <a:xfrm>
            <a:off x="947338" y="4862370"/>
            <a:ext cx="5204625" cy="4605745"/>
          </a:xfrm>
        </p:spPr>
        <p:txBody>
          <a:bodyPr/>
          <a:lstStyle/>
          <a:p>
            <a:r>
              <a:rPr lang="es-ES_tradnl"/>
              <a:t>Decimos que un tetraedro es de Tipo I si está marcado con el indicador de error. Se </a:t>
            </a:r>
            <a:r>
              <a:rPr lang="es-ES_tradnl" u="sng"/>
              <a:t>introducen</a:t>
            </a:r>
            <a:r>
              <a:rPr lang="es-ES_tradnl"/>
              <a:t> 6 nuevos nodos en el punto medio de sus aristas y se subdividen cada una de sus cuatro caras en 4 triángulos, </a:t>
            </a:r>
            <a:r>
              <a:rPr lang="es-ES_tradnl" u="sng"/>
              <a:t>uniendo los puntos que</a:t>
            </a:r>
            <a:r>
              <a:rPr lang="es-ES_tradnl"/>
              <a:t> se han introducido.</a:t>
            </a:r>
          </a:p>
          <a:p>
            <a:r>
              <a:rPr lang="es-ES_tradnl"/>
              <a:t>Cuatro subtetraedros quedan determinados a partir de los cuatro vértices del tetraedro original y las nuevas aristas.</a:t>
            </a:r>
          </a:p>
          <a:p>
            <a:r>
              <a:rPr lang="es-ES_tradnl"/>
              <a:t>Los otros cuatro tetraedros se </a:t>
            </a:r>
            <a:r>
              <a:rPr lang="es-ES_tradnl" u="sng"/>
              <a:t>obtienen</a:t>
            </a:r>
            <a:r>
              <a:rPr lang="es-ES_tradnl"/>
              <a:t> al unir los dos vértices opuestos más cercanos del octaedro que resulta en el interior. Estudios de Löhner y Baum aseguran que esta elección produce el menor número de tetraedros distorsionados en la malla refinada. Existen otras dos opciones para subdividir el octaedro, y se podría analizar la calidad de las divisiones, pero aumentaría el coste computacional del algoritmo.</a:t>
            </a:r>
          </a:p>
          <a:p>
            <a:endParaRPr lang="es-ES_tradnl"/>
          </a:p>
          <a:p>
            <a:r>
              <a:rPr lang="es-ES_tradnl"/>
              <a:t>Una vez marcados los tetraedros de Tipo I, para asegurar la conformidad de la malla nos podemos encontrar con tetraedros vecinos que pueden tener 6, 5,..., 1, ó 0 nuevos nodos introducidos.</a:t>
            </a:r>
          </a:p>
          <a:p>
            <a:endParaRPr lang="es-ES_tradnl"/>
          </a:p>
          <a:p>
            <a:r>
              <a:rPr lang="es-ES_tradnl"/>
              <a:t>Aquellos tetraedros que por razones de conformidad tengan marcadas sus 6 aristas pasa automáticamente al conjunto de tetraedros de Tipo I.</a:t>
            </a:r>
          </a:p>
          <a:p>
            <a:endParaRPr lang="es-ES_tradnl"/>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777875" y="766763"/>
            <a:ext cx="5543550" cy="3838575"/>
          </a:xfrm>
          <a:prstGeom prst="rect">
            <a:avLst/>
          </a:prstGeom>
          <a:noFill/>
          <a:ln w="12700">
            <a:solidFill>
              <a:prstClr val="black"/>
            </a:solidFill>
          </a:ln>
        </p:spPr>
      </p:sp>
      <p:sp>
        <p:nvSpPr>
          <p:cNvPr id="3" name="Contenidor de notes 2"/>
          <p:cNvSpPr>
            <a:spLocks noGrp="1"/>
          </p:cNvSpPr>
          <p:nvPr>
            <p:ph type="body" idx="1"/>
          </p:nvPr>
        </p:nvSpPr>
        <p:spPr/>
        <p:txBody>
          <a:bodyPr/>
          <a:lstStyle/>
          <a:p>
            <a:r>
              <a:rPr lang="en-US" dirty="0" smtClean="0"/>
              <a:t>Finally with this strategy, we can run</a:t>
            </a:r>
            <a:r>
              <a:rPr lang="en-US" baseline="0" dirty="0" smtClean="0"/>
              <a:t> all the </a:t>
            </a:r>
            <a:r>
              <a:rPr lang="en-US" baseline="0" dirty="0" err="1" smtClean="0"/>
              <a:t>timesteps</a:t>
            </a:r>
            <a:r>
              <a:rPr lang="en-US" baseline="0" dirty="0" smtClean="0"/>
              <a:t> given by HARMONIE, and we get the forecasting wind at any point.</a:t>
            </a:r>
            <a:endParaRPr lang="en-US" dirty="0"/>
          </a:p>
        </p:txBody>
      </p:sp>
      <p:sp>
        <p:nvSpPr>
          <p:cNvPr id="4" name="Contenidor de número de diapositiva 3"/>
          <p:cNvSpPr>
            <a:spLocks noGrp="1"/>
          </p:cNvSpPr>
          <p:nvPr>
            <p:ph type="sldNum" idx="10"/>
          </p:nvPr>
        </p:nvSpPr>
        <p:spPr/>
        <p:txBody>
          <a:bodyPr/>
          <a:lstStyle/>
          <a:p>
            <a:fld id="{B7B5B11C-5A3D-4BED-828C-08758324E85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932244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A4691-3F16-4782-AB69-D18EB4D95F36}" type="slidenum">
              <a:rPr lang="en-GB"/>
              <a:pPr/>
              <a:t>36</a:t>
            </a:fld>
            <a:endParaRPr lang="en-GB"/>
          </a:p>
        </p:txBody>
      </p:sp>
      <p:sp>
        <p:nvSpPr>
          <p:cNvPr id="1764354" name="Rectangle 2"/>
          <p:cNvSpPr>
            <a:spLocks noGrp="1" noRot="1" noChangeAspect="1" noChangeArrowheads="1" noTextEdit="1"/>
          </p:cNvSpPr>
          <p:nvPr>
            <p:ph type="sldImg"/>
          </p:nvPr>
        </p:nvSpPr>
        <p:spPr>
          <a:xfrm>
            <a:off x="803275" y="762000"/>
            <a:ext cx="5495925" cy="3806825"/>
          </a:xfrm>
          <a:ln/>
        </p:spPr>
      </p:sp>
      <p:sp>
        <p:nvSpPr>
          <p:cNvPr id="1764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D1026B-095E-4BCF-BE5D-0E2C28AB5F16}" type="slidenum">
              <a:rPr lang="en-GB">
                <a:solidFill>
                  <a:prstClr val="black"/>
                </a:solidFill>
              </a:rPr>
              <a:pPr/>
              <a:t>37</a:t>
            </a:fld>
            <a:endParaRPr lang="en-GB">
              <a:solidFill>
                <a:prstClr val="black"/>
              </a:solidFill>
            </a:endParaRPr>
          </a:p>
        </p:txBody>
      </p:sp>
      <p:sp>
        <p:nvSpPr>
          <p:cNvPr id="96259" name="Rectangle 2"/>
          <p:cNvSpPr>
            <a:spLocks noGrp="1" noRot="1" noChangeAspect="1" noChangeArrowheads="1" noTextEdit="1"/>
          </p:cNvSpPr>
          <p:nvPr>
            <p:ph type="sldImg"/>
          </p:nvPr>
        </p:nvSpPr>
        <p:spPr>
          <a:xfrm>
            <a:off x="779463" y="768350"/>
            <a:ext cx="5541962" cy="3836988"/>
          </a:xfrm>
          <a:ln/>
        </p:spPr>
      </p:sp>
      <p:sp>
        <p:nvSpPr>
          <p:cNvPr id="96260"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A2D1026B-095E-4BCF-BE5D-0E2C28AB5F16}" type="slidenum">
              <a:rPr lang="en-GB">
                <a:solidFill>
                  <a:prstClr val="black"/>
                </a:solidFill>
              </a:rPr>
              <a:pPr/>
              <a:t>38</a:t>
            </a:fld>
            <a:endParaRPr lang="en-GB">
              <a:solidFill>
                <a:prstClr val="black"/>
              </a:solidFill>
            </a:endParaRPr>
          </a:p>
        </p:txBody>
      </p:sp>
      <p:sp>
        <p:nvSpPr>
          <p:cNvPr id="96259" name="Rectangle 2"/>
          <p:cNvSpPr>
            <a:spLocks noGrp="1" noRot="1" noChangeAspect="1" noChangeArrowheads="1" noTextEdit="1"/>
          </p:cNvSpPr>
          <p:nvPr>
            <p:ph type="sldImg"/>
          </p:nvPr>
        </p:nvSpPr>
        <p:spPr>
          <a:xfrm>
            <a:off x="779463" y="768350"/>
            <a:ext cx="5541962" cy="3836988"/>
          </a:xfrm>
          <a:ln/>
        </p:spPr>
      </p:sp>
      <p:sp>
        <p:nvSpPr>
          <p:cNvPr id="96260" name="Rectangle 3"/>
          <p:cNvSpPr>
            <a:spLocks noGrp="1" noChangeArrowheads="1"/>
          </p:cNvSpPr>
          <p:nvPr>
            <p:ph type="body" idx="1"/>
          </p:nvPr>
        </p:nvSpPr>
        <p:spPr>
          <a:xfrm>
            <a:off x="947339" y="4862371"/>
            <a:ext cx="5204625" cy="4605745"/>
          </a:xfrm>
          <a:noFill/>
          <a:ln w="9525"/>
        </p:spPr>
        <p:txBody>
          <a:bodyPr/>
          <a:lstStyle/>
          <a:p>
            <a:pPr eaLnBrk="1" hangingPunct="1"/>
            <a:endParaRPr lang="es-ES_tradnl"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53EFCB-BAD8-44D7-9381-E4170145CD43}" type="slidenum">
              <a:rPr lang="en-GB"/>
              <a:pPr/>
              <a:t>4</a:t>
            </a:fld>
            <a:endParaRPr lang="en-GB"/>
          </a:p>
        </p:txBody>
      </p:sp>
      <p:sp>
        <p:nvSpPr>
          <p:cNvPr id="1787906" name="Rectangle 2"/>
          <p:cNvSpPr>
            <a:spLocks noGrp="1" noRot="1" noChangeAspect="1" noChangeArrowheads="1" noTextEdit="1"/>
          </p:cNvSpPr>
          <p:nvPr>
            <p:ph type="sldImg"/>
          </p:nvPr>
        </p:nvSpPr>
        <p:spPr>
          <a:xfrm>
            <a:off x="779463" y="766763"/>
            <a:ext cx="5541962" cy="3838575"/>
          </a:xfrm>
          <a:ln/>
        </p:spPr>
      </p:sp>
      <p:sp>
        <p:nvSpPr>
          <p:cNvPr id="1787907" name="Rectangle 3"/>
          <p:cNvSpPr>
            <a:spLocks noGrp="1" noChangeArrowheads="1"/>
          </p:cNvSpPr>
          <p:nvPr>
            <p:ph type="body" idx="1"/>
          </p:nvPr>
        </p:nvSpPr>
        <p:spPr>
          <a:xfrm>
            <a:off x="947338" y="4862370"/>
            <a:ext cx="5204625" cy="4605745"/>
          </a:xfrm>
        </p:spPr>
        <p:txBody>
          <a:bodyPr/>
          <a:lstStyle/>
          <a:p>
            <a:r>
              <a:rPr lang="es-ES_tradnl"/>
              <a:t>Decimos que un tetraedro es de Tipo I si está marcado con el indicador de error. Se </a:t>
            </a:r>
            <a:r>
              <a:rPr lang="es-ES_tradnl" u="sng"/>
              <a:t>introducen</a:t>
            </a:r>
            <a:r>
              <a:rPr lang="es-ES_tradnl"/>
              <a:t> 6 nuevos nodos en el punto medio de sus aristas y se subdividen cada una de sus cuatro caras en 4 triángulos, </a:t>
            </a:r>
            <a:r>
              <a:rPr lang="es-ES_tradnl" u="sng"/>
              <a:t>uniendo los puntos que</a:t>
            </a:r>
            <a:r>
              <a:rPr lang="es-ES_tradnl"/>
              <a:t> se han introducido.</a:t>
            </a:r>
          </a:p>
          <a:p>
            <a:r>
              <a:rPr lang="es-ES_tradnl"/>
              <a:t>Cuatro subtetraedros quedan determinados a partir de los cuatro vértices del tetraedro original y las nuevas aristas.</a:t>
            </a:r>
          </a:p>
          <a:p>
            <a:r>
              <a:rPr lang="es-ES_tradnl"/>
              <a:t>Los otros cuatro tetraedros se </a:t>
            </a:r>
            <a:r>
              <a:rPr lang="es-ES_tradnl" u="sng"/>
              <a:t>obtienen</a:t>
            </a:r>
            <a:r>
              <a:rPr lang="es-ES_tradnl"/>
              <a:t> al unir los dos vértices opuestos más cercanos del octaedro que resulta en el interior. Estudios de Löhner y Baum aseguran que esta elección produce el menor número de tetraedros distorsionados en la malla refinada. Existen otras dos opciones para subdividir el octaedro, y se podría analizar la calidad de las divisiones, pero aumentaría el coste computacional del algoritmo.</a:t>
            </a:r>
          </a:p>
          <a:p>
            <a:endParaRPr lang="es-ES_tradnl"/>
          </a:p>
          <a:p>
            <a:r>
              <a:rPr lang="es-ES_tradnl"/>
              <a:t>Una vez marcados los tetraedros de Tipo I, para asegurar la conformidad de la malla nos podemos encontrar con tetraedros vecinos que pueden tener 6, 5,..., 1, ó 0 nuevos nodos introducidos.</a:t>
            </a:r>
          </a:p>
          <a:p>
            <a:endParaRPr lang="es-ES_tradnl"/>
          </a:p>
          <a:p>
            <a:r>
              <a:rPr lang="es-ES_tradnl"/>
              <a:t>Aquellos tetraedros que por razones de conformidad tengan marcadas sus 6 aristas pasa automáticamente al conjunto de tetraedros de Tipo I.</a:t>
            </a:r>
          </a:p>
          <a:p>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A4691-3F16-4782-AB69-D18EB4D95F36}" type="slidenum">
              <a:rPr lang="en-GB"/>
              <a:pPr/>
              <a:t>5</a:t>
            </a:fld>
            <a:endParaRPr lang="en-GB"/>
          </a:p>
        </p:txBody>
      </p:sp>
      <p:sp>
        <p:nvSpPr>
          <p:cNvPr id="1764354" name="Rectangle 2"/>
          <p:cNvSpPr>
            <a:spLocks noGrp="1" noRot="1" noChangeAspect="1" noChangeArrowheads="1" noTextEdit="1"/>
          </p:cNvSpPr>
          <p:nvPr>
            <p:ph type="sldImg"/>
          </p:nvPr>
        </p:nvSpPr>
        <p:spPr>
          <a:xfrm>
            <a:off x="803275" y="762000"/>
            <a:ext cx="5495925" cy="3806825"/>
          </a:xfrm>
          <a:ln/>
        </p:spPr>
      </p:sp>
      <p:sp>
        <p:nvSpPr>
          <p:cNvPr id="1764355" name="Rectangle 3"/>
          <p:cNvSpPr>
            <a:spLocks noGrp="1" noChangeArrowheads="1"/>
          </p:cNvSpPr>
          <p:nvPr>
            <p:ph type="body" idx="1"/>
          </p:nvPr>
        </p:nvSpPr>
        <p:spPr/>
        <p:txBody>
          <a:bodyPr/>
          <a:lstStyle/>
          <a:p>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9F551-6133-43CF-8B09-4C2D8F8CEA63}" type="slidenum">
              <a:rPr lang="en-GB"/>
              <a:pPr/>
              <a:t>6</a:t>
            </a:fld>
            <a:endParaRPr lang="en-GB"/>
          </a:p>
        </p:txBody>
      </p:sp>
      <p:sp>
        <p:nvSpPr>
          <p:cNvPr id="1883138" name="Rectangle 2"/>
          <p:cNvSpPr>
            <a:spLocks noGrp="1" noRot="1" noChangeAspect="1" noChangeArrowheads="1" noTextEdit="1"/>
          </p:cNvSpPr>
          <p:nvPr>
            <p:ph type="sldImg"/>
          </p:nvPr>
        </p:nvSpPr>
        <p:spPr>
          <a:xfrm>
            <a:off x="804863" y="762000"/>
            <a:ext cx="5494337" cy="3805238"/>
          </a:xfrm>
          <a:ln/>
        </p:spPr>
      </p:sp>
      <p:sp>
        <p:nvSpPr>
          <p:cNvPr id="188313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7</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0C2979-6537-4143-BC5B-9D2E8F6EBD42}" type="slidenum">
              <a:rPr lang="en-GB"/>
              <a:pPr/>
              <a:t>9</a:t>
            </a:fld>
            <a:endParaRPr lang="en-GB"/>
          </a:p>
        </p:txBody>
      </p:sp>
      <p:sp>
        <p:nvSpPr>
          <p:cNvPr id="1875970" name="Rectangle 2"/>
          <p:cNvSpPr>
            <a:spLocks noGrp="1" noRot="1" noChangeAspect="1" noChangeArrowheads="1" noTextEdit="1"/>
          </p:cNvSpPr>
          <p:nvPr>
            <p:ph type="sldImg"/>
          </p:nvPr>
        </p:nvSpPr>
        <p:spPr>
          <a:xfrm>
            <a:off x="804863" y="762000"/>
            <a:ext cx="5494337" cy="3805238"/>
          </a:xfrm>
          <a:ln/>
        </p:spPr>
      </p:sp>
      <p:sp>
        <p:nvSpPr>
          <p:cNvPr id="1875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19F551-6133-43CF-8B09-4C2D8F8CEA63}" type="slidenum">
              <a:rPr lang="en-GB"/>
              <a:pPr/>
              <a:t>10</a:t>
            </a:fld>
            <a:endParaRPr lang="en-GB"/>
          </a:p>
        </p:txBody>
      </p:sp>
      <p:sp>
        <p:nvSpPr>
          <p:cNvPr id="1883138" name="Rectangle 2"/>
          <p:cNvSpPr>
            <a:spLocks noGrp="1" noRot="1" noChangeAspect="1" noChangeArrowheads="1" noTextEdit="1"/>
          </p:cNvSpPr>
          <p:nvPr>
            <p:ph type="sldImg"/>
          </p:nvPr>
        </p:nvSpPr>
        <p:spPr>
          <a:xfrm>
            <a:off x="804863" y="762000"/>
            <a:ext cx="5494337" cy="3805238"/>
          </a:xfrm>
          <a:ln/>
        </p:spPr>
      </p:sp>
      <p:sp>
        <p:nvSpPr>
          <p:cNvPr id="1883139"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jpe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5.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 Id="rId4" Type="http://schemas.openxmlformats.org/officeDocument/2006/relationships/image" Target="../media/image4.jpe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2"/>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2"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2"/>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a:p>
        </p:txBody>
      </p:sp>
      <p:pic>
        <p:nvPicPr>
          <p:cNvPr id="7" name="Picture 5"/>
          <p:cNvPicPr>
            <a:picLocks noChangeAspect="1" noChangeArrowheads="1"/>
          </p:cNvPicPr>
          <p:nvPr/>
        </p:nvPicPr>
        <p:blipFill>
          <a:blip r:embed="rId4" cstate="print"/>
          <a:srcRect/>
          <a:stretch>
            <a:fillRect/>
          </a:stretch>
        </p:blipFill>
        <p:spPr bwMode="auto">
          <a:xfrm>
            <a:off x="330200" y="5943650"/>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p>
        </p:txBody>
      </p:sp>
      <p:sp>
        <p:nvSpPr>
          <p:cNvPr id="1864711" name="Rectangle 7"/>
          <p:cNvSpPr>
            <a:spLocks noGrp="1" noChangeArrowheads="1"/>
          </p:cNvSpPr>
          <p:nvPr>
            <p:ph type="subTitle" idx="1"/>
          </p:nvPr>
        </p:nvSpPr>
        <p:spPr>
          <a:xfrm>
            <a:off x="741404"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8"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6"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a:p>
        </p:txBody>
      </p:sp>
      <p:pic>
        <p:nvPicPr>
          <p:cNvPr id="7"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p>
        </p:txBody>
      </p:sp>
      <p:sp>
        <p:nvSpPr>
          <p:cNvPr id="1864711" name="Rectangle 7"/>
          <p:cNvSpPr>
            <a:spLocks noGrp="1" noChangeArrowheads="1"/>
          </p:cNvSpPr>
          <p:nvPr>
            <p:ph type="subTitle" idx="1"/>
          </p:nvPr>
        </p:nvSpPr>
        <p:spPr>
          <a:xfrm>
            <a:off x="741367"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2"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3"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2"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30"/>
            <a:ext cx="84201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485900" y="3886202"/>
            <a:ext cx="6934200" cy="1752600"/>
          </a:xfrm>
        </p:spPr>
        <p:txBody>
          <a:bodyPr/>
          <a:lstStyle>
            <a:lvl1pPr marL="0" indent="0" algn="ctr">
              <a:buNone/>
              <a:defRPr/>
            </a:lvl1pPr>
            <a:lvl2pPr marL="456964" indent="0" algn="ctr">
              <a:buNone/>
              <a:defRPr/>
            </a:lvl2pPr>
            <a:lvl3pPr marL="913928" indent="0" algn="ctr">
              <a:buNone/>
              <a:defRPr/>
            </a:lvl3pPr>
            <a:lvl4pPr marL="1370891" indent="0" algn="ctr">
              <a:buNone/>
              <a:defRPr/>
            </a:lvl4pPr>
            <a:lvl5pPr marL="1827855" indent="0" algn="ctr">
              <a:buNone/>
              <a:defRPr/>
            </a:lvl5pPr>
            <a:lvl6pPr marL="2284820" indent="0" algn="ctr">
              <a:buNone/>
              <a:defRPr/>
            </a:lvl6pPr>
            <a:lvl7pPr marL="2741787" indent="0" algn="ctr">
              <a:buNone/>
              <a:defRPr/>
            </a:lvl7pPr>
            <a:lvl8pPr marL="3198747" indent="0" algn="ctr">
              <a:buNone/>
              <a:defRPr/>
            </a:lvl8pPr>
            <a:lvl9pPr marL="3655711" indent="0" algn="ctr">
              <a:buNone/>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fld id="{CB17A18C-DECB-4D3F-A273-38E020B16759}" type="datetime1">
              <a:rPr lang="es-ES">
                <a:solidFill>
                  <a:srgbClr val="000000"/>
                </a:solidFill>
              </a:rPr>
              <a:pPr/>
              <a:t>27/11/2014</a:t>
            </a:fld>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1FFFD38E-55A7-4AB8-A9FF-FBFC0E7D6D6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1243FDAF-C52C-4DB7-8676-D61641C952CD}" type="datetime1">
              <a:rPr lang="es-ES">
                <a:solidFill>
                  <a:srgbClr val="000000"/>
                </a:solidFill>
              </a:rPr>
              <a:pPr/>
              <a:t>27/11/2014</a:t>
            </a:fld>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57539797-51A7-49CF-B65B-94C211E01FA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fld id="{59D7D908-6C01-4094-A6F5-7665CAE6A41D}" type="datetime1">
              <a:rPr lang="es-ES">
                <a:solidFill>
                  <a:srgbClr val="000000"/>
                </a:solidFill>
              </a:rPr>
              <a:pPr/>
              <a:t>27/11/2014</a:t>
            </a:fld>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6345C6EB-2452-4649-980D-D5DD9E1F5D2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95303"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29201" y="1600206"/>
            <a:ext cx="43815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fld id="{5726D128-937F-48E9-B5C1-E019DB167433}" type="datetime1">
              <a:rPr lang="es-ES">
                <a:solidFill>
                  <a:srgbClr val="000000"/>
                </a:solidFill>
              </a:rPr>
              <a:pPr/>
              <a:t>27/11/2014</a:t>
            </a:fld>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9544BAE-C39C-4F52-A58F-9CB7DDE4B3E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fld id="{92FC10E3-0217-408B-8FBA-B4508951F5D1}" type="datetime1">
              <a:rPr lang="es-ES">
                <a:solidFill>
                  <a:srgbClr val="000000"/>
                </a:solidFill>
              </a:rPr>
              <a:pPr/>
              <a:t>27/11/2014</a:t>
            </a:fld>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6738A6E9-7306-44A8-BE9E-41954E4236D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79"/>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fld id="{E092A4CC-2931-4962-8121-3B992324162B}" type="datetime1">
              <a:rPr lang="es-ES">
                <a:solidFill>
                  <a:srgbClr val="000000"/>
                </a:solidFill>
              </a:rPr>
              <a:pPr/>
              <a:t>27/11/2014</a:t>
            </a:fld>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8CCFEB9A-F30D-4A87-B977-32806F92F51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fld id="{EFD1E322-F799-4BC1-92B2-B5591F9A6036}" type="datetime1">
              <a:rPr lang="es-ES">
                <a:solidFill>
                  <a:srgbClr val="000000"/>
                </a:solidFill>
              </a:rPr>
              <a:pPr/>
              <a:t>27/11/2014</a:t>
            </a:fld>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5D09731E-2471-4DC9-89D6-758EECEEF86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6E873542-3FE2-4BB5-92A7-CEF52448E642}" type="datetime1">
              <a:rPr lang="es-ES">
                <a:solidFill>
                  <a:srgbClr val="000000"/>
                </a:solidFill>
              </a:rPr>
              <a:pPr/>
              <a:t>27/11/2014</a:t>
            </a:fld>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C713835A-80F7-47C3-ADD2-973783330A6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fld id="{C6D3FBD6-F0AD-4B78-BAED-3337A9D5E049}" type="datetime1">
              <a:rPr lang="es-ES">
                <a:solidFill>
                  <a:srgbClr val="000000"/>
                </a:solidFill>
              </a:rPr>
              <a:pPr/>
              <a:t>27/11/2014</a:t>
            </a:fld>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09D702FA-6877-4699-BD59-243271BCC32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AAD31721-C001-401C-9865-D7D160651109}" type="datetime1">
              <a:rPr lang="es-ES">
                <a:solidFill>
                  <a:srgbClr val="000000"/>
                </a:solidFill>
              </a:rPr>
              <a:pPr/>
              <a:t>27/11/2014</a:t>
            </a:fld>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DECAE29-8F67-4754-B02F-8EE553B9D48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2" y="274649"/>
            <a:ext cx="222885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95302" y="274649"/>
            <a:ext cx="65341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fld id="{B10D12D8-32BB-4EA4-BF32-D1DA742BC8A3}" type="datetime1">
              <a:rPr lang="es-ES">
                <a:solidFill>
                  <a:srgbClr val="000000"/>
                </a:solidFill>
              </a:rPr>
              <a:pPr/>
              <a:t>27/11/2014</a:t>
            </a:fld>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A0141CCE-B0EE-40DB-9175-2AD5A163F70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95300" y="274649"/>
            <a:ext cx="8915400" cy="58515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3" name="2 Marcador de fecha"/>
          <p:cNvSpPr>
            <a:spLocks noGrp="1"/>
          </p:cNvSpPr>
          <p:nvPr>
            <p:ph type="dt" sz="half" idx="10"/>
          </p:nvPr>
        </p:nvSpPr>
        <p:spPr>
          <a:xfrm>
            <a:off x="495300" y="6245225"/>
            <a:ext cx="2311400" cy="476250"/>
          </a:xfrm>
        </p:spPr>
        <p:txBody>
          <a:bodyPr/>
          <a:lstStyle>
            <a:lvl1pPr>
              <a:defRPr/>
            </a:lvl1pPr>
          </a:lstStyle>
          <a:p>
            <a:fld id="{841CCB37-C1D5-4442-BC15-939073B3B6D2}" type="datetime1">
              <a:rPr lang="es-ES">
                <a:solidFill>
                  <a:srgbClr val="000000"/>
                </a:solidFill>
              </a:rPr>
              <a:pPr/>
              <a:t>27/11/2014</a:t>
            </a:fld>
            <a:endParaRPr lang="en-US">
              <a:solidFill>
                <a:srgbClr val="000000"/>
              </a:solidFill>
            </a:endParaRPr>
          </a:p>
        </p:txBody>
      </p:sp>
      <p:sp>
        <p:nvSpPr>
          <p:cNvPr id="4" name="3 Marcador de pie de página"/>
          <p:cNvSpPr>
            <a:spLocks noGrp="1"/>
          </p:cNvSpPr>
          <p:nvPr>
            <p:ph type="ftr" sz="quarter" idx="11"/>
          </p:nvPr>
        </p:nvSpPr>
        <p:spPr>
          <a:xfrm>
            <a:off x="3384552" y="6245225"/>
            <a:ext cx="3136900" cy="476250"/>
          </a:xfrm>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a:xfrm>
            <a:off x="7099301" y="6245225"/>
            <a:ext cx="2311400" cy="476250"/>
          </a:xfrm>
        </p:spPr>
        <p:txBody>
          <a:bodyPr/>
          <a:lstStyle>
            <a:lvl1pPr>
              <a:defRPr/>
            </a:lvl1pPr>
          </a:lstStyle>
          <a:p>
            <a:fld id="{628B08B9-DF7D-4574-9D6B-D9A0541D21A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864706"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p:spPr>
      </p:pic>
      <p:pic>
        <p:nvPicPr>
          <p:cNvPr id="1864707"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p:spPr>
      </p:pic>
      <p:sp>
        <p:nvSpPr>
          <p:cNvPr id="1864708"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endParaRPr lang="es-ES" smtClean="0"/>
          </a:p>
        </p:txBody>
      </p:sp>
      <p:pic>
        <p:nvPicPr>
          <p:cNvPr id="1864709"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p:spPr>
      </p:pic>
      <p:sp>
        <p:nvSpPr>
          <p:cNvPr id="1864710"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endParaRPr lang="es-ES" smtClean="0"/>
          </a:p>
        </p:txBody>
      </p:sp>
      <p:sp>
        <p:nvSpPr>
          <p:cNvPr id="1864711" name="Rectangle 7"/>
          <p:cNvSpPr>
            <a:spLocks noGrp="1" noChangeArrowheads="1"/>
          </p:cNvSpPr>
          <p:nvPr>
            <p:ph type="subTitle" idx="1"/>
          </p:nvPr>
        </p:nvSpPr>
        <p:spPr>
          <a:xfrm>
            <a:off x="741367" y="3595691"/>
            <a:ext cx="8423275" cy="841375"/>
          </a:xfrm>
        </p:spPr>
        <p:txBody>
          <a:bodyPr/>
          <a:lstStyle>
            <a:lvl1pPr marL="0" indent="0">
              <a:buFontTx/>
              <a:buNone/>
              <a:defRPr sz="2000"/>
            </a:lvl1pPr>
          </a:lstStyle>
          <a:p>
            <a:r>
              <a:rPr lang="en-US"/>
              <a:t>Subtítulo de la presentación</a:t>
            </a:r>
          </a:p>
        </p:txBody>
      </p:sp>
      <p:sp>
        <p:nvSpPr>
          <p:cNvPr id="1864712"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endParaRPr lang="es-ES" smtClean="0"/>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41"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721"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2"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3"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2"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1864706"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p:spPr>
      </p:pic>
      <p:pic>
        <p:nvPicPr>
          <p:cNvPr id="1864707"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p:spPr>
      </p:pic>
      <p:sp>
        <p:nvSpPr>
          <p:cNvPr id="1864708"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endParaRPr lang="es-ES" smtClean="0"/>
          </a:p>
        </p:txBody>
      </p:sp>
      <p:pic>
        <p:nvPicPr>
          <p:cNvPr id="1864709"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p:spPr>
      </p:pic>
      <p:sp>
        <p:nvSpPr>
          <p:cNvPr id="1864710"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endParaRPr lang="es-ES" smtClean="0"/>
          </a:p>
        </p:txBody>
      </p:sp>
      <p:sp>
        <p:nvSpPr>
          <p:cNvPr id="1864711" name="Rectangle 7"/>
          <p:cNvSpPr>
            <a:spLocks noGrp="1" noChangeArrowheads="1"/>
          </p:cNvSpPr>
          <p:nvPr>
            <p:ph type="subTitle" idx="1"/>
          </p:nvPr>
        </p:nvSpPr>
        <p:spPr>
          <a:xfrm>
            <a:off x="741367" y="3595691"/>
            <a:ext cx="8423275" cy="841375"/>
          </a:xfrm>
        </p:spPr>
        <p:txBody>
          <a:bodyPr/>
          <a:lstStyle>
            <a:lvl1pPr marL="0" indent="0">
              <a:buFontTx/>
              <a:buNone/>
              <a:defRPr sz="2000"/>
            </a:lvl1pPr>
          </a:lstStyle>
          <a:p>
            <a:r>
              <a:rPr lang="en-US"/>
              <a:t>Subtítulo de la presentación</a:t>
            </a:r>
          </a:p>
        </p:txBody>
      </p:sp>
      <p:sp>
        <p:nvSpPr>
          <p:cNvPr id="1864712"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endParaRPr lang="es-ES" smtClean="0"/>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421"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421"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1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2"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84"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84"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499" y="273061"/>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3"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2"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3" y="5"/>
            <a:ext cx="3879850" cy="2830513"/>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2971803" y="762001"/>
            <a:ext cx="3844926" cy="1327150"/>
          </a:xfrm>
          <a:prstGeom prst="rect">
            <a:avLst/>
          </a:prstGeom>
          <a:noFill/>
          <a:ln w="9525">
            <a:noFill/>
            <a:miter lim="800000"/>
            <a:headEnd/>
            <a:tailEnd/>
          </a:ln>
        </p:spPr>
      </p:pic>
      <p:sp>
        <p:nvSpPr>
          <p:cNvPr id="6" name="Rectangle 4"/>
          <p:cNvSpPr>
            <a:spLocks noChangeArrowheads="1"/>
          </p:cNvSpPr>
          <p:nvPr/>
        </p:nvSpPr>
        <p:spPr bwMode="auto">
          <a:xfrm>
            <a:off x="0" y="3581411"/>
            <a:ext cx="9906000" cy="1071563"/>
          </a:xfrm>
          <a:prstGeom prst="rect">
            <a:avLst/>
          </a:prstGeom>
          <a:solidFill>
            <a:srgbClr val="C8C8C8"/>
          </a:solidFill>
          <a:ln w="9525">
            <a:noFill/>
            <a:miter lim="800000"/>
            <a:headEnd/>
            <a:tailEnd/>
          </a:ln>
          <a:effectLst/>
        </p:spPr>
        <p:txBody>
          <a:bodyPr wrap="none" lIns="91393" tIns="45697" rIns="91393" bIns="45697" anchor="ctr"/>
          <a:lstStyle/>
          <a:p>
            <a:pPr>
              <a:defRPr/>
            </a:pPr>
            <a:endParaRPr lang="es-ES" sz="4200" dirty="0"/>
          </a:p>
        </p:txBody>
      </p:sp>
      <p:pic>
        <p:nvPicPr>
          <p:cNvPr id="7" name="Picture 5"/>
          <p:cNvPicPr>
            <a:picLocks noChangeAspect="1" noChangeArrowheads="1"/>
          </p:cNvPicPr>
          <p:nvPr/>
        </p:nvPicPr>
        <p:blipFill>
          <a:blip r:embed="rId4" cstate="print"/>
          <a:srcRect/>
          <a:stretch>
            <a:fillRect/>
          </a:stretch>
        </p:blipFill>
        <p:spPr bwMode="auto">
          <a:xfrm>
            <a:off x="330200" y="5943605"/>
            <a:ext cx="1238250" cy="474663"/>
          </a:xfrm>
          <a:prstGeom prst="rect">
            <a:avLst/>
          </a:prstGeom>
          <a:noFill/>
          <a:ln w="9525">
            <a:noFill/>
            <a:miter lim="800000"/>
            <a:headEnd/>
            <a:tailEnd/>
          </a:ln>
        </p:spPr>
      </p:pic>
      <p:sp>
        <p:nvSpPr>
          <p:cNvPr id="8" name="Line 6"/>
          <p:cNvSpPr>
            <a:spLocks noChangeShapeType="1"/>
          </p:cNvSpPr>
          <p:nvPr/>
        </p:nvSpPr>
        <p:spPr bwMode="auto">
          <a:xfrm>
            <a:off x="0" y="4724400"/>
            <a:ext cx="9906000" cy="0"/>
          </a:xfrm>
          <a:prstGeom prst="line">
            <a:avLst/>
          </a:prstGeom>
          <a:noFill/>
          <a:ln w="12700">
            <a:solidFill>
              <a:schemeClr val="tx1"/>
            </a:solidFill>
            <a:round/>
            <a:headEnd/>
            <a:tailEnd/>
          </a:ln>
          <a:effectLst/>
        </p:spPr>
        <p:txBody>
          <a:bodyPr wrap="none" lIns="91393" tIns="45697" rIns="91393" bIns="45697" anchor="ctr"/>
          <a:lstStyle/>
          <a:p>
            <a:pPr>
              <a:defRPr/>
            </a:pPr>
            <a:endParaRPr lang="es-ES" sz="4200" dirty="0"/>
          </a:p>
        </p:txBody>
      </p:sp>
      <p:sp>
        <p:nvSpPr>
          <p:cNvPr id="9" name="Rectangle 8"/>
          <p:cNvSpPr>
            <a:spLocks noChangeArrowheads="1"/>
          </p:cNvSpPr>
          <p:nvPr/>
        </p:nvSpPr>
        <p:spPr bwMode="auto">
          <a:xfrm>
            <a:off x="0" y="2819401"/>
            <a:ext cx="9906000" cy="7620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sz="4200" dirty="0"/>
          </a:p>
        </p:txBody>
      </p:sp>
      <p:sp>
        <p:nvSpPr>
          <p:cNvPr id="1864711" name="Rectangle 7"/>
          <p:cNvSpPr>
            <a:spLocks noGrp="1" noChangeArrowheads="1"/>
          </p:cNvSpPr>
          <p:nvPr>
            <p:ph type="subTitle" idx="1"/>
          </p:nvPr>
        </p:nvSpPr>
        <p:spPr>
          <a:xfrm>
            <a:off x="741373" y="3595691"/>
            <a:ext cx="8423275" cy="841375"/>
          </a:xfrm>
        </p:spPr>
        <p:txBody>
          <a:bodyPr/>
          <a:lstStyle>
            <a:lvl1pPr marL="0" indent="0">
              <a:buFontTx/>
              <a:buNone/>
              <a:defRPr sz="2000"/>
            </a:lvl1pPr>
          </a:lstStyle>
          <a:p>
            <a:r>
              <a:rPr lang="en-US"/>
              <a:t>Subtítulo de la presentación</a:t>
            </a:r>
          </a:p>
        </p:txBody>
      </p:sp>
      <p:sp>
        <p:nvSpPr>
          <p:cNvPr id="1864713" name="Rectangle 9"/>
          <p:cNvSpPr>
            <a:spLocks noGrp="1" noChangeArrowheads="1"/>
          </p:cNvSpPr>
          <p:nvPr>
            <p:ph type="ctrTitle"/>
          </p:nvPr>
        </p:nvSpPr>
        <p:spPr>
          <a:xfrm>
            <a:off x="742950" y="2814639"/>
            <a:ext cx="8420100" cy="747712"/>
          </a:xfrm>
        </p:spPr>
        <p:txBody>
          <a:bodyPr wrap="square" anchor="ctr"/>
          <a:lstStyle>
            <a:lvl1pPr>
              <a:defRPr sz="3000"/>
            </a:lvl1pPr>
          </a:lstStyle>
          <a:p>
            <a:r>
              <a:rPr lang="en-US"/>
              <a:t>Titulo de la presentación</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40" y="4406921"/>
            <a:ext cx="84201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82640" y="2906722"/>
            <a:ext cx="8420100" cy="1500187"/>
          </a:xfrm>
        </p:spPr>
        <p:txBody>
          <a:bodyPr anchor="b"/>
          <a:lstStyle>
            <a:lvl1pPr marL="0" indent="0">
              <a:buNone/>
              <a:defRPr sz="2000"/>
            </a:lvl1pPr>
            <a:lvl2pPr marL="456964" indent="0">
              <a:buNone/>
              <a:defRPr sz="1800"/>
            </a:lvl2pPr>
            <a:lvl3pPr marL="913928" indent="0">
              <a:buNone/>
              <a:defRPr sz="1600"/>
            </a:lvl3pPr>
            <a:lvl4pPr marL="1370891" indent="0">
              <a:buNone/>
              <a:defRPr sz="1400"/>
            </a:lvl4pPr>
            <a:lvl5pPr marL="1827855" indent="0">
              <a:buNone/>
              <a:defRPr sz="1400"/>
            </a:lvl5pPr>
            <a:lvl6pPr marL="2284820" indent="0">
              <a:buNone/>
              <a:defRPr sz="1400"/>
            </a:lvl6pPr>
            <a:lvl7pPr marL="2741787" indent="0">
              <a:buNone/>
              <a:defRPr sz="1400"/>
            </a:lvl7pPr>
            <a:lvl8pPr marL="3198747" indent="0">
              <a:buNone/>
              <a:defRPr sz="1400"/>
            </a:lvl8pPr>
            <a:lvl9pPr marL="3655711" indent="0">
              <a:buNone/>
              <a:defRPr sz="1400"/>
            </a:lvl9pPr>
          </a:lstStyle>
          <a:p>
            <a:pPr lvl="0"/>
            <a:r>
              <a:rPr lang="es-ES" smtClean="0"/>
              <a:t>Haga clic para modificar el estilo de texto del patrón</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508005" y="1600200"/>
            <a:ext cx="4486275"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146688" y="1600200"/>
            <a:ext cx="4487863" cy="4997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4638"/>
            <a:ext cx="89154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95300" y="1535114"/>
            <a:ext cx="4376738"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5032390" y="1535114"/>
            <a:ext cx="4378325" cy="639762"/>
          </a:xfrm>
        </p:spPr>
        <p:txBody>
          <a:bodyPr anchor="b"/>
          <a:lstStyle>
            <a:lvl1pPr marL="0" indent="0">
              <a:buNone/>
              <a:defRPr sz="2400" b="1"/>
            </a:lvl1pPr>
            <a:lvl2pPr marL="456964" indent="0">
              <a:buNone/>
              <a:defRPr sz="2000" b="1"/>
            </a:lvl2pPr>
            <a:lvl3pPr marL="913928" indent="0">
              <a:buNone/>
              <a:defRPr sz="1800" b="1"/>
            </a:lvl3pPr>
            <a:lvl4pPr marL="1370891" indent="0">
              <a:buNone/>
              <a:defRPr sz="1600" b="1"/>
            </a:lvl4pPr>
            <a:lvl5pPr marL="1827855" indent="0">
              <a:buNone/>
              <a:defRPr sz="1600" b="1"/>
            </a:lvl5pPr>
            <a:lvl6pPr marL="2284820" indent="0">
              <a:buNone/>
              <a:defRPr sz="1600" b="1"/>
            </a:lvl6pPr>
            <a:lvl7pPr marL="2741787" indent="0">
              <a:buNone/>
              <a:defRPr sz="1600" b="1"/>
            </a:lvl7pPr>
            <a:lvl8pPr marL="3198747" indent="0">
              <a:buNone/>
              <a:defRPr sz="1600" b="1"/>
            </a:lvl8pPr>
            <a:lvl9pPr marL="3655711"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5032390"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2"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6" y="273063"/>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2"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53300" y="115888"/>
            <a:ext cx="2281238" cy="648176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508008" y="115888"/>
            <a:ext cx="6692901" cy="64817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508006" y="115888"/>
            <a:ext cx="9126538" cy="64817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4"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5" name="PlaceHolder 2"/>
          <p:cNvSpPr>
            <a:spLocks noGrp="1"/>
          </p:cNvSpPr>
          <p:nvPr>
            <p:ph type="subTitle"/>
          </p:nvPr>
        </p:nvSpPr>
        <p:spPr>
          <a:xfrm>
            <a:off x="495269" y="1604515"/>
            <a:ext cx="8914847" cy="3977484"/>
          </a:xfrm>
          <a:prstGeom prst="rect">
            <a:avLst/>
          </a:prstGeom>
        </p:spPr>
        <p:txBody>
          <a:bodyPr wrap="none" lIns="0" tIns="0" rIns="0" bIns="0" anchor="ctr"/>
          <a:lstStyle/>
          <a:p>
            <a:pPr algn="ctr"/>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6"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7" name="PlaceHolder 2"/>
          <p:cNvSpPr>
            <a:spLocks noGrp="1"/>
          </p:cNvSpPr>
          <p:nvPr>
            <p:ph type="body"/>
          </p:nvPr>
        </p:nvSpPr>
        <p:spPr>
          <a:xfrm>
            <a:off x="495269" y="1604514"/>
            <a:ext cx="8914847" cy="3977158"/>
          </a:xfrm>
          <a:prstGeom prst="rect">
            <a:avLst/>
          </a:prstGeom>
        </p:spPr>
        <p:txBody>
          <a:bodyPr wrap="none" lIns="0" tIns="0" rIns="0" bIns="0"/>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199" name="PlaceHolder 2"/>
          <p:cNvSpPr>
            <a:spLocks noGrp="1"/>
          </p:cNvSpPr>
          <p:nvPr>
            <p:ph type="body"/>
          </p:nvPr>
        </p:nvSpPr>
        <p:spPr>
          <a:xfrm>
            <a:off x="495269" y="1604514"/>
            <a:ext cx="4350233" cy="3977158"/>
          </a:xfrm>
          <a:prstGeom prst="rect">
            <a:avLst/>
          </a:prstGeom>
        </p:spPr>
        <p:txBody>
          <a:bodyPr wrap="none" lIns="0" tIns="0" rIns="0" bIns="0"/>
          <a:lstStyle/>
          <a:p>
            <a:endParaRPr/>
          </a:p>
        </p:txBody>
      </p:sp>
      <p:sp>
        <p:nvSpPr>
          <p:cNvPr id="200" name="PlaceHolder 3"/>
          <p:cNvSpPr>
            <a:spLocks noGrp="1"/>
          </p:cNvSpPr>
          <p:nvPr>
            <p:ph type="body"/>
          </p:nvPr>
        </p:nvSpPr>
        <p:spPr>
          <a:xfrm>
            <a:off x="5063067" y="1604514"/>
            <a:ext cx="4350233" cy="3977158"/>
          </a:xfrm>
          <a:prstGeom prst="rect">
            <a:avLst/>
          </a:prstGeom>
        </p:spPr>
        <p:txBody>
          <a:bodyPr wrap="none" lIns="0" tIns="0" rIns="0" bIns="0"/>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1"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2" name="PlaceHolder 1"/>
          <p:cNvSpPr>
            <a:spLocks noGrp="1"/>
          </p:cNvSpPr>
          <p:nvPr>
            <p:ph type="subTitle"/>
          </p:nvPr>
        </p:nvSpPr>
        <p:spPr>
          <a:xfrm>
            <a:off x="495269" y="273352"/>
            <a:ext cx="8914847" cy="5308320"/>
          </a:xfrm>
          <a:prstGeom prst="rect">
            <a:avLst/>
          </a:prstGeom>
        </p:spPr>
        <p:txBody>
          <a:bodyPr wrap="none" lIns="0" tIns="0" rIns="0" bIns="0" anchor="ctr"/>
          <a:lstStyle/>
          <a:p>
            <a:pPr algn="ctr"/>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04"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05" name="PlaceHolder 3"/>
          <p:cNvSpPr>
            <a:spLocks noGrp="1"/>
          </p:cNvSpPr>
          <p:nvPr>
            <p:ph type="body"/>
          </p:nvPr>
        </p:nvSpPr>
        <p:spPr>
          <a:xfrm>
            <a:off x="495269" y="3681598"/>
            <a:ext cx="4350233" cy="1896808"/>
          </a:xfrm>
          <a:prstGeom prst="rect">
            <a:avLst/>
          </a:prstGeom>
        </p:spPr>
        <p:txBody>
          <a:bodyPr wrap="none" lIns="0" tIns="0" rIns="0" bIns="0"/>
          <a:lstStyle/>
          <a:p>
            <a:endParaRPr/>
          </a:p>
        </p:txBody>
      </p:sp>
      <p:sp>
        <p:nvSpPr>
          <p:cNvPr id="206" name="PlaceHolder 4"/>
          <p:cNvSpPr>
            <a:spLocks noGrp="1"/>
          </p:cNvSpPr>
          <p:nvPr>
            <p:ph type="body"/>
          </p:nvPr>
        </p:nvSpPr>
        <p:spPr>
          <a:xfrm>
            <a:off x="5063067" y="1604514"/>
            <a:ext cx="4350233" cy="3977158"/>
          </a:xfrm>
          <a:prstGeom prst="rect">
            <a:avLst/>
          </a:prstGeom>
        </p:spPr>
        <p:txBody>
          <a:bodyPr wrap="none" lIns="0" tIns="0" rIns="0" bIns="0"/>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9" y="273050"/>
            <a:ext cx="3259138"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873506" y="273129"/>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95309" y="1435104"/>
            <a:ext cx="3259138" cy="4691063"/>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08" name="PlaceHolder 2"/>
          <p:cNvSpPr>
            <a:spLocks noGrp="1"/>
          </p:cNvSpPr>
          <p:nvPr>
            <p:ph type="body"/>
          </p:nvPr>
        </p:nvSpPr>
        <p:spPr>
          <a:xfrm>
            <a:off x="495269" y="1604514"/>
            <a:ext cx="4350233" cy="3977158"/>
          </a:xfrm>
          <a:prstGeom prst="rect">
            <a:avLst/>
          </a:prstGeom>
        </p:spPr>
        <p:txBody>
          <a:bodyPr wrap="none" lIns="0" tIns="0" rIns="0" bIns="0"/>
          <a:lstStyle/>
          <a:p>
            <a:endParaRPr/>
          </a:p>
        </p:txBody>
      </p:sp>
      <p:sp>
        <p:nvSpPr>
          <p:cNvPr id="209"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10" name="PlaceHolder 4"/>
          <p:cNvSpPr>
            <a:spLocks noGrp="1"/>
          </p:cNvSpPr>
          <p:nvPr>
            <p:ph type="body"/>
          </p:nvPr>
        </p:nvSpPr>
        <p:spPr>
          <a:xfrm>
            <a:off x="5063067" y="3681598"/>
            <a:ext cx="4350233" cy="1896808"/>
          </a:xfrm>
          <a:prstGeom prst="rect">
            <a:avLst/>
          </a:prstGeom>
        </p:spPr>
        <p:txBody>
          <a:bodyPr wrap="none" lIns="0" tIns="0" rIns="0" bIns="0"/>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2"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13"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14" name="PlaceHolder 4"/>
          <p:cNvSpPr>
            <a:spLocks noGrp="1"/>
          </p:cNvSpPr>
          <p:nvPr>
            <p:ph type="body"/>
          </p:nvPr>
        </p:nvSpPr>
        <p:spPr>
          <a:xfrm>
            <a:off x="495271" y="3681598"/>
            <a:ext cx="8914493" cy="1896808"/>
          </a:xfrm>
          <a:prstGeom prst="rect">
            <a:avLst/>
          </a:prstGeom>
        </p:spPr>
        <p:txBody>
          <a:bodyPr wrap="none" lIns="0" tIns="0" rIns="0" bIns="0"/>
          <a:lstStyle/>
          <a:p>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5"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6" name="PlaceHolder 2"/>
          <p:cNvSpPr>
            <a:spLocks noGrp="1"/>
          </p:cNvSpPr>
          <p:nvPr>
            <p:ph type="body"/>
          </p:nvPr>
        </p:nvSpPr>
        <p:spPr>
          <a:xfrm>
            <a:off x="495269" y="1604515"/>
            <a:ext cx="8914847" cy="1896808"/>
          </a:xfrm>
          <a:prstGeom prst="rect">
            <a:avLst/>
          </a:prstGeom>
        </p:spPr>
        <p:txBody>
          <a:bodyPr wrap="none" lIns="0" tIns="0" rIns="0" bIns="0"/>
          <a:lstStyle/>
          <a:p>
            <a:endParaRPr/>
          </a:p>
        </p:txBody>
      </p:sp>
      <p:sp>
        <p:nvSpPr>
          <p:cNvPr id="217" name="PlaceHolder 3"/>
          <p:cNvSpPr>
            <a:spLocks noGrp="1"/>
          </p:cNvSpPr>
          <p:nvPr>
            <p:ph type="body"/>
          </p:nvPr>
        </p:nvSpPr>
        <p:spPr>
          <a:xfrm>
            <a:off x="495269" y="3681598"/>
            <a:ext cx="8914847" cy="1896808"/>
          </a:xfrm>
          <a:prstGeom prst="rect">
            <a:avLst/>
          </a:prstGeom>
        </p:spPr>
        <p:txBody>
          <a:bodyPr wrap="none" lIns="0" tIns="0" rIns="0" bIns="0"/>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19"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20"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sp>
        <p:nvSpPr>
          <p:cNvPr id="221" name="PlaceHolder 4"/>
          <p:cNvSpPr>
            <a:spLocks noGrp="1"/>
          </p:cNvSpPr>
          <p:nvPr>
            <p:ph type="body"/>
          </p:nvPr>
        </p:nvSpPr>
        <p:spPr>
          <a:xfrm>
            <a:off x="5063067" y="3681598"/>
            <a:ext cx="4350233" cy="1896808"/>
          </a:xfrm>
          <a:prstGeom prst="rect">
            <a:avLst/>
          </a:prstGeom>
        </p:spPr>
        <p:txBody>
          <a:bodyPr wrap="none" lIns="0" tIns="0" rIns="0" bIns="0"/>
          <a:lstStyle/>
          <a:p>
            <a:endParaRPr/>
          </a:p>
        </p:txBody>
      </p:sp>
      <p:sp>
        <p:nvSpPr>
          <p:cNvPr id="222" name="PlaceHolder 5"/>
          <p:cNvSpPr>
            <a:spLocks noGrp="1"/>
          </p:cNvSpPr>
          <p:nvPr>
            <p:ph type="body"/>
          </p:nvPr>
        </p:nvSpPr>
        <p:spPr>
          <a:xfrm>
            <a:off x="495269" y="3681598"/>
            <a:ext cx="4350233" cy="1896808"/>
          </a:xfrm>
          <a:prstGeom prst="rect">
            <a:avLst/>
          </a:prstGeom>
        </p:spPr>
        <p:txBody>
          <a:bodyPr wrap="none" lIns="0" tIns="0" rIns="0" bIns="0"/>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3" name="PlaceHolder 1"/>
          <p:cNvSpPr>
            <a:spLocks noGrp="1"/>
          </p:cNvSpPr>
          <p:nvPr>
            <p:ph type="title"/>
          </p:nvPr>
        </p:nvSpPr>
        <p:spPr>
          <a:xfrm>
            <a:off x="495269" y="273354"/>
            <a:ext cx="8914847" cy="1145009"/>
          </a:xfrm>
          <a:prstGeom prst="rect">
            <a:avLst/>
          </a:prstGeom>
        </p:spPr>
        <p:txBody>
          <a:bodyPr wrap="none" lIns="0" tIns="0" rIns="0" bIns="0" anchor="ctr"/>
          <a:lstStyle/>
          <a:p>
            <a:pPr algn="ctr"/>
            <a:endParaRPr/>
          </a:p>
        </p:txBody>
      </p:sp>
      <p:sp>
        <p:nvSpPr>
          <p:cNvPr id="224" name="PlaceHolder 2"/>
          <p:cNvSpPr>
            <a:spLocks noGrp="1"/>
          </p:cNvSpPr>
          <p:nvPr>
            <p:ph type="body"/>
          </p:nvPr>
        </p:nvSpPr>
        <p:spPr>
          <a:xfrm>
            <a:off x="495269" y="1604515"/>
            <a:ext cx="4350233" cy="1896808"/>
          </a:xfrm>
          <a:prstGeom prst="rect">
            <a:avLst/>
          </a:prstGeom>
        </p:spPr>
        <p:txBody>
          <a:bodyPr wrap="none" lIns="0" tIns="0" rIns="0" bIns="0"/>
          <a:lstStyle/>
          <a:p>
            <a:endParaRPr/>
          </a:p>
        </p:txBody>
      </p:sp>
      <p:sp>
        <p:nvSpPr>
          <p:cNvPr id="225" name="PlaceHolder 3"/>
          <p:cNvSpPr>
            <a:spLocks noGrp="1"/>
          </p:cNvSpPr>
          <p:nvPr>
            <p:ph type="body"/>
          </p:nvPr>
        </p:nvSpPr>
        <p:spPr>
          <a:xfrm>
            <a:off x="5063067" y="1604515"/>
            <a:ext cx="4350233" cy="1896808"/>
          </a:xfrm>
          <a:prstGeom prst="rect">
            <a:avLst/>
          </a:prstGeom>
        </p:spPr>
        <p:txBody>
          <a:bodyPr wrap="none" lIns="0" tIns="0" rIns="0" bIns="0"/>
          <a:lstStyle/>
          <a:p>
            <a:endParaRPr/>
          </a:p>
        </p:txBody>
      </p:sp>
      <p:pic>
        <p:nvPicPr>
          <p:cNvPr id="226" name="Imatge 225"/>
          <p:cNvPicPr/>
          <p:nvPr/>
        </p:nvPicPr>
        <p:blipFill>
          <a:blip r:embed="rId2" cstate="print"/>
          <a:stretch>
            <a:fillRect/>
          </a:stretch>
        </p:blipFill>
        <p:spPr>
          <a:xfrm>
            <a:off x="5950309" y="3681598"/>
            <a:ext cx="2575047" cy="1896808"/>
          </a:xfrm>
          <a:prstGeom prst="rect">
            <a:avLst/>
          </a:prstGeom>
          <a:ln>
            <a:noFill/>
          </a:ln>
        </p:spPr>
      </p:pic>
      <p:pic>
        <p:nvPicPr>
          <p:cNvPr id="227" name="Imatge 226"/>
          <p:cNvPicPr/>
          <p:nvPr/>
        </p:nvPicPr>
        <p:blipFill>
          <a:blip r:embed="rId2" cstate="print"/>
          <a:stretch>
            <a:fillRect/>
          </a:stretch>
        </p:blipFill>
        <p:spPr>
          <a:xfrm>
            <a:off x="1382511" y="3681598"/>
            <a:ext cx="2575047" cy="1896808"/>
          </a:xfrm>
          <a:prstGeom prst="rect">
            <a:avLst/>
          </a:prstGeom>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6964" indent="0">
              <a:buNone/>
              <a:defRPr sz="2800"/>
            </a:lvl2pPr>
            <a:lvl3pPr marL="913928" indent="0">
              <a:buNone/>
              <a:defRPr sz="2400"/>
            </a:lvl3pPr>
            <a:lvl4pPr marL="1370891" indent="0">
              <a:buNone/>
              <a:defRPr sz="2000"/>
            </a:lvl4pPr>
            <a:lvl5pPr marL="1827855" indent="0">
              <a:buNone/>
              <a:defRPr sz="2000"/>
            </a:lvl5pPr>
            <a:lvl6pPr marL="2284820" indent="0">
              <a:buNone/>
              <a:defRPr sz="2000"/>
            </a:lvl6pPr>
            <a:lvl7pPr marL="2741787" indent="0">
              <a:buNone/>
              <a:defRPr sz="2000"/>
            </a:lvl7pPr>
            <a:lvl8pPr marL="3198747" indent="0">
              <a:buNone/>
              <a:defRPr sz="2000"/>
            </a:lvl8pPr>
            <a:lvl9pPr marL="3655711" indent="0">
              <a:buNone/>
              <a:defRPr sz="2000"/>
            </a:lvl9pPr>
          </a:lstStyle>
          <a:p>
            <a:pPr lvl="0"/>
            <a:endParaRPr lang="es-ES" noProof="0" smtClean="0"/>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6964" indent="0">
              <a:buNone/>
              <a:defRPr sz="1200"/>
            </a:lvl2pPr>
            <a:lvl3pPr marL="913928" indent="0">
              <a:buNone/>
              <a:defRPr sz="1000"/>
            </a:lvl3pPr>
            <a:lvl4pPr marL="1370891" indent="0">
              <a:buNone/>
              <a:defRPr sz="900"/>
            </a:lvl4pPr>
            <a:lvl5pPr marL="1827855" indent="0">
              <a:buNone/>
              <a:defRPr sz="900"/>
            </a:lvl5pPr>
            <a:lvl6pPr marL="2284820" indent="0">
              <a:buNone/>
              <a:defRPr sz="900"/>
            </a:lvl6pPr>
            <a:lvl7pPr marL="2741787" indent="0">
              <a:buNone/>
              <a:defRPr sz="900"/>
            </a:lvl7pPr>
            <a:lvl8pPr marL="3198747" indent="0">
              <a:buNone/>
              <a:defRPr sz="900"/>
            </a:lvl8pPr>
            <a:lvl9pPr marL="3655711"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508006"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a:defRPr/>
            </a:pPr>
            <a:endParaRPr lang="es-ES">
              <a:solidFill>
                <a:srgbClr val="000000"/>
              </a:solidFill>
              <a:latin typeface="Arial" charset="0"/>
            </a:endParaRPr>
          </a:p>
        </p:txBody>
      </p:sp>
      <p:sp>
        <p:nvSpPr>
          <p:cNvPr id="7172"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a:p>
        </p:txBody>
      </p:sp>
      <p:pic>
        <p:nvPicPr>
          <p:cNvPr id="7175" name="Picture 7"/>
          <p:cNvPicPr>
            <a:picLocks noChangeAspect="1" noChangeArrowheads="1"/>
          </p:cNvPicPr>
          <p:nvPr/>
        </p:nvPicPr>
        <p:blipFill>
          <a:blip r:embed="rId14" cstate="print"/>
          <a:srcRect/>
          <a:stretch>
            <a:fillRect/>
          </a:stretch>
        </p:blipFill>
        <p:spPr bwMode="auto">
          <a:xfrm>
            <a:off x="8542348"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117" r:id="rId1"/>
    <p:sldLayoutId id="2147493050" r:id="rId2"/>
    <p:sldLayoutId id="2147493051" r:id="rId3"/>
    <p:sldLayoutId id="2147493052" r:id="rId4"/>
    <p:sldLayoutId id="2147493053" r:id="rId5"/>
    <p:sldLayoutId id="2147493054" r:id="rId6"/>
    <p:sldLayoutId id="2147493055" r:id="rId7"/>
    <p:sldLayoutId id="2147493056" r:id="rId8"/>
    <p:sldLayoutId id="2147493057" r:id="rId9"/>
    <p:sldLayoutId id="2147493058" r:id="rId10"/>
    <p:sldLayoutId id="2147493059" r:id="rId11"/>
    <p:sldLayoutId id="2147493060" r:id="rId12"/>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defRPr/>
            </a:pPr>
            <a:endParaRPr kumimoji="0" lang="es-ES" sz="1800" dirty="0">
              <a:solidFill>
                <a:srgbClr val="000000"/>
              </a:solidFill>
              <a:latin typeface="Arial" charset="0"/>
            </a:endParaRPr>
          </a:p>
        </p:txBody>
      </p:sp>
      <p:sp>
        <p:nvSpPr>
          <p:cNvPr id="8196"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a:p>
        </p:txBody>
      </p:sp>
      <p:pic>
        <p:nvPicPr>
          <p:cNvPr id="8199"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270" r:id="rId1"/>
    <p:sldLayoutId id="2147493271" r:id="rId2"/>
    <p:sldLayoutId id="2147493272" r:id="rId3"/>
    <p:sldLayoutId id="2147493273" r:id="rId4"/>
    <p:sldLayoutId id="2147493274" r:id="rId5"/>
    <p:sldLayoutId id="2147493275" r:id="rId6"/>
    <p:sldLayoutId id="2147493276" r:id="rId7"/>
    <p:sldLayoutId id="2147493277" r:id="rId8"/>
    <p:sldLayoutId id="2147493278" r:id="rId9"/>
    <p:sldLayoutId id="2147493279" r:id="rId10"/>
    <p:sldLayoutId id="2147493280" r:id="rId11"/>
    <p:sldLayoutId id="2147493281" r:id="rId12"/>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2690" name="Rectangle 2"/>
          <p:cNvSpPr>
            <a:spLocks noGrp="1" noChangeArrowheads="1"/>
          </p:cNvSpPr>
          <p:nvPr>
            <p:ph type="title"/>
          </p:nvPr>
        </p:nvSpPr>
        <p:spPr bwMode="auto">
          <a:xfrm>
            <a:off x="495300" y="274638"/>
            <a:ext cx="8915400" cy="1143000"/>
          </a:xfrm>
          <a:prstGeom prst="rect">
            <a:avLst/>
          </a:prstGeom>
          <a:noFill/>
          <a:ln w="9525">
            <a:noFill/>
            <a:miter lim="800000"/>
            <a:headEnd/>
            <a:tailEnd/>
          </a:ln>
          <a:effectLst/>
        </p:spPr>
        <p:txBody>
          <a:bodyPr vert="horz" wrap="square" lIns="91393" tIns="45697" rIns="91393" bIns="45697" numCol="1" anchor="ctr" anchorCtr="0" compatLnSpc="1">
            <a:prstTxWarp prst="textNoShape">
              <a:avLst/>
            </a:prstTxWarp>
          </a:bodyPr>
          <a:lstStyle/>
          <a:p>
            <a:pPr lvl="0"/>
            <a:r>
              <a:rPr lang="en-US" smtClean="0"/>
              <a:t>Haga clic para cambiar el estilo de título	</a:t>
            </a:r>
          </a:p>
        </p:txBody>
      </p:sp>
      <p:sp>
        <p:nvSpPr>
          <p:cNvPr id="1522691" name="Rectangle 3"/>
          <p:cNvSpPr>
            <a:spLocks noGrp="1" noChangeArrowheads="1"/>
          </p:cNvSpPr>
          <p:nvPr>
            <p:ph type="body" idx="1"/>
          </p:nvPr>
        </p:nvSpPr>
        <p:spPr bwMode="auto">
          <a:xfrm>
            <a:off x="495300" y="1600206"/>
            <a:ext cx="8915400" cy="4525963"/>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522692" name="Rectangle 4"/>
          <p:cNvSpPr>
            <a:spLocks noGrp="1" noChangeArrowheads="1"/>
          </p:cNvSpPr>
          <p:nvPr>
            <p:ph type="dt" sz="half" idx="2"/>
          </p:nvPr>
        </p:nvSpPr>
        <p:spPr bwMode="auto">
          <a:xfrm>
            <a:off x="495300" y="6245225"/>
            <a:ext cx="23114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lgn="l" eaLnBrk="1" hangingPunct="1">
              <a:defRPr kumimoji="0" sz="1400">
                <a:solidFill>
                  <a:schemeClr val="tx1"/>
                </a:solidFill>
                <a:latin typeface="+mn-lt"/>
              </a:defRPr>
            </a:lvl1pPr>
          </a:lstStyle>
          <a:p>
            <a:fld id="{5561F9AF-B528-4440-A0F5-1AB73D2E3C12}" type="datetime1">
              <a:rPr lang="es-ES" smtClean="0">
                <a:solidFill>
                  <a:srgbClr val="000000"/>
                </a:solidFill>
              </a:rPr>
              <a:pPr/>
              <a:t>27/11/2014</a:t>
            </a:fld>
            <a:endParaRPr lang="en-US" smtClean="0">
              <a:solidFill>
                <a:srgbClr val="000000"/>
              </a:solidFill>
            </a:endParaRPr>
          </a:p>
        </p:txBody>
      </p:sp>
      <p:sp>
        <p:nvSpPr>
          <p:cNvPr id="1522693" name="Rectangle 5"/>
          <p:cNvSpPr>
            <a:spLocks noGrp="1" noChangeArrowheads="1"/>
          </p:cNvSpPr>
          <p:nvPr>
            <p:ph type="ftr" sz="quarter" idx="3"/>
          </p:nvPr>
        </p:nvSpPr>
        <p:spPr bwMode="auto">
          <a:xfrm>
            <a:off x="3384552" y="6245225"/>
            <a:ext cx="31369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eaLnBrk="1" hangingPunct="1">
              <a:defRPr kumimoji="0" sz="1400">
                <a:solidFill>
                  <a:schemeClr val="tx1"/>
                </a:solidFill>
                <a:latin typeface="+mn-lt"/>
              </a:defRPr>
            </a:lvl1pPr>
          </a:lstStyle>
          <a:p>
            <a:endParaRPr lang="en-US" smtClean="0">
              <a:solidFill>
                <a:srgbClr val="000000"/>
              </a:solidFill>
            </a:endParaRPr>
          </a:p>
        </p:txBody>
      </p:sp>
      <p:sp>
        <p:nvSpPr>
          <p:cNvPr id="1522694" name="Rectangle 6"/>
          <p:cNvSpPr>
            <a:spLocks noGrp="1" noChangeArrowheads="1"/>
          </p:cNvSpPr>
          <p:nvPr>
            <p:ph type="sldNum" sz="quarter" idx="4"/>
          </p:nvPr>
        </p:nvSpPr>
        <p:spPr bwMode="auto">
          <a:xfrm>
            <a:off x="7099301" y="6245225"/>
            <a:ext cx="2311400" cy="4762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lvl1pPr algn="r" eaLnBrk="1" hangingPunct="1">
              <a:defRPr kumimoji="0" sz="1400">
                <a:solidFill>
                  <a:schemeClr val="tx1"/>
                </a:solidFill>
                <a:latin typeface="+mn-lt"/>
              </a:defRPr>
            </a:lvl1pPr>
          </a:lstStyle>
          <a:p>
            <a:fld id="{BE81E9E2-6CE0-4363-AA48-C6A6352DB830}"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93338" r:id="rId1"/>
    <p:sldLayoutId id="2147493339" r:id="rId2"/>
    <p:sldLayoutId id="2147493340" r:id="rId3"/>
    <p:sldLayoutId id="2147493341" r:id="rId4"/>
    <p:sldLayoutId id="2147493342" r:id="rId5"/>
    <p:sldLayoutId id="2147493343" r:id="rId6"/>
    <p:sldLayoutId id="2147493344" r:id="rId7"/>
    <p:sldLayoutId id="2147493345" r:id="rId8"/>
    <p:sldLayoutId id="2147493346" r:id="rId9"/>
    <p:sldLayoutId id="2147493347" r:id="rId10"/>
    <p:sldLayoutId id="2147493348" r:id="rId11"/>
    <p:sldLayoutId id="214749334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6964" algn="ctr" rtl="0" fontAlgn="base">
        <a:spcBef>
          <a:spcPct val="0"/>
        </a:spcBef>
        <a:spcAft>
          <a:spcPct val="0"/>
        </a:spcAft>
        <a:defRPr sz="4400">
          <a:solidFill>
            <a:schemeClr val="tx2"/>
          </a:solidFill>
          <a:latin typeface="Arial" charset="0"/>
        </a:defRPr>
      </a:lvl6pPr>
      <a:lvl7pPr marL="913928" algn="ctr" rtl="0" fontAlgn="base">
        <a:spcBef>
          <a:spcPct val="0"/>
        </a:spcBef>
        <a:spcAft>
          <a:spcPct val="0"/>
        </a:spcAft>
        <a:defRPr sz="4400">
          <a:solidFill>
            <a:schemeClr val="tx2"/>
          </a:solidFill>
          <a:latin typeface="Arial" charset="0"/>
        </a:defRPr>
      </a:lvl7pPr>
      <a:lvl8pPr marL="1370891" algn="ctr" rtl="0" fontAlgn="base">
        <a:spcBef>
          <a:spcPct val="0"/>
        </a:spcBef>
        <a:spcAft>
          <a:spcPct val="0"/>
        </a:spcAft>
        <a:defRPr sz="4400">
          <a:solidFill>
            <a:schemeClr val="tx2"/>
          </a:solidFill>
          <a:latin typeface="Arial" charset="0"/>
        </a:defRPr>
      </a:lvl8pPr>
      <a:lvl9pPr marL="1827855" algn="ctr" rtl="0" fontAlgn="base">
        <a:spcBef>
          <a:spcPct val="0"/>
        </a:spcBef>
        <a:spcAft>
          <a:spcPct val="0"/>
        </a:spcAft>
        <a:defRPr sz="4400">
          <a:solidFill>
            <a:schemeClr val="tx2"/>
          </a:solidFill>
          <a:latin typeface="Arial" charset="0"/>
        </a:defRPr>
      </a:lvl9pPr>
    </p:titleStyle>
    <p:bodyStyle>
      <a:lvl1pPr marL="342725" indent="-342725" algn="l" rtl="0" fontAlgn="base">
        <a:spcBef>
          <a:spcPct val="20000"/>
        </a:spcBef>
        <a:spcAft>
          <a:spcPct val="0"/>
        </a:spcAft>
        <a:buChar char="•"/>
        <a:defRPr sz="3200">
          <a:solidFill>
            <a:schemeClr val="tx1"/>
          </a:solidFill>
          <a:latin typeface="+mn-lt"/>
          <a:ea typeface="+mn-ea"/>
          <a:cs typeface="+mn-cs"/>
        </a:defRPr>
      </a:lvl1pPr>
      <a:lvl2pPr marL="742566" indent="-285603" algn="l" rtl="0" fontAlgn="base">
        <a:spcBef>
          <a:spcPct val="20000"/>
        </a:spcBef>
        <a:spcAft>
          <a:spcPct val="0"/>
        </a:spcAft>
        <a:buChar char="–"/>
        <a:defRPr sz="2800">
          <a:solidFill>
            <a:schemeClr val="tx1"/>
          </a:solidFill>
          <a:latin typeface="+mn-lt"/>
        </a:defRPr>
      </a:lvl2pPr>
      <a:lvl3pPr marL="1142410" indent="-228482" algn="l" rtl="0" fontAlgn="base">
        <a:spcBef>
          <a:spcPct val="20000"/>
        </a:spcBef>
        <a:spcAft>
          <a:spcPct val="0"/>
        </a:spcAft>
        <a:buChar char="•"/>
        <a:defRPr sz="2400">
          <a:solidFill>
            <a:schemeClr val="tx1"/>
          </a:solidFill>
          <a:latin typeface="+mn-lt"/>
        </a:defRPr>
      </a:lvl3pPr>
      <a:lvl4pPr marL="1599374" indent="-228482" algn="l" rtl="0" fontAlgn="base">
        <a:spcBef>
          <a:spcPct val="20000"/>
        </a:spcBef>
        <a:spcAft>
          <a:spcPct val="0"/>
        </a:spcAft>
        <a:buChar char="–"/>
        <a:defRPr sz="2000">
          <a:solidFill>
            <a:schemeClr val="tx1"/>
          </a:solidFill>
          <a:latin typeface="+mn-lt"/>
        </a:defRPr>
      </a:lvl4pPr>
      <a:lvl5pPr marL="2056339" indent="-228482" algn="l" rtl="0" fontAlgn="base">
        <a:spcBef>
          <a:spcPct val="20000"/>
        </a:spcBef>
        <a:spcAft>
          <a:spcPct val="0"/>
        </a:spcAft>
        <a:buChar char="»"/>
        <a:defRPr sz="2000">
          <a:solidFill>
            <a:schemeClr val="tx1"/>
          </a:solidFill>
          <a:latin typeface="+mn-lt"/>
        </a:defRPr>
      </a:lvl5pPr>
      <a:lvl6pPr marL="2513302" indent="-228482" algn="l" rtl="0" fontAlgn="base">
        <a:spcBef>
          <a:spcPct val="20000"/>
        </a:spcBef>
        <a:spcAft>
          <a:spcPct val="0"/>
        </a:spcAft>
        <a:buChar char="»"/>
        <a:defRPr sz="2000">
          <a:solidFill>
            <a:schemeClr val="tx1"/>
          </a:solidFill>
          <a:latin typeface="+mn-lt"/>
        </a:defRPr>
      </a:lvl6pPr>
      <a:lvl7pPr marL="2970267" indent="-228482" algn="l" rtl="0" fontAlgn="base">
        <a:spcBef>
          <a:spcPct val="20000"/>
        </a:spcBef>
        <a:spcAft>
          <a:spcPct val="0"/>
        </a:spcAft>
        <a:buChar char="»"/>
        <a:defRPr sz="2000">
          <a:solidFill>
            <a:schemeClr val="tx1"/>
          </a:solidFill>
          <a:latin typeface="+mn-lt"/>
        </a:defRPr>
      </a:lvl7pPr>
      <a:lvl8pPr marL="3427229" indent="-228482" algn="l" rtl="0" fontAlgn="base">
        <a:spcBef>
          <a:spcPct val="20000"/>
        </a:spcBef>
        <a:spcAft>
          <a:spcPct val="0"/>
        </a:spcAft>
        <a:buChar char="»"/>
        <a:defRPr sz="2000">
          <a:solidFill>
            <a:schemeClr val="tx1"/>
          </a:solidFill>
          <a:latin typeface="+mn-lt"/>
        </a:defRPr>
      </a:lvl8pPr>
      <a:lvl9pPr marL="3884195" indent="-228482" algn="l" rtl="0" fontAlgn="base">
        <a:spcBef>
          <a:spcPct val="20000"/>
        </a:spcBef>
        <a:spcAft>
          <a:spcPct val="0"/>
        </a:spcAft>
        <a:buChar char="»"/>
        <a:defRPr sz="2000">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682"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endParaRPr kumimoji="0" lang="es-ES" sz="1800" dirty="0" smtClean="0">
              <a:solidFill>
                <a:srgbClr val="000000"/>
              </a:solidFill>
              <a:latin typeface="Arial" charset="0"/>
            </a:endParaRPr>
          </a:p>
        </p:txBody>
      </p:sp>
      <p:sp>
        <p:nvSpPr>
          <p:cNvPr id="1863684"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a:effectLst/>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endParaRPr lang="es-ES" smtClean="0"/>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endParaRPr lang="es-ES" smtClean="0"/>
          </a:p>
        </p:txBody>
      </p:sp>
      <p:pic>
        <p:nvPicPr>
          <p:cNvPr id="1863687"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93351" r:id="rId1"/>
    <p:sldLayoutId id="2147493352" r:id="rId2"/>
    <p:sldLayoutId id="2147493353" r:id="rId3"/>
    <p:sldLayoutId id="2147493354" r:id="rId4"/>
    <p:sldLayoutId id="2147493355" r:id="rId5"/>
    <p:sldLayoutId id="2147493356" r:id="rId6"/>
    <p:sldLayoutId id="2147493357" r:id="rId7"/>
    <p:sldLayoutId id="2147493358" r:id="rId8"/>
    <p:sldLayoutId id="2147493359" r:id="rId9"/>
    <p:sldLayoutId id="2147493360" r:id="rId10"/>
    <p:sldLayoutId id="2147493361" r:id="rId11"/>
    <p:sldLayoutId id="2147493362" r:id="rId12"/>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Trebuchet MS" pitchFamily="34" charset="0"/>
        </a:defRPr>
      </a:lvl2pPr>
      <a:lvl3pPr algn="l" rtl="0" fontAlgn="base">
        <a:spcBef>
          <a:spcPct val="0"/>
        </a:spcBef>
        <a:spcAft>
          <a:spcPct val="0"/>
        </a:spcAft>
        <a:defRPr sz="2400" b="1">
          <a:solidFill>
            <a:schemeClr val="bg1"/>
          </a:solidFill>
          <a:latin typeface="Trebuchet MS" pitchFamily="34" charset="0"/>
        </a:defRPr>
      </a:lvl3pPr>
      <a:lvl4pPr algn="l" rtl="0" fontAlgn="base">
        <a:spcBef>
          <a:spcPct val="0"/>
        </a:spcBef>
        <a:spcAft>
          <a:spcPct val="0"/>
        </a:spcAft>
        <a:defRPr sz="2400" b="1">
          <a:solidFill>
            <a:schemeClr val="bg1"/>
          </a:solidFill>
          <a:latin typeface="Trebuchet MS" pitchFamily="34" charset="0"/>
        </a:defRPr>
      </a:lvl4pPr>
      <a:lvl5pPr algn="l" rtl="0" fontAlgn="base">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682"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a:effectLst/>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endParaRPr kumimoji="0" lang="es-ES" sz="1800" dirty="0" smtClean="0">
              <a:solidFill>
                <a:srgbClr val="000000"/>
              </a:solidFill>
              <a:latin typeface="Arial" charset="0"/>
            </a:endParaRPr>
          </a:p>
        </p:txBody>
      </p:sp>
      <p:sp>
        <p:nvSpPr>
          <p:cNvPr id="1863684"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a:effectLst/>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endParaRPr lang="es-ES" smtClean="0"/>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endParaRPr lang="es-ES" smtClean="0"/>
          </a:p>
        </p:txBody>
      </p:sp>
      <p:pic>
        <p:nvPicPr>
          <p:cNvPr id="1863687"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93364" r:id="rId1"/>
    <p:sldLayoutId id="2147493365" r:id="rId2"/>
    <p:sldLayoutId id="2147493366" r:id="rId3"/>
    <p:sldLayoutId id="2147493367" r:id="rId4"/>
    <p:sldLayoutId id="2147493368" r:id="rId5"/>
    <p:sldLayoutId id="2147493369" r:id="rId6"/>
    <p:sldLayoutId id="2147493370" r:id="rId7"/>
    <p:sldLayoutId id="2147493371" r:id="rId8"/>
    <p:sldLayoutId id="2147493372" r:id="rId9"/>
    <p:sldLayoutId id="2147493373" r:id="rId10"/>
    <p:sldLayoutId id="2147493374" r:id="rId11"/>
    <p:sldLayoutId id="2147493375" r:id="rId12"/>
  </p:sldLayoutIdLst>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sz="2400" b="1">
          <a:solidFill>
            <a:schemeClr val="bg1"/>
          </a:solidFill>
          <a:latin typeface="Trebuchet MS" pitchFamily="34" charset="0"/>
        </a:defRPr>
      </a:lvl2pPr>
      <a:lvl3pPr algn="l" rtl="0" fontAlgn="base">
        <a:spcBef>
          <a:spcPct val="0"/>
        </a:spcBef>
        <a:spcAft>
          <a:spcPct val="0"/>
        </a:spcAft>
        <a:defRPr sz="2400" b="1">
          <a:solidFill>
            <a:schemeClr val="bg1"/>
          </a:solidFill>
          <a:latin typeface="Trebuchet MS" pitchFamily="34" charset="0"/>
        </a:defRPr>
      </a:lvl3pPr>
      <a:lvl4pPr algn="l" rtl="0" fontAlgn="base">
        <a:spcBef>
          <a:spcPct val="0"/>
        </a:spcBef>
        <a:spcAft>
          <a:spcPct val="0"/>
        </a:spcAft>
        <a:defRPr sz="2400" b="1">
          <a:solidFill>
            <a:schemeClr val="bg1"/>
          </a:solidFill>
          <a:latin typeface="Trebuchet MS" pitchFamily="34" charset="0"/>
        </a:defRPr>
      </a:lvl4pPr>
      <a:lvl5pPr algn="l" rtl="0" fontAlgn="base">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508002" y="1600200"/>
            <a:ext cx="9126538" cy="4997450"/>
          </a:xfrm>
          <a:prstGeom prst="rect">
            <a:avLst/>
          </a:prstGeom>
          <a:noFill/>
          <a:ln w="9525">
            <a:noFill/>
            <a:miter lim="800000"/>
            <a:headEnd/>
            <a:tailEnd/>
          </a:ln>
        </p:spPr>
        <p:txBody>
          <a:bodyPr vert="horz" wrap="square" lIns="91393" tIns="45697" rIns="91393" bIns="45697"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1863683" name="Rectangle 3"/>
          <p:cNvSpPr>
            <a:spLocks noChangeArrowheads="1"/>
          </p:cNvSpPr>
          <p:nvPr/>
        </p:nvSpPr>
        <p:spPr bwMode="auto">
          <a:xfrm>
            <a:off x="0" y="2"/>
            <a:ext cx="9906000" cy="1295400"/>
          </a:xfrm>
          <a:prstGeom prst="rect">
            <a:avLst/>
          </a:prstGeom>
          <a:solidFill>
            <a:srgbClr val="002E67"/>
          </a:solidFill>
          <a:ln w="9525">
            <a:noFill/>
            <a:miter lim="800000"/>
            <a:headEnd/>
            <a:tailEnd/>
          </a:ln>
          <a:effectLst/>
        </p:spPr>
        <p:txBody>
          <a:bodyPr wrap="none" lIns="91393" tIns="45697" rIns="91393" bIns="45697" anchor="ctr"/>
          <a:lstStyle/>
          <a:p>
            <a:pPr eaLnBrk="1" hangingPunct="1">
              <a:defRPr/>
            </a:pPr>
            <a:endParaRPr kumimoji="0" lang="es-ES" sz="1800" dirty="0">
              <a:solidFill>
                <a:srgbClr val="000000"/>
              </a:solidFill>
              <a:latin typeface="Arial" charset="0"/>
            </a:endParaRPr>
          </a:p>
        </p:txBody>
      </p:sp>
      <p:sp>
        <p:nvSpPr>
          <p:cNvPr id="7172" name="Rectangle 4"/>
          <p:cNvSpPr>
            <a:spLocks noGrp="1" noChangeArrowheads="1"/>
          </p:cNvSpPr>
          <p:nvPr>
            <p:ph type="title"/>
          </p:nvPr>
        </p:nvSpPr>
        <p:spPr bwMode="auto">
          <a:xfrm>
            <a:off x="508004" y="115888"/>
            <a:ext cx="7332663" cy="576262"/>
          </a:xfrm>
          <a:prstGeom prst="rect">
            <a:avLst/>
          </a:prstGeom>
          <a:noFill/>
          <a:ln w="9525">
            <a:noFill/>
            <a:miter lim="800000"/>
            <a:headEnd/>
            <a:tailEnd/>
          </a:ln>
        </p:spPr>
        <p:txBody>
          <a:bodyPr vert="horz" wrap="none" lIns="91393" tIns="45697" rIns="91393" bIns="45697" numCol="1" anchor="t" anchorCtr="0" compatLnSpc="1">
            <a:prstTxWarp prst="textNoShape">
              <a:avLst/>
            </a:prstTxWarp>
          </a:bodyPr>
          <a:lstStyle/>
          <a:p>
            <a:pPr lvl="0"/>
            <a:r>
              <a:rPr lang="en-US" smtClean="0"/>
              <a:t>Título de la página</a:t>
            </a:r>
          </a:p>
        </p:txBody>
      </p:sp>
      <p:sp>
        <p:nvSpPr>
          <p:cNvPr id="1863685" name="Line 5"/>
          <p:cNvSpPr>
            <a:spLocks noChangeShapeType="1"/>
          </p:cNvSpPr>
          <p:nvPr/>
        </p:nvSpPr>
        <p:spPr bwMode="auto">
          <a:xfrm>
            <a:off x="0" y="1363663"/>
            <a:ext cx="9906000" cy="0"/>
          </a:xfrm>
          <a:prstGeom prst="line">
            <a:avLst/>
          </a:prstGeom>
          <a:noFill/>
          <a:ln w="9525">
            <a:solidFill>
              <a:schemeClr val="tx1"/>
            </a:solidFill>
            <a:round/>
            <a:headEnd/>
            <a:tailEnd/>
          </a:ln>
          <a:effectLst/>
        </p:spPr>
        <p:txBody>
          <a:bodyPr wrap="none" lIns="91393" tIns="45697" rIns="91393" bIns="45697" anchor="ctr"/>
          <a:lstStyle/>
          <a:p>
            <a:pPr>
              <a:defRPr/>
            </a:pPr>
            <a:endParaRPr lang="es-ES" sz="4200" dirty="0"/>
          </a:p>
        </p:txBody>
      </p:sp>
      <p:sp>
        <p:nvSpPr>
          <p:cNvPr id="1863686" name="Rectangle 6"/>
          <p:cNvSpPr>
            <a:spLocks noChangeArrowheads="1"/>
          </p:cNvSpPr>
          <p:nvPr/>
        </p:nvSpPr>
        <p:spPr bwMode="auto">
          <a:xfrm>
            <a:off x="0" y="6705600"/>
            <a:ext cx="9906000" cy="152400"/>
          </a:xfrm>
          <a:prstGeom prst="rect">
            <a:avLst/>
          </a:prstGeom>
          <a:solidFill>
            <a:srgbClr val="525E66"/>
          </a:solidFill>
          <a:ln w="9525">
            <a:noFill/>
            <a:miter lim="800000"/>
            <a:headEnd/>
            <a:tailEnd/>
          </a:ln>
          <a:effectLst/>
        </p:spPr>
        <p:txBody>
          <a:bodyPr wrap="none" lIns="91393" tIns="45697" rIns="91393" bIns="45697" anchor="ctr"/>
          <a:lstStyle/>
          <a:p>
            <a:pPr>
              <a:defRPr/>
            </a:pPr>
            <a:endParaRPr lang="es-ES" sz="4200" dirty="0"/>
          </a:p>
        </p:txBody>
      </p:sp>
      <p:pic>
        <p:nvPicPr>
          <p:cNvPr id="7175" name="Picture 7"/>
          <p:cNvPicPr>
            <a:picLocks noChangeAspect="1" noChangeArrowheads="1"/>
          </p:cNvPicPr>
          <p:nvPr/>
        </p:nvPicPr>
        <p:blipFill>
          <a:blip r:embed="rId14" cstate="print"/>
          <a:srcRect/>
          <a:stretch>
            <a:fillRect/>
          </a:stretch>
        </p:blipFill>
        <p:spPr bwMode="auto">
          <a:xfrm>
            <a:off x="8542345" y="134938"/>
            <a:ext cx="1247775" cy="9064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3442" r:id="rId1"/>
    <p:sldLayoutId id="2147493443" r:id="rId2"/>
    <p:sldLayoutId id="2147493444" r:id="rId3"/>
    <p:sldLayoutId id="2147493445" r:id="rId4"/>
    <p:sldLayoutId id="2147493446" r:id="rId5"/>
    <p:sldLayoutId id="2147493447" r:id="rId6"/>
    <p:sldLayoutId id="2147493448" r:id="rId7"/>
    <p:sldLayoutId id="2147493449" r:id="rId8"/>
    <p:sldLayoutId id="2147493450" r:id="rId9"/>
    <p:sldLayoutId id="2147493451" r:id="rId10"/>
    <p:sldLayoutId id="2147493452" r:id="rId11"/>
    <p:sldLayoutId id="2147493453" r:id="rId12"/>
  </p:sldLayoutIdLst>
  <p:txStyles>
    <p:titleStyle>
      <a:lvl1pPr algn="l" rtl="0" eaLnBrk="0" fontAlgn="base" hangingPunct="0">
        <a:spcBef>
          <a:spcPct val="0"/>
        </a:spcBef>
        <a:spcAft>
          <a:spcPct val="0"/>
        </a:spcAft>
        <a:defRPr sz="2400" b="1">
          <a:solidFill>
            <a:schemeClr val="bg1"/>
          </a:solidFill>
          <a:latin typeface="+mj-lt"/>
          <a:ea typeface="+mj-ea"/>
          <a:cs typeface="+mj-cs"/>
        </a:defRPr>
      </a:lvl1pPr>
      <a:lvl2pPr algn="l" rtl="0" eaLnBrk="0" fontAlgn="base" hangingPunct="0">
        <a:spcBef>
          <a:spcPct val="0"/>
        </a:spcBef>
        <a:spcAft>
          <a:spcPct val="0"/>
        </a:spcAft>
        <a:defRPr sz="2400" b="1">
          <a:solidFill>
            <a:schemeClr val="bg1"/>
          </a:solidFill>
          <a:latin typeface="Trebuchet MS" pitchFamily="34" charset="0"/>
        </a:defRPr>
      </a:lvl2pPr>
      <a:lvl3pPr algn="l" rtl="0" eaLnBrk="0" fontAlgn="base" hangingPunct="0">
        <a:spcBef>
          <a:spcPct val="0"/>
        </a:spcBef>
        <a:spcAft>
          <a:spcPct val="0"/>
        </a:spcAft>
        <a:defRPr sz="2400" b="1">
          <a:solidFill>
            <a:schemeClr val="bg1"/>
          </a:solidFill>
          <a:latin typeface="Trebuchet MS" pitchFamily="34" charset="0"/>
        </a:defRPr>
      </a:lvl3pPr>
      <a:lvl4pPr algn="l" rtl="0" eaLnBrk="0" fontAlgn="base" hangingPunct="0">
        <a:spcBef>
          <a:spcPct val="0"/>
        </a:spcBef>
        <a:spcAft>
          <a:spcPct val="0"/>
        </a:spcAft>
        <a:defRPr sz="2400" b="1">
          <a:solidFill>
            <a:schemeClr val="bg1"/>
          </a:solidFill>
          <a:latin typeface="Trebuchet MS" pitchFamily="34" charset="0"/>
        </a:defRPr>
      </a:lvl4pPr>
      <a:lvl5pPr algn="l" rtl="0" eaLnBrk="0" fontAlgn="base" hangingPunct="0">
        <a:spcBef>
          <a:spcPct val="0"/>
        </a:spcBef>
        <a:spcAft>
          <a:spcPct val="0"/>
        </a:spcAft>
        <a:defRPr sz="2400" b="1">
          <a:solidFill>
            <a:schemeClr val="bg1"/>
          </a:solidFill>
          <a:latin typeface="Trebuchet MS" pitchFamily="34" charset="0"/>
        </a:defRPr>
      </a:lvl5pPr>
      <a:lvl6pPr marL="456964" algn="l" rtl="0" fontAlgn="base">
        <a:spcBef>
          <a:spcPct val="0"/>
        </a:spcBef>
        <a:spcAft>
          <a:spcPct val="0"/>
        </a:spcAft>
        <a:defRPr sz="2400" b="1">
          <a:solidFill>
            <a:schemeClr val="bg1"/>
          </a:solidFill>
          <a:latin typeface="Trebuchet MS" pitchFamily="34" charset="0"/>
        </a:defRPr>
      </a:lvl6pPr>
      <a:lvl7pPr marL="913928" algn="l" rtl="0" fontAlgn="base">
        <a:spcBef>
          <a:spcPct val="0"/>
        </a:spcBef>
        <a:spcAft>
          <a:spcPct val="0"/>
        </a:spcAft>
        <a:defRPr sz="2400" b="1">
          <a:solidFill>
            <a:schemeClr val="bg1"/>
          </a:solidFill>
          <a:latin typeface="Trebuchet MS" pitchFamily="34" charset="0"/>
        </a:defRPr>
      </a:lvl7pPr>
      <a:lvl8pPr marL="1370891" algn="l" rtl="0" fontAlgn="base">
        <a:spcBef>
          <a:spcPct val="0"/>
        </a:spcBef>
        <a:spcAft>
          <a:spcPct val="0"/>
        </a:spcAft>
        <a:defRPr sz="2400" b="1">
          <a:solidFill>
            <a:schemeClr val="bg1"/>
          </a:solidFill>
          <a:latin typeface="Trebuchet MS" pitchFamily="34" charset="0"/>
        </a:defRPr>
      </a:lvl8pPr>
      <a:lvl9pPr marL="1827855" algn="l" rtl="0" fontAlgn="base">
        <a:spcBef>
          <a:spcPct val="0"/>
        </a:spcBef>
        <a:spcAft>
          <a:spcPct val="0"/>
        </a:spcAft>
        <a:defRPr sz="2400" b="1">
          <a:solidFill>
            <a:schemeClr val="bg1"/>
          </a:solidFill>
          <a:latin typeface="Trebuchet MS" pitchFamily="34" charset="0"/>
        </a:defRPr>
      </a:lvl9pPr>
    </p:titleStyle>
    <p:bodyStyle>
      <a:lvl1pPr marL="342725" indent="-342725" algn="l" rtl="0" eaLnBrk="0" fontAlgn="base" hangingPunct="0">
        <a:spcBef>
          <a:spcPct val="20000"/>
        </a:spcBef>
        <a:spcAft>
          <a:spcPct val="0"/>
        </a:spcAft>
        <a:buChar char="•"/>
        <a:defRPr>
          <a:solidFill>
            <a:schemeClr val="tx1"/>
          </a:solidFill>
          <a:latin typeface="+mn-lt"/>
          <a:ea typeface="+mn-ea"/>
          <a:cs typeface="+mn-cs"/>
        </a:defRPr>
      </a:lvl1pPr>
      <a:lvl2pPr marL="742566" indent="-285603" algn="l" rtl="0" eaLnBrk="0" fontAlgn="base" hangingPunct="0">
        <a:spcBef>
          <a:spcPct val="20000"/>
        </a:spcBef>
        <a:spcAft>
          <a:spcPct val="0"/>
        </a:spcAft>
        <a:buChar char="–"/>
        <a:defRPr>
          <a:solidFill>
            <a:schemeClr val="tx1"/>
          </a:solidFill>
          <a:latin typeface="+mn-lt"/>
        </a:defRPr>
      </a:lvl2pPr>
      <a:lvl3pPr marL="1142410" indent="-228482" algn="l" rtl="0" eaLnBrk="0" fontAlgn="base" hangingPunct="0">
        <a:spcBef>
          <a:spcPct val="20000"/>
        </a:spcBef>
        <a:spcAft>
          <a:spcPct val="0"/>
        </a:spcAft>
        <a:buChar char="•"/>
        <a:defRPr>
          <a:solidFill>
            <a:schemeClr val="tx1"/>
          </a:solidFill>
          <a:latin typeface="+mn-lt"/>
        </a:defRPr>
      </a:lvl3pPr>
      <a:lvl4pPr marL="1599374" indent="-228482" algn="l" rtl="0" eaLnBrk="0" fontAlgn="base" hangingPunct="0">
        <a:spcBef>
          <a:spcPct val="20000"/>
        </a:spcBef>
        <a:spcAft>
          <a:spcPct val="0"/>
        </a:spcAft>
        <a:buChar char="–"/>
        <a:defRPr>
          <a:solidFill>
            <a:schemeClr val="tx1"/>
          </a:solidFill>
          <a:latin typeface="+mn-lt"/>
        </a:defRPr>
      </a:lvl4pPr>
      <a:lvl5pPr marL="2056339" indent="-228482" algn="l" rtl="0" eaLnBrk="0" fontAlgn="base" hangingPunct="0">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p:bodyStyle>
    <p:otherStyle>
      <a:defPPr>
        <a:defRPr lang="es-ES"/>
      </a:defPPr>
      <a:lvl1pPr marL="0" algn="l" defTabSz="913928" rtl="0" eaLnBrk="1" latinLnBrk="0" hangingPunct="1">
        <a:defRPr sz="1800" kern="1200">
          <a:solidFill>
            <a:schemeClr val="tx1"/>
          </a:solidFill>
          <a:latin typeface="+mn-lt"/>
          <a:ea typeface="+mn-ea"/>
          <a:cs typeface="+mn-cs"/>
        </a:defRPr>
      </a:lvl1pPr>
      <a:lvl2pPr marL="456964" algn="l" defTabSz="913928" rtl="0" eaLnBrk="1" latinLnBrk="0" hangingPunct="1">
        <a:defRPr sz="1800" kern="1200">
          <a:solidFill>
            <a:schemeClr val="tx1"/>
          </a:solidFill>
          <a:latin typeface="+mn-lt"/>
          <a:ea typeface="+mn-ea"/>
          <a:cs typeface="+mn-cs"/>
        </a:defRPr>
      </a:lvl2pPr>
      <a:lvl3pPr marL="913928" algn="l" defTabSz="913928" rtl="0" eaLnBrk="1" latinLnBrk="0" hangingPunct="1">
        <a:defRPr sz="1800" kern="1200">
          <a:solidFill>
            <a:schemeClr val="tx1"/>
          </a:solidFill>
          <a:latin typeface="+mn-lt"/>
          <a:ea typeface="+mn-ea"/>
          <a:cs typeface="+mn-cs"/>
        </a:defRPr>
      </a:lvl3pPr>
      <a:lvl4pPr marL="1370891" algn="l" defTabSz="913928" rtl="0" eaLnBrk="1" latinLnBrk="0" hangingPunct="1">
        <a:defRPr sz="1800" kern="1200">
          <a:solidFill>
            <a:schemeClr val="tx1"/>
          </a:solidFill>
          <a:latin typeface="+mn-lt"/>
          <a:ea typeface="+mn-ea"/>
          <a:cs typeface="+mn-cs"/>
        </a:defRPr>
      </a:lvl4pPr>
      <a:lvl5pPr marL="1827855" algn="l" defTabSz="913928" rtl="0" eaLnBrk="1" latinLnBrk="0" hangingPunct="1">
        <a:defRPr sz="1800" kern="1200">
          <a:solidFill>
            <a:schemeClr val="tx1"/>
          </a:solidFill>
          <a:latin typeface="+mn-lt"/>
          <a:ea typeface="+mn-ea"/>
          <a:cs typeface="+mn-cs"/>
        </a:defRPr>
      </a:lvl5pPr>
      <a:lvl6pPr marL="2284820" algn="l" defTabSz="913928" rtl="0" eaLnBrk="1" latinLnBrk="0" hangingPunct="1">
        <a:defRPr sz="1800" kern="1200">
          <a:solidFill>
            <a:schemeClr val="tx1"/>
          </a:solidFill>
          <a:latin typeface="+mn-lt"/>
          <a:ea typeface="+mn-ea"/>
          <a:cs typeface="+mn-cs"/>
        </a:defRPr>
      </a:lvl6pPr>
      <a:lvl7pPr marL="2741787" algn="l" defTabSz="913928" rtl="0" eaLnBrk="1" latinLnBrk="0" hangingPunct="1">
        <a:defRPr sz="1800" kern="1200">
          <a:solidFill>
            <a:schemeClr val="tx1"/>
          </a:solidFill>
          <a:latin typeface="+mn-lt"/>
          <a:ea typeface="+mn-ea"/>
          <a:cs typeface="+mn-cs"/>
        </a:defRPr>
      </a:lvl7pPr>
      <a:lvl8pPr marL="3198747" algn="l" defTabSz="913928" rtl="0" eaLnBrk="1" latinLnBrk="0" hangingPunct="1">
        <a:defRPr sz="1800" kern="1200">
          <a:solidFill>
            <a:schemeClr val="tx1"/>
          </a:solidFill>
          <a:latin typeface="+mn-lt"/>
          <a:ea typeface="+mn-ea"/>
          <a:cs typeface="+mn-cs"/>
        </a:defRPr>
      </a:lvl8pPr>
      <a:lvl9pPr marL="3655711" algn="l" defTabSz="91392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 name="PlaceHolder 1"/>
          <p:cNvSpPr>
            <a:spLocks noGrp="1"/>
          </p:cNvSpPr>
          <p:nvPr>
            <p:ph type="title"/>
          </p:nvPr>
        </p:nvSpPr>
        <p:spPr>
          <a:xfrm>
            <a:off x="495269" y="273352"/>
            <a:ext cx="8914847" cy="1144682"/>
          </a:xfrm>
          <a:prstGeom prst="rect">
            <a:avLst/>
          </a:prstGeom>
        </p:spPr>
        <p:txBody>
          <a:bodyPr wrap="none" lIns="0" tIns="0" rIns="0" bIns="0" anchor="ctr"/>
          <a:lstStyle/>
          <a:p>
            <a:pPr algn="ctr"/>
            <a:r>
              <a:rPr lang="en-US"/>
              <a:t>Feu clic per editar el format del text del títol</a:t>
            </a:r>
            <a:endParaRPr/>
          </a:p>
        </p:txBody>
      </p:sp>
      <p:sp>
        <p:nvSpPr>
          <p:cNvPr id="193" name="PlaceHolder 2"/>
          <p:cNvSpPr>
            <a:spLocks noGrp="1"/>
          </p:cNvSpPr>
          <p:nvPr>
            <p:ph type="body"/>
          </p:nvPr>
        </p:nvSpPr>
        <p:spPr>
          <a:xfrm>
            <a:off x="495269" y="1604514"/>
            <a:ext cx="8914847" cy="3977158"/>
          </a:xfrm>
          <a:prstGeom prst="rect">
            <a:avLst/>
          </a:prstGeom>
        </p:spPr>
        <p:txBody>
          <a:bodyPr wrap="none" lIns="0" tIns="0" rIns="0" bIns="0"/>
          <a:lstStyle/>
          <a:p>
            <a:pPr>
              <a:buSzPct val="25000"/>
              <a:buFont typeface="StarSymbol"/>
              <a:buChar char=""/>
            </a:pPr>
            <a:r>
              <a:rPr lang="en-US"/>
              <a:t>Feu clic per editar el format del text de l'esquema</a:t>
            </a:r>
            <a:endParaRPr/>
          </a:p>
          <a:p>
            <a:pPr lvl="1">
              <a:buSzPct val="25000"/>
              <a:buFont typeface="StarSymbol"/>
              <a:buChar char=""/>
            </a:pPr>
            <a:r>
              <a:rPr lang="en-US"/>
              <a:t>Segon nivell d'esquema</a:t>
            </a:r>
            <a:endParaRPr/>
          </a:p>
          <a:p>
            <a:pPr lvl="2">
              <a:buSzPct val="25000"/>
              <a:buFont typeface="StarSymbol"/>
              <a:buChar char=""/>
            </a:pPr>
            <a:r>
              <a:rPr lang="en-US"/>
              <a:t>Tercer nivell d'esquema</a:t>
            </a:r>
            <a:endParaRPr/>
          </a:p>
          <a:p>
            <a:pPr lvl="3">
              <a:buSzPct val="25000"/>
              <a:buFont typeface="StarSymbol"/>
              <a:buChar char=""/>
            </a:pPr>
            <a:r>
              <a:rPr lang="en-US"/>
              <a:t>Quart nivell d'esquema</a:t>
            </a:r>
            <a:endParaRPr/>
          </a:p>
          <a:p>
            <a:pPr lvl="4">
              <a:buSzPct val="25000"/>
              <a:buFont typeface="StarSymbol"/>
              <a:buChar char=""/>
            </a:pPr>
            <a:r>
              <a:rPr lang="en-US"/>
              <a:t>Cinquè nivell d'esquema</a:t>
            </a:r>
            <a:endParaRPr/>
          </a:p>
          <a:p>
            <a:pPr lvl="5">
              <a:buSzPct val="25000"/>
              <a:buFont typeface="StarSymbol"/>
              <a:buChar char=""/>
            </a:pPr>
            <a:r>
              <a:rPr lang="en-US"/>
              <a:t>Sisè nivell d'esquema</a:t>
            </a:r>
            <a:endParaRPr/>
          </a:p>
          <a:p>
            <a:pPr lvl="6">
              <a:buSzPct val="25000"/>
              <a:buFont typeface="StarSymbol"/>
              <a:buChar char=""/>
            </a:pPr>
            <a:r>
              <a:rPr lang="en-US"/>
              <a:t>Setè nivell d'esquema</a:t>
            </a:r>
            <a:endParaRPr/>
          </a:p>
        </p:txBody>
      </p:sp>
    </p:spTree>
  </p:cSld>
  <p:clrMap bg1="lt1" tx1="dk1" bg2="lt2" tx2="dk2" accent1="accent1" accent2="accent2" accent3="accent3" accent4="accent4" accent5="accent5" accent6="accent6" hlink="hlink" folHlink="folHlink"/>
  <p:sldLayoutIdLst>
    <p:sldLayoutId id="2147493583" r:id="rId1"/>
    <p:sldLayoutId id="2147493584" r:id="rId2"/>
    <p:sldLayoutId id="2147493585" r:id="rId3"/>
    <p:sldLayoutId id="2147493586" r:id="rId4"/>
    <p:sldLayoutId id="2147493587" r:id="rId5"/>
    <p:sldLayoutId id="2147493588" r:id="rId6"/>
    <p:sldLayoutId id="2147493589" r:id="rId7"/>
    <p:sldLayoutId id="2147493590" r:id="rId8"/>
    <p:sldLayoutId id="2147493591" r:id="rId9"/>
    <p:sldLayoutId id="2147493592" r:id="rId10"/>
    <p:sldLayoutId id="2147493593" r:id="rId11"/>
    <p:sldLayoutId id="2147493594" r:id="rId12"/>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dca.iusiani.ulpgc.es/proyecto2012-2014"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54.xml"/><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54.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7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7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5.xml"/><Relationship Id="rId1" Type="http://schemas.openxmlformats.org/officeDocument/2006/relationships/slideLayout" Target="../slideLayouts/slideLayout73.xml"/><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6.xml"/><Relationship Id="rId1" Type="http://schemas.openxmlformats.org/officeDocument/2006/relationships/slideLayout" Target="../slideLayouts/slideLayout73.xml"/><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73.xml"/><Relationship Id="rId6" Type="http://schemas.openxmlformats.org/officeDocument/2006/relationships/image" Target="../media/image44.png"/><Relationship Id="rId5" Type="http://schemas.openxmlformats.org/officeDocument/2006/relationships/image" Target="../media/image51.png"/><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73.xml"/><Relationship Id="rId6" Type="http://schemas.openxmlformats.org/officeDocument/2006/relationships/image" Target="../media/image44.png"/><Relationship Id="rId5" Type="http://schemas.openxmlformats.org/officeDocument/2006/relationships/image" Target="../media/image53.png"/><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3.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54.xml"/><Relationship Id="rId1" Type="http://schemas.openxmlformats.org/officeDocument/2006/relationships/vmlDrawing" Target="../drawings/vmlDrawing1.vml"/><Relationship Id="rId5" Type="http://schemas.openxmlformats.org/officeDocument/2006/relationships/image" Target="../media/image55.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55.xml"/><Relationship Id="rId6" Type="http://schemas.openxmlformats.org/officeDocument/2006/relationships/image" Target="../media/image59.png"/><Relationship Id="rId5" Type="http://schemas.openxmlformats.org/officeDocument/2006/relationships/image" Target="../media/image44.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55.xml"/><Relationship Id="rId4" Type="http://schemas.openxmlformats.org/officeDocument/2006/relationships/image" Target="../media/image44.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3.xml"/><Relationship Id="rId1" Type="http://schemas.openxmlformats.org/officeDocument/2006/relationships/slideLayout" Target="../slideLayouts/slideLayout55.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65.png"/><Relationship Id="rId2" Type="http://schemas.openxmlformats.org/officeDocument/2006/relationships/notesSlide" Target="../notesSlides/notesSlide24.xml"/><Relationship Id="rId1" Type="http://schemas.openxmlformats.org/officeDocument/2006/relationships/slideLayout" Target="../slideLayouts/slideLayout55.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55.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73.png"/><Relationship Id="rId2" Type="http://schemas.openxmlformats.org/officeDocument/2006/relationships/notesSlide" Target="../notesSlides/notesSlide26.xml"/><Relationship Id="rId1" Type="http://schemas.openxmlformats.org/officeDocument/2006/relationships/slideLayout" Target="../slideLayouts/slideLayout5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73.xml"/><Relationship Id="rId6" Type="http://schemas.openxmlformats.org/officeDocument/2006/relationships/image" Target="../media/image44.png"/><Relationship Id="rId5" Type="http://schemas.openxmlformats.org/officeDocument/2006/relationships/image" Target="../media/image58.png"/><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66.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67.xml"/><Relationship Id="rId4" Type="http://schemas.openxmlformats.org/officeDocument/2006/relationships/image" Target="../media/image76.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67.xml"/><Relationship Id="rId4" Type="http://schemas.openxmlformats.org/officeDocument/2006/relationships/image" Target="../media/image77.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67.xml"/><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67.xml"/><Relationship Id="rId4" Type="http://schemas.openxmlformats.org/officeDocument/2006/relationships/image" Target="../media/image7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3" Type="http://schemas.openxmlformats.org/officeDocument/2006/relationships/hyperlink" Target="http://www.dca.iusiani.ulpgc.es/Wind3D" TargetMode="External"/><Relationship Id="rId2" Type="http://schemas.openxmlformats.org/officeDocument/2006/relationships/notesSlide" Target="../notesSlides/notesSlide35.xml"/><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54.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54.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54.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p:cNvSpPr>
            <a:spLocks noChangeArrowheads="1"/>
          </p:cNvSpPr>
          <p:nvPr/>
        </p:nvSpPr>
        <p:spPr bwMode="auto">
          <a:xfrm>
            <a:off x="0" y="6187214"/>
            <a:ext cx="9906000" cy="663852"/>
          </a:xfrm>
          <a:prstGeom prst="rect">
            <a:avLst/>
          </a:prstGeom>
          <a:noFill/>
          <a:ln w="57150" algn="ctr">
            <a:noFill/>
            <a:miter lim="800000"/>
            <a:headEnd/>
            <a:tailEnd/>
          </a:ln>
        </p:spPr>
        <p:txBody>
          <a:bodyPr lIns="89953" tIns="46776" rIns="89953" bIns="46776" anchor="ctr">
            <a:spAutoFit/>
          </a:bodyPr>
          <a:lstStyle/>
          <a:p>
            <a:r>
              <a:rPr lang="en-US" sz="1800" dirty="0">
                <a:solidFill>
                  <a:srgbClr val="000000"/>
                </a:solidFill>
                <a:latin typeface="Arial" charset="0"/>
                <a:hlinkClick r:id="rId3"/>
              </a:rPr>
              <a:t>http://www.dca.iusiani.ulpgc.es/proyecto2012-2014</a:t>
            </a:r>
            <a:endParaRPr lang="en-US" sz="1800" dirty="0">
              <a:solidFill>
                <a:srgbClr val="000000"/>
              </a:solidFill>
              <a:latin typeface="Arial" charset="0"/>
            </a:endParaRPr>
          </a:p>
          <a:p>
            <a:endParaRPr lang="en-US" sz="1800" dirty="0">
              <a:solidFill>
                <a:srgbClr val="000000"/>
              </a:solidFill>
              <a:latin typeface="Arial" charset="0"/>
            </a:endParaRPr>
          </a:p>
        </p:txBody>
      </p:sp>
      <p:sp>
        <p:nvSpPr>
          <p:cNvPr id="19459" name="Rectangle 9"/>
          <p:cNvSpPr>
            <a:spLocks noChangeArrowheads="1"/>
          </p:cNvSpPr>
          <p:nvPr/>
        </p:nvSpPr>
        <p:spPr bwMode="auto">
          <a:xfrm>
            <a:off x="0" y="2772280"/>
            <a:ext cx="9848850" cy="830950"/>
          </a:xfrm>
          <a:prstGeom prst="rect">
            <a:avLst/>
          </a:prstGeom>
          <a:noFill/>
          <a:ln w="57150">
            <a:noFill/>
            <a:miter lim="800000"/>
            <a:headEnd/>
            <a:tailEnd/>
          </a:ln>
        </p:spPr>
        <p:txBody>
          <a:bodyPr lIns="91393" tIns="45697" rIns="91393" bIns="45697" anchor="ctr">
            <a:spAutoFit/>
          </a:bodyPr>
          <a:lstStyle/>
          <a:p>
            <a:r>
              <a:rPr lang="en-US" sz="2400" b="1" dirty="0">
                <a:solidFill>
                  <a:srgbClr val="FFFFFF"/>
                </a:solidFill>
                <a:latin typeface="Trebuchet MS" pitchFamily="34" charset="0"/>
              </a:rPr>
              <a:t>Ensemble Wind Forecasting Based on the HARMONIE Model and</a:t>
            </a:r>
          </a:p>
          <a:p>
            <a:r>
              <a:rPr lang="en-US" sz="2400" b="1" dirty="0">
                <a:solidFill>
                  <a:srgbClr val="FFFFFF"/>
                </a:solidFill>
                <a:latin typeface="Trebuchet MS" pitchFamily="34" charset="0"/>
              </a:rPr>
              <a:t>Adaptive Finite Elements in Complex Orography</a:t>
            </a:r>
          </a:p>
        </p:txBody>
      </p:sp>
      <p:sp>
        <p:nvSpPr>
          <p:cNvPr id="19461" name="Rectangle 13"/>
          <p:cNvSpPr>
            <a:spLocks noChangeArrowheads="1"/>
          </p:cNvSpPr>
          <p:nvPr/>
        </p:nvSpPr>
        <p:spPr bwMode="auto">
          <a:xfrm>
            <a:off x="0" y="3534440"/>
            <a:ext cx="9906000" cy="1200282"/>
          </a:xfrm>
          <a:prstGeom prst="rect">
            <a:avLst/>
          </a:prstGeom>
          <a:noFill/>
          <a:ln w="57150">
            <a:noFill/>
            <a:miter lim="800000"/>
            <a:headEnd/>
            <a:tailEnd/>
          </a:ln>
        </p:spPr>
        <p:txBody>
          <a:bodyPr wrap="square" lIns="91393" tIns="45697" rIns="91393" bIns="45697" anchor="ctr">
            <a:spAutoFit/>
          </a:bodyPr>
          <a:lstStyle/>
          <a:p>
            <a:pPr marL="342900" indent="-342900"/>
            <a:r>
              <a:rPr lang="en-US" sz="2400" dirty="0">
                <a:solidFill>
                  <a:srgbClr val="000000"/>
                </a:solidFill>
                <a:latin typeface="Trebuchet MS" pitchFamily="34" charset="0"/>
              </a:rPr>
              <a:t>Albert Oliver (1), Eduardo Rodríguez (1), José </a:t>
            </a:r>
            <a:r>
              <a:rPr lang="en-US" sz="2400" dirty="0" err="1">
                <a:solidFill>
                  <a:srgbClr val="000000"/>
                </a:solidFill>
                <a:latin typeface="Trebuchet MS" pitchFamily="34" charset="0"/>
              </a:rPr>
              <a:t>María</a:t>
            </a:r>
            <a:r>
              <a:rPr lang="en-US" sz="2400" dirty="0">
                <a:solidFill>
                  <a:srgbClr val="000000"/>
                </a:solidFill>
                <a:latin typeface="Trebuchet MS" pitchFamily="34" charset="0"/>
              </a:rPr>
              <a:t> Escobar (1</a:t>
            </a:r>
            <a:r>
              <a:rPr lang="en-US" sz="2400" dirty="0" smtClean="0">
                <a:solidFill>
                  <a:srgbClr val="000000"/>
                </a:solidFill>
                <a:latin typeface="Trebuchet MS" pitchFamily="34" charset="0"/>
              </a:rPr>
              <a:t>), Gustavo </a:t>
            </a:r>
            <a:r>
              <a:rPr lang="en-US" sz="2400" dirty="0">
                <a:solidFill>
                  <a:srgbClr val="000000"/>
                </a:solidFill>
                <a:latin typeface="Trebuchet MS" pitchFamily="34" charset="0"/>
              </a:rPr>
              <a:t>Montero (1), Mariano </a:t>
            </a:r>
            <a:r>
              <a:rPr lang="en-US" sz="2400" dirty="0" err="1">
                <a:solidFill>
                  <a:srgbClr val="000000"/>
                </a:solidFill>
                <a:latin typeface="Trebuchet MS" pitchFamily="34" charset="0"/>
              </a:rPr>
              <a:t>Hortal</a:t>
            </a:r>
            <a:r>
              <a:rPr lang="en-US" sz="2400" dirty="0">
                <a:solidFill>
                  <a:srgbClr val="000000"/>
                </a:solidFill>
                <a:latin typeface="Trebuchet MS" pitchFamily="34" charset="0"/>
              </a:rPr>
              <a:t> (2</a:t>
            </a:r>
            <a:r>
              <a:rPr lang="en-US" sz="2400" dirty="0" smtClean="0">
                <a:solidFill>
                  <a:srgbClr val="000000"/>
                </a:solidFill>
                <a:latin typeface="Trebuchet MS" pitchFamily="34" charset="0"/>
              </a:rPr>
              <a:t>), Javier </a:t>
            </a:r>
            <a:r>
              <a:rPr lang="en-US" sz="2400" dirty="0" err="1">
                <a:solidFill>
                  <a:srgbClr val="000000"/>
                </a:solidFill>
                <a:latin typeface="Trebuchet MS" pitchFamily="34" charset="0"/>
              </a:rPr>
              <a:t>Calvo</a:t>
            </a:r>
            <a:r>
              <a:rPr lang="en-US" sz="2400" dirty="0">
                <a:solidFill>
                  <a:srgbClr val="000000"/>
                </a:solidFill>
                <a:latin typeface="Trebuchet MS" pitchFamily="34" charset="0"/>
              </a:rPr>
              <a:t> (2), </a:t>
            </a:r>
            <a:r>
              <a:rPr lang="en-US" sz="2400" dirty="0" smtClean="0">
                <a:solidFill>
                  <a:srgbClr val="000000"/>
                </a:solidFill>
                <a:latin typeface="Trebuchet MS" pitchFamily="34" charset="0"/>
              </a:rPr>
              <a:t>José Manuel </a:t>
            </a:r>
            <a:r>
              <a:rPr lang="en-US" sz="2400" dirty="0" err="1">
                <a:solidFill>
                  <a:srgbClr val="000000"/>
                </a:solidFill>
                <a:latin typeface="Trebuchet MS" pitchFamily="34" charset="0"/>
              </a:rPr>
              <a:t>Cascón</a:t>
            </a:r>
            <a:r>
              <a:rPr lang="en-US" sz="2400" dirty="0">
                <a:solidFill>
                  <a:srgbClr val="000000"/>
                </a:solidFill>
                <a:latin typeface="Trebuchet MS" pitchFamily="34" charset="0"/>
              </a:rPr>
              <a:t> (3), and Rafael Montenegro (1)</a:t>
            </a:r>
            <a:endParaRPr lang="es-ES" sz="2400" baseline="30000" dirty="0">
              <a:solidFill>
                <a:srgbClr val="000000"/>
              </a:solidFill>
              <a:latin typeface="Trebuchet MS" pitchFamily="34" charset="0"/>
            </a:endParaRPr>
          </a:p>
        </p:txBody>
      </p:sp>
      <p:sp>
        <p:nvSpPr>
          <p:cNvPr id="19462" name="Rectangle 14"/>
          <p:cNvSpPr>
            <a:spLocks noChangeArrowheads="1"/>
          </p:cNvSpPr>
          <p:nvPr/>
        </p:nvSpPr>
        <p:spPr bwMode="auto">
          <a:xfrm>
            <a:off x="-6351" y="4764519"/>
            <a:ext cx="9912351" cy="1138727"/>
          </a:xfrm>
          <a:prstGeom prst="rect">
            <a:avLst/>
          </a:prstGeom>
          <a:noFill/>
          <a:ln w="57150">
            <a:noFill/>
            <a:miter lim="800000"/>
            <a:headEnd/>
            <a:tailEnd/>
          </a:ln>
        </p:spPr>
        <p:txBody>
          <a:bodyPr wrap="square" lIns="91393" tIns="45697" rIns="91393" bIns="45697" anchor="ctr">
            <a:spAutoFit/>
          </a:bodyPr>
          <a:lstStyle/>
          <a:p>
            <a:pPr marL="457200" indent="-457200" algn="l">
              <a:spcBef>
                <a:spcPct val="20000"/>
              </a:spcBef>
              <a:buAutoNum type="arabicParenBoth"/>
            </a:pPr>
            <a:r>
              <a:rPr lang="en-US" sz="2000" b="1" dirty="0" smtClean="0">
                <a:solidFill>
                  <a:srgbClr val="010000"/>
                </a:solidFill>
                <a:latin typeface="Arial" pitchFamily="34" charset="0"/>
                <a:cs typeface="Arial" pitchFamily="34" charset="0"/>
              </a:rPr>
              <a:t>University </a:t>
            </a:r>
            <a:r>
              <a:rPr lang="en-US" sz="2000" b="1" dirty="0">
                <a:solidFill>
                  <a:srgbClr val="010000"/>
                </a:solidFill>
                <a:latin typeface="Arial" pitchFamily="34" charset="0"/>
                <a:cs typeface="Arial" pitchFamily="34" charset="0"/>
              </a:rPr>
              <a:t>Institute </a:t>
            </a:r>
            <a:r>
              <a:rPr lang="en-US" sz="2000" b="1" dirty="0" smtClean="0">
                <a:solidFill>
                  <a:srgbClr val="010000"/>
                </a:solidFill>
                <a:latin typeface="Arial" pitchFamily="34" charset="0"/>
                <a:cs typeface="Arial" pitchFamily="34" charset="0"/>
              </a:rPr>
              <a:t>SIANI, </a:t>
            </a:r>
            <a:r>
              <a:rPr lang="en-US" sz="2000" b="1" dirty="0">
                <a:solidFill>
                  <a:srgbClr val="010000"/>
                </a:solidFill>
                <a:latin typeface="Arial" pitchFamily="34" charset="0"/>
                <a:cs typeface="Arial" pitchFamily="34" charset="0"/>
              </a:rPr>
              <a:t>University of Las </a:t>
            </a:r>
            <a:r>
              <a:rPr lang="en-US" sz="2000" b="1" dirty="0" smtClean="0">
                <a:solidFill>
                  <a:srgbClr val="010000"/>
                </a:solidFill>
                <a:latin typeface="Arial" pitchFamily="34" charset="0"/>
                <a:cs typeface="Arial" pitchFamily="34" charset="0"/>
              </a:rPr>
              <a:t>Palmas de </a:t>
            </a:r>
            <a:r>
              <a:rPr lang="en-US" sz="2000" b="1" dirty="0">
                <a:solidFill>
                  <a:srgbClr val="010000"/>
                </a:solidFill>
                <a:latin typeface="Arial" pitchFamily="34" charset="0"/>
                <a:cs typeface="Arial" pitchFamily="34" charset="0"/>
              </a:rPr>
              <a:t>Gran </a:t>
            </a:r>
            <a:r>
              <a:rPr lang="en-US" sz="2000" b="1" dirty="0" err="1" smtClean="0">
                <a:solidFill>
                  <a:srgbClr val="010000"/>
                </a:solidFill>
                <a:latin typeface="Arial" pitchFamily="34" charset="0"/>
                <a:cs typeface="Arial" pitchFamily="34" charset="0"/>
              </a:rPr>
              <a:t>Canaria</a:t>
            </a:r>
            <a:endParaRPr lang="en-US" sz="2000" b="1" dirty="0" smtClean="0">
              <a:solidFill>
                <a:srgbClr val="010000"/>
              </a:solidFill>
              <a:latin typeface="Arial" pitchFamily="34" charset="0"/>
              <a:cs typeface="Arial" pitchFamily="34" charset="0"/>
            </a:endParaRPr>
          </a:p>
          <a:p>
            <a:pPr marL="457200" indent="-457200" algn="l">
              <a:spcBef>
                <a:spcPct val="20000"/>
              </a:spcBef>
              <a:buAutoNum type="arabicParenBoth"/>
            </a:pPr>
            <a:r>
              <a:rPr lang="en-US" sz="2000" b="1" dirty="0" err="1" smtClean="0">
                <a:solidFill>
                  <a:srgbClr val="010000"/>
                </a:solidFill>
                <a:latin typeface="Arial" pitchFamily="34" charset="0"/>
                <a:cs typeface="Arial" pitchFamily="34" charset="0"/>
              </a:rPr>
              <a:t>Agencia</a:t>
            </a:r>
            <a:r>
              <a:rPr lang="en-US" sz="2000" b="1" dirty="0" smtClean="0">
                <a:solidFill>
                  <a:srgbClr val="010000"/>
                </a:solidFill>
                <a:latin typeface="Arial" pitchFamily="34" charset="0"/>
                <a:cs typeface="Arial" pitchFamily="34" charset="0"/>
              </a:rPr>
              <a:t> </a:t>
            </a:r>
            <a:r>
              <a:rPr lang="en-US" sz="2000" b="1" dirty="0" err="1">
                <a:solidFill>
                  <a:srgbClr val="010000"/>
                </a:solidFill>
                <a:latin typeface="Arial" pitchFamily="34" charset="0"/>
                <a:cs typeface="Arial" pitchFamily="34" charset="0"/>
              </a:rPr>
              <a:t>Estatal</a:t>
            </a:r>
            <a:r>
              <a:rPr lang="en-US" sz="2000" b="1" dirty="0">
                <a:solidFill>
                  <a:srgbClr val="010000"/>
                </a:solidFill>
                <a:latin typeface="Arial" pitchFamily="34" charset="0"/>
                <a:cs typeface="Arial" pitchFamily="34" charset="0"/>
              </a:rPr>
              <a:t> de </a:t>
            </a:r>
            <a:r>
              <a:rPr lang="en-US" sz="2000" b="1" dirty="0" err="1" smtClean="0">
                <a:solidFill>
                  <a:srgbClr val="010000"/>
                </a:solidFill>
                <a:latin typeface="Arial" pitchFamily="34" charset="0"/>
                <a:cs typeface="Arial" pitchFamily="34" charset="0"/>
              </a:rPr>
              <a:t>Meteorología</a:t>
            </a:r>
            <a:r>
              <a:rPr lang="en-US" sz="2000" b="1" dirty="0" smtClean="0">
                <a:solidFill>
                  <a:srgbClr val="010000"/>
                </a:solidFill>
                <a:latin typeface="Arial" pitchFamily="34" charset="0"/>
                <a:cs typeface="Arial" pitchFamily="34" charset="0"/>
              </a:rPr>
              <a:t> (AEMET)</a:t>
            </a:r>
          </a:p>
          <a:p>
            <a:pPr marL="457200" indent="-457200" algn="l">
              <a:spcBef>
                <a:spcPct val="20000"/>
              </a:spcBef>
              <a:buAutoNum type="arabicParenBoth"/>
            </a:pPr>
            <a:r>
              <a:rPr lang="en-US" sz="2000" b="1" dirty="0" smtClean="0">
                <a:solidFill>
                  <a:srgbClr val="010000"/>
                </a:solidFill>
                <a:latin typeface="Arial" pitchFamily="34" charset="0"/>
                <a:cs typeface="Arial" pitchFamily="34" charset="0"/>
              </a:rPr>
              <a:t>University </a:t>
            </a:r>
            <a:r>
              <a:rPr lang="en-US" sz="2000" b="1" dirty="0">
                <a:solidFill>
                  <a:srgbClr val="010000"/>
                </a:solidFill>
                <a:latin typeface="Arial" pitchFamily="34" charset="0"/>
                <a:cs typeface="Arial" pitchFamily="34" charset="0"/>
              </a:rPr>
              <a:t>of </a:t>
            </a:r>
            <a:r>
              <a:rPr lang="en-US" sz="2000" b="1" dirty="0" smtClean="0">
                <a:solidFill>
                  <a:srgbClr val="010000"/>
                </a:solidFill>
                <a:latin typeface="Arial" pitchFamily="34" charset="0"/>
                <a:cs typeface="Arial" pitchFamily="34" charset="0"/>
              </a:rPr>
              <a:t>Salamanca</a:t>
            </a:r>
            <a:endParaRPr lang="es-ES" sz="2000" b="1" dirty="0">
              <a:solidFill>
                <a:srgbClr val="010000"/>
              </a:solidFill>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Text Box 2"/>
          <p:cNvSpPr txBox="1">
            <a:spLocks noChangeArrowheads="1"/>
          </p:cNvSpPr>
          <p:nvPr/>
        </p:nvSpPr>
        <p:spPr bwMode="auto">
          <a:xfrm>
            <a:off x="141294" y="866777"/>
            <a:ext cx="9551987"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882115" name="Text Box 3"/>
          <p:cNvSpPr txBox="1">
            <a:spLocks noChangeArrowheads="1"/>
          </p:cNvSpPr>
          <p:nvPr/>
        </p:nvSpPr>
        <p:spPr bwMode="auto">
          <a:xfrm>
            <a:off x="320676" y="1046164"/>
            <a:ext cx="9551988"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2" name="Rectangle 13"/>
          <p:cNvSpPr>
            <a:spLocks noChangeArrowheads="1"/>
          </p:cNvSpPr>
          <p:nvPr/>
        </p:nvSpPr>
        <p:spPr bwMode="auto">
          <a:xfrm>
            <a:off x="468321" y="620714"/>
            <a:ext cx="2415951"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Mathematical aspects</a:t>
            </a:r>
          </a:p>
        </p:txBody>
      </p:sp>
      <p:sp>
        <p:nvSpPr>
          <p:cNvPr id="13"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4" name="2 Marcador de contenido"/>
          <p:cNvSpPr txBox="1">
            <a:spLocks/>
          </p:cNvSpPr>
          <p:nvPr/>
        </p:nvSpPr>
        <p:spPr>
          <a:xfrm>
            <a:off x="1258888" y="1557338"/>
            <a:ext cx="7561262" cy="4608512"/>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r>
              <a:rPr lang="en-US" sz="3200" dirty="0" smtClean="0"/>
              <a:t>Mass-consistent model</a:t>
            </a:r>
          </a:p>
          <a:p>
            <a:endParaRPr lang="en-US" sz="3200" dirty="0" smtClean="0"/>
          </a:p>
          <a:p>
            <a:endParaRPr lang="en-US" sz="3200" dirty="0" smtClean="0"/>
          </a:p>
          <a:p>
            <a:r>
              <a:rPr lang="en-US" sz="3200" dirty="0" smtClean="0"/>
              <a:t>Lagrange multiplier</a:t>
            </a:r>
          </a:p>
        </p:txBody>
      </p:sp>
      <p:grpSp>
        <p:nvGrpSpPr>
          <p:cNvPr id="15" name="1 Grupo"/>
          <p:cNvGrpSpPr>
            <a:grpSpLocks/>
          </p:cNvGrpSpPr>
          <p:nvPr/>
        </p:nvGrpSpPr>
        <p:grpSpPr bwMode="auto">
          <a:xfrm>
            <a:off x="1871663" y="2048383"/>
            <a:ext cx="2771775" cy="1008063"/>
            <a:chOff x="1763713" y="2349500"/>
            <a:chExt cx="3959770" cy="1439540"/>
          </a:xfrm>
        </p:grpSpPr>
        <p:pic>
          <p:nvPicPr>
            <p:cNvPr id="1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031" t="41251" r="28906" b="45409"/>
            <a:stretch>
              <a:fillRect/>
            </a:stretch>
          </p:blipFill>
          <p:spPr bwMode="auto">
            <a:xfrm>
              <a:off x="1763713" y="2349500"/>
              <a:ext cx="3887787" cy="660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2983" t="60123" r="27954" b="24139"/>
            <a:stretch>
              <a:fillRect/>
            </a:stretch>
          </p:blipFill>
          <p:spPr bwMode="auto">
            <a:xfrm>
              <a:off x="1835696" y="3009900"/>
              <a:ext cx="3887787" cy="7791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8"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8529" t="24750" r="10938" b="59177"/>
          <a:stretch>
            <a:fillRect/>
          </a:stretch>
        </p:blipFill>
        <p:spPr bwMode="auto">
          <a:xfrm>
            <a:off x="1492250" y="4585970"/>
            <a:ext cx="7400925" cy="10525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2 Grupo"/>
          <p:cNvGrpSpPr>
            <a:grpSpLocks/>
          </p:cNvGrpSpPr>
          <p:nvPr/>
        </p:nvGrpSpPr>
        <p:grpSpPr bwMode="auto">
          <a:xfrm>
            <a:off x="1627188" y="5527358"/>
            <a:ext cx="4457700" cy="1047750"/>
            <a:chOff x="1626468" y="5162550"/>
            <a:chExt cx="4457700" cy="1047750"/>
          </a:xfrm>
        </p:grpSpPr>
        <p:pic>
          <p:nvPicPr>
            <p:cNvPr id="20"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6442" t="61499" r="32622" b="30751"/>
            <a:stretch>
              <a:fillRect/>
            </a:stretch>
          </p:blipFill>
          <p:spPr bwMode="auto">
            <a:xfrm>
              <a:off x="1691680" y="5162550"/>
              <a:ext cx="2552700" cy="5905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37524" t="70905" r="25912" b="21346"/>
            <a:stretch>
              <a:fillRect/>
            </a:stretch>
          </p:blipFill>
          <p:spPr bwMode="auto">
            <a:xfrm>
              <a:off x="1626468" y="5619749"/>
              <a:ext cx="4457700" cy="59055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Picture 9"/>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0760" t="41348" r="12679" b="45348"/>
          <a:stretch>
            <a:fillRect/>
          </a:stretch>
        </p:blipFill>
        <p:spPr bwMode="auto">
          <a:xfrm>
            <a:off x="1547813" y="3689033"/>
            <a:ext cx="7345362" cy="9175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602907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4957" name="Rectangle 13"/>
          <p:cNvSpPr>
            <a:spLocks noChangeArrowheads="1"/>
          </p:cNvSpPr>
          <p:nvPr/>
        </p:nvSpPr>
        <p:spPr bwMode="auto">
          <a:xfrm>
            <a:off x="488638" y="620714"/>
            <a:ext cx="3672705"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Construction of the observed wind</a:t>
            </a:r>
          </a:p>
        </p:txBody>
      </p:sp>
      <p:sp>
        <p:nvSpPr>
          <p:cNvPr id="1874958"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grpSp>
        <p:nvGrpSpPr>
          <p:cNvPr id="16" name="6 Grupo"/>
          <p:cNvGrpSpPr>
            <a:grpSpLocks/>
          </p:cNvGrpSpPr>
          <p:nvPr/>
        </p:nvGrpSpPr>
        <p:grpSpPr bwMode="auto">
          <a:xfrm>
            <a:off x="416496" y="1880828"/>
            <a:ext cx="9107487" cy="3768725"/>
            <a:chOff x="445418" y="1772816"/>
            <a:chExt cx="8375054" cy="3465934"/>
          </a:xfrm>
        </p:grpSpPr>
        <p:pic>
          <p:nvPicPr>
            <p:cNvPr id="23" name="Picture 4" descr="C:\Users\oliver\Dropbox\Figures_article\VientoInterpolado20.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12424"/>
            <a:stretch>
              <a:fillRect/>
            </a:stretch>
          </p:blipFill>
          <p:spPr bwMode="auto">
            <a:xfrm>
              <a:off x="445418" y="1772816"/>
              <a:ext cx="4342606" cy="34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5" descr="C:\Users\oliver\Dropbox\Figures_article\VientoResultante20.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12424"/>
            <a:stretch>
              <a:fillRect/>
            </a:stretch>
          </p:blipFill>
          <p:spPr bwMode="auto">
            <a:xfrm>
              <a:off x="4477866" y="1772816"/>
              <a:ext cx="4342606" cy="3465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 name="Picture 4" descr="C:\Users\oliver\Dropbox\Figures_article\VientoInterpolado20.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87576"/>
          <a:stretch>
            <a:fillRect/>
          </a:stretch>
        </p:blipFill>
        <p:spPr bwMode="auto">
          <a:xfrm>
            <a:off x="1675383" y="5768615"/>
            <a:ext cx="63595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9 CuadroTexto"/>
          <p:cNvSpPr txBox="1"/>
          <p:nvPr/>
        </p:nvSpPr>
        <p:spPr>
          <a:xfrm>
            <a:off x="4463033" y="5239978"/>
            <a:ext cx="868363" cy="461962"/>
          </a:xfrm>
          <a:prstGeom prst="rect">
            <a:avLst/>
          </a:prstGeom>
          <a:noFill/>
        </p:spPr>
        <p:txBody>
          <a:bodyPr wrap="none">
            <a:spAutoFit/>
          </a:bodyPr>
          <a:lstStyle>
            <a:defPPr>
              <a:defRPr lang="en-GB"/>
            </a:defPPr>
            <a:lvl1pPr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1pPr>
            <a:lvl2pPr marL="4572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2pPr>
            <a:lvl3pPr marL="9144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3pPr>
            <a:lvl4pPr marL="1371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4pPr>
            <a:lvl5pPr marL="18288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5pPr>
            <a:lvl6pPr marL="22860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6pPr>
            <a:lvl7pPr marL="27432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7pPr>
            <a:lvl8pPr marL="32004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8pPr>
            <a:lvl9pPr marL="36576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9pPr>
          </a:lstStyle>
          <a:p>
            <a:pPr>
              <a:defRPr/>
            </a:pPr>
            <a:r>
              <a:rPr lang="en-US" dirty="0">
                <a:solidFill>
                  <a:srgbClr val="000000"/>
                </a:solidFill>
                <a:latin typeface="Trebuchet MS"/>
              </a:rPr>
              <a:t>20 m</a:t>
            </a:r>
          </a:p>
        </p:txBody>
      </p:sp>
      <p:sp>
        <p:nvSpPr>
          <p:cNvPr id="21" name="1 CuadroTexto"/>
          <p:cNvSpPr txBox="1"/>
          <p:nvPr/>
        </p:nvSpPr>
        <p:spPr>
          <a:xfrm>
            <a:off x="2024633" y="1376003"/>
            <a:ext cx="1811338" cy="461962"/>
          </a:xfrm>
          <a:prstGeom prst="rect">
            <a:avLst/>
          </a:prstGeom>
          <a:noFill/>
        </p:spPr>
        <p:txBody>
          <a:bodyPr wrap="none">
            <a:spAutoFit/>
          </a:bodyPr>
          <a:lstStyle>
            <a:defPPr>
              <a:defRPr lang="en-GB"/>
            </a:defPPr>
            <a:lvl1pPr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1pPr>
            <a:lvl2pPr marL="4572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2pPr>
            <a:lvl3pPr marL="9144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3pPr>
            <a:lvl4pPr marL="1371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4pPr>
            <a:lvl5pPr marL="18288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5pPr>
            <a:lvl6pPr marL="22860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6pPr>
            <a:lvl7pPr marL="27432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7pPr>
            <a:lvl8pPr marL="32004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8pPr>
            <a:lvl9pPr marL="36576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9pPr>
          </a:lstStyle>
          <a:p>
            <a:pPr>
              <a:defRPr/>
            </a:pPr>
            <a:r>
              <a:rPr lang="en-US" dirty="0">
                <a:solidFill>
                  <a:srgbClr val="000000"/>
                </a:solidFill>
                <a:latin typeface="Trebuchet MS"/>
              </a:rPr>
              <a:t>Interpolated</a:t>
            </a:r>
          </a:p>
        </p:txBody>
      </p:sp>
      <p:sp>
        <p:nvSpPr>
          <p:cNvPr id="22" name="11 CuadroTexto"/>
          <p:cNvSpPr txBox="1"/>
          <p:nvPr/>
        </p:nvSpPr>
        <p:spPr>
          <a:xfrm>
            <a:off x="6560121" y="1304565"/>
            <a:ext cx="1471612" cy="461963"/>
          </a:xfrm>
          <a:prstGeom prst="rect">
            <a:avLst/>
          </a:prstGeom>
          <a:noFill/>
        </p:spPr>
        <p:txBody>
          <a:bodyPr wrap="none">
            <a:spAutoFit/>
          </a:bodyPr>
          <a:lstStyle>
            <a:defPPr>
              <a:defRPr lang="en-GB"/>
            </a:defPPr>
            <a:lvl1pPr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1pPr>
            <a:lvl2pPr marL="4572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2pPr>
            <a:lvl3pPr marL="9144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3pPr>
            <a:lvl4pPr marL="13716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4pPr>
            <a:lvl5pPr marL="1828800" algn="l" defTabSz="449263" rtl="0" fontAlgn="base">
              <a:spcBef>
                <a:spcPct val="0"/>
              </a:spcBef>
              <a:spcAft>
                <a:spcPct val="0"/>
              </a:spcAft>
              <a:buClr>
                <a:srgbClr val="000000"/>
              </a:buClr>
              <a:buSzPct val="100000"/>
              <a:buFont typeface="Times New Roman" pitchFamily="18" charset="0"/>
              <a:defRPr sz="2400" kern="1200">
                <a:solidFill>
                  <a:schemeClr val="bg1"/>
                </a:solidFill>
                <a:latin typeface="Times New Roman" pitchFamily="18" charset="0"/>
                <a:ea typeface="DejaVu Sans" pitchFamily="32" charset="0"/>
                <a:cs typeface="DejaVu Sans" pitchFamily="32" charset="0"/>
              </a:defRPr>
            </a:lvl5pPr>
            <a:lvl6pPr marL="22860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6pPr>
            <a:lvl7pPr marL="27432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7pPr>
            <a:lvl8pPr marL="32004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8pPr>
            <a:lvl9pPr marL="3657600" algn="l" defTabSz="914400" rtl="0" eaLnBrk="1" latinLnBrk="0" hangingPunct="1">
              <a:defRPr sz="2400" kern="1200">
                <a:solidFill>
                  <a:schemeClr val="bg1"/>
                </a:solidFill>
                <a:latin typeface="Times New Roman" pitchFamily="18" charset="0"/>
                <a:ea typeface="DejaVu Sans" pitchFamily="32" charset="0"/>
                <a:cs typeface="DejaVu Sans" pitchFamily="32" charset="0"/>
              </a:defRPr>
            </a:lvl9pPr>
          </a:lstStyle>
          <a:p>
            <a:pPr>
              <a:defRPr/>
            </a:pPr>
            <a:r>
              <a:rPr lang="en-US" dirty="0">
                <a:solidFill>
                  <a:srgbClr val="000000"/>
                </a:solidFill>
                <a:latin typeface="Trebuchet MS"/>
              </a:rPr>
              <a:t>Resulting</a:t>
            </a:r>
          </a:p>
        </p:txBody>
      </p:sp>
    </p:spTree>
    <p:extLst>
      <p:ext uri="{BB962C8B-B14F-4D97-AF65-F5344CB8AC3E}">
        <p14:creationId xmlns:p14="http://schemas.microsoft.com/office/powerpoint/2010/main" val="155574047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28"/>
          <p:cNvSpPr>
            <a:spLocks noGrp="1" noChangeArrowheads="1"/>
          </p:cNvSpPr>
          <p:nvPr>
            <p:ph type="title"/>
          </p:nvPr>
        </p:nvSpPr>
        <p:spPr>
          <a:xfrm>
            <a:off x="5" y="1843088"/>
            <a:ext cx="9905999" cy="1834832"/>
          </a:xfrm>
          <a:noFill/>
          <a:ln/>
        </p:spPr>
        <p:txBody>
          <a:bodyPr/>
          <a:lstStyle/>
          <a:p>
            <a:r>
              <a:rPr lang="en-US" dirty="0" smtClean="0">
                <a:solidFill>
                  <a:schemeClr val="bg1"/>
                </a:solidFill>
              </a:rPr>
              <a:t>Coupling with HARMONIE</a:t>
            </a:r>
            <a:endParaRPr lang="en-US" dirty="0"/>
          </a:p>
        </p:txBody>
      </p:sp>
    </p:spTree>
    <p:extLst>
      <p:ext uri="{BB962C8B-B14F-4D97-AF65-F5344CB8AC3E}">
        <p14:creationId xmlns:p14="http://schemas.microsoft.com/office/powerpoint/2010/main" val="389857160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468319" y="620714"/>
            <a:ext cx="2120999"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HARMONIE model</a:t>
            </a:r>
            <a:endParaRPr kumimoji="0" lang="en-US" sz="1800" dirty="0">
              <a:solidFill>
                <a:srgbClr val="C8C8C8"/>
              </a:solidFill>
              <a:latin typeface="Arial" charset="0"/>
            </a:endParaRPr>
          </a:p>
        </p:txBody>
      </p:sp>
      <p:sp>
        <p:nvSpPr>
          <p:cNvPr id="12" name="Rectangle 14"/>
          <p:cNvSpPr>
            <a:spLocks noChangeArrowheads="1"/>
          </p:cNvSpPr>
          <p:nvPr/>
        </p:nvSpPr>
        <p:spPr bwMode="auto">
          <a:xfrm>
            <a:off x="468323"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a:solidFill>
                  <a:srgbClr val="FFFFFF"/>
                </a:solidFill>
                <a:latin typeface="Trebuchet MS"/>
              </a:rPr>
              <a:t>HARMONIE-FEM Wind Forecast</a:t>
            </a:r>
          </a:p>
        </p:txBody>
      </p:sp>
      <p:sp>
        <p:nvSpPr>
          <p:cNvPr id="2" name="QuadreDeText 1"/>
          <p:cNvSpPr txBox="1"/>
          <p:nvPr/>
        </p:nvSpPr>
        <p:spPr>
          <a:xfrm>
            <a:off x="116465" y="1556794"/>
            <a:ext cx="6263219" cy="3139303"/>
          </a:xfrm>
          <a:prstGeom prst="rect">
            <a:avLst/>
          </a:prstGeom>
          <a:noFill/>
        </p:spPr>
        <p:txBody>
          <a:bodyPr wrap="none" lIns="91423" tIns="45711" rIns="91423" bIns="45711" rtlCol="0">
            <a:spAutoFit/>
          </a:bodyPr>
          <a:lstStyle/>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Non-hydrostatic meteorological model</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From large scale to 1km or less scale (under developed)</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Different models in different scales</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Assimilation data system</a:t>
            </a: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Run by AEMET daily</a:t>
            </a:r>
          </a:p>
          <a:p>
            <a:pPr marL="285696" indent="-285696" algn="l" eaLnBrk="1" fontAlgn="auto" hangingPunct="1">
              <a:spcBef>
                <a:spcPts val="0"/>
              </a:spcBef>
              <a:spcAft>
                <a:spcPts val="0"/>
              </a:spcAft>
              <a:buFont typeface="Wingdings" pitchFamily="2" charset="2"/>
              <a:buChar char="q"/>
            </a:pPr>
            <a:endParaRPr kumimoji="0" lang="en-US" sz="1800" dirty="0" smtClean="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smtClean="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a:p>
            <a:pPr marL="285696" indent="-285696" algn="l" eaLnBrk="1" fontAlgn="auto" hangingPunct="1">
              <a:spcBef>
                <a:spcPts val="0"/>
              </a:spcBef>
              <a:spcAft>
                <a:spcPts val="0"/>
              </a:spcAft>
              <a:buFont typeface="Wingdings" pitchFamily="2" charset="2"/>
              <a:buChar char="q"/>
            </a:pPr>
            <a:r>
              <a:rPr kumimoji="0" lang="en-US" sz="1800" dirty="0" smtClean="0">
                <a:solidFill>
                  <a:srgbClr val="000000"/>
                </a:solidFill>
                <a:latin typeface="Trebuchet MS"/>
              </a:rPr>
              <a:t>24 hours simulation data</a:t>
            </a:r>
          </a:p>
          <a:p>
            <a:pPr marL="285696" indent="-285696" algn="l" eaLnBrk="1" fontAlgn="auto" hangingPunct="1">
              <a:spcBef>
                <a:spcPts val="0"/>
              </a:spcBef>
              <a:spcAft>
                <a:spcPts val="0"/>
              </a:spcAft>
              <a:buFont typeface="Wingdings" pitchFamily="2" charset="2"/>
              <a:buChar char="q"/>
            </a:pPr>
            <a:endParaRPr kumimoji="0" lang="en-US" sz="1800" dirty="0">
              <a:solidFill>
                <a:srgbClr val="000000"/>
              </a:solidFill>
              <a:latin typeface="Trebuchet MS"/>
            </a:endParaRPr>
          </a:p>
        </p:txBody>
      </p:sp>
      <p:pic>
        <p:nvPicPr>
          <p:cNvPr id="1026" name="Picture 2" descr="Orografía del modelo HARMONIE sobre las islas Canarias a 2,5km de resolución horizonta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89003" y="2955721"/>
            <a:ext cx="5616624" cy="3032977"/>
          </a:xfrm>
          <a:prstGeom prst="rect">
            <a:avLst/>
          </a:prstGeom>
          <a:noFill/>
          <a:extLst>
            <a:ext uri="{909E8E84-426E-40DD-AFC4-6F175D3DCCD1}">
              <a14:hiddenFill xmlns:a14="http://schemas.microsoft.com/office/drawing/2010/main">
                <a:solidFill>
                  <a:srgbClr val="FFFFFF"/>
                </a:solidFill>
              </a14:hiddenFill>
            </a:ext>
          </a:extLst>
        </p:spPr>
      </p:pic>
      <p:sp>
        <p:nvSpPr>
          <p:cNvPr id="3" name="QuadreDeText 2"/>
          <p:cNvSpPr txBox="1"/>
          <p:nvPr/>
        </p:nvSpPr>
        <p:spPr>
          <a:xfrm>
            <a:off x="2996069" y="5959532"/>
            <a:ext cx="6891211" cy="646313"/>
          </a:xfrm>
          <a:prstGeom prst="rect">
            <a:avLst/>
          </a:prstGeom>
          <a:noFill/>
        </p:spPr>
        <p:txBody>
          <a:bodyPr wrap="none" lIns="91423" tIns="45711" rIns="91423" bIns="45711" rtlCol="0">
            <a:spAutoFit/>
          </a:bodyPr>
          <a:lstStyle/>
          <a:p>
            <a:pPr eaLnBrk="1" fontAlgn="auto" hangingPunct="1">
              <a:spcBef>
                <a:spcPts val="0"/>
              </a:spcBef>
              <a:spcAft>
                <a:spcPts val="0"/>
              </a:spcAft>
            </a:pPr>
            <a:r>
              <a:rPr kumimoji="0" lang="en-US" sz="1800" dirty="0" smtClean="0">
                <a:solidFill>
                  <a:srgbClr val="000000"/>
                </a:solidFill>
                <a:latin typeface="Trebuchet MS"/>
              </a:rPr>
              <a:t>HARMONIE on Canary islands </a:t>
            </a:r>
          </a:p>
          <a:p>
            <a:pPr eaLnBrk="1" fontAlgn="auto" hangingPunct="1">
              <a:spcBef>
                <a:spcPts val="0"/>
              </a:spcBef>
              <a:spcAft>
                <a:spcPts val="0"/>
              </a:spcAft>
            </a:pPr>
            <a:r>
              <a:rPr kumimoji="0" lang="en-US" sz="1800" dirty="0" smtClean="0">
                <a:solidFill>
                  <a:srgbClr val="000000"/>
                </a:solidFill>
                <a:latin typeface="Trebuchet MS"/>
              </a:rPr>
              <a:t>(http://www.aemet.es/ca/idi/prediccion/prediccion_numerica)</a:t>
            </a:r>
            <a:endParaRPr kumimoji="0" lang="en-US" sz="1800" dirty="0">
              <a:solidFill>
                <a:srgbClr val="000000"/>
              </a:solidFill>
              <a:latin typeface="Trebuchet MS"/>
            </a:endParaRPr>
          </a:p>
        </p:txBody>
      </p:sp>
    </p:spTree>
    <p:extLst>
      <p:ext uri="{BB962C8B-B14F-4D97-AF65-F5344CB8AC3E}">
        <p14:creationId xmlns:p14="http://schemas.microsoft.com/office/powerpoint/2010/main" val="16733062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0" y="0"/>
            <a:ext cx="9903263" cy="1292952"/>
          </a:xfrm>
          <a:prstGeom prst="rect">
            <a:avLst/>
          </a:prstGeom>
          <a:solidFill>
            <a:srgbClr val="002E67"/>
          </a:solidFill>
          <a:ln w="9360">
            <a:noFill/>
          </a:ln>
        </p:spPr>
      </p:sp>
      <p:sp>
        <p:nvSpPr>
          <p:cNvPr id="242" name="Line 2"/>
          <p:cNvSpPr/>
          <p:nvPr/>
        </p:nvSpPr>
        <p:spPr>
          <a:xfrm>
            <a:off x="0" y="1362514"/>
            <a:ext cx="9905032" cy="2613"/>
          </a:xfrm>
          <a:prstGeom prst="line">
            <a:avLst/>
          </a:prstGeom>
          <a:ln w="9360">
            <a:solidFill>
              <a:srgbClr val="000000"/>
            </a:solidFill>
            <a:round/>
          </a:ln>
        </p:spPr>
      </p:sp>
      <p:sp>
        <p:nvSpPr>
          <p:cNvPr id="243" name="CustomShape 3"/>
          <p:cNvSpPr/>
          <p:nvPr/>
        </p:nvSpPr>
        <p:spPr>
          <a:xfrm>
            <a:off x="0" y="6706107"/>
            <a:ext cx="9903263" cy="149903"/>
          </a:xfrm>
          <a:prstGeom prst="rect">
            <a:avLst/>
          </a:prstGeom>
          <a:solidFill>
            <a:srgbClr val="525E66"/>
          </a:solidFill>
          <a:ln w="9360">
            <a:noFill/>
          </a:ln>
        </p:spPr>
      </p:sp>
      <p:sp>
        <p:nvSpPr>
          <p:cNvPr id="245"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46"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Terrain approximation</a:t>
            </a:r>
            <a:endParaRPr kumimoji="0" sz="1700" dirty="0">
              <a:solidFill>
                <a:prstClr val="black"/>
              </a:solidFill>
              <a:latin typeface="Arial"/>
            </a:endParaRPr>
          </a:p>
        </p:txBody>
      </p:sp>
      <p:pic>
        <p:nvPicPr>
          <p:cNvPr id="247" name="Imatge 246"/>
          <p:cNvPicPr/>
          <p:nvPr/>
        </p:nvPicPr>
        <p:blipFill>
          <a:blip r:embed="rId3" cstate="print"/>
          <a:stretch>
            <a:fillRect/>
          </a:stretch>
        </p:blipFill>
        <p:spPr>
          <a:xfrm>
            <a:off x="-367915" y="1936978"/>
            <a:ext cx="6676938" cy="3315496"/>
          </a:xfrm>
          <a:prstGeom prst="rect">
            <a:avLst/>
          </a:prstGeom>
          <a:ln>
            <a:noFill/>
          </a:ln>
        </p:spPr>
      </p:pic>
      <p:pic>
        <p:nvPicPr>
          <p:cNvPr id="248" name="Imatge 247"/>
          <p:cNvPicPr/>
          <p:nvPr/>
        </p:nvPicPr>
        <p:blipFill>
          <a:blip r:embed="rId4" cstate="print"/>
          <a:stretch>
            <a:fillRect/>
          </a:stretch>
        </p:blipFill>
        <p:spPr>
          <a:xfrm>
            <a:off x="3783151" y="1512092"/>
            <a:ext cx="6157259" cy="3057493"/>
          </a:xfrm>
          <a:prstGeom prst="rect">
            <a:avLst/>
          </a:prstGeom>
          <a:ln>
            <a:noFill/>
          </a:ln>
        </p:spPr>
      </p:pic>
      <p:pic>
        <p:nvPicPr>
          <p:cNvPr id="249" name="Imatge 248"/>
          <p:cNvPicPr/>
          <p:nvPr/>
        </p:nvPicPr>
        <p:blipFill>
          <a:blip r:embed="rId5" cstate="print"/>
          <a:stretch>
            <a:fillRect/>
          </a:stretch>
        </p:blipFill>
        <p:spPr>
          <a:xfrm>
            <a:off x="2400287" y="5667564"/>
            <a:ext cx="5169904" cy="929136"/>
          </a:xfrm>
          <a:prstGeom prst="rect">
            <a:avLst/>
          </a:prstGeom>
          <a:ln>
            <a:noFill/>
          </a:ln>
        </p:spPr>
      </p:pic>
      <p:sp>
        <p:nvSpPr>
          <p:cNvPr id="250" name="CustomShape 6"/>
          <p:cNvSpPr/>
          <p:nvPr/>
        </p:nvSpPr>
        <p:spPr>
          <a:xfrm rot="20916082">
            <a:off x="1937211" y="4662587"/>
            <a:ext cx="4288678" cy="196604"/>
          </a:xfrm>
          <a:prstGeom prst="rect">
            <a:avLst/>
          </a:prstGeom>
          <a:noFill/>
          <a:ln w="12600">
            <a:noFill/>
          </a:ln>
        </p:spPr>
        <p:txBody>
          <a:bodyPr wrap="none" lIns="0" tIns="0" rIns="38997" bIns="0"/>
          <a:lstStyle/>
          <a:p>
            <a:pPr eaLnBrk="1" fontAlgn="auto" hangingPunct="1">
              <a:spcBef>
                <a:spcPts val="0"/>
              </a:spcBef>
              <a:spcAft>
                <a:spcPts val="0"/>
              </a:spcAft>
            </a:pPr>
            <a:r>
              <a:rPr kumimoji="0" lang="en-US" sz="1400" b="1" i="1" dirty="0">
                <a:solidFill>
                  <a:srgbClr val="000000"/>
                </a:solidFill>
                <a:latin typeface="Trebuchet MS"/>
                <a:ea typeface="Trebuchet MS"/>
              </a:rPr>
              <a:t>Topography from Digital Terrain Model</a:t>
            </a:r>
            <a:endParaRPr kumimoji="0" sz="1700" i="1" dirty="0">
              <a:solidFill>
                <a:prstClr val="black"/>
              </a:solidFill>
              <a:latin typeface="Arial"/>
            </a:endParaRPr>
          </a:p>
        </p:txBody>
      </p:sp>
      <p:sp>
        <p:nvSpPr>
          <p:cNvPr id="251" name="CustomShape 7"/>
          <p:cNvSpPr/>
          <p:nvPr/>
        </p:nvSpPr>
        <p:spPr>
          <a:xfrm rot="20908200">
            <a:off x="6534724" y="3889633"/>
            <a:ext cx="3015129" cy="26551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smtClean="0">
                <a:solidFill>
                  <a:srgbClr val="000000"/>
                </a:solidFill>
                <a:latin typeface="Trebuchet MS"/>
                <a:ea typeface="Trebuchet MS"/>
              </a:rPr>
              <a:t>HARMONIE discretization </a:t>
            </a:r>
            <a:r>
              <a:rPr kumimoji="0" lang="en-US" sz="1400" b="1" i="1" dirty="0">
                <a:solidFill>
                  <a:srgbClr val="000000"/>
                </a:solidFill>
                <a:latin typeface="Trebuchet MS"/>
                <a:ea typeface="Trebuchet MS"/>
              </a:rPr>
              <a:t>of terrain</a:t>
            </a:r>
            <a:endParaRPr kumimoji="0" sz="1700" i="1" dirty="0">
              <a:solidFill>
                <a:prstClr val="black"/>
              </a:solidFill>
              <a:latin typeface="Arial"/>
            </a:endParaRPr>
          </a:p>
        </p:txBody>
      </p:sp>
      <p:sp>
        <p:nvSpPr>
          <p:cNvPr id="252" name="CustomShape 8"/>
          <p:cNvSpPr/>
          <p:nvPr/>
        </p:nvSpPr>
        <p:spPr>
          <a:xfrm rot="20951750">
            <a:off x="1238772" y="2750903"/>
            <a:ext cx="2059966" cy="19660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Max height 1950m</a:t>
            </a:r>
            <a:endParaRPr kumimoji="0" sz="1700" i="1" dirty="0">
              <a:solidFill>
                <a:prstClr val="black"/>
              </a:solidFill>
              <a:latin typeface="Arial"/>
            </a:endParaRPr>
          </a:p>
        </p:txBody>
      </p:sp>
      <p:sp>
        <p:nvSpPr>
          <p:cNvPr id="253" name="CustomShape 9"/>
          <p:cNvSpPr/>
          <p:nvPr/>
        </p:nvSpPr>
        <p:spPr>
          <a:xfrm rot="20905200">
            <a:off x="5317493" y="1977296"/>
            <a:ext cx="1909971" cy="26551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Max height 925m</a:t>
            </a:r>
            <a:endParaRPr kumimoji="0" sz="1700" i="1" dirty="0">
              <a:solidFill>
                <a:prstClr val="black"/>
              </a:solidFill>
              <a:latin typeface="Arial"/>
            </a:endParaRPr>
          </a:p>
        </p:txBody>
      </p:sp>
      <p:sp>
        <p:nvSpPr>
          <p:cNvPr id="254" name="TextShape 10"/>
          <p:cNvSpPr txBox="1"/>
          <p:nvPr/>
        </p:nvSpPr>
        <p:spPr>
          <a:xfrm>
            <a:off x="3926778" y="6335758"/>
            <a:ext cx="2221990" cy="314175"/>
          </a:xfrm>
          <a:prstGeom prst="rect">
            <a:avLst/>
          </a:prstGeom>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Terrain elevation (m)</a:t>
            </a:r>
            <a:endParaRPr kumimoji="0" sz="1700" dirty="0">
              <a:solidFill>
                <a:prstClr val="black"/>
              </a:solidFill>
              <a:latin typeface="Arial"/>
            </a:endParaRPr>
          </a:p>
        </p:txBody>
      </p:sp>
      <p:pic>
        <p:nvPicPr>
          <p:cNvPr id="16" name="Picture 5"/>
          <p:cNvPicPr/>
          <p:nvPr/>
        </p:nvPicPr>
        <p:blipFill>
          <a:blip r:embed="rId6" cstate="print"/>
          <a:stretch>
            <a:fillRect/>
          </a:stretch>
        </p:blipFill>
        <p:spPr>
          <a:xfrm>
            <a:off x="8423564" y="152399"/>
            <a:ext cx="1363311" cy="1018838"/>
          </a:xfrm>
          <a:prstGeom prst="rect">
            <a:avLst/>
          </a:prstGeom>
          <a:ln w="9360">
            <a:noFill/>
          </a:ln>
        </p:spPr>
      </p:pic>
    </p:spTree>
    <p:extLst>
      <p:ext uri="{BB962C8B-B14F-4D97-AF65-F5344CB8AC3E}">
        <p14:creationId xmlns:p14="http://schemas.microsoft.com/office/powerpoint/2010/main" val="30471607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ustomShape 1"/>
          <p:cNvSpPr/>
          <p:nvPr/>
        </p:nvSpPr>
        <p:spPr>
          <a:xfrm>
            <a:off x="0" y="0"/>
            <a:ext cx="9903263" cy="1292952"/>
          </a:xfrm>
          <a:prstGeom prst="rect">
            <a:avLst/>
          </a:prstGeom>
          <a:solidFill>
            <a:srgbClr val="002E67"/>
          </a:solidFill>
          <a:ln w="9360">
            <a:noFill/>
          </a:ln>
        </p:spPr>
      </p:sp>
      <p:sp>
        <p:nvSpPr>
          <p:cNvPr id="256" name="Line 2"/>
          <p:cNvSpPr/>
          <p:nvPr/>
        </p:nvSpPr>
        <p:spPr>
          <a:xfrm>
            <a:off x="0" y="1362514"/>
            <a:ext cx="9905032" cy="2613"/>
          </a:xfrm>
          <a:prstGeom prst="line">
            <a:avLst/>
          </a:prstGeom>
          <a:ln w="9360">
            <a:solidFill>
              <a:srgbClr val="000000"/>
            </a:solidFill>
            <a:round/>
          </a:ln>
        </p:spPr>
      </p:sp>
      <p:sp>
        <p:nvSpPr>
          <p:cNvPr id="257" name="CustomShape 3"/>
          <p:cNvSpPr/>
          <p:nvPr/>
        </p:nvSpPr>
        <p:spPr>
          <a:xfrm>
            <a:off x="0" y="6706107"/>
            <a:ext cx="9903263" cy="149903"/>
          </a:xfrm>
          <a:prstGeom prst="rect">
            <a:avLst/>
          </a:prstGeom>
          <a:solidFill>
            <a:srgbClr val="525E66"/>
          </a:solidFill>
          <a:ln w="9360">
            <a:noFill/>
          </a:ln>
        </p:spPr>
      </p:sp>
      <p:sp>
        <p:nvSpPr>
          <p:cNvPr id="259"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60"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a:solidFill>
                  <a:srgbClr val="C8C8C8"/>
                </a:solidFill>
                <a:latin typeface="Trebuchet MS"/>
                <a:ea typeface="Trebuchet MS"/>
              </a:rPr>
              <a:t>Spatial </a:t>
            </a:r>
            <a:r>
              <a:rPr kumimoji="0" lang="en-US" sz="1700" dirty="0" err="1">
                <a:solidFill>
                  <a:srgbClr val="C8C8C8"/>
                </a:solidFill>
                <a:latin typeface="Trebuchet MS"/>
                <a:ea typeface="Trebuchet MS"/>
              </a:rPr>
              <a:t>discretization</a:t>
            </a:r>
            <a:endParaRPr kumimoji="0" sz="1700" dirty="0">
              <a:solidFill>
                <a:prstClr val="black"/>
              </a:solidFill>
              <a:latin typeface="Arial"/>
            </a:endParaRPr>
          </a:p>
        </p:txBody>
      </p:sp>
      <p:pic>
        <p:nvPicPr>
          <p:cNvPr id="261" name="Imatge 260"/>
          <p:cNvPicPr/>
          <p:nvPr/>
        </p:nvPicPr>
        <p:blipFill>
          <a:blip r:embed="rId3" cstate="print"/>
          <a:stretch>
            <a:fillRect/>
          </a:stretch>
        </p:blipFill>
        <p:spPr>
          <a:xfrm>
            <a:off x="-367915" y="1936978"/>
            <a:ext cx="6676938" cy="3315496"/>
          </a:xfrm>
          <a:prstGeom prst="rect">
            <a:avLst/>
          </a:prstGeom>
          <a:ln>
            <a:noFill/>
          </a:ln>
        </p:spPr>
      </p:pic>
      <p:pic>
        <p:nvPicPr>
          <p:cNvPr id="262" name="Imatge 261"/>
          <p:cNvPicPr/>
          <p:nvPr/>
        </p:nvPicPr>
        <p:blipFill>
          <a:blip r:embed="rId4" cstate="print"/>
          <a:stretch>
            <a:fillRect/>
          </a:stretch>
        </p:blipFill>
        <p:spPr>
          <a:xfrm>
            <a:off x="3783151" y="1512092"/>
            <a:ext cx="6157259" cy="3057493"/>
          </a:xfrm>
          <a:prstGeom prst="rect">
            <a:avLst/>
          </a:prstGeom>
          <a:ln>
            <a:noFill/>
          </a:ln>
        </p:spPr>
      </p:pic>
      <p:pic>
        <p:nvPicPr>
          <p:cNvPr id="263" name="Imatge 262"/>
          <p:cNvPicPr/>
          <p:nvPr/>
        </p:nvPicPr>
        <p:blipFill>
          <a:blip r:embed="rId5" cstate="print"/>
          <a:stretch>
            <a:fillRect/>
          </a:stretch>
        </p:blipFill>
        <p:spPr>
          <a:xfrm>
            <a:off x="2400287" y="5667564"/>
            <a:ext cx="5169904" cy="929136"/>
          </a:xfrm>
          <a:prstGeom prst="rect">
            <a:avLst/>
          </a:prstGeom>
          <a:ln>
            <a:noFill/>
          </a:ln>
        </p:spPr>
      </p:pic>
      <p:sp>
        <p:nvSpPr>
          <p:cNvPr id="264" name="CustomShape 6"/>
          <p:cNvSpPr/>
          <p:nvPr/>
        </p:nvSpPr>
        <p:spPr>
          <a:xfrm rot="20950800">
            <a:off x="2617852" y="4670172"/>
            <a:ext cx="2873623" cy="19660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i="1" dirty="0">
                <a:solidFill>
                  <a:srgbClr val="000000"/>
                </a:solidFill>
                <a:latin typeface="Trebuchet MS"/>
                <a:ea typeface="Trebuchet MS"/>
              </a:rPr>
              <a:t>FEM computational mesh</a:t>
            </a:r>
            <a:endParaRPr kumimoji="0" sz="1700" i="1" dirty="0">
              <a:solidFill>
                <a:prstClr val="black"/>
              </a:solidFill>
              <a:latin typeface="Arial"/>
            </a:endParaRPr>
          </a:p>
        </p:txBody>
      </p:sp>
      <p:sp>
        <p:nvSpPr>
          <p:cNvPr id="265" name="CustomShape 7"/>
          <p:cNvSpPr/>
          <p:nvPr/>
        </p:nvSpPr>
        <p:spPr>
          <a:xfrm rot="20937600">
            <a:off x="7146029" y="3918699"/>
            <a:ext cx="1697712" cy="265514"/>
          </a:xfrm>
          <a:prstGeom prst="rect">
            <a:avLst/>
          </a:prstGeom>
          <a:noFill/>
          <a:ln w="12600">
            <a:noFill/>
          </a:ln>
        </p:spPr>
        <p:txBody>
          <a:bodyPr wrap="none" lIns="0" tIns="0" rIns="38997" bIns="0"/>
          <a:lstStyle/>
          <a:p>
            <a:pPr eaLnBrk="1" fontAlgn="auto" hangingPunct="1">
              <a:spcBef>
                <a:spcPts val="0"/>
              </a:spcBef>
              <a:spcAft>
                <a:spcPts val="0"/>
              </a:spcAft>
            </a:pPr>
            <a:r>
              <a:rPr kumimoji="0" lang="en-US" sz="1400" b="1" i="1" dirty="0" smtClean="0">
                <a:solidFill>
                  <a:srgbClr val="000000"/>
                </a:solidFill>
                <a:latin typeface="Trebuchet MS"/>
                <a:ea typeface="Trebuchet MS"/>
              </a:rPr>
              <a:t>HARMONIE mesh</a:t>
            </a:r>
          </a:p>
          <a:p>
            <a:pPr eaLnBrk="1" fontAlgn="auto" hangingPunct="1">
              <a:spcBef>
                <a:spcPts val="0"/>
              </a:spcBef>
              <a:spcAft>
                <a:spcPts val="0"/>
              </a:spcAft>
            </a:pPr>
            <a:r>
              <a:rPr kumimoji="0" lang="en-US" sz="1400" b="1" i="1" dirty="0" err="1" smtClean="0">
                <a:solidFill>
                  <a:srgbClr val="000000"/>
                </a:solidFill>
                <a:latin typeface="Trebuchet MS"/>
              </a:rPr>
              <a:t>Δh</a:t>
            </a:r>
            <a:r>
              <a:rPr kumimoji="0" lang="en-US" sz="1400" b="1" i="1" dirty="0" smtClean="0">
                <a:solidFill>
                  <a:srgbClr val="000000"/>
                </a:solidFill>
                <a:latin typeface="Trebuchet MS"/>
              </a:rPr>
              <a:t> ~ 2.5km</a:t>
            </a:r>
            <a:endParaRPr kumimoji="0" sz="1700" i="1" dirty="0">
              <a:solidFill>
                <a:prstClr val="black"/>
              </a:solidFill>
              <a:latin typeface="Arial"/>
            </a:endParaRPr>
          </a:p>
        </p:txBody>
      </p:sp>
      <p:sp>
        <p:nvSpPr>
          <p:cNvPr id="266" name="TextShape 8"/>
          <p:cNvSpPr txBox="1"/>
          <p:nvPr/>
        </p:nvSpPr>
        <p:spPr>
          <a:xfrm>
            <a:off x="3927132" y="6335758"/>
            <a:ext cx="2221990" cy="314175"/>
          </a:xfrm>
          <a:prstGeom prst="rect">
            <a:avLst/>
          </a:prstGeom>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Terrain elevation (m)</a:t>
            </a:r>
            <a:endParaRPr kumimoji="0" sz="1700" dirty="0">
              <a:solidFill>
                <a:prstClr val="black"/>
              </a:solidFill>
              <a:latin typeface="Arial"/>
            </a:endParaRPr>
          </a:p>
        </p:txBody>
      </p:sp>
      <p:pic>
        <p:nvPicPr>
          <p:cNvPr id="14" name="Picture 5"/>
          <p:cNvPicPr/>
          <p:nvPr/>
        </p:nvPicPr>
        <p:blipFill>
          <a:blip r:embed="rId6" cstate="print"/>
          <a:stretch>
            <a:fillRect/>
          </a:stretch>
        </p:blipFill>
        <p:spPr>
          <a:xfrm>
            <a:off x="8423564" y="152399"/>
            <a:ext cx="1363311" cy="1018838"/>
          </a:xfrm>
          <a:prstGeom prst="rect">
            <a:avLst/>
          </a:prstGeom>
          <a:ln w="9360">
            <a:noFill/>
          </a:ln>
        </p:spPr>
      </p:pic>
    </p:spTree>
    <p:extLst>
      <p:ext uri="{BB962C8B-B14F-4D97-AF65-F5344CB8AC3E}">
        <p14:creationId xmlns:p14="http://schemas.microsoft.com/office/powerpoint/2010/main" val="307928546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ustomShape 1"/>
          <p:cNvSpPr/>
          <p:nvPr/>
        </p:nvSpPr>
        <p:spPr>
          <a:xfrm>
            <a:off x="0" y="0"/>
            <a:ext cx="9903263" cy="1292952"/>
          </a:xfrm>
          <a:prstGeom prst="rect">
            <a:avLst/>
          </a:prstGeom>
          <a:solidFill>
            <a:srgbClr val="002E67"/>
          </a:solidFill>
          <a:ln w="9360">
            <a:noFill/>
          </a:ln>
        </p:spPr>
      </p:sp>
      <p:sp>
        <p:nvSpPr>
          <p:cNvPr id="242" name="Line 2"/>
          <p:cNvSpPr/>
          <p:nvPr/>
        </p:nvSpPr>
        <p:spPr>
          <a:xfrm>
            <a:off x="0" y="1362514"/>
            <a:ext cx="9905032" cy="2613"/>
          </a:xfrm>
          <a:prstGeom prst="line">
            <a:avLst/>
          </a:prstGeom>
          <a:ln w="9360">
            <a:solidFill>
              <a:srgbClr val="000000"/>
            </a:solidFill>
            <a:round/>
          </a:ln>
        </p:spPr>
      </p:sp>
      <p:sp>
        <p:nvSpPr>
          <p:cNvPr id="243" name="CustomShape 3"/>
          <p:cNvSpPr/>
          <p:nvPr/>
        </p:nvSpPr>
        <p:spPr>
          <a:xfrm>
            <a:off x="0" y="6706107"/>
            <a:ext cx="9903263" cy="149903"/>
          </a:xfrm>
          <a:prstGeom prst="rect">
            <a:avLst/>
          </a:prstGeom>
          <a:solidFill>
            <a:srgbClr val="525E66"/>
          </a:solidFill>
          <a:ln w="9360">
            <a:noFill/>
          </a:ln>
        </p:spPr>
      </p:sp>
      <p:sp>
        <p:nvSpPr>
          <p:cNvPr id="245"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46"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Terrain approximation</a:t>
            </a:r>
            <a:endParaRPr kumimoji="0" sz="1700" dirty="0">
              <a:solidFill>
                <a:prstClr val="black"/>
              </a:solidFill>
              <a:latin typeface="Arial"/>
            </a:endParaRPr>
          </a:p>
        </p:txBody>
      </p:sp>
      <p:pic>
        <p:nvPicPr>
          <p:cNvPr id="16" name="Picture 5"/>
          <p:cNvPicPr/>
          <p:nvPr/>
        </p:nvPicPr>
        <p:blipFill>
          <a:blip r:embed="rId3" cstate="print"/>
          <a:stretch>
            <a:fillRect/>
          </a:stretch>
        </p:blipFill>
        <p:spPr>
          <a:xfrm>
            <a:off x="8423564" y="152399"/>
            <a:ext cx="1363311" cy="1018838"/>
          </a:xfrm>
          <a:prstGeom prst="rect">
            <a:avLst/>
          </a:prstGeom>
          <a:ln w="9360">
            <a:noFill/>
          </a:ln>
        </p:spPr>
      </p:pic>
      <p:pic>
        <p:nvPicPr>
          <p:cNvPr id="9" name="Imatg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0900" y="2060575"/>
            <a:ext cx="78978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40717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CustomShape 1"/>
          <p:cNvSpPr/>
          <p:nvPr/>
        </p:nvSpPr>
        <p:spPr>
          <a:xfrm>
            <a:off x="0" y="0"/>
            <a:ext cx="9903263" cy="1292952"/>
          </a:xfrm>
          <a:prstGeom prst="rect">
            <a:avLst/>
          </a:prstGeom>
          <a:solidFill>
            <a:srgbClr val="002E67"/>
          </a:solidFill>
          <a:ln w="9360">
            <a:noFill/>
          </a:ln>
        </p:spPr>
      </p:sp>
      <p:sp>
        <p:nvSpPr>
          <p:cNvPr id="268" name="Line 2"/>
          <p:cNvSpPr/>
          <p:nvPr/>
        </p:nvSpPr>
        <p:spPr>
          <a:xfrm>
            <a:off x="0" y="1362514"/>
            <a:ext cx="9905032" cy="2613"/>
          </a:xfrm>
          <a:prstGeom prst="line">
            <a:avLst/>
          </a:prstGeom>
          <a:ln w="9360">
            <a:solidFill>
              <a:srgbClr val="000000"/>
            </a:solidFill>
            <a:round/>
          </a:ln>
        </p:spPr>
      </p:sp>
      <p:sp>
        <p:nvSpPr>
          <p:cNvPr id="269" name="CustomShape 3"/>
          <p:cNvSpPr/>
          <p:nvPr/>
        </p:nvSpPr>
        <p:spPr>
          <a:xfrm>
            <a:off x="0" y="6706107"/>
            <a:ext cx="9903263" cy="149903"/>
          </a:xfrm>
          <a:prstGeom prst="rect">
            <a:avLst/>
          </a:prstGeom>
          <a:solidFill>
            <a:srgbClr val="525E66"/>
          </a:solidFill>
          <a:ln w="9360">
            <a:noFill/>
          </a:ln>
        </p:spPr>
      </p:sp>
      <p:sp>
        <p:nvSpPr>
          <p:cNvPr id="271"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72"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HARMONIE data</a:t>
            </a:r>
            <a:endParaRPr kumimoji="0" sz="1700" dirty="0">
              <a:solidFill>
                <a:prstClr val="black"/>
              </a:solidFill>
              <a:latin typeface="Arial"/>
            </a:endParaRPr>
          </a:p>
        </p:txBody>
      </p:sp>
      <p:pic>
        <p:nvPicPr>
          <p:cNvPr id="13" name="Imatge 12"/>
          <p:cNvPicPr/>
          <p:nvPr/>
        </p:nvPicPr>
        <p:blipFill>
          <a:blip r:embed="rId3" cstate="print"/>
          <a:stretch>
            <a:fillRect/>
          </a:stretch>
        </p:blipFill>
        <p:spPr>
          <a:xfrm>
            <a:off x="0" y="1486290"/>
            <a:ext cx="9636172" cy="4784804"/>
          </a:xfrm>
          <a:prstGeom prst="rect">
            <a:avLst/>
          </a:prstGeom>
          <a:ln>
            <a:noFill/>
          </a:ln>
        </p:spPr>
      </p:pic>
      <p:sp>
        <p:nvSpPr>
          <p:cNvPr id="11" name="CustomShape 7"/>
          <p:cNvSpPr/>
          <p:nvPr/>
        </p:nvSpPr>
        <p:spPr>
          <a:xfrm>
            <a:off x="6743701" y="1449676"/>
            <a:ext cx="3098799" cy="778253"/>
          </a:xfrm>
          <a:prstGeom prst="rect">
            <a:avLst/>
          </a:prstGeom>
          <a:noFill/>
          <a:ln>
            <a:noFill/>
          </a:ln>
        </p:spPr>
        <p:txBody>
          <a:bodyPr wrap="none" lIns="85519" tIns="42760" rIns="85519" bIns="42760"/>
          <a:lstStyle/>
          <a:p>
            <a:pPr algn="l" eaLnBrk="1" fontAlgn="auto" hangingPunct="1">
              <a:spcBef>
                <a:spcPts val="0"/>
              </a:spcBef>
              <a:spcAft>
                <a:spcPts val="0"/>
              </a:spcAft>
              <a:buSzPct val="25000"/>
            </a:pPr>
            <a:r>
              <a:rPr kumimoji="0" lang="en-US" sz="1700" dirty="0" smtClean="0">
                <a:solidFill>
                  <a:prstClr val="black"/>
                </a:solidFill>
                <a:latin typeface="Arial"/>
              </a:rPr>
              <a:t>U</a:t>
            </a:r>
            <a:r>
              <a:rPr kumimoji="0" lang="en-US" sz="1700" baseline="-25000" dirty="0" smtClean="0">
                <a:solidFill>
                  <a:prstClr val="black"/>
                </a:solidFill>
                <a:latin typeface="Arial"/>
              </a:rPr>
              <a:t>10</a:t>
            </a:r>
            <a:r>
              <a:rPr kumimoji="0" lang="en-US" sz="1700" dirty="0" smtClean="0">
                <a:solidFill>
                  <a:prstClr val="black"/>
                </a:solidFill>
                <a:latin typeface="Arial"/>
              </a:rPr>
              <a:t> V</a:t>
            </a:r>
            <a:r>
              <a:rPr kumimoji="0" lang="en-US" sz="1700" baseline="-25000" dirty="0" smtClean="0">
                <a:solidFill>
                  <a:prstClr val="black"/>
                </a:solidFill>
                <a:latin typeface="Arial"/>
              </a:rPr>
              <a:t>10</a:t>
            </a:r>
            <a:r>
              <a:rPr kumimoji="0" lang="en-US" sz="1700" dirty="0" smtClean="0">
                <a:solidFill>
                  <a:prstClr val="black"/>
                </a:solidFill>
                <a:latin typeface="Arial"/>
              </a:rPr>
              <a:t>  horizontal velocities</a:t>
            </a:r>
            <a:endParaRPr kumimoji="0" sz="1700" baseline="-25000" dirty="0">
              <a:solidFill>
                <a:prstClr val="black"/>
              </a:solidFill>
              <a:latin typeface="Arial"/>
            </a:endParaRPr>
          </a:p>
          <a:p>
            <a:pPr algn="l" eaLnBrk="1" fontAlgn="auto" hangingPunct="1">
              <a:spcBef>
                <a:spcPts val="0"/>
              </a:spcBef>
              <a:spcAft>
                <a:spcPts val="0"/>
              </a:spcAft>
              <a:buSzPct val="25000"/>
            </a:pPr>
            <a:r>
              <a:rPr kumimoji="0" lang="en-US" sz="1700" dirty="0" smtClean="0">
                <a:solidFill>
                  <a:prstClr val="black"/>
                </a:solidFill>
                <a:latin typeface="Arial"/>
              </a:rPr>
              <a:t>Geostrophic wind </a:t>
            </a:r>
            <a:r>
              <a:rPr kumimoji="0" lang="en-US" sz="1700" dirty="0">
                <a:solidFill>
                  <a:prstClr val="black"/>
                </a:solidFill>
                <a:latin typeface="Arial"/>
              </a:rPr>
              <a:t>= (</a:t>
            </a:r>
            <a:r>
              <a:rPr kumimoji="0" lang="en-US" sz="1700" dirty="0" smtClean="0">
                <a:solidFill>
                  <a:prstClr val="black"/>
                </a:solidFill>
                <a:latin typeface="Arial"/>
              </a:rPr>
              <a:t>27.3, </a:t>
            </a:r>
            <a:r>
              <a:rPr kumimoji="0" lang="en-US" sz="1700" dirty="0">
                <a:solidFill>
                  <a:prstClr val="black"/>
                </a:solidFill>
                <a:latin typeface="Arial"/>
              </a:rPr>
              <a:t>-</a:t>
            </a:r>
            <a:r>
              <a:rPr kumimoji="0" lang="en-US" sz="1700" dirty="0" smtClean="0">
                <a:solidFill>
                  <a:prstClr val="black"/>
                </a:solidFill>
                <a:latin typeface="Arial"/>
              </a:rPr>
              <a:t>3.9)</a:t>
            </a:r>
            <a:endParaRPr kumimoji="0" sz="1700" dirty="0">
              <a:solidFill>
                <a:prstClr val="black"/>
              </a:solidFill>
              <a:latin typeface="Arial"/>
            </a:endParaRPr>
          </a:p>
        </p:txBody>
      </p:sp>
      <p:pic>
        <p:nvPicPr>
          <p:cNvPr id="12" name="Picture 5"/>
          <p:cNvPicPr/>
          <p:nvPr/>
        </p:nvPicPr>
        <p:blipFill>
          <a:blip r:embed="rId4" cstate="print"/>
          <a:stretch>
            <a:fillRect/>
          </a:stretch>
        </p:blipFill>
        <p:spPr>
          <a:xfrm>
            <a:off x="8423564" y="152399"/>
            <a:ext cx="1363311" cy="1018838"/>
          </a:xfrm>
          <a:prstGeom prst="rect">
            <a:avLst/>
          </a:prstGeom>
          <a:ln w="9360">
            <a:noFill/>
          </a:ln>
        </p:spPr>
      </p:pic>
      <p:sp>
        <p:nvSpPr>
          <p:cNvPr id="14" name="CustomShape 5"/>
          <p:cNvSpPr/>
          <p:nvPr/>
        </p:nvSpPr>
        <p:spPr>
          <a:xfrm>
            <a:off x="4032908" y="6074490"/>
            <a:ext cx="2475993"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smtClean="0">
                <a:solidFill>
                  <a:srgbClr val="000000"/>
                </a:solidFill>
                <a:latin typeface="Trebuchet MS"/>
                <a:ea typeface="Trebuchet MS"/>
              </a:rPr>
              <a:t>Used data </a:t>
            </a:r>
            <a:r>
              <a:rPr kumimoji="0" lang="en-US" sz="1400" b="1" dirty="0">
                <a:solidFill>
                  <a:srgbClr val="000000"/>
                </a:solidFill>
                <a:latin typeface="Trebuchet MS"/>
                <a:ea typeface="Trebuchet MS"/>
              </a:rPr>
              <a:t>(</a:t>
            </a:r>
            <a:r>
              <a:rPr kumimoji="0" lang="en-US" sz="1400" b="1" dirty="0" err="1">
                <a:solidFill>
                  <a:srgbClr val="000000"/>
                </a:solidFill>
                <a:latin typeface="DejaVu Serif"/>
                <a:ea typeface="DejaVu Serif"/>
              </a:rPr>
              <a:t>Δ</a:t>
            </a:r>
            <a:r>
              <a:rPr kumimoji="0" lang="en-US" sz="1400" b="1" dirty="0" err="1">
                <a:solidFill>
                  <a:srgbClr val="000000"/>
                </a:solidFill>
                <a:latin typeface="Trebuchet MS"/>
                <a:ea typeface="DejaVu Serif"/>
              </a:rPr>
              <a:t>h</a:t>
            </a:r>
            <a:r>
              <a:rPr kumimoji="0" lang="en-US" sz="1400" b="1" dirty="0">
                <a:solidFill>
                  <a:srgbClr val="000000"/>
                </a:solidFill>
                <a:latin typeface="Trebuchet MS"/>
                <a:ea typeface="DejaVu Serif"/>
              </a:rPr>
              <a:t> &lt; 100m</a:t>
            </a:r>
            <a:r>
              <a:rPr kumimoji="0" lang="en-US" sz="1400" b="1" dirty="0">
                <a:solidFill>
                  <a:srgbClr val="000000"/>
                </a:solidFill>
                <a:latin typeface="Trebuchet MS"/>
                <a:ea typeface="Trebuchet MS"/>
              </a:rPr>
              <a:t>)</a:t>
            </a:r>
            <a:endParaRPr kumimoji="0" sz="1700" dirty="0">
              <a:solidFill>
                <a:prstClr val="black"/>
              </a:solidFill>
              <a:latin typeface="Arial"/>
            </a:endParaRPr>
          </a:p>
        </p:txBody>
      </p:sp>
    </p:spTree>
    <p:extLst>
      <p:ext uri="{BB962C8B-B14F-4D97-AF65-F5344CB8AC3E}">
        <p14:creationId xmlns:p14="http://schemas.microsoft.com/office/powerpoint/2010/main" val="404591856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CustomShape 1"/>
          <p:cNvSpPr/>
          <p:nvPr/>
        </p:nvSpPr>
        <p:spPr>
          <a:xfrm>
            <a:off x="0" y="0"/>
            <a:ext cx="9903263" cy="1292952"/>
          </a:xfrm>
          <a:prstGeom prst="rect">
            <a:avLst/>
          </a:prstGeom>
          <a:solidFill>
            <a:srgbClr val="002E67"/>
          </a:solidFill>
          <a:ln w="9360">
            <a:noFill/>
          </a:ln>
        </p:spPr>
      </p:sp>
      <p:sp>
        <p:nvSpPr>
          <p:cNvPr id="311" name="Line 2"/>
          <p:cNvSpPr/>
          <p:nvPr/>
        </p:nvSpPr>
        <p:spPr>
          <a:xfrm>
            <a:off x="0" y="1362514"/>
            <a:ext cx="9905032" cy="2613"/>
          </a:xfrm>
          <a:prstGeom prst="line">
            <a:avLst/>
          </a:prstGeom>
          <a:ln w="9360">
            <a:solidFill>
              <a:srgbClr val="000000"/>
            </a:solidFill>
            <a:round/>
          </a:ln>
        </p:spPr>
      </p:sp>
      <p:sp>
        <p:nvSpPr>
          <p:cNvPr id="312" name="CustomShape 3"/>
          <p:cNvSpPr/>
          <p:nvPr/>
        </p:nvSpPr>
        <p:spPr>
          <a:xfrm>
            <a:off x="0" y="6706107"/>
            <a:ext cx="9903263" cy="149903"/>
          </a:xfrm>
          <a:prstGeom prst="rect">
            <a:avLst/>
          </a:prstGeom>
          <a:solidFill>
            <a:srgbClr val="525E66"/>
          </a:solidFill>
          <a:ln w="9360">
            <a:noFill/>
          </a:ln>
        </p:spPr>
      </p:sp>
      <p:sp>
        <p:nvSpPr>
          <p:cNvPr id="314"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15" name="CustomShape 5"/>
          <p:cNvSpPr/>
          <p:nvPr/>
        </p:nvSpPr>
        <p:spPr>
          <a:xfrm>
            <a:off x="523218" y="620513"/>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Wind magnitude at 10m over terrain</a:t>
            </a:r>
            <a:endParaRPr kumimoji="0" sz="1700" dirty="0">
              <a:solidFill>
                <a:prstClr val="black"/>
              </a:solidFill>
              <a:latin typeface="Arial"/>
            </a:endParaRPr>
          </a:p>
        </p:txBody>
      </p:sp>
      <p:pic>
        <p:nvPicPr>
          <p:cNvPr id="316" name="Imatge 315"/>
          <p:cNvPicPr/>
          <p:nvPr/>
        </p:nvPicPr>
        <p:blipFill>
          <a:blip r:embed="rId3" cstate="print"/>
          <a:stretch>
            <a:fillRect/>
          </a:stretch>
        </p:blipFill>
        <p:spPr>
          <a:xfrm>
            <a:off x="-212258" y="2215557"/>
            <a:ext cx="6119760" cy="3038551"/>
          </a:xfrm>
          <a:prstGeom prst="rect">
            <a:avLst/>
          </a:prstGeom>
          <a:ln>
            <a:noFill/>
          </a:ln>
        </p:spPr>
      </p:pic>
      <p:pic>
        <p:nvPicPr>
          <p:cNvPr id="317" name="Imatge 316"/>
          <p:cNvPicPr/>
          <p:nvPr/>
        </p:nvPicPr>
        <p:blipFill>
          <a:blip r:embed="rId4" cstate="print"/>
          <a:stretch>
            <a:fillRect/>
          </a:stretch>
        </p:blipFill>
        <p:spPr>
          <a:xfrm>
            <a:off x="3783151" y="1512092"/>
            <a:ext cx="6157259" cy="3057493"/>
          </a:xfrm>
          <a:prstGeom prst="rect">
            <a:avLst/>
          </a:prstGeom>
          <a:ln>
            <a:noFill/>
          </a:ln>
        </p:spPr>
      </p:pic>
      <p:pic>
        <p:nvPicPr>
          <p:cNvPr id="318" name="Imatge 317"/>
          <p:cNvPicPr/>
          <p:nvPr/>
        </p:nvPicPr>
        <p:blipFill>
          <a:blip r:embed="rId5" cstate="print"/>
          <a:stretch>
            <a:fillRect/>
          </a:stretch>
        </p:blipFill>
        <p:spPr>
          <a:xfrm>
            <a:off x="2400287" y="5667564"/>
            <a:ext cx="5169904" cy="929136"/>
          </a:xfrm>
          <a:prstGeom prst="rect">
            <a:avLst/>
          </a:prstGeom>
          <a:ln>
            <a:noFill/>
          </a:ln>
        </p:spPr>
      </p:pic>
      <p:sp>
        <p:nvSpPr>
          <p:cNvPr id="319" name="CustomShape 6"/>
          <p:cNvSpPr/>
          <p:nvPr/>
        </p:nvSpPr>
        <p:spPr>
          <a:xfrm rot="20971200">
            <a:off x="3412405" y="4624124"/>
            <a:ext cx="1202797"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a:solidFill>
                  <a:srgbClr val="000000"/>
                </a:solidFill>
                <a:latin typeface="Trebuchet MS"/>
                <a:ea typeface="Trebuchet MS"/>
              </a:rPr>
              <a:t>FEM wind</a:t>
            </a:r>
            <a:endParaRPr kumimoji="0" sz="1700" dirty="0">
              <a:solidFill>
                <a:prstClr val="black"/>
              </a:solidFill>
              <a:latin typeface="Arial"/>
            </a:endParaRPr>
          </a:p>
        </p:txBody>
      </p:sp>
      <p:sp>
        <p:nvSpPr>
          <p:cNvPr id="320" name="CustomShape 7"/>
          <p:cNvSpPr/>
          <p:nvPr/>
        </p:nvSpPr>
        <p:spPr>
          <a:xfrm rot="20908800">
            <a:off x="7265247" y="3923598"/>
            <a:ext cx="1697712" cy="26551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smtClean="0">
                <a:solidFill>
                  <a:srgbClr val="000000"/>
                </a:solidFill>
                <a:latin typeface="Trebuchet MS"/>
                <a:ea typeface="Trebuchet MS"/>
              </a:rPr>
              <a:t>HARMONIE </a:t>
            </a:r>
            <a:r>
              <a:rPr kumimoji="0" lang="en-US" sz="1400" b="1" dirty="0">
                <a:solidFill>
                  <a:srgbClr val="000000"/>
                </a:solidFill>
                <a:latin typeface="Trebuchet MS"/>
                <a:ea typeface="Trebuchet MS"/>
              </a:rPr>
              <a:t>wind</a:t>
            </a:r>
            <a:endParaRPr kumimoji="0" sz="1700" dirty="0">
              <a:solidFill>
                <a:prstClr val="black"/>
              </a:solidFill>
              <a:latin typeface="Arial"/>
            </a:endParaRPr>
          </a:p>
        </p:txBody>
      </p:sp>
      <p:sp>
        <p:nvSpPr>
          <p:cNvPr id="321" name="TextShape 8"/>
          <p:cNvSpPr txBox="1"/>
          <p:nvPr/>
        </p:nvSpPr>
        <p:spPr>
          <a:xfrm>
            <a:off x="3927133" y="6335758"/>
            <a:ext cx="2070579" cy="314175"/>
          </a:xfrm>
          <a:prstGeom prst="rect">
            <a:avLst/>
          </a:prstGeom>
        </p:spPr>
        <p:txBody>
          <a:bodyPr wrap="none" lIns="85519" tIns="42760" rIns="85519" bIns="42760"/>
          <a:lstStyle/>
          <a:p>
            <a:pPr algn="l" defTabSz="868872" eaLnBrk="1" fontAlgn="auto" hangingPunct="1">
              <a:spcBef>
                <a:spcPts val="0"/>
              </a:spcBef>
              <a:spcAft>
                <a:spcPts val="0"/>
              </a:spcAft>
            </a:pPr>
            <a:r>
              <a:rPr kumimoji="0" lang="en-US" sz="1700" dirty="0">
                <a:solidFill>
                  <a:prstClr val="black"/>
                </a:solidFill>
                <a:latin typeface="Arial"/>
              </a:rPr>
              <a:t>Wind velocity (m/s)</a:t>
            </a:r>
            <a:endParaRPr kumimoji="0" sz="1700" dirty="0">
              <a:solidFill>
                <a:prstClr val="black"/>
              </a:solidFill>
              <a:latin typeface="Arial"/>
            </a:endParaRPr>
          </a:p>
        </p:txBody>
      </p:sp>
      <p:pic>
        <p:nvPicPr>
          <p:cNvPr id="14" name="Picture 5"/>
          <p:cNvPicPr/>
          <p:nvPr/>
        </p:nvPicPr>
        <p:blipFill>
          <a:blip r:embed="rId6" cstate="print"/>
          <a:stretch>
            <a:fillRect/>
          </a:stretch>
        </p:blipFill>
        <p:spPr>
          <a:xfrm>
            <a:off x="8423564" y="152399"/>
            <a:ext cx="1363311" cy="1018838"/>
          </a:xfrm>
          <a:prstGeom prst="rect">
            <a:avLst/>
          </a:prstGeom>
          <a:ln w="9360">
            <a:noFill/>
          </a:ln>
        </p:spPr>
      </p:pic>
    </p:spTree>
    <p:extLst>
      <p:ext uri="{BB962C8B-B14F-4D97-AF65-F5344CB8AC3E}">
        <p14:creationId xmlns:p14="http://schemas.microsoft.com/office/powerpoint/2010/main" val="9307683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CustomShape 1"/>
          <p:cNvSpPr/>
          <p:nvPr/>
        </p:nvSpPr>
        <p:spPr>
          <a:xfrm rot="20908800">
            <a:off x="7328747" y="3694998"/>
            <a:ext cx="1697712" cy="26551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smtClean="0">
                <a:solidFill>
                  <a:srgbClr val="000000"/>
                </a:solidFill>
                <a:latin typeface="Trebuchet MS"/>
                <a:ea typeface="Trebuchet MS"/>
              </a:rPr>
              <a:t>HARMONIE </a:t>
            </a:r>
            <a:r>
              <a:rPr kumimoji="0" lang="en-US" sz="1400" b="1" dirty="0">
                <a:solidFill>
                  <a:srgbClr val="000000"/>
                </a:solidFill>
                <a:latin typeface="Trebuchet MS"/>
                <a:ea typeface="Trebuchet MS"/>
              </a:rPr>
              <a:t>wind</a:t>
            </a:r>
            <a:endParaRPr kumimoji="0" sz="1700" dirty="0">
              <a:solidFill>
                <a:prstClr val="black"/>
              </a:solidFill>
              <a:latin typeface="Arial"/>
            </a:endParaRPr>
          </a:p>
        </p:txBody>
      </p:sp>
      <p:sp>
        <p:nvSpPr>
          <p:cNvPr id="323" name="CustomShape 2"/>
          <p:cNvSpPr/>
          <p:nvPr/>
        </p:nvSpPr>
        <p:spPr>
          <a:xfrm>
            <a:off x="0" y="0"/>
            <a:ext cx="9903263" cy="1292952"/>
          </a:xfrm>
          <a:prstGeom prst="rect">
            <a:avLst/>
          </a:prstGeom>
          <a:solidFill>
            <a:srgbClr val="002E67"/>
          </a:solidFill>
          <a:ln w="9360">
            <a:noFill/>
          </a:ln>
        </p:spPr>
      </p:sp>
      <p:sp>
        <p:nvSpPr>
          <p:cNvPr id="324" name="Line 3"/>
          <p:cNvSpPr/>
          <p:nvPr/>
        </p:nvSpPr>
        <p:spPr>
          <a:xfrm>
            <a:off x="0" y="1362514"/>
            <a:ext cx="9905032" cy="2613"/>
          </a:xfrm>
          <a:prstGeom prst="line">
            <a:avLst/>
          </a:prstGeom>
          <a:ln w="9360">
            <a:solidFill>
              <a:srgbClr val="000000"/>
            </a:solidFill>
            <a:round/>
          </a:ln>
        </p:spPr>
      </p:sp>
      <p:sp>
        <p:nvSpPr>
          <p:cNvPr id="325" name="CustomShape 4"/>
          <p:cNvSpPr/>
          <p:nvPr/>
        </p:nvSpPr>
        <p:spPr>
          <a:xfrm>
            <a:off x="0" y="6706107"/>
            <a:ext cx="9903263" cy="149903"/>
          </a:xfrm>
          <a:prstGeom prst="rect">
            <a:avLst/>
          </a:prstGeom>
          <a:solidFill>
            <a:srgbClr val="525E66"/>
          </a:solidFill>
          <a:ln w="9360">
            <a:noFill/>
          </a:ln>
        </p:spPr>
      </p:sp>
      <p:sp>
        <p:nvSpPr>
          <p:cNvPr id="327" name="CustomShape 5"/>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28" name="CustomShape 6"/>
          <p:cNvSpPr/>
          <p:nvPr/>
        </p:nvSpPr>
        <p:spPr>
          <a:xfrm>
            <a:off x="523218" y="620513"/>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Wind field at 10m over terrain</a:t>
            </a:r>
            <a:endParaRPr kumimoji="0" sz="1700" dirty="0">
              <a:solidFill>
                <a:prstClr val="black"/>
              </a:solidFill>
              <a:latin typeface="Arial"/>
            </a:endParaRPr>
          </a:p>
        </p:txBody>
      </p:sp>
      <p:pic>
        <p:nvPicPr>
          <p:cNvPr id="330" name="Imatge 329"/>
          <p:cNvPicPr/>
          <p:nvPr/>
        </p:nvPicPr>
        <p:blipFill>
          <a:blip r:embed="rId3" cstate="print"/>
          <a:stretch>
            <a:fillRect/>
          </a:stretch>
        </p:blipFill>
        <p:spPr>
          <a:xfrm>
            <a:off x="4338913" y="1512090"/>
            <a:ext cx="5459990" cy="2711313"/>
          </a:xfrm>
          <a:prstGeom prst="rect">
            <a:avLst/>
          </a:prstGeom>
          <a:ln>
            <a:noFill/>
          </a:ln>
        </p:spPr>
      </p:pic>
      <p:pic>
        <p:nvPicPr>
          <p:cNvPr id="331" name="Imatge 330"/>
          <p:cNvPicPr/>
          <p:nvPr/>
        </p:nvPicPr>
        <p:blipFill>
          <a:blip r:embed="rId4" cstate="print"/>
          <a:stretch>
            <a:fillRect/>
          </a:stretch>
        </p:blipFill>
        <p:spPr>
          <a:xfrm>
            <a:off x="2400287" y="5667891"/>
            <a:ext cx="5169904" cy="929136"/>
          </a:xfrm>
          <a:prstGeom prst="rect">
            <a:avLst/>
          </a:prstGeom>
          <a:ln>
            <a:noFill/>
          </a:ln>
        </p:spPr>
      </p:pic>
      <p:sp>
        <p:nvSpPr>
          <p:cNvPr id="332" name="TextShape 7"/>
          <p:cNvSpPr txBox="1"/>
          <p:nvPr/>
        </p:nvSpPr>
        <p:spPr>
          <a:xfrm>
            <a:off x="3927487" y="6335758"/>
            <a:ext cx="2070579" cy="314175"/>
          </a:xfrm>
          <a:prstGeom prst="rect">
            <a:avLst/>
          </a:prstGeom>
        </p:spPr>
        <p:txBody>
          <a:bodyPr wrap="none" lIns="85519" tIns="42760" rIns="85519" bIns="42760"/>
          <a:lstStyle/>
          <a:p>
            <a:pPr algn="l" defTabSz="868872" eaLnBrk="1" fontAlgn="auto" hangingPunct="1">
              <a:spcBef>
                <a:spcPts val="0"/>
              </a:spcBef>
              <a:spcAft>
                <a:spcPts val="0"/>
              </a:spcAft>
            </a:pPr>
            <a:r>
              <a:rPr kumimoji="0" lang="en-US" sz="1700" dirty="0">
                <a:solidFill>
                  <a:prstClr val="black"/>
                </a:solidFill>
                <a:latin typeface="Arial"/>
              </a:rPr>
              <a:t>Wind velocity (m/s)</a:t>
            </a:r>
            <a:endParaRPr kumimoji="0" sz="1700" dirty="0">
              <a:solidFill>
                <a:prstClr val="black"/>
              </a:solidFill>
              <a:latin typeface="Arial"/>
            </a:endParaRPr>
          </a:p>
        </p:txBody>
      </p:sp>
      <p:sp>
        <p:nvSpPr>
          <p:cNvPr id="333" name="CustomShape 8"/>
          <p:cNvSpPr/>
          <p:nvPr/>
        </p:nvSpPr>
        <p:spPr>
          <a:xfrm rot="20971200">
            <a:off x="3412405" y="4624124"/>
            <a:ext cx="1202797"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a:solidFill>
                  <a:srgbClr val="000000"/>
                </a:solidFill>
                <a:latin typeface="Trebuchet MS"/>
                <a:ea typeface="Trebuchet MS"/>
              </a:rPr>
              <a:t>FEM wind</a:t>
            </a:r>
            <a:endParaRPr kumimoji="0" sz="1700" dirty="0">
              <a:solidFill>
                <a:prstClr val="black"/>
              </a:solidFill>
              <a:latin typeface="Arial"/>
            </a:endParaRPr>
          </a:p>
        </p:txBody>
      </p:sp>
      <p:pic>
        <p:nvPicPr>
          <p:cNvPr id="1122306" name="Picture 2" descr="C:\Documents and Settings\Rafa\Escritorio\Albert\viento_gral_FEM1_10.png"/>
          <p:cNvPicPr>
            <a:picLocks noChangeAspect="1" noChangeArrowheads="1"/>
          </p:cNvPicPr>
          <p:nvPr/>
        </p:nvPicPr>
        <p:blipFill>
          <a:blip r:embed="rId5" cstate="print"/>
          <a:srcRect/>
          <a:stretch>
            <a:fillRect/>
          </a:stretch>
        </p:blipFill>
        <p:spPr bwMode="auto">
          <a:xfrm>
            <a:off x="1" y="2210875"/>
            <a:ext cx="5471652" cy="2995306"/>
          </a:xfrm>
          <a:prstGeom prst="rect">
            <a:avLst/>
          </a:prstGeom>
          <a:noFill/>
        </p:spPr>
      </p:pic>
      <p:pic>
        <p:nvPicPr>
          <p:cNvPr id="14" name="Picture 5"/>
          <p:cNvPicPr/>
          <p:nvPr/>
        </p:nvPicPr>
        <p:blipFill>
          <a:blip r:embed="rId6" cstate="print"/>
          <a:stretch>
            <a:fillRect/>
          </a:stretch>
        </p:blipFill>
        <p:spPr>
          <a:xfrm>
            <a:off x="8423564" y="152399"/>
            <a:ext cx="1363311" cy="1018838"/>
          </a:xfrm>
          <a:prstGeom prst="rect">
            <a:avLst/>
          </a:prstGeom>
          <a:ln w="9360">
            <a:noFill/>
          </a:ln>
        </p:spPr>
      </p:pic>
    </p:spTree>
    <p:extLst>
      <p:ext uri="{BB962C8B-B14F-4D97-AF65-F5344CB8AC3E}">
        <p14:creationId xmlns:p14="http://schemas.microsoft.com/office/powerpoint/2010/main" val="395034022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3670" name="Text Box 38"/>
          <p:cNvSpPr txBox="1">
            <a:spLocks noChangeArrowheads="1"/>
          </p:cNvSpPr>
          <p:nvPr/>
        </p:nvSpPr>
        <p:spPr bwMode="auto">
          <a:xfrm>
            <a:off x="252795" y="1652165"/>
            <a:ext cx="9567862" cy="4755101"/>
          </a:xfrm>
          <a:prstGeom prst="rect">
            <a:avLst/>
          </a:prstGeom>
          <a:noFill/>
          <a:ln w="57150">
            <a:noFill/>
            <a:miter lim="800000"/>
            <a:headEnd/>
            <a:tailEnd/>
          </a:ln>
        </p:spPr>
        <p:txBody>
          <a:bodyPr lIns="91393" tIns="45697" rIns="91393" bIns="45697" anchor="ctr">
            <a:spAutoFit/>
          </a:bodyPr>
          <a:lstStyle/>
          <a:p>
            <a:pPr algn="l">
              <a:buFont typeface="Wingdings" pitchFamily="2" charset="2"/>
              <a:buChar char="q"/>
            </a:pPr>
            <a:r>
              <a:rPr lang="en-US" sz="2500" b="1" dirty="0" smtClean="0">
                <a:solidFill>
                  <a:srgbClr val="000000"/>
                </a:solidFill>
              </a:rPr>
              <a:t>  Motivation</a:t>
            </a:r>
          </a:p>
          <a:p>
            <a:pPr algn="l">
              <a:buFont typeface="Wingdings" pitchFamily="2" charset="2"/>
              <a:buChar char="q"/>
            </a:pPr>
            <a:endParaRPr lang="en-US" sz="2500" b="1" dirty="0" smtClean="0">
              <a:solidFill>
                <a:srgbClr val="000000"/>
              </a:solidFill>
            </a:endParaRPr>
          </a:p>
          <a:p>
            <a:pPr algn="l">
              <a:buFont typeface="Wingdings" pitchFamily="2" charset="2"/>
              <a:buChar char="q"/>
            </a:pPr>
            <a:r>
              <a:rPr lang="en-US" sz="2500" b="1" dirty="0" smtClean="0">
                <a:solidFill>
                  <a:srgbClr val="000000"/>
                </a:solidFill>
              </a:rPr>
              <a:t> The Local </a:t>
            </a:r>
            <a:r>
              <a:rPr lang="en-US" sz="2500" b="1" dirty="0">
                <a:solidFill>
                  <a:srgbClr val="000000"/>
                </a:solidFill>
              </a:rPr>
              <a:t>S</a:t>
            </a:r>
            <a:r>
              <a:rPr lang="en-US" sz="2500" b="1" dirty="0" smtClean="0">
                <a:solidFill>
                  <a:srgbClr val="000000"/>
                </a:solidFill>
              </a:rPr>
              <a:t>cale Wind Field Model</a:t>
            </a:r>
          </a:p>
          <a:p>
            <a:pPr algn="l">
              <a:buFont typeface="Wingdings" pitchFamily="2" charset="2"/>
              <a:buChar char="q"/>
            </a:pPr>
            <a:endParaRPr lang="en-US" sz="2500" b="1" dirty="0">
              <a:solidFill>
                <a:srgbClr val="000000"/>
              </a:solidFill>
            </a:endParaRPr>
          </a:p>
          <a:p>
            <a:pPr algn="l">
              <a:buFont typeface="Wingdings" pitchFamily="2" charset="2"/>
              <a:buChar char="q"/>
            </a:pPr>
            <a:r>
              <a:rPr lang="en-US" sz="2500" b="1" dirty="0" smtClean="0">
                <a:solidFill>
                  <a:srgbClr val="000000"/>
                </a:solidFill>
              </a:rPr>
              <a:t>Coupling with HARMONIE</a:t>
            </a:r>
          </a:p>
          <a:p>
            <a:pPr algn="l">
              <a:buFont typeface="Wingdings" pitchFamily="2" charset="2"/>
              <a:buChar char="q"/>
            </a:pPr>
            <a:endParaRPr lang="en-US" sz="2500" b="1" dirty="0">
              <a:solidFill>
                <a:srgbClr val="000000"/>
              </a:solidFill>
            </a:endParaRPr>
          </a:p>
          <a:p>
            <a:pPr algn="l">
              <a:buFont typeface="Wingdings" pitchFamily="2" charset="2"/>
              <a:buChar char="q"/>
            </a:pPr>
            <a:r>
              <a:rPr lang="en-US" sz="2500" b="1" dirty="0" smtClean="0">
                <a:solidFill>
                  <a:srgbClr val="000000"/>
                </a:solidFill>
              </a:rPr>
              <a:t>Calibration</a:t>
            </a:r>
          </a:p>
          <a:p>
            <a:pPr algn="l">
              <a:buFont typeface="Wingdings" pitchFamily="2" charset="2"/>
              <a:buChar char="q"/>
            </a:pPr>
            <a:endParaRPr lang="en-US" sz="2500" b="1" dirty="0">
              <a:solidFill>
                <a:srgbClr val="000000"/>
              </a:solidFill>
            </a:endParaRPr>
          </a:p>
          <a:p>
            <a:pPr algn="l">
              <a:buFont typeface="Wingdings" pitchFamily="2" charset="2"/>
              <a:buChar char="q"/>
            </a:pPr>
            <a:r>
              <a:rPr lang="en-US" sz="2500" b="1" dirty="0" smtClean="0">
                <a:solidFill>
                  <a:srgbClr val="000000"/>
                </a:solidFill>
              </a:rPr>
              <a:t>Ensemble method</a:t>
            </a:r>
          </a:p>
          <a:p>
            <a:pPr algn="l">
              <a:buFont typeface="Wingdings" pitchFamily="2" charset="2"/>
              <a:buChar char="q"/>
            </a:pPr>
            <a:endParaRPr lang="en-US" sz="2500" b="1" dirty="0">
              <a:solidFill>
                <a:srgbClr val="000000"/>
              </a:solidFill>
            </a:endParaRPr>
          </a:p>
          <a:p>
            <a:pPr algn="l">
              <a:buFont typeface="Wingdings" pitchFamily="2" charset="2"/>
              <a:buChar char="q"/>
            </a:pPr>
            <a:r>
              <a:rPr lang="en-US" sz="2500" b="1" dirty="0" smtClean="0">
                <a:solidFill>
                  <a:srgbClr val="000000"/>
                </a:solidFill>
              </a:rPr>
              <a:t>Conclusions</a:t>
            </a:r>
          </a:p>
          <a:p>
            <a:pPr algn="l"/>
            <a:endParaRPr lang="en-US" sz="2800" b="1" dirty="0" smtClean="0">
              <a:solidFill>
                <a:srgbClr val="000000"/>
              </a:solidFill>
            </a:endParaRPr>
          </a:p>
        </p:txBody>
      </p:sp>
      <p:sp>
        <p:nvSpPr>
          <p:cNvPr id="78850" name="Rectangle 33"/>
          <p:cNvSpPr>
            <a:spLocks noGrp="1" noChangeArrowheads="1"/>
          </p:cNvSpPr>
          <p:nvPr>
            <p:ph type="title"/>
          </p:nvPr>
        </p:nvSpPr>
        <p:spPr>
          <a:xfrm>
            <a:off x="468315" y="115888"/>
            <a:ext cx="6769100" cy="576262"/>
          </a:xfrm>
          <a:noFill/>
        </p:spPr>
        <p:txBody>
          <a:bodyPr/>
          <a:lstStyle/>
          <a:p>
            <a:pPr eaLnBrk="1" hangingPunct="1"/>
            <a:r>
              <a:rPr lang="es-ES" smtClean="0"/>
              <a:t>Contents</a:t>
            </a:r>
            <a:endParaRPr lang="en-US" smtClean="0"/>
          </a:p>
        </p:txBody>
      </p:sp>
      <p:sp>
        <p:nvSpPr>
          <p:cNvPr id="78851" name="Rectangle 34"/>
          <p:cNvSpPr>
            <a:spLocks noChangeArrowheads="1"/>
          </p:cNvSpPr>
          <p:nvPr/>
        </p:nvSpPr>
        <p:spPr bwMode="auto">
          <a:xfrm>
            <a:off x="468318" y="620714"/>
            <a:ext cx="8015287" cy="622688"/>
          </a:xfrm>
          <a:prstGeom prst="rect">
            <a:avLst/>
          </a:prstGeom>
          <a:noFill/>
          <a:ln w="9525">
            <a:noFill/>
            <a:miter lim="800000"/>
            <a:headEnd/>
            <a:tailEnd/>
          </a:ln>
        </p:spPr>
        <p:txBody>
          <a:bodyPr lIns="91393" tIns="45697" rIns="91393" bIns="45697">
            <a:spAutoFit/>
          </a:bodyPr>
          <a:lstStyle/>
          <a:p>
            <a:pPr algn="l">
              <a:lnSpc>
                <a:spcPct val="70000"/>
              </a:lnSpc>
              <a:spcBef>
                <a:spcPct val="50000"/>
              </a:spcBef>
            </a:pPr>
            <a:r>
              <a:rPr kumimoji="0" lang="en-US" sz="1800" dirty="0">
                <a:solidFill>
                  <a:srgbClr val="C8C8C8"/>
                </a:solidFill>
                <a:latin typeface="Arial" charset="0"/>
              </a:rPr>
              <a:t>Ensemble Wind Forecasting Based on the HARMONIE Model and</a:t>
            </a:r>
          </a:p>
          <a:p>
            <a:pPr algn="l">
              <a:lnSpc>
                <a:spcPct val="70000"/>
              </a:lnSpc>
              <a:spcBef>
                <a:spcPct val="50000"/>
              </a:spcBef>
            </a:pPr>
            <a:r>
              <a:rPr kumimoji="0" lang="en-US" sz="1800" dirty="0">
                <a:solidFill>
                  <a:srgbClr val="C8C8C8"/>
                </a:solidFill>
                <a:latin typeface="Arial" charset="0"/>
              </a:rPr>
              <a:t>Adaptive Finite Elements in Complex Orography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CustomShape 1"/>
          <p:cNvSpPr/>
          <p:nvPr/>
        </p:nvSpPr>
        <p:spPr>
          <a:xfrm>
            <a:off x="0" y="0"/>
            <a:ext cx="9903263" cy="1292952"/>
          </a:xfrm>
          <a:prstGeom prst="rect">
            <a:avLst/>
          </a:prstGeom>
          <a:solidFill>
            <a:srgbClr val="002E67"/>
          </a:solidFill>
          <a:ln w="9360">
            <a:noFill/>
          </a:ln>
        </p:spPr>
      </p:sp>
      <p:sp>
        <p:nvSpPr>
          <p:cNvPr id="380" name="Line 2"/>
          <p:cNvSpPr/>
          <p:nvPr/>
        </p:nvSpPr>
        <p:spPr>
          <a:xfrm>
            <a:off x="0" y="1362514"/>
            <a:ext cx="9905032" cy="2613"/>
          </a:xfrm>
          <a:prstGeom prst="line">
            <a:avLst/>
          </a:prstGeom>
          <a:ln w="9360">
            <a:solidFill>
              <a:srgbClr val="000000"/>
            </a:solidFill>
            <a:round/>
          </a:ln>
        </p:spPr>
      </p:sp>
      <p:sp>
        <p:nvSpPr>
          <p:cNvPr id="381" name="CustomShape 3"/>
          <p:cNvSpPr/>
          <p:nvPr/>
        </p:nvSpPr>
        <p:spPr>
          <a:xfrm>
            <a:off x="0" y="6706107"/>
            <a:ext cx="9903263" cy="149903"/>
          </a:xfrm>
          <a:prstGeom prst="rect">
            <a:avLst/>
          </a:prstGeom>
          <a:solidFill>
            <a:srgbClr val="525E66"/>
          </a:solidFill>
          <a:ln w="9360">
            <a:noFill/>
          </a:ln>
        </p:spPr>
      </p:sp>
      <p:sp>
        <p:nvSpPr>
          <p:cNvPr id="383"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85" name="CustomShape 5"/>
          <p:cNvSpPr/>
          <p:nvPr/>
        </p:nvSpPr>
        <p:spPr>
          <a:xfrm>
            <a:off x="4917316" y="6401075"/>
            <a:ext cx="707174"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a:solidFill>
                  <a:srgbClr val="000000"/>
                </a:solidFill>
                <a:latin typeface="Trebuchet MS"/>
                <a:ea typeface="Trebuchet MS"/>
              </a:rPr>
              <a:t>Zoom</a:t>
            </a:r>
            <a:endParaRPr kumimoji="0" sz="1700" dirty="0">
              <a:solidFill>
                <a:prstClr val="black"/>
              </a:solidFill>
              <a:latin typeface="Arial"/>
            </a:endParaRPr>
          </a:p>
        </p:txBody>
      </p:sp>
      <p:sp>
        <p:nvSpPr>
          <p:cNvPr id="386"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Wind field </a:t>
            </a:r>
            <a:r>
              <a:rPr kumimoji="0" lang="en-US" sz="1700" dirty="0" smtClean="0">
                <a:solidFill>
                  <a:srgbClr val="C8C8C8"/>
                </a:solidFill>
                <a:latin typeface="Trebuchet MS"/>
                <a:ea typeface="Trebuchet MS"/>
              </a:rPr>
              <a:t>over terrain (detail of streamlines)</a:t>
            </a:r>
            <a:endParaRPr kumimoji="0" sz="1700" dirty="0">
              <a:solidFill>
                <a:prstClr val="black"/>
              </a:solidFill>
              <a:latin typeface="Arial"/>
            </a:endParaRPr>
          </a:p>
        </p:txBody>
      </p:sp>
      <p:pic>
        <p:nvPicPr>
          <p:cNvPr id="10" name="Picture 5"/>
          <p:cNvPicPr/>
          <p:nvPr/>
        </p:nvPicPr>
        <p:blipFill>
          <a:blip r:embed="rId3" cstate="print"/>
          <a:stretch>
            <a:fillRect/>
          </a:stretch>
        </p:blipFill>
        <p:spPr>
          <a:xfrm>
            <a:off x="8423564" y="152399"/>
            <a:ext cx="1363311" cy="1018838"/>
          </a:xfrm>
          <a:prstGeom prst="rect">
            <a:avLst/>
          </a:prstGeom>
          <a:ln w="9360">
            <a:noFill/>
          </a:ln>
        </p:spPr>
      </p:pic>
      <p:pic>
        <p:nvPicPr>
          <p:cNvPr id="11" name="Picture 2"/>
          <p:cNvPicPr>
            <a:picLocks noChangeAspect="1" noChangeArrowheads="1"/>
          </p:cNvPicPr>
          <p:nvPr/>
        </p:nvPicPr>
        <p:blipFill>
          <a:blip r:embed="rId4" cstate="print"/>
          <a:srcRect/>
          <a:stretch>
            <a:fillRect/>
          </a:stretch>
        </p:blipFill>
        <p:spPr bwMode="auto">
          <a:xfrm>
            <a:off x="811369" y="1532586"/>
            <a:ext cx="8316050" cy="4740298"/>
          </a:xfrm>
          <a:prstGeom prst="rect">
            <a:avLst/>
          </a:prstGeom>
          <a:noFill/>
          <a:ln w="9525">
            <a:noFill/>
            <a:miter lim="800000"/>
            <a:headEnd/>
            <a:tailEnd/>
          </a:ln>
        </p:spPr>
      </p:pic>
    </p:spTree>
    <p:extLst>
      <p:ext uri="{BB962C8B-B14F-4D97-AF65-F5344CB8AC3E}">
        <p14:creationId xmlns:p14="http://schemas.microsoft.com/office/powerpoint/2010/main" val="5138900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28"/>
          <p:cNvSpPr>
            <a:spLocks noGrp="1" noChangeArrowheads="1"/>
          </p:cNvSpPr>
          <p:nvPr>
            <p:ph type="title"/>
          </p:nvPr>
        </p:nvSpPr>
        <p:spPr>
          <a:xfrm>
            <a:off x="5" y="1843088"/>
            <a:ext cx="9905999" cy="1834832"/>
          </a:xfrm>
          <a:noFill/>
          <a:ln/>
        </p:spPr>
        <p:txBody>
          <a:bodyPr/>
          <a:lstStyle/>
          <a:p>
            <a:r>
              <a:rPr lang="en-US" dirty="0" smtClean="0">
                <a:solidFill>
                  <a:schemeClr val="bg1"/>
                </a:solidFill>
              </a:rPr>
              <a:t>Calibration</a:t>
            </a:r>
            <a:endParaRPr lang="en-US" dirty="0"/>
          </a:p>
        </p:txBody>
      </p:sp>
    </p:spTree>
    <p:extLst>
      <p:ext uri="{BB962C8B-B14F-4D97-AF65-F5344CB8AC3E}">
        <p14:creationId xmlns:p14="http://schemas.microsoft.com/office/powerpoint/2010/main" val="11162357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62" name="Text Box 2"/>
          <p:cNvSpPr txBox="1">
            <a:spLocks noChangeArrowheads="1"/>
          </p:cNvSpPr>
          <p:nvPr/>
        </p:nvSpPr>
        <p:spPr bwMode="auto">
          <a:xfrm>
            <a:off x="141294" y="866777"/>
            <a:ext cx="9551987"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pic>
        <p:nvPicPr>
          <p:cNvPr id="1884163" name="Picture 3"/>
          <p:cNvPicPr>
            <a:picLocks noChangeAspect="1" noChangeArrowheads="1"/>
          </p:cNvPicPr>
          <p:nvPr/>
        </p:nvPicPr>
        <p:blipFill>
          <a:blip r:embed="rId3" cstate="print"/>
          <a:srcRect/>
          <a:stretch>
            <a:fillRect/>
          </a:stretch>
        </p:blipFill>
        <p:spPr bwMode="auto">
          <a:xfrm>
            <a:off x="0" y="1263659"/>
            <a:ext cx="9906000" cy="5464175"/>
          </a:xfrm>
          <a:prstGeom prst="rect">
            <a:avLst/>
          </a:prstGeom>
          <a:noFill/>
          <a:ln w="57150" algn="ctr">
            <a:noFill/>
            <a:miter lim="800000"/>
            <a:headEnd/>
            <a:tailEnd/>
          </a:ln>
          <a:effectLst/>
        </p:spPr>
      </p:pic>
      <p:sp>
        <p:nvSpPr>
          <p:cNvPr id="1884166" name="Rectangle 6"/>
          <p:cNvSpPr>
            <a:spLocks noChangeArrowheads="1"/>
          </p:cNvSpPr>
          <p:nvPr/>
        </p:nvSpPr>
        <p:spPr bwMode="auto">
          <a:xfrm>
            <a:off x="7058084" y="1460948"/>
            <a:ext cx="2243019" cy="1015616"/>
          </a:xfrm>
          <a:prstGeom prst="rect">
            <a:avLst/>
          </a:prstGeom>
          <a:noFill/>
          <a:ln w="57150">
            <a:noFill/>
            <a:miter lim="800000"/>
            <a:headEnd/>
            <a:tailEnd/>
          </a:ln>
          <a:effectLst/>
        </p:spPr>
        <p:txBody>
          <a:bodyPr wrap="none" lIns="91393" tIns="45697" rIns="91393" bIns="45697" anchor="ctr">
            <a:spAutoFit/>
          </a:bodyPr>
          <a:lstStyle/>
          <a:p>
            <a:r>
              <a:rPr lang="en-US" sz="2000" b="1" dirty="0" smtClean="0">
                <a:solidFill>
                  <a:srgbClr val="000000"/>
                </a:solidFill>
                <a:latin typeface="NewCenturySchlbk" pitchFamily="18" charset="0"/>
              </a:rPr>
              <a:t>FE solution</a:t>
            </a:r>
          </a:p>
          <a:p>
            <a:r>
              <a:rPr lang="en-US" sz="2000" b="1" dirty="0" smtClean="0">
                <a:solidFill>
                  <a:srgbClr val="000000"/>
                </a:solidFill>
                <a:latin typeface="NewCenturySchlbk" pitchFamily="18" charset="0"/>
              </a:rPr>
              <a:t>is needed </a:t>
            </a:r>
          </a:p>
          <a:p>
            <a:r>
              <a:rPr lang="en-US" sz="2000" b="1" dirty="0" smtClean="0">
                <a:solidFill>
                  <a:srgbClr val="000000"/>
                </a:solidFill>
                <a:latin typeface="NewCenturySchlbk" pitchFamily="18" charset="0"/>
              </a:rPr>
              <a:t>for each individual</a:t>
            </a:r>
            <a:endParaRPr lang="en-US" sz="2400" b="1" dirty="0" smtClean="0">
              <a:solidFill>
                <a:srgbClr val="000000"/>
              </a:solidFill>
              <a:latin typeface="NewCenturySchlbk" pitchFamily="18" charset="0"/>
            </a:endParaRPr>
          </a:p>
        </p:txBody>
      </p:sp>
      <p:sp>
        <p:nvSpPr>
          <p:cNvPr id="1884167" name="Rectangle 7"/>
          <p:cNvSpPr>
            <a:spLocks noChangeArrowheads="1"/>
          </p:cNvSpPr>
          <p:nvPr/>
        </p:nvSpPr>
        <p:spPr bwMode="auto">
          <a:xfrm>
            <a:off x="468317" y="620714"/>
            <a:ext cx="2005647"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Genetic Algorithm</a:t>
            </a:r>
          </a:p>
        </p:txBody>
      </p:sp>
      <p:sp>
        <p:nvSpPr>
          <p:cNvPr id="1884168" name="Rectangle 8"/>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Estimation of Model Parameters</a:t>
            </a:r>
          </a:p>
        </p:txBody>
      </p:sp>
      <p:graphicFrame>
        <p:nvGraphicFramePr>
          <p:cNvPr id="1114113" name="Object 1"/>
          <p:cNvGraphicFramePr>
            <a:graphicFrameLocks noChangeAspect="1"/>
          </p:cNvGraphicFramePr>
          <p:nvPr/>
        </p:nvGraphicFramePr>
        <p:xfrm>
          <a:off x="6057900" y="2863271"/>
          <a:ext cx="3670300" cy="659392"/>
        </p:xfrm>
        <a:graphic>
          <a:graphicData uri="http://schemas.openxmlformats.org/presentationml/2006/ole">
            <mc:AlternateContent xmlns:mc="http://schemas.openxmlformats.org/markup-compatibility/2006">
              <mc:Choice xmlns:v="urn:schemas-microsoft-com:vml" Requires="v">
                <p:oleObj spid="_x0000_s1114156" name="Equation" r:id="rId4" imgW="2679480" imgH="482400" progId="Equation.DSMT4">
                  <p:embed/>
                </p:oleObj>
              </mc:Choice>
              <mc:Fallback>
                <p:oleObj name="Equation" r:id="rId4" imgW="2679480" imgH="482400" progId="Equation.DSMT4">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57900" y="2863271"/>
                        <a:ext cx="3670300" cy="65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FF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0" y="0"/>
            <a:ext cx="9903263" cy="1292952"/>
          </a:xfrm>
          <a:prstGeom prst="rect">
            <a:avLst/>
          </a:prstGeom>
          <a:solidFill>
            <a:srgbClr val="002E67"/>
          </a:solidFill>
          <a:ln w="9360">
            <a:noFill/>
          </a:ln>
        </p:spPr>
      </p:sp>
      <p:sp>
        <p:nvSpPr>
          <p:cNvPr id="285" name="Line 2"/>
          <p:cNvSpPr/>
          <p:nvPr/>
        </p:nvSpPr>
        <p:spPr>
          <a:xfrm>
            <a:off x="0" y="1362514"/>
            <a:ext cx="9905032" cy="2613"/>
          </a:xfrm>
          <a:prstGeom prst="line">
            <a:avLst/>
          </a:prstGeom>
          <a:ln w="9360">
            <a:solidFill>
              <a:srgbClr val="000000"/>
            </a:solidFill>
            <a:round/>
          </a:ln>
        </p:spPr>
      </p:sp>
      <p:sp>
        <p:nvSpPr>
          <p:cNvPr id="286" name="CustomShape 3"/>
          <p:cNvSpPr/>
          <p:nvPr/>
        </p:nvSpPr>
        <p:spPr>
          <a:xfrm>
            <a:off x="0" y="6706107"/>
            <a:ext cx="9903263" cy="149903"/>
          </a:xfrm>
          <a:prstGeom prst="rect">
            <a:avLst/>
          </a:prstGeom>
          <a:solidFill>
            <a:srgbClr val="525E66"/>
          </a:solidFill>
          <a:ln w="9360">
            <a:noFill/>
          </a:ln>
        </p:spPr>
      </p:sp>
      <p:sp>
        <p:nvSpPr>
          <p:cNvPr id="288"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289"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a:solidFill>
                  <a:srgbClr val="C8C8C8"/>
                </a:solidFill>
                <a:latin typeface="Trebuchet MS"/>
                <a:ea typeface="Trebuchet MS"/>
              </a:rPr>
              <a:t>Stations election</a:t>
            </a:r>
            <a:endParaRPr kumimoji="0" sz="1700" dirty="0">
              <a:solidFill>
                <a:prstClr val="black"/>
              </a:solidFill>
              <a:latin typeface="Arial"/>
            </a:endParaRPr>
          </a:p>
        </p:txBody>
      </p:sp>
      <p:pic>
        <p:nvPicPr>
          <p:cNvPr id="292" name="Imatge 291"/>
          <p:cNvPicPr/>
          <p:nvPr/>
        </p:nvPicPr>
        <p:blipFill>
          <a:blip r:embed="rId3" cstate="print"/>
          <a:stretch>
            <a:fillRect/>
          </a:stretch>
        </p:blipFill>
        <p:spPr>
          <a:xfrm>
            <a:off x="7641297" y="2433388"/>
            <a:ext cx="623686" cy="309603"/>
          </a:xfrm>
          <a:prstGeom prst="rect">
            <a:avLst/>
          </a:prstGeom>
          <a:ln>
            <a:noFill/>
          </a:ln>
        </p:spPr>
      </p:pic>
      <p:pic>
        <p:nvPicPr>
          <p:cNvPr id="293" name="Imatge 292"/>
          <p:cNvPicPr/>
          <p:nvPr/>
        </p:nvPicPr>
        <p:blipFill>
          <a:blip r:embed="rId4" cstate="print"/>
          <a:stretch>
            <a:fillRect/>
          </a:stretch>
        </p:blipFill>
        <p:spPr>
          <a:xfrm>
            <a:off x="7641297" y="2009155"/>
            <a:ext cx="623686" cy="309603"/>
          </a:xfrm>
          <a:prstGeom prst="rect">
            <a:avLst/>
          </a:prstGeom>
          <a:ln>
            <a:noFill/>
          </a:ln>
        </p:spPr>
      </p:pic>
      <p:sp>
        <p:nvSpPr>
          <p:cNvPr id="294" name="CustomShape 7"/>
          <p:cNvSpPr/>
          <p:nvPr/>
        </p:nvSpPr>
        <p:spPr>
          <a:xfrm>
            <a:off x="8088456" y="2416732"/>
            <a:ext cx="1559391" cy="313849"/>
          </a:xfrm>
          <a:prstGeom prst="rect">
            <a:avLst/>
          </a:prstGeom>
          <a:noFill/>
          <a:ln>
            <a:noFill/>
          </a:ln>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Control points</a:t>
            </a:r>
            <a:endParaRPr kumimoji="0" sz="1700" dirty="0">
              <a:solidFill>
                <a:prstClr val="black"/>
              </a:solidFill>
              <a:latin typeface="Arial"/>
            </a:endParaRPr>
          </a:p>
        </p:txBody>
      </p:sp>
      <p:sp>
        <p:nvSpPr>
          <p:cNvPr id="295" name="CustomShape 8"/>
          <p:cNvSpPr/>
          <p:nvPr/>
        </p:nvSpPr>
        <p:spPr>
          <a:xfrm>
            <a:off x="8088810" y="1992171"/>
            <a:ext cx="987355" cy="313849"/>
          </a:xfrm>
          <a:prstGeom prst="rect">
            <a:avLst/>
          </a:prstGeom>
          <a:noFill/>
          <a:ln>
            <a:noFill/>
          </a:ln>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Stations</a:t>
            </a:r>
            <a:endParaRPr kumimoji="0" sz="1700" dirty="0">
              <a:solidFill>
                <a:prstClr val="black"/>
              </a:solidFill>
              <a:latin typeface="Arial"/>
            </a:endParaRPr>
          </a:p>
        </p:txBody>
      </p:sp>
      <p:pic>
        <p:nvPicPr>
          <p:cNvPr id="14" name="Picture 5"/>
          <p:cNvPicPr/>
          <p:nvPr/>
        </p:nvPicPr>
        <p:blipFill>
          <a:blip r:embed="rId5" cstate="print"/>
          <a:stretch>
            <a:fillRect/>
          </a:stretch>
        </p:blipFill>
        <p:spPr>
          <a:xfrm>
            <a:off x="8423564" y="152399"/>
            <a:ext cx="1363311" cy="1018838"/>
          </a:xfrm>
          <a:prstGeom prst="rect">
            <a:avLst/>
          </a:prstGeom>
          <a:ln w="9360">
            <a:noFill/>
          </a:ln>
        </p:spPr>
      </p:pic>
      <p:pic>
        <p:nvPicPr>
          <p:cNvPr id="15" name="Imatge 14"/>
          <p:cNvPicPr/>
          <p:nvPr/>
        </p:nvPicPr>
        <p:blipFill>
          <a:blip r:embed="rId6" cstate="print"/>
          <a:stretch>
            <a:fillRect/>
          </a:stretch>
        </p:blipFill>
        <p:spPr>
          <a:xfrm>
            <a:off x="-509420" y="1610393"/>
            <a:ext cx="9636172" cy="4784804"/>
          </a:xfrm>
          <a:prstGeom prst="rect">
            <a:avLst/>
          </a:prstGeom>
          <a:ln>
            <a:noFill/>
          </a:ln>
        </p:spPr>
      </p:pic>
      <p:sp>
        <p:nvSpPr>
          <p:cNvPr id="16" name="CustomShape 6"/>
          <p:cNvSpPr/>
          <p:nvPr/>
        </p:nvSpPr>
        <p:spPr>
          <a:xfrm>
            <a:off x="4032907" y="6074490"/>
            <a:ext cx="3820295" cy="196604"/>
          </a:xfrm>
          <a:prstGeom prst="rect">
            <a:avLst/>
          </a:prstGeom>
          <a:noFill/>
          <a:ln w="12600">
            <a:noFill/>
          </a:ln>
        </p:spPr>
        <p:txBody>
          <a:bodyPr wrap="none" lIns="0" tIns="0" rIns="38997" bIns="0"/>
          <a:lstStyle/>
          <a:p>
            <a:pPr algn="l" defTabSz="868872" eaLnBrk="1" fontAlgn="auto" hangingPunct="1">
              <a:spcBef>
                <a:spcPts val="0"/>
              </a:spcBef>
              <a:spcAft>
                <a:spcPts val="0"/>
              </a:spcAft>
            </a:pPr>
            <a:r>
              <a:rPr kumimoji="0" lang="en-US" sz="1400" b="1" dirty="0" smtClean="0">
                <a:solidFill>
                  <a:srgbClr val="000000"/>
                </a:solidFill>
                <a:latin typeface="Trebuchet MS"/>
                <a:ea typeface="Trebuchet MS"/>
              </a:rPr>
              <a:t>Stations </a:t>
            </a:r>
            <a:r>
              <a:rPr kumimoji="0" lang="en-US" sz="1400" b="1" dirty="0">
                <a:solidFill>
                  <a:srgbClr val="000000"/>
                </a:solidFill>
                <a:latin typeface="Trebuchet MS"/>
                <a:ea typeface="Trebuchet MS"/>
              </a:rPr>
              <a:t>and control points</a:t>
            </a:r>
            <a:endParaRPr kumimoji="0" sz="1700" dirty="0">
              <a:solidFill>
                <a:prstClr val="black"/>
              </a:solidFill>
              <a:latin typeface="Arial"/>
            </a:endParaRPr>
          </a:p>
        </p:txBody>
      </p:sp>
    </p:spTree>
    <p:extLst>
      <p:ext uri="{BB962C8B-B14F-4D97-AF65-F5344CB8AC3E}">
        <p14:creationId xmlns:p14="http://schemas.microsoft.com/office/powerpoint/2010/main" val="89114079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CustomShape 1"/>
          <p:cNvSpPr/>
          <p:nvPr/>
        </p:nvSpPr>
        <p:spPr>
          <a:xfrm>
            <a:off x="0" y="0"/>
            <a:ext cx="9903263" cy="1292952"/>
          </a:xfrm>
          <a:prstGeom prst="rect">
            <a:avLst/>
          </a:prstGeom>
          <a:solidFill>
            <a:srgbClr val="002E67"/>
          </a:solidFill>
          <a:ln w="9360">
            <a:noFill/>
          </a:ln>
        </p:spPr>
      </p:sp>
      <p:sp>
        <p:nvSpPr>
          <p:cNvPr id="297" name="Line 2"/>
          <p:cNvSpPr/>
          <p:nvPr/>
        </p:nvSpPr>
        <p:spPr>
          <a:xfrm>
            <a:off x="0" y="1362514"/>
            <a:ext cx="9905032" cy="2613"/>
          </a:xfrm>
          <a:prstGeom prst="line">
            <a:avLst/>
          </a:prstGeom>
          <a:ln w="9360">
            <a:solidFill>
              <a:srgbClr val="000000"/>
            </a:solidFill>
            <a:round/>
          </a:ln>
        </p:spPr>
      </p:sp>
      <p:sp>
        <p:nvSpPr>
          <p:cNvPr id="298" name="CustomShape 3"/>
          <p:cNvSpPr/>
          <p:nvPr/>
        </p:nvSpPr>
        <p:spPr>
          <a:xfrm>
            <a:off x="0" y="6706107"/>
            <a:ext cx="9903263" cy="149903"/>
          </a:xfrm>
          <a:prstGeom prst="rect">
            <a:avLst/>
          </a:prstGeom>
          <a:solidFill>
            <a:srgbClr val="525E66"/>
          </a:solidFill>
          <a:ln w="9360">
            <a:noFill/>
          </a:ln>
        </p:spPr>
      </p:sp>
      <p:sp>
        <p:nvSpPr>
          <p:cNvPr id="300"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01"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a:solidFill>
                  <a:srgbClr val="C8C8C8"/>
                </a:solidFill>
                <a:latin typeface="Trebuchet MS"/>
                <a:ea typeface="Trebuchet MS"/>
              </a:rPr>
              <a:t>Genetic algorithm results</a:t>
            </a:r>
            <a:endParaRPr kumimoji="0" sz="1700" dirty="0">
              <a:solidFill>
                <a:prstClr val="black"/>
              </a:solidFill>
              <a:latin typeface="Arial"/>
            </a:endParaRPr>
          </a:p>
        </p:txBody>
      </p:sp>
      <p:pic>
        <p:nvPicPr>
          <p:cNvPr id="302" name="Imatge 301"/>
          <p:cNvPicPr/>
          <p:nvPr/>
        </p:nvPicPr>
        <p:blipFill>
          <a:blip r:embed="rId3" cstate="print"/>
          <a:stretch>
            <a:fillRect/>
          </a:stretch>
        </p:blipFill>
        <p:spPr>
          <a:xfrm>
            <a:off x="0" y="1485900"/>
            <a:ext cx="6578600" cy="3532327"/>
          </a:xfrm>
          <a:prstGeom prst="rect">
            <a:avLst/>
          </a:prstGeom>
          <a:ln>
            <a:noFill/>
          </a:ln>
        </p:spPr>
      </p:pic>
      <p:sp>
        <p:nvSpPr>
          <p:cNvPr id="303" name="CustomShape 6"/>
          <p:cNvSpPr/>
          <p:nvPr/>
        </p:nvSpPr>
        <p:spPr>
          <a:xfrm>
            <a:off x="5871344" y="4840743"/>
            <a:ext cx="3958456" cy="1814057"/>
          </a:xfrm>
          <a:prstGeom prst="rect">
            <a:avLst/>
          </a:prstGeom>
          <a:noFill/>
          <a:ln>
            <a:noFill/>
          </a:ln>
        </p:spPr>
        <p:txBody>
          <a:bodyPr wrap="none" lIns="85519" tIns="42760" rIns="85519" bIns="42760"/>
          <a:lstStyle/>
          <a:p>
            <a:pPr eaLnBrk="1" fontAlgn="auto" hangingPunct="1">
              <a:spcBef>
                <a:spcPts val="0"/>
              </a:spcBef>
              <a:spcAft>
                <a:spcPts val="0"/>
              </a:spcAft>
              <a:buSzPct val="25000"/>
              <a:buFont typeface="StarSymbol"/>
              <a:buChar char="l"/>
            </a:pPr>
            <a:r>
              <a:rPr kumimoji="0" lang="en-US" sz="1700" b="1" dirty="0" smtClean="0">
                <a:solidFill>
                  <a:prstClr val="black"/>
                </a:solidFill>
                <a:latin typeface="Arial"/>
              </a:rPr>
              <a:t>Optimal parameter values</a:t>
            </a:r>
          </a:p>
          <a:p>
            <a:pPr eaLnBrk="1" fontAlgn="auto" hangingPunct="1">
              <a:spcBef>
                <a:spcPts val="0"/>
              </a:spcBef>
              <a:spcAft>
                <a:spcPts val="0"/>
              </a:spcAft>
              <a:buSzPct val="25000"/>
              <a:buFont typeface="StarSymbol"/>
              <a:buChar char="l"/>
            </a:pPr>
            <a:endParaRPr kumimoji="0" lang="en-US" sz="1700" b="1" dirty="0" smtClean="0">
              <a:solidFill>
                <a:prstClr val="black"/>
              </a:solidFill>
              <a:latin typeface="Arial"/>
            </a:endParaRPr>
          </a:p>
          <a:p>
            <a:pPr lvl="2" algn="l" eaLnBrk="1" fontAlgn="auto" hangingPunct="1">
              <a:spcBef>
                <a:spcPts val="0"/>
              </a:spcBef>
              <a:spcAft>
                <a:spcPts val="0"/>
              </a:spcAft>
              <a:buSzPct val="25000"/>
              <a:buFont typeface="StarSymbol"/>
              <a:buChar char="l"/>
              <a:tabLst>
                <a:tab pos="1346200" algn="l"/>
              </a:tabLst>
            </a:pPr>
            <a:r>
              <a:rPr kumimoji="0" lang="en-US" sz="1700" dirty="0" smtClean="0">
                <a:solidFill>
                  <a:prstClr val="black"/>
                </a:solidFill>
                <a:latin typeface="Arial"/>
              </a:rPr>
              <a:t>Alpha	= </a:t>
            </a:r>
            <a:r>
              <a:rPr kumimoji="0" lang="en-US" sz="1700" dirty="0">
                <a:solidFill>
                  <a:prstClr val="black"/>
                </a:solidFill>
                <a:latin typeface="Arial"/>
              </a:rPr>
              <a:t>2.302731</a:t>
            </a:r>
            <a:endParaRPr kumimoji="0" sz="1700" dirty="0">
              <a:solidFill>
                <a:prstClr val="black"/>
              </a:solidFill>
              <a:latin typeface="Arial"/>
            </a:endParaRPr>
          </a:p>
          <a:p>
            <a:pPr lvl="2" algn="l" eaLnBrk="1" fontAlgn="auto" hangingPunct="1">
              <a:spcBef>
                <a:spcPts val="0"/>
              </a:spcBef>
              <a:spcAft>
                <a:spcPts val="0"/>
              </a:spcAft>
              <a:buSzPct val="25000"/>
              <a:buFont typeface="StarSymbol"/>
              <a:buChar char="l"/>
              <a:tabLst>
                <a:tab pos="1346200" algn="l"/>
              </a:tabLst>
            </a:pPr>
            <a:r>
              <a:rPr kumimoji="0" lang="en-US" sz="1700" dirty="0" smtClean="0">
                <a:solidFill>
                  <a:prstClr val="black"/>
                </a:solidFill>
                <a:latin typeface="Arial"/>
              </a:rPr>
              <a:t>Epsilon	= </a:t>
            </a:r>
            <a:r>
              <a:rPr kumimoji="0" lang="en-US" sz="1700" dirty="0">
                <a:solidFill>
                  <a:prstClr val="black"/>
                </a:solidFill>
                <a:latin typeface="Arial"/>
              </a:rPr>
              <a:t>0.938761</a:t>
            </a:r>
            <a:endParaRPr kumimoji="0" sz="1700" dirty="0">
              <a:solidFill>
                <a:prstClr val="black"/>
              </a:solidFill>
              <a:latin typeface="Arial"/>
            </a:endParaRPr>
          </a:p>
          <a:p>
            <a:pPr lvl="2" algn="l" eaLnBrk="1" fontAlgn="auto" hangingPunct="1">
              <a:spcBef>
                <a:spcPts val="0"/>
              </a:spcBef>
              <a:spcAft>
                <a:spcPts val="0"/>
              </a:spcAft>
              <a:buSzPct val="25000"/>
              <a:buFont typeface="StarSymbol"/>
              <a:buChar char="l"/>
              <a:tabLst>
                <a:tab pos="1346200" algn="l"/>
              </a:tabLst>
            </a:pPr>
            <a:r>
              <a:rPr kumimoji="0" lang="en-US" sz="1700" dirty="0" smtClean="0">
                <a:solidFill>
                  <a:prstClr val="black"/>
                </a:solidFill>
                <a:latin typeface="Arial"/>
              </a:rPr>
              <a:t>Gamma 	= </a:t>
            </a:r>
            <a:r>
              <a:rPr kumimoji="0" lang="en-US" sz="1700" dirty="0">
                <a:solidFill>
                  <a:prstClr val="black"/>
                </a:solidFill>
                <a:latin typeface="Arial"/>
              </a:rPr>
              <a:t>0.279533</a:t>
            </a:r>
            <a:endParaRPr kumimoji="0" sz="1700" dirty="0">
              <a:solidFill>
                <a:prstClr val="black"/>
              </a:solidFill>
              <a:latin typeface="Arial"/>
            </a:endParaRPr>
          </a:p>
          <a:p>
            <a:pPr lvl="2" algn="l" eaLnBrk="1" fontAlgn="auto" hangingPunct="1">
              <a:spcBef>
                <a:spcPts val="0"/>
              </a:spcBef>
              <a:spcAft>
                <a:spcPts val="0"/>
              </a:spcAft>
              <a:buSzPct val="25000"/>
              <a:buFont typeface="StarSymbol"/>
              <a:buChar char="l"/>
              <a:tabLst>
                <a:tab pos="1346200" algn="l"/>
              </a:tabLst>
            </a:pPr>
            <a:r>
              <a:rPr kumimoji="0" lang="en-US" sz="1700" dirty="0" smtClean="0">
                <a:solidFill>
                  <a:prstClr val="black"/>
                </a:solidFill>
                <a:latin typeface="Arial"/>
              </a:rPr>
              <a:t>Gamma‘	= </a:t>
            </a:r>
            <a:r>
              <a:rPr kumimoji="0" lang="en-US" sz="1700" dirty="0">
                <a:solidFill>
                  <a:prstClr val="black"/>
                </a:solidFill>
                <a:latin typeface="Arial"/>
              </a:rPr>
              <a:t>0.432957</a:t>
            </a:r>
            <a:endParaRPr kumimoji="0" sz="1700" dirty="0">
              <a:solidFill>
                <a:prstClr val="black"/>
              </a:solidFill>
              <a:latin typeface="Arial"/>
            </a:endParaRPr>
          </a:p>
        </p:txBody>
      </p:sp>
      <p:pic>
        <p:nvPicPr>
          <p:cNvPr id="10" name="Picture 5"/>
          <p:cNvPicPr/>
          <p:nvPr/>
        </p:nvPicPr>
        <p:blipFill>
          <a:blip r:embed="rId4" cstate="print"/>
          <a:stretch>
            <a:fillRect/>
          </a:stretch>
        </p:blipFill>
        <p:spPr>
          <a:xfrm>
            <a:off x="8423564" y="152399"/>
            <a:ext cx="1363311" cy="1018838"/>
          </a:xfrm>
          <a:prstGeom prst="rect">
            <a:avLst/>
          </a:prstGeom>
          <a:ln w="9360">
            <a:noFill/>
          </a:ln>
        </p:spPr>
      </p:pic>
    </p:spTree>
    <p:extLst>
      <p:ext uri="{BB962C8B-B14F-4D97-AF65-F5344CB8AC3E}">
        <p14:creationId xmlns:p14="http://schemas.microsoft.com/office/powerpoint/2010/main" val="373360483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Forecast </a:t>
            </a:r>
            <a:r>
              <a:rPr kumimoji="0" lang="en-US" sz="1700" dirty="0" smtClean="0">
                <a:solidFill>
                  <a:srgbClr val="C8C8C8"/>
                </a:solidFill>
                <a:latin typeface="Trebuchet MS"/>
                <a:ea typeface="Trebuchet MS"/>
              </a:rPr>
              <a:t>wind validation (location of measurement stations)</a:t>
            </a:r>
            <a:endParaRPr kumimoji="0" sz="1700" dirty="0">
              <a:solidFill>
                <a:prstClr val="black"/>
              </a:solidFill>
              <a:latin typeface="Arial"/>
            </a:endParaRPr>
          </a:p>
        </p:txBody>
      </p:sp>
      <p:pic>
        <p:nvPicPr>
          <p:cNvPr id="10" name="Picture 5"/>
          <p:cNvPicPr/>
          <p:nvPr/>
        </p:nvPicPr>
        <p:blipFill>
          <a:blip r:embed="rId3" cstate="print"/>
          <a:stretch>
            <a:fillRect/>
          </a:stretch>
        </p:blipFill>
        <p:spPr>
          <a:xfrm>
            <a:off x="8423564" y="152399"/>
            <a:ext cx="1363311" cy="1018838"/>
          </a:xfrm>
          <a:prstGeom prst="rect">
            <a:avLst/>
          </a:prstGeom>
          <a:ln w="9360">
            <a:noFill/>
          </a:ln>
        </p:spPr>
      </p:pic>
      <p:pic>
        <p:nvPicPr>
          <p:cNvPr id="1681411" name="Picture 3"/>
          <p:cNvPicPr>
            <a:picLocks noChangeAspect="1" noChangeArrowheads="1"/>
          </p:cNvPicPr>
          <p:nvPr/>
        </p:nvPicPr>
        <p:blipFill>
          <a:blip r:embed="rId4" cstate="print"/>
          <a:srcRect/>
          <a:stretch>
            <a:fillRect/>
          </a:stretch>
        </p:blipFill>
        <p:spPr bwMode="auto">
          <a:xfrm>
            <a:off x="2619375" y="1665405"/>
            <a:ext cx="4667250" cy="4686300"/>
          </a:xfrm>
          <a:prstGeom prst="rect">
            <a:avLst/>
          </a:prstGeom>
          <a:noFill/>
          <a:ln w="9525">
            <a:noFill/>
            <a:miter lim="800000"/>
            <a:headEnd/>
            <a:tailEnd/>
          </a:ln>
        </p:spPr>
      </p:pic>
    </p:spTree>
    <p:extLst>
      <p:ext uri="{BB962C8B-B14F-4D97-AF65-F5344CB8AC3E}">
        <p14:creationId xmlns:p14="http://schemas.microsoft.com/office/powerpoint/2010/main" val="418655913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Forecast </a:t>
            </a:r>
            <a:r>
              <a:rPr kumimoji="0" lang="en-US" sz="1700" dirty="0" smtClean="0">
                <a:solidFill>
                  <a:srgbClr val="C8C8C8"/>
                </a:solidFill>
                <a:latin typeface="Trebuchet MS"/>
                <a:ea typeface="Trebuchet MS"/>
              </a:rPr>
              <a:t>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1682435" name="Picture 3"/>
          <p:cNvPicPr>
            <a:picLocks noChangeAspect="1" noChangeArrowheads="1"/>
          </p:cNvPicPr>
          <p:nvPr/>
        </p:nvPicPr>
        <p:blipFill>
          <a:blip r:embed="rId4" cstate="print"/>
          <a:srcRect/>
          <a:stretch>
            <a:fillRect/>
          </a:stretch>
        </p:blipFill>
        <p:spPr bwMode="auto">
          <a:xfrm>
            <a:off x="3464430" y="1549691"/>
            <a:ext cx="6038885" cy="2365486"/>
          </a:xfrm>
          <a:prstGeom prst="rect">
            <a:avLst/>
          </a:prstGeom>
          <a:noFill/>
          <a:ln w="9525">
            <a:noFill/>
            <a:miter lim="800000"/>
            <a:headEnd/>
            <a:tailEnd/>
          </a:ln>
        </p:spPr>
      </p:pic>
      <p:pic>
        <p:nvPicPr>
          <p:cNvPr id="1682437" name="Picture 5"/>
          <p:cNvPicPr>
            <a:picLocks noChangeAspect="1" noChangeArrowheads="1"/>
          </p:cNvPicPr>
          <p:nvPr/>
        </p:nvPicPr>
        <p:blipFill>
          <a:blip r:embed="rId5" cstate="print"/>
          <a:srcRect/>
          <a:stretch>
            <a:fillRect/>
          </a:stretch>
        </p:blipFill>
        <p:spPr bwMode="auto">
          <a:xfrm>
            <a:off x="3503066" y="4172755"/>
            <a:ext cx="6058521" cy="2400836"/>
          </a:xfrm>
          <a:prstGeom prst="rect">
            <a:avLst/>
          </a:prstGeom>
          <a:noFill/>
          <a:ln w="9525">
            <a:noFill/>
            <a:miter lim="800000"/>
            <a:headEnd/>
            <a:tailEnd/>
          </a:ln>
        </p:spPr>
      </p:pic>
      <p:pic>
        <p:nvPicPr>
          <p:cNvPr id="1682440" name="Picture 8"/>
          <p:cNvPicPr>
            <a:picLocks noChangeAspect="1" noChangeArrowheads="1"/>
          </p:cNvPicPr>
          <p:nvPr/>
        </p:nvPicPr>
        <p:blipFill>
          <a:blip r:embed="rId6" cstate="print"/>
          <a:srcRect/>
          <a:stretch>
            <a:fillRect/>
          </a:stretch>
        </p:blipFill>
        <p:spPr bwMode="auto">
          <a:xfrm>
            <a:off x="321975" y="2485622"/>
            <a:ext cx="2964465" cy="228801"/>
          </a:xfrm>
          <a:prstGeom prst="rect">
            <a:avLst/>
          </a:prstGeom>
          <a:noFill/>
          <a:ln w="9525">
            <a:noFill/>
            <a:miter lim="800000"/>
            <a:headEnd/>
            <a:tailEnd/>
          </a:ln>
        </p:spPr>
      </p:pic>
      <p:pic>
        <p:nvPicPr>
          <p:cNvPr id="1682441" name="Picture 9"/>
          <p:cNvPicPr>
            <a:picLocks noChangeAspect="1" noChangeArrowheads="1"/>
          </p:cNvPicPr>
          <p:nvPr/>
        </p:nvPicPr>
        <p:blipFill>
          <a:blip r:embed="rId7" cstate="print"/>
          <a:srcRect/>
          <a:stretch>
            <a:fillRect/>
          </a:stretch>
        </p:blipFill>
        <p:spPr bwMode="auto">
          <a:xfrm>
            <a:off x="307552" y="5138693"/>
            <a:ext cx="3024033" cy="273073"/>
          </a:xfrm>
          <a:prstGeom prst="rect">
            <a:avLst/>
          </a:prstGeom>
          <a:noFill/>
          <a:ln w="9525">
            <a:noFill/>
            <a:miter lim="800000"/>
            <a:headEnd/>
            <a:tailEnd/>
          </a:ln>
        </p:spPr>
      </p:pic>
    </p:spTree>
    <p:extLst>
      <p:ext uri="{BB962C8B-B14F-4D97-AF65-F5344CB8AC3E}">
        <p14:creationId xmlns:p14="http://schemas.microsoft.com/office/powerpoint/2010/main" val="247353774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Forecast </a:t>
            </a:r>
            <a:r>
              <a:rPr kumimoji="0" lang="en-US" sz="1700" dirty="0" smtClean="0">
                <a:solidFill>
                  <a:srgbClr val="C8C8C8"/>
                </a:solidFill>
                <a:latin typeface="Trebuchet MS"/>
                <a:ea typeface="Trebuchet MS"/>
              </a:rPr>
              <a:t>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1683458" name="Picture 2"/>
          <p:cNvPicPr>
            <a:picLocks noChangeAspect="1" noChangeArrowheads="1"/>
          </p:cNvPicPr>
          <p:nvPr/>
        </p:nvPicPr>
        <p:blipFill>
          <a:blip r:embed="rId4" cstate="print"/>
          <a:srcRect/>
          <a:stretch>
            <a:fillRect/>
          </a:stretch>
        </p:blipFill>
        <p:spPr bwMode="auto">
          <a:xfrm>
            <a:off x="3477308" y="1570073"/>
            <a:ext cx="6028471" cy="2370861"/>
          </a:xfrm>
          <a:prstGeom prst="rect">
            <a:avLst/>
          </a:prstGeom>
          <a:noFill/>
          <a:ln w="9525">
            <a:noFill/>
            <a:miter lim="800000"/>
            <a:headEnd/>
            <a:tailEnd/>
          </a:ln>
        </p:spPr>
      </p:pic>
      <p:pic>
        <p:nvPicPr>
          <p:cNvPr id="1683459" name="Picture 3"/>
          <p:cNvPicPr>
            <a:picLocks noChangeAspect="1" noChangeArrowheads="1"/>
          </p:cNvPicPr>
          <p:nvPr/>
        </p:nvPicPr>
        <p:blipFill>
          <a:blip r:embed="rId5" cstate="print"/>
          <a:srcRect/>
          <a:stretch>
            <a:fillRect/>
          </a:stretch>
        </p:blipFill>
        <p:spPr bwMode="auto">
          <a:xfrm>
            <a:off x="3485866" y="4139072"/>
            <a:ext cx="5970017" cy="2368733"/>
          </a:xfrm>
          <a:prstGeom prst="rect">
            <a:avLst/>
          </a:prstGeom>
          <a:noFill/>
          <a:ln w="9525">
            <a:noFill/>
            <a:miter lim="800000"/>
            <a:headEnd/>
            <a:tailEnd/>
          </a:ln>
        </p:spPr>
      </p:pic>
      <p:pic>
        <p:nvPicPr>
          <p:cNvPr id="1683460" name="Picture 4"/>
          <p:cNvPicPr>
            <a:picLocks noChangeAspect="1" noChangeArrowheads="1"/>
          </p:cNvPicPr>
          <p:nvPr/>
        </p:nvPicPr>
        <p:blipFill>
          <a:blip r:embed="rId6" cstate="print"/>
          <a:srcRect/>
          <a:stretch>
            <a:fillRect/>
          </a:stretch>
        </p:blipFill>
        <p:spPr bwMode="auto">
          <a:xfrm>
            <a:off x="318486" y="2540828"/>
            <a:ext cx="3017144" cy="253684"/>
          </a:xfrm>
          <a:prstGeom prst="rect">
            <a:avLst/>
          </a:prstGeom>
          <a:noFill/>
          <a:ln w="9525">
            <a:noFill/>
            <a:miter lim="800000"/>
            <a:headEnd/>
            <a:tailEnd/>
          </a:ln>
        </p:spPr>
      </p:pic>
      <p:pic>
        <p:nvPicPr>
          <p:cNvPr id="1683461" name="Picture 5"/>
          <p:cNvPicPr>
            <a:picLocks noChangeAspect="1" noChangeArrowheads="1"/>
          </p:cNvPicPr>
          <p:nvPr/>
        </p:nvPicPr>
        <p:blipFill>
          <a:blip r:embed="rId7" cstate="print"/>
          <a:srcRect/>
          <a:stretch>
            <a:fillRect/>
          </a:stretch>
        </p:blipFill>
        <p:spPr bwMode="auto">
          <a:xfrm>
            <a:off x="326601" y="5178008"/>
            <a:ext cx="2970389" cy="239494"/>
          </a:xfrm>
          <a:prstGeom prst="rect">
            <a:avLst/>
          </a:prstGeom>
          <a:noFill/>
          <a:ln w="9525">
            <a:noFill/>
            <a:miter lim="800000"/>
            <a:headEnd/>
            <a:tailEnd/>
          </a:ln>
        </p:spPr>
      </p:pic>
    </p:spTree>
    <p:extLst>
      <p:ext uri="{BB962C8B-B14F-4D97-AF65-F5344CB8AC3E}">
        <p14:creationId xmlns:p14="http://schemas.microsoft.com/office/powerpoint/2010/main" val="427762586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HARMONIE-FEM </a:t>
            </a:r>
            <a:r>
              <a:rPr kumimoji="0" lang="en-US" sz="2400" dirty="0">
                <a:solidFill>
                  <a:srgbClr val="FFFFFF"/>
                </a:solidFill>
                <a:latin typeface="Trebuchet MS Bold"/>
                <a:ea typeface="ヒラギノ角ゴ ProN W6"/>
              </a:rPr>
              <a:t>wind forecast</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a:solidFill>
                  <a:srgbClr val="C8C8C8"/>
                </a:solidFill>
                <a:latin typeface="Trebuchet MS"/>
                <a:ea typeface="Trebuchet MS"/>
              </a:rPr>
              <a:t>Forecast </a:t>
            </a:r>
            <a:r>
              <a:rPr kumimoji="0" lang="en-US" sz="1700" dirty="0" smtClean="0">
                <a:solidFill>
                  <a:srgbClr val="C8C8C8"/>
                </a:solidFill>
                <a:latin typeface="Trebuchet MS"/>
                <a:ea typeface="Trebuchet MS"/>
              </a:rPr>
              <a:t>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1684482" name="Picture 2"/>
          <p:cNvPicPr>
            <a:picLocks noChangeAspect="1" noChangeArrowheads="1"/>
          </p:cNvPicPr>
          <p:nvPr/>
        </p:nvPicPr>
        <p:blipFill>
          <a:blip r:embed="rId4" cstate="print"/>
          <a:srcRect/>
          <a:stretch>
            <a:fillRect/>
          </a:stretch>
        </p:blipFill>
        <p:spPr bwMode="auto">
          <a:xfrm>
            <a:off x="3503066" y="1519704"/>
            <a:ext cx="6029936" cy="2370920"/>
          </a:xfrm>
          <a:prstGeom prst="rect">
            <a:avLst/>
          </a:prstGeom>
          <a:noFill/>
          <a:ln w="9525">
            <a:noFill/>
            <a:miter lim="800000"/>
            <a:headEnd/>
            <a:tailEnd/>
          </a:ln>
        </p:spPr>
      </p:pic>
      <p:pic>
        <p:nvPicPr>
          <p:cNvPr id="1684483" name="Picture 3"/>
          <p:cNvPicPr>
            <a:picLocks noChangeAspect="1" noChangeArrowheads="1"/>
          </p:cNvPicPr>
          <p:nvPr/>
        </p:nvPicPr>
        <p:blipFill>
          <a:blip r:embed="rId5" cstate="print"/>
          <a:srcRect/>
          <a:stretch>
            <a:fillRect/>
          </a:stretch>
        </p:blipFill>
        <p:spPr bwMode="auto">
          <a:xfrm>
            <a:off x="3542708" y="4159880"/>
            <a:ext cx="6058683" cy="2402848"/>
          </a:xfrm>
          <a:prstGeom prst="rect">
            <a:avLst/>
          </a:prstGeom>
          <a:noFill/>
          <a:ln w="9525">
            <a:noFill/>
            <a:miter lim="800000"/>
            <a:headEnd/>
            <a:tailEnd/>
          </a:ln>
        </p:spPr>
      </p:pic>
      <p:pic>
        <p:nvPicPr>
          <p:cNvPr id="1684484" name="Picture 4"/>
          <p:cNvPicPr>
            <a:picLocks noChangeAspect="1" noChangeArrowheads="1"/>
          </p:cNvPicPr>
          <p:nvPr/>
        </p:nvPicPr>
        <p:blipFill>
          <a:blip r:embed="rId6" cstate="print"/>
          <a:srcRect/>
          <a:stretch>
            <a:fillRect/>
          </a:stretch>
        </p:blipFill>
        <p:spPr bwMode="auto">
          <a:xfrm>
            <a:off x="241212" y="2485617"/>
            <a:ext cx="2889756" cy="239733"/>
          </a:xfrm>
          <a:prstGeom prst="rect">
            <a:avLst/>
          </a:prstGeom>
          <a:noFill/>
          <a:ln w="9525">
            <a:noFill/>
            <a:miter lim="800000"/>
            <a:headEnd/>
            <a:tailEnd/>
          </a:ln>
        </p:spPr>
      </p:pic>
      <p:pic>
        <p:nvPicPr>
          <p:cNvPr id="1684485" name="Picture 5"/>
          <p:cNvPicPr>
            <a:picLocks noChangeAspect="1" noChangeArrowheads="1"/>
          </p:cNvPicPr>
          <p:nvPr/>
        </p:nvPicPr>
        <p:blipFill>
          <a:blip r:embed="rId7" cstate="print"/>
          <a:srcRect/>
          <a:stretch>
            <a:fillRect/>
          </a:stretch>
        </p:blipFill>
        <p:spPr bwMode="auto">
          <a:xfrm>
            <a:off x="257580" y="5120492"/>
            <a:ext cx="3026535" cy="234116"/>
          </a:xfrm>
          <a:prstGeom prst="rect">
            <a:avLst/>
          </a:prstGeom>
          <a:noFill/>
          <a:ln w="9525">
            <a:noFill/>
            <a:miter lim="800000"/>
            <a:headEnd/>
            <a:tailEnd/>
          </a:ln>
        </p:spPr>
      </p:pic>
    </p:spTree>
    <p:extLst>
      <p:ext uri="{BB962C8B-B14F-4D97-AF65-F5344CB8AC3E}">
        <p14:creationId xmlns:p14="http://schemas.microsoft.com/office/powerpoint/2010/main" val="3044289652"/>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28"/>
          <p:cNvSpPr>
            <a:spLocks noGrp="1" noChangeArrowheads="1"/>
          </p:cNvSpPr>
          <p:nvPr>
            <p:ph type="title"/>
          </p:nvPr>
        </p:nvSpPr>
        <p:spPr>
          <a:xfrm>
            <a:off x="5" y="1843088"/>
            <a:ext cx="9905999" cy="1834832"/>
          </a:xfrm>
          <a:noFill/>
          <a:ln/>
        </p:spPr>
        <p:txBody>
          <a:bodyPr/>
          <a:lstStyle/>
          <a:p>
            <a:r>
              <a:rPr lang="en-US" dirty="0" smtClean="0">
                <a:solidFill>
                  <a:schemeClr val="bg1"/>
                </a:solidFill>
              </a:rPr>
              <a:t>Ensemble method</a:t>
            </a:r>
            <a:endParaRPr lang="en-US" dirty="0"/>
          </a:p>
        </p:txBody>
      </p:sp>
    </p:spTree>
    <p:extLst>
      <p:ext uri="{BB962C8B-B14F-4D97-AF65-F5344CB8AC3E}">
        <p14:creationId xmlns:p14="http://schemas.microsoft.com/office/powerpoint/2010/main" val="271710889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908" name="Rectangle 28"/>
          <p:cNvSpPr>
            <a:spLocks noGrp="1" noChangeArrowheads="1"/>
          </p:cNvSpPr>
          <p:nvPr>
            <p:ph type="title"/>
          </p:nvPr>
        </p:nvSpPr>
        <p:spPr>
          <a:xfrm>
            <a:off x="468315" y="115888"/>
            <a:ext cx="6769100" cy="576262"/>
          </a:xfrm>
          <a:noFill/>
          <a:ln/>
        </p:spPr>
        <p:txBody>
          <a:bodyPr/>
          <a:lstStyle/>
          <a:p>
            <a:r>
              <a:rPr lang="en-US" dirty="0" smtClean="0"/>
              <a:t>Motivation</a:t>
            </a:r>
            <a:endParaRPr lang="en-US" dirty="0"/>
          </a:p>
        </p:txBody>
      </p:sp>
      <p:sp>
        <p:nvSpPr>
          <p:cNvPr id="5" name="2 Marcador de contenido"/>
          <p:cNvSpPr txBox="1">
            <a:spLocks/>
          </p:cNvSpPr>
          <p:nvPr/>
        </p:nvSpPr>
        <p:spPr>
          <a:xfrm>
            <a:off x="213805" y="1481582"/>
            <a:ext cx="9491027" cy="5062538"/>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r>
              <a:rPr lang="en-US" sz="3200" dirty="0" smtClean="0"/>
              <a:t>Wind field forecasting for complex terrain</a:t>
            </a:r>
          </a:p>
          <a:p>
            <a:r>
              <a:rPr lang="en-US" sz="3200" dirty="0" smtClean="0"/>
              <a:t>Ensemble methods</a:t>
            </a:r>
          </a:p>
          <a:p>
            <a:r>
              <a:rPr lang="en-US" sz="3200" dirty="0" smtClean="0"/>
              <a:t>Gran </a:t>
            </a:r>
            <a:r>
              <a:rPr lang="en-US" sz="3200" dirty="0" err="1" smtClean="0"/>
              <a:t>Canaria</a:t>
            </a:r>
            <a:r>
              <a:rPr lang="en-US" sz="3200" dirty="0" smtClean="0"/>
              <a:t> island (Canary Islands)</a:t>
            </a:r>
          </a:p>
        </p:txBody>
      </p:sp>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75" y="4365625"/>
            <a:ext cx="4957763" cy="19970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8358" y="3337878"/>
            <a:ext cx="3373437" cy="2717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0" y="0"/>
            <a:ext cx="9903263" cy="1292952"/>
          </a:xfrm>
          <a:prstGeom prst="rect">
            <a:avLst/>
          </a:prstGeom>
          <a:solidFill>
            <a:srgbClr val="002E67"/>
          </a:solidFill>
          <a:ln w="9360">
            <a:noFill/>
          </a:ln>
        </p:spPr>
      </p:sp>
      <p:sp>
        <p:nvSpPr>
          <p:cNvPr id="285" name="Line 2"/>
          <p:cNvSpPr/>
          <p:nvPr/>
        </p:nvSpPr>
        <p:spPr>
          <a:xfrm>
            <a:off x="0" y="1362514"/>
            <a:ext cx="9905032" cy="2613"/>
          </a:xfrm>
          <a:prstGeom prst="line">
            <a:avLst/>
          </a:prstGeom>
          <a:ln w="9360">
            <a:solidFill>
              <a:srgbClr val="000000"/>
            </a:solidFill>
            <a:round/>
          </a:ln>
        </p:spPr>
      </p:sp>
      <p:sp>
        <p:nvSpPr>
          <p:cNvPr id="286" name="CustomShape 3"/>
          <p:cNvSpPr/>
          <p:nvPr/>
        </p:nvSpPr>
        <p:spPr>
          <a:xfrm>
            <a:off x="0" y="6706107"/>
            <a:ext cx="9903263" cy="149903"/>
          </a:xfrm>
          <a:prstGeom prst="rect">
            <a:avLst/>
          </a:prstGeom>
          <a:solidFill>
            <a:srgbClr val="525E66"/>
          </a:solidFill>
          <a:ln w="9360">
            <a:noFill/>
          </a:ln>
        </p:spPr>
      </p:sp>
      <p:sp>
        <p:nvSpPr>
          <p:cNvPr id="288" name="CustomShape 4"/>
          <p:cNvSpPr/>
          <p:nvPr/>
        </p:nvSpPr>
        <p:spPr>
          <a:xfrm>
            <a:off x="468030" y="114633"/>
            <a:ext cx="7949072" cy="1176687"/>
          </a:xfrm>
          <a:prstGeom prst="rect">
            <a:avLst/>
          </a:prstGeom>
          <a:noFill/>
          <a:ln>
            <a:noFill/>
          </a:ln>
        </p:spPr>
        <p:txBody>
          <a:bodyPr lIns="35575" tIns="35575" rIns="116306" bIns="35575"/>
          <a:lstStyle/>
          <a:p>
            <a:pPr algn="l"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methods</a:t>
            </a:r>
            <a:endParaRPr kumimoji="0" sz="1700" dirty="0">
              <a:solidFill>
                <a:prstClr val="black"/>
              </a:solidFill>
              <a:latin typeface="Arial"/>
            </a:endParaRPr>
          </a:p>
        </p:txBody>
      </p:sp>
      <p:sp>
        <p:nvSpPr>
          <p:cNvPr id="289" name="CustomShape 5"/>
          <p:cNvSpPr/>
          <p:nvPr/>
        </p:nvSpPr>
        <p:spPr>
          <a:xfrm>
            <a:off x="523218" y="620513"/>
            <a:ext cx="4053779" cy="190399"/>
          </a:xfrm>
          <a:prstGeom prst="rect">
            <a:avLst/>
          </a:prstGeom>
          <a:noFill/>
          <a:ln w="9360">
            <a:noFill/>
          </a:ln>
        </p:spPr>
        <p:txBody>
          <a:bodyPr wrap="none" lIns="0" tIns="0" rIns="40365" bIns="0"/>
          <a:lstStyle/>
          <a:p>
            <a:pPr algn="l" eaLnBrk="1" fontAlgn="auto" hangingPunct="1">
              <a:lnSpc>
                <a:spcPct val="70000"/>
              </a:lnSpc>
              <a:spcBef>
                <a:spcPts val="0"/>
              </a:spcBef>
              <a:spcAft>
                <a:spcPts val="0"/>
              </a:spcAft>
            </a:pPr>
            <a:r>
              <a:rPr kumimoji="0" lang="en-US" sz="1700" dirty="0">
                <a:solidFill>
                  <a:srgbClr val="C8C8C8"/>
                </a:solidFill>
                <a:latin typeface="Trebuchet MS"/>
                <a:ea typeface="Trebuchet MS"/>
              </a:rPr>
              <a:t>Stations election</a:t>
            </a:r>
            <a:endParaRPr kumimoji="0" sz="1700" dirty="0">
              <a:solidFill>
                <a:prstClr val="black"/>
              </a:solidFill>
              <a:latin typeface="Arial"/>
            </a:endParaRPr>
          </a:p>
        </p:txBody>
      </p:sp>
      <p:pic>
        <p:nvPicPr>
          <p:cNvPr id="290" name="Imatge 289"/>
          <p:cNvPicPr/>
          <p:nvPr/>
        </p:nvPicPr>
        <p:blipFill>
          <a:blip r:embed="rId3" cstate="print"/>
          <a:stretch>
            <a:fillRect/>
          </a:stretch>
        </p:blipFill>
        <p:spPr>
          <a:xfrm>
            <a:off x="-509420" y="1610393"/>
            <a:ext cx="9636172" cy="4784804"/>
          </a:xfrm>
          <a:prstGeom prst="rect">
            <a:avLst/>
          </a:prstGeom>
          <a:ln>
            <a:noFill/>
          </a:ln>
        </p:spPr>
      </p:pic>
      <p:sp>
        <p:nvSpPr>
          <p:cNvPr id="291" name="CustomShape 6"/>
          <p:cNvSpPr/>
          <p:nvPr/>
        </p:nvSpPr>
        <p:spPr>
          <a:xfrm>
            <a:off x="4032907" y="6057900"/>
            <a:ext cx="4539593" cy="213194"/>
          </a:xfrm>
          <a:prstGeom prst="rect">
            <a:avLst/>
          </a:prstGeom>
          <a:noFill/>
          <a:ln w="12600">
            <a:noFill/>
          </a:ln>
        </p:spPr>
        <p:txBody>
          <a:bodyPr wrap="none" lIns="0" tIns="0" rIns="38997" bIns="0"/>
          <a:lstStyle/>
          <a:p>
            <a:pPr algn="l" eaLnBrk="1" fontAlgn="auto" hangingPunct="1">
              <a:spcBef>
                <a:spcPts val="0"/>
              </a:spcBef>
              <a:spcAft>
                <a:spcPts val="0"/>
              </a:spcAft>
            </a:pPr>
            <a:r>
              <a:rPr kumimoji="0" lang="en-US" sz="1400" b="1" dirty="0" smtClean="0">
                <a:solidFill>
                  <a:srgbClr val="000000"/>
                </a:solidFill>
                <a:latin typeface="Trebuchet MS"/>
                <a:ea typeface="Trebuchet MS"/>
              </a:rPr>
              <a:t>Stations (1/3) and </a:t>
            </a:r>
            <a:r>
              <a:rPr kumimoji="0" lang="en-US" sz="1400" b="1" dirty="0">
                <a:solidFill>
                  <a:srgbClr val="000000"/>
                </a:solidFill>
                <a:latin typeface="Trebuchet MS"/>
                <a:ea typeface="Trebuchet MS"/>
              </a:rPr>
              <a:t>control </a:t>
            </a:r>
            <a:r>
              <a:rPr kumimoji="0" lang="en-US" sz="1400" b="1" dirty="0" smtClean="0">
                <a:solidFill>
                  <a:srgbClr val="000000"/>
                </a:solidFill>
                <a:latin typeface="Trebuchet MS"/>
                <a:ea typeface="Trebuchet MS"/>
              </a:rPr>
              <a:t>points (1/3)</a:t>
            </a:r>
            <a:endParaRPr kumimoji="0" sz="1700" dirty="0">
              <a:solidFill>
                <a:prstClr val="black"/>
              </a:solidFill>
              <a:latin typeface="Arial"/>
            </a:endParaRPr>
          </a:p>
        </p:txBody>
      </p:sp>
      <p:pic>
        <p:nvPicPr>
          <p:cNvPr id="292" name="Imatge 291"/>
          <p:cNvPicPr/>
          <p:nvPr/>
        </p:nvPicPr>
        <p:blipFill>
          <a:blip r:embed="rId4" cstate="print"/>
          <a:stretch>
            <a:fillRect/>
          </a:stretch>
        </p:blipFill>
        <p:spPr>
          <a:xfrm>
            <a:off x="7641297" y="2433388"/>
            <a:ext cx="623686" cy="309603"/>
          </a:xfrm>
          <a:prstGeom prst="rect">
            <a:avLst/>
          </a:prstGeom>
          <a:ln>
            <a:noFill/>
          </a:ln>
        </p:spPr>
      </p:pic>
      <p:pic>
        <p:nvPicPr>
          <p:cNvPr id="293" name="Imatge 292"/>
          <p:cNvPicPr/>
          <p:nvPr/>
        </p:nvPicPr>
        <p:blipFill>
          <a:blip r:embed="rId5" cstate="print"/>
          <a:stretch>
            <a:fillRect/>
          </a:stretch>
        </p:blipFill>
        <p:spPr>
          <a:xfrm>
            <a:off x="7641297" y="2009155"/>
            <a:ext cx="623686" cy="309603"/>
          </a:xfrm>
          <a:prstGeom prst="rect">
            <a:avLst/>
          </a:prstGeom>
          <a:ln>
            <a:noFill/>
          </a:ln>
        </p:spPr>
      </p:pic>
      <p:sp>
        <p:nvSpPr>
          <p:cNvPr id="294" name="CustomShape 7"/>
          <p:cNvSpPr/>
          <p:nvPr/>
        </p:nvSpPr>
        <p:spPr>
          <a:xfrm>
            <a:off x="8088456" y="2416732"/>
            <a:ext cx="1559391" cy="313849"/>
          </a:xfrm>
          <a:prstGeom prst="rect">
            <a:avLst/>
          </a:prstGeom>
          <a:noFill/>
          <a:ln>
            <a:noFill/>
          </a:ln>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Control points</a:t>
            </a:r>
            <a:endParaRPr kumimoji="0" sz="1700" dirty="0">
              <a:solidFill>
                <a:prstClr val="black"/>
              </a:solidFill>
              <a:latin typeface="Arial"/>
            </a:endParaRPr>
          </a:p>
        </p:txBody>
      </p:sp>
      <p:sp>
        <p:nvSpPr>
          <p:cNvPr id="295" name="CustomShape 8"/>
          <p:cNvSpPr/>
          <p:nvPr/>
        </p:nvSpPr>
        <p:spPr>
          <a:xfrm>
            <a:off x="8088810" y="1992171"/>
            <a:ext cx="987355" cy="313849"/>
          </a:xfrm>
          <a:prstGeom prst="rect">
            <a:avLst/>
          </a:prstGeom>
          <a:noFill/>
          <a:ln>
            <a:noFill/>
          </a:ln>
        </p:spPr>
        <p:txBody>
          <a:bodyPr wrap="none" lIns="85519" tIns="42760" rIns="85519" bIns="42760"/>
          <a:lstStyle/>
          <a:p>
            <a:pPr algn="l" eaLnBrk="1" fontAlgn="auto" hangingPunct="1">
              <a:spcBef>
                <a:spcPts val="0"/>
              </a:spcBef>
              <a:spcAft>
                <a:spcPts val="0"/>
              </a:spcAft>
            </a:pPr>
            <a:r>
              <a:rPr kumimoji="0" lang="en-US" sz="1700" dirty="0">
                <a:solidFill>
                  <a:prstClr val="black"/>
                </a:solidFill>
                <a:latin typeface="Arial"/>
              </a:rPr>
              <a:t>Stations</a:t>
            </a:r>
            <a:endParaRPr kumimoji="0" sz="1700" dirty="0">
              <a:solidFill>
                <a:prstClr val="black"/>
              </a:solidFill>
              <a:latin typeface="Arial"/>
            </a:endParaRPr>
          </a:p>
        </p:txBody>
      </p:sp>
      <p:pic>
        <p:nvPicPr>
          <p:cNvPr id="14" name="Picture 5"/>
          <p:cNvPicPr/>
          <p:nvPr/>
        </p:nvPicPr>
        <p:blipFill>
          <a:blip r:embed="rId6" cstate="print"/>
          <a:stretch>
            <a:fillRect/>
          </a:stretch>
        </p:blipFill>
        <p:spPr>
          <a:xfrm>
            <a:off x="8423564" y="152399"/>
            <a:ext cx="1363311" cy="1018838"/>
          </a:xfrm>
          <a:prstGeom prst="rect">
            <a:avLst/>
          </a:prstGeom>
          <a:ln w="9360">
            <a:noFill/>
          </a:ln>
        </p:spPr>
      </p:pic>
    </p:spTree>
    <p:extLst>
      <p:ext uri="{BB962C8B-B14F-4D97-AF65-F5344CB8AC3E}">
        <p14:creationId xmlns:p14="http://schemas.microsoft.com/office/powerpoint/2010/main" val="30338717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ChangeArrowheads="1"/>
          </p:cNvSpPr>
          <p:nvPr/>
        </p:nvSpPr>
        <p:spPr bwMode="auto">
          <a:xfrm>
            <a:off x="468320" y="115888"/>
            <a:ext cx="7507287" cy="576262"/>
          </a:xfrm>
          <a:prstGeom prst="rect">
            <a:avLst/>
          </a:prstGeom>
          <a:noFill/>
          <a:ln w="9525">
            <a:noFill/>
            <a:miter lim="800000"/>
            <a:headEnd/>
            <a:tailEnd/>
          </a:ln>
        </p:spPr>
        <p:txBody>
          <a:bodyPr wrap="none" lIns="91393" tIns="45697" rIns="91393" bIns="45697"/>
          <a:lstStyle/>
          <a:p>
            <a:pPr algn="l" eaLnBrk="1" hangingPunct="1"/>
            <a:r>
              <a:rPr kumimoji="0" lang="en-US" sz="2400" b="1" dirty="0" smtClean="0">
                <a:solidFill>
                  <a:srgbClr val="FFFFFF"/>
                </a:solidFill>
                <a:latin typeface="Trebuchet MS"/>
              </a:rPr>
              <a:t>Ensemble methods</a:t>
            </a:r>
            <a:endParaRPr kumimoji="0" lang="en-US" sz="2400" b="1" dirty="0">
              <a:solidFill>
                <a:srgbClr val="FFFFFF"/>
              </a:solidFill>
              <a:latin typeface="Trebuchet MS"/>
            </a:endParaRPr>
          </a:p>
        </p:txBody>
      </p:sp>
      <p:pic>
        <p:nvPicPr>
          <p:cNvPr id="8" name="Imatge 7"/>
          <p:cNvPicPr/>
          <p:nvPr/>
        </p:nvPicPr>
        <p:blipFill>
          <a:blip r:embed="rId3" cstate="print"/>
          <a:stretch>
            <a:fillRect/>
          </a:stretch>
        </p:blipFill>
        <p:spPr>
          <a:xfrm>
            <a:off x="1435101" y="1485900"/>
            <a:ext cx="7035800" cy="3517900"/>
          </a:xfrm>
          <a:prstGeom prst="rect">
            <a:avLst/>
          </a:prstGeom>
          <a:ln>
            <a:noFill/>
          </a:ln>
        </p:spPr>
      </p:pic>
      <p:sp>
        <p:nvSpPr>
          <p:cNvPr id="9" name="CustomShape 5"/>
          <p:cNvSpPr/>
          <p:nvPr/>
        </p:nvSpPr>
        <p:spPr>
          <a:xfrm>
            <a:off x="1122527" y="5216303"/>
            <a:ext cx="2115974" cy="1324197"/>
          </a:xfrm>
          <a:prstGeom prst="rect">
            <a:avLst/>
          </a:prstGeom>
          <a:noFill/>
          <a:ln>
            <a:noFill/>
          </a:ln>
        </p:spPr>
        <p:txBody>
          <a:bodyPr wrap="none" lIns="85519" tIns="42760" rIns="85519" bIns="42760"/>
          <a:lstStyle/>
          <a:p>
            <a:pPr defTabSz="868872" eaLnBrk="1" fontAlgn="auto" hangingPunct="1">
              <a:spcBef>
                <a:spcPts val="0"/>
              </a:spcBef>
              <a:spcAft>
                <a:spcPts val="0"/>
              </a:spcAft>
              <a:buSzPct val="25000"/>
            </a:pPr>
            <a:r>
              <a:rPr kumimoji="0" lang="en-US" sz="1700" b="1" dirty="0" smtClean="0">
                <a:solidFill>
                  <a:prstClr val="black"/>
                </a:solidFill>
                <a:latin typeface="Arial"/>
              </a:rPr>
              <a:t>New</a:t>
            </a:r>
          </a:p>
          <a:p>
            <a:pPr algn="l" defTabSz="868872" eaLnBrk="1" fontAlgn="auto" hangingPunct="1">
              <a:spcBef>
                <a:spcPts val="0"/>
              </a:spcBef>
              <a:spcAft>
                <a:spcPts val="0"/>
              </a:spcAft>
              <a:buSzPct val="25000"/>
            </a:pPr>
            <a:r>
              <a:rPr kumimoji="0" lang="en-US" sz="1700" dirty="0" smtClean="0">
                <a:solidFill>
                  <a:prstClr val="black"/>
                </a:solidFill>
                <a:latin typeface="Arial"/>
              </a:rPr>
              <a:t>Alpha      = </a:t>
            </a:r>
            <a:r>
              <a:rPr kumimoji="0" lang="en-US" sz="1700" dirty="0">
                <a:solidFill>
                  <a:prstClr val="black"/>
                </a:solidFill>
                <a:latin typeface="Arial"/>
              </a:rPr>
              <a:t>2.057920</a:t>
            </a:r>
            <a:endParaRPr kumimoji="0" sz="1700" dirty="0">
              <a:solidFill>
                <a:prstClr val="black"/>
              </a:solidFill>
              <a:latin typeface="Arial"/>
            </a:endParaRPr>
          </a:p>
          <a:p>
            <a:pPr algn="l" defTabSz="868872" eaLnBrk="1" fontAlgn="auto" hangingPunct="1">
              <a:spcBef>
                <a:spcPts val="0"/>
              </a:spcBef>
              <a:spcAft>
                <a:spcPts val="0"/>
              </a:spcAft>
              <a:buSzPct val="25000"/>
            </a:pPr>
            <a:r>
              <a:rPr kumimoji="0" lang="en-US" sz="1700" dirty="0">
                <a:solidFill>
                  <a:prstClr val="black"/>
                </a:solidFill>
                <a:latin typeface="Arial"/>
              </a:rPr>
              <a:t>Epsilon </a:t>
            </a:r>
            <a:r>
              <a:rPr kumimoji="0" lang="en-US" sz="1700" dirty="0" smtClean="0">
                <a:solidFill>
                  <a:prstClr val="black"/>
                </a:solidFill>
                <a:latin typeface="Arial"/>
              </a:rPr>
              <a:t>  = </a:t>
            </a:r>
            <a:r>
              <a:rPr kumimoji="0" lang="en-US" sz="1700" dirty="0">
                <a:solidFill>
                  <a:prstClr val="black"/>
                </a:solidFill>
                <a:latin typeface="Arial"/>
              </a:rPr>
              <a:t>0.950898</a:t>
            </a:r>
            <a:endParaRPr kumimoji="0" sz="1700" dirty="0">
              <a:solidFill>
                <a:prstClr val="black"/>
              </a:solidFill>
              <a:latin typeface="Arial"/>
            </a:endParaRPr>
          </a:p>
          <a:p>
            <a:pPr algn="l" defTabSz="868872" eaLnBrk="1" fontAlgn="auto" hangingPunct="1">
              <a:spcBef>
                <a:spcPts val="0"/>
              </a:spcBef>
              <a:spcAft>
                <a:spcPts val="0"/>
              </a:spcAft>
              <a:buSzPct val="25000"/>
            </a:pPr>
            <a:r>
              <a:rPr kumimoji="0" lang="en-US" sz="1700" dirty="0" smtClean="0">
                <a:solidFill>
                  <a:prstClr val="black"/>
                </a:solidFill>
                <a:latin typeface="Arial"/>
              </a:rPr>
              <a:t>Gamma  </a:t>
            </a:r>
            <a:r>
              <a:rPr kumimoji="0" lang="en-US" sz="1700" dirty="0">
                <a:solidFill>
                  <a:prstClr val="black"/>
                </a:solidFill>
                <a:latin typeface="Arial"/>
              </a:rPr>
              <a:t>= 0.224911</a:t>
            </a:r>
            <a:endParaRPr kumimoji="0" sz="1700" dirty="0">
              <a:solidFill>
                <a:prstClr val="black"/>
              </a:solidFill>
              <a:latin typeface="Arial"/>
            </a:endParaRPr>
          </a:p>
          <a:p>
            <a:pPr algn="l" defTabSz="868872" eaLnBrk="1" fontAlgn="auto" hangingPunct="1">
              <a:spcBef>
                <a:spcPts val="0"/>
              </a:spcBef>
              <a:spcAft>
                <a:spcPts val="0"/>
              </a:spcAft>
              <a:buSzPct val="25000"/>
            </a:pPr>
            <a:r>
              <a:rPr kumimoji="0" lang="en-US" sz="1700" dirty="0">
                <a:solidFill>
                  <a:prstClr val="black"/>
                </a:solidFill>
                <a:latin typeface="Arial"/>
              </a:rPr>
              <a:t>Gamma' </a:t>
            </a:r>
            <a:r>
              <a:rPr kumimoji="0" lang="en-US" sz="1700" dirty="0" smtClean="0">
                <a:solidFill>
                  <a:prstClr val="black"/>
                </a:solidFill>
                <a:latin typeface="Arial"/>
              </a:rPr>
              <a:t>= </a:t>
            </a:r>
            <a:r>
              <a:rPr kumimoji="0" lang="en-US" sz="1700" dirty="0">
                <a:solidFill>
                  <a:prstClr val="black"/>
                </a:solidFill>
                <a:latin typeface="Arial"/>
              </a:rPr>
              <a:t>0.311286</a:t>
            </a:r>
            <a:endParaRPr kumimoji="0" sz="1700" dirty="0">
              <a:solidFill>
                <a:prstClr val="black"/>
              </a:solidFill>
              <a:latin typeface="Arial"/>
            </a:endParaRPr>
          </a:p>
        </p:txBody>
      </p:sp>
      <p:sp>
        <p:nvSpPr>
          <p:cNvPr id="10" name="CustomShape 6"/>
          <p:cNvSpPr/>
          <p:nvPr/>
        </p:nvSpPr>
        <p:spPr>
          <a:xfrm>
            <a:off x="6717624" y="5229318"/>
            <a:ext cx="2121576" cy="1412782"/>
          </a:xfrm>
          <a:prstGeom prst="rect">
            <a:avLst/>
          </a:prstGeom>
          <a:noFill/>
          <a:ln>
            <a:noFill/>
          </a:ln>
        </p:spPr>
        <p:txBody>
          <a:bodyPr wrap="none" lIns="85519" tIns="42760" rIns="85519" bIns="42760"/>
          <a:lstStyle/>
          <a:p>
            <a:pPr defTabSz="868872" eaLnBrk="1" fontAlgn="auto" hangingPunct="1">
              <a:spcBef>
                <a:spcPts val="0"/>
              </a:spcBef>
              <a:spcAft>
                <a:spcPts val="0"/>
              </a:spcAft>
              <a:buSzPct val="25000"/>
            </a:pPr>
            <a:r>
              <a:rPr kumimoji="0" lang="en-US" sz="1700" b="1" dirty="0" smtClean="0">
                <a:solidFill>
                  <a:prstClr val="black"/>
                </a:solidFill>
                <a:latin typeface="Arial"/>
              </a:rPr>
              <a:t>Previous</a:t>
            </a:r>
            <a:endParaRPr kumimoji="0" sz="1700" b="1" dirty="0" smtClean="0">
              <a:solidFill>
                <a:prstClr val="black"/>
              </a:solidFill>
              <a:latin typeface="Arial"/>
            </a:endParaRPr>
          </a:p>
          <a:p>
            <a:pPr algn="l" defTabSz="868872" eaLnBrk="1" fontAlgn="auto" hangingPunct="1">
              <a:spcBef>
                <a:spcPts val="0"/>
              </a:spcBef>
              <a:spcAft>
                <a:spcPts val="0"/>
              </a:spcAft>
              <a:buSzPct val="25000"/>
            </a:pPr>
            <a:r>
              <a:rPr kumimoji="0" lang="en-US" sz="1700" dirty="0" smtClean="0">
                <a:solidFill>
                  <a:prstClr val="black"/>
                </a:solidFill>
                <a:latin typeface="Arial"/>
              </a:rPr>
              <a:t>Alpha	= 2.302731</a:t>
            </a:r>
            <a:endParaRPr kumimoji="0" sz="1700" dirty="0" smtClean="0">
              <a:solidFill>
                <a:prstClr val="black"/>
              </a:solidFill>
              <a:latin typeface="Arial"/>
            </a:endParaRPr>
          </a:p>
          <a:p>
            <a:pPr algn="l" defTabSz="868872" eaLnBrk="1" fontAlgn="auto" hangingPunct="1">
              <a:spcBef>
                <a:spcPts val="0"/>
              </a:spcBef>
              <a:spcAft>
                <a:spcPts val="0"/>
              </a:spcAft>
              <a:buSzPct val="25000"/>
            </a:pPr>
            <a:r>
              <a:rPr kumimoji="0" lang="en-US" sz="1700" dirty="0" smtClean="0">
                <a:solidFill>
                  <a:prstClr val="black"/>
                </a:solidFill>
                <a:latin typeface="Arial"/>
              </a:rPr>
              <a:t>Epsilon</a:t>
            </a:r>
            <a:r>
              <a:rPr kumimoji="0" lang="en-US" sz="1700" dirty="0">
                <a:solidFill>
                  <a:prstClr val="black"/>
                </a:solidFill>
                <a:latin typeface="Arial"/>
              </a:rPr>
              <a:t>	= 0.938761</a:t>
            </a:r>
            <a:endParaRPr kumimoji="0" sz="1700" dirty="0">
              <a:solidFill>
                <a:prstClr val="black"/>
              </a:solidFill>
              <a:latin typeface="Arial"/>
            </a:endParaRPr>
          </a:p>
          <a:p>
            <a:pPr algn="l" defTabSz="868872" eaLnBrk="1" fontAlgn="auto" hangingPunct="1">
              <a:spcBef>
                <a:spcPts val="0"/>
              </a:spcBef>
              <a:spcAft>
                <a:spcPts val="0"/>
              </a:spcAft>
              <a:buSzPct val="25000"/>
            </a:pPr>
            <a:r>
              <a:rPr kumimoji="0" lang="en-US" sz="1700" dirty="0">
                <a:solidFill>
                  <a:prstClr val="black"/>
                </a:solidFill>
                <a:latin typeface="Arial"/>
              </a:rPr>
              <a:t>Gamma	= 0.279533</a:t>
            </a:r>
            <a:endParaRPr kumimoji="0" sz="1700" dirty="0">
              <a:solidFill>
                <a:prstClr val="black"/>
              </a:solidFill>
              <a:latin typeface="Arial"/>
            </a:endParaRPr>
          </a:p>
          <a:p>
            <a:pPr algn="l" defTabSz="868872" eaLnBrk="1" fontAlgn="auto" hangingPunct="1">
              <a:spcBef>
                <a:spcPts val="0"/>
              </a:spcBef>
              <a:spcAft>
                <a:spcPts val="0"/>
              </a:spcAft>
              <a:buSzPct val="25000"/>
            </a:pPr>
            <a:r>
              <a:rPr kumimoji="0" lang="en-US" sz="1700" dirty="0">
                <a:solidFill>
                  <a:prstClr val="black"/>
                </a:solidFill>
                <a:latin typeface="Arial"/>
              </a:rPr>
              <a:t>Gamma'	= 0.432957</a:t>
            </a:r>
            <a:endParaRPr kumimoji="0" sz="1700" dirty="0">
              <a:solidFill>
                <a:prstClr val="black"/>
              </a:solidFill>
              <a:latin typeface="Arial"/>
            </a:endParaRPr>
          </a:p>
        </p:txBody>
      </p:sp>
      <p:cxnSp>
        <p:nvCxnSpPr>
          <p:cNvPr id="11" name="11 Conector recto de flecha"/>
          <p:cNvCxnSpPr/>
          <p:nvPr/>
        </p:nvCxnSpPr>
        <p:spPr>
          <a:xfrm>
            <a:off x="3722193" y="6056202"/>
            <a:ext cx="2589707" cy="1698"/>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2" name="CustomShape 7"/>
          <p:cNvSpPr/>
          <p:nvPr/>
        </p:nvSpPr>
        <p:spPr>
          <a:xfrm>
            <a:off x="4253056" y="5655232"/>
            <a:ext cx="1559391" cy="313849"/>
          </a:xfrm>
          <a:prstGeom prst="rect">
            <a:avLst/>
          </a:prstGeom>
          <a:noFill/>
          <a:ln>
            <a:noFill/>
          </a:ln>
        </p:spPr>
        <p:txBody>
          <a:bodyPr wrap="none" lIns="85519" tIns="42760" rIns="85519" bIns="42760"/>
          <a:lstStyle/>
          <a:p>
            <a:pPr algn="l" defTabSz="868872" eaLnBrk="1" fontAlgn="auto" hangingPunct="1">
              <a:spcBef>
                <a:spcPts val="0"/>
              </a:spcBef>
              <a:spcAft>
                <a:spcPts val="0"/>
              </a:spcAft>
            </a:pPr>
            <a:r>
              <a:rPr kumimoji="0" lang="en-US" sz="1700" dirty="0" smtClean="0">
                <a:solidFill>
                  <a:prstClr val="black"/>
                </a:solidFill>
                <a:latin typeface="Arial"/>
              </a:rPr>
              <a:t>Small changes</a:t>
            </a:r>
            <a:endParaRPr kumimoji="0" sz="1700" dirty="0">
              <a:solidFill>
                <a:prstClr val="black"/>
              </a:solidFill>
              <a:latin typeface="Arial"/>
            </a:endParaRPr>
          </a:p>
        </p:txBody>
      </p:sp>
    </p:spTree>
    <p:extLst>
      <p:ext uri="{BB962C8B-B14F-4D97-AF65-F5344CB8AC3E}">
        <p14:creationId xmlns:p14="http://schemas.microsoft.com/office/powerpoint/2010/main" val="3523265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a:t>
            </a:r>
            <a:r>
              <a:rPr kumimoji="0" lang="en-US" sz="2400" dirty="0" err="1" smtClean="0">
                <a:solidFill>
                  <a:srgbClr val="FFFFFF"/>
                </a:solidFill>
                <a:latin typeface="Trebuchet MS Bold"/>
                <a:ea typeface="ヒラギノ角ゴ ProN W6"/>
              </a:rPr>
              <a:t>mthods</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Ensemble forecast 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2" name="Imat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709" y="1465645"/>
            <a:ext cx="7807614" cy="4968481"/>
          </a:xfrm>
          <a:prstGeom prst="rect">
            <a:avLst/>
          </a:prstGeom>
        </p:spPr>
      </p:pic>
    </p:spTree>
    <p:extLst>
      <p:ext uri="{BB962C8B-B14F-4D97-AF65-F5344CB8AC3E}">
        <p14:creationId xmlns:p14="http://schemas.microsoft.com/office/powerpoint/2010/main" val="188455680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a:t>
            </a:r>
            <a:r>
              <a:rPr kumimoji="0" lang="en-US" sz="2400" dirty="0" err="1" smtClean="0">
                <a:solidFill>
                  <a:srgbClr val="FFFFFF"/>
                </a:solidFill>
                <a:latin typeface="Trebuchet MS Bold"/>
                <a:ea typeface="ヒラギノ角ゴ ProN W6"/>
              </a:rPr>
              <a:t>mthods</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Ensemble forecast 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2" name="Imat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710" y="1465645"/>
            <a:ext cx="7807612" cy="4968481"/>
          </a:xfrm>
          <a:prstGeom prst="rect">
            <a:avLst/>
          </a:prstGeom>
        </p:spPr>
      </p:pic>
    </p:spTree>
    <p:extLst>
      <p:ext uri="{BB962C8B-B14F-4D97-AF65-F5344CB8AC3E}">
        <p14:creationId xmlns:p14="http://schemas.microsoft.com/office/powerpoint/2010/main" val="112121666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a:t>
            </a:r>
            <a:r>
              <a:rPr kumimoji="0" lang="en-US" sz="2400" dirty="0" err="1" smtClean="0">
                <a:solidFill>
                  <a:srgbClr val="FFFFFF"/>
                </a:solidFill>
                <a:latin typeface="Trebuchet MS Bold"/>
                <a:ea typeface="ヒラギノ角ゴ ProN W6"/>
              </a:rPr>
              <a:t>mthods</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Ensemble forecast 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2" name="Imat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710" y="1465645"/>
            <a:ext cx="7807612" cy="4968480"/>
          </a:xfrm>
          <a:prstGeom prst="rect">
            <a:avLst/>
          </a:prstGeom>
        </p:spPr>
      </p:pic>
    </p:spTree>
    <p:extLst>
      <p:ext uri="{BB962C8B-B14F-4D97-AF65-F5344CB8AC3E}">
        <p14:creationId xmlns:p14="http://schemas.microsoft.com/office/powerpoint/2010/main" val="157419058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CustomShape 1"/>
          <p:cNvSpPr/>
          <p:nvPr/>
        </p:nvSpPr>
        <p:spPr>
          <a:xfrm>
            <a:off x="0" y="0"/>
            <a:ext cx="9903263" cy="1292952"/>
          </a:xfrm>
          <a:prstGeom prst="rect">
            <a:avLst/>
          </a:prstGeom>
          <a:solidFill>
            <a:srgbClr val="002E67"/>
          </a:solidFill>
          <a:ln w="9360">
            <a:noFill/>
          </a:ln>
        </p:spPr>
      </p:sp>
      <p:sp>
        <p:nvSpPr>
          <p:cNvPr id="388" name="Line 2"/>
          <p:cNvSpPr/>
          <p:nvPr/>
        </p:nvSpPr>
        <p:spPr>
          <a:xfrm>
            <a:off x="0" y="1362514"/>
            <a:ext cx="9905032" cy="2613"/>
          </a:xfrm>
          <a:prstGeom prst="line">
            <a:avLst/>
          </a:prstGeom>
          <a:ln w="9360">
            <a:solidFill>
              <a:srgbClr val="000000"/>
            </a:solidFill>
            <a:round/>
          </a:ln>
        </p:spPr>
      </p:sp>
      <p:sp>
        <p:nvSpPr>
          <p:cNvPr id="389" name="CustomShape 3"/>
          <p:cNvSpPr/>
          <p:nvPr/>
        </p:nvSpPr>
        <p:spPr>
          <a:xfrm>
            <a:off x="0" y="6706107"/>
            <a:ext cx="9903263" cy="149903"/>
          </a:xfrm>
          <a:prstGeom prst="rect">
            <a:avLst/>
          </a:prstGeom>
          <a:solidFill>
            <a:srgbClr val="525E66"/>
          </a:solidFill>
          <a:ln w="9360">
            <a:noFill/>
          </a:ln>
        </p:spPr>
      </p:sp>
      <p:sp>
        <p:nvSpPr>
          <p:cNvPr id="391" name="CustomShape 4"/>
          <p:cNvSpPr/>
          <p:nvPr/>
        </p:nvSpPr>
        <p:spPr>
          <a:xfrm>
            <a:off x="468030" y="114633"/>
            <a:ext cx="7949072" cy="1176687"/>
          </a:xfrm>
          <a:prstGeom prst="rect">
            <a:avLst/>
          </a:prstGeom>
          <a:noFill/>
          <a:ln>
            <a:noFill/>
          </a:ln>
        </p:spPr>
        <p:txBody>
          <a:bodyPr lIns="35575" tIns="35575" rIns="116306" bIns="35575"/>
          <a:lstStyle/>
          <a:p>
            <a:pPr algn="l" defTabSz="868872" eaLnBrk="1" fontAlgn="auto" hangingPunct="1">
              <a:spcBef>
                <a:spcPts val="0"/>
              </a:spcBef>
              <a:spcAft>
                <a:spcPts val="0"/>
              </a:spcAft>
            </a:pPr>
            <a:r>
              <a:rPr kumimoji="0" lang="en-US" sz="2400" dirty="0" smtClean="0">
                <a:solidFill>
                  <a:srgbClr val="FFFFFF"/>
                </a:solidFill>
                <a:latin typeface="Trebuchet MS Bold"/>
                <a:ea typeface="ヒラギノ角ゴ ProN W6"/>
              </a:rPr>
              <a:t>Ensemble </a:t>
            </a:r>
            <a:r>
              <a:rPr kumimoji="0" lang="en-US" sz="2400" dirty="0" err="1" smtClean="0">
                <a:solidFill>
                  <a:srgbClr val="FFFFFF"/>
                </a:solidFill>
                <a:latin typeface="Trebuchet MS Bold"/>
                <a:ea typeface="ヒラギノ角ゴ ProN W6"/>
              </a:rPr>
              <a:t>mthods</a:t>
            </a:r>
            <a:endParaRPr kumimoji="0" sz="1700" dirty="0">
              <a:solidFill>
                <a:prstClr val="black"/>
              </a:solidFill>
              <a:latin typeface="Arial"/>
            </a:endParaRPr>
          </a:p>
        </p:txBody>
      </p:sp>
      <p:sp>
        <p:nvSpPr>
          <p:cNvPr id="394" name="CustomShape 6"/>
          <p:cNvSpPr/>
          <p:nvPr/>
        </p:nvSpPr>
        <p:spPr>
          <a:xfrm>
            <a:off x="523570" y="620839"/>
            <a:ext cx="4053779" cy="190399"/>
          </a:xfrm>
          <a:prstGeom prst="rect">
            <a:avLst/>
          </a:prstGeom>
          <a:noFill/>
          <a:ln w="9360">
            <a:noFill/>
          </a:ln>
        </p:spPr>
        <p:txBody>
          <a:bodyPr wrap="none" lIns="0" tIns="0" rIns="40365" bIns="0"/>
          <a:lstStyle/>
          <a:p>
            <a:pPr algn="l" defTabSz="868872" eaLnBrk="1" fontAlgn="auto" hangingPunct="1">
              <a:lnSpc>
                <a:spcPct val="70000"/>
              </a:lnSpc>
              <a:spcBef>
                <a:spcPts val="0"/>
              </a:spcBef>
              <a:spcAft>
                <a:spcPts val="0"/>
              </a:spcAft>
            </a:pPr>
            <a:r>
              <a:rPr kumimoji="0" lang="en-US" sz="1700" dirty="0" smtClean="0">
                <a:solidFill>
                  <a:srgbClr val="C8C8C8"/>
                </a:solidFill>
                <a:latin typeface="Trebuchet MS"/>
                <a:ea typeface="Trebuchet MS"/>
              </a:rPr>
              <a:t>Ensemble forecast wind along a day</a:t>
            </a:r>
          </a:p>
          <a:p>
            <a:pPr algn="l" defTabSz="868872" eaLnBrk="1" fontAlgn="auto" hangingPunct="1">
              <a:lnSpc>
                <a:spcPct val="70000"/>
              </a:lnSpc>
              <a:spcBef>
                <a:spcPts val="0"/>
              </a:spcBef>
              <a:spcAft>
                <a:spcPts val="0"/>
              </a:spcAft>
            </a:pPr>
            <a:endParaRPr kumimoji="0" sz="1700" dirty="0">
              <a:solidFill>
                <a:prstClr val="black"/>
              </a:solidFill>
              <a:latin typeface="Arial"/>
            </a:endParaRPr>
          </a:p>
        </p:txBody>
      </p:sp>
      <p:pic>
        <p:nvPicPr>
          <p:cNvPr id="9" name="Picture 5"/>
          <p:cNvPicPr/>
          <p:nvPr/>
        </p:nvPicPr>
        <p:blipFill>
          <a:blip r:embed="rId3" cstate="print"/>
          <a:stretch>
            <a:fillRect/>
          </a:stretch>
        </p:blipFill>
        <p:spPr>
          <a:xfrm>
            <a:off x="8423564" y="152399"/>
            <a:ext cx="1363311" cy="1018838"/>
          </a:xfrm>
          <a:prstGeom prst="rect">
            <a:avLst/>
          </a:prstGeom>
          <a:ln w="9360">
            <a:noFill/>
          </a:ln>
        </p:spPr>
      </p:pic>
      <p:pic>
        <p:nvPicPr>
          <p:cNvPr id="2" name="Imat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8710" y="1465645"/>
            <a:ext cx="7807611" cy="4968480"/>
          </a:xfrm>
          <a:prstGeom prst="rect">
            <a:avLst/>
          </a:prstGeom>
        </p:spPr>
      </p:pic>
    </p:spTree>
    <p:extLst>
      <p:ext uri="{BB962C8B-B14F-4D97-AF65-F5344CB8AC3E}">
        <p14:creationId xmlns:p14="http://schemas.microsoft.com/office/powerpoint/2010/main" val="164425344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28"/>
          <p:cNvSpPr>
            <a:spLocks noGrp="1" noChangeArrowheads="1"/>
          </p:cNvSpPr>
          <p:nvPr>
            <p:ph type="title"/>
          </p:nvPr>
        </p:nvSpPr>
        <p:spPr>
          <a:xfrm>
            <a:off x="5" y="1843088"/>
            <a:ext cx="9905999" cy="1834832"/>
          </a:xfrm>
          <a:noFill/>
          <a:ln/>
        </p:spPr>
        <p:txBody>
          <a:bodyPr/>
          <a:lstStyle/>
          <a:p>
            <a:r>
              <a:rPr lang="en-US" smtClean="0">
                <a:solidFill>
                  <a:schemeClr val="bg1"/>
                </a:solidFill>
              </a:rPr>
              <a:t>Conclusions</a:t>
            </a:r>
            <a:endParaRPr lang="en-US" dirty="0"/>
          </a:p>
        </p:txBody>
      </p:sp>
    </p:spTree>
    <p:extLst>
      <p:ext uri="{BB962C8B-B14F-4D97-AF65-F5344CB8AC3E}">
        <p14:creationId xmlns:p14="http://schemas.microsoft.com/office/powerpoint/2010/main" val="2145634583"/>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ChangeArrowheads="1"/>
          </p:cNvSpPr>
          <p:nvPr/>
        </p:nvSpPr>
        <p:spPr bwMode="auto">
          <a:xfrm>
            <a:off x="468320" y="115888"/>
            <a:ext cx="7507287" cy="576262"/>
          </a:xfrm>
          <a:prstGeom prst="rect">
            <a:avLst/>
          </a:prstGeom>
          <a:noFill/>
          <a:ln w="9525">
            <a:noFill/>
            <a:miter lim="800000"/>
            <a:headEnd/>
            <a:tailEnd/>
          </a:ln>
        </p:spPr>
        <p:txBody>
          <a:bodyPr wrap="none" lIns="91393" tIns="45697" rIns="91393" bIns="45697"/>
          <a:lstStyle/>
          <a:p>
            <a:pPr algn="l" eaLnBrk="1" hangingPunct="1"/>
            <a:r>
              <a:rPr kumimoji="0" lang="en-US" sz="2400" b="1" dirty="0" smtClean="0">
                <a:solidFill>
                  <a:srgbClr val="FFFFFF"/>
                </a:solidFill>
                <a:latin typeface="Trebuchet MS"/>
              </a:rPr>
              <a:t>Conclusions</a:t>
            </a:r>
            <a:endParaRPr kumimoji="0" lang="en-US" sz="2400" b="1" dirty="0">
              <a:solidFill>
                <a:srgbClr val="FFFFFF"/>
              </a:solidFill>
              <a:latin typeface="Trebuchet MS"/>
            </a:endParaRPr>
          </a:p>
        </p:txBody>
      </p:sp>
      <p:sp>
        <p:nvSpPr>
          <p:cNvPr id="7" name="2 Marcador de contenido"/>
          <p:cNvSpPr txBox="1">
            <a:spLocks/>
          </p:cNvSpPr>
          <p:nvPr/>
        </p:nvSpPr>
        <p:spPr>
          <a:xfrm>
            <a:off x="30925" y="1412874"/>
            <a:ext cx="9875075" cy="5219573"/>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a:defRPr/>
            </a:pPr>
            <a:r>
              <a:rPr lang="en-US" sz="2400" dirty="0" smtClean="0"/>
              <a:t>Local Scale wind field model is suitable for complex </a:t>
            </a:r>
            <a:r>
              <a:rPr lang="en-US" sz="2400" dirty="0" err="1" smtClean="0"/>
              <a:t>orographies</a:t>
            </a:r>
            <a:r>
              <a:rPr lang="en-US" sz="2400" dirty="0" smtClean="0"/>
              <a:t> </a:t>
            </a:r>
            <a:r>
              <a:rPr lang="en-US" sz="2400" dirty="0" smtClean="0">
                <a:hlinkClick r:id="rId3"/>
              </a:rPr>
              <a:t>http://www.dca.iusiani.ulpgc.es/Wind3D</a:t>
            </a:r>
            <a:endParaRPr lang="en-US" sz="2400" dirty="0" smtClean="0"/>
          </a:p>
          <a:p>
            <a:pPr>
              <a:defRPr/>
            </a:pPr>
            <a:endParaRPr lang="en-US" sz="2400" dirty="0" smtClean="0"/>
          </a:p>
          <a:p>
            <a:pPr>
              <a:defRPr/>
            </a:pPr>
            <a:r>
              <a:rPr lang="en-US" sz="2400" dirty="0" smtClean="0"/>
              <a:t>Local wind field in conjunction with HARMONIE is valid to forecast wind velocities</a:t>
            </a:r>
            <a:br>
              <a:rPr lang="en-US" sz="2400" dirty="0" smtClean="0"/>
            </a:br>
            <a:r>
              <a:rPr lang="en-US" sz="1400" dirty="0" smtClean="0"/>
              <a:t>A. </a:t>
            </a:r>
            <a:r>
              <a:rPr lang="ca-ES" sz="1400" dirty="0" smtClean="0"/>
              <a:t>Oliver, E. </a:t>
            </a:r>
            <a:r>
              <a:rPr lang="ca-ES" sz="1400" dirty="0"/>
              <a:t>Rodríguez, </a:t>
            </a:r>
            <a:r>
              <a:rPr lang="ca-ES" sz="1400" dirty="0" smtClean="0"/>
              <a:t>J. M. </a:t>
            </a:r>
            <a:r>
              <a:rPr lang="ca-ES" sz="1400" dirty="0"/>
              <a:t>Escobar, </a:t>
            </a:r>
            <a:r>
              <a:rPr lang="ca-ES" sz="1400" dirty="0" smtClean="0"/>
              <a:t>G. </a:t>
            </a:r>
            <a:r>
              <a:rPr lang="ca-ES" sz="1400" dirty="0"/>
              <a:t>Montero, </a:t>
            </a:r>
            <a:r>
              <a:rPr lang="ca-ES" sz="1400" dirty="0" smtClean="0"/>
              <a:t>M. </a:t>
            </a:r>
            <a:r>
              <a:rPr lang="ca-ES" sz="1400" dirty="0"/>
              <a:t>Hortal, </a:t>
            </a:r>
            <a:r>
              <a:rPr lang="ca-ES" sz="1400" dirty="0" smtClean="0"/>
              <a:t>J. </a:t>
            </a:r>
            <a:r>
              <a:rPr lang="ca-ES" sz="1400" dirty="0"/>
              <a:t>Calvo, </a:t>
            </a:r>
            <a:r>
              <a:rPr lang="ca-ES" sz="1400" dirty="0" smtClean="0"/>
              <a:t>J. M. </a:t>
            </a:r>
            <a:r>
              <a:rPr lang="ca-ES" sz="1400" dirty="0" err="1"/>
              <a:t>Cascón</a:t>
            </a:r>
            <a:r>
              <a:rPr lang="ca-ES" sz="1400" dirty="0"/>
              <a:t>, </a:t>
            </a:r>
            <a:r>
              <a:rPr lang="ca-ES" sz="1400" dirty="0" err="1"/>
              <a:t>and</a:t>
            </a:r>
            <a:r>
              <a:rPr lang="ca-ES" sz="1400" dirty="0"/>
              <a:t> </a:t>
            </a:r>
            <a:r>
              <a:rPr lang="ca-ES" sz="1400" dirty="0" smtClean="0"/>
              <a:t>R. </a:t>
            </a:r>
            <a:r>
              <a:rPr lang="ca-ES" sz="1400" dirty="0"/>
              <a:t>Montenegro. “</a:t>
            </a:r>
            <a:r>
              <a:rPr lang="ca-ES" sz="1400" dirty="0" err="1"/>
              <a:t>Wind</a:t>
            </a:r>
            <a:r>
              <a:rPr lang="ca-ES" sz="1400" dirty="0"/>
              <a:t> </a:t>
            </a:r>
            <a:r>
              <a:rPr lang="ca-ES" sz="1400" dirty="0" err="1"/>
              <a:t>Forecasting</a:t>
            </a:r>
            <a:r>
              <a:rPr lang="ca-ES" sz="1400" dirty="0"/>
              <a:t> </a:t>
            </a:r>
            <a:r>
              <a:rPr lang="ca-ES" sz="1400" dirty="0" err="1"/>
              <a:t>Based</a:t>
            </a:r>
            <a:r>
              <a:rPr lang="ca-ES" sz="1400" dirty="0"/>
              <a:t> on </a:t>
            </a:r>
            <a:r>
              <a:rPr lang="ca-ES" sz="1400" dirty="0" err="1"/>
              <a:t>the</a:t>
            </a:r>
            <a:r>
              <a:rPr lang="ca-ES" sz="1400" dirty="0"/>
              <a:t> HARMONIE Model </a:t>
            </a:r>
            <a:r>
              <a:rPr lang="ca-ES" sz="1400" dirty="0" err="1"/>
              <a:t>and</a:t>
            </a:r>
            <a:r>
              <a:rPr lang="ca-ES" sz="1400" dirty="0"/>
              <a:t> </a:t>
            </a:r>
            <a:r>
              <a:rPr lang="ca-ES" sz="1400" dirty="0" err="1"/>
              <a:t>Adaptive</a:t>
            </a:r>
            <a:r>
              <a:rPr lang="ca-ES" sz="1400" dirty="0"/>
              <a:t> </a:t>
            </a:r>
            <a:r>
              <a:rPr lang="ca-ES" sz="1400" dirty="0" err="1"/>
              <a:t>Finite</a:t>
            </a:r>
            <a:r>
              <a:rPr lang="ca-ES" sz="1400" dirty="0"/>
              <a:t> Elements.” </a:t>
            </a:r>
            <a:r>
              <a:rPr lang="ca-ES" sz="1400" dirty="0" err="1"/>
              <a:t>Pure</a:t>
            </a:r>
            <a:r>
              <a:rPr lang="ca-ES" sz="1400" dirty="0"/>
              <a:t> </a:t>
            </a:r>
            <a:r>
              <a:rPr lang="ca-ES" sz="1400" dirty="0" err="1"/>
              <a:t>Appl</a:t>
            </a:r>
            <a:r>
              <a:rPr lang="ca-ES" sz="1400" dirty="0"/>
              <a:t>. </a:t>
            </a:r>
            <a:r>
              <a:rPr lang="ca-ES" sz="1400" dirty="0" err="1"/>
              <a:t>Geophys</a:t>
            </a:r>
            <a:r>
              <a:rPr lang="ca-ES" sz="1400" dirty="0"/>
              <a:t>. </a:t>
            </a:r>
            <a:r>
              <a:rPr lang="ca-ES" sz="1400" dirty="0" smtClean="0"/>
              <a:t>(Online). </a:t>
            </a:r>
            <a:r>
              <a:rPr lang="ca-ES" sz="1400" dirty="0"/>
              <a:t>doi:10.1007/s00024-014-0913-9.</a:t>
            </a:r>
            <a:endParaRPr lang="en-US" sz="1400" dirty="0" smtClean="0"/>
          </a:p>
          <a:p>
            <a:pPr>
              <a:defRPr/>
            </a:pPr>
            <a:endParaRPr lang="en-US" sz="2400" dirty="0" smtClean="0"/>
          </a:p>
          <a:p>
            <a:pPr>
              <a:defRPr/>
            </a:pPr>
            <a:r>
              <a:rPr lang="en-US" sz="2400" dirty="0" smtClean="0"/>
              <a:t>The proposed method is a work in progress that looks promising</a:t>
            </a:r>
          </a:p>
          <a:p>
            <a:pPr>
              <a:defRPr/>
            </a:pPr>
            <a:endParaRPr lang="en-US" sz="2400" dirty="0"/>
          </a:p>
          <a:p>
            <a:pPr>
              <a:defRPr/>
            </a:pPr>
            <a:r>
              <a:rPr lang="en-US" sz="2400" dirty="0" smtClean="0"/>
              <a:t>Ensemble methods provide a promising framework to deal with uncertainties</a:t>
            </a:r>
          </a:p>
        </p:txBody>
      </p:sp>
    </p:spTree>
    <p:extLst>
      <p:ext uri="{BB962C8B-B14F-4D97-AF65-F5344CB8AC3E}">
        <p14:creationId xmlns:p14="http://schemas.microsoft.com/office/powerpoint/2010/main" val="5946985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11"/>
          <p:cNvSpPr>
            <a:spLocks noChangeArrowheads="1"/>
          </p:cNvSpPr>
          <p:nvPr/>
        </p:nvSpPr>
        <p:spPr bwMode="auto">
          <a:xfrm>
            <a:off x="468320" y="115888"/>
            <a:ext cx="7507287" cy="576262"/>
          </a:xfrm>
          <a:prstGeom prst="rect">
            <a:avLst/>
          </a:prstGeom>
          <a:noFill/>
          <a:ln w="9525">
            <a:noFill/>
            <a:miter lim="800000"/>
            <a:headEnd/>
            <a:tailEnd/>
          </a:ln>
        </p:spPr>
        <p:txBody>
          <a:bodyPr wrap="none" lIns="91393" tIns="45697" rIns="91393" bIns="45697"/>
          <a:lstStyle/>
          <a:p>
            <a:pPr algn="l" eaLnBrk="1" hangingPunct="1"/>
            <a:endParaRPr kumimoji="0" lang="en-US" sz="2400" b="1" dirty="0">
              <a:solidFill>
                <a:srgbClr val="FFFFFF"/>
              </a:solidFill>
              <a:latin typeface="Trebuchet MS"/>
            </a:endParaRPr>
          </a:p>
        </p:txBody>
      </p:sp>
      <p:sp>
        <p:nvSpPr>
          <p:cNvPr id="7" name="2 Marcador de contenido"/>
          <p:cNvSpPr txBox="1">
            <a:spLocks/>
          </p:cNvSpPr>
          <p:nvPr/>
        </p:nvSpPr>
        <p:spPr>
          <a:xfrm>
            <a:off x="738062" y="3497707"/>
            <a:ext cx="8430322" cy="830454"/>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pPr marL="0" indent="0">
              <a:buNone/>
              <a:defRPr/>
            </a:pPr>
            <a:r>
              <a:rPr lang="en-US" sz="4800" dirty="0" smtClean="0"/>
              <a:t>Thank you for your attention</a:t>
            </a:r>
          </a:p>
        </p:txBody>
      </p:sp>
    </p:spTree>
    <p:extLst>
      <p:ext uri="{BB962C8B-B14F-4D97-AF65-F5344CB8AC3E}">
        <p14:creationId xmlns:p14="http://schemas.microsoft.com/office/powerpoint/2010/main" val="3840173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908" name="Rectangle 28"/>
          <p:cNvSpPr>
            <a:spLocks noGrp="1" noChangeArrowheads="1"/>
          </p:cNvSpPr>
          <p:nvPr>
            <p:ph type="title"/>
          </p:nvPr>
        </p:nvSpPr>
        <p:spPr>
          <a:xfrm>
            <a:off x="468315" y="115888"/>
            <a:ext cx="6769100" cy="576262"/>
          </a:xfrm>
          <a:noFill/>
          <a:ln/>
        </p:spPr>
        <p:txBody>
          <a:bodyPr/>
          <a:lstStyle/>
          <a:p>
            <a:r>
              <a:rPr lang="en-US" dirty="0" smtClean="0"/>
              <a:t>Motivation</a:t>
            </a:r>
            <a:endParaRPr lang="en-US" dirty="0"/>
          </a:p>
        </p:txBody>
      </p:sp>
      <p:sp>
        <p:nvSpPr>
          <p:cNvPr id="8" name="2 Marcador de contenido"/>
          <p:cNvSpPr txBox="1">
            <a:spLocks/>
          </p:cNvSpPr>
          <p:nvPr/>
        </p:nvSpPr>
        <p:spPr>
          <a:xfrm>
            <a:off x="207264" y="1530350"/>
            <a:ext cx="9497567" cy="5062538"/>
          </a:xfrm>
          <a:prstGeom prst="rect">
            <a:avLst/>
          </a:prstGeom>
        </p:spPr>
        <p:txBody>
          <a:bodyPr/>
          <a:lstStyle>
            <a:lvl1pPr marL="342725" indent="-342725" algn="l" rtl="0" fontAlgn="base">
              <a:spcBef>
                <a:spcPct val="20000"/>
              </a:spcBef>
              <a:spcAft>
                <a:spcPct val="0"/>
              </a:spcAft>
              <a:buChar char="•"/>
              <a:defRPr>
                <a:solidFill>
                  <a:schemeClr val="tx1"/>
                </a:solidFill>
                <a:latin typeface="+mn-lt"/>
                <a:ea typeface="+mn-ea"/>
                <a:cs typeface="+mn-cs"/>
              </a:defRPr>
            </a:lvl1pPr>
            <a:lvl2pPr marL="742566" indent="-285603" algn="l" rtl="0" fontAlgn="base">
              <a:spcBef>
                <a:spcPct val="20000"/>
              </a:spcBef>
              <a:spcAft>
                <a:spcPct val="0"/>
              </a:spcAft>
              <a:buChar char="–"/>
              <a:defRPr>
                <a:solidFill>
                  <a:schemeClr val="tx1"/>
                </a:solidFill>
                <a:latin typeface="+mn-lt"/>
              </a:defRPr>
            </a:lvl2pPr>
            <a:lvl3pPr marL="1142410" indent="-228482" algn="l" rtl="0" fontAlgn="base">
              <a:spcBef>
                <a:spcPct val="20000"/>
              </a:spcBef>
              <a:spcAft>
                <a:spcPct val="0"/>
              </a:spcAft>
              <a:buChar char="•"/>
              <a:defRPr>
                <a:solidFill>
                  <a:schemeClr val="tx1"/>
                </a:solidFill>
                <a:latin typeface="+mn-lt"/>
              </a:defRPr>
            </a:lvl3pPr>
            <a:lvl4pPr marL="1599374" indent="-228482" algn="l" rtl="0" fontAlgn="base">
              <a:spcBef>
                <a:spcPct val="20000"/>
              </a:spcBef>
              <a:spcAft>
                <a:spcPct val="0"/>
              </a:spcAft>
              <a:buChar char="–"/>
              <a:defRPr>
                <a:solidFill>
                  <a:schemeClr val="tx1"/>
                </a:solidFill>
                <a:latin typeface="+mn-lt"/>
              </a:defRPr>
            </a:lvl4pPr>
            <a:lvl5pPr marL="2056339" indent="-228482" algn="l" rtl="0" fontAlgn="base">
              <a:spcBef>
                <a:spcPct val="20000"/>
              </a:spcBef>
              <a:spcAft>
                <a:spcPct val="0"/>
              </a:spcAft>
              <a:buChar char="»"/>
              <a:defRPr>
                <a:solidFill>
                  <a:schemeClr val="tx1"/>
                </a:solidFill>
                <a:latin typeface="+mn-lt"/>
              </a:defRPr>
            </a:lvl5pPr>
            <a:lvl6pPr marL="2513302" indent="-228482" algn="l" rtl="0" fontAlgn="base">
              <a:spcBef>
                <a:spcPct val="20000"/>
              </a:spcBef>
              <a:spcAft>
                <a:spcPct val="0"/>
              </a:spcAft>
              <a:buChar char="»"/>
              <a:defRPr>
                <a:solidFill>
                  <a:schemeClr val="tx1"/>
                </a:solidFill>
                <a:latin typeface="+mn-lt"/>
              </a:defRPr>
            </a:lvl6pPr>
            <a:lvl7pPr marL="2970267" indent="-228482" algn="l" rtl="0" fontAlgn="base">
              <a:spcBef>
                <a:spcPct val="20000"/>
              </a:spcBef>
              <a:spcAft>
                <a:spcPct val="0"/>
              </a:spcAft>
              <a:buChar char="»"/>
              <a:defRPr>
                <a:solidFill>
                  <a:schemeClr val="tx1"/>
                </a:solidFill>
                <a:latin typeface="+mn-lt"/>
              </a:defRPr>
            </a:lvl7pPr>
            <a:lvl8pPr marL="3427229" indent="-228482" algn="l" rtl="0" fontAlgn="base">
              <a:spcBef>
                <a:spcPct val="20000"/>
              </a:spcBef>
              <a:spcAft>
                <a:spcPct val="0"/>
              </a:spcAft>
              <a:buChar char="»"/>
              <a:defRPr>
                <a:solidFill>
                  <a:schemeClr val="tx1"/>
                </a:solidFill>
                <a:latin typeface="+mn-lt"/>
              </a:defRPr>
            </a:lvl8pPr>
            <a:lvl9pPr marL="3884195" indent="-228482" algn="l" rtl="0" fontAlgn="base">
              <a:spcBef>
                <a:spcPct val="20000"/>
              </a:spcBef>
              <a:spcAft>
                <a:spcPct val="0"/>
              </a:spcAft>
              <a:buChar char="»"/>
              <a:defRPr>
                <a:solidFill>
                  <a:schemeClr val="tx1"/>
                </a:solidFill>
                <a:latin typeface="+mn-lt"/>
              </a:defRPr>
            </a:lvl9pPr>
          </a:lstStyle>
          <a:p>
            <a:r>
              <a:rPr lang="en-US" sz="3200" dirty="0" smtClean="0"/>
              <a:t>Wind farm energy</a:t>
            </a:r>
          </a:p>
          <a:p>
            <a:r>
              <a:rPr lang="en-US" sz="3200" dirty="0" smtClean="0"/>
              <a:t>Air quality</a:t>
            </a:r>
          </a:p>
        </p:txBody>
      </p:sp>
      <p:pic>
        <p:nvPicPr>
          <p:cNvPr id="9" name="Picture 18" descr="http://www.zonu.com/images/0X0/2010-10-13-12252/Imagen-foto-satelite-de-la-Isla-Gran-Canari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77" y="3265551"/>
            <a:ext cx="5132387"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5138" name="Picture 2" descr="http://fotos01.laprovincia.es/fotos/noticias/318x200/2012-02-10_IMG_2012-02-03_00.50.12__60574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2263" y="1819973"/>
            <a:ext cx="3028950" cy="21336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noChangeArrowheads="1"/>
          </p:cNvPicPr>
          <p:nvPr/>
        </p:nvPicPr>
        <p:blipFill>
          <a:blip r:embed="rId5" cstate="print"/>
          <a:srcRect l="5936" t="5513" r="5776" b="4753"/>
          <a:stretch>
            <a:fillRect/>
          </a:stretch>
        </p:blipFill>
        <p:spPr bwMode="auto">
          <a:xfrm>
            <a:off x="6956048" y="4458800"/>
            <a:ext cx="1435096" cy="1644095"/>
          </a:xfrm>
          <a:prstGeom prst="rect">
            <a:avLst/>
          </a:prstGeom>
          <a:noFill/>
          <a:ln w="57150" algn="ctr">
            <a:noFill/>
            <a:miter lim="800000"/>
            <a:headEnd/>
            <a:tailEnd/>
          </a:ln>
        </p:spPr>
      </p:pic>
    </p:spTree>
    <p:extLst>
      <p:ext uri="{BB962C8B-B14F-4D97-AF65-F5344CB8AC3E}">
        <p14:creationId xmlns:p14="http://schemas.microsoft.com/office/powerpoint/2010/main" val="1272416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 name="Rectangle 28"/>
          <p:cNvSpPr>
            <a:spLocks noGrp="1" noChangeArrowheads="1"/>
          </p:cNvSpPr>
          <p:nvPr>
            <p:ph type="title"/>
          </p:nvPr>
        </p:nvSpPr>
        <p:spPr>
          <a:xfrm>
            <a:off x="5" y="1843088"/>
            <a:ext cx="9905999" cy="1834832"/>
          </a:xfrm>
          <a:noFill/>
          <a:ln/>
        </p:spPr>
        <p:txBody>
          <a:bodyPr/>
          <a:lstStyle/>
          <a:p>
            <a:r>
              <a:rPr lang="en-US" dirty="0" smtClean="0">
                <a:solidFill>
                  <a:schemeClr val="bg1"/>
                </a:solidFill>
              </a:rPr>
              <a:t>The </a:t>
            </a:r>
            <a:r>
              <a:rPr lang="en-US" dirty="0">
                <a:solidFill>
                  <a:schemeClr val="bg1"/>
                </a:solidFill>
              </a:rPr>
              <a:t>L</a:t>
            </a:r>
            <a:r>
              <a:rPr lang="en-US" dirty="0" smtClean="0">
                <a:solidFill>
                  <a:schemeClr val="bg1"/>
                </a:solidFill>
              </a:rPr>
              <a:t>ocal Scale Wind Field Model</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2114" name="Text Box 2"/>
          <p:cNvSpPr txBox="1">
            <a:spLocks noChangeArrowheads="1"/>
          </p:cNvSpPr>
          <p:nvPr/>
        </p:nvSpPr>
        <p:spPr bwMode="auto">
          <a:xfrm>
            <a:off x="141294" y="866777"/>
            <a:ext cx="9551987"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882115" name="Text Box 3"/>
          <p:cNvSpPr txBox="1">
            <a:spLocks noChangeArrowheads="1"/>
          </p:cNvSpPr>
          <p:nvPr/>
        </p:nvSpPr>
        <p:spPr bwMode="auto">
          <a:xfrm>
            <a:off x="320676" y="1046164"/>
            <a:ext cx="9551988" cy="409551"/>
          </a:xfrm>
          <a:prstGeom prst="rect">
            <a:avLst/>
          </a:prstGeom>
          <a:noFill/>
          <a:ln w="57150">
            <a:noFill/>
            <a:miter lim="800000"/>
            <a:headEnd/>
            <a:tailEnd/>
          </a:ln>
          <a:effectLst/>
        </p:spPr>
        <p:txBody>
          <a:bodyPr lIns="85553" tIns="42775" rIns="85553" bIns="42775">
            <a:spAutoFit/>
          </a:bodyPr>
          <a:lstStyle/>
          <a:p>
            <a:pPr marL="266564" indent="-266564" algn="l" defTabSz="855222">
              <a:spcBef>
                <a:spcPct val="50000"/>
              </a:spcBef>
            </a:pPr>
            <a:endParaRPr lang="en-GB" sz="2100" b="1" dirty="0" smtClean="0">
              <a:solidFill>
                <a:srgbClr val="5F5F5F"/>
              </a:solidFill>
              <a:latin typeface="Arial" charset="0"/>
            </a:endParaRPr>
          </a:p>
        </p:txBody>
      </p:sp>
      <p:sp>
        <p:nvSpPr>
          <p:cNvPr id="12" name="Rectangle 13"/>
          <p:cNvSpPr>
            <a:spLocks noChangeArrowheads="1"/>
          </p:cNvSpPr>
          <p:nvPr/>
        </p:nvSpPr>
        <p:spPr bwMode="auto">
          <a:xfrm>
            <a:off x="468321" y="620714"/>
            <a:ext cx="2223591"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Problem description</a:t>
            </a:r>
          </a:p>
        </p:txBody>
      </p:sp>
      <p:sp>
        <p:nvSpPr>
          <p:cNvPr id="13"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25" name="2 Marcador de contenido"/>
          <p:cNvSpPr txBox="1">
            <a:spLocks/>
          </p:cNvSpPr>
          <p:nvPr/>
        </p:nvSpPr>
        <p:spPr bwMode="auto">
          <a:xfrm>
            <a:off x="1258888" y="1557338"/>
            <a:ext cx="7561262" cy="460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38138" indent="-338138" algn="l" defTabSz="449263" rtl="0" eaLnBrk="0" fontAlgn="base" hangingPunct="0">
              <a:lnSpc>
                <a:spcPct val="93000"/>
              </a:lnSpc>
              <a:spcBef>
                <a:spcPts val="600"/>
              </a:spcBef>
              <a:spcAft>
                <a:spcPct val="0"/>
              </a:spcAft>
              <a:buClr>
                <a:srgbClr val="3A83C5"/>
              </a:buClr>
              <a:buSzPct val="100000"/>
              <a:buFont typeface="Wingdings" pitchFamily="2" charset="2"/>
              <a:buChar char=""/>
              <a:defRPr sz="2400">
                <a:solidFill>
                  <a:srgbClr val="000000"/>
                </a:solidFill>
                <a:latin typeface="+mn-lt"/>
                <a:ea typeface="+mn-ea"/>
                <a:cs typeface="+mn-cs"/>
              </a:defRPr>
            </a:lvl1pPr>
            <a:lvl2pPr marL="738188" indent="-280988" algn="l" defTabSz="449263" rtl="0" eaLnBrk="0" fontAlgn="base" hangingPunct="0">
              <a:lnSpc>
                <a:spcPct val="93000"/>
              </a:lnSpc>
              <a:spcBef>
                <a:spcPts val="525"/>
              </a:spcBef>
              <a:spcAft>
                <a:spcPct val="0"/>
              </a:spcAft>
              <a:buClr>
                <a:srgbClr val="3A83C5"/>
              </a:buClr>
              <a:buSzPct val="100000"/>
              <a:buFont typeface="Arial" charset="0"/>
              <a:buChar char="•"/>
              <a:defRPr sz="2100">
                <a:solidFill>
                  <a:srgbClr val="000000"/>
                </a:solidFill>
                <a:latin typeface="+mn-lt"/>
                <a:ea typeface="+mn-ea"/>
                <a:cs typeface="+mn-cs"/>
              </a:defRPr>
            </a:lvl2pPr>
            <a:lvl3pPr marL="1143000" indent="-228600" algn="l" defTabSz="449263" rtl="0" eaLnBrk="0" fontAlgn="base" hangingPunct="0">
              <a:lnSpc>
                <a:spcPct val="93000"/>
              </a:lnSpc>
              <a:spcBef>
                <a:spcPts val="450"/>
              </a:spcBef>
              <a:spcAft>
                <a:spcPct val="0"/>
              </a:spcAft>
              <a:buClr>
                <a:srgbClr val="3A83C5"/>
              </a:buClr>
              <a:buSzPct val="100000"/>
              <a:buFont typeface="Arial" charset="0"/>
              <a:buChar char="•"/>
              <a:defRPr>
                <a:solidFill>
                  <a:srgbClr val="000000"/>
                </a:solidFill>
                <a:latin typeface="+mn-lt"/>
                <a:ea typeface="+mn-ea"/>
                <a:cs typeface="+mn-cs"/>
              </a:defRPr>
            </a:lvl3pPr>
            <a:lvl4pPr marL="1600200" indent="-228600" algn="l" defTabSz="449263" rtl="0" eaLnBrk="0" fontAlgn="base" hangingPunct="0">
              <a:lnSpc>
                <a:spcPct val="93000"/>
              </a:lnSpc>
              <a:spcBef>
                <a:spcPts val="400"/>
              </a:spcBef>
              <a:spcAft>
                <a:spcPct val="0"/>
              </a:spcAft>
              <a:buClr>
                <a:srgbClr val="3A83C5"/>
              </a:buClr>
              <a:buSzPct val="100000"/>
              <a:buFont typeface="Arial" charset="0"/>
              <a:buChar char="•"/>
              <a:defRPr sz="1600">
                <a:solidFill>
                  <a:srgbClr val="000000"/>
                </a:solidFill>
                <a:latin typeface="+mn-lt"/>
                <a:ea typeface="+mn-ea"/>
                <a:cs typeface="+mn-cs"/>
              </a:defRPr>
            </a:lvl4pPr>
            <a:lvl5pPr marL="2057400" indent="-228600" algn="l" defTabSz="449263" rtl="0" eaLnBrk="0" fontAlgn="base" hangingPunct="0">
              <a:lnSpc>
                <a:spcPct val="93000"/>
              </a:lnSpc>
              <a:spcBef>
                <a:spcPts val="350"/>
              </a:spcBef>
              <a:spcAft>
                <a:spcPct val="0"/>
              </a:spcAft>
              <a:buClr>
                <a:srgbClr val="3A83C5"/>
              </a:buClr>
              <a:buSzPct val="100000"/>
              <a:buFont typeface="Arial" charset="0"/>
              <a:buChar char="•"/>
              <a:defRPr sz="1400">
                <a:solidFill>
                  <a:srgbClr val="000000"/>
                </a:solidFill>
                <a:latin typeface="+mn-lt"/>
                <a:ea typeface="+mn-ea"/>
                <a:cs typeface="+mn-cs"/>
              </a:defRPr>
            </a:lvl5pPr>
            <a:lvl6pPr marL="2514600" indent="-228600" algn="l" defTabSz="449263" rtl="0" fontAlgn="base">
              <a:lnSpc>
                <a:spcPct val="93000"/>
              </a:lnSpc>
              <a:spcBef>
                <a:spcPts val="350"/>
              </a:spcBef>
              <a:spcAft>
                <a:spcPct val="0"/>
              </a:spcAft>
              <a:buClr>
                <a:srgbClr val="3A83C5"/>
              </a:buClr>
              <a:buSzPct val="100000"/>
              <a:buFont typeface="Arial" charset="0"/>
              <a:buChar char="•"/>
              <a:defRPr sz="1400">
                <a:solidFill>
                  <a:srgbClr val="000000"/>
                </a:solidFill>
                <a:latin typeface="+mn-lt"/>
                <a:ea typeface="+mn-ea"/>
                <a:cs typeface="+mn-cs"/>
              </a:defRPr>
            </a:lvl6pPr>
            <a:lvl7pPr marL="2971800" indent="-228600" algn="l" defTabSz="449263" rtl="0" fontAlgn="base">
              <a:lnSpc>
                <a:spcPct val="93000"/>
              </a:lnSpc>
              <a:spcBef>
                <a:spcPts val="350"/>
              </a:spcBef>
              <a:spcAft>
                <a:spcPct val="0"/>
              </a:spcAft>
              <a:buClr>
                <a:srgbClr val="3A83C5"/>
              </a:buClr>
              <a:buSzPct val="100000"/>
              <a:buFont typeface="Arial" charset="0"/>
              <a:buChar char="•"/>
              <a:defRPr sz="1400">
                <a:solidFill>
                  <a:srgbClr val="000000"/>
                </a:solidFill>
                <a:latin typeface="+mn-lt"/>
                <a:ea typeface="+mn-ea"/>
                <a:cs typeface="+mn-cs"/>
              </a:defRPr>
            </a:lvl7pPr>
            <a:lvl8pPr marL="3429000" indent="-228600" algn="l" defTabSz="449263" rtl="0" fontAlgn="base">
              <a:lnSpc>
                <a:spcPct val="93000"/>
              </a:lnSpc>
              <a:spcBef>
                <a:spcPts val="350"/>
              </a:spcBef>
              <a:spcAft>
                <a:spcPct val="0"/>
              </a:spcAft>
              <a:buClr>
                <a:srgbClr val="3A83C5"/>
              </a:buClr>
              <a:buSzPct val="100000"/>
              <a:buFont typeface="Arial" charset="0"/>
              <a:buChar char="•"/>
              <a:defRPr sz="1400">
                <a:solidFill>
                  <a:srgbClr val="000000"/>
                </a:solidFill>
                <a:latin typeface="+mn-lt"/>
                <a:ea typeface="+mn-ea"/>
                <a:cs typeface="+mn-cs"/>
              </a:defRPr>
            </a:lvl8pPr>
            <a:lvl9pPr marL="3886200" indent="-228600" algn="l" defTabSz="449263" rtl="0" fontAlgn="base">
              <a:lnSpc>
                <a:spcPct val="93000"/>
              </a:lnSpc>
              <a:spcBef>
                <a:spcPts val="350"/>
              </a:spcBef>
              <a:spcAft>
                <a:spcPct val="0"/>
              </a:spcAft>
              <a:buClr>
                <a:srgbClr val="3A83C5"/>
              </a:buClr>
              <a:buSzPct val="100000"/>
              <a:buFont typeface="Arial" charset="0"/>
              <a:buChar char="•"/>
              <a:defRPr sz="1400">
                <a:solidFill>
                  <a:srgbClr val="000000"/>
                </a:solidFill>
                <a:latin typeface="+mn-lt"/>
                <a:ea typeface="+mn-ea"/>
                <a:cs typeface="+mn-cs"/>
              </a:defRPr>
            </a:lvl9pPr>
          </a:lstStyle>
          <a:p>
            <a:pPr marL="338138" marR="0" lvl="0" indent="-338138" algn="l" defTabSz="449263" rtl="0" eaLnBrk="0" fontAlgn="base" latinLnBrk="0" hangingPunct="0">
              <a:lnSpc>
                <a:spcPct val="93000"/>
              </a:lnSpc>
              <a:spcBef>
                <a:spcPts val="600"/>
              </a:spcBef>
              <a:spcAft>
                <a:spcPct val="0"/>
              </a:spcAft>
              <a:buClr>
                <a:srgbClr val="3A83C5"/>
              </a:buClr>
              <a:buSzPct val="100000"/>
              <a:buFont typeface="Wingdings" pitchFamily="2" charset="2"/>
              <a:buChar char=""/>
              <a:tabLst/>
              <a:defRPr/>
            </a:pPr>
            <a:r>
              <a:rPr kumimoji="0" lang="en-US" sz="2400" b="0" i="0" u="none" strike="noStrike" kern="0" cap="none" spc="0" normalizeH="0" baseline="0" noProof="0" smtClean="0">
                <a:ln>
                  <a:noFill/>
                </a:ln>
                <a:solidFill>
                  <a:srgbClr val="000000"/>
                </a:solidFill>
                <a:effectLst/>
                <a:uLnTx/>
                <a:uFillTx/>
                <a:latin typeface="Arial"/>
              </a:rPr>
              <a:t>Experimental data from 4 stations (10 m over terrain)</a:t>
            </a:r>
            <a:endParaRPr kumimoji="0" lang="en-US" sz="2400" b="0" i="0" u="none" strike="noStrike" kern="0" cap="none" spc="0" normalizeH="0" baseline="0" noProof="0" dirty="0" smtClean="0">
              <a:ln>
                <a:noFill/>
              </a:ln>
              <a:solidFill>
                <a:srgbClr val="000000"/>
              </a:solidFill>
              <a:effectLst/>
              <a:uLnTx/>
              <a:uFillTx/>
              <a:latin typeface="Arial"/>
            </a:endParaRPr>
          </a:p>
        </p:txBody>
      </p:sp>
      <p:pic>
        <p:nvPicPr>
          <p:cNvPr id="26" name="Picture 8" descr="C:\Users\oliver\Dropbox\Figures_article\estaciones.pn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b="12270"/>
          <a:stretch>
            <a:fillRect/>
          </a:stretch>
        </p:blipFill>
        <p:spPr bwMode="auto">
          <a:xfrm>
            <a:off x="1847342" y="1982788"/>
            <a:ext cx="590550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 name="22 CuadroTexto"/>
          <p:cNvSpPr txBox="1"/>
          <p:nvPr/>
        </p:nvSpPr>
        <p:spPr>
          <a:xfrm>
            <a:off x="7526149" y="5627173"/>
            <a:ext cx="1837306" cy="369314"/>
          </a:xfrm>
          <a:prstGeom prst="rect">
            <a:avLst/>
          </a:prstGeom>
          <a:solidFill>
            <a:schemeClr val="bg1"/>
          </a:solidFill>
        </p:spPr>
        <p:txBody>
          <a:bodyPr wrap="square" lIns="91423" tIns="45711" rIns="91423" bIns="45711">
            <a:spAutoFit/>
          </a:bodyPr>
          <a:lstStyle/>
          <a:p>
            <a:pPr>
              <a:buClr>
                <a:srgbClr val="000000"/>
              </a:buClr>
              <a:buSzPct val="100000"/>
              <a:buFont typeface="Times New Roman" pitchFamily="18" charset="0"/>
              <a:buNone/>
              <a:defRPr/>
            </a:pPr>
            <a:r>
              <a:rPr lang="en-US" sz="1800" dirty="0" smtClean="0">
                <a:solidFill>
                  <a:schemeClr val="tx1"/>
                </a:solidFill>
                <a:latin typeface="+mj-lt"/>
                <a:ea typeface="DejaVu Sans" pitchFamily="32" charset="0"/>
                <a:cs typeface="DejaVu Sans" pitchFamily="32" charset="0"/>
              </a:rPr>
              <a:t>terrain surface</a:t>
            </a:r>
            <a:endParaRPr lang="en-US" sz="1800" dirty="0">
              <a:solidFill>
                <a:schemeClr val="tx1"/>
              </a:solidFill>
              <a:latin typeface="+mj-lt"/>
              <a:ea typeface="DejaVu Sans" pitchFamily="32" charset="0"/>
              <a:cs typeface="DejaVu Sans" pitchFamily="32" charset="0"/>
            </a:endParaRPr>
          </a:p>
        </p:txBody>
      </p:sp>
      <p:sp>
        <p:nvSpPr>
          <p:cNvPr id="1874957" name="Rectangle 13"/>
          <p:cNvSpPr>
            <a:spLocks noChangeArrowheads="1"/>
          </p:cNvSpPr>
          <p:nvPr/>
        </p:nvSpPr>
        <p:spPr bwMode="auto">
          <a:xfrm>
            <a:off x="488638" y="620714"/>
            <a:ext cx="3672705"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Construction of the observed wind</a:t>
            </a:r>
          </a:p>
        </p:txBody>
      </p:sp>
      <p:sp>
        <p:nvSpPr>
          <p:cNvPr id="1874958"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4" name="Rectangle 18"/>
          <p:cNvSpPr>
            <a:spLocks noChangeArrowheads="1"/>
          </p:cNvSpPr>
          <p:nvPr/>
        </p:nvSpPr>
        <p:spPr bwMode="auto">
          <a:xfrm>
            <a:off x="5" y="1477710"/>
            <a:ext cx="9905999" cy="1107949"/>
          </a:xfrm>
          <a:prstGeom prst="rect">
            <a:avLst/>
          </a:prstGeom>
          <a:noFill/>
          <a:ln w="57150">
            <a:noFill/>
            <a:miter lim="800000"/>
            <a:headEnd/>
            <a:tailEnd/>
          </a:ln>
          <a:effectLst/>
        </p:spPr>
        <p:txBody>
          <a:bodyPr wrap="square" lIns="91393" tIns="45697" rIns="91393" bIns="45697" anchor="ctr">
            <a:spAutoFit/>
          </a:bodyPr>
          <a:lstStyle/>
          <a:p>
            <a:pPr marL="0" lvl="1"/>
            <a:r>
              <a:rPr lang="en-US" sz="3200" dirty="0" smtClean="0">
                <a:solidFill>
                  <a:srgbClr val="000000"/>
                </a:solidFill>
                <a:latin typeface="Arial" pitchFamily="34" charset="0"/>
                <a:cs typeface="Arial" pitchFamily="34" charset="0"/>
                <a:sym typeface="ZapfDingbats" pitchFamily="82" charset="2"/>
              </a:rPr>
              <a:t>Vertical extrapolation (log-linear wind profile)</a:t>
            </a:r>
          </a:p>
          <a:p>
            <a:pPr marL="0" lvl="1"/>
            <a:endParaRPr lang="en-US" sz="3200" b="1" dirty="0" smtClean="0">
              <a:solidFill>
                <a:srgbClr val="000000"/>
              </a:solidFill>
              <a:latin typeface="Arial" pitchFamily="34" charset="0"/>
              <a:cs typeface="Arial" pitchFamily="34" charset="0"/>
            </a:endParaRPr>
          </a:p>
        </p:txBody>
      </p:sp>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69669" y="2217961"/>
            <a:ext cx="6624638" cy="4386263"/>
          </a:xfrm>
          <a:prstGeom prst="rect">
            <a:avLst/>
          </a:prstGeom>
          <a:noFill/>
          <a:ln w="9525">
            <a:noFill/>
            <a:round/>
            <a:headEnd/>
            <a:tailEnd/>
          </a:ln>
          <a:effectLst/>
        </p:spPr>
      </p:pic>
      <p:sp>
        <p:nvSpPr>
          <p:cNvPr id="10" name="9 CuadroTexto"/>
          <p:cNvSpPr txBox="1"/>
          <p:nvPr/>
        </p:nvSpPr>
        <p:spPr>
          <a:xfrm>
            <a:off x="4747594" y="2424331"/>
            <a:ext cx="3035783" cy="369314"/>
          </a:xfrm>
          <a:prstGeom prst="rect">
            <a:avLst/>
          </a:prstGeom>
          <a:solidFill>
            <a:schemeClr val="bg1"/>
          </a:solidFill>
        </p:spPr>
        <p:txBody>
          <a:bodyPr wrap="square" lIns="91423" tIns="45711" rIns="91423" bIns="45711">
            <a:spAutoFit/>
          </a:bodyPr>
          <a:lstStyle/>
          <a:p>
            <a:pPr>
              <a:buClr>
                <a:srgbClr val="000000"/>
              </a:buClr>
              <a:buSzPct val="100000"/>
              <a:buFont typeface="Times New Roman" pitchFamily="18" charset="0"/>
              <a:buNone/>
              <a:defRPr/>
            </a:pPr>
            <a:r>
              <a:rPr lang="en-US" sz="1800" dirty="0" err="1" smtClean="0">
                <a:solidFill>
                  <a:schemeClr val="tx1"/>
                </a:solidFill>
                <a:latin typeface="+mj-lt"/>
                <a:ea typeface="DejaVu Sans" pitchFamily="32" charset="0"/>
                <a:cs typeface="DejaVu Sans" pitchFamily="32" charset="0"/>
              </a:rPr>
              <a:t>geostrophic</a:t>
            </a:r>
            <a:r>
              <a:rPr lang="en-US" sz="1800" dirty="0" smtClean="0">
                <a:solidFill>
                  <a:schemeClr val="tx1"/>
                </a:solidFill>
                <a:latin typeface="+mj-lt"/>
                <a:ea typeface="DejaVu Sans" pitchFamily="32" charset="0"/>
                <a:cs typeface="DejaVu Sans" pitchFamily="32" charset="0"/>
              </a:rPr>
              <a:t> </a:t>
            </a:r>
            <a:r>
              <a:rPr lang="en-US" sz="1800" dirty="0">
                <a:solidFill>
                  <a:schemeClr val="tx1"/>
                </a:solidFill>
                <a:latin typeface="+mj-lt"/>
                <a:ea typeface="DejaVu Sans" pitchFamily="32" charset="0"/>
                <a:cs typeface="DejaVu Sans" pitchFamily="32" charset="0"/>
              </a:rPr>
              <a:t>wind</a:t>
            </a:r>
          </a:p>
        </p:txBody>
      </p:sp>
      <p:sp>
        <p:nvSpPr>
          <p:cNvPr id="11" name="10 CuadroTexto"/>
          <p:cNvSpPr txBox="1"/>
          <p:nvPr/>
        </p:nvSpPr>
        <p:spPr>
          <a:xfrm>
            <a:off x="5118913" y="3073748"/>
            <a:ext cx="1573212" cy="369314"/>
          </a:xfrm>
          <a:prstGeom prst="rect">
            <a:avLst/>
          </a:prstGeom>
          <a:solidFill>
            <a:schemeClr val="bg1"/>
          </a:solidFill>
        </p:spPr>
        <p:txBody>
          <a:bodyPr lIns="91423" tIns="45711" rIns="91423" bIns="45711">
            <a:spAutoFit/>
          </a:bodyPr>
          <a:lstStyle/>
          <a:p>
            <a:pPr>
              <a:buClr>
                <a:srgbClr val="000000"/>
              </a:buClr>
              <a:buSzPct val="100000"/>
              <a:buFont typeface="Times New Roman" pitchFamily="18" charset="0"/>
              <a:buNone/>
              <a:defRPr/>
            </a:pPr>
            <a:r>
              <a:rPr lang="en-US" sz="1800" dirty="0">
                <a:solidFill>
                  <a:schemeClr val="tx1"/>
                </a:solidFill>
                <a:latin typeface="+mj-lt"/>
                <a:ea typeface="DejaVu Sans" pitchFamily="32" charset="0"/>
                <a:cs typeface="DejaVu Sans" pitchFamily="32" charset="0"/>
              </a:rPr>
              <a:t>m</a:t>
            </a:r>
            <a:r>
              <a:rPr lang="en-US" sz="1800" dirty="0" smtClean="0">
                <a:solidFill>
                  <a:schemeClr val="tx1"/>
                </a:solidFill>
                <a:latin typeface="+mj-lt"/>
                <a:ea typeface="DejaVu Sans" pitchFamily="32" charset="0"/>
                <a:cs typeface="DejaVu Sans" pitchFamily="32" charset="0"/>
              </a:rPr>
              <a:t>ixing </a:t>
            </a:r>
            <a:r>
              <a:rPr lang="en-US" sz="1800" dirty="0">
                <a:solidFill>
                  <a:schemeClr val="tx1"/>
                </a:solidFill>
                <a:latin typeface="+mj-lt"/>
                <a:ea typeface="DejaVu Sans" pitchFamily="32" charset="0"/>
                <a:cs typeface="DejaVu Sans" pitchFamily="32" charset="0"/>
              </a:rPr>
              <a:t>layer</a:t>
            </a:r>
          </a:p>
        </p:txBody>
      </p:sp>
      <p:pic>
        <p:nvPicPr>
          <p:cNvPr id="1099777" name="Picture 1"/>
          <p:cNvPicPr>
            <a:picLocks noChangeAspect="1" noChangeArrowheads="1"/>
          </p:cNvPicPr>
          <p:nvPr/>
        </p:nvPicPr>
        <p:blipFill>
          <a:blip r:embed="rId4" cstate="print"/>
          <a:srcRect/>
          <a:stretch>
            <a:fillRect/>
          </a:stretch>
        </p:blipFill>
        <p:spPr bwMode="auto">
          <a:xfrm>
            <a:off x="4955368" y="4537223"/>
            <a:ext cx="2279369" cy="461201"/>
          </a:xfrm>
          <a:prstGeom prst="rect">
            <a:avLst/>
          </a:prstGeom>
          <a:noFill/>
          <a:ln w="9525">
            <a:noFill/>
            <a:miter lim="800000"/>
            <a:headEnd/>
            <a:tailEnd/>
          </a:ln>
        </p:spPr>
      </p:pic>
      <p:pic>
        <p:nvPicPr>
          <p:cNvPr id="1099778" name="Picture 2"/>
          <p:cNvPicPr>
            <a:picLocks noChangeAspect="1" noChangeArrowheads="1"/>
          </p:cNvPicPr>
          <p:nvPr/>
        </p:nvPicPr>
        <p:blipFill>
          <a:blip r:embed="rId5" cstate="print"/>
          <a:srcRect/>
          <a:stretch>
            <a:fillRect/>
          </a:stretch>
        </p:blipFill>
        <p:spPr bwMode="auto">
          <a:xfrm>
            <a:off x="4988970" y="3713714"/>
            <a:ext cx="3460090" cy="342892"/>
          </a:xfrm>
          <a:prstGeom prst="rect">
            <a:avLst/>
          </a:prstGeom>
          <a:noFill/>
          <a:ln w="9525">
            <a:noFill/>
            <a:miter lim="800000"/>
            <a:headEnd/>
            <a:tailEnd/>
          </a:ln>
        </p:spPr>
      </p:pic>
      <p:pic>
        <p:nvPicPr>
          <p:cNvPr id="1099779" name="Picture 3"/>
          <p:cNvPicPr>
            <a:picLocks noChangeAspect="1" noChangeArrowheads="1"/>
          </p:cNvPicPr>
          <p:nvPr/>
        </p:nvPicPr>
        <p:blipFill>
          <a:blip r:embed="rId6" cstate="print"/>
          <a:srcRect/>
          <a:stretch>
            <a:fillRect/>
          </a:stretch>
        </p:blipFill>
        <p:spPr bwMode="auto">
          <a:xfrm>
            <a:off x="4978152" y="2535372"/>
            <a:ext cx="318059" cy="218156"/>
          </a:xfrm>
          <a:prstGeom prst="rect">
            <a:avLst/>
          </a:prstGeom>
          <a:noFill/>
          <a:ln w="9525">
            <a:noFill/>
            <a:miter lim="800000"/>
            <a:headEnd/>
            <a:tailEnd/>
          </a:ln>
        </p:spPr>
      </p:pic>
      <p:pic>
        <p:nvPicPr>
          <p:cNvPr id="1099780" name="Picture 4"/>
          <p:cNvPicPr>
            <a:picLocks noChangeAspect="1" noChangeArrowheads="1"/>
          </p:cNvPicPr>
          <p:nvPr/>
        </p:nvPicPr>
        <p:blipFill>
          <a:blip r:embed="rId7" cstate="print"/>
          <a:srcRect/>
          <a:stretch>
            <a:fillRect/>
          </a:stretch>
        </p:blipFill>
        <p:spPr bwMode="auto">
          <a:xfrm>
            <a:off x="1706045" y="5515661"/>
            <a:ext cx="311446" cy="187262"/>
          </a:xfrm>
          <a:prstGeom prst="rect">
            <a:avLst/>
          </a:prstGeom>
          <a:noFill/>
          <a:ln w="9525">
            <a:noFill/>
            <a:miter lim="800000"/>
            <a:headEnd/>
            <a:tailEnd/>
          </a:ln>
        </p:spPr>
      </p:pic>
      <p:pic>
        <p:nvPicPr>
          <p:cNvPr id="1099781" name="Picture 5"/>
          <p:cNvPicPr>
            <a:picLocks noChangeAspect="1" noChangeArrowheads="1"/>
          </p:cNvPicPr>
          <p:nvPr/>
        </p:nvPicPr>
        <p:blipFill>
          <a:blip r:embed="rId8" cstate="print"/>
          <a:srcRect/>
          <a:stretch>
            <a:fillRect/>
          </a:stretch>
        </p:blipFill>
        <p:spPr bwMode="auto">
          <a:xfrm>
            <a:off x="1709395" y="3379623"/>
            <a:ext cx="327054" cy="270320"/>
          </a:xfrm>
          <a:prstGeom prst="rect">
            <a:avLst/>
          </a:prstGeom>
          <a:noFill/>
          <a:ln w="9525">
            <a:noFill/>
            <a:miter lim="800000"/>
            <a:headEnd/>
            <a:tailEnd/>
          </a:ln>
        </p:spPr>
      </p:pic>
      <p:pic>
        <p:nvPicPr>
          <p:cNvPr id="1099782" name="Picture 6"/>
          <p:cNvPicPr>
            <a:picLocks noChangeAspect="1" noChangeArrowheads="1"/>
          </p:cNvPicPr>
          <p:nvPr/>
        </p:nvPicPr>
        <p:blipFill>
          <a:blip r:embed="rId9" cstate="print"/>
          <a:srcRect/>
          <a:stretch>
            <a:fillRect/>
          </a:stretch>
        </p:blipFill>
        <p:spPr bwMode="auto">
          <a:xfrm>
            <a:off x="1630914" y="2788617"/>
            <a:ext cx="388087" cy="229324"/>
          </a:xfrm>
          <a:prstGeom prst="rect">
            <a:avLst/>
          </a:prstGeom>
          <a:noFill/>
          <a:ln w="9525">
            <a:noFill/>
            <a:miter lim="800000"/>
            <a:headEnd/>
            <a:tailEnd/>
          </a:ln>
        </p:spPr>
      </p:pic>
      <p:pic>
        <p:nvPicPr>
          <p:cNvPr id="1099783" name="Picture 7"/>
          <p:cNvPicPr>
            <a:picLocks noChangeAspect="1" noChangeArrowheads="1"/>
          </p:cNvPicPr>
          <p:nvPr/>
        </p:nvPicPr>
        <p:blipFill>
          <a:blip r:embed="rId10" cstate="print"/>
          <a:srcRect/>
          <a:stretch>
            <a:fillRect/>
          </a:stretch>
        </p:blipFill>
        <p:spPr bwMode="auto">
          <a:xfrm>
            <a:off x="1705205" y="4187126"/>
            <a:ext cx="313792" cy="185344"/>
          </a:xfrm>
          <a:prstGeom prst="rect">
            <a:avLst/>
          </a:prstGeom>
          <a:noFill/>
          <a:ln w="9525">
            <a:noFill/>
            <a:miter lim="800000"/>
            <a:headEnd/>
            <a:tailEnd/>
          </a:ln>
        </p:spPr>
      </p:pic>
      <p:pic>
        <p:nvPicPr>
          <p:cNvPr id="1099784" name="Picture 8"/>
          <p:cNvPicPr>
            <a:picLocks noChangeAspect="1" noChangeArrowheads="1"/>
          </p:cNvPicPr>
          <p:nvPr/>
        </p:nvPicPr>
        <p:blipFill>
          <a:blip r:embed="rId11" cstate="print"/>
          <a:srcRect/>
          <a:stretch>
            <a:fillRect/>
          </a:stretch>
        </p:blipFill>
        <p:spPr bwMode="auto">
          <a:xfrm>
            <a:off x="1720940" y="5831638"/>
            <a:ext cx="305370" cy="227598"/>
          </a:xfrm>
          <a:prstGeom prst="rect">
            <a:avLst/>
          </a:prstGeom>
          <a:noFill/>
          <a:ln w="9525">
            <a:noFill/>
            <a:miter lim="800000"/>
            <a:headEnd/>
            <a:tailEnd/>
          </a:ln>
        </p:spPr>
      </p:pic>
      <p:sp>
        <p:nvSpPr>
          <p:cNvPr id="21" name="Line 7"/>
          <p:cNvSpPr>
            <a:spLocks noChangeShapeType="1"/>
          </p:cNvSpPr>
          <p:nvPr/>
        </p:nvSpPr>
        <p:spPr bwMode="auto">
          <a:xfrm flipH="1">
            <a:off x="5537606" y="5808273"/>
            <a:ext cx="1975104" cy="212141"/>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s-ES" smtClean="0"/>
          </a:p>
        </p:txBody>
      </p:sp>
      <p:sp>
        <p:nvSpPr>
          <p:cNvPr id="22" name="21 Rectángulo"/>
          <p:cNvSpPr/>
          <p:nvPr/>
        </p:nvSpPr>
        <p:spPr bwMode="auto">
          <a:xfrm>
            <a:off x="7528049" y="5471892"/>
            <a:ext cx="1828800" cy="710051"/>
          </a:xfrm>
          <a:prstGeom prst="rect">
            <a:avLst/>
          </a:prstGeom>
          <a:noFill/>
          <a:ln w="57150" cap="flat" cmpd="sng" algn="ctr">
            <a:solidFill>
              <a:srgbClr val="FF0000"/>
            </a:solidFill>
            <a:prstDash val="solid"/>
            <a:round/>
            <a:headEnd type="none" w="med" len="med"/>
            <a:tailEnd type="none" w="med" len="med"/>
          </a:ln>
          <a:effectLst/>
        </p:spPr>
        <p:txBody>
          <a:bodyPr vert="horz" wrap="square" lIns="89984" tIns="46792" rIns="89984" bIns="46792" numCol="1" rtlCol="0" anchor="t" anchorCtr="0" compatLnSpc="1">
            <a:prstTxWarp prst="textNoShape">
              <a:avLst/>
            </a:prstTxWarp>
            <a:spAutoFit/>
          </a:bodyPr>
          <a:lstStyle/>
          <a:p>
            <a:pPr defTabSz="914228"/>
            <a:endParaRPr lang="es-ES"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3"/>
          <p:cNvSpPr>
            <a:spLocks noChangeArrowheads="1"/>
          </p:cNvSpPr>
          <p:nvPr/>
        </p:nvSpPr>
        <p:spPr bwMode="auto">
          <a:xfrm>
            <a:off x="488638" y="620714"/>
            <a:ext cx="3672705"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Construction of the observed wind</a:t>
            </a:r>
          </a:p>
        </p:txBody>
      </p:sp>
      <p:sp>
        <p:nvSpPr>
          <p:cNvPr id="12"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3" name="Rectangle 108"/>
          <p:cNvSpPr>
            <a:spLocks noChangeArrowheads="1"/>
          </p:cNvSpPr>
          <p:nvPr/>
        </p:nvSpPr>
        <p:spPr bwMode="auto">
          <a:xfrm>
            <a:off x="547604" y="1576390"/>
            <a:ext cx="2292519"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Friction velocity: </a:t>
            </a:r>
          </a:p>
        </p:txBody>
      </p:sp>
      <p:sp>
        <p:nvSpPr>
          <p:cNvPr id="14" name="Rectangle 108"/>
          <p:cNvSpPr>
            <a:spLocks noChangeArrowheads="1"/>
          </p:cNvSpPr>
          <p:nvPr/>
        </p:nvSpPr>
        <p:spPr bwMode="auto">
          <a:xfrm>
            <a:off x="549752" y="2478089"/>
            <a:ext cx="4741909"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Height of the planetary boundary layer: </a:t>
            </a:r>
          </a:p>
        </p:txBody>
      </p:sp>
      <p:sp>
        <p:nvSpPr>
          <p:cNvPr id="15" name="Rectangle 108"/>
          <p:cNvSpPr>
            <a:spLocks noChangeArrowheads="1"/>
          </p:cNvSpPr>
          <p:nvPr/>
        </p:nvSpPr>
        <p:spPr bwMode="auto">
          <a:xfrm>
            <a:off x="5387983" y="2989716"/>
            <a:ext cx="2042452"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the Earth rotation and</a:t>
            </a:r>
          </a:p>
        </p:txBody>
      </p:sp>
      <p:sp>
        <p:nvSpPr>
          <p:cNvPr id="16" name="Rectangle 108"/>
          <p:cNvSpPr>
            <a:spLocks noChangeArrowheads="1"/>
          </p:cNvSpPr>
          <p:nvPr/>
        </p:nvSpPr>
        <p:spPr bwMode="auto">
          <a:xfrm>
            <a:off x="2382859" y="2977018"/>
            <a:ext cx="2949495"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is the </a:t>
            </a:r>
            <a:r>
              <a:rPr lang="en-GB" sz="1400" b="1" dirty="0" err="1" smtClean="0">
                <a:solidFill>
                  <a:srgbClr val="000000"/>
                </a:solidFill>
                <a:latin typeface="Arial" charset="0"/>
              </a:rPr>
              <a:t>Coriolis</a:t>
            </a:r>
            <a:r>
              <a:rPr lang="en-GB" sz="1400" b="1" dirty="0" smtClean="0">
                <a:solidFill>
                  <a:srgbClr val="000000"/>
                </a:solidFill>
                <a:latin typeface="Arial" charset="0"/>
              </a:rPr>
              <a:t> parameter, being  </a:t>
            </a:r>
          </a:p>
        </p:txBody>
      </p:sp>
      <p:sp>
        <p:nvSpPr>
          <p:cNvPr id="17" name="Rectangle 108"/>
          <p:cNvSpPr>
            <a:spLocks noChangeArrowheads="1"/>
          </p:cNvSpPr>
          <p:nvPr/>
        </p:nvSpPr>
        <p:spPr bwMode="auto">
          <a:xfrm>
            <a:off x="1273517" y="3417524"/>
            <a:ext cx="4775571"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is a parameter depending on the atmospheric stability</a:t>
            </a:r>
          </a:p>
        </p:txBody>
      </p:sp>
      <p:sp>
        <p:nvSpPr>
          <p:cNvPr id="18" name="Rectangle 108"/>
          <p:cNvSpPr>
            <a:spLocks noChangeArrowheads="1"/>
          </p:cNvSpPr>
          <p:nvPr/>
        </p:nvSpPr>
        <p:spPr bwMode="auto">
          <a:xfrm>
            <a:off x="7678740" y="2973025"/>
            <a:ext cx="1335527"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is the latitude</a:t>
            </a:r>
          </a:p>
        </p:txBody>
      </p:sp>
      <p:sp>
        <p:nvSpPr>
          <p:cNvPr id="20" name="Rectangle 108"/>
          <p:cNvSpPr>
            <a:spLocks noChangeArrowheads="1"/>
          </p:cNvSpPr>
          <p:nvPr/>
        </p:nvSpPr>
        <p:spPr bwMode="auto">
          <a:xfrm>
            <a:off x="566768" y="4010455"/>
            <a:ext cx="2010391"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Mixing height: </a:t>
            </a:r>
          </a:p>
        </p:txBody>
      </p:sp>
      <p:sp>
        <p:nvSpPr>
          <p:cNvPr id="21" name="Rectangle 108"/>
          <p:cNvSpPr>
            <a:spLocks noChangeArrowheads="1"/>
          </p:cNvSpPr>
          <p:nvPr/>
        </p:nvSpPr>
        <p:spPr bwMode="auto">
          <a:xfrm>
            <a:off x="3097335" y="4432435"/>
            <a:ext cx="3092418"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in neutral and unstable conditions</a:t>
            </a:r>
          </a:p>
        </p:txBody>
      </p:sp>
      <p:sp>
        <p:nvSpPr>
          <p:cNvPr id="22" name="Rectangle 108"/>
          <p:cNvSpPr>
            <a:spLocks noChangeArrowheads="1"/>
          </p:cNvSpPr>
          <p:nvPr/>
        </p:nvSpPr>
        <p:spPr bwMode="auto">
          <a:xfrm>
            <a:off x="3107629" y="5201695"/>
            <a:ext cx="1861312" cy="307730"/>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GB" sz="1400" b="1" dirty="0" smtClean="0">
                <a:solidFill>
                  <a:srgbClr val="000000"/>
                </a:solidFill>
                <a:latin typeface="Arial" charset="0"/>
              </a:rPr>
              <a:t>in stable conditions</a:t>
            </a:r>
          </a:p>
        </p:txBody>
      </p:sp>
      <p:sp>
        <p:nvSpPr>
          <p:cNvPr id="23" name="Rectangle 108"/>
          <p:cNvSpPr>
            <a:spLocks noChangeArrowheads="1"/>
          </p:cNvSpPr>
          <p:nvPr/>
        </p:nvSpPr>
        <p:spPr bwMode="auto">
          <a:xfrm>
            <a:off x="553771" y="5944498"/>
            <a:ext cx="3421034" cy="369285"/>
          </a:xfrm>
          <a:prstGeom prst="rect">
            <a:avLst/>
          </a:prstGeom>
          <a:noFill/>
          <a:ln w="31750" algn="ctr">
            <a:noFill/>
            <a:miter lim="800000"/>
            <a:headEnd/>
            <a:tailEnd/>
          </a:ln>
          <a:effectLst/>
        </p:spPr>
        <p:txBody>
          <a:bodyPr wrap="none" lIns="91393" tIns="45697" rIns="91393" bIns="45697">
            <a:spAutoFit/>
          </a:bodyPr>
          <a:lstStyle/>
          <a:p>
            <a:pPr>
              <a:spcBef>
                <a:spcPct val="50000"/>
              </a:spcBef>
            </a:pPr>
            <a:r>
              <a:rPr lang="en-US" sz="1800" dirty="0" smtClean="0">
                <a:solidFill>
                  <a:srgbClr val="000000"/>
                </a:solidFill>
                <a:sym typeface="ZapfDingbats" pitchFamily="82" charset="2"/>
              </a:rPr>
              <a:t>● </a:t>
            </a:r>
            <a:r>
              <a:rPr lang="en-GB" sz="1800" b="1" dirty="0" smtClean="0">
                <a:solidFill>
                  <a:srgbClr val="000000"/>
                </a:solidFill>
                <a:latin typeface="Arial" charset="0"/>
              </a:rPr>
              <a:t>Height of the surface layer: </a:t>
            </a:r>
          </a:p>
        </p:txBody>
      </p:sp>
      <p:pic>
        <p:nvPicPr>
          <p:cNvPr id="1096705" name="Picture 1"/>
          <p:cNvPicPr>
            <a:picLocks noChangeAspect="1" noChangeArrowheads="1"/>
          </p:cNvPicPr>
          <p:nvPr/>
        </p:nvPicPr>
        <p:blipFill>
          <a:blip r:embed="rId2" cstate="print"/>
          <a:srcRect/>
          <a:stretch>
            <a:fillRect/>
          </a:stretch>
        </p:blipFill>
        <p:spPr bwMode="auto">
          <a:xfrm>
            <a:off x="2717800" y="1451070"/>
            <a:ext cx="2205446" cy="871059"/>
          </a:xfrm>
          <a:prstGeom prst="rect">
            <a:avLst/>
          </a:prstGeom>
          <a:noFill/>
          <a:ln w="9525">
            <a:noFill/>
            <a:miter lim="800000"/>
            <a:headEnd/>
            <a:tailEnd/>
          </a:ln>
        </p:spPr>
      </p:pic>
      <p:pic>
        <p:nvPicPr>
          <p:cNvPr id="1096706" name="Picture 2"/>
          <p:cNvPicPr>
            <a:picLocks noChangeAspect="1" noChangeArrowheads="1"/>
          </p:cNvPicPr>
          <p:nvPr/>
        </p:nvPicPr>
        <p:blipFill>
          <a:blip r:embed="rId3" cstate="print"/>
          <a:srcRect/>
          <a:stretch>
            <a:fillRect/>
          </a:stretch>
        </p:blipFill>
        <p:spPr bwMode="auto">
          <a:xfrm>
            <a:off x="5202829" y="2258060"/>
            <a:ext cx="1717940" cy="761728"/>
          </a:xfrm>
          <a:prstGeom prst="rect">
            <a:avLst/>
          </a:prstGeom>
          <a:noFill/>
          <a:ln w="9525">
            <a:noFill/>
            <a:miter lim="800000"/>
            <a:headEnd/>
            <a:tailEnd/>
          </a:ln>
        </p:spPr>
      </p:pic>
      <p:pic>
        <p:nvPicPr>
          <p:cNvPr id="1096707" name="Picture 3"/>
          <p:cNvPicPr>
            <a:picLocks noChangeAspect="1" noChangeArrowheads="1"/>
          </p:cNvPicPr>
          <p:nvPr/>
        </p:nvPicPr>
        <p:blipFill>
          <a:blip r:embed="rId4" cstate="print"/>
          <a:srcRect/>
          <a:stretch>
            <a:fillRect/>
          </a:stretch>
        </p:blipFill>
        <p:spPr bwMode="auto">
          <a:xfrm>
            <a:off x="1018295" y="2977403"/>
            <a:ext cx="1442493" cy="326689"/>
          </a:xfrm>
          <a:prstGeom prst="rect">
            <a:avLst/>
          </a:prstGeom>
          <a:noFill/>
          <a:ln w="9525">
            <a:noFill/>
            <a:miter lim="800000"/>
            <a:headEnd/>
            <a:tailEnd/>
          </a:ln>
        </p:spPr>
      </p:pic>
      <p:pic>
        <p:nvPicPr>
          <p:cNvPr id="1096708" name="Picture 4"/>
          <p:cNvPicPr>
            <a:picLocks noChangeAspect="1" noChangeArrowheads="1"/>
          </p:cNvPicPr>
          <p:nvPr/>
        </p:nvPicPr>
        <p:blipFill>
          <a:blip r:embed="rId5" cstate="print"/>
          <a:srcRect/>
          <a:stretch>
            <a:fillRect/>
          </a:stretch>
        </p:blipFill>
        <p:spPr bwMode="auto">
          <a:xfrm>
            <a:off x="5212717" y="3034603"/>
            <a:ext cx="189139" cy="206982"/>
          </a:xfrm>
          <a:prstGeom prst="rect">
            <a:avLst/>
          </a:prstGeom>
          <a:noFill/>
          <a:ln w="9525">
            <a:noFill/>
            <a:miter lim="800000"/>
            <a:headEnd/>
            <a:tailEnd/>
          </a:ln>
        </p:spPr>
      </p:pic>
      <p:pic>
        <p:nvPicPr>
          <p:cNvPr id="1096709" name="Picture 5"/>
          <p:cNvPicPr>
            <a:picLocks noChangeAspect="1" noChangeArrowheads="1"/>
          </p:cNvPicPr>
          <p:nvPr/>
        </p:nvPicPr>
        <p:blipFill>
          <a:blip r:embed="rId6" cstate="print"/>
          <a:srcRect/>
          <a:stretch>
            <a:fillRect/>
          </a:stretch>
        </p:blipFill>
        <p:spPr bwMode="auto">
          <a:xfrm>
            <a:off x="7432177" y="2971800"/>
            <a:ext cx="237800" cy="329430"/>
          </a:xfrm>
          <a:prstGeom prst="rect">
            <a:avLst/>
          </a:prstGeom>
          <a:noFill/>
          <a:ln w="9525">
            <a:noFill/>
            <a:miter lim="800000"/>
            <a:headEnd/>
            <a:tailEnd/>
          </a:ln>
        </p:spPr>
      </p:pic>
      <p:pic>
        <p:nvPicPr>
          <p:cNvPr id="1096710" name="Picture 6"/>
          <p:cNvPicPr>
            <a:picLocks noChangeAspect="1" noChangeArrowheads="1"/>
          </p:cNvPicPr>
          <p:nvPr/>
        </p:nvPicPr>
        <p:blipFill>
          <a:blip r:embed="rId7" cstate="print"/>
          <a:srcRect/>
          <a:stretch>
            <a:fillRect/>
          </a:stretch>
        </p:blipFill>
        <p:spPr bwMode="auto">
          <a:xfrm>
            <a:off x="1028431" y="3416168"/>
            <a:ext cx="272416" cy="295503"/>
          </a:xfrm>
          <a:prstGeom prst="rect">
            <a:avLst/>
          </a:prstGeom>
          <a:noFill/>
          <a:ln w="9525">
            <a:noFill/>
            <a:miter lim="800000"/>
            <a:headEnd/>
            <a:tailEnd/>
          </a:ln>
        </p:spPr>
      </p:pic>
      <p:pic>
        <p:nvPicPr>
          <p:cNvPr id="1096711" name="Picture 7"/>
          <p:cNvPicPr>
            <a:picLocks noChangeAspect="1" noChangeArrowheads="1"/>
          </p:cNvPicPr>
          <p:nvPr/>
        </p:nvPicPr>
        <p:blipFill>
          <a:blip r:embed="rId8" cstate="print"/>
          <a:srcRect/>
          <a:stretch>
            <a:fillRect/>
          </a:stretch>
        </p:blipFill>
        <p:spPr bwMode="auto">
          <a:xfrm>
            <a:off x="1179517" y="4467225"/>
            <a:ext cx="180975" cy="285750"/>
          </a:xfrm>
          <a:prstGeom prst="rect">
            <a:avLst/>
          </a:prstGeom>
          <a:noFill/>
          <a:ln w="9525">
            <a:noFill/>
            <a:miter lim="800000"/>
            <a:headEnd/>
            <a:tailEnd/>
          </a:ln>
        </p:spPr>
      </p:pic>
      <p:pic>
        <p:nvPicPr>
          <p:cNvPr id="1096712" name="Picture 8"/>
          <p:cNvPicPr>
            <a:picLocks noChangeAspect="1" noChangeArrowheads="1"/>
          </p:cNvPicPr>
          <p:nvPr/>
        </p:nvPicPr>
        <p:blipFill>
          <a:blip r:embed="rId9" cstate="print"/>
          <a:srcRect/>
          <a:stretch>
            <a:fillRect/>
          </a:stretch>
        </p:blipFill>
        <p:spPr bwMode="auto">
          <a:xfrm>
            <a:off x="1801815" y="4495804"/>
            <a:ext cx="477838" cy="288925"/>
          </a:xfrm>
          <a:prstGeom prst="rect">
            <a:avLst/>
          </a:prstGeom>
          <a:noFill/>
          <a:ln w="9525">
            <a:noFill/>
            <a:miter lim="800000"/>
            <a:headEnd/>
            <a:tailEnd/>
          </a:ln>
        </p:spPr>
      </p:pic>
      <p:pic>
        <p:nvPicPr>
          <p:cNvPr id="1096713" name="Picture 9"/>
          <p:cNvPicPr>
            <a:picLocks noChangeAspect="1" noChangeArrowheads="1"/>
          </p:cNvPicPr>
          <p:nvPr/>
        </p:nvPicPr>
        <p:blipFill>
          <a:blip r:embed="rId10" cstate="print"/>
          <a:srcRect/>
          <a:stretch>
            <a:fillRect/>
          </a:stretch>
        </p:blipFill>
        <p:spPr bwMode="auto">
          <a:xfrm>
            <a:off x="1492252" y="4494217"/>
            <a:ext cx="266700" cy="257175"/>
          </a:xfrm>
          <a:prstGeom prst="rect">
            <a:avLst/>
          </a:prstGeom>
          <a:noFill/>
          <a:ln w="9525">
            <a:noFill/>
            <a:miter lim="800000"/>
            <a:headEnd/>
            <a:tailEnd/>
          </a:ln>
        </p:spPr>
      </p:pic>
      <p:pic>
        <p:nvPicPr>
          <p:cNvPr id="1096714" name="Picture 10"/>
          <p:cNvPicPr>
            <a:picLocks noChangeAspect="1" noChangeArrowheads="1"/>
          </p:cNvPicPr>
          <p:nvPr/>
        </p:nvPicPr>
        <p:blipFill>
          <a:blip r:embed="rId11" cstate="print"/>
          <a:srcRect/>
          <a:stretch>
            <a:fillRect/>
          </a:stretch>
        </p:blipFill>
        <p:spPr bwMode="auto">
          <a:xfrm>
            <a:off x="1052517" y="4897442"/>
            <a:ext cx="1857375" cy="847725"/>
          </a:xfrm>
          <a:prstGeom prst="rect">
            <a:avLst/>
          </a:prstGeom>
          <a:noFill/>
          <a:ln w="9525">
            <a:noFill/>
            <a:miter lim="800000"/>
            <a:headEnd/>
            <a:tailEnd/>
          </a:ln>
        </p:spPr>
      </p:pic>
      <p:pic>
        <p:nvPicPr>
          <p:cNvPr id="1096715" name="Picture 11"/>
          <p:cNvPicPr>
            <a:picLocks noChangeAspect="1" noChangeArrowheads="1"/>
          </p:cNvPicPr>
          <p:nvPr/>
        </p:nvPicPr>
        <p:blipFill>
          <a:blip r:embed="rId12" cstate="print"/>
          <a:srcRect/>
          <a:stretch>
            <a:fillRect/>
          </a:stretch>
        </p:blipFill>
        <p:spPr bwMode="auto">
          <a:xfrm>
            <a:off x="3976691" y="5907071"/>
            <a:ext cx="1230312" cy="452457"/>
          </a:xfrm>
          <a:prstGeom prst="rect">
            <a:avLst/>
          </a:prstGeom>
          <a:noFill/>
          <a:ln w="9525">
            <a:noFill/>
            <a:miter lim="800000"/>
            <a:headEnd/>
            <a:tailEnd/>
          </a:ln>
        </p:spPr>
      </p:pic>
      <p:sp>
        <p:nvSpPr>
          <p:cNvPr id="44" name="Line 7"/>
          <p:cNvSpPr>
            <a:spLocks noChangeShapeType="1"/>
          </p:cNvSpPr>
          <p:nvPr/>
        </p:nvSpPr>
        <p:spPr bwMode="auto">
          <a:xfrm flipH="1">
            <a:off x="6223000" y="1968500"/>
            <a:ext cx="0" cy="381000"/>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s-ES" smtClean="0"/>
          </a:p>
        </p:txBody>
      </p:sp>
      <p:sp>
        <p:nvSpPr>
          <p:cNvPr id="45" name="Line 7"/>
          <p:cNvSpPr>
            <a:spLocks noChangeShapeType="1"/>
          </p:cNvSpPr>
          <p:nvPr/>
        </p:nvSpPr>
        <p:spPr bwMode="auto">
          <a:xfrm flipH="1">
            <a:off x="1739901" y="4864100"/>
            <a:ext cx="0" cy="381000"/>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s-ES"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dissolve">
                                      <p:cBhvr>
                                        <p:cTn id="10" dur="500"/>
                                        <p:tgtEl>
                                          <p:spTgt spid="1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dissolve">
                                      <p:cBhvr>
                                        <p:cTn id="13" dur="500"/>
                                        <p:tgtEl>
                                          <p:spTgt spid="1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dissolve">
                                      <p:cBhvr>
                                        <p:cTn id="16" dur="500"/>
                                        <p:tgtEl>
                                          <p:spTgt spid="1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dissolve">
                                      <p:cBhvr>
                                        <p:cTn id="19" dur="500"/>
                                        <p:tgtEl>
                                          <p:spTgt spid="17"/>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dissolve">
                                      <p:cBhvr>
                                        <p:cTn id="25" dur="500"/>
                                        <p:tgtEl>
                                          <p:spTgt spid="20"/>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dissolve">
                                      <p:cBhvr>
                                        <p:cTn id="28" dur="500"/>
                                        <p:tgtEl>
                                          <p:spTgt spid="21"/>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dissolve">
                                      <p:cBhvr>
                                        <p:cTn id="31" dur="500"/>
                                        <p:tgtEl>
                                          <p:spTgt spid="22"/>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20" grpId="0"/>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74957" name="Rectangle 13"/>
          <p:cNvSpPr>
            <a:spLocks noChangeArrowheads="1"/>
          </p:cNvSpPr>
          <p:nvPr/>
        </p:nvSpPr>
        <p:spPr bwMode="auto">
          <a:xfrm>
            <a:off x="488638" y="620714"/>
            <a:ext cx="3672705" cy="290289"/>
          </a:xfrm>
          <a:prstGeom prst="rect">
            <a:avLst/>
          </a:prstGeom>
          <a:noFill/>
          <a:ln w="9525">
            <a:noFill/>
            <a:miter lim="800000"/>
            <a:headEnd/>
            <a:tailEnd/>
          </a:ln>
          <a:effectLst/>
        </p:spPr>
        <p:txBody>
          <a:bodyPr wrap="none" lIns="91393" tIns="45697" rIns="91393" bIns="45697">
            <a:spAutoFit/>
          </a:bodyPr>
          <a:lstStyle/>
          <a:p>
            <a:pPr algn="l">
              <a:lnSpc>
                <a:spcPct val="70000"/>
              </a:lnSpc>
              <a:spcBef>
                <a:spcPct val="50000"/>
              </a:spcBef>
            </a:pPr>
            <a:r>
              <a:rPr kumimoji="0" lang="en-US" sz="1800" dirty="0" smtClean="0">
                <a:solidFill>
                  <a:srgbClr val="C8C8C8"/>
                </a:solidFill>
                <a:latin typeface="Arial" charset="0"/>
              </a:rPr>
              <a:t>Construction of the observed wind</a:t>
            </a:r>
          </a:p>
        </p:txBody>
      </p:sp>
      <p:sp>
        <p:nvSpPr>
          <p:cNvPr id="1874958" name="Rectangle 14"/>
          <p:cNvSpPr>
            <a:spLocks noChangeArrowheads="1"/>
          </p:cNvSpPr>
          <p:nvPr/>
        </p:nvSpPr>
        <p:spPr bwMode="auto">
          <a:xfrm>
            <a:off x="468322" y="115888"/>
            <a:ext cx="7508875" cy="576262"/>
          </a:xfrm>
          <a:prstGeom prst="rect">
            <a:avLst/>
          </a:prstGeom>
          <a:noFill/>
          <a:ln w="9525">
            <a:noFill/>
            <a:miter lim="800000"/>
            <a:headEnd/>
            <a:tailEnd/>
          </a:ln>
          <a:effectLst/>
        </p:spPr>
        <p:txBody>
          <a:bodyPr wrap="none" lIns="91393" tIns="45697" rIns="91393" bIns="45697"/>
          <a:lstStyle/>
          <a:p>
            <a:pPr algn="l" eaLnBrk="1" hangingPunct="1"/>
            <a:r>
              <a:rPr kumimoji="0" lang="en-US" sz="2400" b="1" dirty="0" smtClean="0">
                <a:solidFill>
                  <a:srgbClr val="FFFFFF"/>
                </a:solidFill>
                <a:latin typeface="Trebuchet MS" pitchFamily="34" charset="0"/>
              </a:rPr>
              <a:t>Mass Consistent Wind Model</a:t>
            </a:r>
          </a:p>
        </p:txBody>
      </p:sp>
      <p:sp>
        <p:nvSpPr>
          <p:cNvPr id="14" name="Rectangle 18"/>
          <p:cNvSpPr>
            <a:spLocks noChangeArrowheads="1"/>
          </p:cNvSpPr>
          <p:nvPr/>
        </p:nvSpPr>
        <p:spPr bwMode="auto">
          <a:xfrm>
            <a:off x="5" y="1739315"/>
            <a:ext cx="9905999" cy="584745"/>
          </a:xfrm>
          <a:prstGeom prst="rect">
            <a:avLst/>
          </a:prstGeom>
          <a:noFill/>
          <a:ln w="57150">
            <a:noFill/>
            <a:miter lim="800000"/>
            <a:headEnd/>
            <a:tailEnd/>
          </a:ln>
          <a:effectLst/>
        </p:spPr>
        <p:txBody>
          <a:bodyPr wrap="square" lIns="91393" tIns="45697" rIns="91393" bIns="45697" anchor="ctr">
            <a:spAutoFit/>
          </a:bodyPr>
          <a:lstStyle/>
          <a:p>
            <a:r>
              <a:rPr lang="en-US" sz="3200" dirty="0" smtClean="0">
                <a:solidFill>
                  <a:srgbClr val="000000"/>
                </a:solidFill>
                <a:latin typeface="Arial" pitchFamily="34" charset="0"/>
                <a:cs typeface="Arial" pitchFamily="34" charset="0"/>
                <a:sym typeface="ZapfDingbats" pitchFamily="82" charset="2"/>
              </a:rPr>
              <a:t>Horizontal interpolation</a:t>
            </a:r>
            <a:endParaRPr lang="en-US" sz="3200" b="1" dirty="0" smtClean="0">
              <a:solidFill>
                <a:srgbClr val="000000"/>
              </a:solidFill>
              <a:latin typeface="Arial" pitchFamily="34" charset="0"/>
              <a:cs typeface="Arial" pitchFamily="34" charset="0"/>
            </a:endParaRPr>
          </a:p>
        </p:txBody>
      </p:sp>
      <p:pic>
        <p:nvPicPr>
          <p:cNvPr id="1093635" name="Picture 3"/>
          <p:cNvPicPr>
            <a:picLocks noChangeAspect="1" noChangeArrowheads="1"/>
          </p:cNvPicPr>
          <p:nvPr/>
        </p:nvPicPr>
        <p:blipFill>
          <a:blip r:embed="rId3" cstate="print"/>
          <a:srcRect/>
          <a:stretch>
            <a:fillRect/>
          </a:stretch>
        </p:blipFill>
        <p:spPr bwMode="auto">
          <a:xfrm>
            <a:off x="1696722" y="2763520"/>
            <a:ext cx="6531334" cy="2287588"/>
          </a:xfrm>
          <a:prstGeom prst="rect">
            <a:avLst/>
          </a:prstGeom>
          <a:noFill/>
          <a:ln w="9525">
            <a:noFill/>
            <a:miter lim="800000"/>
            <a:headEnd/>
            <a:tailEnd/>
          </a:ln>
        </p:spPr>
      </p:pic>
      <p:sp>
        <p:nvSpPr>
          <p:cNvPr id="17" name="Line 7"/>
          <p:cNvSpPr>
            <a:spLocks noChangeShapeType="1"/>
          </p:cNvSpPr>
          <p:nvPr/>
        </p:nvSpPr>
        <p:spPr bwMode="auto">
          <a:xfrm flipH="1" flipV="1">
            <a:off x="3716593" y="4100057"/>
            <a:ext cx="14750" cy="1415845"/>
          </a:xfrm>
          <a:prstGeom prst="line">
            <a:avLst/>
          </a:prstGeom>
          <a:noFill/>
          <a:ln w="38100">
            <a:solidFill>
              <a:srgbClr val="FF0000"/>
            </a:solidFill>
            <a:round/>
            <a:headEnd/>
            <a:tailEnd type="triangle" w="med" len="med"/>
          </a:ln>
          <a:effectLst/>
        </p:spPr>
        <p:txBody>
          <a:bodyPr wrap="square" lIns="89953" tIns="46776" rIns="89953" bIns="46776">
            <a:spAutoFit/>
          </a:bodyPr>
          <a:lstStyle/>
          <a:p>
            <a:endParaRPr lang="es-ES" smtClean="0"/>
          </a:p>
        </p:txBody>
      </p:sp>
      <p:pic>
        <p:nvPicPr>
          <p:cNvPr id="1093636" name="Picture 4"/>
          <p:cNvPicPr>
            <a:picLocks noChangeAspect="1" noChangeArrowheads="1"/>
          </p:cNvPicPr>
          <p:nvPr/>
        </p:nvPicPr>
        <p:blipFill>
          <a:blip r:embed="rId4" cstate="print"/>
          <a:srcRect/>
          <a:stretch>
            <a:fillRect/>
          </a:stretch>
        </p:blipFill>
        <p:spPr bwMode="auto">
          <a:xfrm>
            <a:off x="3073048" y="5648637"/>
            <a:ext cx="1348293" cy="313865"/>
          </a:xfrm>
          <a:prstGeom prst="rect">
            <a:avLst/>
          </a:prstGeom>
          <a:noFill/>
          <a:ln w="9525">
            <a:noFill/>
            <a:miter lim="800000"/>
            <a:headEnd/>
            <a:tailEnd/>
          </a:ln>
        </p:spPr>
      </p:pic>
      <p:sp>
        <p:nvSpPr>
          <p:cNvPr id="20" name="19 Rectángulo"/>
          <p:cNvSpPr/>
          <p:nvPr/>
        </p:nvSpPr>
        <p:spPr bwMode="auto">
          <a:xfrm>
            <a:off x="2831692" y="5501154"/>
            <a:ext cx="1828800" cy="710051"/>
          </a:xfrm>
          <a:prstGeom prst="rect">
            <a:avLst/>
          </a:prstGeom>
          <a:noFill/>
          <a:ln w="57150" cap="flat" cmpd="sng" algn="ctr">
            <a:solidFill>
              <a:srgbClr val="FF0000"/>
            </a:solidFill>
            <a:prstDash val="solid"/>
            <a:round/>
            <a:headEnd type="none" w="med" len="med"/>
            <a:tailEnd type="none" w="med" len="med"/>
          </a:ln>
          <a:effectLst/>
        </p:spPr>
        <p:txBody>
          <a:bodyPr vert="horz" wrap="square" lIns="89984" tIns="46792" rIns="89984" bIns="46792" numCol="1" rtlCol="0" anchor="t" anchorCtr="0" compatLnSpc="1">
            <a:prstTxWarp prst="textNoShape">
              <a:avLst/>
            </a:prstTxWarp>
            <a:spAutoFit/>
          </a:bodyPr>
          <a:lstStyle/>
          <a:p>
            <a:pPr defTabSz="914228"/>
            <a:endParaRPr lang="es-ES" dirty="0" smtClean="0"/>
          </a:p>
        </p:txBody>
      </p:sp>
    </p:spTree>
    <p:extLst>
      <p:ext uri="{BB962C8B-B14F-4D97-AF65-F5344CB8AC3E}">
        <p14:creationId xmlns:p14="http://schemas.microsoft.com/office/powerpoint/2010/main" val="2152420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HOTSPOTTYPE" val="EndShow"/>
  <p:tag name="BRANCHTO" val="-3"/>
</p:tagLst>
</file>

<file path=ppt/theme/theme1.xml><?xml version="1.0" encoding="utf-8"?>
<a:theme xmlns:a="http://schemas.openxmlformats.org/drawingml/2006/main" name="1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iseño predeterminado">
  <a:themeElements>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1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0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1_Plantilla_IUSIANI">
  <a:themeElements>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lantilla_IUSIANI">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200" b="0" i="0" u="none" strike="noStrike" cap="none" normalizeH="0" baseline="0" smtClean="0">
            <a:ln>
              <a:noFill/>
            </a:ln>
            <a:solidFill>
              <a:srgbClr val="FFFF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57150"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4200" b="0" i="0" u="none" strike="noStrike" cap="none" normalizeH="0" baseline="0" smtClean="0">
            <a:ln>
              <a:noFill/>
            </a:ln>
            <a:solidFill>
              <a:srgbClr val="FFFF00"/>
            </a:solidFill>
            <a:effectLst/>
            <a:latin typeface="Times New Roman" pitchFamily="18" charset="0"/>
          </a:defRPr>
        </a:defPPr>
      </a:lstStyle>
    </a:lnDef>
  </a:objectDefaults>
  <a:extraClrSchemeLst>
    <a:extraClrScheme>
      <a:clrScheme name="Plantilla_IUSIANI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lantilla_IUSIANI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lantilla_IUSIANI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lantilla_IUSIANI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lantilla_IUSIANI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lantilla_IUSIANI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lantilla_IUSIANI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lantilla_IUSIANI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lantilla_IUSIANI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lantilla_IUSIANI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lantilla_IUSIANI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lantilla_IUSIANI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41248</TotalTime>
  <Words>1744</Words>
  <Application>Microsoft Office PowerPoint</Application>
  <PresentationFormat>Paper A4 (210 x 297 mm)</PresentationFormat>
  <Paragraphs>250</Paragraphs>
  <Slides>38</Slides>
  <Notes>36</Notes>
  <HiddenSlides>0</HiddenSlides>
  <MMClips>0</MMClips>
  <ScaleCrop>false</ScaleCrop>
  <HeadingPairs>
    <vt:vector size="6" baseType="variant">
      <vt:variant>
        <vt:lpstr>Tema</vt:lpstr>
      </vt:variant>
      <vt:variant>
        <vt:i4>7</vt:i4>
      </vt:variant>
      <vt:variant>
        <vt:lpstr>Servidors OLE incrustats</vt:lpstr>
      </vt:variant>
      <vt:variant>
        <vt:i4>1</vt:i4>
      </vt:variant>
      <vt:variant>
        <vt:lpstr>Títols de les diapositives</vt:lpstr>
      </vt:variant>
      <vt:variant>
        <vt:i4>38</vt:i4>
      </vt:variant>
    </vt:vector>
  </HeadingPairs>
  <TitlesOfParts>
    <vt:vector size="46" baseType="lpstr">
      <vt:lpstr>1_Plantilla_IUSIANI</vt:lpstr>
      <vt:lpstr>12_Plantilla_IUSIANI</vt:lpstr>
      <vt:lpstr>1_Diseño predeterminado</vt:lpstr>
      <vt:lpstr>2_Plantilla_IUSIANI</vt:lpstr>
      <vt:lpstr>3_Plantilla_IUSIANI</vt:lpstr>
      <vt:lpstr>11_Plantilla_IUSIANI</vt:lpstr>
      <vt:lpstr>Office Theme</vt:lpstr>
      <vt:lpstr>Equation</vt:lpstr>
      <vt:lpstr>Presentació del PowerPoint</vt:lpstr>
      <vt:lpstr>Contents</vt:lpstr>
      <vt:lpstr>Motivation</vt:lpstr>
      <vt:lpstr>Motivation</vt:lpstr>
      <vt:lpstr>The Local Scale Wind Field Model</vt:lpstr>
      <vt:lpstr>Presentació del PowerPoint</vt:lpstr>
      <vt:lpstr>Presentació del PowerPoint</vt:lpstr>
      <vt:lpstr>Presentació del PowerPoint</vt:lpstr>
      <vt:lpstr>Presentació del PowerPoint</vt:lpstr>
      <vt:lpstr>Presentació del PowerPoint</vt:lpstr>
      <vt:lpstr>Presentació del PowerPoint</vt:lpstr>
      <vt:lpstr>Coupling with HARMONIE</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Calibration</vt:lpstr>
      <vt:lpstr>Presentació del PowerPoint</vt:lpstr>
      <vt:lpstr>Presentació del PowerPoint</vt:lpstr>
      <vt:lpstr>Presentació del PowerPoint</vt:lpstr>
      <vt:lpstr>Presentació del PowerPoint</vt:lpstr>
      <vt:lpstr>Presentació del PowerPoint</vt:lpstr>
      <vt:lpstr>Presentació del PowerPoint</vt:lpstr>
      <vt:lpstr>Presentació del PowerPoint</vt:lpstr>
      <vt:lpstr>Ensemble method</vt:lpstr>
      <vt:lpstr>Presentació del PowerPoint</vt:lpstr>
      <vt:lpstr>Presentació del PowerPoint</vt:lpstr>
      <vt:lpstr>Presentació del PowerPoint</vt:lpstr>
      <vt:lpstr>Presentació del PowerPoint</vt:lpstr>
      <vt:lpstr>Presentació del PowerPoint</vt:lpstr>
      <vt:lpstr>Presentació del PowerPoint</vt:lpstr>
      <vt:lpstr>Conclusions</vt:lpstr>
      <vt:lpstr>Presentació del PowerPoint</vt:lpstr>
      <vt:lpstr>Presentació del PowerPoint</vt:lpstr>
    </vt:vector>
  </TitlesOfParts>
  <Company>Universidad de Las Palmas de G.C.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Conferencia Larga sobre Generacion de Mallas 3-D</dc:title>
  <dc:creator>Rafael Montenegro Armas</dc:creator>
  <cp:lastModifiedBy>oliver</cp:lastModifiedBy>
  <cp:revision>2408</cp:revision>
  <cp:lastPrinted>2001-09-04T19:07:26Z</cp:lastPrinted>
  <dcterms:created xsi:type="dcterms:W3CDTF">1999-11-30T19:04:13Z</dcterms:created>
  <dcterms:modified xsi:type="dcterms:W3CDTF">2014-11-27T00:25:10Z</dcterms:modified>
</cp:coreProperties>
</file>