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73" r:id="rId1"/>
    <p:sldMasterId id="2147493269" r:id="rId2"/>
    <p:sldMasterId id="2147493350" r:id="rId3"/>
    <p:sldMasterId id="2147493363" r:id="rId4"/>
    <p:sldMasterId id="2147493441" r:id="rId5"/>
    <p:sldMasterId id="2147493582" r:id="rId6"/>
  </p:sldMasterIdLst>
  <p:notesMasterIdLst>
    <p:notesMasterId r:id="rId33"/>
  </p:notesMasterIdLst>
  <p:handoutMasterIdLst>
    <p:handoutMasterId r:id="rId34"/>
  </p:handoutMasterIdLst>
  <p:sldIdLst>
    <p:sldId id="1377" r:id="rId7"/>
    <p:sldId id="1735" r:id="rId8"/>
    <p:sldId id="1738" r:id="rId9"/>
    <p:sldId id="1701" r:id="rId10"/>
    <p:sldId id="1702" r:id="rId11"/>
    <p:sldId id="1618" r:id="rId12"/>
    <p:sldId id="1550" r:id="rId13"/>
    <p:sldId id="1700" r:id="rId14"/>
    <p:sldId id="1697" r:id="rId15"/>
    <p:sldId id="1703" r:id="rId16"/>
    <p:sldId id="1704" r:id="rId17"/>
    <p:sldId id="1706" r:id="rId18"/>
    <p:sldId id="1736" r:id="rId19"/>
    <p:sldId id="1730" r:id="rId20"/>
    <p:sldId id="1729" r:id="rId21"/>
    <p:sldId id="1731" r:id="rId22"/>
    <p:sldId id="1741" r:id="rId23"/>
    <p:sldId id="1745" r:id="rId24"/>
    <p:sldId id="1713" r:id="rId25"/>
    <p:sldId id="1723" r:id="rId26"/>
    <p:sldId id="1724" r:id="rId27"/>
    <p:sldId id="1725" r:id="rId28"/>
    <p:sldId id="1726" r:id="rId29"/>
    <p:sldId id="1728" r:id="rId30"/>
    <p:sldId id="1694" r:id="rId31"/>
    <p:sldId id="1696" r:id="rId32"/>
  </p:sldIdLst>
  <p:sldSz cx="9906000" cy="6858000" type="A4"/>
  <p:notesSz cx="7099300" cy="10234613"/>
  <p:custDataLst>
    <p:tags r:id="rId35"/>
  </p:custDataLst>
  <p:defaultTextStyle>
    <a:defPPr>
      <a:defRPr lang="en-US"/>
    </a:defPPr>
    <a:lvl1pPr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1pPr>
    <a:lvl2pPr marL="456964"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2pPr>
    <a:lvl3pPr marL="913928"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3pPr>
    <a:lvl4pPr marL="1370891"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4pPr>
    <a:lvl5pPr marL="1827855"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5pPr>
    <a:lvl6pPr marL="2284820" algn="l" defTabSz="913928" rtl="0" eaLnBrk="1" latinLnBrk="0" hangingPunct="1">
      <a:defRPr kumimoji="1" sz="4000" kern="1200">
        <a:solidFill>
          <a:srgbClr val="FFFF00"/>
        </a:solidFill>
        <a:latin typeface="Times New Roman" pitchFamily="18" charset="0"/>
        <a:ea typeface="+mn-ea"/>
        <a:cs typeface="+mn-cs"/>
      </a:defRPr>
    </a:lvl6pPr>
    <a:lvl7pPr marL="2741787" algn="l" defTabSz="913928" rtl="0" eaLnBrk="1" latinLnBrk="0" hangingPunct="1">
      <a:defRPr kumimoji="1" sz="4000" kern="1200">
        <a:solidFill>
          <a:srgbClr val="FFFF00"/>
        </a:solidFill>
        <a:latin typeface="Times New Roman" pitchFamily="18" charset="0"/>
        <a:ea typeface="+mn-ea"/>
        <a:cs typeface="+mn-cs"/>
      </a:defRPr>
    </a:lvl7pPr>
    <a:lvl8pPr marL="3198747" algn="l" defTabSz="913928" rtl="0" eaLnBrk="1" latinLnBrk="0" hangingPunct="1">
      <a:defRPr kumimoji="1" sz="4000" kern="1200">
        <a:solidFill>
          <a:srgbClr val="FFFF00"/>
        </a:solidFill>
        <a:latin typeface="Times New Roman" pitchFamily="18" charset="0"/>
        <a:ea typeface="+mn-ea"/>
        <a:cs typeface="+mn-cs"/>
      </a:defRPr>
    </a:lvl8pPr>
    <a:lvl9pPr marL="3655711" algn="l" defTabSz="913928" rtl="0" eaLnBrk="1" latinLnBrk="0" hangingPunct="1">
      <a:defRPr kumimoji="1" sz="4000"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383"/>
    <a:srgbClr val="CCFFFF"/>
    <a:srgbClr val="000000"/>
    <a:srgbClr val="0000FF"/>
    <a:srgbClr val="CC66FF"/>
    <a:srgbClr val="956309"/>
    <a:srgbClr val="009900"/>
    <a:srgbClr val="21FF85"/>
    <a:srgbClr val="DEEDDD"/>
    <a:srgbClr val="824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49" autoAdjust="0"/>
    <p:restoredTop sz="94687" autoAdjust="0"/>
  </p:normalViewPr>
  <p:slideViewPr>
    <p:cSldViewPr>
      <p:cViewPr varScale="1">
        <p:scale>
          <a:sx n="74" d="100"/>
          <a:sy n="74" d="100"/>
        </p:scale>
        <p:origin x="-900" y="-90"/>
      </p:cViewPr>
      <p:guideLst>
        <p:guide orient="horz" pos="1416"/>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p:cViewPr>
        <p:scale>
          <a:sx n="100" d="100"/>
          <a:sy n="100" d="100"/>
        </p:scale>
        <p:origin x="-1622" y="-58"/>
      </p:cViewPr>
      <p:guideLst>
        <p:guide orient="horz" pos="3224"/>
        <p:guide pos="2237"/>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 Id="rId8" Type="http://schemas.openxmlformats.org/officeDocument/2006/relationships/slide" Target="slides/slide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l" defTabSz="973270">
              <a:defRPr kumimoji="0" sz="1300">
                <a:solidFill>
                  <a:schemeClr val="tx1"/>
                </a:solidFill>
              </a:defRPr>
            </a:lvl1pPr>
          </a:lstStyle>
          <a:p>
            <a:pPr>
              <a:defRPr/>
            </a:pPr>
            <a:r>
              <a:rPr lang="en-GB"/>
              <a:t>Nombre</a:t>
            </a:r>
          </a:p>
        </p:txBody>
      </p:sp>
      <p:sp>
        <p:nvSpPr>
          <p:cNvPr id="15363" name="Rectangle 3"/>
          <p:cNvSpPr>
            <a:spLocks noGrp="1" noChangeArrowheads="1"/>
          </p:cNvSpPr>
          <p:nvPr>
            <p:ph type="dt" sz="quarter" idx="1"/>
          </p:nvPr>
        </p:nvSpPr>
        <p:spPr bwMode="auto">
          <a:xfrm>
            <a:off x="4022725"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r" defTabSz="973270">
              <a:defRPr kumimoji="0" sz="1300">
                <a:solidFill>
                  <a:schemeClr val="tx1"/>
                </a:solidFill>
              </a:defRPr>
            </a:lvl1pPr>
          </a:lstStyle>
          <a:p>
            <a:pPr>
              <a:defRPr/>
            </a:pPr>
            <a:endParaRPr lang="en-GB"/>
          </a:p>
        </p:txBody>
      </p:sp>
      <p:sp>
        <p:nvSpPr>
          <p:cNvPr id="15364" name="Rectangle 4"/>
          <p:cNvSpPr>
            <a:spLocks noGrp="1" noChangeArrowheads="1"/>
          </p:cNvSpPr>
          <p:nvPr>
            <p:ph type="ftr" sz="quarter" idx="2"/>
          </p:nvPr>
        </p:nvSpPr>
        <p:spPr bwMode="auto">
          <a:xfrm>
            <a:off x="0"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l" defTabSz="973270">
              <a:defRPr kumimoji="0" sz="1300">
                <a:solidFill>
                  <a:schemeClr val="tx1"/>
                </a:solidFill>
              </a:defRPr>
            </a:lvl1pPr>
          </a:lstStyle>
          <a:p>
            <a:pPr>
              <a:defRPr/>
            </a:pPr>
            <a:r>
              <a:rPr lang="en-GB"/>
              <a:t>Escriba el título aquí</a:t>
            </a:r>
          </a:p>
        </p:txBody>
      </p:sp>
      <p:sp>
        <p:nvSpPr>
          <p:cNvPr id="15365" name="Rectangle 5"/>
          <p:cNvSpPr>
            <a:spLocks noGrp="1" noChangeArrowheads="1"/>
          </p:cNvSpPr>
          <p:nvPr>
            <p:ph type="sldNum" sz="quarter" idx="3"/>
          </p:nvPr>
        </p:nvSpPr>
        <p:spPr bwMode="auto">
          <a:xfrm>
            <a:off x="4022725"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r" defTabSz="973270">
              <a:defRPr kumimoji="0" sz="1300">
                <a:solidFill>
                  <a:schemeClr val="tx1"/>
                </a:solidFill>
              </a:defRPr>
            </a:lvl1pPr>
          </a:lstStyle>
          <a:p>
            <a:pPr>
              <a:defRPr/>
            </a:pPr>
            <a:fld id="{2CC94619-AF9F-457C-AC16-D50433946ECA}" type="slidenum">
              <a:rPr lang="en-GB"/>
              <a:pPr>
                <a:defRPr/>
              </a:pPr>
              <a:t>‹Nº›</a:t>
            </a:fld>
            <a:endParaRPr lang="en-GB"/>
          </a:p>
        </p:txBody>
      </p:sp>
    </p:spTree>
    <p:extLst>
      <p:ext uri="{BB962C8B-B14F-4D97-AF65-F5344CB8AC3E}">
        <p14:creationId xmlns:p14="http://schemas.microsoft.com/office/powerpoint/2010/main" val="4111152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l" defTabSz="973270">
              <a:defRPr kumimoji="0" sz="1300">
                <a:solidFill>
                  <a:schemeClr val="tx1"/>
                </a:solidFill>
              </a:defRPr>
            </a:lvl1pPr>
          </a:lstStyle>
          <a:p>
            <a:pPr>
              <a:defRPr/>
            </a:pPr>
            <a:endParaRPr lang="en-GB"/>
          </a:p>
        </p:txBody>
      </p:sp>
      <p:sp>
        <p:nvSpPr>
          <p:cNvPr id="16387" name="Rectangle 3"/>
          <p:cNvSpPr>
            <a:spLocks noGrp="1" noChangeArrowheads="1"/>
          </p:cNvSpPr>
          <p:nvPr>
            <p:ph type="dt" idx="1"/>
          </p:nvPr>
        </p:nvSpPr>
        <p:spPr bwMode="auto">
          <a:xfrm>
            <a:off x="4022725"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r" defTabSz="973270">
              <a:defRPr kumimoji="0" sz="1300">
                <a:solidFill>
                  <a:schemeClr val="tx1"/>
                </a:solidFill>
              </a:defRPr>
            </a:lvl1pPr>
          </a:lstStyle>
          <a:p>
            <a:pPr>
              <a:defRPr/>
            </a:pPr>
            <a:endParaRPr lang="en-GB"/>
          </a:p>
        </p:txBody>
      </p:sp>
      <p:sp>
        <p:nvSpPr>
          <p:cNvPr id="62468" name="Rectangle 4"/>
          <p:cNvSpPr>
            <a:spLocks noGrp="1" noRot="1" noChangeAspect="1" noChangeArrowheads="1" noTextEdit="1"/>
          </p:cNvSpPr>
          <p:nvPr>
            <p:ph type="sldImg" idx="2"/>
          </p:nvPr>
        </p:nvSpPr>
        <p:spPr bwMode="auto">
          <a:xfrm>
            <a:off x="803275" y="762000"/>
            <a:ext cx="5495925" cy="38068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47738" y="4819650"/>
            <a:ext cx="5203825" cy="4652963"/>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16390" name="Rectangle 6"/>
          <p:cNvSpPr>
            <a:spLocks noGrp="1" noChangeArrowheads="1"/>
          </p:cNvSpPr>
          <p:nvPr>
            <p:ph type="ftr" sz="quarter" idx="4"/>
          </p:nvPr>
        </p:nvSpPr>
        <p:spPr bwMode="auto">
          <a:xfrm>
            <a:off x="0"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l" defTabSz="973270">
              <a:defRPr kumimoji="0" sz="1300">
                <a:solidFill>
                  <a:schemeClr val="tx1"/>
                </a:solidFill>
              </a:defRPr>
            </a:lvl1pPr>
          </a:lstStyle>
          <a:p>
            <a:pPr>
              <a:defRPr/>
            </a:pPr>
            <a:endParaRPr lang="en-GB"/>
          </a:p>
        </p:txBody>
      </p:sp>
      <p:sp>
        <p:nvSpPr>
          <p:cNvPr id="16391" name="Rectangle 7"/>
          <p:cNvSpPr>
            <a:spLocks noGrp="1" noChangeArrowheads="1"/>
          </p:cNvSpPr>
          <p:nvPr>
            <p:ph type="sldNum" sz="quarter" idx="5"/>
          </p:nvPr>
        </p:nvSpPr>
        <p:spPr bwMode="auto">
          <a:xfrm>
            <a:off x="4022725"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r" defTabSz="973270">
              <a:defRPr kumimoji="0" sz="1300">
                <a:solidFill>
                  <a:schemeClr val="tx1"/>
                </a:solidFill>
              </a:defRPr>
            </a:lvl1pPr>
          </a:lstStyle>
          <a:p>
            <a:pPr>
              <a:defRPr/>
            </a:pPr>
            <a:fld id="{B16A8E2B-96C6-42B0-9E11-010E0EB490E8}" type="slidenum">
              <a:rPr lang="en-GB"/>
              <a:pPr>
                <a:defRPr/>
              </a:pPr>
              <a:t>‹Nº›</a:t>
            </a:fld>
            <a:endParaRPr lang="en-GB"/>
          </a:p>
        </p:txBody>
      </p:sp>
    </p:spTree>
    <p:extLst>
      <p:ext uri="{BB962C8B-B14F-4D97-AF65-F5344CB8AC3E}">
        <p14:creationId xmlns:p14="http://schemas.microsoft.com/office/powerpoint/2010/main" val="3304520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6964"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3928"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0891"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7855"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4820" algn="l" defTabSz="913928" rtl="0" eaLnBrk="1" latinLnBrk="0" hangingPunct="1">
      <a:defRPr sz="1200" kern="1200">
        <a:solidFill>
          <a:schemeClr val="tx1"/>
        </a:solidFill>
        <a:latin typeface="+mn-lt"/>
        <a:ea typeface="+mn-ea"/>
        <a:cs typeface="+mn-cs"/>
      </a:defRPr>
    </a:lvl6pPr>
    <a:lvl7pPr marL="2741787" algn="l" defTabSz="913928" rtl="0" eaLnBrk="1" latinLnBrk="0" hangingPunct="1">
      <a:defRPr sz="1200" kern="1200">
        <a:solidFill>
          <a:schemeClr val="tx1"/>
        </a:solidFill>
        <a:latin typeface="+mn-lt"/>
        <a:ea typeface="+mn-ea"/>
        <a:cs typeface="+mn-cs"/>
      </a:defRPr>
    </a:lvl7pPr>
    <a:lvl8pPr marL="3198747" algn="l" defTabSz="913928" rtl="0" eaLnBrk="1" latinLnBrk="0" hangingPunct="1">
      <a:defRPr sz="1200" kern="1200">
        <a:solidFill>
          <a:schemeClr val="tx1"/>
        </a:solidFill>
        <a:latin typeface="+mn-lt"/>
        <a:ea typeface="+mn-ea"/>
        <a:cs typeface="+mn-cs"/>
      </a:defRPr>
    </a:lvl8pPr>
    <a:lvl9pPr marL="3655711" algn="l" defTabSz="9139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73138"/>
            <a:fld id="{E4E3D54E-4964-434A-B4FD-6E0666693804}" type="slidenum">
              <a:rPr lang="en-GB" smtClean="0"/>
              <a:pPr defTabSz="973138"/>
              <a:t>1</a:t>
            </a:fld>
            <a:endParaRPr lang="en-GB" smtClean="0"/>
          </a:p>
        </p:txBody>
      </p:sp>
      <p:sp>
        <p:nvSpPr>
          <p:cNvPr id="63491" name="Rectangle 2"/>
          <p:cNvSpPr>
            <a:spLocks noGrp="1" noRot="1" noChangeAspect="1" noChangeArrowheads="1" noTextEdit="1"/>
          </p:cNvSpPr>
          <p:nvPr>
            <p:ph type="sldImg"/>
          </p:nvPr>
        </p:nvSpPr>
        <p:spPr>
          <a:xfrm>
            <a:off x="803275" y="762000"/>
            <a:ext cx="5495925" cy="3806825"/>
          </a:xfrm>
          <a:ln/>
        </p:spPr>
      </p:sp>
      <p:sp>
        <p:nvSpPr>
          <p:cNvPr id="63492" name="Rectangle 3"/>
          <p:cNvSpPr>
            <a:spLocks noGrp="1" noChangeArrowheads="1"/>
          </p:cNvSpPr>
          <p:nvPr>
            <p:ph type="body" idx="1"/>
          </p:nvPr>
        </p:nvSpPr>
        <p:spPr>
          <a:noFill/>
          <a:ln w="9525"/>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There’s also a big difference in the</a:t>
            </a:r>
            <a:r>
              <a:rPr lang="en-US" baseline="0" dirty="0" smtClean="0"/>
              <a:t> discretization of the problem. In FEM it’s possible to capture the details of the orography</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2191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We</a:t>
            </a:r>
            <a:r>
              <a:rPr lang="en-US" baseline="0" dirty="0" smtClean="0"/>
              <a:t> can compare the wind velocities obtained at 10m over the terrain with the ones that were given by HARMONIE. We can see that, more or less, the big picture stands, but at the crest line the wind velocity is clearly higher. Max velocity in HARMONIE is 3m/s </a:t>
            </a:r>
            <a:r>
              <a:rPr lang="en-US" baseline="0" dirty="0" err="1" smtClean="0"/>
              <a:t>vs</a:t>
            </a:r>
            <a:r>
              <a:rPr lang="en-US" baseline="0" dirty="0" smtClean="0"/>
              <a:t> 11.5 in mass consistent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42970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In order to compute our wind field we have to use some</a:t>
            </a:r>
            <a:r>
              <a:rPr lang="en-US" baseline="0" dirty="0" smtClean="0"/>
              <a:t> data from HARMONIE i.e. U10 V10, the Geostrophic velocity, and the </a:t>
            </a:r>
            <a:r>
              <a:rPr lang="en-US" baseline="0" dirty="0" err="1" smtClean="0"/>
              <a:t>Pasquill</a:t>
            </a:r>
            <a:r>
              <a:rPr lang="en-US" baseline="0" dirty="0" smtClean="0"/>
              <a:t> stability class</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9337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The other 2/3rds are used as known</a:t>
            </a:r>
            <a:r>
              <a:rPr lang="en-US" baseline="0" dirty="0" smtClean="0"/>
              <a:t> data, and control data for genetic algorithm</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4178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9F551-6133-43CF-8B09-4C2D8F8CEA63}" type="slidenum">
              <a:rPr lang="en-GB"/>
              <a:pPr/>
              <a:t>18</a:t>
            </a:fld>
            <a:endParaRPr lang="en-GB"/>
          </a:p>
        </p:txBody>
      </p:sp>
      <p:sp>
        <p:nvSpPr>
          <p:cNvPr id="1883138" name="Rectangle 2"/>
          <p:cNvSpPr>
            <a:spLocks noGrp="1" noRot="1" noChangeAspect="1" noChangeArrowheads="1" noTextEdit="1"/>
          </p:cNvSpPr>
          <p:nvPr>
            <p:ph type="sldImg"/>
          </p:nvPr>
        </p:nvSpPr>
        <p:spPr>
          <a:xfrm>
            <a:off x="804863" y="762000"/>
            <a:ext cx="5494337" cy="3805238"/>
          </a:xfrm>
          <a:ln/>
        </p:spPr>
      </p:sp>
      <p:sp>
        <p:nvSpPr>
          <p:cNvPr id="1883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4498D8B8-400F-411F-B1F0-3A4BA163FA29}" type="slidenum">
              <a:rPr lang="en-GB"/>
              <a:pPr/>
              <a:t>2</a:t>
            </a:fld>
            <a:endParaRPr lang="en-GB"/>
          </a:p>
        </p:txBody>
      </p:sp>
      <p:sp>
        <p:nvSpPr>
          <p:cNvPr id="123907" name="Rectangle 2"/>
          <p:cNvSpPr>
            <a:spLocks noGrp="1" noRot="1" noChangeAspect="1" noChangeArrowheads="1" noTextEdit="1"/>
          </p:cNvSpPr>
          <p:nvPr>
            <p:ph type="sldImg"/>
          </p:nvPr>
        </p:nvSpPr>
        <p:spPr>
          <a:xfrm>
            <a:off x="779463" y="766763"/>
            <a:ext cx="5541962" cy="3838575"/>
          </a:xfrm>
          <a:ln/>
        </p:spPr>
      </p:sp>
      <p:sp>
        <p:nvSpPr>
          <p:cNvPr id="123908" name="Rectangle 3"/>
          <p:cNvSpPr>
            <a:spLocks noGrp="1" noChangeArrowheads="1"/>
          </p:cNvSpPr>
          <p:nvPr>
            <p:ph type="body" idx="1"/>
          </p:nvPr>
        </p:nvSpPr>
        <p:spPr>
          <a:xfrm>
            <a:off x="947338" y="4862370"/>
            <a:ext cx="5204625" cy="4605745"/>
          </a:xfrm>
          <a:noFill/>
          <a:ln w="9525"/>
        </p:spPr>
        <p:txBody>
          <a:bodyPr/>
          <a:lstStyle/>
          <a:p>
            <a:pPr eaLnBrk="1" hangingPunct="1"/>
            <a:r>
              <a:rPr lang="es-ES_tradnl" smtClean="0"/>
              <a:t>Decimos que un tetraedro es de Tipo I si está marcado con el indicador de error. Se </a:t>
            </a:r>
            <a:r>
              <a:rPr lang="es-ES_tradnl" u="sng" smtClean="0"/>
              <a:t>introducen</a:t>
            </a:r>
            <a:r>
              <a:rPr lang="es-ES_tradnl" smtClean="0"/>
              <a:t> 6 nuevos nodos en el punto medio de sus aristas y se subdividen cada una de sus cuatro caras en 4 triángulos, </a:t>
            </a:r>
            <a:r>
              <a:rPr lang="es-ES_tradnl" u="sng" smtClean="0"/>
              <a:t>uniendo los puntos que</a:t>
            </a:r>
            <a:r>
              <a:rPr lang="es-ES_tradnl" smtClean="0"/>
              <a:t> se han introducido.</a:t>
            </a:r>
          </a:p>
          <a:p>
            <a:pPr eaLnBrk="1" hangingPunct="1"/>
            <a:r>
              <a:rPr lang="es-ES_tradnl" smtClean="0"/>
              <a:t>Cuatro subtetraedros quedan determinados a partir de los cuatro vértices del tetraedro original y las nuevas aristas.</a:t>
            </a:r>
          </a:p>
          <a:p>
            <a:pPr eaLnBrk="1" hangingPunct="1"/>
            <a:r>
              <a:rPr lang="es-ES_tradnl" smtClean="0"/>
              <a:t>Los otros cuatro tetraedros se </a:t>
            </a:r>
            <a:r>
              <a:rPr lang="es-ES_tradnl" u="sng" smtClean="0"/>
              <a:t>obtienen</a:t>
            </a:r>
            <a:r>
              <a:rPr lang="es-ES_tradnl" smtClean="0"/>
              <a:t> al unir los dos vértices opuestos más cercanos del octaedro que resulta en el interior. Estudios de Löhner y Baum aseguran que esta elección produce el menor número de tetraedros distorsionados en la malla refinada. Existen otras dos opciones para subdividir el octaedro, y se podría analizar la calidad de las divisiones, pero aumentaría el coste computacional del algoritmo.</a:t>
            </a:r>
          </a:p>
          <a:p>
            <a:pPr eaLnBrk="1" hangingPunct="1"/>
            <a:endParaRPr lang="es-ES_tradnl" smtClean="0"/>
          </a:p>
          <a:p>
            <a:pPr eaLnBrk="1" hangingPunct="1"/>
            <a:r>
              <a:rPr lang="es-ES_tradnl" smtClean="0"/>
              <a:t>Una vez marcados los tetraedros de Tipo I, para asegurar la conformidad de la malla nos podemos encontrar con tetraedros vecinos que pueden tener 6, 5,..., 1, ó 0 nuevos nodos introducidos.</a:t>
            </a:r>
          </a:p>
          <a:p>
            <a:pPr eaLnBrk="1" hangingPunct="1"/>
            <a:endParaRPr lang="es-ES_tradnl" smtClean="0"/>
          </a:p>
          <a:p>
            <a:pPr eaLnBrk="1" hangingPunct="1"/>
            <a:r>
              <a:rPr lang="es-ES_tradnl" smtClean="0"/>
              <a:t>Aquellos tetraedros que por razones de conformidad tengan marcadas sus 6 aristas pasa automáticamente al conjunto de tetraedros de Tipo I.</a:t>
            </a:r>
          </a:p>
          <a:p>
            <a:pPr eaLnBrk="1" hangingPunct="1"/>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25</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26</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A4691-3F16-4782-AB69-D18EB4D95F36}" type="slidenum">
              <a:rPr lang="en-GB"/>
              <a:pPr/>
              <a:t>3</a:t>
            </a:fld>
            <a:endParaRPr lang="en-GB"/>
          </a:p>
        </p:txBody>
      </p:sp>
      <p:sp>
        <p:nvSpPr>
          <p:cNvPr id="1764354" name="Rectangle 2"/>
          <p:cNvSpPr>
            <a:spLocks noGrp="1" noRot="1" noChangeAspect="1" noChangeArrowheads="1" noTextEdit="1"/>
          </p:cNvSpPr>
          <p:nvPr>
            <p:ph type="sldImg"/>
          </p:nvPr>
        </p:nvSpPr>
        <p:spPr>
          <a:xfrm>
            <a:off x="803275" y="762000"/>
            <a:ext cx="5495925" cy="3806825"/>
          </a:xfrm>
          <a:ln/>
        </p:spPr>
      </p:sp>
      <p:sp>
        <p:nvSpPr>
          <p:cNvPr id="1764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9F551-6133-43CF-8B09-4C2D8F8CEA63}" type="slidenum">
              <a:rPr lang="en-GB"/>
              <a:pPr/>
              <a:t>4</a:t>
            </a:fld>
            <a:endParaRPr lang="en-GB"/>
          </a:p>
        </p:txBody>
      </p:sp>
      <p:sp>
        <p:nvSpPr>
          <p:cNvPr id="1883138" name="Rectangle 2"/>
          <p:cNvSpPr>
            <a:spLocks noGrp="1" noRot="1" noChangeAspect="1" noChangeArrowheads="1" noTextEdit="1"/>
          </p:cNvSpPr>
          <p:nvPr>
            <p:ph type="sldImg"/>
          </p:nvPr>
        </p:nvSpPr>
        <p:spPr>
          <a:xfrm>
            <a:off x="804863" y="762000"/>
            <a:ext cx="5494337" cy="3805238"/>
          </a:xfrm>
          <a:ln/>
        </p:spPr>
      </p:sp>
      <p:sp>
        <p:nvSpPr>
          <p:cNvPr id="1883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5</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6</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8</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B1DA417-E681-41E2-A20D-93AB08D63B6A}" type="slidenum">
              <a:rPr lang="en-GB">
                <a:solidFill>
                  <a:prstClr val="black"/>
                </a:solidFill>
              </a:rPr>
              <a:pPr/>
              <a:t>9</a:t>
            </a:fld>
            <a:endParaRPr lang="en-GB">
              <a:solidFill>
                <a:prstClr val="black"/>
              </a:solidFill>
            </a:endParaRPr>
          </a:p>
        </p:txBody>
      </p:sp>
      <p:sp>
        <p:nvSpPr>
          <p:cNvPr id="84995" name="Rectangle 2"/>
          <p:cNvSpPr>
            <a:spLocks noGrp="1" noRot="1" noChangeAspect="1" noChangeArrowheads="1" noTextEdit="1"/>
          </p:cNvSpPr>
          <p:nvPr>
            <p:ph type="sldImg"/>
          </p:nvPr>
        </p:nvSpPr>
        <p:spPr>
          <a:xfrm>
            <a:off x="779463" y="768350"/>
            <a:ext cx="5541962" cy="3836988"/>
          </a:xfrm>
          <a:ln/>
        </p:spPr>
      </p:sp>
      <p:sp>
        <p:nvSpPr>
          <p:cNvPr id="84996"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Here we can appreciate the</a:t>
            </a:r>
            <a:r>
              <a:rPr lang="en-US" baseline="0" dirty="0" smtClean="0"/>
              <a:t> big difference between the terrain used by HARMONIE, and the real one</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75439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2"/>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2"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2"/>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a:p>
        </p:txBody>
      </p:sp>
      <p:pic>
        <p:nvPicPr>
          <p:cNvPr id="7" name="Picture 5"/>
          <p:cNvPicPr>
            <a:picLocks noChangeAspect="1" noChangeArrowheads="1"/>
          </p:cNvPicPr>
          <p:nvPr/>
        </p:nvPicPr>
        <p:blipFill>
          <a:blip r:embed="rId4" cstate="print"/>
          <a:srcRect/>
          <a:stretch>
            <a:fillRect/>
          </a:stretch>
        </p:blipFill>
        <p:spPr bwMode="auto">
          <a:xfrm>
            <a:off x="330200" y="5943650"/>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p>
        </p:txBody>
      </p:sp>
      <p:sp>
        <p:nvSpPr>
          <p:cNvPr id="1864711" name="Rectangle 7"/>
          <p:cNvSpPr>
            <a:spLocks noGrp="1" noChangeArrowheads="1"/>
          </p:cNvSpPr>
          <p:nvPr>
            <p:ph type="subTitle" idx="1"/>
          </p:nvPr>
        </p:nvSpPr>
        <p:spPr>
          <a:xfrm>
            <a:off x="741404"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8"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6"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a:p>
        </p:txBody>
      </p:sp>
      <p:pic>
        <p:nvPicPr>
          <p:cNvPr id="7"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p>
        </p:txBody>
      </p:sp>
      <p:sp>
        <p:nvSpPr>
          <p:cNvPr id="1864711" name="Rectangle 7"/>
          <p:cNvSpPr>
            <a:spLocks noGrp="1" noChangeArrowheads="1"/>
          </p:cNvSpPr>
          <p:nvPr>
            <p:ph type="subTitle" idx="1"/>
          </p:nvPr>
        </p:nvSpPr>
        <p:spPr>
          <a:xfrm>
            <a:off x="741367"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2"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3"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2"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864706"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p:spPr>
      </p:pic>
      <p:pic>
        <p:nvPicPr>
          <p:cNvPr id="1864707"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p:spPr>
      </p:pic>
      <p:sp>
        <p:nvSpPr>
          <p:cNvPr id="1864708"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endParaRPr lang="es-ES" smtClean="0"/>
          </a:p>
        </p:txBody>
      </p:sp>
      <p:pic>
        <p:nvPicPr>
          <p:cNvPr id="1864709"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p:spPr>
      </p:pic>
      <p:sp>
        <p:nvSpPr>
          <p:cNvPr id="1864710"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endParaRPr lang="es-ES" smtClean="0"/>
          </a:p>
        </p:txBody>
      </p:sp>
      <p:sp>
        <p:nvSpPr>
          <p:cNvPr id="1864711" name="Rectangle 7"/>
          <p:cNvSpPr>
            <a:spLocks noGrp="1" noChangeArrowheads="1"/>
          </p:cNvSpPr>
          <p:nvPr>
            <p:ph type="subTitle" idx="1"/>
          </p:nvPr>
        </p:nvSpPr>
        <p:spPr>
          <a:xfrm>
            <a:off x="741367" y="3595691"/>
            <a:ext cx="8423275" cy="841375"/>
          </a:xfrm>
        </p:spPr>
        <p:txBody>
          <a:bodyPr/>
          <a:lstStyle>
            <a:lvl1pPr marL="0" indent="0">
              <a:buFontTx/>
              <a:buNone/>
              <a:defRPr sz="2000"/>
            </a:lvl1pPr>
          </a:lstStyle>
          <a:p>
            <a:r>
              <a:rPr lang="en-US"/>
              <a:t>Subtítulo de la presentación</a:t>
            </a:r>
          </a:p>
        </p:txBody>
      </p:sp>
      <p:sp>
        <p:nvSpPr>
          <p:cNvPr id="1864712"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endParaRPr lang="es-ES" smtClean="0"/>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2"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79"/>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3"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2"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864706"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p:spPr>
      </p:pic>
      <p:pic>
        <p:nvPicPr>
          <p:cNvPr id="1864707"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p:spPr>
      </p:pic>
      <p:sp>
        <p:nvSpPr>
          <p:cNvPr id="1864708"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endParaRPr lang="es-ES" smtClean="0"/>
          </a:p>
        </p:txBody>
      </p:sp>
      <p:pic>
        <p:nvPicPr>
          <p:cNvPr id="1864709"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p:spPr>
      </p:pic>
      <p:sp>
        <p:nvSpPr>
          <p:cNvPr id="1864710"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endParaRPr lang="es-ES" smtClean="0"/>
          </a:p>
        </p:txBody>
      </p:sp>
      <p:sp>
        <p:nvSpPr>
          <p:cNvPr id="1864711" name="Rectangle 7"/>
          <p:cNvSpPr>
            <a:spLocks noGrp="1" noChangeArrowheads="1"/>
          </p:cNvSpPr>
          <p:nvPr>
            <p:ph type="subTitle" idx="1"/>
          </p:nvPr>
        </p:nvSpPr>
        <p:spPr>
          <a:xfrm>
            <a:off x="741367" y="3595691"/>
            <a:ext cx="8423275" cy="841375"/>
          </a:xfrm>
        </p:spPr>
        <p:txBody>
          <a:bodyPr/>
          <a:lstStyle>
            <a:lvl1pPr marL="0" indent="0">
              <a:buFontTx/>
              <a:buNone/>
              <a:defRPr sz="2000"/>
            </a:lvl1pPr>
          </a:lstStyle>
          <a:p>
            <a:r>
              <a:rPr lang="en-US"/>
              <a:t>Subtítulo de la presentación</a:t>
            </a:r>
          </a:p>
        </p:txBody>
      </p:sp>
      <p:sp>
        <p:nvSpPr>
          <p:cNvPr id="1864712"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endParaRPr lang="es-ES" smtClean="0"/>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41"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721"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2"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3"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2"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sz="4200" dirty="0"/>
          </a:p>
        </p:txBody>
      </p:sp>
      <p:pic>
        <p:nvPicPr>
          <p:cNvPr id="7"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sz="4200" dirty="0"/>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sz="4200" dirty="0"/>
          </a:p>
        </p:txBody>
      </p:sp>
      <p:sp>
        <p:nvSpPr>
          <p:cNvPr id="1864711" name="Rectangle 7"/>
          <p:cNvSpPr>
            <a:spLocks noGrp="1" noChangeArrowheads="1"/>
          </p:cNvSpPr>
          <p:nvPr>
            <p:ph type="subTitle" idx="1"/>
          </p:nvPr>
        </p:nvSpPr>
        <p:spPr>
          <a:xfrm>
            <a:off x="741373"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421"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42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2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8"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90"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9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6" y="27306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8"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6"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5" name="PlaceHolder 2"/>
          <p:cNvSpPr>
            <a:spLocks noGrp="1"/>
          </p:cNvSpPr>
          <p:nvPr>
            <p:ph type="subTitle"/>
          </p:nvPr>
        </p:nvSpPr>
        <p:spPr>
          <a:xfrm>
            <a:off x="495269" y="1604515"/>
            <a:ext cx="8914847" cy="3977484"/>
          </a:xfrm>
          <a:prstGeom prst="rect">
            <a:avLst/>
          </a:prstGeom>
        </p:spPr>
        <p:txBody>
          <a:bodyPr wrap="none"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7" name="PlaceHolder 2"/>
          <p:cNvSpPr>
            <a:spLocks noGrp="1"/>
          </p:cNvSpPr>
          <p:nvPr>
            <p:ph type="body"/>
          </p:nvPr>
        </p:nvSpPr>
        <p:spPr>
          <a:xfrm>
            <a:off x="495269" y="1604514"/>
            <a:ext cx="8914847" cy="3977158"/>
          </a:xfrm>
          <a:prstGeom prst="rect">
            <a:avLst/>
          </a:prstGeom>
        </p:spPr>
        <p:txBody>
          <a:bodyPr wrap="none"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9" name="PlaceHolder 2"/>
          <p:cNvSpPr>
            <a:spLocks noGrp="1"/>
          </p:cNvSpPr>
          <p:nvPr>
            <p:ph type="body"/>
          </p:nvPr>
        </p:nvSpPr>
        <p:spPr>
          <a:xfrm>
            <a:off x="495269" y="1604514"/>
            <a:ext cx="4350233" cy="3977158"/>
          </a:xfrm>
          <a:prstGeom prst="rect">
            <a:avLst/>
          </a:prstGeom>
        </p:spPr>
        <p:txBody>
          <a:bodyPr wrap="none" lIns="0" tIns="0" rIns="0" bIns="0"/>
          <a:lstStyle/>
          <a:p>
            <a:endParaRPr/>
          </a:p>
        </p:txBody>
      </p:sp>
      <p:sp>
        <p:nvSpPr>
          <p:cNvPr id="200" name="PlaceHolder 3"/>
          <p:cNvSpPr>
            <a:spLocks noGrp="1"/>
          </p:cNvSpPr>
          <p:nvPr>
            <p:ph type="body"/>
          </p:nvPr>
        </p:nvSpPr>
        <p:spPr>
          <a:xfrm>
            <a:off x="5063067" y="1604514"/>
            <a:ext cx="4350233" cy="3977158"/>
          </a:xfrm>
          <a:prstGeom prst="rect">
            <a:avLst/>
          </a:prstGeom>
        </p:spPr>
        <p:txBody>
          <a:bodyPr wrap="none"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495269" y="273352"/>
            <a:ext cx="8914847" cy="5308320"/>
          </a:xfrm>
          <a:prstGeom prst="rect">
            <a:avLst/>
          </a:prstGeom>
        </p:spPr>
        <p:txBody>
          <a:bodyPr wrap="none"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04"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05" name="PlaceHolder 3"/>
          <p:cNvSpPr>
            <a:spLocks noGrp="1"/>
          </p:cNvSpPr>
          <p:nvPr>
            <p:ph type="body"/>
          </p:nvPr>
        </p:nvSpPr>
        <p:spPr>
          <a:xfrm>
            <a:off x="495269" y="3681598"/>
            <a:ext cx="4350233" cy="1896808"/>
          </a:xfrm>
          <a:prstGeom prst="rect">
            <a:avLst/>
          </a:prstGeom>
        </p:spPr>
        <p:txBody>
          <a:bodyPr wrap="none" lIns="0" tIns="0" rIns="0" bIns="0"/>
          <a:lstStyle/>
          <a:p>
            <a:endParaRPr/>
          </a:p>
        </p:txBody>
      </p:sp>
      <p:sp>
        <p:nvSpPr>
          <p:cNvPr id="206" name="PlaceHolder 4"/>
          <p:cNvSpPr>
            <a:spLocks noGrp="1"/>
          </p:cNvSpPr>
          <p:nvPr>
            <p:ph type="body"/>
          </p:nvPr>
        </p:nvSpPr>
        <p:spPr>
          <a:xfrm>
            <a:off x="5063067" y="1604514"/>
            <a:ext cx="4350233" cy="3977158"/>
          </a:xfrm>
          <a:prstGeom prst="rect">
            <a:avLst/>
          </a:prstGeom>
        </p:spPr>
        <p:txBody>
          <a:bodyPr wrap="none"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08" name="PlaceHolder 2"/>
          <p:cNvSpPr>
            <a:spLocks noGrp="1"/>
          </p:cNvSpPr>
          <p:nvPr>
            <p:ph type="body"/>
          </p:nvPr>
        </p:nvSpPr>
        <p:spPr>
          <a:xfrm>
            <a:off x="495269" y="1604514"/>
            <a:ext cx="4350233" cy="3977158"/>
          </a:xfrm>
          <a:prstGeom prst="rect">
            <a:avLst/>
          </a:prstGeom>
        </p:spPr>
        <p:txBody>
          <a:bodyPr wrap="none" lIns="0" tIns="0" rIns="0" bIns="0"/>
          <a:lstStyle/>
          <a:p>
            <a:endParaRPr/>
          </a:p>
        </p:txBody>
      </p:sp>
      <p:sp>
        <p:nvSpPr>
          <p:cNvPr id="209"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10" name="PlaceHolder 4"/>
          <p:cNvSpPr>
            <a:spLocks noGrp="1"/>
          </p:cNvSpPr>
          <p:nvPr>
            <p:ph type="body"/>
          </p:nvPr>
        </p:nvSpPr>
        <p:spPr>
          <a:xfrm>
            <a:off x="5063067" y="3681598"/>
            <a:ext cx="4350233" cy="1896808"/>
          </a:xfrm>
          <a:prstGeom prst="rect">
            <a:avLst/>
          </a:prstGeom>
        </p:spPr>
        <p:txBody>
          <a:bodyPr wrap="none"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2"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13"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14" name="PlaceHolder 4"/>
          <p:cNvSpPr>
            <a:spLocks noGrp="1"/>
          </p:cNvSpPr>
          <p:nvPr>
            <p:ph type="body"/>
          </p:nvPr>
        </p:nvSpPr>
        <p:spPr>
          <a:xfrm>
            <a:off x="495271" y="3681598"/>
            <a:ext cx="8914493" cy="1896808"/>
          </a:xfrm>
          <a:prstGeom prst="rect">
            <a:avLst/>
          </a:prstGeom>
        </p:spPr>
        <p:txBody>
          <a:bodyPr wrap="none"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6" name="PlaceHolder 2"/>
          <p:cNvSpPr>
            <a:spLocks noGrp="1"/>
          </p:cNvSpPr>
          <p:nvPr>
            <p:ph type="body"/>
          </p:nvPr>
        </p:nvSpPr>
        <p:spPr>
          <a:xfrm>
            <a:off x="495269" y="1604515"/>
            <a:ext cx="8914847" cy="1896808"/>
          </a:xfrm>
          <a:prstGeom prst="rect">
            <a:avLst/>
          </a:prstGeom>
        </p:spPr>
        <p:txBody>
          <a:bodyPr wrap="none" lIns="0" tIns="0" rIns="0" bIns="0"/>
          <a:lstStyle/>
          <a:p>
            <a:endParaRPr/>
          </a:p>
        </p:txBody>
      </p:sp>
      <p:sp>
        <p:nvSpPr>
          <p:cNvPr id="217" name="PlaceHolder 3"/>
          <p:cNvSpPr>
            <a:spLocks noGrp="1"/>
          </p:cNvSpPr>
          <p:nvPr>
            <p:ph type="body"/>
          </p:nvPr>
        </p:nvSpPr>
        <p:spPr>
          <a:xfrm>
            <a:off x="495269" y="3681598"/>
            <a:ext cx="8914847" cy="1896808"/>
          </a:xfrm>
          <a:prstGeom prst="rect">
            <a:avLst/>
          </a:prstGeom>
        </p:spPr>
        <p:txBody>
          <a:bodyPr wrap="none"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9"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20"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21" name="PlaceHolder 4"/>
          <p:cNvSpPr>
            <a:spLocks noGrp="1"/>
          </p:cNvSpPr>
          <p:nvPr>
            <p:ph type="body"/>
          </p:nvPr>
        </p:nvSpPr>
        <p:spPr>
          <a:xfrm>
            <a:off x="5063067" y="3681598"/>
            <a:ext cx="4350233" cy="1896808"/>
          </a:xfrm>
          <a:prstGeom prst="rect">
            <a:avLst/>
          </a:prstGeom>
        </p:spPr>
        <p:txBody>
          <a:bodyPr wrap="none" lIns="0" tIns="0" rIns="0" bIns="0"/>
          <a:lstStyle/>
          <a:p>
            <a:endParaRPr/>
          </a:p>
        </p:txBody>
      </p:sp>
      <p:sp>
        <p:nvSpPr>
          <p:cNvPr id="222" name="PlaceHolder 5"/>
          <p:cNvSpPr>
            <a:spLocks noGrp="1"/>
          </p:cNvSpPr>
          <p:nvPr>
            <p:ph type="body"/>
          </p:nvPr>
        </p:nvSpPr>
        <p:spPr>
          <a:xfrm>
            <a:off x="495269" y="3681598"/>
            <a:ext cx="4350233" cy="1896808"/>
          </a:xfrm>
          <a:prstGeom prst="rect">
            <a:avLst/>
          </a:prstGeom>
        </p:spPr>
        <p:txBody>
          <a:bodyPr wrap="none"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24"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25"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pic>
        <p:nvPicPr>
          <p:cNvPr id="226" name="Imatge 225"/>
          <p:cNvPicPr/>
          <p:nvPr/>
        </p:nvPicPr>
        <p:blipFill>
          <a:blip r:embed="rId2" cstate="print"/>
          <a:stretch>
            <a:fillRect/>
          </a:stretch>
        </p:blipFill>
        <p:spPr>
          <a:xfrm>
            <a:off x="5950309" y="3681598"/>
            <a:ext cx="2575047" cy="1896808"/>
          </a:xfrm>
          <a:prstGeom prst="rect">
            <a:avLst/>
          </a:prstGeom>
          <a:ln>
            <a:noFill/>
          </a:ln>
        </p:spPr>
      </p:pic>
      <p:pic>
        <p:nvPicPr>
          <p:cNvPr id="227" name="Imatge 226"/>
          <p:cNvPicPr/>
          <p:nvPr/>
        </p:nvPicPr>
        <p:blipFill>
          <a:blip r:embed="rId2" cstate="print"/>
          <a:stretch>
            <a:fillRect/>
          </a:stretch>
        </p:blipFill>
        <p:spPr>
          <a:xfrm>
            <a:off x="1382511" y="3681598"/>
            <a:ext cx="2575047" cy="1896808"/>
          </a:xfrm>
          <a:prstGeom prst="rect">
            <a:avLst/>
          </a:prstGeom>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9"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6" y="273129"/>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9"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508006"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solidFill>
                <a:srgbClr val="000000"/>
              </a:solidFill>
              <a:latin typeface="Arial" charset="0"/>
            </a:endParaRPr>
          </a:p>
        </p:txBody>
      </p:sp>
      <p:sp>
        <p:nvSpPr>
          <p:cNvPr id="7172"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a:p>
        </p:txBody>
      </p:sp>
      <p:pic>
        <p:nvPicPr>
          <p:cNvPr id="7175" name="Picture 7"/>
          <p:cNvPicPr>
            <a:picLocks noChangeAspect="1" noChangeArrowheads="1"/>
          </p:cNvPicPr>
          <p:nvPr/>
        </p:nvPicPr>
        <p:blipFill>
          <a:blip r:embed="rId14" cstate="print"/>
          <a:srcRect/>
          <a:stretch>
            <a:fillRect/>
          </a:stretch>
        </p:blipFill>
        <p:spPr bwMode="auto">
          <a:xfrm>
            <a:off x="8542348"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117" r:id="rId1"/>
    <p:sldLayoutId id="2147493050" r:id="rId2"/>
    <p:sldLayoutId id="2147493051" r:id="rId3"/>
    <p:sldLayoutId id="2147493052" r:id="rId4"/>
    <p:sldLayoutId id="2147493053" r:id="rId5"/>
    <p:sldLayoutId id="2147493054" r:id="rId6"/>
    <p:sldLayoutId id="2147493055" r:id="rId7"/>
    <p:sldLayoutId id="2147493056" r:id="rId8"/>
    <p:sldLayoutId id="2147493057" r:id="rId9"/>
    <p:sldLayoutId id="2147493058" r:id="rId10"/>
    <p:sldLayoutId id="2147493059" r:id="rId11"/>
    <p:sldLayoutId id="2147493060"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defRPr/>
            </a:pPr>
            <a:endParaRPr kumimoji="0" lang="es-ES" sz="1800" dirty="0">
              <a:solidFill>
                <a:srgbClr val="000000"/>
              </a:solidFill>
              <a:latin typeface="Arial" charset="0"/>
            </a:endParaRPr>
          </a:p>
        </p:txBody>
      </p:sp>
      <p:sp>
        <p:nvSpPr>
          <p:cNvPr id="8196"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a:p>
        </p:txBody>
      </p:sp>
      <p:pic>
        <p:nvPicPr>
          <p:cNvPr id="8199"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270" r:id="rId1"/>
    <p:sldLayoutId id="2147493271" r:id="rId2"/>
    <p:sldLayoutId id="2147493272" r:id="rId3"/>
    <p:sldLayoutId id="2147493273" r:id="rId4"/>
    <p:sldLayoutId id="2147493274" r:id="rId5"/>
    <p:sldLayoutId id="2147493275" r:id="rId6"/>
    <p:sldLayoutId id="2147493276" r:id="rId7"/>
    <p:sldLayoutId id="2147493277" r:id="rId8"/>
    <p:sldLayoutId id="2147493278" r:id="rId9"/>
    <p:sldLayoutId id="2147493279" r:id="rId10"/>
    <p:sldLayoutId id="2147493280" r:id="rId11"/>
    <p:sldLayoutId id="2147493281"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682"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endParaRPr kumimoji="0" lang="es-ES" sz="1800" dirty="0" smtClean="0">
              <a:solidFill>
                <a:srgbClr val="000000"/>
              </a:solidFill>
              <a:latin typeface="Arial" charset="0"/>
            </a:endParaRPr>
          </a:p>
        </p:txBody>
      </p:sp>
      <p:sp>
        <p:nvSpPr>
          <p:cNvPr id="1863684"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a:effectLst/>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endParaRPr lang="es-ES" smtClean="0"/>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endParaRPr lang="es-ES" smtClean="0"/>
          </a:p>
        </p:txBody>
      </p:sp>
      <p:pic>
        <p:nvPicPr>
          <p:cNvPr id="1863687"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93351" r:id="rId1"/>
    <p:sldLayoutId id="2147493352" r:id="rId2"/>
    <p:sldLayoutId id="2147493353" r:id="rId3"/>
    <p:sldLayoutId id="2147493354" r:id="rId4"/>
    <p:sldLayoutId id="2147493355" r:id="rId5"/>
    <p:sldLayoutId id="2147493356" r:id="rId6"/>
    <p:sldLayoutId id="2147493357" r:id="rId7"/>
    <p:sldLayoutId id="2147493358" r:id="rId8"/>
    <p:sldLayoutId id="2147493359" r:id="rId9"/>
    <p:sldLayoutId id="2147493360" r:id="rId10"/>
    <p:sldLayoutId id="2147493361" r:id="rId11"/>
    <p:sldLayoutId id="2147493362" r:id="rId12"/>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Trebuchet MS" pitchFamily="34" charset="0"/>
        </a:defRPr>
      </a:lvl2pPr>
      <a:lvl3pPr algn="l" rtl="0" fontAlgn="base">
        <a:spcBef>
          <a:spcPct val="0"/>
        </a:spcBef>
        <a:spcAft>
          <a:spcPct val="0"/>
        </a:spcAft>
        <a:defRPr sz="2400" b="1">
          <a:solidFill>
            <a:schemeClr val="bg1"/>
          </a:solidFill>
          <a:latin typeface="Trebuchet MS" pitchFamily="34" charset="0"/>
        </a:defRPr>
      </a:lvl3pPr>
      <a:lvl4pPr algn="l" rtl="0" fontAlgn="base">
        <a:spcBef>
          <a:spcPct val="0"/>
        </a:spcBef>
        <a:spcAft>
          <a:spcPct val="0"/>
        </a:spcAft>
        <a:defRPr sz="2400" b="1">
          <a:solidFill>
            <a:schemeClr val="bg1"/>
          </a:solidFill>
          <a:latin typeface="Trebuchet MS" pitchFamily="34" charset="0"/>
        </a:defRPr>
      </a:lvl4pPr>
      <a:lvl5pPr algn="l" rtl="0" fontAlgn="base">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682"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endParaRPr kumimoji="0" lang="es-ES" sz="1800" dirty="0" smtClean="0">
              <a:solidFill>
                <a:srgbClr val="000000"/>
              </a:solidFill>
              <a:latin typeface="Arial" charset="0"/>
            </a:endParaRPr>
          </a:p>
        </p:txBody>
      </p:sp>
      <p:sp>
        <p:nvSpPr>
          <p:cNvPr id="1863684"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a:effectLst/>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endParaRPr lang="es-ES" smtClean="0"/>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endParaRPr lang="es-ES" smtClean="0"/>
          </a:p>
        </p:txBody>
      </p:sp>
      <p:pic>
        <p:nvPicPr>
          <p:cNvPr id="1863687"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93364" r:id="rId1"/>
    <p:sldLayoutId id="2147493365" r:id="rId2"/>
    <p:sldLayoutId id="2147493366" r:id="rId3"/>
    <p:sldLayoutId id="2147493367" r:id="rId4"/>
    <p:sldLayoutId id="2147493368" r:id="rId5"/>
    <p:sldLayoutId id="2147493369" r:id="rId6"/>
    <p:sldLayoutId id="2147493370" r:id="rId7"/>
    <p:sldLayoutId id="2147493371" r:id="rId8"/>
    <p:sldLayoutId id="2147493372" r:id="rId9"/>
    <p:sldLayoutId id="2147493373" r:id="rId10"/>
    <p:sldLayoutId id="2147493374" r:id="rId11"/>
    <p:sldLayoutId id="2147493375" r:id="rId12"/>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Trebuchet MS" pitchFamily="34" charset="0"/>
        </a:defRPr>
      </a:lvl2pPr>
      <a:lvl3pPr algn="l" rtl="0" fontAlgn="base">
        <a:spcBef>
          <a:spcPct val="0"/>
        </a:spcBef>
        <a:spcAft>
          <a:spcPct val="0"/>
        </a:spcAft>
        <a:defRPr sz="2400" b="1">
          <a:solidFill>
            <a:schemeClr val="bg1"/>
          </a:solidFill>
          <a:latin typeface="Trebuchet MS" pitchFamily="34" charset="0"/>
        </a:defRPr>
      </a:lvl3pPr>
      <a:lvl4pPr algn="l" rtl="0" fontAlgn="base">
        <a:spcBef>
          <a:spcPct val="0"/>
        </a:spcBef>
        <a:spcAft>
          <a:spcPct val="0"/>
        </a:spcAft>
        <a:defRPr sz="2400" b="1">
          <a:solidFill>
            <a:schemeClr val="bg1"/>
          </a:solidFill>
          <a:latin typeface="Trebuchet MS" pitchFamily="34" charset="0"/>
        </a:defRPr>
      </a:lvl4pPr>
      <a:lvl5pPr algn="l" rtl="0" fontAlgn="base">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defRPr/>
            </a:pPr>
            <a:endParaRPr kumimoji="0" lang="es-ES" sz="1800" dirty="0">
              <a:solidFill>
                <a:srgbClr val="000000"/>
              </a:solidFill>
              <a:latin typeface="Arial" charset="0"/>
            </a:endParaRPr>
          </a:p>
        </p:txBody>
      </p:sp>
      <p:sp>
        <p:nvSpPr>
          <p:cNvPr id="7172"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sz="4200" dirty="0"/>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sz="4200" dirty="0"/>
          </a:p>
        </p:txBody>
      </p:sp>
      <p:pic>
        <p:nvPicPr>
          <p:cNvPr id="7175"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442" r:id="rId1"/>
    <p:sldLayoutId id="2147493443" r:id="rId2"/>
    <p:sldLayoutId id="2147493444" r:id="rId3"/>
    <p:sldLayoutId id="2147493445" r:id="rId4"/>
    <p:sldLayoutId id="2147493446" r:id="rId5"/>
    <p:sldLayoutId id="2147493447" r:id="rId6"/>
    <p:sldLayoutId id="2147493448" r:id="rId7"/>
    <p:sldLayoutId id="2147493449" r:id="rId8"/>
    <p:sldLayoutId id="2147493450" r:id="rId9"/>
    <p:sldLayoutId id="2147493451" r:id="rId10"/>
    <p:sldLayoutId id="2147493452" r:id="rId11"/>
    <p:sldLayoutId id="2147493453"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495269" y="273352"/>
            <a:ext cx="8914847" cy="1144682"/>
          </a:xfrm>
          <a:prstGeom prst="rect">
            <a:avLst/>
          </a:prstGeom>
        </p:spPr>
        <p:txBody>
          <a:bodyPr wrap="none" lIns="0" tIns="0" rIns="0" bIns="0" anchor="ctr"/>
          <a:lstStyle/>
          <a:p>
            <a:pPr algn="ctr"/>
            <a:r>
              <a:rPr lang="en-US"/>
              <a:t>Feu clic per editar el format del text del títol</a:t>
            </a:r>
            <a:endParaRPr/>
          </a:p>
        </p:txBody>
      </p:sp>
      <p:sp>
        <p:nvSpPr>
          <p:cNvPr id="193" name="PlaceHolder 2"/>
          <p:cNvSpPr>
            <a:spLocks noGrp="1"/>
          </p:cNvSpPr>
          <p:nvPr>
            <p:ph type="body"/>
          </p:nvPr>
        </p:nvSpPr>
        <p:spPr>
          <a:xfrm>
            <a:off x="495269" y="1604514"/>
            <a:ext cx="8914847" cy="3977158"/>
          </a:xfrm>
          <a:prstGeom prst="rect">
            <a:avLst/>
          </a:prstGeom>
        </p:spPr>
        <p:txBody>
          <a:bodyPr wrap="none" lIns="0" tIns="0" rIns="0" bIns="0"/>
          <a:lstStyle/>
          <a:p>
            <a:pPr>
              <a:buSzPct val="25000"/>
              <a:buFont typeface="StarSymbol"/>
              <a:buChar char=""/>
            </a:pPr>
            <a:r>
              <a:rPr lang="en-US"/>
              <a:t>Feu clic per editar el format del text de l'esquema</a:t>
            </a:r>
            <a:endParaRPr/>
          </a:p>
          <a:p>
            <a:pPr lvl="1">
              <a:buSzPct val="25000"/>
              <a:buFont typeface="StarSymbol"/>
              <a:buChar char=""/>
            </a:pPr>
            <a:r>
              <a:rPr lang="en-US"/>
              <a:t>Segon nivell d'esquema</a:t>
            </a:r>
            <a:endParaRPr/>
          </a:p>
          <a:p>
            <a:pPr lvl="2">
              <a:buSzPct val="25000"/>
              <a:buFont typeface="StarSymbol"/>
              <a:buChar char=""/>
            </a:pPr>
            <a:r>
              <a:rPr lang="en-US"/>
              <a:t>Tercer nivell d'esquema</a:t>
            </a:r>
            <a:endParaRPr/>
          </a:p>
          <a:p>
            <a:pPr lvl="3">
              <a:buSzPct val="25000"/>
              <a:buFont typeface="StarSymbol"/>
              <a:buChar char=""/>
            </a:pPr>
            <a:r>
              <a:rPr lang="en-US"/>
              <a:t>Quart nivell d'esquema</a:t>
            </a:r>
            <a:endParaRPr/>
          </a:p>
          <a:p>
            <a:pPr lvl="4">
              <a:buSzPct val="25000"/>
              <a:buFont typeface="StarSymbol"/>
              <a:buChar char=""/>
            </a:pPr>
            <a:r>
              <a:rPr lang="en-US"/>
              <a:t>Cinquè nivell d'esquema</a:t>
            </a:r>
            <a:endParaRPr/>
          </a:p>
          <a:p>
            <a:pPr lvl="5">
              <a:buSzPct val="25000"/>
              <a:buFont typeface="StarSymbol"/>
              <a:buChar char=""/>
            </a:pPr>
            <a:r>
              <a:rPr lang="en-US"/>
              <a:t>Sisè nivell d'esquema</a:t>
            </a:r>
            <a:endParaRPr/>
          </a:p>
          <a:p>
            <a:pPr lvl="6">
              <a:buSzPct val="25000"/>
              <a:buFont typeface="StarSymbol"/>
              <a:buChar char=""/>
            </a:pPr>
            <a:r>
              <a:rPr lang="en-US"/>
              <a:t>Setè nivell d'esquema</a:t>
            </a:r>
            <a:endParaRPr/>
          </a:p>
        </p:txBody>
      </p:sp>
    </p:spTree>
  </p:cSld>
  <p:clrMap bg1="lt1" tx1="dk1" bg2="lt2" tx2="dk2" accent1="accent1" accent2="accent2" accent3="accent3" accent4="accent4" accent5="accent5" accent6="accent6" hlink="hlink" folHlink="folHlink"/>
  <p:sldLayoutIdLst>
    <p:sldLayoutId id="2147493583" r:id="rId1"/>
    <p:sldLayoutId id="2147493584" r:id="rId2"/>
    <p:sldLayoutId id="2147493585" r:id="rId3"/>
    <p:sldLayoutId id="2147493586" r:id="rId4"/>
    <p:sldLayoutId id="2147493587" r:id="rId5"/>
    <p:sldLayoutId id="2147493588" r:id="rId6"/>
    <p:sldLayoutId id="2147493589" r:id="rId7"/>
    <p:sldLayoutId id="2147493590" r:id="rId8"/>
    <p:sldLayoutId id="2147493591" r:id="rId9"/>
    <p:sldLayoutId id="2147493592" r:id="rId10"/>
    <p:sldLayoutId id="2147493593" r:id="rId11"/>
    <p:sldLayoutId id="2147493594"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6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61.xml"/><Relationship Id="rId6" Type="http://schemas.openxmlformats.org/officeDocument/2006/relationships/image" Target="../media/image47.pn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61.xml"/><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2.xml"/><Relationship Id="rId5" Type="http://schemas.openxmlformats.org/officeDocument/2006/relationships/image" Target="../media/image59.emf"/><Relationship Id="rId4" Type="http://schemas.openxmlformats.org/officeDocument/2006/relationships/image" Target="../media/image58.emf"/></Relationships>
</file>

<file path=ppt/slides/_rels/slide1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6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71.emf"/><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70.emf"/><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71.emf"/><Relationship Id="rId2" Type="http://schemas.openxmlformats.org/officeDocument/2006/relationships/notesSlide" Target="../notesSlides/notesSlide17.xml"/><Relationship Id="rId1" Type="http://schemas.openxmlformats.org/officeDocument/2006/relationships/slideLayout" Target="../slideLayouts/slideLayout55.xml"/><Relationship Id="rId6" Type="http://schemas.openxmlformats.org/officeDocument/2006/relationships/image" Target="../media/image70.emf"/><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71.emf"/><Relationship Id="rId2" Type="http://schemas.openxmlformats.org/officeDocument/2006/relationships/notesSlide" Target="../notesSlides/notesSlide18.xml"/><Relationship Id="rId1" Type="http://schemas.openxmlformats.org/officeDocument/2006/relationships/slideLayout" Target="../slideLayouts/slideLayout55.xml"/><Relationship Id="rId6" Type="http://schemas.openxmlformats.org/officeDocument/2006/relationships/image" Target="../media/image70.emf"/><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71.emf"/><Relationship Id="rId2" Type="http://schemas.openxmlformats.org/officeDocument/2006/relationships/notesSlide" Target="../notesSlides/notesSlide19.xml"/><Relationship Id="rId1" Type="http://schemas.openxmlformats.org/officeDocument/2006/relationships/slideLayout" Target="../slideLayouts/slideLayout55.xml"/><Relationship Id="rId6" Type="http://schemas.openxmlformats.org/officeDocument/2006/relationships/image" Target="../media/image70.emf"/><Relationship Id="rId5" Type="http://schemas.openxmlformats.org/officeDocument/2006/relationships/image" Target="../media/image77.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71.emf"/><Relationship Id="rId2" Type="http://schemas.openxmlformats.org/officeDocument/2006/relationships/notesSlide" Target="../notesSlides/notesSlide20.xml"/><Relationship Id="rId1" Type="http://schemas.openxmlformats.org/officeDocument/2006/relationships/slideLayout" Target="../slideLayouts/slideLayout55.xml"/><Relationship Id="rId6" Type="http://schemas.openxmlformats.org/officeDocument/2006/relationships/image" Target="../media/image70.emf"/><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hyperlink" Target="http://www.dca.iusiani.ulpgc.es/Wind3D" TargetMode="External"/><Relationship Id="rId2" Type="http://schemas.openxmlformats.org/officeDocument/2006/relationships/notesSlide" Target="../notesSlides/notesSlide21.xml"/><Relationship Id="rId1" Type="http://schemas.openxmlformats.org/officeDocument/2006/relationships/slideLayout" Target="../slideLayouts/slideLayout54.xml"/><Relationship Id="rId4" Type="http://schemas.openxmlformats.org/officeDocument/2006/relationships/image" Target="../media/image8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12" Type="http://schemas.openxmlformats.org/officeDocument/2006/relationships/image" Target="../media/image13.emf"/><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image" Target="../media/image12.png"/><Relationship Id="rId5" Type="http://schemas.openxmlformats.org/officeDocument/2006/relationships/oleObject" Target="../embeddings/oleObject1.bin"/><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24.png"/><Relationship Id="rId11" Type="http://schemas.openxmlformats.org/officeDocument/2006/relationships/image" Target="../media/image29.emf"/><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4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0" y="6225686"/>
            <a:ext cx="9906000" cy="586908"/>
          </a:xfrm>
          <a:prstGeom prst="rect">
            <a:avLst/>
          </a:prstGeom>
          <a:noFill/>
          <a:ln w="57150" algn="ctr">
            <a:noFill/>
            <a:miter lim="800000"/>
            <a:headEnd/>
            <a:tailEnd/>
          </a:ln>
        </p:spPr>
        <p:txBody>
          <a:bodyPr lIns="89953" tIns="46776" rIns="89953" bIns="46776" anchor="ctr">
            <a:spAutoFit/>
          </a:bodyPr>
          <a:lstStyle/>
          <a:p>
            <a:r>
              <a:rPr lang="en-US" sz="1400" dirty="0">
                <a:solidFill>
                  <a:srgbClr val="000000"/>
                </a:solidFill>
                <a:latin typeface="+mn-lt"/>
              </a:rPr>
              <a:t>http://www.dca.iusiani.ulpgc.es/Wind3D</a:t>
            </a:r>
          </a:p>
          <a:p>
            <a:endParaRPr lang="en-US" sz="1800" dirty="0">
              <a:solidFill>
                <a:srgbClr val="000000"/>
              </a:solidFill>
              <a:latin typeface="+mn-lt"/>
            </a:endParaRPr>
          </a:p>
        </p:txBody>
      </p:sp>
      <p:sp>
        <p:nvSpPr>
          <p:cNvPr id="19459" name="Rectangle 9"/>
          <p:cNvSpPr>
            <a:spLocks noChangeArrowheads="1"/>
          </p:cNvSpPr>
          <p:nvPr/>
        </p:nvSpPr>
        <p:spPr bwMode="auto">
          <a:xfrm>
            <a:off x="0" y="2748090"/>
            <a:ext cx="9848850" cy="830950"/>
          </a:xfrm>
          <a:prstGeom prst="rect">
            <a:avLst/>
          </a:prstGeom>
          <a:noFill/>
          <a:ln w="57150">
            <a:noFill/>
            <a:miter lim="800000"/>
            <a:headEnd/>
            <a:tailEnd/>
          </a:ln>
        </p:spPr>
        <p:txBody>
          <a:bodyPr lIns="91393" tIns="45697" rIns="91393" bIns="45697" anchor="ctr">
            <a:spAutoFit/>
          </a:bodyPr>
          <a:lstStyle/>
          <a:p>
            <a:r>
              <a:rPr lang="en-US" sz="2400" b="1" dirty="0">
                <a:solidFill>
                  <a:srgbClr val="FFFFFF"/>
                </a:solidFill>
                <a:latin typeface="Trebuchet MS" pitchFamily="34" charset="0"/>
              </a:rPr>
              <a:t>Desarrollo de un método </a:t>
            </a:r>
            <a:r>
              <a:rPr lang="en-US" sz="2400" b="1" i="1" dirty="0">
                <a:solidFill>
                  <a:srgbClr val="FFFFFF"/>
                </a:solidFill>
                <a:latin typeface="Trebuchet MS" pitchFamily="34" charset="0"/>
              </a:rPr>
              <a:t>ensemble</a:t>
            </a:r>
            <a:r>
              <a:rPr lang="en-US" sz="2400" b="1" dirty="0">
                <a:solidFill>
                  <a:srgbClr val="FFFFFF"/>
                </a:solidFill>
                <a:latin typeface="Trebuchet MS" pitchFamily="34" charset="0"/>
              </a:rPr>
              <a:t> para la predicción del viento a escala local usando elementos finitos</a:t>
            </a:r>
          </a:p>
        </p:txBody>
      </p:sp>
      <p:sp>
        <p:nvSpPr>
          <p:cNvPr id="6" name="Rectángulo 5"/>
          <p:cNvSpPr/>
          <p:nvPr/>
        </p:nvSpPr>
        <p:spPr>
          <a:xfrm>
            <a:off x="14111" y="4736057"/>
            <a:ext cx="9906000" cy="1323439"/>
          </a:xfrm>
          <a:prstGeom prst="rect">
            <a:avLst/>
          </a:prstGeom>
        </p:spPr>
        <p:txBody>
          <a:bodyPr wrap="square">
            <a:spAutoFit/>
          </a:bodyPr>
          <a:lstStyle/>
          <a:p>
            <a:pPr lvl="0" eaLnBrk="1" fontAlgn="auto" hangingPunct="1">
              <a:spcBef>
                <a:spcPts val="0"/>
              </a:spcBef>
              <a:spcAft>
                <a:spcPts val="0"/>
              </a:spcAft>
              <a:defRPr/>
            </a:pPr>
            <a:r>
              <a:rPr lang="es-ES" sz="2000" kern="0" dirty="0" smtClean="0">
                <a:solidFill>
                  <a:schemeClr val="tx1"/>
                </a:solidFill>
                <a:latin typeface="+mn-lt"/>
              </a:rPr>
              <a:t>MINECO</a:t>
            </a:r>
          </a:p>
          <a:p>
            <a:pPr eaLnBrk="1" fontAlgn="auto" hangingPunct="1">
              <a:spcBef>
                <a:spcPts val="0"/>
              </a:spcBef>
              <a:spcAft>
                <a:spcPts val="0"/>
              </a:spcAft>
              <a:defRPr/>
            </a:pPr>
            <a:r>
              <a:rPr lang="es-ES" sz="2000" kern="0" dirty="0" smtClean="0">
                <a:solidFill>
                  <a:schemeClr val="tx1"/>
                </a:solidFill>
                <a:latin typeface="+mn-lt"/>
              </a:rPr>
              <a:t>PROGRAMA </a:t>
            </a:r>
            <a:r>
              <a:rPr lang="es-ES" sz="2000" kern="0" dirty="0">
                <a:solidFill>
                  <a:schemeClr val="tx1"/>
                </a:solidFill>
                <a:latin typeface="+mn-lt"/>
              </a:rPr>
              <a:t>ESTATAL DE I+D+I </a:t>
            </a:r>
            <a:r>
              <a:rPr lang="es-ES" sz="2000" kern="0" dirty="0" smtClean="0">
                <a:solidFill>
                  <a:schemeClr val="tx1"/>
                </a:solidFill>
                <a:latin typeface="+mn-lt"/>
              </a:rPr>
              <a:t>ORIENTADA </a:t>
            </a:r>
            <a:r>
              <a:rPr lang="es-ES" sz="2000" kern="0" dirty="0">
                <a:solidFill>
                  <a:schemeClr val="tx1"/>
                </a:solidFill>
                <a:latin typeface="+mn-lt"/>
              </a:rPr>
              <a:t>A LOS RETOS DE LA SOCIEDAD </a:t>
            </a:r>
          </a:p>
          <a:p>
            <a:pPr eaLnBrk="1" fontAlgn="auto" hangingPunct="1">
              <a:spcBef>
                <a:spcPts val="0"/>
              </a:spcBef>
              <a:spcAft>
                <a:spcPts val="0"/>
              </a:spcAft>
              <a:defRPr/>
            </a:pPr>
            <a:r>
              <a:rPr lang="es-ES" sz="2000" kern="0" dirty="0">
                <a:solidFill>
                  <a:schemeClr val="tx1"/>
                </a:solidFill>
                <a:latin typeface="+mn-lt"/>
              </a:rPr>
              <a:t>Project:</a:t>
            </a:r>
            <a:r>
              <a:rPr lang="es-ES" sz="2000" kern="0" dirty="0" smtClean="0">
                <a:solidFill>
                  <a:schemeClr val="tx1"/>
                </a:solidFill>
                <a:latin typeface="+mn-lt"/>
              </a:rPr>
              <a:t> CTM2014</a:t>
            </a:r>
            <a:r>
              <a:rPr lang="es-ES" sz="2000" kern="0" dirty="0">
                <a:solidFill>
                  <a:schemeClr val="tx1"/>
                </a:solidFill>
                <a:latin typeface="+mn-lt"/>
              </a:rPr>
              <a:t>-55014-C3-1-R </a:t>
            </a:r>
          </a:p>
          <a:p>
            <a:pPr lvl="0" eaLnBrk="1" fontAlgn="auto" hangingPunct="1">
              <a:spcBef>
                <a:spcPts val="0"/>
              </a:spcBef>
              <a:spcAft>
                <a:spcPts val="0"/>
              </a:spcAft>
              <a:defRPr/>
            </a:pPr>
            <a:endParaRPr lang="es-ES" sz="2000" kern="0" dirty="0">
              <a:solidFill>
                <a:schemeClr val="tx1"/>
              </a:solidFill>
              <a:latin typeface="+mn-lt"/>
            </a:endParaRPr>
          </a:p>
        </p:txBody>
      </p:sp>
      <p:sp>
        <p:nvSpPr>
          <p:cNvPr id="8" name="Rectangle 4"/>
          <p:cNvSpPr>
            <a:spLocks noChangeArrowheads="1"/>
          </p:cNvSpPr>
          <p:nvPr/>
        </p:nvSpPr>
        <p:spPr bwMode="auto">
          <a:xfrm>
            <a:off x="0" y="3603419"/>
            <a:ext cx="9906000" cy="1104871"/>
          </a:xfrm>
          <a:prstGeom prst="rect">
            <a:avLst/>
          </a:prstGeom>
          <a:noFill/>
          <a:ln w="57150">
            <a:noFill/>
            <a:miter lim="800000"/>
            <a:headEnd/>
            <a:tailEnd/>
          </a:ln>
        </p:spPr>
        <p:txBody>
          <a:bodyPr lIns="91393" tIns="45697" rIns="91393" bIns="45697" anchor="ctr">
            <a:spAutoFit/>
          </a:bodyPr>
          <a:lstStyle/>
          <a:p>
            <a:pPr>
              <a:spcBef>
                <a:spcPct val="20000"/>
              </a:spcBef>
            </a:pPr>
            <a:r>
              <a:rPr lang="en-US" sz="1800" dirty="0" smtClean="0">
                <a:solidFill>
                  <a:schemeClr val="tx1"/>
                </a:solidFill>
                <a:latin typeface="+mn-lt"/>
                <a:cs typeface="Arial"/>
              </a:rPr>
              <a:t>A. Oliver, E. Rodríguez, R. Montenegro, G. Montero</a:t>
            </a:r>
          </a:p>
          <a:p>
            <a:pPr>
              <a:spcBef>
                <a:spcPct val="20000"/>
              </a:spcBef>
            </a:pPr>
            <a:r>
              <a:rPr lang="en-US" sz="1900" b="1" dirty="0" smtClean="0">
                <a:solidFill>
                  <a:schemeClr val="tx1"/>
                </a:solidFill>
                <a:latin typeface="+mn-lt"/>
                <a:cs typeface="Arial"/>
              </a:rPr>
              <a:t>CMN - </a:t>
            </a:r>
            <a:r>
              <a:rPr lang="en-US" sz="2000" b="1" dirty="0" smtClean="0">
                <a:solidFill>
                  <a:schemeClr val="tx1"/>
                </a:solidFill>
                <a:latin typeface="+mn-lt"/>
                <a:cs typeface="Arial"/>
              </a:rPr>
              <a:t>2015</a:t>
            </a:r>
          </a:p>
          <a:p>
            <a:pPr>
              <a:spcBef>
                <a:spcPct val="20000"/>
              </a:spcBef>
            </a:pPr>
            <a:r>
              <a:rPr lang="en-US" sz="1900" b="1" dirty="0" smtClean="0">
                <a:solidFill>
                  <a:schemeClr val="tx1"/>
                </a:solidFill>
                <a:latin typeface="+mn-lt"/>
                <a:cs typeface="Arial"/>
              </a:rPr>
              <a:t>June 29 – July 2, 2015, Lisbon, Portugal</a:t>
            </a:r>
            <a:endParaRPr lang="en-US" sz="2000" b="1" dirty="0">
              <a:solidFill>
                <a:schemeClr val="tx1"/>
              </a:solidFill>
              <a:latin typeface="+mn-lt"/>
              <a:cs typeface="Aria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0" y="0"/>
            <a:ext cx="9903263" cy="1292952"/>
          </a:xfrm>
          <a:prstGeom prst="rect">
            <a:avLst/>
          </a:prstGeom>
          <a:solidFill>
            <a:srgbClr val="002E67"/>
          </a:solidFill>
          <a:ln w="9360">
            <a:noFill/>
          </a:ln>
        </p:spPr>
      </p:sp>
      <p:sp>
        <p:nvSpPr>
          <p:cNvPr id="242" name="Line 2"/>
          <p:cNvSpPr/>
          <p:nvPr/>
        </p:nvSpPr>
        <p:spPr>
          <a:xfrm>
            <a:off x="0" y="1362514"/>
            <a:ext cx="9905032" cy="2613"/>
          </a:xfrm>
          <a:prstGeom prst="line">
            <a:avLst/>
          </a:prstGeom>
          <a:ln w="9360">
            <a:solidFill>
              <a:srgbClr val="000000"/>
            </a:solidFill>
            <a:round/>
          </a:ln>
        </p:spPr>
      </p:sp>
      <p:sp>
        <p:nvSpPr>
          <p:cNvPr id="243" name="CustomShape 3"/>
          <p:cNvSpPr/>
          <p:nvPr/>
        </p:nvSpPr>
        <p:spPr>
          <a:xfrm>
            <a:off x="0" y="6706107"/>
            <a:ext cx="9903263" cy="149903"/>
          </a:xfrm>
          <a:prstGeom prst="rect">
            <a:avLst/>
          </a:prstGeom>
          <a:solidFill>
            <a:srgbClr val="525E66"/>
          </a:solidFill>
          <a:ln w="9360">
            <a:noFill/>
          </a:ln>
        </p:spPr>
      </p:sp>
      <p:sp>
        <p:nvSpPr>
          <p:cNvPr id="245"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46"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Terrain approximation</a:t>
            </a:r>
            <a:endParaRPr kumimoji="0" sz="1700" dirty="0">
              <a:solidFill>
                <a:prstClr val="black"/>
              </a:solidFill>
              <a:latin typeface="Arial"/>
            </a:endParaRPr>
          </a:p>
        </p:txBody>
      </p:sp>
      <p:pic>
        <p:nvPicPr>
          <p:cNvPr id="247" name="Imatge 246"/>
          <p:cNvPicPr/>
          <p:nvPr/>
        </p:nvPicPr>
        <p:blipFill>
          <a:blip r:embed="rId3" cstate="print"/>
          <a:stretch>
            <a:fillRect/>
          </a:stretch>
        </p:blipFill>
        <p:spPr>
          <a:xfrm>
            <a:off x="-367915" y="1936978"/>
            <a:ext cx="6676938" cy="3315496"/>
          </a:xfrm>
          <a:prstGeom prst="rect">
            <a:avLst/>
          </a:prstGeom>
          <a:ln>
            <a:noFill/>
          </a:ln>
        </p:spPr>
      </p:pic>
      <p:pic>
        <p:nvPicPr>
          <p:cNvPr id="248" name="Imatge 247"/>
          <p:cNvPicPr/>
          <p:nvPr/>
        </p:nvPicPr>
        <p:blipFill>
          <a:blip r:embed="rId4" cstate="print"/>
          <a:stretch>
            <a:fillRect/>
          </a:stretch>
        </p:blipFill>
        <p:spPr>
          <a:xfrm>
            <a:off x="3783151" y="1512092"/>
            <a:ext cx="6157259" cy="3057493"/>
          </a:xfrm>
          <a:prstGeom prst="rect">
            <a:avLst/>
          </a:prstGeom>
          <a:ln>
            <a:noFill/>
          </a:ln>
        </p:spPr>
      </p:pic>
      <p:pic>
        <p:nvPicPr>
          <p:cNvPr id="249" name="Imatge 248"/>
          <p:cNvPicPr/>
          <p:nvPr/>
        </p:nvPicPr>
        <p:blipFill>
          <a:blip r:embed="rId5" cstate="print"/>
          <a:stretch>
            <a:fillRect/>
          </a:stretch>
        </p:blipFill>
        <p:spPr>
          <a:xfrm>
            <a:off x="2400287" y="5667564"/>
            <a:ext cx="5169904" cy="929136"/>
          </a:xfrm>
          <a:prstGeom prst="rect">
            <a:avLst/>
          </a:prstGeom>
          <a:ln>
            <a:noFill/>
          </a:ln>
        </p:spPr>
      </p:pic>
      <p:sp>
        <p:nvSpPr>
          <p:cNvPr id="250" name="CustomShape 6"/>
          <p:cNvSpPr/>
          <p:nvPr/>
        </p:nvSpPr>
        <p:spPr>
          <a:xfrm rot="20916082">
            <a:off x="1937211" y="4662587"/>
            <a:ext cx="4288678" cy="196604"/>
          </a:xfrm>
          <a:prstGeom prst="rect">
            <a:avLst/>
          </a:prstGeom>
          <a:noFill/>
          <a:ln w="12600">
            <a:noFill/>
          </a:ln>
        </p:spPr>
        <p:txBody>
          <a:bodyPr wrap="none" lIns="0" tIns="0" rIns="38997" bIns="0"/>
          <a:lstStyle/>
          <a:p>
            <a:pPr eaLnBrk="1" fontAlgn="auto" hangingPunct="1">
              <a:spcBef>
                <a:spcPts val="0"/>
              </a:spcBef>
              <a:spcAft>
                <a:spcPts val="0"/>
              </a:spcAft>
            </a:pPr>
            <a:r>
              <a:rPr kumimoji="0" lang="en-US" sz="1400" b="1" i="1" dirty="0">
                <a:solidFill>
                  <a:srgbClr val="000000"/>
                </a:solidFill>
                <a:latin typeface="Trebuchet MS"/>
                <a:ea typeface="Trebuchet MS"/>
              </a:rPr>
              <a:t>Topography from Digital Terrain Model</a:t>
            </a:r>
            <a:endParaRPr kumimoji="0" sz="1700" i="1" dirty="0">
              <a:solidFill>
                <a:prstClr val="black"/>
              </a:solidFill>
              <a:latin typeface="Arial"/>
            </a:endParaRPr>
          </a:p>
        </p:txBody>
      </p:sp>
      <p:sp>
        <p:nvSpPr>
          <p:cNvPr id="251" name="CustomShape 7"/>
          <p:cNvSpPr/>
          <p:nvPr/>
        </p:nvSpPr>
        <p:spPr>
          <a:xfrm rot="20908200">
            <a:off x="6534724" y="3889633"/>
            <a:ext cx="3015129" cy="26551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smtClean="0">
                <a:solidFill>
                  <a:srgbClr val="000000"/>
                </a:solidFill>
                <a:latin typeface="Trebuchet MS"/>
                <a:ea typeface="Trebuchet MS"/>
              </a:rPr>
              <a:t>HARMONIE discretization </a:t>
            </a:r>
            <a:r>
              <a:rPr kumimoji="0" lang="en-US" sz="1400" b="1" i="1" dirty="0">
                <a:solidFill>
                  <a:srgbClr val="000000"/>
                </a:solidFill>
                <a:latin typeface="Trebuchet MS"/>
                <a:ea typeface="Trebuchet MS"/>
              </a:rPr>
              <a:t>of terrain</a:t>
            </a:r>
            <a:endParaRPr kumimoji="0" sz="1700" i="1" dirty="0">
              <a:solidFill>
                <a:prstClr val="black"/>
              </a:solidFill>
              <a:latin typeface="Arial"/>
            </a:endParaRPr>
          </a:p>
        </p:txBody>
      </p:sp>
      <p:sp>
        <p:nvSpPr>
          <p:cNvPr id="252" name="CustomShape 8"/>
          <p:cNvSpPr/>
          <p:nvPr/>
        </p:nvSpPr>
        <p:spPr>
          <a:xfrm rot="20951750">
            <a:off x="1238772" y="2750903"/>
            <a:ext cx="2059966" cy="19660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Max height 1950m</a:t>
            </a:r>
            <a:endParaRPr kumimoji="0" sz="1700" i="1" dirty="0">
              <a:solidFill>
                <a:prstClr val="black"/>
              </a:solidFill>
              <a:latin typeface="Arial"/>
            </a:endParaRPr>
          </a:p>
        </p:txBody>
      </p:sp>
      <p:sp>
        <p:nvSpPr>
          <p:cNvPr id="253" name="CustomShape 9"/>
          <p:cNvSpPr/>
          <p:nvPr/>
        </p:nvSpPr>
        <p:spPr>
          <a:xfrm rot="20905200">
            <a:off x="5317493" y="1977296"/>
            <a:ext cx="1909971" cy="26551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Max height 925m</a:t>
            </a:r>
            <a:endParaRPr kumimoji="0" sz="1700" i="1" dirty="0">
              <a:solidFill>
                <a:prstClr val="black"/>
              </a:solidFill>
              <a:latin typeface="Arial"/>
            </a:endParaRPr>
          </a:p>
        </p:txBody>
      </p:sp>
      <p:sp>
        <p:nvSpPr>
          <p:cNvPr id="254" name="TextShape 10"/>
          <p:cNvSpPr txBox="1"/>
          <p:nvPr/>
        </p:nvSpPr>
        <p:spPr>
          <a:xfrm>
            <a:off x="3926778" y="6335758"/>
            <a:ext cx="2221990" cy="314175"/>
          </a:xfrm>
          <a:prstGeom prst="rect">
            <a:avLst/>
          </a:prstGeom>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Terrain elevation (m)</a:t>
            </a:r>
            <a:endParaRPr kumimoji="0" sz="1700" dirty="0">
              <a:solidFill>
                <a:prstClr val="black"/>
              </a:solidFill>
              <a:latin typeface="Arial"/>
            </a:endParaRPr>
          </a:p>
        </p:txBody>
      </p:sp>
      <p:pic>
        <p:nvPicPr>
          <p:cNvPr id="16" name="Picture 5"/>
          <p:cNvPicPr/>
          <p:nvPr/>
        </p:nvPicPr>
        <p:blipFill>
          <a:blip r:embed="rId6"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30471607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0" y="0"/>
            <a:ext cx="9903263" cy="1292952"/>
          </a:xfrm>
          <a:prstGeom prst="rect">
            <a:avLst/>
          </a:prstGeom>
          <a:solidFill>
            <a:srgbClr val="002E67"/>
          </a:solidFill>
          <a:ln w="9360">
            <a:noFill/>
          </a:ln>
        </p:spPr>
      </p:sp>
      <p:sp>
        <p:nvSpPr>
          <p:cNvPr id="256" name="Line 2"/>
          <p:cNvSpPr/>
          <p:nvPr/>
        </p:nvSpPr>
        <p:spPr>
          <a:xfrm>
            <a:off x="0" y="1362514"/>
            <a:ext cx="9905032" cy="2613"/>
          </a:xfrm>
          <a:prstGeom prst="line">
            <a:avLst/>
          </a:prstGeom>
          <a:ln w="9360">
            <a:solidFill>
              <a:srgbClr val="000000"/>
            </a:solidFill>
            <a:round/>
          </a:ln>
        </p:spPr>
      </p:sp>
      <p:sp>
        <p:nvSpPr>
          <p:cNvPr id="257" name="CustomShape 3"/>
          <p:cNvSpPr/>
          <p:nvPr/>
        </p:nvSpPr>
        <p:spPr>
          <a:xfrm>
            <a:off x="0" y="6706107"/>
            <a:ext cx="9903263" cy="149903"/>
          </a:xfrm>
          <a:prstGeom prst="rect">
            <a:avLst/>
          </a:prstGeom>
          <a:solidFill>
            <a:srgbClr val="525E66"/>
          </a:solidFill>
          <a:ln w="9360">
            <a:noFill/>
          </a:ln>
        </p:spPr>
      </p:sp>
      <p:sp>
        <p:nvSpPr>
          <p:cNvPr id="259"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60"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a:solidFill>
                  <a:srgbClr val="C8C8C8"/>
                </a:solidFill>
                <a:latin typeface="Trebuchet MS"/>
                <a:ea typeface="Trebuchet MS"/>
              </a:rPr>
              <a:t>Spatial </a:t>
            </a:r>
            <a:r>
              <a:rPr kumimoji="0" lang="en-US" sz="1700" dirty="0" err="1">
                <a:solidFill>
                  <a:srgbClr val="C8C8C8"/>
                </a:solidFill>
                <a:latin typeface="Trebuchet MS"/>
                <a:ea typeface="Trebuchet MS"/>
              </a:rPr>
              <a:t>discretization</a:t>
            </a:r>
            <a:endParaRPr kumimoji="0" sz="1700" dirty="0">
              <a:solidFill>
                <a:prstClr val="black"/>
              </a:solidFill>
              <a:latin typeface="Arial"/>
            </a:endParaRPr>
          </a:p>
        </p:txBody>
      </p:sp>
      <p:pic>
        <p:nvPicPr>
          <p:cNvPr id="261" name="Imatge 260"/>
          <p:cNvPicPr/>
          <p:nvPr/>
        </p:nvPicPr>
        <p:blipFill>
          <a:blip r:embed="rId3" cstate="print"/>
          <a:stretch>
            <a:fillRect/>
          </a:stretch>
        </p:blipFill>
        <p:spPr>
          <a:xfrm>
            <a:off x="-367915" y="1936978"/>
            <a:ext cx="6676938" cy="3315496"/>
          </a:xfrm>
          <a:prstGeom prst="rect">
            <a:avLst/>
          </a:prstGeom>
          <a:ln>
            <a:noFill/>
          </a:ln>
        </p:spPr>
      </p:pic>
      <p:pic>
        <p:nvPicPr>
          <p:cNvPr id="262" name="Imatge 261"/>
          <p:cNvPicPr/>
          <p:nvPr/>
        </p:nvPicPr>
        <p:blipFill>
          <a:blip r:embed="rId4" cstate="print"/>
          <a:stretch>
            <a:fillRect/>
          </a:stretch>
        </p:blipFill>
        <p:spPr>
          <a:xfrm>
            <a:off x="3783151" y="1512092"/>
            <a:ext cx="6157259" cy="3057493"/>
          </a:xfrm>
          <a:prstGeom prst="rect">
            <a:avLst/>
          </a:prstGeom>
          <a:ln>
            <a:noFill/>
          </a:ln>
        </p:spPr>
      </p:pic>
      <p:pic>
        <p:nvPicPr>
          <p:cNvPr id="263" name="Imatge 262"/>
          <p:cNvPicPr/>
          <p:nvPr/>
        </p:nvPicPr>
        <p:blipFill>
          <a:blip r:embed="rId5" cstate="print"/>
          <a:stretch>
            <a:fillRect/>
          </a:stretch>
        </p:blipFill>
        <p:spPr>
          <a:xfrm>
            <a:off x="2400287" y="5667564"/>
            <a:ext cx="5169904" cy="929136"/>
          </a:xfrm>
          <a:prstGeom prst="rect">
            <a:avLst/>
          </a:prstGeom>
          <a:ln>
            <a:noFill/>
          </a:ln>
        </p:spPr>
      </p:pic>
      <p:sp>
        <p:nvSpPr>
          <p:cNvPr id="264" name="CustomShape 6"/>
          <p:cNvSpPr/>
          <p:nvPr/>
        </p:nvSpPr>
        <p:spPr>
          <a:xfrm rot="20950800">
            <a:off x="2617852" y="4670172"/>
            <a:ext cx="2873623" cy="19660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FEM computational mesh</a:t>
            </a:r>
            <a:endParaRPr kumimoji="0" sz="1700" i="1" dirty="0">
              <a:solidFill>
                <a:prstClr val="black"/>
              </a:solidFill>
              <a:latin typeface="Arial"/>
            </a:endParaRPr>
          </a:p>
        </p:txBody>
      </p:sp>
      <p:sp>
        <p:nvSpPr>
          <p:cNvPr id="265" name="CustomShape 7"/>
          <p:cNvSpPr/>
          <p:nvPr/>
        </p:nvSpPr>
        <p:spPr>
          <a:xfrm rot="20937600">
            <a:off x="7146029" y="3918699"/>
            <a:ext cx="1697712" cy="265514"/>
          </a:xfrm>
          <a:prstGeom prst="rect">
            <a:avLst/>
          </a:prstGeom>
          <a:noFill/>
          <a:ln w="12600">
            <a:noFill/>
          </a:ln>
        </p:spPr>
        <p:txBody>
          <a:bodyPr wrap="none" lIns="0" tIns="0" rIns="38997" bIns="0"/>
          <a:lstStyle/>
          <a:p>
            <a:pPr eaLnBrk="1" fontAlgn="auto" hangingPunct="1">
              <a:spcBef>
                <a:spcPts val="0"/>
              </a:spcBef>
              <a:spcAft>
                <a:spcPts val="0"/>
              </a:spcAft>
            </a:pPr>
            <a:r>
              <a:rPr kumimoji="0" lang="en-US" sz="1400" b="1" i="1" dirty="0" smtClean="0">
                <a:solidFill>
                  <a:srgbClr val="000000"/>
                </a:solidFill>
                <a:latin typeface="Trebuchet MS"/>
                <a:ea typeface="Trebuchet MS"/>
              </a:rPr>
              <a:t>HARMONIE mesh</a:t>
            </a:r>
          </a:p>
          <a:p>
            <a:pPr eaLnBrk="1" fontAlgn="auto" hangingPunct="1">
              <a:spcBef>
                <a:spcPts val="0"/>
              </a:spcBef>
              <a:spcAft>
                <a:spcPts val="0"/>
              </a:spcAft>
            </a:pPr>
            <a:r>
              <a:rPr kumimoji="0" lang="en-US" sz="1400" b="1" i="1" dirty="0" err="1" smtClean="0">
                <a:solidFill>
                  <a:srgbClr val="000000"/>
                </a:solidFill>
                <a:latin typeface="Trebuchet MS"/>
              </a:rPr>
              <a:t>Δh</a:t>
            </a:r>
            <a:r>
              <a:rPr kumimoji="0" lang="en-US" sz="1400" b="1" i="1" dirty="0" smtClean="0">
                <a:solidFill>
                  <a:srgbClr val="000000"/>
                </a:solidFill>
                <a:latin typeface="Trebuchet MS"/>
              </a:rPr>
              <a:t> ~ 2.5km</a:t>
            </a:r>
            <a:endParaRPr kumimoji="0" sz="1700" i="1" dirty="0">
              <a:solidFill>
                <a:prstClr val="black"/>
              </a:solidFill>
              <a:latin typeface="Arial"/>
            </a:endParaRPr>
          </a:p>
        </p:txBody>
      </p:sp>
      <p:sp>
        <p:nvSpPr>
          <p:cNvPr id="266" name="TextShape 8"/>
          <p:cNvSpPr txBox="1"/>
          <p:nvPr/>
        </p:nvSpPr>
        <p:spPr>
          <a:xfrm>
            <a:off x="3927132" y="6335758"/>
            <a:ext cx="2221990" cy="314175"/>
          </a:xfrm>
          <a:prstGeom prst="rect">
            <a:avLst/>
          </a:prstGeom>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Terrain elevation (m)</a:t>
            </a:r>
            <a:endParaRPr kumimoji="0" sz="1700" dirty="0">
              <a:solidFill>
                <a:prstClr val="black"/>
              </a:solidFill>
              <a:latin typeface="Arial"/>
            </a:endParaRPr>
          </a:p>
        </p:txBody>
      </p:sp>
      <p:pic>
        <p:nvPicPr>
          <p:cNvPr id="14" name="Picture 5"/>
          <p:cNvPicPr/>
          <p:nvPr/>
        </p:nvPicPr>
        <p:blipFill>
          <a:blip r:embed="rId6"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30792854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0" y="0"/>
            <a:ext cx="9903263" cy="1292952"/>
          </a:xfrm>
          <a:prstGeom prst="rect">
            <a:avLst/>
          </a:prstGeom>
          <a:solidFill>
            <a:srgbClr val="002E67"/>
          </a:solidFill>
          <a:ln w="9360">
            <a:noFill/>
          </a:ln>
        </p:spPr>
      </p:sp>
      <p:sp>
        <p:nvSpPr>
          <p:cNvPr id="311" name="Line 2"/>
          <p:cNvSpPr/>
          <p:nvPr/>
        </p:nvSpPr>
        <p:spPr>
          <a:xfrm>
            <a:off x="0" y="1362514"/>
            <a:ext cx="9905032" cy="2613"/>
          </a:xfrm>
          <a:prstGeom prst="line">
            <a:avLst/>
          </a:prstGeom>
          <a:ln w="9360">
            <a:solidFill>
              <a:srgbClr val="000000"/>
            </a:solidFill>
            <a:round/>
          </a:ln>
        </p:spPr>
      </p:sp>
      <p:sp>
        <p:nvSpPr>
          <p:cNvPr id="312" name="CustomShape 3"/>
          <p:cNvSpPr/>
          <p:nvPr/>
        </p:nvSpPr>
        <p:spPr>
          <a:xfrm>
            <a:off x="0" y="6706107"/>
            <a:ext cx="9903263" cy="149903"/>
          </a:xfrm>
          <a:prstGeom prst="rect">
            <a:avLst/>
          </a:prstGeom>
          <a:solidFill>
            <a:srgbClr val="525E66"/>
          </a:solidFill>
          <a:ln w="9360">
            <a:noFill/>
          </a:ln>
        </p:spPr>
      </p:sp>
      <p:sp>
        <p:nvSpPr>
          <p:cNvPr id="314"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15" name="CustomShape 5"/>
          <p:cNvSpPr/>
          <p:nvPr/>
        </p:nvSpPr>
        <p:spPr>
          <a:xfrm>
            <a:off x="523218" y="620513"/>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Wind magnitude at 10m over terrain</a:t>
            </a:r>
            <a:endParaRPr kumimoji="0" sz="1700" dirty="0">
              <a:solidFill>
                <a:prstClr val="black"/>
              </a:solidFill>
              <a:latin typeface="Arial"/>
            </a:endParaRPr>
          </a:p>
        </p:txBody>
      </p:sp>
      <p:pic>
        <p:nvPicPr>
          <p:cNvPr id="316" name="Imatge 315"/>
          <p:cNvPicPr/>
          <p:nvPr/>
        </p:nvPicPr>
        <p:blipFill>
          <a:blip r:embed="rId3" cstate="print"/>
          <a:stretch>
            <a:fillRect/>
          </a:stretch>
        </p:blipFill>
        <p:spPr>
          <a:xfrm>
            <a:off x="-212258" y="2215557"/>
            <a:ext cx="6119760" cy="3038551"/>
          </a:xfrm>
          <a:prstGeom prst="rect">
            <a:avLst/>
          </a:prstGeom>
          <a:ln>
            <a:noFill/>
          </a:ln>
        </p:spPr>
      </p:pic>
      <p:pic>
        <p:nvPicPr>
          <p:cNvPr id="317" name="Imatge 316"/>
          <p:cNvPicPr/>
          <p:nvPr/>
        </p:nvPicPr>
        <p:blipFill>
          <a:blip r:embed="rId4" cstate="print"/>
          <a:stretch>
            <a:fillRect/>
          </a:stretch>
        </p:blipFill>
        <p:spPr>
          <a:xfrm>
            <a:off x="3783151" y="1512092"/>
            <a:ext cx="6157259" cy="3057493"/>
          </a:xfrm>
          <a:prstGeom prst="rect">
            <a:avLst/>
          </a:prstGeom>
          <a:ln>
            <a:noFill/>
          </a:ln>
        </p:spPr>
      </p:pic>
      <p:pic>
        <p:nvPicPr>
          <p:cNvPr id="318" name="Imatge 317"/>
          <p:cNvPicPr/>
          <p:nvPr/>
        </p:nvPicPr>
        <p:blipFill>
          <a:blip r:embed="rId5" cstate="print"/>
          <a:stretch>
            <a:fillRect/>
          </a:stretch>
        </p:blipFill>
        <p:spPr>
          <a:xfrm>
            <a:off x="2400287" y="5667564"/>
            <a:ext cx="5169904" cy="929136"/>
          </a:xfrm>
          <a:prstGeom prst="rect">
            <a:avLst/>
          </a:prstGeom>
          <a:ln>
            <a:noFill/>
          </a:ln>
        </p:spPr>
      </p:pic>
      <p:sp>
        <p:nvSpPr>
          <p:cNvPr id="319" name="CustomShape 6"/>
          <p:cNvSpPr/>
          <p:nvPr/>
        </p:nvSpPr>
        <p:spPr>
          <a:xfrm rot="20971200">
            <a:off x="3412405" y="4624124"/>
            <a:ext cx="1202797"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a:solidFill>
                  <a:srgbClr val="000000"/>
                </a:solidFill>
                <a:latin typeface="Trebuchet MS"/>
                <a:ea typeface="Trebuchet MS"/>
              </a:rPr>
              <a:t>FEM wind</a:t>
            </a:r>
            <a:endParaRPr kumimoji="0" sz="1700" dirty="0">
              <a:solidFill>
                <a:prstClr val="black"/>
              </a:solidFill>
              <a:latin typeface="Arial"/>
            </a:endParaRPr>
          </a:p>
        </p:txBody>
      </p:sp>
      <p:sp>
        <p:nvSpPr>
          <p:cNvPr id="320" name="CustomShape 7"/>
          <p:cNvSpPr/>
          <p:nvPr/>
        </p:nvSpPr>
        <p:spPr>
          <a:xfrm rot="20908800">
            <a:off x="7265247" y="3923598"/>
            <a:ext cx="1697712" cy="26551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smtClean="0">
                <a:solidFill>
                  <a:srgbClr val="000000"/>
                </a:solidFill>
                <a:latin typeface="Trebuchet MS"/>
                <a:ea typeface="Trebuchet MS"/>
              </a:rPr>
              <a:t>HARMONIE </a:t>
            </a:r>
            <a:r>
              <a:rPr kumimoji="0" lang="en-US" sz="1400" b="1" dirty="0">
                <a:solidFill>
                  <a:srgbClr val="000000"/>
                </a:solidFill>
                <a:latin typeface="Trebuchet MS"/>
                <a:ea typeface="Trebuchet MS"/>
              </a:rPr>
              <a:t>wind</a:t>
            </a:r>
            <a:endParaRPr kumimoji="0" sz="1700" dirty="0">
              <a:solidFill>
                <a:prstClr val="black"/>
              </a:solidFill>
              <a:latin typeface="Arial"/>
            </a:endParaRPr>
          </a:p>
        </p:txBody>
      </p:sp>
      <p:sp>
        <p:nvSpPr>
          <p:cNvPr id="321" name="TextShape 8"/>
          <p:cNvSpPr txBox="1"/>
          <p:nvPr/>
        </p:nvSpPr>
        <p:spPr>
          <a:xfrm>
            <a:off x="3927133" y="6335758"/>
            <a:ext cx="2070579" cy="314175"/>
          </a:xfrm>
          <a:prstGeom prst="rect">
            <a:avLst/>
          </a:prstGeom>
        </p:spPr>
        <p:txBody>
          <a:bodyPr wrap="none" lIns="85519" tIns="42760" rIns="85519" bIns="42760"/>
          <a:lstStyle/>
          <a:p>
            <a:pPr algn="l" defTabSz="868872" eaLnBrk="1" fontAlgn="auto" hangingPunct="1">
              <a:spcBef>
                <a:spcPts val="0"/>
              </a:spcBef>
              <a:spcAft>
                <a:spcPts val="0"/>
              </a:spcAft>
            </a:pPr>
            <a:r>
              <a:rPr kumimoji="0" lang="en-US" sz="1700" dirty="0">
                <a:solidFill>
                  <a:prstClr val="black"/>
                </a:solidFill>
                <a:latin typeface="Arial"/>
              </a:rPr>
              <a:t>Wind velocity (m/s)</a:t>
            </a:r>
            <a:endParaRPr kumimoji="0" sz="1700" dirty="0">
              <a:solidFill>
                <a:prstClr val="black"/>
              </a:solidFill>
              <a:latin typeface="Arial"/>
            </a:endParaRPr>
          </a:p>
        </p:txBody>
      </p:sp>
      <p:pic>
        <p:nvPicPr>
          <p:cNvPr id="14" name="Picture 5"/>
          <p:cNvPicPr/>
          <p:nvPr/>
        </p:nvPicPr>
        <p:blipFill>
          <a:blip r:embed="rId6"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9307683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0" y="0"/>
            <a:ext cx="9903263" cy="1292952"/>
          </a:xfrm>
          <a:prstGeom prst="rect">
            <a:avLst/>
          </a:prstGeom>
          <a:solidFill>
            <a:srgbClr val="002E67"/>
          </a:solidFill>
          <a:ln w="9360">
            <a:noFill/>
          </a:ln>
        </p:spPr>
      </p:sp>
      <p:sp>
        <p:nvSpPr>
          <p:cNvPr id="268" name="Line 2"/>
          <p:cNvSpPr/>
          <p:nvPr/>
        </p:nvSpPr>
        <p:spPr>
          <a:xfrm>
            <a:off x="0" y="1362514"/>
            <a:ext cx="9905032" cy="2613"/>
          </a:xfrm>
          <a:prstGeom prst="line">
            <a:avLst/>
          </a:prstGeom>
          <a:ln w="9360">
            <a:solidFill>
              <a:srgbClr val="000000"/>
            </a:solidFill>
            <a:round/>
          </a:ln>
        </p:spPr>
      </p:sp>
      <p:sp>
        <p:nvSpPr>
          <p:cNvPr id="269" name="CustomShape 3"/>
          <p:cNvSpPr/>
          <p:nvPr/>
        </p:nvSpPr>
        <p:spPr>
          <a:xfrm>
            <a:off x="0" y="6706107"/>
            <a:ext cx="9903263" cy="149903"/>
          </a:xfrm>
          <a:prstGeom prst="rect">
            <a:avLst/>
          </a:prstGeom>
          <a:solidFill>
            <a:srgbClr val="525E66"/>
          </a:solidFill>
          <a:ln w="9360">
            <a:noFill/>
          </a:ln>
        </p:spPr>
      </p:sp>
      <p:sp>
        <p:nvSpPr>
          <p:cNvPr id="271"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72"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HARMONIE data</a:t>
            </a:r>
            <a:endParaRPr kumimoji="0" sz="1700" dirty="0">
              <a:solidFill>
                <a:prstClr val="black"/>
              </a:solidFill>
              <a:latin typeface="Arial"/>
            </a:endParaRPr>
          </a:p>
        </p:txBody>
      </p:sp>
      <p:sp>
        <p:nvSpPr>
          <p:cNvPr id="11" name="CustomShape 7"/>
          <p:cNvSpPr/>
          <p:nvPr/>
        </p:nvSpPr>
        <p:spPr>
          <a:xfrm>
            <a:off x="2239296" y="1361069"/>
            <a:ext cx="5794791" cy="469554"/>
          </a:xfrm>
          <a:prstGeom prst="rect">
            <a:avLst/>
          </a:prstGeom>
          <a:noFill/>
          <a:ln>
            <a:noFill/>
          </a:ln>
        </p:spPr>
        <p:txBody>
          <a:bodyPr wrap="none" lIns="85519" tIns="42760" rIns="85519" bIns="42760"/>
          <a:lstStyle/>
          <a:p>
            <a:pPr algn="l" eaLnBrk="1" fontAlgn="auto" hangingPunct="1">
              <a:spcBef>
                <a:spcPts val="0"/>
              </a:spcBef>
              <a:spcAft>
                <a:spcPts val="0"/>
              </a:spcAft>
              <a:buSzPct val="25000"/>
            </a:pPr>
            <a:r>
              <a:rPr kumimoji="0" lang="en-US" sz="1700" dirty="0" smtClean="0">
                <a:solidFill>
                  <a:prstClr val="black"/>
                </a:solidFill>
                <a:latin typeface="Trebuchet MS"/>
                <a:cs typeface="Trebuchet MS"/>
              </a:rPr>
              <a:t>HARMONIE Grid points with U</a:t>
            </a:r>
            <a:r>
              <a:rPr kumimoji="0" lang="en-US" sz="1700" baseline="-25000" dirty="0" smtClean="0">
                <a:solidFill>
                  <a:prstClr val="black"/>
                </a:solidFill>
                <a:latin typeface="Trebuchet MS"/>
                <a:cs typeface="Trebuchet MS"/>
              </a:rPr>
              <a:t>10</a:t>
            </a:r>
            <a:r>
              <a:rPr kumimoji="0" lang="en-US" sz="1700" dirty="0" smtClean="0">
                <a:solidFill>
                  <a:prstClr val="black"/>
                </a:solidFill>
                <a:latin typeface="Trebuchet MS"/>
                <a:cs typeface="Trebuchet MS"/>
              </a:rPr>
              <a:t> V</a:t>
            </a:r>
            <a:r>
              <a:rPr kumimoji="0" lang="en-US" sz="1700" baseline="-25000" dirty="0" smtClean="0">
                <a:solidFill>
                  <a:prstClr val="black"/>
                </a:solidFill>
                <a:latin typeface="Trebuchet MS"/>
                <a:cs typeface="Trebuchet MS"/>
              </a:rPr>
              <a:t>10</a:t>
            </a:r>
            <a:r>
              <a:rPr kumimoji="0" lang="en-US" sz="1700" dirty="0" smtClean="0">
                <a:solidFill>
                  <a:prstClr val="black"/>
                </a:solidFill>
                <a:latin typeface="Trebuchet MS"/>
                <a:cs typeface="Trebuchet MS"/>
              </a:rPr>
              <a:t>  horizontal velocities</a:t>
            </a:r>
            <a:endParaRPr kumimoji="0" sz="1700" baseline="-25000" dirty="0">
              <a:solidFill>
                <a:prstClr val="black"/>
              </a:solidFill>
              <a:latin typeface="Trebuchet MS"/>
              <a:cs typeface="Trebuchet MS"/>
            </a:endParaRPr>
          </a:p>
        </p:txBody>
      </p:sp>
      <p:pic>
        <p:nvPicPr>
          <p:cNvPr id="12" name="Picture 5"/>
          <p:cNvPicPr/>
          <p:nvPr/>
        </p:nvPicPr>
        <p:blipFill>
          <a:blip r:embed="rId3" cstate="print"/>
          <a:stretch>
            <a:fillRect/>
          </a:stretch>
        </p:blipFill>
        <p:spPr>
          <a:xfrm>
            <a:off x="8423564" y="152399"/>
            <a:ext cx="1363311" cy="1018838"/>
          </a:xfrm>
          <a:prstGeom prst="rect">
            <a:avLst/>
          </a:prstGeom>
          <a:ln w="9360">
            <a:noFill/>
          </a:ln>
        </p:spPr>
      </p:pic>
      <p:sp>
        <p:nvSpPr>
          <p:cNvPr id="14" name="CustomShape 5"/>
          <p:cNvSpPr/>
          <p:nvPr/>
        </p:nvSpPr>
        <p:spPr>
          <a:xfrm>
            <a:off x="6357836" y="6294317"/>
            <a:ext cx="2475993" cy="196604"/>
          </a:xfrm>
          <a:prstGeom prst="rect">
            <a:avLst/>
          </a:prstGeom>
          <a:noFill/>
          <a:ln w="12600">
            <a:noFill/>
          </a:ln>
        </p:spPr>
        <p:txBody>
          <a:bodyPr wrap="none" lIns="0" tIns="0" rIns="38997" bIns="0"/>
          <a:lstStyle/>
          <a:p>
            <a:pPr defTabSz="868872" eaLnBrk="1" fontAlgn="auto" hangingPunct="1">
              <a:spcBef>
                <a:spcPts val="0"/>
              </a:spcBef>
              <a:spcAft>
                <a:spcPts val="0"/>
              </a:spcAft>
            </a:pPr>
            <a:r>
              <a:rPr kumimoji="0" lang="en-US" sz="1400" dirty="0" smtClean="0">
                <a:solidFill>
                  <a:srgbClr val="000000"/>
                </a:solidFill>
                <a:latin typeface="Trebuchet MS Bold"/>
                <a:ea typeface="Trebuchet MS"/>
                <a:cs typeface="Trebuchet MS Bold"/>
              </a:rPr>
              <a:t>Used data </a:t>
            </a:r>
            <a:r>
              <a:rPr kumimoji="0" lang="en-US" sz="1400" dirty="0">
                <a:solidFill>
                  <a:srgbClr val="000000"/>
                </a:solidFill>
                <a:latin typeface="Trebuchet MS Bold"/>
                <a:ea typeface="Trebuchet MS"/>
                <a:cs typeface="Trebuchet MS Bold"/>
              </a:rPr>
              <a:t>(</a:t>
            </a:r>
            <a:r>
              <a:rPr kumimoji="0" lang="en-US" sz="1400" dirty="0" err="1">
                <a:solidFill>
                  <a:srgbClr val="000000"/>
                </a:solidFill>
                <a:latin typeface="Trebuchet MS Bold"/>
                <a:ea typeface="DejaVu Serif"/>
                <a:cs typeface="Trebuchet MS Bold"/>
              </a:rPr>
              <a:t>Δh</a:t>
            </a:r>
            <a:r>
              <a:rPr kumimoji="0" lang="en-US" sz="1400" dirty="0">
                <a:solidFill>
                  <a:srgbClr val="000000"/>
                </a:solidFill>
                <a:latin typeface="Trebuchet MS Bold"/>
                <a:ea typeface="DejaVu Serif"/>
                <a:cs typeface="Trebuchet MS Bold"/>
              </a:rPr>
              <a:t> &lt; 100m</a:t>
            </a:r>
            <a:r>
              <a:rPr kumimoji="0" lang="en-US" sz="1400" dirty="0">
                <a:solidFill>
                  <a:srgbClr val="000000"/>
                </a:solidFill>
                <a:latin typeface="Trebuchet MS Bold"/>
                <a:ea typeface="Trebuchet MS"/>
                <a:cs typeface="Trebuchet MS Bold"/>
              </a:rPr>
              <a:t>)</a:t>
            </a:r>
            <a:endParaRPr kumimoji="0" sz="1700" dirty="0">
              <a:solidFill>
                <a:prstClr val="black"/>
              </a:solidFill>
              <a:latin typeface="Trebuchet MS Bold"/>
              <a:cs typeface="Trebuchet MS Bold"/>
            </a:endParaRPr>
          </a:p>
        </p:txBody>
      </p:sp>
      <p:pic>
        <p:nvPicPr>
          <p:cNvPr id="2" name="Imagen 1" descr="bolitas_total_tol_100.png"/>
          <p:cNvPicPr>
            <a:picLocks noChangeAspect="1"/>
          </p:cNvPicPr>
          <p:nvPr/>
        </p:nvPicPr>
        <p:blipFill rotWithShape="1">
          <a:blip r:embed="rId4">
            <a:extLst>
              <a:ext uri="{28A0092B-C50C-407E-A947-70E740481C1C}">
                <a14:useLocalDpi xmlns:a14="http://schemas.microsoft.com/office/drawing/2010/main" val="0"/>
              </a:ext>
            </a:extLst>
          </a:blip>
          <a:srcRect l="30503" t="7993" r="29843" b="13678"/>
          <a:stretch/>
        </p:blipFill>
        <p:spPr>
          <a:xfrm>
            <a:off x="5450946" y="1803258"/>
            <a:ext cx="4011997" cy="4320000"/>
          </a:xfrm>
          <a:prstGeom prst="rect">
            <a:avLst/>
          </a:prstGeom>
        </p:spPr>
      </p:pic>
      <p:pic>
        <p:nvPicPr>
          <p:cNvPr id="3" name="Imagen 2" descr="bolitas_total_tol_500.png"/>
          <p:cNvPicPr>
            <a:picLocks noChangeAspect="1"/>
          </p:cNvPicPr>
          <p:nvPr/>
        </p:nvPicPr>
        <p:blipFill rotWithShape="1">
          <a:blip r:embed="rId5">
            <a:extLst>
              <a:ext uri="{28A0092B-C50C-407E-A947-70E740481C1C}">
                <a14:useLocalDpi xmlns:a14="http://schemas.microsoft.com/office/drawing/2010/main" val="0"/>
              </a:ext>
            </a:extLst>
          </a:blip>
          <a:srcRect l="30265" t="7609" r="29482" b="13352"/>
          <a:stretch/>
        </p:blipFill>
        <p:spPr>
          <a:xfrm>
            <a:off x="516899" y="1855237"/>
            <a:ext cx="3987507" cy="4268021"/>
          </a:xfrm>
          <a:prstGeom prst="rect">
            <a:avLst/>
          </a:prstGeom>
        </p:spPr>
      </p:pic>
      <p:sp>
        <p:nvSpPr>
          <p:cNvPr id="15" name="CustomShape 5"/>
          <p:cNvSpPr/>
          <p:nvPr/>
        </p:nvSpPr>
        <p:spPr>
          <a:xfrm>
            <a:off x="1119718" y="6294317"/>
            <a:ext cx="2475993" cy="196604"/>
          </a:xfrm>
          <a:prstGeom prst="rect">
            <a:avLst/>
          </a:prstGeom>
          <a:noFill/>
          <a:ln w="12600">
            <a:noFill/>
          </a:ln>
        </p:spPr>
        <p:txBody>
          <a:bodyPr wrap="none" lIns="0" tIns="0" rIns="38997" bIns="0"/>
          <a:lstStyle/>
          <a:p>
            <a:pPr defTabSz="868872" eaLnBrk="1" fontAlgn="auto" hangingPunct="1">
              <a:spcBef>
                <a:spcPts val="0"/>
              </a:spcBef>
              <a:spcAft>
                <a:spcPts val="0"/>
              </a:spcAft>
            </a:pPr>
            <a:r>
              <a:rPr kumimoji="0" lang="en-US" sz="1400" dirty="0" smtClean="0">
                <a:solidFill>
                  <a:srgbClr val="000000"/>
                </a:solidFill>
                <a:latin typeface="Trebuchet MS Bold"/>
                <a:ea typeface="Trebuchet MS"/>
                <a:cs typeface="Trebuchet MS Bold"/>
              </a:rPr>
              <a:t>Used data </a:t>
            </a:r>
            <a:r>
              <a:rPr kumimoji="0" lang="en-US" sz="1400" dirty="0">
                <a:solidFill>
                  <a:srgbClr val="000000"/>
                </a:solidFill>
                <a:latin typeface="Trebuchet MS Bold"/>
                <a:ea typeface="Trebuchet MS"/>
                <a:cs typeface="Trebuchet MS Bold"/>
              </a:rPr>
              <a:t>(</a:t>
            </a:r>
            <a:r>
              <a:rPr kumimoji="0" lang="en-US" sz="1400" dirty="0" err="1">
                <a:solidFill>
                  <a:srgbClr val="000000"/>
                </a:solidFill>
                <a:latin typeface="Trebuchet MS Bold"/>
                <a:ea typeface="DejaVu Serif"/>
                <a:cs typeface="Trebuchet MS Bold"/>
              </a:rPr>
              <a:t>Δh</a:t>
            </a:r>
            <a:r>
              <a:rPr kumimoji="0" lang="en-US" sz="1400" dirty="0">
                <a:solidFill>
                  <a:srgbClr val="000000"/>
                </a:solidFill>
                <a:latin typeface="Trebuchet MS Bold"/>
                <a:ea typeface="DejaVu Serif"/>
                <a:cs typeface="Trebuchet MS Bold"/>
              </a:rPr>
              <a:t> &lt; 500m</a:t>
            </a:r>
            <a:r>
              <a:rPr kumimoji="0" lang="en-US" sz="1400" dirty="0">
                <a:solidFill>
                  <a:srgbClr val="000000"/>
                </a:solidFill>
                <a:latin typeface="Trebuchet MS Bold"/>
                <a:ea typeface="Trebuchet MS"/>
                <a:cs typeface="Trebuchet MS Bold"/>
              </a:rPr>
              <a:t>)</a:t>
            </a:r>
            <a:endParaRPr kumimoji="0" sz="1700" dirty="0">
              <a:solidFill>
                <a:prstClr val="black"/>
              </a:solidFill>
              <a:latin typeface="Trebuchet MS Bold"/>
              <a:cs typeface="Trebuchet MS Bold"/>
            </a:endParaRPr>
          </a:p>
        </p:txBody>
      </p:sp>
    </p:spTree>
    <p:extLst>
      <p:ext uri="{BB962C8B-B14F-4D97-AF65-F5344CB8AC3E}">
        <p14:creationId xmlns:p14="http://schemas.microsoft.com/office/powerpoint/2010/main" val="21333546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62" name="Text Box 2"/>
          <p:cNvSpPr txBox="1">
            <a:spLocks noChangeArrowheads="1"/>
          </p:cNvSpPr>
          <p:nvPr/>
        </p:nvSpPr>
        <p:spPr bwMode="auto">
          <a:xfrm>
            <a:off x="141294" y="866777"/>
            <a:ext cx="9551987"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884167" name="Rectangle 7"/>
          <p:cNvSpPr>
            <a:spLocks noChangeArrowheads="1"/>
          </p:cNvSpPr>
          <p:nvPr/>
        </p:nvSpPr>
        <p:spPr bwMode="auto">
          <a:xfrm>
            <a:off x="468317" y="620714"/>
            <a:ext cx="1275051" cy="300036"/>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GIS image</a:t>
            </a:r>
          </a:p>
        </p:txBody>
      </p:sp>
      <p:sp>
        <p:nvSpPr>
          <p:cNvPr id="1884168" name="Rectangle 8"/>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Terrain data</a:t>
            </a:r>
          </a:p>
        </p:txBody>
      </p:sp>
      <p:pic>
        <p:nvPicPr>
          <p:cNvPr id="4" name="Imagen 3" descr="capturaGrafcan.png"/>
          <p:cNvPicPr>
            <a:picLocks noChangeAspect="1"/>
          </p:cNvPicPr>
          <p:nvPr/>
        </p:nvPicPr>
        <p:blipFill rotWithShape="1">
          <a:blip r:embed="rId2">
            <a:extLst>
              <a:ext uri="{28A0092B-C50C-407E-A947-70E740481C1C}">
                <a14:useLocalDpi xmlns:a14="http://schemas.microsoft.com/office/drawing/2010/main" val="0"/>
              </a:ext>
            </a:extLst>
          </a:blip>
          <a:srcRect t="26573"/>
          <a:stretch/>
        </p:blipFill>
        <p:spPr>
          <a:xfrm>
            <a:off x="813836" y="1504824"/>
            <a:ext cx="8236324" cy="5035643"/>
          </a:xfrm>
          <a:prstGeom prst="rect">
            <a:avLst/>
          </a:prstGeom>
        </p:spPr>
      </p:pic>
    </p:spTree>
    <p:extLst>
      <p:ext uri="{BB962C8B-B14F-4D97-AF65-F5344CB8AC3E}">
        <p14:creationId xmlns:p14="http://schemas.microsoft.com/office/powerpoint/2010/main" val="34678524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62" name="Text Box 2"/>
          <p:cNvSpPr txBox="1">
            <a:spLocks noChangeArrowheads="1"/>
          </p:cNvSpPr>
          <p:nvPr/>
        </p:nvSpPr>
        <p:spPr bwMode="auto">
          <a:xfrm>
            <a:off x="141294" y="866777"/>
            <a:ext cx="9551987"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884167" name="Rectangle 7"/>
          <p:cNvSpPr>
            <a:spLocks noChangeArrowheads="1"/>
          </p:cNvSpPr>
          <p:nvPr/>
        </p:nvSpPr>
        <p:spPr bwMode="auto">
          <a:xfrm>
            <a:off x="468317" y="620714"/>
            <a:ext cx="2314699" cy="300036"/>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Image segmentation</a:t>
            </a:r>
          </a:p>
        </p:txBody>
      </p:sp>
      <p:sp>
        <p:nvSpPr>
          <p:cNvPr id="1884168" name="Rectangle 8"/>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Terrain data</a:t>
            </a:r>
          </a:p>
        </p:txBody>
      </p:sp>
      <p:pic>
        <p:nvPicPr>
          <p:cNvPr id="3" name="Imagen 2" descr="rugosidadGC_Guillermo.png"/>
          <p:cNvPicPr>
            <a:picLocks noChangeAspect="1"/>
          </p:cNvPicPr>
          <p:nvPr/>
        </p:nvPicPr>
        <p:blipFill rotWithShape="1">
          <a:blip r:embed="rId2">
            <a:extLst>
              <a:ext uri="{28A0092B-C50C-407E-A947-70E740481C1C}">
                <a14:useLocalDpi xmlns:a14="http://schemas.microsoft.com/office/drawing/2010/main" val="0"/>
              </a:ext>
            </a:extLst>
          </a:blip>
          <a:srcRect l="30796" t="13441" r="17088" b="10884"/>
          <a:stretch/>
        </p:blipFill>
        <p:spPr>
          <a:xfrm>
            <a:off x="51141" y="2381144"/>
            <a:ext cx="4904916" cy="3882375"/>
          </a:xfrm>
          <a:prstGeom prst="rect">
            <a:avLst/>
          </a:prstGeom>
        </p:spPr>
      </p:pic>
      <p:pic>
        <p:nvPicPr>
          <p:cNvPr id="4" name="Imagen 3" descr="MDTobstaculoOK.png"/>
          <p:cNvPicPr>
            <a:picLocks noChangeAspect="1"/>
          </p:cNvPicPr>
          <p:nvPr/>
        </p:nvPicPr>
        <p:blipFill rotWithShape="1">
          <a:blip r:embed="rId3">
            <a:extLst>
              <a:ext uri="{28A0092B-C50C-407E-A947-70E740481C1C}">
                <a14:useLocalDpi xmlns:a14="http://schemas.microsoft.com/office/drawing/2010/main" val="0"/>
              </a:ext>
            </a:extLst>
          </a:blip>
          <a:srcRect l="31493" t="13297" r="17645" b="11953"/>
          <a:stretch/>
        </p:blipFill>
        <p:spPr>
          <a:xfrm>
            <a:off x="5007198" y="2381144"/>
            <a:ext cx="4847660" cy="3883627"/>
          </a:xfrm>
          <a:prstGeom prst="rect">
            <a:avLst/>
          </a:prstGeom>
        </p:spPr>
      </p:pic>
      <p:sp>
        <p:nvSpPr>
          <p:cNvPr id="5" name="CuadroTexto 4"/>
          <p:cNvSpPr txBox="1"/>
          <p:nvPr/>
        </p:nvSpPr>
        <p:spPr>
          <a:xfrm>
            <a:off x="97686" y="1795016"/>
            <a:ext cx="4688942" cy="461665"/>
          </a:xfrm>
          <a:prstGeom prst="rect">
            <a:avLst/>
          </a:prstGeom>
          <a:noFill/>
        </p:spPr>
        <p:txBody>
          <a:bodyPr wrap="square" rtlCol="0">
            <a:spAutoFit/>
          </a:bodyPr>
          <a:lstStyle/>
          <a:p>
            <a:r>
              <a:rPr lang="es-ES" sz="2400">
                <a:solidFill>
                  <a:schemeClr val="tx1"/>
                </a:solidFill>
                <a:latin typeface="+mn-lt"/>
              </a:rPr>
              <a:t>Roughness length    </a:t>
            </a:r>
          </a:p>
        </p:txBody>
      </p:sp>
      <p:sp>
        <p:nvSpPr>
          <p:cNvPr id="9" name="CuadroTexto 8"/>
          <p:cNvSpPr txBox="1"/>
          <p:nvPr/>
        </p:nvSpPr>
        <p:spPr>
          <a:xfrm>
            <a:off x="5061135" y="1849728"/>
            <a:ext cx="4688942" cy="461665"/>
          </a:xfrm>
          <a:prstGeom prst="rect">
            <a:avLst/>
          </a:prstGeom>
          <a:noFill/>
        </p:spPr>
        <p:txBody>
          <a:bodyPr wrap="square" rtlCol="0">
            <a:spAutoFit/>
          </a:bodyPr>
          <a:lstStyle/>
          <a:p>
            <a:r>
              <a:rPr lang="es-ES" sz="2400">
                <a:solidFill>
                  <a:schemeClr val="tx1"/>
                </a:solidFill>
                <a:latin typeface="+mn-lt"/>
              </a:rPr>
              <a:t>Obstacles height    </a:t>
            </a:r>
          </a:p>
        </p:txBody>
      </p:sp>
      <p:pic>
        <p:nvPicPr>
          <p:cNvPr id="7" name="Imagen 6"/>
          <p:cNvPicPr>
            <a:picLocks noChangeAspect="1"/>
          </p:cNvPicPr>
          <p:nvPr/>
        </p:nvPicPr>
        <p:blipFill>
          <a:blip r:embed="rId4"/>
          <a:stretch>
            <a:fillRect/>
          </a:stretch>
        </p:blipFill>
        <p:spPr>
          <a:xfrm>
            <a:off x="3525297" y="1833746"/>
            <a:ext cx="571500" cy="393700"/>
          </a:xfrm>
          <a:prstGeom prst="rect">
            <a:avLst/>
          </a:prstGeom>
        </p:spPr>
      </p:pic>
      <p:pic>
        <p:nvPicPr>
          <p:cNvPr id="10" name="Imagen 9"/>
          <p:cNvPicPr>
            <a:picLocks noChangeAspect="1"/>
          </p:cNvPicPr>
          <p:nvPr/>
        </p:nvPicPr>
        <p:blipFill>
          <a:blip r:embed="rId5"/>
          <a:stretch>
            <a:fillRect/>
          </a:stretch>
        </p:blipFill>
        <p:spPr>
          <a:xfrm>
            <a:off x="8449179" y="1882590"/>
            <a:ext cx="419100" cy="393700"/>
          </a:xfrm>
          <a:prstGeom prst="rect">
            <a:avLst/>
          </a:prstGeom>
        </p:spPr>
      </p:pic>
    </p:spTree>
    <p:extLst>
      <p:ext uri="{BB962C8B-B14F-4D97-AF65-F5344CB8AC3E}">
        <p14:creationId xmlns:p14="http://schemas.microsoft.com/office/powerpoint/2010/main" val="15372664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GAs.png"/>
          <p:cNvPicPr>
            <a:picLocks noChangeAspect="1"/>
          </p:cNvPicPr>
          <p:nvPr/>
        </p:nvPicPr>
        <p:blipFill rotWithShape="1">
          <a:blip r:embed="rId2">
            <a:extLst>
              <a:ext uri="{28A0092B-C50C-407E-A947-70E740481C1C}">
                <a14:useLocalDpi xmlns:a14="http://schemas.microsoft.com/office/drawing/2010/main" val="0"/>
              </a:ext>
            </a:extLst>
          </a:blip>
          <a:srcRect l="8965"/>
          <a:stretch/>
        </p:blipFill>
        <p:spPr>
          <a:xfrm>
            <a:off x="128284" y="1405312"/>
            <a:ext cx="7022918" cy="5291997"/>
          </a:xfrm>
          <a:prstGeom prst="rect">
            <a:avLst/>
          </a:prstGeom>
        </p:spPr>
      </p:pic>
      <p:sp>
        <p:nvSpPr>
          <p:cNvPr id="1884162" name="Text Box 2"/>
          <p:cNvSpPr txBox="1">
            <a:spLocks noChangeArrowheads="1"/>
          </p:cNvSpPr>
          <p:nvPr/>
        </p:nvSpPr>
        <p:spPr bwMode="auto">
          <a:xfrm>
            <a:off x="141294" y="866777"/>
            <a:ext cx="9551987"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884166" name="Rectangle 6"/>
          <p:cNvSpPr>
            <a:spLocks noChangeArrowheads="1"/>
          </p:cNvSpPr>
          <p:nvPr/>
        </p:nvSpPr>
        <p:spPr bwMode="auto">
          <a:xfrm>
            <a:off x="6548230" y="1460948"/>
            <a:ext cx="2441800" cy="1015616"/>
          </a:xfrm>
          <a:prstGeom prst="rect">
            <a:avLst/>
          </a:prstGeom>
          <a:noFill/>
          <a:ln w="57150">
            <a:noFill/>
            <a:miter lim="800000"/>
            <a:headEnd/>
            <a:tailEnd/>
          </a:ln>
          <a:effectLst/>
        </p:spPr>
        <p:txBody>
          <a:bodyPr wrap="none" lIns="91393" tIns="45697" rIns="91393" bIns="45697" anchor="ctr">
            <a:spAutoFit/>
          </a:bodyPr>
          <a:lstStyle/>
          <a:p>
            <a:r>
              <a:rPr lang="en-US" sz="2000" b="1" dirty="0" smtClean="0">
                <a:solidFill>
                  <a:srgbClr val="000000"/>
                </a:solidFill>
                <a:latin typeface="+mn-lt"/>
              </a:rPr>
              <a:t>FE solution</a:t>
            </a:r>
          </a:p>
          <a:p>
            <a:r>
              <a:rPr lang="en-US" sz="2000" b="1" dirty="0" smtClean="0">
                <a:solidFill>
                  <a:srgbClr val="000000"/>
                </a:solidFill>
                <a:latin typeface="+mn-lt"/>
              </a:rPr>
              <a:t>is needed </a:t>
            </a:r>
          </a:p>
          <a:p>
            <a:r>
              <a:rPr lang="en-US" sz="2000" b="1" dirty="0" smtClean="0">
                <a:solidFill>
                  <a:srgbClr val="000000"/>
                </a:solidFill>
                <a:latin typeface="+mn-lt"/>
              </a:rPr>
              <a:t>for each individual</a:t>
            </a:r>
            <a:endParaRPr lang="en-US" sz="2400" b="1" dirty="0" smtClean="0">
              <a:solidFill>
                <a:srgbClr val="000000"/>
              </a:solidFill>
              <a:latin typeface="+mn-lt"/>
            </a:endParaRPr>
          </a:p>
        </p:txBody>
      </p:sp>
      <p:sp>
        <p:nvSpPr>
          <p:cNvPr id="1884167" name="Rectangle 7"/>
          <p:cNvSpPr>
            <a:spLocks noChangeArrowheads="1"/>
          </p:cNvSpPr>
          <p:nvPr/>
        </p:nvSpPr>
        <p:spPr bwMode="auto">
          <a:xfrm>
            <a:off x="468317" y="620714"/>
            <a:ext cx="2005647"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Genetic Algorithm</a:t>
            </a:r>
          </a:p>
        </p:txBody>
      </p:sp>
      <p:sp>
        <p:nvSpPr>
          <p:cNvPr id="1884168" name="Rectangle 8"/>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Estimation of Model Parameters</a:t>
            </a:r>
          </a:p>
        </p:txBody>
      </p:sp>
      <p:pic>
        <p:nvPicPr>
          <p:cNvPr id="3" name="Imagen 2"/>
          <p:cNvPicPr>
            <a:picLocks noChangeAspect="1"/>
          </p:cNvPicPr>
          <p:nvPr/>
        </p:nvPicPr>
        <p:blipFill>
          <a:blip r:embed="rId3"/>
          <a:stretch>
            <a:fillRect/>
          </a:stretch>
        </p:blipFill>
        <p:spPr>
          <a:xfrm>
            <a:off x="5296496" y="2535249"/>
            <a:ext cx="4533900" cy="825500"/>
          </a:xfrm>
          <a:prstGeom prst="rect">
            <a:avLst/>
          </a:prstGeom>
        </p:spPr>
      </p:pic>
    </p:spTree>
    <p:extLst>
      <p:ext uri="{BB962C8B-B14F-4D97-AF65-F5344CB8AC3E}">
        <p14:creationId xmlns:p14="http://schemas.microsoft.com/office/powerpoint/2010/main" val="11345647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0" y="0"/>
            <a:ext cx="9903263" cy="1292952"/>
          </a:xfrm>
          <a:prstGeom prst="rect">
            <a:avLst/>
          </a:prstGeom>
          <a:solidFill>
            <a:srgbClr val="002E67"/>
          </a:solidFill>
          <a:ln w="9360">
            <a:noFill/>
          </a:ln>
        </p:spPr>
      </p:sp>
      <p:sp>
        <p:nvSpPr>
          <p:cNvPr id="285" name="Line 2"/>
          <p:cNvSpPr/>
          <p:nvPr/>
        </p:nvSpPr>
        <p:spPr>
          <a:xfrm>
            <a:off x="0" y="1362514"/>
            <a:ext cx="9905032" cy="2613"/>
          </a:xfrm>
          <a:prstGeom prst="line">
            <a:avLst/>
          </a:prstGeom>
          <a:ln w="9360">
            <a:solidFill>
              <a:srgbClr val="000000"/>
            </a:solidFill>
            <a:round/>
          </a:ln>
        </p:spPr>
      </p:sp>
      <p:sp>
        <p:nvSpPr>
          <p:cNvPr id="286" name="CustomShape 3"/>
          <p:cNvSpPr/>
          <p:nvPr/>
        </p:nvSpPr>
        <p:spPr>
          <a:xfrm>
            <a:off x="0" y="6706107"/>
            <a:ext cx="9903263" cy="149903"/>
          </a:xfrm>
          <a:prstGeom prst="rect">
            <a:avLst/>
          </a:prstGeom>
          <a:solidFill>
            <a:srgbClr val="525E66"/>
          </a:solidFill>
          <a:ln w="9360">
            <a:noFill/>
          </a:ln>
        </p:spPr>
      </p:sp>
      <p:sp>
        <p:nvSpPr>
          <p:cNvPr id="288"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methods</a:t>
            </a:r>
            <a:endParaRPr kumimoji="0" sz="1700" dirty="0">
              <a:solidFill>
                <a:prstClr val="black"/>
              </a:solidFill>
              <a:latin typeface="Arial"/>
            </a:endParaRPr>
          </a:p>
        </p:txBody>
      </p:sp>
      <p:sp>
        <p:nvSpPr>
          <p:cNvPr id="289"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a:solidFill>
                  <a:srgbClr val="C8C8C8"/>
                </a:solidFill>
                <a:latin typeface="Trebuchet MS"/>
                <a:ea typeface="Trebuchet MS"/>
              </a:rPr>
              <a:t>Stations election</a:t>
            </a:r>
            <a:endParaRPr kumimoji="0" sz="1700" dirty="0">
              <a:solidFill>
                <a:prstClr val="black"/>
              </a:solidFill>
              <a:latin typeface="Arial"/>
            </a:endParaRPr>
          </a:p>
        </p:txBody>
      </p:sp>
      <p:pic>
        <p:nvPicPr>
          <p:cNvPr id="14" name="Picture 5"/>
          <p:cNvPicPr/>
          <p:nvPr/>
        </p:nvPicPr>
        <p:blipFill>
          <a:blip r:embed="rId3" cstate="print"/>
          <a:stretch>
            <a:fillRect/>
          </a:stretch>
        </p:blipFill>
        <p:spPr>
          <a:xfrm>
            <a:off x="8423564" y="152399"/>
            <a:ext cx="1363311" cy="1018838"/>
          </a:xfrm>
          <a:prstGeom prst="rect">
            <a:avLst/>
          </a:prstGeom>
          <a:ln w="9360">
            <a:noFill/>
          </a:ln>
        </p:spPr>
      </p:pic>
      <p:graphicFrame>
        <p:nvGraphicFramePr>
          <p:cNvPr id="4" name="Tabla 3"/>
          <p:cNvGraphicFramePr>
            <a:graphicFrameLocks noGrp="1"/>
          </p:cNvGraphicFramePr>
          <p:nvPr>
            <p:extLst>
              <p:ext uri="{D42A27DB-BD31-4B8C-83A1-F6EECF244321}">
                <p14:modId xmlns:p14="http://schemas.microsoft.com/office/powerpoint/2010/main" val="765836503"/>
              </p:ext>
            </p:extLst>
          </p:nvPr>
        </p:nvGraphicFramePr>
        <p:xfrm>
          <a:off x="2014315" y="4235272"/>
          <a:ext cx="6182428" cy="1828800"/>
        </p:xfrm>
        <a:graphic>
          <a:graphicData uri="http://schemas.openxmlformats.org/drawingml/2006/table">
            <a:tbl>
              <a:tblPr firstRow="1" bandRow="1">
                <a:tableStyleId>{5C22544A-7EE6-4342-B048-85BDC9FD1C3A}</a:tableStyleId>
              </a:tblPr>
              <a:tblGrid>
                <a:gridCol w="1545607"/>
                <a:gridCol w="1545607"/>
                <a:gridCol w="1545607"/>
                <a:gridCol w="1545607"/>
              </a:tblGrid>
              <a:tr h="312311">
                <a:tc gridSpan="4">
                  <a:txBody>
                    <a:bodyPr/>
                    <a:lstStyle/>
                    <a:p>
                      <a:pPr algn="ctr"/>
                      <a:r>
                        <a:rPr lang="es-ES"/>
                        <a:t>Number of genetic</a:t>
                      </a:r>
                      <a:r>
                        <a:rPr lang="es-ES" baseline="0"/>
                        <a:t> experiments</a:t>
                      </a:r>
                      <a:endParaRPr lang="es-ES"/>
                    </a:p>
                  </a:txBody>
                  <a:tcPr/>
                </a:tc>
                <a:tc hMerge="1">
                  <a:txBody>
                    <a:bodyPr/>
                    <a:lstStyle/>
                    <a:p>
                      <a:pPr algn="ctr"/>
                      <a:endParaRPr lang="es-ES"/>
                    </a:p>
                  </a:txBody>
                  <a:tcPr/>
                </a:tc>
                <a:tc hMerge="1">
                  <a:txBody>
                    <a:bodyPr/>
                    <a:lstStyle/>
                    <a:p>
                      <a:endParaRPr lang="es-ES"/>
                    </a:p>
                  </a:txBody>
                  <a:tcPr/>
                </a:tc>
                <a:tc hMerge="1">
                  <a:txBody>
                    <a:bodyPr/>
                    <a:lstStyle/>
                    <a:p>
                      <a:endParaRPr lang="es-ES"/>
                    </a:p>
                  </a:txBody>
                  <a:tcPr/>
                </a:tc>
              </a:tr>
              <a:tr h="312311">
                <a:tc rowSpan="2">
                  <a:txBody>
                    <a:bodyPr/>
                    <a:lstStyle/>
                    <a:p>
                      <a:pPr marL="0" marR="0" indent="0" defTabSz="914400" eaLnBrk="1" fontAlgn="auto" latinLnBrk="0" hangingPunct="1">
                        <a:lnSpc>
                          <a:spcPct val="100000"/>
                        </a:lnSpc>
                        <a:spcBef>
                          <a:spcPts val="0"/>
                        </a:spcBef>
                        <a:spcAft>
                          <a:spcPts val="0"/>
                        </a:spcAft>
                        <a:buClrTx/>
                        <a:buSzTx/>
                        <a:buFontTx/>
                        <a:buNone/>
                        <a:tabLst/>
                        <a:defRPr/>
                      </a:pPr>
                      <a:r>
                        <a:rPr lang="es-ES" b="1"/>
                        <a:t>%</a:t>
                      </a:r>
                      <a:r>
                        <a:rPr lang="es-ES" b="1" baseline="0"/>
                        <a:t> points</a:t>
                      </a:r>
                      <a:endParaRPr lang="es-ES" b="1"/>
                    </a:p>
                  </a:txBody>
                  <a:tcPr anchor="ctr">
                    <a:solidFill>
                      <a:schemeClr val="accent1">
                        <a:lumMod val="20000"/>
                        <a:lumOff val="80000"/>
                      </a:schemeClr>
                    </a:solidFill>
                  </a:tcPr>
                </a:tc>
                <a:tc gridSpan="3">
                  <a:txBody>
                    <a:bodyPr/>
                    <a:lstStyle/>
                    <a:p>
                      <a:pPr algn="ctr"/>
                      <a:r>
                        <a:rPr lang="es-ES" b="1"/>
                        <a:t>Height tolerances</a:t>
                      </a:r>
                    </a:p>
                  </a:txBody>
                  <a:tcPr>
                    <a:solidFill>
                      <a:schemeClr val="accent1">
                        <a:lumMod val="20000"/>
                        <a:lumOff val="80000"/>
                      </a:schemeClr>
                    </a:solidFill>
                  </a:tcPr>
                </a:tc>
                <a:tc hMerge="1">
                  <a:txBody>
                    <a:bodyPr/>
                    <a:lstStyle/>
                    <a:p>
                      <a:endParaRPr lang="es-ES"/>
                    </a:p>
                  </a:txBody>
                  <a:tcPr/>
                </a:tc>
                <a:tc hMerge="1">
                  <a:txBody>
                    <a:bodyPr/>
                    <a:lstStyle/>
                    <a:p>
                      <a:endParaRPr lang="es-ES"/>
                    </a:p>
                  </a:txBody>
                  <a:tcPr/>
                </a:tc>
              </a:tr>
              <a:tr h="312311">
                <a:tc vMerge="1">
                  <a:txBody>
                    <a:bodyPr/>
                    <a:lstStyle/>
                    <a:p>
                      <a:endParaRPr lang="es-ES" b="1"/>
                    </a:p>
                  </a:txBody>
                  <a:tcPr/>
                </a:tc>
                <a:tc>
                  <a:txBody>
                    <a:bodyPr/>
                    <a:lstStyle/>
                    <a:p>
                      <a:pPr algn="ctr"/>
                      <a:r>
                        <a:rPr lang="es-ES" b="1"/>
                        <a:t>Infinite</a:t>
                      </a:r>
                    </a:p>
                  </a:txBody>
                  <a:tcPr>
                    <a:solidFill>
                      <a:schemeClr val="accent1">
                        <a:lumMod val="20000"/>
                        <a:lumOff val="80000"/>
                      </a:schemeClr>
                    </a:solidFill>
                  </a:tcPr>
                </a:tc>
                <a:tc>
                  <a:txBody>
                    <a:bodyPr/>
                    <a:lstStyle/>
                    <a:p>
                      <a:pPr algn="ctr"/>
                      <a:r>
                        <a:rPr lang="es-ES" b="1"/>
                        <a:t>500</a:t>
                      </a:r>
                      <a:r>
                        <a:rPr lang="es-ES" b="1" baseline="0"/>
                        <a:t> m</a:t>
                      </a:r>
                      <a:endParaRPr lang="es-ES" b="1"/>
                    </a:p>
                  </a:txBody>
                  <a:tcPr>
                    <a:solidFill>
                      <a:schemeClr val="accent1">
                        <a:lumMod val="20000"/>
                        <a:lumOff val="80000"/>
                      </a:schemeClr>
                    </a:solidFill>
                  </a:tcPr>
                </a:tc>
                <a:tc>
                  <a:txBody>
                    <a:bodyPr/>
                    <a:lstStyle/>
                    <a:p>
                      <a:pPr algn="ctr"/>
                      <a:r>
                        <a:rPr lang="es-ES" b="1"/>
                        <a:t>100 m</a:t>
                      </a:r>
                    </a:p>
                  </a:txBody>
                  <a:tcPr>
                    <a:solidFill>
                      <a:schemeClr val="accent1">
                        <a:lumMod val="20000"/>
                        <a:lumOff val="80000"/>
                      </a:schemeClr>
                    </a:solidFill>
                  </a:tcPr>
                </a:tc>
              </a:tr>
              <a:tr h="312311">
                <a:tc>
                  <a:txBody>
                    <a:bodyPr/>
                    <a:lstStyle/>
                    <a:p>
                      <a:r>
                        <a:rPr lang="es-ES" b="1"/>
                        <a:t>100 %</a:t>
                      </a:r>
                    </a:p>
                  </a:txBody>
                  <a:tcPr>
                    <a:solidFill>
                      <a:schemeClr val="accent1">
                        <a:lumMod val="20000"/>
                        <a:lumOff val="80000"/>
                      </a:schemeClr>
                    </a:solidFill>
                  </a:tcPr>
                </a:tc>
                <a:tc>
                  <a:txBody>
                    <a:bodyPr/>
                    <a:lstStyle/>
                    <a:p>
                      <a:pPr algn="ctr"/>
                      <a:r>
                        <a:rPr lang="es-ES"/>
                        <a:t>1</a:t>
                      </a:r>
                    </a:p>
                  </a:txBody>
                  <a:tcPr>
                    <a:solidFill>
                      <a:schemeClr val="accent5">
                        <a:lumMod val="20000"/>
                        <a:lumOff val="80000"/>
                      </a:schemeClr>
                    </a:solidFill>
                  </a:tcPr>
                </a:tc>
                <a:tc>
                  <a:txBody>
                    <a:bodyPr/>
                    <a:lstStyle/>
                    <a:p>
                      <a:pPr algn="ctr"/>
                      <a:r>
                        <a:rPr lang="es-ES"/>
                        <a:t>1</a:t>
                      </a:r>
                    </a:p>
                  </a:txBody>
                  <a:tcPr>
                    <a:solidFill>
                      <a:schemeClr val="accent5">
                        <a:lumMod val="20000"/>
                        <a:lumOff val="80000"/>
                      </a:schemeClr>
                    </a:solidFill>
                  </a:tcPr>
                </a:tc>
                <a:tc>
                  <a:txBody>
                    <a:bodyPr/>
                    <a:lstStyle/>
                    <a:p>
                      <a:pPr algn="ctr"/>
                      <a:r>
                        <a:rPr lang="es-ES"/>
                        <a:t>1</a:t>
                      </a:r>
                    </a:p>
                  </a:txBody>
                  <a:tcPr>
                    <a:solidFill>
                      <a:schemeClr val="accent5">
                        <a:lumMod val="20000"/>
                        <a:lumOff val="80000"/>
                      </a:schemeClr>
                    </a:solidFill>
                  </a:tcPr>
                </a:tc>
              </a:tr>
              <a:tr h="312311">
                <a:tc>
                  <a:txBody>
                    <a:bodyPr/>
                    <a:lstStyle/>
                    <a:p>
                      <a:r>
                        <a:rPr lang="es-ES" b="1"/>
                        <a:t>50 %</a:t>
                      </a:r>
                    </a:p>
                  </a:txBody>
                  <a:tcPr>
                    <a:solidFill>
                      <a:schemeClr val="accent1">
                        <a:lumMod val="20000"/>
                        <a:lumOff val="80000"/>
                      </a:schemeClr>
                    </a:solidFill>
                  </a:tcPr>
                </a:tc>
                <a:tc>
                  <a:txBody>
                    <a:bodyPr/>
                    <a:lstStyle/>
                    <a:p>
                      <a:pPr algn="ctr"/>
                      <a:r>
                        <a:rPr lang="es-ES"/>
                        <a:t>10</a:t>
                      </a:r>
                    </a:p>
                  </a:txBody>
                  <a:tcPr>
                    <a:solidFill>
                      <a:schemeClr val="accent5">
                        <a:lumMod val="20000"/>
                        <a:lumOff val="80000"/>
                      </a:schemeClr>
                    </a:solidFill>
                  </a:tcPr>
                </a:tc>
                <a:tc>
                  <a:txBody>
                    <a:bodyPr/>
                    <a:lstStyle/>
                    <a:p>
                      <a:pPr algn="ctr"/>
                      <a:r>
                        <a:rPr lang="es-ES"/>
                        <a:t>10</a:t>
                      </a:r>
                    </a:p>
                  </a:txBody>
                  <a:tcPr>
                    <a:solidFill>
                      <a:schemeClr val="accent5">
                        <a:lumMod val="20000"/>
                        <a:lumOff val="80000"/>
                      </a:schemeClr>
                    </a:solidFill>
                  </a:tcPr>
                </a:tc>
                <a:tc>
                  <a:txBody>
                    <a:bodyPr/>
                    <a:lstStyle/>
                    <a:p>
                      <a:pPr algn="ctr"/>
                      <a:r>
                        <a:rPr lang="es-ES"/>
                        <a:t>10</a:t>
                      </a:r>
                    </a:p>
                  </a:txBody>
                  <a:tcPr>
                    <a:solidFill>
                      <a:schemeClr val="accent5">
                        <a:lumMod val="20000"/>
                        <a:lumOff val="80000"/>
                      </a:schemeClr>
                    </a:solidFill>
                  </a:tcPr>
                </a:tc>
              </a:tr>
            </a:tbl>
          </a:graphicData>
        </a:graphic>
      </p:graphicFrame>
      <p:sp>
        <p:nvSpPr>
          <p:cNvPr id="5" name="CuadroTexto 4"/>
          <p:cNvSpPr txBox="1"/>
          <p:nvPr/>
        </p:nvSpPr>
        <p:spPr>
          <a:xfrm>
            <a:off x="448221" y="6090210"/>
            <a:ext cx="9001776" cy="400110"/>
          </a:xfrm>
          <a:prstGeom prst="rect">
            <a:avLst/>
          </a:prstGeom>
          <a:noFill/>
        </p:spPr>
        <p:txBody>
          <a:bodyPr wrap="square" rtlCol="0">
            <a:spAutoFit/>
          </a:bodyPr>
          <a:lstStyle/>
          <a:p>
            <a:r>
              <a:rPr lang="es-ES" sz="2000">
                <a:solidFill>
                  <a:srgbClr val="000000"/>
                </a:solidFill>
                <a:latin typeface="Trebuchet MS"/>
                <a:cs typeface="Trebuchet MS"/>
              </a:rPr>
              <a:t>33 experiments x 24 hours = 792 genetic experiments</a:t>
            </a:r>
          </a:p>
        </p:txBody>
      </p:sp>
      <p:grpSp>
        <p:nvGrpSpPr>
          <p:cNvPr id="17" name="Agrupar 16"/>
          <p:cNvGrpSpPr/>
          <p:nvPr/>
        </p:nvGrpSpPr>
        <p:grpSpPr>
          <a:xfrm>
            <a:off x="7970567" y="1456521"/>
            <a:ext cx="2209320" cy="828564"/>
            <a:chOff x="8232040" y="2080780"/>
            <a:chExt cx="2209320" cy="828564"/>
          </a:xfrm>
        </p:grpSpPr>
        <p:pic>
          <p:nvPicPr>
            <p:cNvPr id="18" name="Imatge 291"/>
            <p:cNvPicPr/>
            <p:nvPr/>
          </p:nvPicPr>
          <p:blipFill>
            <a:blip r:embed="rId4" cstate="print"/>
            <a:stretch>
              <a:fillRect/>
            </a:stretch>
          </p:blipFill>
          <p:spPr>
            <a:xfrm>
              <a:off x="8232040" y="2521997"/>
              <a:ext cx="623686" cy="309603"/>
            </a:xfrm>
            <a:prstGeom prst="rect">
              <a:avLst/>
            </a:prstGeom>
            <a:ln>
              <a:noFill/>
            </a:ln>
          </p:spPr>
        </p:pic>
        <p:pic>
          <p:nvPicPr>
            <p:cNvPr id="19" name="Imatge 292"/>
            <p:cNvPicPr/>
            <p:nvPr/>
          </p:nvPicPr>
          <p:blipFill>
            <a:blip r:embed="rId5" cstate="print"/>
            <a:stretch>
              <a:fillRect/>
            </a:stretch>
          </p:blipFill>
          <p:spPr>
            <a:xfrm>
              <a:off x="8232040" y="2097764"/>
              <a:ext cx="623686" cy="309603"/>
            </a:xfrm>
            <a:prstGeom prst="rect">
              <a:avLst/>
            </a:prstGeom>
            <a:ln>
              <a:noFill/>
            </a:ln>
          </p:spPr>
        </p:pic>
        <p:sp>
          <p:nvSpPr>
            <p:cNvPr id="20" name="CustomShape 7"/>
            <p:cNvSpPr/>
            <p:nvPr/>
          </p:nvSpPr>
          <p:spPr>
            <a:xfrm>
              <a:off x="8679199" y="2505341"/>
              <a:ext cx="1762161" cy="404003"/>
            </a:xfrm>
            <a:prstGeom prst="rect">
              <a:avLst/>
            </a:prstGeom>
            <a:noFill/>
            <a:ln>
              <a:noFill/>
            </a:ln>
          </p:spPr>
          <p:txBody>
            <a:bodyPr wrap="none" lIns="85519" tIns="42760" rIns="85519" bIns="42760"/>
            <a:lstStyle/>
            <a:p>
              <a:pPr algn="l" eaLnBrk="1" fontAlgn="auto" hangingPunct="1">
                <a:spcBef>
                  <a:spcPts val="0"/>
                </a:spcBef>
                <a:spcAft>
                  <a:spcPts val="0"/>
                </a:spcAft>
              </a:pPr>
              <a:r>
                <a:rPr kumimoji="0" lang="en-US" sz="1600" dirty="0">
                  <a:solidFill>
                    <a:prstClr val="black"/>
                  </a:solidFill>
                  <a:latin typeface="Trebuchet MS"/>
                  <a:cs typeface="Trebuchet MS"/>
                </a:rPr>
                <a:t>Control points</a:t>
              </a:r>
              <a:endParaRPr kumimoji="0" sz="1600" dirty="0">
                <a:solidFill>
                  <a:prstClr val="black"/>
                </a:solidFill>
                <a:latin typeface="Trebuchet MS"/>
                <a:cs typeface="Trebuchet MS"/>
              </a:endParaRPr>
            </a:p>
          </p:txBody>
        </p:sp>
        <p:sp>
          <p:nvSpPr>
            <p:cNvPr id="21" name="CustomShape 8"/>
            <p:cNvSpPr/>
            <p:nvPr/>
          </p:nvSpPr>
          <p:spPr>
            <a:xfrm>
              <a:off x="8679553" y="2080780"/>
              <a:ext cx="987355" cy="313849"/>
            </a:xfrm>
            <a:prstGeom prst="rect">
              <a:avLst/>
            </a:prstGeom>
            <a:noFill/>
            <a:ln>
              <a:noFill/>
            </a:ln>
          </p:spPr>
          <p:txBody>
            <a:bodyPr wrap="none" lIns="85519" tIns="42760" rIns="85519" bIns="42760"/>
            <a:lstStyle/>
            <a:p>
              <a:pPr algn="l" eaLnBrk="1" fontAlgn="auto" hangingPunct="1">
                <a:spcBef>
                  <a:spcPts val="0"/>
                </a:spcBef>
                <a:spcAft>
                  <a:spcPts val="0"/>
                </a:spcAft>
              </a:pPr>
              <a:r>
                <a:rPr kumimoji="0" lang="en-US" sz="1600" dirty="0">
                  <a:solidFill>
                    <a:prstClr val="black"/>
                  </a:solidFill>
                  <a:latin typeface="Trebuchet MS"/>
                  <a:cs typeface="Trebuchet MS"/>
                </a:rPr>
                <a:t>Stations</a:t>
              </a:r>
              <a:endParaRPr kumimoji="0" sz="1600" dirty="0">
                <a:solidFill>
                  <a:prstClr val="black"/>
                </a:solidFill>
                <a:latin typeface="Trebuchet MS"/>
                <a:cs typeface="Trebuchet MS"/>
              </a:endParaRPr>
            </a:p>
          </p:txBody>
        </p:sp>
      </p:grpSp>
      <p:pic>
        <p:nvPicPr>
          <p:cNvPr id="23" name="Imagen 22" descr="bolitas_fifty_tol_100.png"/>
          <p:cNvPicPr>
            <a:picLocks noChangeAspect="1"/>
          </p:cNvPicPr>
          <p:nvPr/>
        </p:nvPicPr>
        <p:blipFill rotWithShape="1">
          <a:blip r:embed="rId6">
            <a:extLst>
              <a:ext uri="{28A0092B-C50C-407E-A947-70E740481C1C}">
                <a14:useLocalDpi xmlns:a14="http://schemas.microsoft.com/office/drawing/2010/main" val="0"/>
              </a:ext>
            </a:extLst>
          </a:blip>
          <a:srcRect l="30712" t="8977" r="29631" b="13899"/>
          <a:stretch/>
        </p:blipFill>
        <p:spPr>
          <a:xfrm>
            <a:off x="5591208" y="1504757"/>
            <a:ext cx="2275180" cy="2411980"/>
          </a:xfrm>
          <a:prstGeom prst="rect">
            <a:avLst/>
          </a:prstGeom>
        </p:spPr>
      </p:pic>
      <p:sp>
        <p:nvSpPr>
          <p:cNvPr id="24" name="CustomShape 6"/>
          <p:cNvSpPr/>
          <p:nvPr/>
        </p:nvSpPr>
        <p:spPr>
          <a:xfrm>
            <a:off x="1854406" y="3900444"/>
            <a:ext cx="3321827" cy="393998"/>
          </a:xfrm>
          <a:prstGeom prst="rect">
            <a:avLst/>
          </a:prstGeom>
          <a:noFill/>
          <a:ln w="12600">
            <a:noFill/>
          </a:ln>
        </p:spPr>
        <p:txBody>
          <a:bodyPr wrap="none" lIns="0" tIns="0" rIns="38997" bIns="0"/>
          <a:lstStyle/>
          <a:p>
            <a:pPr defTabSz="868872" eaLnBrk="1" fontAlgn="auto" hangingPunct="1">
              <a:spcBef>
                <a:spcPts val="0"/>
              </a:spcBef>
              <a:spcAft>
                <a:spcPts val="0"/>
              </a:spcAft>
            </a:pPr>
            <a:r>
              <a:rPr kumimoji="0" lang="en-US" sz="2000" dirty="0" err="1">
                <a:solidFill>
                  <a:srgbClr val="000000"/>
                </a:solidFill>
                <a:latin typeface="Trebuchet MS Bold"/>
                <a:ea typeface="DejaVu Serif"/>
                <a:cs typeface="Trebuchet MS Bold"/>
              </a:rPr>
              <a:t>Δh</a:t>
            </a:r>
            <a:r>
              <a:rPr kumimoji="0" lang="en-US" sz="2000" dirty="0">
                <a:solidFill>
                  <a:srgbClr val="000000"/>
                </a:solidFill>
                <a:latin typeface="Trebuchet MS"/>
                <a:ea typeface="Trebuchet MS"/>
              </a:rPr>
              <a:t> &lt; 500m</a:t>
            </a:r>
            <a:endParaRPr kumimoji="0" sz="2000" dirty="0">
              <a:solidFill>
                <a:prstClr val="black"/>
              </a:solidFill>
              <a:latin typeface="Arial"/>
            </a:endParaRPr>
          </a:p>
        </p:txBody>
      </p:sp>
      <p:sp>
        <p:nvSpPr>
          <p:cNvPr id="25" name="CustomShape 6"/>
          <p:cNvSpPr/>
          <p:nvPr/>
        </p:nvSpPr>
        <p:spPr>
          <a:xfrm>
            <a:off x="4924227" y="3905160"/>
            <a:ext cx="3321827" cy="393998"/>
          </a:xfrm>
          <a:prstGeom prst="rect">
            <a:avLst/>
          </a:prstGeom>
          <a:noFill/>
          <a:ln w="12600">
            <a:noFill/>
          </a:ln>
        </p:spPr>
        <p:txBody>
          <a:bodyPr wrap="none" lIns="0" tIns="0" rIns="38997" bIns="0"/>
          <a:lstStyle/>
          <a:p>
            <a:pPr defTabSz="868872" eaLnBrk="1" fontAlgn="auto" hangingPunct="1">
              <a:spcBef>
                <a:spcPts val="0"/>
              </a:spcBef>
              <a:spcAft>
                <a:spcPts val="0"/>
              </a:spcAft>
            </a:pPr>
            <a:r>
              <a:rPr kumimoji="0" lang="en-US" sz="2000" dirty="0" err="1">
                <a:solidFill>
                  <a:srgbClr val="000000"/>
                </a:solidFill>
                <a:latin typeface="Trebuchet MS Bold"/>
                <a:ea typeface="DejaVu Serif"/>
                <a:cs typeface="Trebuchet MS Bold"/>
              </a:rPr>
              <a:t>Δh</a:t>
            </a:r>
            <a:r>
              <a:rPr kumimoji="0" lang="en-US" sz="2000" dirty="0">
                <a:solidFill>
                  <a:srgbClr val="000000"/>
                </a:solidFill>
                <a:latin typeface="Trebuchet MS"/>
                <a:ea typeface="Trebuchet MS"/>
              </a:rPr>
              <a:t> &lt; 100m</a:t>
            </a:r>
            <a:endParaRPr kumimoji="0" sz="2000" dirty="0">
              <a:solidFill>
                <a:prstClr val="black"/>
              </a:solidFill>
              <a:latin typeface="Arial"/>
            </a:endParaRPr>
          </a:p>
        </p:txBody>
      </p:sp>
      <p:pic>
        <p:nvPicPr>
          <p:cNvPr id="3" name="Imagen 2" descr="bolitas_fifty_tol_500.png"/>
          <p:cNvPicPr>
            <a:picLocks noChangeAspect="1"/>
          </p:cNvPicPr>
          <p:nvPr/>
        </p:nvPicPr>
        <p:blipFill rotWithShape="1">
          <a:blip r:embed="rId7">
            <a:extLst>
              <a:ext uri="{28A0092B-C50C-407E-A947-70E740481C1C}">
                <a14:useLocalDpi xmlns:a14="http://schemas.microsoft.com/office/drawing/2010/main" val="0"/>
              </a:ext>
            </a:extLst>
          </a:blip>
          <a:srcRect l="31207" t="9140" r="30334" b="14604"/>
          <a:stretch/>
        </p:blipFill>
        <p:spPr>
          <a:xfrm>
            <a:off x="2296114" y="1488010"/>
            <a:ext cx="2231623" cy="2412000"/>
          </a:xfrm>
          <a:prstGeom prst="rect">
            <a:avLst/>
          </a:prstGeom>
        </p:spPr>
      </p:pic>
    </p:spTree>
    <p:extLst>
      <p:ext uri="{BB962C8B-B14F-4D97-AF65-F5344CB8AC3E}">
        <p14:creationId xmlns:p14="http://schemas.microsoft.com/office/powerpoint/2010/main" val="29935081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Text Box 2"/>
          <p:cNvSpPr txBox="1">
            <a:spLocks noChangeArrowheads="1"/>
          </p:cNvSpPr>
          <p:nvPr/>
        </p:nvSpPr>
        <p:spPr bwMode="auto">
          <a:xfrm>
            <a:off x="141294" y="866777"/>
            <a:ext cx="9551987"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882115" name="Text Box 3"/>
          <p:cNvSpPr txBox="1">
            <a:spLocks noChangeArrowheads="1"/>
          </p:cNvSpPr>
          <p:nvPr/>
        </p:nvSpPr>
        <p:spPr bwMode="auto">
          <a:xfrm>
            <a:off x="320676" y="1046164"/>
            <a:ext cx="9551988"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2" name="Rectangle 13"/>
          <p:cNvSpPr>
            <a:spLocks noChangeArrowheads="1"/>
          </p:cNvSpPr>
          <p:nvPr/>
        </p:nvSpPr>
        <p:spPr bwMode="auto">
          <a:xfrm>
            <a:off x="468321" y="620714"/>
            <a:ext cx="2223591"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Problem description</a:t>
            </a:r>
          </a:p>
        </p:txBody>
      </p:sp>
      <p:sp>
        <p:nvSpPr>
          <p:cNvPr id="13"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pic>
        <p:nvPicPr>
          <p:cNvPr id="3" name="Imagen 2" descr="mallaGC_3D.png"/>
          <p:cNvPicPr>
            <a:picLocks noChangeAspect="1"/>
          </p:cNvPicPr>
          <p:nvPr/>
        </p:nvPicPr>
        <p:blipFill rotWithShape="1">
          <a:blip r:embed="rId3">
            <a:extLst>
              <a:ext uri="{28A0092B-C50C-407E-A947-70E740481C1C}">
                <a14:useLocalDpi xmlns:a14="http://schemas.microsoft.com/office/drawing/2010/main" val="0"/>
              </a:ext>
            </a:extLst>
          </a:blip>
          <a:srcRect l="8546" t="15273" r="8450" b="15893"/>
          <a:stretch/>
        </p:blipFill>
        <p:spPr>
          <a:xfrm>
            <a:off x="795302" y="2116567"/>
            <a:ext cx="8222397" cy="4271619"/>
          </a:xfrm>
          <a:prstGeom prst="rect">
            <a:avLst/>
          </a:prstGeom>
        </p:spPr>
      </p:pic>
      <p:sp>
        <p:nvSpPr>
          <p:cNvPr id="4" name="CuadroTexto 3"/>
          <p:cNvSpPr txBox="1"/>
          <p:nvPr/>
        </p:nvSpPr>
        <p:spPr>
          <a:xfrm>
            <a:off x="743997" y="1385382"/>
            <a:ext cx="7375785" cy="830997"/>
          </a:xfrm>
          <a:prstGeom prst="rect">
            <a:avLst/>
          </a:prstGeom>
          <a:noFill/>
        </p:spPr>
        <p:txBody>
          <a:bodyPr wrap="square" rtlCol="0">
            <a:spAutoFit/>
          </a:bodyPr>
          <a:lstStyle/>
          <a:p>
            <a:pPr algn="l"/>
            <a:r>
              <a:rPr lang="es-ES" sz="2400">
                <a:solidFill>
                  <a:srgbClr val="000000"/>
                </a:solidFill>
                <a:latin typeface="Trebuchet MS"/>
              </a:rPr>
              <a:t>Domain: Gran Canaria Island (60 Km x 60 Km)</a:t>
            </a:r>
          </a:p>
          <a:p>
            <a:pPr algn="l"/>
            <a:r>
              <a:rPr lang="es-ES" sz="2400">
                <a:solidFill>
                  <a:srgbClr val="000000"/>
                </a:solidFill>
                <a:latin typeface="Trebuchet MS"/>
              </a:rPr>
              <a:t>Mesh: 84325 nodes, 437261 tetrahedra</a:t>
            </a:r>
          </a:p>
        </p:txBody>
      </p:sp>
    </p:spTree>
    <p:extLst>
      <p:ext uri="{BB962C8B-B14F-4D97-AF65-F5344CB8AC3E}">
        <p14:creationId xmlns:p14="http://schemas.microsoft.com/office/powerpoint/2010/main" val="22654809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Location of measurement stations</a:t>
            </a:r>
            <a:endParaRPr kumimoji="0" sz="1700" dirty="0">
              <a:solidFill>
                <a:prstClr val="black"/>
              </a:solidFill>
              <a:latin typeface="Arial"/>
            </a:endParaRPr>
          </a:p>
        </p:txBody>
      </p:sp>
      <p:pic>
        <p:nvPicPr>
          <p:cNvPr id="10" name="Picture 5"/>
          <p:cNvPicPr/>
          <p:nvPr/>
        </p:nvPicPr>
        <p:blipFill>
          <a:blip r:embed="rId3" cstate="print"/>
          <a:stretch>
            <a:fillRect/>
          </a:stretch>
        </p:blipFill>
        <p:spPr>
          <a:xfrm>
            <a:off x="8423564" y="152399"/>
            <a:ext cx="1363311" cy="1018838"/>
          </a:xfrm>
          <a:prstGeom prst="rect">
            <a:avLst/>
          </a:prstGeom>
          <a:ln w="9360">
            <a:noFill/>
          </a:ln>
        </p:spPr>
      </p:pic>
      <p:pic>
        <p:nvPicPr>
          <p:cNvPr id="3" name="Imagen 2" descr="estacionesGC.png"/>
          <p:cNvPicPr>
            <a:picLocks noChangeAspect="1"/>
          </p:cNvPicPr>
          <p:nvPr/>
        </p:nvPicPr>
        <p:blipFill rotWithShape="1">
          <a:blip r:embed="rId4">
            <a:extLst>
              <a:ext uri="{28A0092B-C50C-407E-A947-70E740481C1C}">
                <a14:useLocalDpi xmlns:a14="http://schemas.microsoft.com/office/drawing/2010/main" val="0"/>
              </a:ext>
            </a:extLst>
          </a:blip>
          <a:srcRect l="26887" t="7530" r="27175" b="6549"/>
          <a:stretch/>
        </p:blipFill>
        <p:spPr>
          <a:xfrm>
            <a:off x="2648744" y="1736812"/>
            <a:ext cx="4550630" cy="4639624"/>
          </a:xfrm>
          <a:prstGeom prst="rect">
            <a:avLst/>
          </a:prstGeom>
        </p:spPr>
      </p:pic>
      <p:sp>
        <p:nvSpPr>
          <p:cNvPr id="4" name="CuadroTexto 3"/>
          <p:cNvSpPr txBox="1"/>
          <p:nvPr/>
        </p:nvSpPr>
        <p:spPr>
          <a:xfrm>
            <a:off x="4628964" y="4365104"/>
            <a:ext cx="900100" cy="369332"/>
          </a:xfrm>
          <a:prstGeom prst="rect">
            <a:avLst/>
          </a:prstGeom>
          <a:noFill/>
        </p:spPr>
        <p:txBody>
          <a:bodyPr wrap="square" rtlCol="0">
            <a:spAutoFit/>
          </a:bodyPr>
          <a:lstStyle/>
          <a:p>
            <a:r>
              <a:rPr lang="es-ES" sz="1800">
                <a:solidFill>
                  <a:srgbClr val="FFFFFF"/>
                </a:solidFill>
                <a:latin typeface="+mn-lt"/>
              </a:rPr>
              <a:t>C635B</a:t>
            </a:r>
          </a:p>
        </p:txBody>
      </p:sp>
      <p:sp>
        <p:nvSpPr>
          <p:cNvPr id="11" name="CuadroTexto 10"/>
          <p:cNvSpPr txBox="1"/>
          <p:nvPr/>
        </p:nvSpPr>
        <p:spPr>
          <a:xfrm>
            <a:off x="5565068" y="5229200"/>
            <a:ext cx="900100" cy="369332"/>
          </a:xfrm>
          <a:prstGeom prst="rect">
            <a:avLst/>
          </a:prstGeom>
          <a:noFill/>
        </p:spPr>
        <p:txBody>
          <a:bodyPr wrap="square" rtlCol="0">
            <a:spAutoFit/>
          </a:bodyPr>
          <a:lstStyle/>
          <a:p>
            <a:r>
              <a:rPr lang="es-ES" sz="1800">
                <a:solidFill>
                  <a:srgbClr val="FFFFFF"/>
                </a:solidFill>
                <a:latin typeface="+mn-lt"/>
              </a:rPr>
              <a:t>C639X</a:t>
            </a:r>
          </a:p>
        </p:txBody>
      </p:sp>
      <p:sp>
        <p:nvSpPr>
          <p:cNvPr id="12" name="CuadroTexto 11"/>
          <p:cNvSpPr txBox="1"/>
          <p:nvPr/>
        </p:nvSpPr>
        <p:spPr>
          <a:xfrm>
            <a:off x="4880992" y="2996952"/>
            <a:ext cx="900100" cy="369332"/>
          </a:xfrm>
          <a:prstGeom prst="rect">
            <a:avLst/>
          </a:prstGeom>
          <a:noFill/>
        </p:spPr>
        <p:txBody>
          <a:bodyPr wrap="square" rtlCol="0">
            <a:spAutoFit/>
          </a:bodyPr>
          <a:lstStyle/>
          <a:p>
            <a:r>
              <a:rPr lang="es-ES" sz="1800">
                <a:solidFill>
                  <a:srgbClr val="FFFFFF"/>
                </a:solidFill>
                <a:latin typeface="+mn-lt"/>
              </a:rPr>
              <a:t>C656V</a:t>
            </a:r>
          </a:p>
        </p:txBody>
      </p:sp>
    </p:spTree>
    <p:extLst>
      <p:ext uri="{BB962C8B-B14F-4D97-AF65-F5344CB8AC3E}">
        <p14:creationId xmlns:p14="http://schemas.microsoft.com/office/powerpoint/2010/main" val="41865591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3"/>
          <p:cNvSpPr>
            <a:spLocks noGrp="1" noChangeArrowheads="1"/>
          </p:cNvSpPr>
          <p:nvPr>
            <p:ph type="title"/>
          </p:nvPr>
        </p:nvSpPr>
        <p:spPr>
          <a:xfrm>
            <a:off x="468315" y="115888"/>
            <a:ext cx="6769100" cy="576262"/>
          </a:xfrm>
          <a:noFill/>
        </p:spPr>
        <p:txBody>
          <a:bodyPr/>
          <a:lstStyle/>
          <a:p>
            <a:pPr eaLnBrk="1" hangingPunct="1"/>
            <a:r>
              <a:rPr lang="es-ES" smtClean="0"/>
              <a:t>Contents</a:t>
            </a:r>
            <a:endParaRPr lang="en-US" smtClean="0"/>
          </a:p>
        </p:txBody>
      </p:sp>
      <p:sp>
        <p:nvSpPr>
          <p:cNvPr id="78851" name="Rectangle 34"/>
          <p:cNvSpPr>
            <a:spLocks noChangeArrowheads="1"/>
          </p:cNvSpPr>
          <p:nvPr/>
        </p:nvSpPr>
        <p:spPr bwMode="auto">
          <a:xfrm>
            <a:off x="468318" y="620714"/>
            <a:ext cx="8015287" cy="622688"/>
          </a:xfrm>
          <a:prstGeom prst="rect">
            <a:avLst/>
          </a:prstGeom>
          <a:noFill/>
          <a:ln w="9525">
            <a:noFill/>
            <a:miter lim="800000"/>
            <a:headEnd/>
            <a:tailEnd/>
          </a:ln>
        </p:spPr>
        <p:txBody>
          <a:bodyPr lIns="91393" tIns="45697" rIns="91393" bIns="45697">
            <a:spAutoFit/>
          </a:bodyPr>
          <a:lstStyle/>
          <a:p>
            <a:pPr algn="l">
              <a:lnSpc>
                <a:spcPct val="70000"/>
              </a:lnSpc>
              <a:spcBef>
                <a:spcPct val="50000"/>
              </a:spcBef>
            </a:pPr>
            <a:r>
              <a:rPr kumimoji="0" lang="en-US" sz="1800" dirty="0">
                <a:solidFill>
                  <a:srgbClr val="C8C8C8"/>
                </a:solidFill>
                <a:latin typeface="Arial" charset="0"/>
              </a:rPr>
              <a:t>Ensemble Wind Forecasting Based on the HARMONIE Model and</a:t>
            </a:r>
          </a:p>
          <a:p>
            <a:pPr algn="l">
              <a:lnSpc>
                <a:spcPct val="70000"/>
              </a:lnSpc>
              <a:spcBef>
                <a:spcPct val="50000"/>
              </a:spcBef>
            </a:pPr>
            <a:r>
              <a:rPr kumimoji="0" lang="en-US" sz="1800" dirty="0">
                <a:solidFill>
                  <a:srgbClr val="C8C8C8"/>
                </a:solidFill>
                <a:latin typeface="Arial" charset="0"/>
              </a:rPr>
              <a:t>Adaptive Finite Elements in Complex Orography</a:t>
            </a:r>
          </a:p>
        </p:txBody>
      </p:sp>
      <p:sp>
        <p:nvSpPr>
          <p:cNvPr id="2" name="CuadroTexto 1"/>
          <p:cNvSpPr txBox="1"/>
          <p:nvPr/>
        </p:nvSpPr>
        <p:spPr>
          <a:xfrm>
            <a:off x="627096" y="1918784"/>
            <a:ext cx="8904756" cy="328807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lgn="l">
              <a:lnSpc>
                <a:spcPct val="150000"/>
              </a:lnSpc>
              <a:buFont typeface="Arial"/>
              <a:buChar char="•"/>
            </a:pPr>
            <a:r>
              <a:rPr lang="es-ES" sz="2800"/>
              <a:t>Local scale wind field model</a:t>
            </a:r>
          </a:p>
          <a:p>
            <a:pPr marL="571500" indent="-571500" algn="l">
              <a:lnSpc>
                <a:spcPct val="150000"/>
              </a:lnSpc>
              <a:buFont typeface="Arial"/>
              <a:buChar char="•"/>
            </a:pPr>
            <a:r>
              <a:rPr lang="es-ES" sz="2800"/>
              <a:t>Coupling with HARMONIE meso-scale model</a:t>
            </a:r>
          </a:p>
          <a:p>
            <a:pPr marL="571500" indent="-571500" algn="l">
              <a:lnSpc>
                <a:spcPct val="150000"/>
              </a:lnSpc>
              <a:buFont typeface="Arial"/>
              <a:buChar char="•"/>
            </a:pPr>
            <a:r>
              <a:rPr lang="es-ES" sz="2800"/>
              <a:t>Ensemble method</a:t>
            </a:r>
          </a:p>
          <a:p>
            <a:pPr marL="571500" indent="-571500" algn="l">
              <a:lnSpc>
                <a:spcPct val="150000"/>
              </a:lnSpc>
              <a:buFont typeface="Arial"/>
              <a:buChar char="•"/>
            </a:pPr>
            <a:r>
              <a:rPr lang="es-ES" sz="2800"/>
              <a:t>Numerical experiments</a:t>
            </a:r>
          </a:p>
          <a:p>
            <a:pPr marL="571500" indent="-571500" algn="l">
              <a:lnSpc>
                <a:spcPct val="150000"/>
              </a:lnSpc>
              <a:buFont typeface="Arial"/>
              <a:buChar char="•"/>
            </a:pPr>
            <a:r>
              <a:rPr lang="es-ES" sz="2800"/>
              <a:t>Conclusions</a:t>
            </a:r>
          </a:p>
        </p:txBody>
      </p:sp>
    </p:spTree>
    <p:extLst>
      <p:ext uri="{BB962C8B-B14F-4D97-AF65-F5344CB8AC3E}">
        <p14:creationId xmlns:p14="http://schemas.microsoft.com/office/powerpoint/2010/main" val="2441478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a:t>
            </a:r>
            <a:r>
              <a:rPr kumimoji="0" lang="en-US" sz="2400" dirty="0" err="1" smtClean="0">
                <a:solidFill>
                  <a:srgbClr val="FFFFFF"/>
                </a:solidFill>
                <a:latin typeface="Trebuchet MS Bold"/>
                <a:ea typeface="ヒラギノ角ゴ ProN W6"/>
              </a:rPr>
              <a:t>methods</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Ensemble forecast 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7" name="Imagen 6" descr="Fig_d0_z0cte_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30122"/>
            <a:ext cx="4991999" cy="3743999"/>
          </a:xfrm>
          <a:prstGeom prst="rect">
            <a:avLst/>
          </a:prstGeom>
        </p:spPr>
      </p:pic>
      <p:pic>
        <p:nvPicPr>
          <p:cNvPr id="8" name="Imagen 7" descr="Fig_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001" y="2330122"/>
            <a:ext cx="4991999" cy="3743999"/>
          </a:xfrm>
          <a:prstGeom prst="rect">
            <a:avLst/>
          </a:prstGeom>
        </p:spPr>
      </p:pic>
      <p:grpSp>
        <p:nvGrpSpPr>
          <p:cNvPr id="6" name="Agrupar 5"/>
          <p:cNvGrpSpPr/>
          <p:nvPr/>
        </p:nvGrpSpPr>
        <p:grpSpPr>
          <a:xfrm>
            <a:off x="487443" y="2024950"/>
            <a:ext cx="8671358" cy="493383"/>
            <a:chOff x="487443" y="2024950"/>
            <a:chExt cx="8671358" cy="493383"/>
          </a:xfrm>
        </p:grpSpPr>
        <p:pic>
          <p:nvPicPr>
            <p:cNvPr id="3" name="Imagen 2"/>
            <p:cNvPicPr>
              <a:picLocks noChangeAspect="1"/>
            </p:cNvPicPr>
            <p:nvPr/>
          </p:nvPicPr>
          <p:blipFill>
            <a:blip r:embed="rId6"/>
            <a:stretch>
              <a:fillRect/>
            </a:stretch>
          </p:blipFill>
          <p:spPr>
            <a:xfrm>
              <a:off x="1474257" y="2036231"/>
              <a:ext cx="2044700" cy="228600"/>
            </a:xfrm>
            <a:prstGeom prst="rect">
              <a:avLst/>
            </a:prstGeom>
          </p:spPr>
        </p:pic>
        <p:sp>
          <p:nvSpPr>
            <p:cNvPr id="4" name="Rectángulo 3"/>
            <p:cNvSpPr/>
            <p:nvPr/>
          </p:nvSpPr>
          <p:spPr bwMode="auto">
            <a:xfrm>
              <a:off x="487443" y="2313091"/>
              <a:ext cx="8671358" cy="205242"/>
            </a:xfrm>
            <a:prstGeom prst="rect">
              <a:avLst/>
            </a:prstGeom>
            <a:solidFill>
              <a:schemeClr val="bg1"/>
            </a:solidFill>
            <a:ln w="571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4200" b="0" i="0" u="none" strike="noStrike" cap="none" normalizeH="0" baseline="0" smtClean="0">
                <a:ln>
                  <a:noFill/>
                </a:ln>
                <a:solidFill>
                  <a:srgbClr val="FFFF00"/>
                </a:solidFill>
                <a:effectLst/>
                <a:latin typeface="Times New Roman" pitchFamily="18" charset="0"/>
              </a:endParaRPr>
            </a:p>
          </p:txBody>
        </p:sp>
        <p:pic>
          <p:nvPicPr>
            <p:cNvPr id="5" name="Imagen 4"/>
            <p:cNvPicPr>
              <a:picLocks noChangeAspect="1"/>
            </p:cNvPicPr>
            <p:nvPr/>
          </p:nvPicPr>
          <p:blipFill>
            <a:blip r:embed="rId7"/>
            <a:stretch>
              <a:fillRect/>
            </a:stretch>
          </p:blipFill>
          <p:spPr>
            <a:xfrm>
              <a:off x="5867065" y="2024950"/>
              <a:ext cx="3073400" cy="228600"/>
            </a:xfrm>
            <a:prstGeom prst="rect">
              <a:avLst/>
            </a:prstGeom>
          </p:spPr>
        </p:pic>
      </p:grpSp>
    </p:spTree>
    <p:extLst>
      <p:ext uri="{BB962C8B-B14F-4D97-AF65-F5344CB8AC3E}">
        <p14:creationId xmlns:p14="http://schemas.microsoft.com/office/powerpoint/2010/main" val="2104580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a:t>
            </a:r>
            <a:r>
              <a:rPr kumimoji="0" lang="en-US" sz="2400" dirty="0" err="1" smtClean="0">
                <a:solidFill>
                  <a:srgbClr val="FFFFFF"/>
                </a:solidFill>
                <a:latin typeface="Trebuchet MS Bold"/>
                <a:ea typeface="ヒラギノ角ゴ ProN W6"/>
              </a:rPr>
              <a:t>methods</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Ensemble forecast 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4" name="Imagen 3" descr="Fig_d0_z0cte_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90696"/>
            <a:ext cx="4991999" cy="3743999"/>
          </a:xfrm>
          <a:prstGeom prst="rect">
            <a:avLst/>
          </a:prstGeom>
        </p:spPr>
      </p:pic>
      <p:pic>
        <p:nvPicPr>
          <p:cNvPr id="5" name="Imagen 4" descr="Fig_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001" y="2290696"/>
            <a:ext cx="4991999" cy="3743999"/>
          </a:xfrm>
          <a:prstGeom prst="rect">
            <a:avLst/>
          </a:prstGeom>
        </p:spPr>
      </p:pic>
      <p:pic>
        <p:nvPicPr>
          <p:cNvPr id="10" name="Imagen 9"/>
          <p:cNvPicPr>
            <a:picLocks noChangeAspect="1"/>
          </p:cNvPicPr>
          <p:nvPr/>
        </p:nvPicPr>
        <p:blipFill>
          <a:blip r:embed="rId6"/>
          <a:stretch>
            <a:fillRect/>
          </a:stretch>
        </p:blipFill>
        <p:spPr>
          <a:xfrm>
            <a:off x="1474257" y="2016389"/>
            <a:ext cx="2044700" cy="228600"/>
          </a:xfrm>
          <a:prstGeom prst="rect">
            <a:avLst/>
          </a:prstGeom>
        </p:spPr>
      </p:pic>
      <p:sp>
        <p:nvSpPr>
          <p:cNvPr id="11" name="Rectángulo 10"/>
          <p:cNvSpPr/>
          <p:nvPr/>
        </p:nvSpPr>
        <p:spPr bwMode="auto">
          <a:xfrm>
            <a:off x="487443" y="2283328"/>
            <a:ext cx="8671358" cy="205242"/>
          </a:xfrm>
          <a:prstGeom prst="rect">
            <a:avLst/>
          </a:prstGeom>
          <a:solidFill>
            <a:schemeClr val="bg1"/>
          </a:solidFill>
          <a:ln w="571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4200" b="0" i="0" u="none" strike="noStrike" cap="none" normalizeH="0" baseline="0" smtClean="0">
              <a:ln>
                <a:noFill/>
              </a:ln>
              <a:solidFill>
                <a:srgbClr val="FFFF00"/>
              </a:solidFill>
              <a:effectLst/>
              <a:latin typeface="Times New Roman" pitchFamily="18" charset="0"/>
            </a:endParaRPr>
          </a:p>
        </p:txBody>
      </p:sp>
      <p:pic>
        <p:nvPicPr>
          <p:cNvPr id="12" name="Imagen 11"/>
          <p:cNvPicPr>
            <a:picLocks noChangeAspect="1"/>
          </p:cNvPicPr>
          <p:nvPr/>
        </p:nvPicPr>
        <p:blipFill>
          <a:blip r:embed="rId7"/>
          <a:stretch>
            <a:fillRect/>
          </a:stretch>
        </p:blipFill>
        <p:spPr>
          <a:xfrm>
            <a:off x="5867065" y="1995187"/>
            <a:ext cx="3073400" cy="228600"/>
          </a:xfrm>
          <a:prstGeom prst="rect">
            <a:avLst/>
          </a:prstGeom>
        </p:spPr>
      </p:pic>
    </p:spTree>
    <p:extLst>
      <p:ext uri="{BB962C8B-B14F-4D97-AF65-F5344CB8AC3E}">
        <p14:creationId xmlns:p14="http://schemas.microsoft.com/office/powerpoint/2010/main" val="23284077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a:t>
            </a:r>
            <a:r>
              <a:rPr kumimoji="0" lang="en-US" sz="2400" dirty="0" err="1" smtClean="0">
                <a:solidFill>
                  <a:srgbClr val="FFFFFF"/>
                </a:solidFill>
                <a:latin typeface="Trebuchet MS Bold"/>
                <a:ea typeface="ヒラギノ角ゴ ProN W6"/>
              </a:rPr>
              <a:t>methods</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Ensemble forecast 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4" name="Imagen 3" descr="Fig_d0_z0cte_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23608"/>
            <a:ext cx="4991999" cy="3743999"/>
          </a:xfrm>
          <a:prstGeom prst="rect">
            <a:avLst/>
          </a:prstGeom>
        </p:spPr>
      </p:pic>
      <p:pic>
        <p:nvPicPr>
          <p:cNvPr id="5" name="Imagen 4" descr="Fig_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001" y="2323608"/>
            <a:ext cx="4991999" cy="3743999"/>
          </a:xfrm>
          <a:prstGeom prst="rect">
            <a:avLst/>
          </a:prstGeom>
        </p:spPr>
      </p:pic>
      <p:pic>
        <p:nvPicPr>
          <p:cNvPr id="10" name="Imagen 9"/>
          <p:cNvPicPr>
            <a:picLocks noChangeAspect="1"/>
          </p:cNvPicPr>
          <p:nvPr/>
        </p:nvPicPr>
        <p:blipFill>
          <a:blip r:embed="rId6"/>
          <a:stretch>
            <a:fillRect/>
          </a:stretch>
        </p:blipFill>
        <p:spPr>
          <a:xfrm>
            <a:off x="1474257" y="2036231"/>
            <a:ext cx="2044700" cy="228600"/>
          </a:xfrm>
          <a:prstGeom prst="rect">
            <a:avLst/>
          </a:prstGeom>
        </p:spPr>
      </p:pic>
      <p:sp>
        <p:nvSpPr>
          <p:cNvPr id="11" name="Rectángulo 10"/>
          <p:cNvSpPr/>
          <p:nvPr/>
        </p:nvSpPr>
        <p:spPr bwMode="auto">
          <a:xfrm>
            <a:off x="487443" y="2313091"/>
            <a:ext cx="8671358" cy="205242"/>
          </a:xfrm>
          <a:prstGeom prst="rect">
            <a:avLst/>
          </a:prstGeom>
          <a:solidFill>
            <a:schemeClr val="bg1"/>
          </a:solidFill>
          <a:ln w="571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4200" b="0" i="0" u="none" strike="noStrike" cap="none" normalizeH="0" baseline="0" smtClean="0">
              <a:ln>
                <a:noFill/>
              </a:ln>
              <a:solidFill>
                <a:srgbClr val="FFFF00"/>
              </a:solidFill>
              <a:effectLst/>
              <a:latin typeface="Times New Roman" pitchFamily="18" charset="0"/>
            </a:endParaRPr>
          </a:p>
        </p:txBody>
      </p:sp>
      <p:pic>
        <p:nvPicPr>
          <p:cNvPr id="12" name="Imagen 11"/>
          <p:cNvPicPr>
            <a:picLocks noChangeAspect="1"/>
          </p:cNvPicPr>
          <p:nvPr/>
        </p:nvPicPr>
        <p:blipFill>
          <a:blip r:embed="rId7"/>
          <a:stretch>
            <a:fillRect/>
          </a:stretch>
        </p:blipFill>
        <p:spPr>
          <a:xfrm>
            <a:off x="5867065" y="2015029"/>
            <a:ext cx="3073400" cy="228600"/>
          </a:xfrm>
          <a:prstGeom prst="rect">
            <a:avLst/>
          </a:prstGeom>
        </p:spPr>
      </p:pic>
    </p:spTree>
    <p:extLst>
      <p:ext uri="{BB962C8B-B14F-4D97-AF65-F5344CB8AC3E}">
        <p14:creationId xmlns:p14="http://schemas.microsoft.com/office/powerpoint/2010/main" val="23284077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a:t>
            </a:r>
            <a:r>
              <a:rPr kumimoji="0" lang="en-US" sz="2400" dirty="0" err="1" smtClean="0">
                <a:solidFill>
                  <a:srgbClr val="FFFFFF"/>
                </a:solidFill>
                <a:latin typeface="Trebuchet MS Bold"/>
                <a:ea typeface="ヒラギノ角ゴ ProN W6"/>
              </a:rPr>
              <a:t>methods</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Ensemble forecast 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2" name="Imagen 1" descr="Fig_d0_z0cte_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62582"/>
            <a:ext cx="4991999" cy="3743999"/>
          </a:xfrm>
          <a:prstGeom prst="rect">
            <a:avLst/>
          </a:prstGeom>
        </p:spPr>
      </p:pic>
      <p:pic>
        <p:nvPicPr>
          <p:cNvPr id="3" name="Imagen 2" descr="Fig_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001" y="2362582"/>
            <a:ext cx="4991999" cy="3743999"/>
          </a:xfrm>
          <a:prstGeom prst="rect">
            <a:avLst/>
          </a:prstGeom>
        </p:spPr>
      </p:pic>
      <p:pic>
        <p:nvPicPr>
          <p:cNvPr id="10" name="Imagen 9"/>
          <p:cNvPicPr>
            <a:picLocks noChangeAspect="1"/>
          </p:cNvPicPr>
          <p:nvPr/>
        </p:nvPicPr>
        <p:blipFill>
          <a:blip r:embed="rId6"/>
          <a:stretch>
            <a:fillRect/>
          </a:stretch>
        </p:blipFill>
        <p:spPr>
          <a:xfrm>
            <a:off x="1474257" y="2075915"/>
            <a:ext cx="2044700" cy="228600"/>
          </a:xfrm>
          <a:prstGeom prst="rect">
            <a:avLst/>
          </a:prstGeom>
        </p:spPr>
      </p:pic>
      <p:sp>
        <p:nvSpPr>
          <p:cNvPr id="11" name="Rectángulo 10"/>
          <p:cNvSpPr/>
          <p:nvPr/>
        </p:nvSpPr>
        <p:spPr bwMode="auto">
          <a:xfrm>
            <a:off x="487443" y="2352775"/>
            <a:ext cx="8671358" cy="205242"/>
          </a:xfrm>
          <a:prstGeom prst="rect">
            <a:avLst/>
          </a:prstGeom>
          <a:solidFill>
            <a:schemeClr val="bg1"/>
          </a:solidFill>
          <a:ln w="571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4200" b="0" i="0" u="none" strike="noStrike" cap="none" normalizeH="0" baseline="0" smtClean="0">
              <a:ln>
                <a:noFill/>
              </a:ln>
              <a:solidFill>
                <a:srgbClr val="FFFF00"/>
              </a:solidFill>
              <a:effectLst/>
              <a:latin typeface="Times New Roman" pitchFamily="18" charset="0"/>
            </a:endParaRPr>
          </a:p>
        </p:txBody>
      </p:sp>
      <p:pic>
        <p:nvPicPr>
          <p:cNvPr id="12" name="Imagen 11"/>
          <p:cNvPicPr>
            <a:picLocks noChangeAspect="1"/>
          </p:cNvPicPr>
          <p:nvPr/>
        </p:nvPicPr>
        <p:blipFill>
          <a:blip r:embed="rId7"/>
          <a:stretch>
            <a:fillRect/>
          </a:stretch>
        </p:blipFill>
        <p:spPr>
          <a:xfrm>
            <a:off x="5867065" y="2064634"/>
            <a:ext cx="3073400" cy="228600"/>
          </a:xfrm>
          <a:prstGeom prst="rect">
            <a:avLst/>
          </a:prstGeom>
        </p:spPr>
      </p:pic>
    </p:spTree>
    <p:extLst>
      <p:ext uri="{BB962C8B-B14F-4D97-AF65-F5344CB8AC3E}">
        <p14:creationId xmlns:p14="http://schemas.microsoft.com/office/powerpoint/2010/main" val="23284077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a:t>
            </a:r>
            <a:r>
              <a:rPr kumimoji="0" lang="en-US" sz="2400" dirty="0" err="1" smtClean="0">
                <a:solidFill>
                  <a:srgbClr val="FFFFFF"/>
                </a:solidFill>
                <a:latin typeface="Trebuchet MS Bold"/>
                <a:ea typeface="ヒラギノ角ゴ ProN W6"/>
              </a:rPr>
              <a:t>methods</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Ensemble forecast 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grpSp>
        <p:nvGrpSpPr>
          <p:cNvPr id="2" name="Agrupar 1"/>
          <p:cNvGrpSpPr/>
          <p:nvPr/>
        </p:nvGrpSpPr>
        <p:grpSpPr>
          <a:xfrm>
            <a:off x="0" y="2064634"/>
            <a:ext cx="9906000" cy="4040505"/>
            <a:chOff x="0" y="2064634"/>
            <a:chExt cx="9906000" cy="4040505"/>
          </a:xfrm>
        </p:grpSpPr>
        <p:pic>
          <p:nvPicPr>
            <p:cNvPr id="10" name="Imagen 9" descr="Fig_d0_z0cte_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61141"/>
              <a:ext cx="4991998" cy="3743998"/>
            </a:xfrm>
            <a:prstGeom prst="rect">
              <a:avLst/>
            </a:prstGeom>
          </p:spPr>
        </p:pic>
        <p:pic>
          <p:nvPicPr>
            <p:cNvPr id="4" name="Imagen 3" descr="Fig_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001" y="2361140"/>
              <a:ext cx="4991999" cy="3743999"/>
            </a:xfrm>
            <a:prstGeom prst="rect">
              <a:avLst/>
            </a:prstGeom>
          </p:spPr>
        </p:pic>
        <p:pic>
          <p:nvPicPr>
            <p:cNvPr id="11" name="Imagen 10"/>
            <p:cNvPicPr>
              <a:picLocks noChangeAspect="1"/>
            </p:cNvPicPr>
            <p:nvPr/>
          </p:nvPicPr>
          <p:blipFill>
            <a:blip r:embed="rId6"/>
            <a:stretch>
              <a:fillRect/>
            </a:stretch>
          </p:blipFill>
          <p:spPr>
            <a:xfrm>
              <a:off x="1474257" y="2075915"/>
              <a:ext cx="2044700" cy="228600"/>
            </a:xfrm>
            <a:prstGeom prst="rect">
              <a:avLst/>
            </a:prstGeom>
          </p:spPr>
        </p:pic>
        <p:sp>
          <p:nvSpPr>
            <p:cNvPr id="12" name="Rectángulo 11"/>
            <p:cNvSpPr/>
            <p:nvPr/>
          </p:nvSpPr>
          <p:spPr bwMode="auto">
            <a:xfrm>
              <a:off x="487443" y="2352775"/>
              <a:ext cx="8671358" cy="205242"/>
            </a:xfrm>
            <a:prstGeom prst="rect">
              <a:avLst/>
            </a:prstGeom>
            <a:solidFill>
              <a:schemeClr val="bg1"/>
            </a:solidFill>
            <a:ln w="571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4200" b="0" i="0" u="none" strike="noStrike" cap="none" normalizeH="0" baseline="0" smtClean="0">
                <a:ln>
                  <a:noFill/>
                </a:ln>
                <a:solidFill>
                  <a:srgbClr val="FFFF00"/>
                </a:solidFill>
                <a:effectLst/>
                <a:latin typeface="Times New Roman" pitchFamily="18" charset="0"/>
              </a:endParaRPr>
            </a:p>
          </p:txBody>
        </p:sp>
        <p:pic>
          <p:nvPicPr>
            <p:cNvPr id="13" name="Imagen 12"/>
            <p:cNvPicPr>
              <a:picLocks noChangeAspect="1"/>
            </p:cNvPicPr>
            <p:nvPr/>
          </p:nvPicPr>
          <p:blipFill>
            <a:blip r:embed="rId7"/>
            <a:stretch>
              <a:fillRect/>
            </a:stretch>
          </p:blipFill>
          <p:spPr>
            <a:xfrm>
              <a:off x="5867065" y="2064634"/>
              <a:ext cx="3073400" cy="228600"/>
            </a:xfrm>
            <a:prstGeom prst="rect">
              <a:avLst/>
            </a:prstGeom>
          </p:spPr>
        </p:pic>
      </p:grpSp>
    </p:spTree>
    <p:extLst>
      <p:ext uri="{BB962C8B-B14F-4D97-AF65-F5344CB8AC3E}">
        <p14:creationId xmlns:p14="http://schemas.microsoft.com/office/powerpoint/2010/main" val="31755786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r>
              <a:rPr kumimoji="0" lang="en-US" sz="2400" b="1" dirty="0" smtClean="0">
                <a:solidFill>
                  <a:srgbClr val="FFFFFF"/>
                </a:solidFill>
                <a:latin typeface="Trebuchet MS"/>
              </a:rPr>
              <a:t>Conclusions and future research</a:t>
            </a:r>
            <a:endParaRPr kumimoji="0" lang="en-US" sz="2400" b="1" dirty="0">
              <a:solidFill>
                <a:srgbClr val="FFFFFF"/>
              </a:solidFill>
              <a:latin typeface="Trebuchet MS"/>
            </a:endParaRPr>
          </a:p>
        </p:txBody>
      </p:sp>
      <p:sp>
        <p:nvSpPr>
          <p:cNvPr id="7" name="2 Marcador de contenido"/>
          <p:cNvSpPr txBox="1">
            <a:spLocks/>
          </p:cNvSpPr>
          <p:nvPr/>
        </p:nvSpPr>
        <p:spPr>
          <a:xfrm>
            <a:off x="30925" y="1412874"/>
            <a:ext cx="9875075" cy="4265239"/>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a:defRPr/>
            </a:pPr>
            <a:r>
              <a:rPr lang="en-US" sz="2400" dirty="0" smtClean="0"/>
              <a:t>Local Scale wind field model is suitable for complex </a:t>
            </a:r>
            <a:r>
              <a:rPr lang="en-US" sz="2400" dirty="0" err="1" smtClean="0"/>
              <a:t>orographies</a:t>
            </a:r>
            <a:r>
              <a:rPr lang="en-US" sz="2400" dirty="0" smtClean="0"/>
              <a:t> </a:t>
            </a:r>
            <a:r>
              <a:rPr lang="en-US" sz="2400" dirty="0" smtClean="0">
                <a:hlinkClick r:id="rId3"/>
              </a:rPr>
              <a:t>http://www.dca.iusiani.ulpgc.es/Wind3D</a:t>
            </a:r>
            <a:endParaRPr lang="en-US" sz="2400" dirty="0" smtClean="0"/>
          </a:p>
          <a:p>
            <a:pPr>
              <a:defRPr/>
            </a:pPr>
            <a:r>
              <a:rPr lang="en-US" sz="2400" dirty="0" smtClean="0"/>
              <a:t>Adaptive meshes improve results from HARMONIE</a:t>
            </a:r>
          </a:p>
          <a:p>
            <a:pPr>
              <a:defRPr/>
            </a:pPr>
            <a:r>
              <a:rPr lang="en-US" sz="2400" dirty="0" smtClean="0"/>
              <a:t>Local wind field in conjunction with HARMONIE and ensemble method is valid to forecast wind velocities </a:t>
            </a:r>
            <a:br>
              <a:rPr lang="en-US" sz="2400" dirty="0" smtClean="0"/>
            </a:br>
            <a:r>
              <a:rPr lang="en-US" sz="1400" dirty="0" smtClean="0"/>
              <a:t>A. </a:t>
            </a:r>
            <a:r>
              <a:rPr lang="ca-ES" sz="1400" dirty="0" smtClean="0"/>
              <a:t>Oliver, E. </a:t>
            </a:r>
            <a:r>
              <a:rPr lang="ca-ES" sz="1400" dirty="0"/>
              <a:t>Rodríguez, </a:t>
            </a:r>
            <a:r>
              <a:rPr lang="ca-ES" sz="1400" dirty="0" smtClean="0"/>
              <a:t>J. M. </a:t>
            </a:r>
            <a:r>
              <a:rPr lang="ca-ES" sz="1400" dirty="0"/>
              <a:t>Escobar, </a:t>
            </a:r>
            <a:r>
              <a:rPr lang="ca-ES" sz="1400" dirty="0" smtClean="0"/>
              <a:t>G. </a:t>
            </a:r>
            <a:r>
              <a:rPr lang="ca-ES" sz="1400" dirty="0"/>
              <a:t>Montero, </a:t>
            </a:r>
            <a:r>
              <a:rPr lang="ca-ES" sz="1400" dirty="0" smtClean="0"/>
              <a:t>M. </a:t>
            </a:r>
            <a:r>
              <a:rPr lang="ca-ES" sz="1400" dirty="0"/>
              <a:t>Hortal, </a:t>
            </a:r>
            <a:r>
              <a:rPr lang="ca-ES" sz="1400" dirty="0" smtClean="0"/>
              <a:t>J. </a:t>
            </a:r>
            <a:r>
              <a:rPr lang="ca-ES" sz="1400" dirty="0"/>
              <a:t>Calvo, </a:t>
            </a:r>
            <a:r>
              <a:rPr lang="ca-ES" sz="1400" dirty="0" smtClean="0"/>
              <a:t>J. M. </a:t>
            </a:r>
            <a:r>
              <a:rPr lang="ca-ES" sz="1400" dirty="0" err="1"/>
              <a:t>Cascón</a:t>
            </a:r>
            <a:r>
              <a:rPr lang="ca-ES" sz="1400" dirty="0"/>
              <a:t>, </a:t>
            </a:r>
            <a:r>
              <a:rPr lang="ca-ES" sz="1400" dirty="0" err="1"/>
              <a:t>and</a:t>
            </a:r>
            <a:r>
              <a:rPr lang="ca-ES" sz="1400" dirty="0"/>
              <a:t> </a:t>
            </a:r>
            <a:r>
              <a:rPr lang="ca-ES" sz="1400" dirty="0" smtClean="0"/>
              <a:t>R. </a:t>
            </a:r>
            <a:r>
              <a:rPr lang="ca-ES" sz="1400" dirty="0"/>
              <a:t>Montenegro. “</a:t>
            </a:r>
            <a:r>
              <a:rPr lang="ca-ES" sz="1400" dirty="0" err="1"/>
              <a:t>Wind</a:t>
            </a:r>
            <a:r>
              <a:rPr lang="ca-ES" sz="1400" dirty="0"/>
              <a:t> </a:t>
            </a:r>
            <a:r>
              <a:rPr lang="ca-ES" sz="1400" dirty="0" err="1"/>
              <a:t>Forecasting</a:t>
            </a:r>
            <a:r>
              <a:rPr lang="ca-ES" sz="1400" dirty="0"/>
              <a:t> </a:t>
            </a:r>
            <a:r>
              <a:rPr lang="ca-ES" sz="1400" dirty="0" err="1"/>
              <a:t>Based</a:t>
            </a:r>
            <a:r>
              <a:rPr lang="ca-ES" sz="1400" dirty="0"/>
              <a:t> on </a:t>
            </a:r>
            <a:r>
              <a:rPr lang="ca-ES" sz="1400" dirty="0" err="1"/>
              <a:t>the</a:t>
            </a:r>
            <a:r>
              <a:rPr lang="ca-ES" sz="1400" dirty="0"/>
              <a:t> HARMONIE Model </a:t>
            </a:r>
            <a:r>
              <a:rPr lang="ca-ES" sz="1400" dirty="0" err="1"/>
              <a:t>and</a:t>
            </a:r>
            <a:r>
              <a:rPr lang="ca-ES" sz="1400" dirty="0"/>
              <a:t> </a:t>
            </a:r>
            <a:r>
              <a:rPr lang="ca-ES" sz="1400" dirty="0" err="1"/>
              <a:t>Adaptive</a:t>
            </a:r>
            <a:r>
              <a:rPr lang="ca-ES" sz="1400" dirty="0"/>
              <a:t> </a:t>
            </a:r>
            <a:r>
              <a:rPr lang="ca-ES" sz="1400" dirty="0" err="1"/>
              <a:t>Finite</a:t>
            </a:r>
            <a:r>
              <a:rPr lang="ca-ES" sz="1400" dirty="0"/>
              <a:t> Elements.” </a:t>
            </a:r>
            <a:r>
              <a:rPr lang="ca-ES" sz="1400" dirty="0" err="1"/>
              <a:t>Pure</a:t>
            </a:r>
            <a:r>
              <a:rPr lang="ca-ES" sz="1400" dirty="0"/>
              <a:t> </a:t>
            </a:r>
            <a:r>
              <a:rPr lang="ca-ES" sz="1400" dirty="0" err="1"/>
              <a:t>Appl</a:t>
            </a:r>
            <a:r>
              <a:rPr lang="ca-ES" sz="1400" dirty="0"/>
              <a:t>. </a:t>
            </a:r>
            <a:r>
              <a:rPr lang="ca-ES" sz="1400" dirty="0" err="1"/>
              <a:t>Geophys</a:t>
            </a:r>
            <a:r>
              <a:rPr lang="ca-ES" sz="1400" dirty="0"/>
              <a:t>. </a:t>
            </a:r>
            <a:r>
              <a:rPr lang="ca-ES" sz="1400" dirty="0" smtClean="0"/>
              <a:t>(Online). </a:t>
            </a:r>
            <a:r>
              <a:rPr lang="ca-ES" sz="1400" dirty="0"/>
              <a:t>doi:10.1007/s00024-014-0913-9.</a:t>
            </a:r>
            <a:endParaRPr lang="en-US" sz="1400" dirty="0" smtClean="0"/>
          </a:p>
          <a:p>
            <a:pPr>
              <a:defRPr/>
            </a:pPr>
            <a:endParaRPr lang="en-US" sz="2400" dirty="0"/>
          </a:p>
          <a:p>
            <a:pPr>
              <a:defRPr/>
            </a:pPr>
            <a:r>
              <a:rPr lang="en-US" sz="2400" dirty="0"/>
              <a:t>Futher research on</a:t>
            </a:r>
            <a:r>
              <a:rPr lang="en-US" sz="2400" dirty="0">
                <a:solidFill>
                  <a:srgbClr val="FF0000"/>
                </a:solidFill>
              </a:rPr>
              <a:t>                  </a:t>
            </a:r>
            <a:r>
              <a:rPr lang="en-US" sz="2400" dirty="0"/>
              <a:t>definition</a:t>
            </a:r>
          </a:p>
          <a:p>
            <a:pPr>
              <a:defRPr/>
            </a:pPr>
            <a:r>
              <a:rPr lang="en-US" sz="2400" dirty="0"/>
              <a:t>Study model results under different wind conditions</a:t>
            </a:r>
          </a:p>
          <a:p>
            <a:pPr>
              <a:defRPr/>
            </a:pPr>
            <a:endParaRPr lang="en-US" sz="2400" dirty="0" smtClean="0"/>
          </a:p>
        </p:txBody>
      </p:sp>
      <p:pic>
        <p:nvPicPr>
          <p:cNvPr id="5" name="Imagen 4"/>
          <p:cNvPicPr>
            <a:picLocks noChangeAspect="1"/>
          </p:cNvPicPr>
          <p:nvPr/>
        </p:nvPicPr>
        <p:blipFill>
          <a:blip r:embed="rId4"/>
          <a:stretch>
            <a:fillRect/>
          </a:stretch>
        </p:blipFill>
        <p:spPr>
          <a:xfrm>
            <a:off x="3151721" y="4610934"/>
            <a:ext cx="1473200" cy="355600"/>
          </a:xfrm>
          <a:prstGeom prst="rect">
            <a:avLst/>
          </a:prstGeom>
        </p:spPr>
      </p:pic>
    </p:spTree>
    <p:extLst>
      <p:ext uri="{BB962C8B-B14F-4D97-AF65-F5344CB8AC3E}">
        <p14:creationId xmlns:p14="http://schemas.microsoft.com/office/powerpoint/2010/main" val="594698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endParaRPr kumimoji="0" lang="en-US" sz="2400" b="1" dirty="0">
              <a:solidFill>
                <a:srgbClr val="FFFFFF"/>
              </a:solidFill>
              <a:latin typeface="Trebuchet MS"/>
            </a:endParaRPr>
          </a:p>
        </p:txBody>
      </p:sp>
      <p:sp>
        <p:nvSpPr>
          <p:cNvPr id="7" name="2 Marcador de contenido"/>
          <p:cNvSpPr txBox="1">
            <a:spLocks/>
          </p:cNvSpPr>
          <p:nvPr/>
        </p:nvSpPr>
        <p:spPr>
          <a:xfrm>
            <a:off x="738062" y="3497707"/>
            <a:ext cx="8430322" cy="830454"/>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buNone/>
              <a:defRPr/>
            </a:pPr>
            <a:r>
              <a:rPr lang="en-US" sz="4800" dirty="0" smtClean="0"/>
              <a:t>Thank you for your attention</a:t>
            </a:r>
          </a:p>
        </p:txBody>
      </p:sp>
      <p:sp>
        <p:nvSpPr>
          <p:cNvPr id="4" name="Rectangle 34"/>
          <p:cNvSpPr>
            <a:spLocks noChangeArrowheads="1"/>
          </p:cNvSpPr>
          <p:nvPr/>
        </p:nvSpPr>
        <p:spPr bwMode="auto">
          <a:xfrm>
            <a:off x="468318" y="620714"/>
            <a:ext cx="8015287" cy="622688"/>
          </a:xfrm>
          <a:prstGeom prst="rect">
            <a:avLst/>
          </a:prstGeom>
          <a:noFill/>
          <a:ln w="9525">
            <a:noFill/>
            <a:miter lim="800000"/>
            <a:headEnd/>
            <a:tailEnd/>
          </a:ln>
        </p:spPr>
        <p:txBody>
          <a:bodyPr lIns="91393" tIns="45697" rIns="91393" bIns="45697">
            <a:spAutoFit/>
          </a:bodyPr>
          <a:lstStyle/>
          <a:p>
            <a:pPr algn="l">
              <a:lnSpc>
                <a:spcPct val="70000"/>
              </a:lnSpc>
              <a:spcBef>
                <a:spcPct val="50000"/>
              </a:spcBef>
            </a:pPr>
            <a:r>
              <a:rPr kumimoji="0" lang="en-US" sz="1800" dirty="0">
                <a:solidFill>
                  <a:srgbClr val="C8C8C8"/>
                </a:solidFill>
                <a:latin typeface="Arial" charset="0"/>
              </a:rPr>
              <a:t>Ensemble Wind Forecasting Based on the HARMONIE Model and</a:t>
            </a:r>
          </a:p>
          <a:p>
            <a:pPr algn="l">
              <a:lnSpc>
                <a:spcPct val="70000"/>
              </a:lnSpc>
              <a:spcBef>
                <a:spcPct val="50000"/>
              </a:spcBef>
            </a:pPr>
            <a:r>
              <a:rPr kumimoji="0" lang="en-US" sz="1800" dirty="0">
                <a:solidFill>
                  <a:srgbClr val="C8C8C8"/>
                </a:solidFill>
                <a:latin typeface="Arial" charset="0"/>
              </a:rPr>
              <a:t>Adaptive Finite Elements in Complex Orography</a:t>
            </a:r>
          </a:p>
        </p:txBody>
      </p:sp>
      <p:sp>
        <p:nvSpPr>
          <p:cNvPr id="5" name="Rectangle 11"/>
          <p:cNvSpPr>
            <a:spLocks noChangeArrowheads="1"/>
          </p:cNvSpPr>
          <p:nvPr/>
        </p:nvSpPr>
        <p:spPr bwMode="auto">
          <a:xfrm>
            <a:off x="470049" y="80628"/>
            <a:ext cx="7507287" cy="576262"/>
          </a:xfrm>
          <a:prstGeom prst="rect">
            <a:avLst/>
          </a:prstGeom>
          <a:noFill/>
          <a:ln w="9525">
            <a:noFill/>
            <a:miter lim="800000"/>
            <a:headEnd/>
            <a:tailEnd/>
          </a:ln>
        </p:spPr>
        <p:txBody>
          <a:bodyPr wrap="none" lIns="91393" tIns="45697" rIns="91393" bIns="45697"/>
          <a:lstStyle/>
          <a:p>
            <a:pPr algn="l" eaLnBrk="1" hangingPunct="1"/>
            <a:r>
              <a:rPr kumimoji="0" lang="en-US" sz="2400" b="1" dirty="0" smtClean="0">
                <a:solidFill>
                  <a:srgbClr val="FFFFFF"/>
                </a:solidFill>
                <a:latin typeface="Trebuchet MS"/>
              </a:rPr>
              <a:t>Thanks</a:t>
            </a:r>
            <a:endParaRPr kumimoji="0" lang="en-US" sz="2400" b="1" dirty="0">
              <a:solidFill>
                <a:srgbClr val="FFFFFF"/>
              </a:solidFill>
              <a:latin typeface="Trebuchet MS"/>
            </a:endParaRPr>
          </a:p>
        </p:txBody>
      </p:sp>
    </p:spTree>
    <p:extLst>
      <p:ext uri="{BB962C8B-B14F-4D97-AF65-F5344CB8AC3E}">
        <p14:creationId xmlns:p14="http://schemas.microsoft.com/office/powerpoint/2010/main" val="3840173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p:cNvPicPr>
            <a:picLocks noChangeAspect="1"/>
          </p:cNvPicPr>
          <p:nvPr/>
        </p:nvPicPr>
        <p:blipFill>
          <a:blip r:embed="rId4"/>
          <a:stretch>
            <a:fillRect/>
          </a:stretch>
        </p:blipFill>
        <p:spPr>
          <a:xfrm>
            <a:off x="515033" y="5063020"/>
            <a:ext cx="8858443" cy="1058463"/>
          </a:xfrm>
          <a:prstGeom prst="rect">
            <a:avLst/>
          </a:prstGeom>
        </p:spPr>
      </p:pic>
      <p:sp>
        <p:nvSpPr>
          <p:cNvPr id="15" name="Rectangle 7"/>
          <p:cNvSpPr txBox="1">
            <a:spLocks noChangeArrowheads="1"/>
          </p:cNvSpPr>
          <p:nvPr/>
        </p:nvSpPr>
        <p:spPr bwMode="auto">
          <a:xfrm>
            <a:off x="247637" y="99274"/>
            <a:ext cx="4534519" cy="724554"/>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a:lstStyle>
          <a:p>
            <a:r>
              <a:rPr lang="en-US" dirty="0" smtClean="0"/>
              <a:t>A diagnostic wind model</a:t>
            </a:r>
            <a:endParaRPr lang="en-US" dirty="0"/>
          </a:p>
          <a:p>
            <a:r>
              <a:rPr lang="en-US" sz="1800" b="0" dirty="0" smtClean="0">
                <a:solidFill>
                  <a:schemeClr val="bg1">
                    <a:lumMod val="75000"/>
                  </a:schemeClr>
                </a:solidFill>
                <a:latin typeface="Trebuchet MS" charset="0"/>
              </a:rPr>
              <a:t>Governing equations</a:t>
            </a:r>
            <a:endParaRPr lang="en-US" sz="1800" b="0" dirty="0">
              <a:solidFill>
                <a:schemeClr val="bg1">
                  <a:lumMod val="75000"/>
                </a:schemeClr>
              </a:solidFill>
              <a:latin typeface="Trebuchet MS" charset="0"/>
            </a:endParaRPr>
          </a:p>
        </p:txBody>
      </p:sp>
      <p:graphicFrame>
        <p:nvGraphicFramePr>
          <p:cNvPr id="3" name="Object 5"/>
          <p:cNvGraphicFramePr>
            <a:graphicFrameLocks noChangeAspect="1"/>
          </p:cNvGraphicFramePr>
          <p:nvPr>
            <p:extLst>
              <p:ext uri="{D42A27DB-BD31-4B8C-83A1-F6EECF244321}">
                <p14:modId xmlns:p14="http://schemas.microsoft.com/office/powerpoint/2010/main" val="3684088267"/>
              </p:ext>
            </p:extLst>
          </p:nvPr>
        </p:nvGraphicFramePr>
        <p:xfrm>
          <a:off x="1039820" y="1431936"/>
          <a:ext cx="954087" cy="366713"/>
        </p:xfrm>
        <a:graphic>
          <a:graphicData uri="http://schemas.openxmlformats.org/presentationml/2006/ole">
            <mc:AlternateContent xmlns:mc="http://schemas.openxmlformats.org/markup-compatibility/2006">
              <mc:Choice xmlns:v="urn:schemas-microsoft-com:vml" Requires="v">
                <p:oleObj spid="_x0000_s1093" name="EcuaciÛn" r:id="rId5" imgW="495000" imgH="190440" progId="Equation.3">
                  <p:embed/>
                </p:oleObj>
              </mc:Choice>
              <mc:Fallback>
                <p:oleObj name="EcuaciÛn" r:id="rId5" imgW="49500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820" y="1431936"/>
                        <a:ext cx="954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0000"/>
                            </a:solidFill>
                            <a:miter lim="800000"/>
                            <a:headEnd/>
                            <a:tailEnd/>
                          </a14:hiddenLine>
                        </a:ext>
                      </a:extLst>
                    </p:spPr>
                  </p:pic>
                </p:oleObj>
              </mc:Fallback>
            </mc:AlternateContent>
          </a:graphicData>
        </a:graphic>
      </p:graphicFrame>
      <p:pic>
        <p:nvPicPr>
          <p:cNvPr id="5" name="Picture 5"/>
          <p:cNvPicPr>
            <a:picLocks noChangeAspect="1" noChangeArrowheads="1"/>
          </p:cNvPicPr>
          <p:nvPr/>
        </p:nvPicPr>
        <p:blipFill>
          <a:blip r:embed="rId7" cstate="print"/>
          <a:srcRect/>
          <a:stretch>
            <a:fillRect/>
          </a:stretch>
        </p:blipFill>
        <p:spPr bwMode="auto">
          <a:xfrm>
            <a:off x="5839148" y="1524002"/>
            <a:ext cx="1640952" cy="309562"/>
          </a:xfrm>
          <a:prstGeom prst="rect">
            <a:avLst/>
          </a:prstGeom>
          <a:noFill/>
          <a:ln w="9525">
            <a:noFill/>
            <a:miter lim="800000"/>
            <a:headEnd/>
            <a:tailEnd/>
          </a:ln>
        </p:spPr>
      </p:pic>
      <p:sp>
        <p:nvSpPr>
          <p:cNvPr id="19" name="Rectangle 22"/>
          <p:cNvSpPr>
            <a:spLocks noChangeArrowheads="1"/>
          </p:cNvSpPr>
          <p:nvPr/>
        </p:nvSpPr>
        <p:spPr bwMode="auto">
          <a:xfrm>
            <a:off x="53168" y="4735487"/>
            <a:ext cx="4472798" cy="415452"/>
          </a:xfrm>
          <a:prstGeom prst="rect">
            <a:avLst/>
          </a:prstGeom>
          <a:noFill/>
          <a:ln w="57150">
            <a:noFill/>
            <a:miter lim="800000"/>
            <a:headEnd/>
            <a:tailEnd/>
          </a:ln>
          <a:effectLst/>
        </p:spPr>
        <p:txBody>
          <a:bodyPr wrap="none" lIns="91393" tIns="45697" rIns="91393" bIns="45697" anchor="ctr">
            <a:spAutoFit/>
          </a:bodyPr>
          <a:lstStyle/>
          <a:p>
            <a:r>
              <a:rPr lang="en-US" sz="2100" smtClean="0">
                <a:solidFill>
                  <a:srgbClr val="000000"/>
                </a:solidFill>
                <a:latin typeface="+mn-lt"/>
                <a:cs typeface="Times New Roman"/>
              </a:rPr>
              <a:t>Let state the least square problem:</a:t>
            </a:r>
          </a:p>
        </p:txBody>
      </p:sp>
      <p:sp>
        <p:nvSpPr>
          <p:cNvPr id="20" name="Oval 26"/>
          <p:cNvSpPr>
            <a:spLocks noChangeArrowheads="1"/>
          </p:cNvSpPr>
          <p:nvPr/>
        </p:nvSpPr>
        <p:spPr bwMode="auto">
          <a:xfrm>
            <a:off x="7816545" y="5130225"/>
            <a:ext cx="255543" cy="998421"/>
          </a:xfrm>
          <a:prstGeom prst="ellipse">
            <a:avLst/>
          </a:prstGeom>
          <a:noFill/>
          <a:ln w="57150" algn="ctr">
            <a:noFill/>
            <a:round/>
            <a:headEnd/>
            <a:tailEnd/>
          </a:ln>
          <a:effectLst/>
        </p:spPr>
        <p:txBody>
          <a:bodyPr wrap="none" lIns="89953" tIns="46776" rIns="89953" bIns="46776" anchor="ctr">
            <a:spAutoFit/>
          </a:bodyPr>
          <a:lstStyle/>
          <a:p>
            <a:endParaRPr lang="en-US" smtClean="0">
              <a:latin typeface="+mn-lt"/>
            </a:endParaRPr>
          </a:p>
        </p:txBody>
      </p:sp>
      <p:sp>
        <p:nvSpPr>
          <p:cNvPr id="27" name="Line 30"/>
          <p:cNvSpPr>
            <a:spLocks noChangeShapeType="1"/>
          </p:cNvSpPr>
          <p:nvPr/>
        </p:nvSpPr>
        <p:spPr bwMode="auto">
          <a:xfrm flipH="1">
            <a:off x="5714750" y="5839223"/>
            <a:ext cx="1234666" cy="441029"/>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n-US" smtClean="0">
              <a:latin typeface="+mn-lt"/>
            </a:endParaRPr>
          </a:p>
        </p:txBody>
      </p:sp>
      <p:pic>
        <p:nvPicPr>
          <p:cNvPr id="28" name="Picture 28"/>
          <p:cNvPicPr>
            <a:picLocks noChangeAspect="1" noChangeArrowheads="1"/>
          </p:cNvPicPr>
          <p:nvPr/>
        </p:nvPicPr>
        <p:blipFill>
          <a:blip r:embed="rId8" cstate="print"/>
          <a:srcRect/>
          <a:stretch>
            <a:fillRect/>
          </a:stretch>
        </p:blipFill>
        <p:spPr bwMode="auto">
          <a:xfrm>
            <a:off x="4953873" y="6026480"/>
            <a:ext cx="723899" cy="461797"/>
          </a:xfrm>
          <a:prstGeom prst="rect">
            <a:avLst/>
          </a:prstGeom>
          <a:noFill/>
          <a:ln w="38100" algn="ctr">
            <a:solidFill>
              <a:srgbClr val="FF0000"/>
            </a:solidFill>
            <a:miter lim="800000"/>
            <a:headEnd/>
            <a:tailEnd/>
          </a:ln>
          <a:effectLst/>
        </p:spPr>
      </p:pic>
      <p:pic>
        <p:nvPicPr>
          <p:cNvPr id="30" name="Imagen 29"/>
          <p:cNvPicPr>
            <a:picLocks noChangeAspect="1"/>
          </p:cNvPicPr>
          <p:nvPr/>
        </p:nvPicPr>
        <p:blipFill>
          <a:blip r:embed="rId9"/>
          <a:stretch>
            <a:fillRect/>
          </a:stretch>
        </p:blipFill>
        <p:spPr>
          <a:xfrm>
            <a:off x="2973930" y="3215286"/>
            <a:ext cx="1470874" cy="452158"/>
          </a:xfrm>
          <a:prstGeom prst="rect">
            <a:avLst/>
          </a:prstGeom>
        </p:spPr>
      </p:pic>
      <p:sp>
        <p:nvSpPr>
          <p:cNvPr id="31" name="CuadroTexto 30"/>
          <p:cNvSpPr txBox="1"/>
          <p:nvPr/>
        </p:nvSpPr>
        <p:spPr>
          <a:xfrm>
            <a:off x="1855735" y="1940530"/>
            <a:ext cx="8009618" cy="738664"/>
          </a:xfrm>
          <a:prstGeom prst="rect">
            <a:avLst/>
          </a:prstGeom>
          <a:noFill/>
        </p:spPr>
        <p:txBody>
          <a:bodyPr wrap="none" rtlCol="0">
            <a:spAutoFit/>
          </a:bodyPr>
          <a:lstStyle/>
          <a:p>
            <a:pPr algn="l"/>
            <a:r>
              <a:rPr lang="en-US" sz="2100" smtClean="0">
                <a:solidFill>
                  <a:srgbClr val="000000"/>
                </a:solidFill>
                <a:latin typeface="+mn-lt"/>
              </a:rPr>
              <a:t>: observed wind, which is obtained from horizontal interpolation </a:t>
            </a:r>
          </a:p>
          <a:p>
            <a:pPr algn="l"/>
            <a:r>
              <a:rPr lang="en-US" sz="2100" smtClean="0">
                <a:solidFill>
                  <a:srgbClr val="000000"/>
                </a:solidFill>
                <a:latin typeface="+mn-lt"/>
              </a:rPr>
              <a:t>  and vertical extrapolation of experimental or forecasted data</a:t>
            </a:r>
            <a:endParaRPr lang="en-US" sz="2100">
              <a:solidFill>
                <a:srgbClr val="000000"/>
              </a:solidFill>
              <a:latin typeface="+mn-lt"/>
            </a:endParaRPr>
          </a:p>
        </p:txBody>
      </p:sp>
      <p:sp>
        <p:nvSpPr>
          <p:cNvPr id="32" name="CuadroTexto 31"/>
          <p:cNvSpPr txBox="1"/>
          <p:nvPr/>
        </p:nvSpPr>
        <p:spPr>
          <a:xfrm>
            <a:off x="-13539" y="2681459"/>
            <a:ext cx="1693342" cy="461665"/>
          </a:xfrm>
          <a:prstGeom prst="rect">
            <a:avLst/>
          </a:prstGeom>
          <a:noFill/>
        </p:spPr>
        <p:txBody>
          <a:bodyPr wrap="none" rtlCol="0">
            <a:spAutoFit/>
          </a:bodyPr>
          <a:lstStyle/>
          <a:p>
            <a:r>
              <a:rPr lang="en-US" sz="2400" b="1" smtClean="0">
                <a:solidFill>
                  <a:srgbClr val="000000"/>
                </a:solidFill>
                <a:latin typeface="+mn-lt"/>
              </a:rPr>
              <a:t>Objective:</a:t>
            </a:r>
            <a:endParaRPr lang="en-US" sz="2400" b="1">
              <a:solidFill>
                <a:srgbClr val="000000"/>
              </a:solidFill>
              <a:latin typeface="+mn-lt"/>
            </a:endParaRPr>
          </a:p>
        </p:txBody>
      </p:sp>
      <p:sp>
        <p:nvSpPr>
          <p:cNvPr id="33" name="CuadroTexto 32"/>
          <p:cNvSpPr txBox="1"/>
          <p:nvPr/>
        </p:nvSpPr>
        <p:spPr>
          <a:xfrm>
            <a:off x="77422" y="3181633"/>
            <a:ext cx="2849308" cy="415498"/>
          </a:xfrm>
          <a:prstGeom prst="rect">
            <a:avLst/>
          </a:prstGeom>
          <a:noFill/>
        </p:spPr>
        <p:txBody>
          <a:bodyPr wrap="none" rtlCol="0">
            <a:spAutoFit/>
          </a:bodyPr>
          <a:lstStyle/>
          <a:p>
            <a:r>
              <a:rPr lang="en-US" sz="2100" smtClean="0">
                <a:solidFill>
                  <a:schemeClr val="tx1"/>
                </a:solidFill>
                <a:latin typeface="+mn-lt"/>
              </a:rPr>
              <a:t>Find the velocity field</a:t>
            </a:r>
            <a:endParaRPr lang="en-US" sz="2100">
              <a:solidFill>
                <a:schemeClr val="tx1"/>
              </a:solidFill>
              <a:latin typeface="+mn-lt"/>
            </a:endParaRPr>
          </a:p>
        </p:txBody>
      </p:sp>
      <p:sp>
        <p:nvSpPr>
          <p:cNvPr id="34" name="CuadroTexto 33"/>
          <p:cNvSpPr txBox="1"/>
          <p:nvPr/>
        </p:nvSpPr>
        <p:spPr>
          <a:xfrm>
            <a:off x="4425040" y="3185335"/>
            <a:ext cx="1962628" cy="415498"/>
          </a:xfrm>
          <a:prstGeom prst="rect">
            <a:avLst/>
          </a:prstGeom>
          <a:noFill/>
        </p:spPr>
        <p:txBody>
          <a:bodyPr wrap="none" rtlCol="0">
            <a:spAutoFit/>
          </a:bodyPr>
          <a:lstStyle/>
          <a:p>
            <a:r>
              <a:rPr lang="en-US" sz="2100" smtClean="0">
                <a:solidFill>
                  <a:schemeClr val="tx1"/>
                </a:solidFill>
                <a:latin typeface="+mn-lt"/>
              </a:rPr>
              <a:t>that adjusts to</a:t>
            </a:r>
            <a:endParaRPr lang="en-US" sz="2100">
              <a:solidFill>
                <a:schemeClr val="tx1"/>
              </a:solidFill>
              <a:latin typeface="+mn-lt"/>
            </a:endParaRPr>
          </a:p>
        </p:txBody>
      </p:sp>
      <p:pic>
        <p:nvPicPr>
          <p:cNvPr id="35" name="Imagen 34"/>
          <p:cNvPicPr>
            <a:picLocks noChangeAspect="1"/>
          </p:cNvPicPr>
          <p:nvPr/>
        </p:nvPicPr>
        <p:blipFill>
          <a:blip r:embed="rId10"/>
          <a:stretch>
            <a:fillRect/>
          </a:stretch>
        </p:blipFill>
        <p:spPr>
          <a:xfrm>
            <a:off x="6291294" y="3184847"/>
            <a:ext cx="1851178" cy="456455"/>
          </a:xfrm>
          <a:prstGeom prst="rect">
            <a:avLst/>
          </a:prstGeom>
        </p:spPr>
      </p:pic>
      <p:sp>
        <p:nvSpPr>
          <p:cNvPr id="36" name="CuadroTexto 35"/>
          <p:cNvSpPr txBox="1"/>
          <p:nvPr/>
        </p:nvSpPr>
        <p:spPr>
          <a:xfrm>
            <a:off x="8159524" y="3170218"/>
            <a:ext cx="1236374" cy="415498"/>
          </a:xfrm>
          <a:prstGeom prst="rect">
            <a:avLst/>
          </a:prstGeom>
          <a:noFill/>
        </p:spPr>
        <p:txBody>
          <a:bodyPr wrap="none" rtlCol="0">
            <a:spAutoFit/>
          </a:bodyPr>
          <a:lstStyle/>
          <a:p>
            <a:r>
              <a:rPr lang="en-US" sz="2100" smtClean="0">
                <a:solidFill>
                  <a:schemeClr val="tx1"/>
                </a:solidFill>
                <a:latin typeface="+mn-lt"/>
              </a:rPr>
              <a:t>verifying</a:t>
            </a:r>
            <a:endParaRPr lang="en-US" sz="2100">
              <a:solidFill>
                <a:schemeClr val="tx1"/>
              </a:solidFill>
              <a:latin typeface="+mn-lt"/>
            </a:endParaRPr>
          </a:p>
        </p:txBody>
      </p:sp>
      <p:sp>
        <p:nvSpPr>
          <p:cNvPr id="37" name="CuadroTexto 36"/>
          <p:cNvSpPr txBox="1"/>
          <p:nvPr/>
        </p:nvSpPr>
        <p:spPr>
          <a:xfrm>
            <a:off x="941366" y="3596125"/>
            <a:ext cx="5367068" cy="415498"/>
          </a:xfrm>
          <a:prstGeom prst="rect">
            <a:avLst/>
          </a:prstGeom>
          <a:noFill/>
        </p:spPr>
        <p:txBody>
          <a:bodyPr wrap="none" rtlCol="0">
            <a:spAutoFit/>
          </a:bodyPr>
          <a:lstStyle/>
          <a:p>
            <a:r>
              <a:rPr lang="en-US" sz="2100" smtClean="0">
                <a:solidFill>
                  <a:schemeClr val="tx1"/>
                </a:solidFill>
                <a:latin typeface="+mn-lt"/>
              </a:rPr>
              <a:t>- Incompressibility condition in the domain</a:t>
            </a:r>
            <a:endParaRPr lang="en-US" sz="2100">
              <a:solidFill>
                <a:schemeClr val="tx1"/>
              </a:solidFill>
              <a:latin typeface="+mn-lt"/>
            </a:endParaRPr>
          </a:p>
        </p:txBody>
      </p:sp>
      <p:sp>
        <p:nvSpPr>
          <p:cNvPr id="38" name="CuadroTexto 37"/>
          <p:cNvSpPr txBox="1"/>
          <p:nvPr/>
        </p:nvSpPr>
        <p:spPr>
          <a:xfrm>
            <a:off x="917621" y="4066063"/>
            <a:ext cx="5437156" cy="415498"/>
          </a:xfrm>
          <a:prstGeom prst="rect">
            <a:avLst/>
          </a:prstGeom>
          <a:noFill/>
        </p:spPr>
        <p:txBody>
          <a:bodyPr wrap="none" rtlCol="0">
            <a:spAutoFit/>
          </a:bodyPr>
          <a:lstStyle/>
          <a:p>
            <a:r>
              <a:rPr lang="en-US" sz="2100" smtClean="0">
                <a:solidFill>
                  <a:schemeClr val="tx1"/>
                </a:solidFill>
                <a:latin typeface="+mn-lt"/>
              </a:rPr>
              <a:t>- Non flow-through condition on the terrain</a:t>
            </a:r>
            <a:endParaRPr lang="en-US" sz="2100">
              <a:solidFill>
                <a:schemeClr val="tx1"/>
              </a:solidFill>
              <a:latin typeface="+mn-lt"/>
            </a:endParaRPr>
          </a:p>
        </p:txBody>
      </p:sp>
      <p:sp>
        <p:nvSpPr>
          <p:cNvPr id="42" name="Line 30"/>
          <p:cNvSpPr>
            <a:spLocks noChangeShapeType="1"/>
          </p:cNvSpPr>
          <p:nvPr/>
        </p:nvSpPr>
        <p:spPr bwMode="auto">
          <a:xfrm>
            <a:off x="2998481" y="5856866"/>
            <a:ext cx="1922553" cy="405746"/>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n-US" smtClean="0">
              <a:latin typeface="+mn-lt"/>
            </a:endParaRPr>
          </a:p>
        </p:txBody>
      </p:sp>
      <p:grpSp>
        <p:nvGrpSpPr>
          <p:cNvPr id="22" name="1 Grupo"/>
          <p:cNvGrpSpPr>
            <a:grpSpLocks/>
          </p:cNvGrpSpPr>
          <p:nvPr/>
        </p:nvGrpSpPr>
        <p:grpSpPr bwMode="auto">
          <a:xfrm>
            <a:off x="6316389" y="3562546"/>
            <a:ext cx="2771775" cy="1008063"/>
            <a:chOff x="1763713" y="2349500"/>
            <a:chExt cx="3959770" cy="1439540"/>
          </a:xfrm>
        </p:grpSpPr>
        <p:pic>
          <p:nvPicPr>
            <p:cNvPr id="23" name="Picture 2"/>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22031" t="41251" r="28906" b="45409"/>
            <a:stretch>
              <a:fillRect/>
            </a:stretch>
          </p:blipFill>
          <p:spPr bwMode="auto">
            <a:xfrm>
              <a:off x="1763713" y="2349500"/>
              <a:ext cx="3887787" cy="660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22983" t="60123" r="27954" b="24139"/>
            <a:stretch>
              <a:fillRect/>
            </a:stretch>
          </p:blipFill>
          <p:spPr bwMode="auto">
            <a:xfrm>
              <a:off x="1835696" y="3009900"/>
              <a:ext cx="3887787" cy="7791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Imagen 6"/>
          <p:cNvPicPr>
            <a:picLocks noChangeAspect="1"/>
          </p:cNvPicPr>
          <p:nvPr/>
        </p:nvPicPr>
        <p:blipFill>
          <a:blip r:embed="rId12"/>
          <a:stretch>
            <a:fillRect/>
          </a:stretch>
        </p:blipFill>
        <p:spPr>
          <a:xfrm>
            <a:off x="187325" y="2041525"/>
            <a:ext cx="1739900" cy="317500"/>
          </a:xfrm>
          <a:prstGeom prst="rect">
            <a:avLst/>
          </a:prstGeom>
        </p:spPr>
      </p:pic>
    </p:spTree>
    <p:extLst>
      <p:ext uri="{BB962C8B-B14F-4D97-AF65-F5344CB8AC3E}">
        <p14:creationId xmlns:p14="http://schemas.microsoft.com/office/powerpoint/2010/main" val="41961535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Text Box 2"/>
          <p:cNvSpPr txBox="1">
            <a:spLocks noChangeArrowheads="1"/>
          </p:cNvSpPr>
          <p:nvPr/>
        </p:nvSpPr>
        <p:spPr bwMode="auto">
          <a:xfrm>
            <a:off x="141294" y="866777"/>
            <a:ext cx="9551987"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882115" name="Text Box 3"/>
          <p:cNvSpPr txBox="1">
            <a:spLocks noChangeArrowheads="1"/>
          </p:cNvSpPr>
          <p:nvPr/>
        </p:nvSpPr>
        <p:spPr bwMode="auto">
          <a:xfrm>
            <a:off x="320676" y="1046164"/>
            <a:ext cx="9551988"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2" name="Rectangle 13"/>
          <p:cNvSpPr>
            <a:spLocks noChangeArrowheads="1"/>
          </p:cNvSpPr>
          <p:nvPr/>
        </p:nvSpPr>
        <p:spPr bwMode="auto">
          <a:xfrm>
            <a:off x="468321" y="620714"/>
            <a:ext cx="2415951"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Mathematical aspects</a:t>
            </a:r>
          </a:p>
        </p:txBody>
      </p:sp>
      <p:sp>
        <p:nvSpPr>
          <p:cNvPr id="13"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pic>
        <p:nvPicPr>
          <p:cNvPr id="18"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529" t="24750" r="10938" b="59177"/>
          <a:stretch>
            <a:fillRect/>
          </a:stretch>
        </p:blipFill>
        <p:spPr bwMode="auto">
          <a:xfrm>
            <a:off x="587375" y="4273416"/>
            <a:ext cx="7400925" cy="10525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760" t="41348" r="12679" b="45348"/>
          <a:stretch>
            <a:fillRect/>
          </a:stretch>
        </p:blipFill>
        <p:spPr bwMode="auto">
          <a:xfrm>
            <a:off x="587375" y="1878128"/>
            <a:ext cx="7345362" cy="917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Agrupar 10"/>
          <p:cNvGrpSpPr/>
          <p:nvPr/>
        </p:nvGrpSpPr>
        <p:grpSpPr>
          <a:xfrm>
            <a:off x="587375" y="2688907"/>
            <a:ext cx="6548852" cy="952009"/>
            <a:chOff x="777961" y="2688907"/>
            <a:chExt cx="6548852" cy="952009"/>
          </a:xfrm>
        </p:grpSpPr>
        <p:pic>
          <p:nvPicPr>
            <p:cNvPr id="23" name="Imagen 22"/>
            <p:cNvPicPr>
              <a:picLocks noChangeAspect="1"/>
            </p:cNvPicPr>
            <p:nvPr/>
          </p:nvPicPr>
          <p:blipFill>
            <a:blip r:embed="rId5"/>
            <a:stretch>
              <a:fillRect/>
            </a:stretch>
          </p:blipFill>
          <p:spPr>
            <a:xfrm>
              <a:off x="1911953" y="2939567"/>
              <a:ext cx="2127059" cy="517262"/>
            </a:xfrm>
            <a:prstGeom prst="rect">
              <a:avLst/>
            </a:prstGeom>
          </p:spPr>
        </p:pic>
        <p:pic>
          <p:nvPicPr>
            <p:cNvPr id="24" name="Imagen 23"/>
            <p:cNvPicPr>
              <a:picLocks noChangeAspect="1"/>
            </p:cNvPicPr>
            <p:nvPr/>
          </p:nvPicPr>
          <p:blipFill>
            <a:blip r:embed="rId6"/>
            <a:stretch>
              <a:fillRect/>
            </a:stretch>
          </p:blipFill>
          <p:spPr>
            <a:xfrm>
              <a:off x="4375584" y="2688907"/>
              <a:ext cx="2951229" cy="952009"/>
            </a:xfrm>
            <a:prstGeom prst="rect">
              <a:avLst/>
            </a:prstGeom>
          </p:spPr>
        </p:pic>
        <p:sp>
          <p:nvSpPr>
            <p:cNvPr id="25" name="CuadroTexto 24"/>
            <p:cNvSpPr txBox="1"/>
            <p:nvPr/>
          </p:nvSpPr>
          <p:spPr>
            <a:xfrm>
              <a:off x="777961" y="2887865"/>
              <a:ext cx="1037213" cy="461665"/>
            </a:xfrm>
            <a:prstGeom prst="rect">
              <a:avLst/>
            </a:prstGeom>
            <a:noFill/>
          </p:spPr>
          <p:txBody>
            <a:bodyPr wrap="none" rtlCol="0">
              <a:spAutoFit/>
            </a:bodyPr>
            <a:lstStyle/>
            <a:p>
              <a:r>
                <a:rPr lang="en-GB" sz="2400" smtClean="0">
                  <a:solidFill>
                    <a:srgbClr val="000000"/>
                  </a:solidFill>
                  <a:latin typeface="+mn-lt"/>
                </a:rPr>
                <a:t>where </a:t>
              </a:r>
              <a:endParaRPr lang="en-GB" sz="2400">
                <a:solidFill>
                  <a:srgbClr val="000000"/>
                </a:solidFill>
                <a:latin typeface="+mn-lt"/>
              </a:endParaRPr>
            </a:p>
          </p:txBody>
        </p:sp>
      </p:grpSp>
      <p:sp>
        <p:nvSpPr>
          <p:cNvPr id="26" name="CuadroTexto 25"/>
          <p:cNvSpPr txBox="1"/>
          <p:nvPr/>
        </p:nvSpPr>
        <p:spPr>
          <a:xfrm>
            <a:off x="587375" y="1474887"/>
            <a:ext cx="7358655" cy="461665"/>
          </a:xfrm>
          <a:prstGeom prst="rect">
            <a:avLst/>
          </a:prstGeom>
          <a:noFill/>
        </p:spPr>
        <p:txBody>
          <a:bodyPr wrap="none" rtlCol="0">
            <a:spAutoFit/>
          </a:bodyPr>
          <a:lstStyle/>
          <a:p>
            <a:r>
              <a:rPr lang="en-GB" sz="2400" dirty="0" smtClean="0">
                <a:solidFill>
                  <a:srgbClr val="000000"/>
                </a:solidFill>
                <a:latin typeface="+mn-lt"/>
              </a:rPr>
              <a:t>The solution produces the Euler-Lagrange equations  </a:t>
            </a:r>
            <a:endParaRPr lang="en-GB" sz="2400" dirty="0">
              <a:solidFill>
                <a:srgbClr val="000000"/>
              </a:solidFill>
              <a:latin typeface="+mn-lt"/>
            </a:endParaRPr>
          </a:p>
        </p:txBody>
      </p:sp>
      <p:sp>
        <p:nvSpPr>
          <p:cNvPr id="27" name="CuadroTexto 26"/>
          <p:cNvSpPr txBox="1"/>
          <p:nvPr/>
        </p:nvSpPr>
        <p:spPr>
          <a:xfrm>
            <a:off x="587375" y="3682362"/>
            <a:ext cx="4804020" cy="461665"/>
          </a:xfrm>
          <a:prstGeom prst="rect">
            <a:avLst/>
          </a:prstGeom>
          <a:noFill/>
        </p:spPr>
        <p:txBody>
          <a:bodyPr wrap="none" rtlCol="0">
            <a:spAutoFit/>
          </a:bodyPr>
          <a:lstStyle/>
          <a:p>
            <a:r>
              <a:rPr lang="en-US" sz="2400" smtClean="0">
                <a:solidFill>
                  <a:srgbClr val="000000"/>
                </a:solidFill>
                <a:latin typeface="+mn-lt"/>
              </a:rPr>
              <a:t>it yields the governing equations, </a:t>
            </a:r>
            <a:endParaRPr lang="en-US" sz="2400">
              <a:solidFill>
                <a:srgbClr val="000000"/>
              </a:solidFill>
              <a:latin typeface="+mn-lt"/>
            </a:endParaRPr>
          </a:p>
        </p:txBody>
      </p:sp>
      <p:grpSp>
        <p:nvGrpSpPr>
          <p:cNvPr id="9" name="Agrupar 8"/>
          <p:cNvGrpSpPr/>
          <p:nvPr/>
        </p:nvGrpSpPr>
        <p:grpSpPr>
          <a:xfrm>
            <a:off x="349250" y="5080441"/>
            <a:ext cx="4683125" cy="1047750"/>
            <a:chOff x="587375" y="5223316"/>
            <a:chExt cx="4683125" cy="1047750"/>
          </a:xfrm>
        </p:grpSpPr>
        <p:grpSp>
          <p:nvGrpSpPr>
            <p:cNvPr id="19" name="2 Grupo"/>
            <p:cNvGrpSpPr>
              <a:grpSpLocks/>
            </p:cNvGrpSpPr>
            <p:nvPr/>
          </p:nvGrpSpPr>
          <p:grpSpPr bwMode="auto">
            <a:xfrm>
              <a:off x="777276" y="5223316"/>
              <a:ext cx="4457700" cy="1047750"/>
              <a:chOff x="1626468" y="5162550"/>
              <a:chExt cx="4457700" cy="1047750"/>
            </a:xfrm>
          </p:grpSpPr>
          <p:pic>
            <p:nvPicPr>
              <p:cNvPr id="20"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442" t="61499" r="32622" b="30751"/>
              <a:stretch>
                <a:fillRect/>
              </a:stretch>
            </p:blipFill>
            <p:spPr bwMode="auto">
              <a:xfrm>
                <a:off x="1691680" y="5162550"/>
                <a:ext cx="2552700" cy="590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524" t="70905" r="25912" b="21346"/>
              <a:stretch>
                <a:fillRect/>
              </a:stretch>
            </p:blipFill>
            <p:spPr bwMode="auto">
              <a:xfrm>
                <a:off x="1626468" y="5619749"/>
                <a:ext cx="4457700" cy="59055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useBgFill="1">
          <p:nvSpPr>
            <p:cNvPr id="7" name="Rectángulo 6"/>
            <p:cNvSpPr/>
            <p:nvPr/>
          </p:nvSpPr>
          <p:spPr bwMode="auto">
            <a:xfrm>
              <a:off x="587375" y="5762625"/>
              <a:ext cx="4683125" cy="460375"/>
            </a:xfrm>
            <a:prstGeom prst="rect">
              <a:avLst/>
            </a:prstGeom>
            <a:ln w="571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4000" b="0" i="0" u="none" strike="noStrike" cap="none" normalizeH="0" baseline="0" smtClean="0">
                <a:ln>
                  <a:noFill/>
                </a:ln>
                <a:solidFill>
                  <a:srgbClr val="FFFF00"/>
                </a:solidFill>
                <a:effectLst/>
                <a:latin typeface="Times New Roman" pitchFamily="18" charset="0"/>
              </a:endParaRPr>
            </a:p>
          </p:txBody>
        </p:sp>
        <p:pic>
          <p:nvPicPr>
            <p:cNvPr id="8" name="Imagen 7"/>
            <p:cNvPicPr>
              <a:picLocks noChangeAspect="1"/>
            </p:cNvPicPr>
            <p:nvPr/>
          </p:nvPicPr>
          <p:blipFill>
            <a:blip r:embed="rId7"/>
            <a:stretch>
              <a:fillRect/>
            </a:stretch>
          </p:blipFill>
          <p:spPr>
            <a:xfrm>
              <a:off x="968375" y="5829300"/>
              <a:ext cx="3937000" cy="406400"/>
            </a:xfrm>
            <a:prstGeom prst="rect">
              <a:avLst/>
            </a:prstGeom>
          </p:spPr>
        </p:pic>
      </p:grpSp>
    </p:spTree>
    <p:extLst>
      <p:ext uri="{BB962C8B-B14F-4D97-AF65-F5344CB8AC3E}">
        <p14:creationId xmlns:p14="http://schemas.microsoft.com/office/powerpoint/2010/main" val="28360290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4957" name="Rectangle 13"/>
          <p:cNvSpPr>
            <a:spLocks noChangeArrowheads="1"/>
          </p:cNvSpPr>
          <p:nvPr/>
        </p:nvSpPr>
        <p:spPr bwMode="auto">
          <a:xfrm>
            <a:off x="488638" y="620714"/>
            <a:ext cx="3672705"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Construction of the observed wind</a:t>
            </a:r>
          </a:p>
        </p:txBody>
      </p:sp>
      <p:sp>
        <p:nvSpPr>
          <p:cNvPr id="1874958"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4" name="Rectangle 18"/>
          <p:cNvSpPr>
            <a:spLocks noChangeArrowheads="1"/>
          </p:cNvSpPr>
          <p:nvPr/>
        </p:nvSpPr>
        <p:spPr bwMode="auto">
          <a:xfrm>
            <a:off x="5" y="1739315"/>
            <a:ext cx="9905999" cy="584745"/>
          </a:xfrm>
          <a:prstGeom prst="rect">
            <a:avLst/>
          </a:prstGeom>
          <a:noFill/>
          <a:ln w="57150">
            <a:noFill/>
            <a:miter lim="800000"/>
            <a:headEnd/>
            <a:tailEnd/>
          </a:ln>
          <a:effectLst/>
        </p:spPr>
        <p:txBody>
          <a:bodyPr wrap="square" lIns="91393" tIns="45697" rIns="91393" bIns="45697" anchor="ctr">
            <a:spAutoFit/>
          </a:bodyPr>
          <a:lstStyle/>
          <a:p>
            <a:r>
              <a:rPr lang="en-US" sz="3200" dirty="0" smtClean="0">
                <a:solidFill>
                  <a:srgbClr val="000000"/>
                </a:solidFill>
                <a:latin typeface="Arial" pitchFamily="34" charset="0"/>
                <a:cs typeface="Arial" pitchFamily="34" charset="0"/>
                <a:sym typeface="ZapfDingbats" pitchFamily="82" charset="2"/>
              </a:rPr>
              <a:t>Horizontal interpolation</a:t>
            </a:r>
            <a:endParaRPr lang="en-US" sz="3200" b="1" dirty="0" smtClean="0">
              <a:solidFill>
                <a:srgbClr val="000000"/>
              </a:solidFill>
              <a:latin typeface="Arial" pitchFamily="34" charset="0"/>
              <a:cs typeface="Arial" pitchFamily="34" charset="0"/>
            </a:endParaRPr>
          </a:p>
        </p:txBody>
      </p:sp>
      <p:pic>
        <p:nvPicPr>
          <p:cNvPr id="1093635" name="Picture 3"/>
          <p:cNvPicPr>
            <a:picLocks noChangeAspect="1" noChangeArrowheads="1"/>
          </p:cNvPicPr>
          <p:nvPr/>
        </p:nvPicPr>
        <p:blipFill>
          <a:blip r:embed="rId3" cstate="print"/>
          <a:srcRect/>
          <a:stretch>
            <a:fillRect/>
          </a:stretch>
        </p:blipFill>
        <p:spPr bwMode="auto">
          <a:xfrm>
            <a:off x="1696722" y="2763520"/>
            <a:ext cx="6531334" cy="2287588"/>
          </a:xfrm>
          <a:prstGeom prst="rect">
            <a:avLst/>
          </a:prstGeom>
          <a:noFill/>
          <a:ln w="9525">
            <a:noFill/>
            <a:miter lim="800000"/>
            <a:headEnd/>
            <a:tailEnd/>
          </a:ln>
        </p:spPr>
      </p:pic>
      <p:sp>
        <p:nvSpPr>
          <p:cNvPr id="17" name="Line 7"/>
          <p:cNvSpPr>
            <a:spLocks noChangeShapeType="1"/>
          </p:cNvSpPr>
          <p:nvPr/>
        </p:nvSpPr>
        <p:spPr bwMode="auto">
          <a:xfrm flipH="1" flipV="1">
            <a:off x="3716593" y="4100057"/>
            <a:ext cx="14750" cy="1415845"/>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s-ES" smtClean="0"/>
          </a:p>
        </p:txBody>
      </p:sp>
      <p:pic>
        <p:nvPicPr>
          <p:cNvPr id="1093636" name="Picture 4"/>
          <p:cNvPicPr>
            <a:picLocks noChangeAspect="1" noChangeArrowheads="1"/>
          </p:cNvPicPr>
          <p:nvPr/>
        </p:nvPicPr>
        <p:blipFill>
          <a:blip r:embed="rId4" cstate="print"/>
          <a:srcRect/>
          <a:stretch>
            <a:fillRect/>
          </a:stretch>
        </p:blipFill>
        <p:spPr bwMode="auto">
          <a:xfrm>
            <a:off x="3073048" y="5648637"/>
            <a:ext cx="1348293" cy="313865"/>
          </a:xfrm>
          <a:prstGeom prst="rect">
            <a:avLst/>
          </a:prstGeom>
          <a:noFill/>
          <a:ln w="9525">
            <a:noFill/>
            <a:miter lim="800000"/>
            <a:headEnd/>
            <a:tailEnd/>
          </a:ln>
        </p:spPr>
      </p:pic>
      <p:sp>
        <p:nvSpPr>
          <p:cNvPr id="20" name="19 Rectángulo"/>
          <p:cNvSpPr/>
          <p:nvPr/>
        </p:nvSpPr>
        <p:spPr bwMode="auto">
          <a:xfrm>
            <a:off x="2831692" y="5501154"/>
            <a:ext cx="1828800" cy="710051"/>
          </a:xfrm>
          <a:prstGeom prst="rect">
            <a:avLst/>
          </a:prstGeom>
          <a:noFill/>
          <a:ln w="57150" cap="flat" cmpd="sng" algn="ctr">
            <a:solidFill>
              <a:srgbClr val="FF0000"/>
            </a:solidFill>
            <a:prstDash val="solid"/>
            <a:round/>
            <a:headEnd type="none" w="med" len="med"/>
            <a:tailEnd type="none" w="med" len="med"/>
          </a:ln>
          <a:effectLst/>
        </p:spPr>
        <p:txBody>
          <a:bodyPr vert="horz" wrap="square" lIns="89984" tIns="46792" rIns="89984" bIns="46792" numCol="1" rtlCol="0" anchor="t" anchorCtr="0" compatLnSpc="1">
            <a:prstTxWarp prst="textNoShape">
              <a:avLst/>
            </a:prstTxWarp>
            <a:spAutoFit/>
          </a:bodyPr>
          <a:lstStyle/>
          <a:p>
            <a:pPr defTabSz="914228"/>
            <a:endParaRPr lang="es-ES" dirty="0" smtClean="0"/>
          </a:p>
        </p:txBody>
      </p:sp>
    </p:spTree>
    <p:extLst>
      <p:ext uri="{BB962C8B-B14F-4D97-AF65-F5344CB8AC3E}">
        <p14:creationId xmlns:p14="http://schemas.microsoft.com/office/powerpoint/2010/main" val="21524201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22 CuadroTexto"/>
          <p:cNvSpPr txBox="1"/>
          <p:nvPr/>
        </p:nvSpPr>
        <p:spPr>
          <a:xfrm>
            <a:off x="7526149" y="5627173"/>
            <a:ext cx="1837306" cy="369314"/>
          </a:xfrm>
          <a:prstGeom prst="rect">
            <a:avLst/>
          </a:prstGeom>
          <a:solidFill>
            <a:schemeClr val="bg1"/>
          </a:solidFill>
        </p:spPr>
        <p:txBody>
          <a:bodyPr wrap="square" lIns="91423" tIns="45711" rIns="91423" bIns="45711">
            <a:spAutoFit/>
          </a:bodyPr>
          <a:lstStyle/>
          <a:p>
            <a:pPr>
              <a:buClr>
                <a:srgbClr val="000000"/>
              </a:buClr>
              <a:buSzPct val="100000"/>
              <a:buFont typeface="Times New Roman" pitchFamily="18" charset="0"/>
              <a:buNone/>
              <a:defRPr/>
            </a:pPr>
            <a:r>
              <a:rPr lang="en-US" sz="1800" dirty="0" smtClean="0">
                <a:solidFill>
                  <a:schemeClr val="tx1"/>
                </a:solidFill>
                <a:latin typeface="+mj-lt"/>
                <a:ea typeface="DejaVu Sans" pitchFamily="32" charset="0"/>
                <a:cs typeface="DejaVu Sans" pitchFamily="32" charset="0"/>
              </a:rPr>
              <a:t>terrain surface</a:t>
            </a:r>
            <a:endParaRPr lang="en-US" sz="1800" dirty="0">
              <a:solidFill>
                <a:schemeClr val="tx1"/>
              </a:solidFill>
              <a:latin typeface="+mj-lt"/>
              <a:ea typeface="DejaVu Sans" pitchFamily="32" charset="0"/>
              <a:cs typeface="DejaVu Sans" pitchFamily="32" charset="0"/>
            </a:endParaRPr>
          </a:p>
        </p:txBody>
      </p:sp>
      <p:sp>
        <p:nvSpPr>
          <p:cNvPr id="1874957" name="Rectangle 13"/>
          <p:cNvSpPr>
            <a:spLocks noChangeArrowheads="1"/>
          </p:cNvSpPr>
          <p:nvPr/>
        </p:nvSpPr>
        <p:spPr bwMode="auto">
          <a:xfrm>
            <a:off x="488638" y="620714"/>
            <a:ext cx="3672705"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Construction of the observed wind</a:t>
            </a:r>
          </a:p>
        </p:txBody>
      </p:sp>
      <p:sp>
        <p:nvSpPr>
          <p:cNvPr id="1874958"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4" name="Rectangle 18"/>
          <p:cNvSpPr>
            <a:spLocks noChangeArrowheads="1"/>
          </p:cNvSpPr>
          <p:nvPr/>
        </p:nvSpPr>
        <p:spPr bwMode="auto">
          <a:xfrm>
            <a:off x="5" y="1477710"/>
            <a:ext cx="9905999" cy="1107949"/>
          </a:xfrm>
          <a:prstGeom prst="rect">
            <a:avLst/>
          </a:prstGeom>
          <a:noFill/>
          <a:ln w="57150">
            <a:noFill/>
            <a:miter lim="800000"/>
            <a:headEnd/>
            <a:tailEnd/>
          </a:ln>
          <a:effectLst/>
        </p:spPr>
        <p:txBody>
          <a:bodyPr wrap="square" lIns="91393" tIns="45697" rIns="91393" bIns="45697" anchor="ctr">
            <a:spAutoFit/>
          </a:bodyPr>
          <a:lstStyle/>
          <a:p>
            <a:pPr marL="0" lvl="1"/>
            <a:r>
              <a:rPr lang="en-US" sz="3200" dirty="0" smtClean="0">
                <a:solidFill>
                  <a:srgbClr val="000000"/>
                </a:solidFill>
                <a:latin typeface="Arial" pitchFamily="34" charset="0"/>
                <a:cs typeface="Arial" pitchFamily="34" charset="0"/>
                <a:sym typeface="ZapfDingbats" pitchFamily="82" charset="2"/>
              </a:rPr>
              <a:t>Vertical extrapolation (log-linear wind profile)</a:t>
            </a:r>
          </a:p>
          <a:p>
            <a:pPr marL="0" lvl="1"/>
            <a:endParaRPr lang="en-US" sz="3200" b="1" dirty="0" smtClean="0">
              <a:solidFill>
                <a:srgbClr val="000000"/>
              </a:solidFill>
              <a:latin typeface="Arial" pitchFamily="34" charset="0"/>
              <a:cs typeface="Arial" pitchFamily="34" charset="0"/>
            </a:endParaRPr>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69669" y="2217961"/>
            <a:ext cx="6624638" cy="4386263"/>
          </a:xfrm>
          <a:prstGeom prst="rect">
            <a:avLst/>
          </a:prstGeom>
          <a:noFill/>
          <a:ln w="9525">
            <a:noFill/>
            <a:round/>
            <a:headEnd/>
            <a:tailEnd/>
          </a:ln>
          <a:effectLst/>
        </p:spPr>
      </p:pic>
      <p:sp>
        <p:nvSpPr>
          <p:cNvPr id="10" name="9 CuadroTexto"/>
          <p:cNvSpPr txBox="1"/>
          <p:nvPr/>
        </p:nvSpPr>
        <p:spPr>
          <a:xfrm>
            <a:off x="4747594" y="2424331"/>
            <a:ext cx="3035783" cy="369314"/>
          </a:xfrm>
          <a:prstGeom prst="rect">
            <a:avLst/>
          </a:prstGeom>
          <a:solidFill>
            <a:schemeClr val="bg1"/>
          </a:solidFill>
        </p:spPr>
        <p:txBody>
          <a:bodyPr wrap="square" lIns="91423" tIns="45711" rIns="91423" bIns="45711">
            <a:spAutoFit/>
          </a:bodyPr>
          <a:lstStyle/>
          <a:p>
            <a:pPr>
              <a:buClr>
                <a:srgbClr val="000000"/>
              </a:buClr>
              <a:buSzPct val="100000"/>
              <a:buFont typeface="Times New Roman" pitchFamily="18" charset="0"/>
              <a:buNone/>
              <a:defRPr/>
            </a:pPr>
            <a:r>
              <a:rPr lang="en-US" sz="1800" dirty="0" err="1" smtClean="0">
                <a:solidFill>
                  <a:schemeClr val="tx1"/>
                </a:solidFill>
                <a:latin typeface="+mj-lt"/>
                <a:ea typeface="DejaVu Sans" pitchFamily="32" charset="0"/>
                <a:cs typeface="DejaVu Sans" pitchFamily="32" charset="0"/>
              </a:rPr>
              <a:t>geostrophic</a:t>
            </a:r>
            <a:r>
              <a:rPr lang="en-US" sz="1800" dirty="0" smtClean="0">
                <a:solidFill>
                  <a:schemeClr val="tx1"/>
                </a:solidFill>
                <a:latin typeface="+mj-lt"/>
                <a:ea typeface="DejaVu Sans" pitchFamily="32" charset="0"/>
                <a:cs typeface="DejaVu Sans" pitchFamily="32" charset="0"/>
              </a:rPr>
              <a:t> </a:t>
            </a:r>
            <a:r>
              <a:rPr lang="en-US" sz="1800" dirty="0">
                <a:solidFill>
                  <a:schemeClr val="tx1"/>
                </a:solidFill>
                <a:latin typeface="+mj-lt"/>
                <a:ea typeface="DejaVu Sans" pitchFamily="32" charset="0"/>
                <a:cs typeface="DejaVu Sans" pitchFamily="32" charset="0"/>
              </a:rPr>
              <a:t>wind</a:t>
            </a:r>
          </a:p>
        </p:txBody>
      </p:sp>
      <p:sp>
        <p:nvSpPr>
          <p:cNvPr id="11" name="10 CuadroTexto"/>
          <p:cNvSpPr txBox="1"/>
          <p:nvPr/>
        </p:nvSpPr>
        <p:spPr>
          <a:xfrm>
            <a:off x="5118913" y="3073748"/>
            <a:ext cx="1573212" cy="369314"/>
          </a:xfrm>
          <a:prstGeom prst="rect">
            <a:avLst/>
          </a:prstGeom>
          <a:solidFill>
            <a:schemeClr val="bg1"/>
          </a:solidFill>
        </p:spPr>
        <p:txBody>
          <a:bodyPr lIns="91423" tIns="45711" rIns="91423" bIns="45711">
            <a:spAutoFit/>
          </a:bodyPr>
          <a:lstStyle/>
          <a:p>
            <a:pPr>
              <a:buClr>
                <a:srgbClr val="000000"/>
              </a:buClr>
              <a:buSzPct val="100000"/>
              <a:buFont typeface="Times New Roman" pitchFamily="18" charset="0"/>
              <a:buNone/>
              <a:defRPr/>
            </a:pPr>
            <a:r>
              <a:rPr lang="en-US" sz="1800" dirty="0">
                <a:solidFill>
                  <a:schemeClr val="tx1"/>
                </a:solidFill>
                <a:latin typeface="+mj-lt"/>
                <a:ea typeface="DejaVu Sans" pitchFamily="32" charset="0"/>
                <a:cs typeface="DejaVu Sans" pitchFamily="32" charset="0"/>
              </a:rPr>
              <a:t>m</a:t>
            </a:r>
            <a:r>
              <a:rPr lang="en-US" sz="1800" dirty="0" smtClean="0">
                <a:solidFill>
                  <a:schemeClr val="tx1"/>
                </a:solidFill>
                <a:latin typeface="+mj-lt"/>
                <a:ea typeface="DejaVu Sans" pitchFamily="32" charset="0"/>
                <a:cs typeface="DejaVu Sans" pitchFamily="32" charset="0"/>
              </a:rPr>
              <a:t>ixing </a:t>
            </a:r>
            <a:r>
              <a:rPr lang="en-US" sz="1800" dirty="0">
                <a:solidFill>
                  <a:schemeClr val="tx1"/>
                </a:solidFill>
                <a:latin typeface="+mj-lt"/>
                <a:ea typeface="DejaVu Sans" pitchFamily="32" charset="0"/>
                <a:cs typeface="DejaVu Sans" pitchFamily="32" charset="0"/>
              </a:rPr>
              <a:t>layer</a:t>
            </a:r>
          </a:p>
        </p:txBody>
      </p:sp>
      <p:pic>
        <p:nvPicPr>
          <p:cNvPr id="1099778" name="Picture 2"/>
          <p:cNvPicPr>
            <a:picLocks noChangeAspect="1" noChangeArrowheads="1"/>
          </p:cNvPicPr>
          <p:nvPr/>
        </p:nvPicPr>
        <p:blipFill>
          <a:blip r:embed="rId4" cstate="print"/>
          <a:srcRect/>
          <a:stretch>
            <a:fillRect/>
          </a:stretch>
        </p:blipFill>
        <p:spPr bwMode="auto">
          <a:xfrm>
            <a:off x="4988970" y="3713714"/>
            <a:ext cx="3460090" cy="342892"/>
          </a:xfrm>
          <a:prstGeom prst="rect">
            <a:avLst/>
          </a:prstGeom>
          <a:noFill/>
          <a:ln w="9525">
            <a:noFill/>
            <a:miter lim="800000"/>
            <a:headEnd/>
            <a:tailEnd/>
          </a:ln>
        </p:spPr>
      </p:pic>
      <p:pic>
        <p:nvPicPr>
          <p:cNvPr id="1099779" name="Picture 3"/>
          <p:cNvPicPr>
            <a:picLocks noChangeAspect="1" noChangeArrowheads="1"/>
          </p:cNvPicPr>
          <p:nvPr/>
        </p:nvPicPr>
        <p:blipFill>
          <a:blip r:embed="rId5" cstate="print"/>
          <a:srcRect/>
          <a:stretch>
            <a:fillRect/>
          </a:stretch>
        </p:blipFill>
        <p:spPr bwMode="auto">
          <a:xfrm>
            <a:off x="4978152" y="2535372"/>
            <a:ext cx="318059" cy="218156"/>
          </a:xfrm>
          <a:prstGeom prst="rect">
            <a:avLst/>
          </a:prstGeom>
          <a:noFill/>
          <a:ln w="9525">
            <a:noFill/>
            <a:miter lim="800000"/>
            <a:headEnd/>
            <a:tailEnd/>
          </a:ln>
        </p:spPr>
      </p:pic>
      <p:pic>
        <p:nvPicPr>
          <p:cNvPr id="1099780" name="Picture 4"/>
          <p:cNvPicPr>
            <a:picLocks noChangeAspect="1" noChangeArrowheads="1"/>
          </p:cNvPicPr>
          <p:nvPr/>
        </p:nvPicPr>
        <p:blipFill>
          <a:blip r:embed="rId6" cstate="print"/>
          <a:srcRect/>
          <a:stretch>
            <a:fillRect/>
          </a:stretch>
        </p:blipFill>
        <p:spPr bwMode="auto">
          <a:xfrm>
            <a:off x="1706045" y="5515661"/>
            <a:ext cx="311446" cy="187262"/>
          </a:xfrm>
          <a:prstGeom prst="rect">
            <a:avLst/>
          </a:prstGeom>
          <a:noFill/>
          <a:ln w="9525">
            <a:noFill/>
            <a:miter lim="800000"/>
            <a:headEnd/>
            <a:tailEnd/>
          </a:ln>
        </p:spPr>
      </p:pic>
      <p:pic>
        <p:nvPicPr>
          <p:cNvPr id="1099781" name="Picture 5"/>
          <p:cNvPicPr>
            <a:picLocks noChangeAspect="1" noChangeArrowheads="1"/>
          </p:cNvPicPr>
          <p:nvPr/>
        </p:nvPicPr>
        <p:blipFill>
          <a:blip r:embed="rId7" cstate="print"/>
          <a:srcRect/>
          <a:stretch>
            <a:fillRect/>
          </a:stretch>
        </p:blipFill>
        <p:spPr bwMode="auto">
          <a:xfrm>
            <a:off x="1709395" y="3379623"/>
            <a:ext cx="327054" cy="270320"/>
          </a:xfrm>
          <a:prstGeom prst="rect">
            <a:avLst/>
          </a:prstGeom>
          <a:noFill/>
          <a:ln w="9525">
            <a:noFill/>
            <a:miter lim="800000"/>
            <a:headEnd/>
            <a:tailEnd/>
          </a:ln>
        </p:spPr>
      </p:pic>
      <p:pic>
        <p:nvPicPr>
          <p:cNvPr id="1099782" name="Picture 6"/>
          <p:cNvPicPr>
            <a:picLocks noChangeAspect="1" noChangeArrowheads="1"/>
          </p:cNvPicPr>
          <p:nvPr/>
        </p:nvPicPr>
        <p:blipFill>
          <a:blip r:embed="rId8" cstate="print"/>
          <a:srcRect/>
          <a:stretch>
            <a:fillRect/>
          </a:stretch>
        </p:blipFill>
        <p:spPr bwMode="auto">
          <a:xfrm>
            <a:off x="1630914" y="2788617"/>
            <a:ext cx="388087" cy="229324"/>
          </a:xfrm>
          <a:prstGeom prst="rect">
            <a:avLst/>
          </a:prstGeom>
          <a:noFill/>
          <a:ln w="9525">
            <a:noFill/>
            <a:miter lim="800000"/>
            <a:headEnd/>
            <a:tailEnd/>
          </a:ln>
        </p:spPr>
      </p:pic>
      <p:pic>
        <p:nvPicPr>
          <p:cNvPr id="1099783" name="Picture 7"/>
          <p:cNvPicPr>
            <a:picLocks noChangeAspect="1" noChangeArrowheads="1"/>
          </p:cNvPicPr>
          <p:nvPr/>
        </p:nvPicPr>
        <p:blipFill>
          <a:blip r:embed="rId9" cstate="print"/>
          <a:srcRect/>
          <a:stretch>
            <a:fillRect/>
          </a:stretch>
        </p:blipFill>
        <p:spPr bwMode="auto">
          <a:xfrm>
            <a:off x="1705205" y="4187126"/>
            <a:ext cx="313792" cy="185344"/>
          </a:xfrm>
          <a:prstGeom prst="rect">
            <a:avLst/>
          </a:prstGeom>
          <a:noFill/>
          <a:ln w="9525">
            <a:noFill/>
            <a:miter lim="800000"/>
            <a:headEnd/>
            <a:tailEnd/>
          </a:ln>
        </p:spPr>
      </p:pic>
      <p:pic>
        <p:nvPicPr>
          <p:cNvPr id="1099784" name="Picture 8"/>
          <p:cNvPicPr>
            <a:picLocks noChangeAspect="1" noChangeArrowheads="1"/>
          </p:cNvPicPr>
          <p:nvPr/>
        </p:nvPicPr>
        <p:blipFill>
          <a:blip r:embed="rId10" cstate="print"/>
          <a:srcRect/>
          <a:stretch>
            <a:fillRect/>
          </a:stretch>
        </p:blipFill>
        <p:spPr bwMode="auto">
          <a:xfrm>
            <a:off x="1720940" y="5831638"/>
            <a:ext cx="305370" cy="227598"/>
          </a:xfrm>
          <a:prstGeom prst="rect">
            <a:avLst/>
          </a:prstGeom>
          <a:noFill/>
          <a:ln w="9525">
            <a:noFill/>
            <a:miter lim="800000"/>
            <a:headEnd/>
            <a:tailEnd/>
          </a:ln>
        </p:spPr>
      </p:pic>
      <p:sp>
        <p:nvSpPr>
          <p:cNvPr id="21" name="Line 7"/>
          <p:cNvSpPr>
            <a:spLocks noChangeShapeType="1"/>
          </p:cNvSpPr>
          <p:nvPr/>
        </p:nvSpPr>
        <p:spPr bwMode="auto">
          <a:xfrm flipH="1">
            <a:off x="5537606" y="5808273"/>
            <a:ext cx="1975104" cy="212141"/>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s-ES" smtClean="0"/>
          </a:p>
        </p:txBody>
      </p:sp>
      <p:sp>
        <p:nvSpPr>
          <p:cNvPr id="22" name="21 Rectángulo"/>
          <p:cNvSpPr/>
          <p:nvPr/>
        </p:nvSpPr>
        <p:spPr bwMode="auto">
          <a:xfrm>
            <a:off x="7528049" y="5471892"/>
            <a:ext cx="1828800" cy="710051"/>
          </a:xfrm>
          <a:prstGeom prst="rect">
            <a:avLst/>
          </a:prstGeom>
          <a:noFill/>
          <a:ln w="57150" cap="flat" cmpd="sng" algn="ctr">
            <a:solidFill>
              <a:srgbClr val="FF0000"/>
            </a:solidFill>
            <a:prstDash val="solid"/>
            <a:round/>
            <a:headEnd type="none" w="med" len="med"/>
            <a:tailEnd type="none" w="med" len="med"/>
          </a:ln>
          <a:effectLst/>
        </p:spPr>
        <p:txBody>
          <a:bodyPr vert="horz" wrap="square" lIns="89984" tIns="46792" rIns="89984" bIns="46792" numCol="1" rtlCol="0" anchor="t" anchorCtr="0" compatLnSpc="1">
            <a:prstTxWarp prst="textNoShape">
              <a:avLst/>
            </a:prstTxWarp>
            <a:spAutoFit/>
          </a:bodyPr>
          <a:lstStyle/>
          <a:p>
            <a:pPr defTabSz="914228"/>
            <a:endParaRPr lang="es-ES" dirty="0" smtClean="0"/>
          </a:p>
        </p:txBody>
      </p:sp>
      <p:sp>
        <p:nvSpPr>
          <p:cNvPr id="12" name="Rectángulo 11"/>
          <p:cNvSpPr/>
          <p:nvPr/>
        </p:nvSpPr>
        <p:spPr bwMode="auto">
          <a:xfrm>
            <a:off x="4989879" y="4489689"/>
            <a:ext cx="2437216" cy="564418"/>
          </a:xfrm>
          <a:prstGeom prst="rect">
            <a:avLst/>
          </a:prstGeom>
          <a:solidFill>
            <a:schemeClr val="bg1"/>
          </a:solidFill>
          <a:ln w="571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4000" b="0" i="0" u="none" strike="noStrike" cap="none" normalizeH="0" baseline="0" smtClean="0">
              <a:ln>
                <a:noFill/>
              </a:ln>
              <a:solidFill>
                <a:srgbClr val="FFFF00"/>
              </a:solidFill>
              <a:effectLst/>
              <a:latin typeface="Times New Roman" pitchFamily="18" charset="0"/>
            </a:endParaRPr>
          </a:p>
        </p:txBody>
      </p:sp>
      <p:pic>
        <p:nvPicPr>
          <p:cNvPr id="17" name="Imagen 16"/>
          <p:cNvPicPr>
            <a:picLocks noChangeAspect="1"/>
          </p:cNvPicPr>
          <p:nvPr/>
        </p:nvPicPr>
        <p:blipFill>
          <a:blip r:embed="rId11"/>
          <a:stretch>
            <a:fillRect/>
          </a:stretch>
        </p:blipFill>
        <p:spPr>
          <a:xfrm>
            <a:off x="5004737" y="4893016"/>
            <a:ext cx="2628900" cy="3302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488638" y="620714"/>
            <a:ext cx="3672705"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Construction of the observed wind</a:t>
            </a:r>
          </a:p>
        </p:txBody>
      </p:sp>
      <p:sp>
        <p:nvSpPr>
          <p:cNvPr id="12"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3" name="Rectangle 108"/>
          <p:cNvSpPr>
            <a:spLocks noChangeArrowheads="1"/>
          </p:cNvSpPr>
          <p:nvPr/>
        </p:nvSpPr>
        <p:spPr bwMode="auto">
          <a:xfrm>
            <a:off x="547604" y="1576390"/>
            <a:ext cx="2292519"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Friction velocity: </a:t>
            </a:r>
          </a:p>
        </p:txBody>
      </p:sp>
      <p:sp>
        <p:nvSpPr>
          <p:cNvPr id="14" name="Rectangle 108"/>
          <p:cNvSpPr>
            <a:spLocks noChangeArrowheads="1"/>
          </p:cNvSpPr>
          <p:nvPr/>
        </p:nvSpPr>
        <p:spPr bwMode="auto">
          <a:xfrm>
            <a:off x="549752" y="2478089"/>
            <a:ext cx="4741909"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Height of the planetary boundary layer: </a:t>
            </a:r>
          </a:p>
        </p:txBody>
      </p:sp>
      <p:sp>
        <p:nvSpPr>
          <p:cNvPr id="15" name="Rectangle 108"/>
          <p:cNvSpPr>
            <a:spLocks noChangeArrowheads="1"/>
          </p:cNvSpPr>
          <p:nvPr/>
        </p:nvSpPr>
        <p:spPr bwMode="auto">
          <a:xfrm>
            <a:off x="5387983" y="2989716"/>
            <a:ext cx="2042452"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the Earth rotation and</a:t>
            </a:r>
          </a:p>
        </p:txBody>
      </p:sp>
      <p:sp>
        <p:nvSpPr>
          <p:cNvPr id="16" name="Rectangle 108"/>
          <p:cNvSpPr>
            <a:spLocks noChangeArrowheads="1"/>
          </p:cNvSpPr>
          <p:nvPr/>
        </p:nvSpPr>
        <p:spPr bwMode="auto">
          <a:xfrm>
            <a:off x="2382859" y="2977018"/>
            <a:ext cx="2949495"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is the </a:t>
            </a:r>
            <a:r>
              <a:rPr lang="en-GB" sz="1400" b="1" dirty="0" err="1" smtClean="0">
                <a:solidFill>
                  <a:srgbClr val="000000"/>
                </a:solidFill>
                <a:latin typeface="Arial" charset="0"/>
              </a:rPr>
              <a:t>Coriolis</a:t>
            </a:r>
            <a:r>
              <a:rPr lang="en-GB" sz="1400" b="1" dirty="0" smtClean="0">
                <a:solidFill>
                  <a:srgbClr val="000000"/>
                </a:solidFill>
                <a:latin typeface="Arial" charset="0"/>
              </a:rPr>
              <a:t> parameter, being  </a:t>
            </a:r>
          </a:p>
        </p:txBody>
      </p:sp>
      <p:sp>
        <p:nvSpPr>
          <p:cNvPr id="17" name="Rectangle 108"/>
          <p:cNvSpPr>
            <a:spLocks noChangeArrowheads="1"/>
          </p:cNvSpPr>
          <p:nvPr/>
        </p:nvSpPr>
        <p:spPr bwMode="auto">
          <a:xfrm>
            <a:off x="1273517" y="3417524"/>
            <a:ext cx="4775571"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is a parameter depending on the atmospheric stability</a:t>
            </a:r>
          </a:p>
        </p:txBody>
      </p:sp>
      <p:sp>
        <p:nvSpPr>
          <p:cNvPr id="18" name="Rectangle 108"/>
          <p:cNvSpPr>
            <a:spLocks noChangeArrowheads="1"/>
          </p:cNvSpPr>
          <p:nvPr/>
        </p:nvSpPr>
        <p:spPr bwMode="auto">
          <a:xfrm>
            <a:off x="7678740" y="2973025"/>
            <a:ext cx="1335527"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is the latitude</a:t>
            </a:r>
          </a:p>
        </p:txBody>
      </p:sp>
      <p:sp>
        <p:nvSpPr>
          <p:cNvPr id="20" name="Rectangle 108"/>
          <p:cNvSpPr>
            <a:spLocks noChangeArrowheads="1"/>
          </p:cNvSpPr>
          <p:nvPr/>
        </p:nvSpPr>
        <p:spPr bwMode="auto">
          <a:xfrm>
            <a:off x="566768" y="4010455"/>
            <a:ext cx="2010391"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Mixing height: </a:t>
            </a:r>
          </a:p>
        </p:txBody>
      </p:sp>
      <p:sp>
        <p:nvSpPr>
          <p:cNvPr id="21" name="Rectangle 108"/>
          <p:cNvSpPr>
            <a:spLocks noChangeArrowheads="1"/>
          </p:cNvSpPr>
          <p:nvPr/>
        </p:nvSpPr>
        <p:spPr bwMode="auto">
          <a:xfrm>
            <a:off x="3097335" y="4432435"/>
            <a:ext cx="3092418"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in neutral and unstable conditions</a:t>
            </a:r>
          </a:p>
        </p:txBody>
      </p:sp>
      <p:sp>
        <p:nvSpPr>
          <p:cNvPr id="22" name="Rectangle 108"/>
          <p:cNvSpPr>
            <a:spLocks noChangeArrowheads="1"/>
          </p:cNvSpPr>
          <p:nvPr/>
        </p:nvSpPr>
        <p:spPr bwMode="auto">
          <a:xfrm>
            <a:off x="3107629" y="5201695"/>
            <a:ext cx="1861312"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in stable conditions</a:t>
            </a:r>
          </a:p>
        </p:txBody>
      </p:sp>
      <p:sp>
        <p:nvSpPr>
          <p:cNvPr id="23" name="Rectangle 108"/>
          <p:cNvSpPr>
            <a:spLocks noChangeArrowheads="1"/>
          </p:cNvSpPr>
          <p:nvPr/>
        </p:nvSpPr>
        <p:spPr bwMode="auto">
          <a:xfrm>
            <a:off x="553771" y="5944498"/>
            <a:ext cx="3421034"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Height of the surface layer: </a:t>
            </a:r>
          </a:p>
        </p:txBody>
      </p:sp>
      <p:pic>
        <p:nvPicPr>
          <p:cNvPr id="1096705" name="Picture 1"/>
          <p:cNvPicPr>
            <a:picLocks noChangeAspect="1" noChangeArrowheads="1"/>
          </p:cNvPicPr>
          <p:nvPr/>
        </p:nvPicPr>
        <p:blipFill>
          <a:blip r:embed="rId2" cstate="print"/>
          <a:srcRect/>
          <a:stretch>
            <a:fillRect/>
          </a:stretch>
        </p:blipFill>
        <p:spPr bwMode="auto">
          <a:xfrm>
            <a:off x="2717800" y="1451070"/>
            <a:ext cx="2205446" cy="871059"/>
          </a:xfrm>
          <a:prstGeom prst="rect">
            <a:avLst/>
          </a:prstGeom>
          <a:noFill/>
          <a:ln w="9525">
            <a:noFill/>
            <a:miter lim="800000"/>
            <a:headEnd/>
            <a:tailEnd/>
          </a:ln>
        </p:spPr>
      </p:pic>
      <p:pic>
        <p:nvPicPr>
          <p:cNvPr id="1096706" name="Picture 2"/>
          <p:cNvPicPr>
            <a:picLocks noChangeAspect="1" noChangeArrowheads="1"/>
          </p:cNvPicPr>
          <p:nvPr/>
        </p:nvPicPr>
        <p:blipFill>
          <a:blip r:embed="rId3" cstate="print"/>
          <a:srcRect/>
          <a:stretch>
            <a:fillRect/>
          </a:stretch>
        </p:blipFill>
        <p:spPr bwMode="auto">
          <a:xfrm>
            <a:off x="5202829" y="2258060"/>
            <a:ext cx="1717940" cy="761728"/>
          </a:xfrm>
          <a:prstGeom prst="rect">
            <a:avLst/>
          </a:prstGeom>
          <a:noFill/>
          <a:ln w="9525">
            <a:noFill/>
            <a:miter lim="800000"/>
            <a:headEnd/>
            <a:tailEnd/>
          </a:ln>
        </p:spPr>
      </p:pic>
      <p:pic>
        <p:nvPicPr>
          <p:cNvPr id="1096707" name="Picture 3"/>
          <p:cNvPicPr>
            <a:picLocks noChangeAspect="1" noChangeArrowheads="1"/>
          </p:cNvPicPr>
          <p:nvPr/>
        </p:nvPicPr>
        <p:blipFill>
          <a:blip r:embed="rId4" cstate="print"/>
          <a:srcRect/>
          <a:stretch>
            <a:fillRect/>
          </a:stretch>
        </p:blipFill>
        <p:spPr bwMode="auto">
          <a:xfrm>
            <a:off x="1018295" y="2977403"/>
            <a:ext cx="1442493" cy="326689"/>
          </a:xfrm>
          <a:prstGeom prst="rect">
            <a:avLst/>
          </a:prstGeom>
          <a:noFill/>
          <a:ln w="9525">
            <a:noFill/>
            <a:miter lim="800000"/>
            <a:headEnd/>
            <a:tailEnd/>
          </a:ln>
        </p:spPr>
      </p:pic>
      <p:pic>
        <p:nvPicPr>
          <p:cNvPr id="1096708" name="Picture 4"/>
          <p:cNvPicPr>
            <a:picLocks noChangeAspect="1" noChangeArrowheads="1"/>
          </p:cNvPicPr>
          <p:nvPr/>
        </p:nvPicPr>
        <p:blipFill>
          <a:blip r:embed="rId5" cstate="print"/>
          <a:srcRect/>
          <a:stretch>
            <a:fillRect/>
          </a:stretch>
        </p:blipFill>
        <p:spPr bwMode="auto">
          <a:xfrm>
            <a:off x="5212717" y="3034603"/>
            <a:ext cx="189139" cy="206982"/>
          </a:xfrm>
          <a:prstGeom prst="rect">
            <a:avLst/>
          </a:prstGeom>
          <a:noFill/>
          <a:ln w="9525">
            <a:noFill/>
            <a:miter lim="800000"/>
            <a:headEnd/>
            <a:tailEnd/>
          </a:ln>
        </p:spPr>
      </p:pic>
      <p:pic>
        <p:nvPicPr>
          <p:cNvPr id="1096709" name="Picture 5"/>
          <p:cNvPicPr>
            <a:picLocks noChangeAspect="1" noChangeArrowheads="1"/>
          </p:cNvPicPr>
          <p:nvPr/>
        </p:nvPicPr>
        <p:blipFill>
          <a:blip r:embed="rId6" cstate="print"/>
          <a:srcRect/>
          <a:stretch>
            <a:fillRect/>
          </a:stretch>
        </p:blipFill>
        <p:spPr bwMode="auto">
          <a:xfrm>
            <a:off x="7432177" y="2971800"/>
            <a:ext cx="237800" cy="329430"/>
          </a:xfrm>
          <a:prstGeom prst="rect">
            <a:avLst/>
          </a:prstGeom>
          <a:noFill/>
          <a:ln w="9525">
            <a:noFill/>
            <a:miter lim="800000"/>
            <a:headEnd/>
            <a:tailEnd/>
          </a:ln>
        </p:spPr>
      </p:pic>
      <p:pic>
        <p:nvPicPr>
          <p:cNvPr id="1096710" name="Picture 6"/>
          <p:cNvPicPr>
            <a:picLocks noChangeAspect="1" noChangeArrowheads="1"/>
          </p:cNvPicPr>
          <p:nvPr/>
        </p:nvPicPr>
        <p:blipFill>
          <a:blip r:embed="rId7" cstate="print"/>
          <a:srcRect/>
          <a:stretch>
            <a:fillRect/>
          </a:stretch>
        </p:blipFill>
        <p:spPr bwMode="auto">
          <a:xfrm>
            <a:off x="1028431" y="3416168"/>
            <a:ext cx="272416" cy="295503"/>
          </a:xfrm>
          <a:prstGeom prst="rect">
            <a:avLst/>
          </a:prstGeom>
          <a:noFill/>
          <a:ln w="9525">
            <a:noFill/>
            <a:miter lim="800000"/>
            <a:headEnd/>
            <a:tailEnd/>
          </a:ln>
        </p:spPr>
      </p:pic>
      <p:pic>
        <p:nvPicPr>
          <p:cNvPr id="1096711" name="Picture 7"/>
          <p:cNvPicPr>
            <a:picLocks noChangeAspect="1" noChangeArrowheads="1"/>
          </p:cNvPicPr>
          <p:nvPr/>
        </p:nvPicPr>
        <p:blipFill>
          <a:blip r:embed="rId8" cstate="print"/>
          <a:srcRect/>
          <a:stretch>
            <a:fillRect/>
          </a:stretch>
        </p:blipFill>
        <p:spPr bwMode="auto">
          <a:xfrm>
            <a:off x="1179517" y="4467225"/>
            <a:ext cx="180975" cy="285750"/>
          </a:xfrm>
          <a:prstGeom prst="rect">
            <a:avLst/>
          </a:prstGeom>
          <a:noFill/>
          <a:ln w="9525">
            <a:noFill/>
            <a:miter lim="800000"/>
            <a:headEnd/>
            <a:tailEnd/>
          </a:ln>
        </p:spPr>
      </p:pic>
      <p:pic>
        <p:nvPicPr>
          <p:cNvPr id="1096712" name="Picture 8"/>
          <p:cNvPicPr>
            <a:picLocks noChangeAspect="1" noChangeArrowheads="1"/>
          </p:cNvPicPr>
          <p:nvPr/>
        </p:nvPicPr>
        <p:blipFill>
          <a:blip r:embed="rId9" cstate="print"/>
          <a:srcRect/>
          <a:stretch>
            <a:fillRect/>
          </a:stretch>
        </p:blipFill>
        <p:spPr bwMode="auto">
          <a:xfrm>
            <a:off x="1801815" y="4495804"/>
            <a:ext cx="477838" cy="288925"/>
          </a:xfrm>
          <a:prstGeom prst="rect">
            <a:avLst/>
          </a:prstGeom>
          <a:noFill/>
          <a:ln w="9525">
            <a:noFill/>
            <a:miter lim="800000"/>
            <a:headEnd/>
            <a:tailEnd/>
          </a:ln>
        </p:spPr>
      </p:pic>
      <p:pic>
        <p:nvPicPr>
          <p:cNvPr id="1096713" name="Picture 9"/>
          <p:cNvPicPr>
            <a:picLocks noChangeAspect="1" noChangeArrowheads="1"/>
          </p:cNvPicPr>
          <p:nvPr/>
        </p:nvPicPr>
        <p:blipFill>
          <a:blip r:embed="rId10" cstate="print"/>
          <a:srcRect/>
          <a:stretch>
            <a:fillRect/>
          </a:stretch>
        </p:blipFill>
        <p:spPr bwMode="auto">
          <a:xfrm>
            <a:off x="1492252" y="4494217"/>
            <a:ext cx="266700" cy="257175"/>
          </a:xfrm>
          <a:prstGeom prst="rect">
            <a:avLst/>
          </a:prstGeom>
          <a:noFill/>
          <a:ln w="9525">
            <a:noFill/>
            <a:miter lim="800000"/>
            <a:headEnd/>
            <a:tailEnd/>
          </a:ln>
        </p:spPr>
      </p:pic>
      <p:pic>
        <p:nvPicPr>
          <p:cNvPr id="1096714" name="Picture 10"/>
          <p:cNvPicPr>
            <a:picLocks noChangeAspect="1" noChangeArrowheads="1"/>
          </p:cNvPicPr>
          <p:nvPr/>
        </p:nvPicPr>
        <p:blipFill>
          <a:blip r:embed="rId11" cstate="print"/>
          <a:srcRect/>
          <a:stretch>
            <a:fillRect/>
          </a:stretch>
        </p:blipFill>
        <p:spPr bwMode="auto">
          <a:xfrm>
            <a:off x="1052517" y="4897442"/>
            <a:ext cx="1857375" cy="847725"/>
          </a:xfrm>
          <a:prstGeom prst="rect">
            <a:avLst/>
          </a:prstGeom>
          <a:noFill/>
          <a:ln w="9525">
            <a:noFill/>
            <a:miter lim="800000"/>
            <a:headEnd/>
            <a:tailEnd/>
          </a:ln>
        </p:spPr>
      </p:pic>
      <p:pic>
        <p:nvPicPr>
          <p:cNvPr id="1096715" name="Picture 11"/>
          <p:cNvPicPr>
            <a:picLocks noChangeAspect="1" noChangeArrowheads="1"/>
          </p:cNvPicPr>
          <p:nvPr/>
        </p:nvPicPr>
        <p:blipFill>
          <a:blip r:embed="rId12" cstate="print"/>
          <a:srcRect/>
          <a:stretch>
            <a:fillRect/>
          </a:stretch>
        </p:blipFill>
        <p:spPr bwMode="auto">
          <a:xfrm>
            <a:off x="3976691" y="5907071"/>
            <a:ext cx="1230312" cy="45245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4957" name="Rectangle 13"/>
          <p:cNvSpPr>
            <a:spLocks noChangeArrowheads="1"/>
          </p:cNvSpPr>
          <p:nvPr/>
        </p:nvSpPr>
        <p:spPr bwMode="auto">
          <a:xfrm>
            <a:off x="488638" y="620714"/>
            <a:ext cx="3931540" cy="300036"/>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Interpolated and resulting wind fields</a:t>
            </a:r>
          </a:p>
        </p:txBody>
      </p:sp>
      <p:sp>
        <p:nvSpPr>
          <p:cNvPr id="1874958"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21" name="1 CuadroTexto"/>
          <p:cNvSpPr txBox="1"/>
          <p:nvPr/>
        </p:nvSpPr>
        <p:spPr>
          <a:xfrm>
            <a:off x="1208448" y="5200032"/>
            <a:ext cx="3371987" cy="461665"/>
          </a:xfrm>
          <a:prstGeom prst="rect">
            <a:avLst/>
          </a:prstGeom>
          <a:noFill/>
        </p:spPr>
        <p:txBody>
          <a:bodyPr wrap="none">
            <a:spAutoFit/>
          </a:bodyPr>
          <a:ls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1pPr>
            <a:lvl2pPr marL="4572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2pPr>
            <a:lvl3pPr marL="9144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3pPr>
            <a:lvl4pPr marL="1371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4pPr>
            <a:lvl5pPr marL="18288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5pPr>
            <a:lvl6pPr marL="22860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6pPr>
            <a:lvl7pPr marL="27432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7pPr>
            <a:lvl8pPr marL="32004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8pPr>
            <a:lvl9pPr marL="36576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9pPr>
          </a:lstStyle>
          <a:p>
            <a:pPr>
              <a:defRPr/>
            </a:pPr>
            <a:r>
              <a:rPr lang="en-US" dirty="0">
                <a:solidFill>
                  <a:srgbClr val="000000"/>
                </a:solidFill>
                <a:latin typeface="Trebuchet MS"/>
              </a:rPr>
              <a:t>Interpolated wind field</a:t>
            </a:r>
          </a:p>
        </p:txBody>
      </p:sp>
      <p:sp>
        <p:nvSpPr>
          <p:cNvPr id="22" name="11 CuadroTexto"/>
          <p:cNvSpPr txBox="1"/>
          <p:nvPr/>
        </p:nvSpPr>
        <p:spPr>
          <a:xfrm>
            <a:off x="5788883" y="5200746"/>
            <a:ext cx="2908669" cy="461665"/>
          </a:xfrm>
          <a:prstGeom prst="rect">
            <a:avLst/>
          </a:prstGeom>
          <a:noFill/>
        </p:spPr>
        <p:txBody>
          <a:bodyPr wrap="none">
            <a:spAutoFit/>
          </a:bodyPr>
          <a:ls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1pPr>
            <a:lvl2pPr marL="4572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2pPr>
            <a:lvl3pPr marL="9144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3pPr>
            <a:lvl4pPr marL="1371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4pPr>
            <a:lvl5pPr marL="18288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5pPr>
            <a:lvl6pPr marL="22860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6pPr>
            <a:lvl7pPr marL="27432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7pPr>
            <a:lvl8pPr marL="32004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8pPr>
            <a:lvl9pPr marL="36576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9pPr>
          </a:lstStyle>
          <a:p>
            <a:pPr>
              <a:defRPr/>
            </a:pPr>
            <a:r>
              <a:rPr lang="en-US" dirty="0">
                <a:solidFill>
                  <a:srgbClr val="000000"/>
                </a:solidFill>
                <a:latin typeface="Trebuchet MS"/>
              </a:rPr>
              <a:t>Resulting wind field</a:t>
            </a:r>
          </a:p>
        </p:txBody>
      </p:sp>
      <p:pic>
        <p:nvPicPr>
          <p:cNvPr id="2" name="Imagen 1" descr="streamlinesWi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370" y="2049152"/>
            <a:ext cx="4735620" cy="2951978"/>
          </a:xfrm>
          <a:prstGeom prst="rect">
            <a:avLst/>
          </a:prstGeom>
        </p:spPr>
      </p:pic>
      <p:pic>
        <p:nvPicPr>
          <p:cNvPr id="3" name="Imagen 2" descr="streamlinesVin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11" y="2049144"/>
            <a:ext cx="4684348" cy="2951994"/>
          </a:xfrm>
          <a:prstGeom prst="rect">
            <a:avLst/>
          </a:prstGeom>
        </p:spPr>
      </p:pic>
    </p:spTree>
    <p:extLst>
      <p:ext uri="{BB962C8B-B14F-4D97-AF65-F5344CB8AC3E}">
        <p14:creationId xmlns:p14="http://schemas.microsoft.com/office/powerpoint/2010/main" val="15557404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468319" y="620714"/>
            <a:ext cx="2120999"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HARMONIE model</a:t>
            </a:r>
            <a:endParaRPr kumimoji="0" lang="en-US" sz="1800" dirty="0">
              <a:solidFill>
                <a:srgbClr val="C8C8C8"/>
              </a:solidFill>
              <a:latin typeface="Arial" charset="0"/>
            </a:endParaRPr>
          </a:p>
        </p:txBody>
      </p:sp>
      <p:sp>
        <p:nvSpPr>
          <p:cNvPr id="12" name="Rectangle 14"/>
          <p:cNvSpPr>
            <a:spLocks noChangeArrowheads="1"/>
          </p:cNvSpPr>
          <p:nvPr/>
        </p:nvSpPr>
        <p:spPr bwMode="auto">
          <a:xfrm>
            <a:off x="468323"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a:solidFill>
                  <a:srgbClr val="FFFFFF"/>
                </a:solidFill>
                <a:latin typeface="Trebuchet MS"/>
              </a:rPr>
              <a:t>HARMONIE-FEM Wind Forecast</a:t>
            </a:r>
          </a:p>
        </p:txBody>
      </p:sp>
      <p:sp>
        <p:nvSpPr>
          <p:cNvPr id="2" name="QuadreDeText 1"/>
          <p:cNvSpPr txBox="1"/>
          <p:nvPr/>
        </p:nvSpPr>
        <p:spPr>
          <a:xfrm>
            <a:off x="116465" y="1556794"/>
            <a:ext cx="6263219" cy="3139303"/>
          </a:xfrm>
          <a:prstGeom prst="rect">
            <a:avLst/>
          </a:prstGeom>
          <a:noFill/>
        </p:spPr>
        <p:txBody>
          <a:bodyPr wrap="none" lIns="91423" tIns="45711" rIns="91423" bIns="45711" rtlCol="0">
            <a:spAutoFit/>
          </a:bodyPr>
          <a:lstStyle/>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Non-hydrostatic meteorological model</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From large scale to 1km or less scale (under developed)</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Different models in different scales</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Assimilation data system</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Run by AEMET daily</a:t>
            </a:r>
          </a:p>
          <a:p>
            <a:pPr marL="285696" indent="-285696" algn="l" eaLnBrk="1" fontAlgn="auto" hangingPunct="1">
              <a:spcBef>
                <a:spcPts val="0"/>
              </a:spcBef>
              <a:spcAft>
                <a:spcPts val="0"/>
              </a:spcAft>
              <a:buFont typeface="Wingdings" pitchFamily="2" charset="2"/>
              <a:buChar char="q"/>
            </a:pPr>
            <a:endParaRPr kumimoji="0" lang="en-US" sz="1800" dirty="0" smtClean="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smtClean="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24 hours simulation data</a:t>
            </a: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p:txBody>
      </p:sp>
      <p:pic>
        <p:nvPicPr>
          <p:cNvPr id="1026" name="Picture 2" descr="Orografía del modelo HARMONIE sobre las islas Canarias a 2,5km de resolución horizon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003" y="2955721"/>
            <a:ext cx="5616624" cy="3032977"/>
          </a:xfrm>
          <a:prstGeom prst="rect">
            <a:avLst/>
          </a:prstGeom>
          <a:noFill/>
          <a:extLst>
            <a:ext uri="{909E8E84-426E-40DD-AFC4-6F175D3DCCD1}">
              <a14:hiddenFill xmlns:a14="http://schemas.microsoft.com/office/drawing/2010/main">
                <a:solidFill>
                  <a:srgbClr val="FFFFFF"/>
                </a:solidFill>
              </a14:hiddenFill>
            </a:ext>
          </a:extLst>
        </p:spPr>
      </p:pic>
      <p:sp>
        <p:nvSpPr>
          <p:cNvPr id="3" name="QuadreDeText 2"/>
          <p:cNvSpPr txBox="1"/>
          <p:nvPr/>
        </p:nvSpPr>
        <p:spPr>
          <a:xfrm>
            <a:off x="2996069" y="5959532"/>
            <a:ext cx="6891211" cy="646313"/>
          </a:xfrm>
          <a:prstGeom prst="rect">
            <a:avLst/>
          </a:prstGeom>
          <a:noFill/>
        </p:spPr>
        <p:txBody>
          <a:bodyPr wrap="none" lIns="91423" tIns="45711" rIns="91423" bIns="45711" rtlCol="0">
            <a:spAutoFit/>
          </a:bodyPr>
          <a:lstStyle/>
          <a:p>
            <a:pPr eaLnBrk="1" fontAlgn="auto" hangingPunct="1">
              <a:spcBef>
                <a:spcPts val="0"/>
              </a:spcBef>
              <a:spcAft>
                <a:spcPts val="0"/>
              </a:spcAft>
            </a:pPr>
            <a:r>
              <a:rPr kumimoji="0" lang="en-US" sz="1800" dirty="0" smtClean="0">
                <a:solidFill>
                  <a:srgbClr val="000000"/>
                </a:solidFill>
                <a:latin typeface="Trebuchet MS"/>
              </a:rPr>
              <a:t>HARMONIE on Canary islands </a:t>
            </a:r>
          </a:p>
          <a:p>
            <a:pPr eaLnBrk="1" fontAlgn="auto" hangingPunct="1">
              <a:spcBef>
                <a:spcPts val="0"/>
              </a:spcBef>
              <a:spcAft>
                <a:spcPts val="0"/>
              </a:spcAft>
            </a:pPr>
            <a:r>
              <a:rPr kumimoji="0" lang="en-US" sz="1800" dirty="0" smtClean="0">
                <a:solidFill>
                  <a:srgbClr val="000000"/>
                </a:solidFill>
                <a:latin typeface="Trebuchet MS"/>
              </a:rPr>
              <a:t>(http://www.aemet.es/ca/idi/prediccion/prediccion_numerica)</a:t>
            </a:r>
            <a:endParaRPr kumimoji="0" lang="en-US" sz="1800" dirty="0">
              <a:solidFill>
                <a:srgbClr val="000000"/>
              </a:solidFill>
              <a:latin typeface="Trebuchet MS"/>
            </a:endParaRPr>
          </a:p>
        </p:txBody>
      </p:sp>
    </p:spTree>
    <p:extLst>
      <p:ext uri="{BB962C8B-B14F-4D97-AF65-F5344CB8AC3E}">
        <p14:creationId xmlns:p14="http://schemas.microsoft.com/office/powerpoint/2010/main" val="16733062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EndShow"/>
  <p:tag name="BRANCHTO" val="-3"/>
</p:tagLst>
</file>

<file path=ppt/theme/theme1.xml><?xml version="1.0" encoding="utf-8"?>
<a:theme xmlns:a="http://schemas.openxmlformats.org/drawingml/2006/main" name="1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2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2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46101</TotalTime>
  <Words>1127</Words>
  <Application>Microsoft Office PowerPoint</Application>
  <PresentationFormat>A4 (210 x 297 mm)</PresentationFormat>
  <Paragraphs>196</Paragraphs>
  <Slides>26</Slides>
  <Notes>22</Notes>
  <HiddenSlides>0</HiddenSlides>
  <MMClips>0</MMClips>
  <ScaleCrop>false</ScaleCrop>
  <HeadingPairs>
    <vt:vector size="6" baseType="variant">
      <vt:variant>
        <vt:lpstr>Tema</vt:lpstr>
      </vt:variant>
      <vt:variant>
        <vt:i4>6</vt:i4>
      </vt:variant>
      <vt:variant>
        <vt:lpstr>Servidores OLE incrustados</vt:lpstr>
      </vt:variant>
      <vt:variant>
        <vt:i4>1</vt:i4>
      </vt:variant>
      <vt:variant>
        <vt:lpstr>Títulos de diapositiva</vt:lpstr>
      </vt:variant>
      <vt:variant>
        <vt:i4>26</vt:i4>
      </vt:variant>
    </vt:vector>
  </HeadingPairs>
  <TitlesOfParts>
    <vt:vector size="33" baseType="lpstr">
      <vt:lpstr>1_Plantilla_IUSIANI</vt:lpstr>
      <vt:lpstr>12_Plantilla_IUSIANI</vt:lpstr>
      <vt:lpstr>2_Plantilla_IUSIANI</vt:lpstr>
      <vt:lpstr>3_Plantilla_IUSIANI</vt:lpstr>
      <vt:lpstr>11_Plantilla_IUSIANI</vt:lpstr>
      <vt:lpstr>Office Theme</vt:lpstr>
      <vt:lpstr>EcuaciÛn</vt:lpstr>
      <vt:lpstr>Presentación de PowerPoint</vt:lpstr>
      <vt:lpstr>Contents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de Las Palmas de 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Conferencia Larga sobre Generacion de Mallas 3-D</dc:title>
  <dc:creator>Rafael Montenegro Armas</dc:creator>
  <cp:lastModifiedBy>Jabel</cp:lastModifiedBy>
  <cp:revision>2506</cp:revision>
  <cp:lastPrinted>2015-06-26T22:34:02Z</cp:lastPrinted>
  <dcterms:created xsi:type="dcterms:W3CDTF">1999-11-30T19:04:13Z</dcterms:created>
  <dcterms:modified xsi:type="dcterms:W3CDTF">2015-07-06T11:03:09Z</dcterms:modified>
</cp:coreProperties>
</file>