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93441" r:id="rId1"/>
  </p:sldMasterIdLst>
  <p:notesMasterIdLst>
    <p:notesMasterId r:id="rId37"/>
  </p:notesMasterIdLst>
  <p:handoutMasterIdLst>
    <p:handoutMasterId r:id="rId38"/>
  </p:handoutMasterIdLst>
  <p:sldIdLst>
    <p:sldId id="1869" r:id="rId2"/>
    <p:sldId id="1723" r:id="rId3"/>
    <p:sldId id="1918" r:id="rId4"/>
    <p:sldId id="1886" r:id="rId5"/>
    <p:sldId id="1919" r:id="rId6"/>
    <p:sldId id="1920" r:id="rId7"/>
    <p:sldId id="1889" r:id="rId8"/>
    <p:sldId id="1890" r:id="rId9"/>
    <p:sldId id="1891" r:id="rId10"/>
    <p:sldId id="1892" r:id="rId11"/>
    <p:sldId id="1893" r:id="rId12"/>
    <p:sldId id="1894" r:id="rId13"/>
    <p:sldId id="1895" r:id="rId14"/>
    <p:sldId id="1896" r:id="rId15"/>
    <p:sldId id="1897" r:id="rId16"/>
    <p:sldId id="1898" r:id="rId17"/>
    <p:sldId id="1899" r:id="rId18"/>
    <p:sldId id="1900" r:id="rId19"/>
    <p:sldId id="1901" r:id="rId20"/>
    <p:sldId id="1902" r:id="rId21"/>
    <p:sldId id="1903" r:id="rId22"/>
    <p:sldId id="1904" r:id="rId23"/>
    <p:sldId id="1905" r:id="rId24"/>
    <p:sldId id="1906" r:id="rId25"/>
    <p:sldId id="1907" r:id="rId26"/>
    <p:sldId id="1908" r:id="rId27"/>
    <p:sldId id="1909" r:id="rId28"/>
    <p:sldId id="1910" r:id="rId29"/>
    <p:sldId id="1911" r:id="rId30"/>
    <p:sldId id="1912" r:id="rId31"/>
    <p:sldId id="1913" r:id="rId32"/>
    <p:sldId id="1914" r:id="rId33"/>
    <p:sldId id="1915" r:id="rId34"/>
    <p:sldId id="1916" r:id="rId35"/>
    <p:sldId id="1917" r:id="rId36"/>
  </p:sldIdLst>
  <p:sldSz cx="9906000" cy="6858000" type="A4"/>
  <p:notesSz cx="7099300" cy="10234613"/>
  <p:custDataLst>
    <p:tags r:id="rId40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6964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3928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0891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7855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4820" algn="l" defTabSz="913928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1787" algn="l" defTabSz="913928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198747" algn="l" defTabSz="913928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5711" algn="l" defTabSz="913928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9999"/>
    <a:srgbClr val="00CCCC"/>
    <a:srgbClr val="CC6600"/>
    <a:srgbClr val="FF9900"/>
    <a:srgbClr val="990000"/>
    <a:srgbClr val="00FFFF"/>
    <a:srgbClr val="0000FF"/>
    <a:srgbClr val="FF8000"/>
    <a:srgbClr val="FF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9" autoAdjust="0"/>
    <p:restoredTop sz="94707" autoAdjust="0"/>
  </p:normalViewPr>
  <p:slideViewPr>
    <p:cSldViewPr snapToGrid="0">
      <p:cViewPr>
        <p:scale>
          <a:sx n="90" d="100"/>
          <a:sy n="90" d="100"/>
        </p:scale>
        <p:origin x="-792" y="216"/>
      </p:cViewPr>
      <p:guideLst>
        <p:guide orient="horz" pos="1416"/>
        <p:guide pos="3120"/>
      </p:guideLst>
    </p:cSldViewPr>
  </p:slideViewPr>
  <p:outlineViewPr>
    <p:cViewPr>
      <p:scale>
        <a:sx n="33" d="100"/>
        <a:sy n="33" d="100"/>
      </p:scale>
      <p:origin x="0" y="21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22" y="-58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tags" Target="tags/tag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Nombre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Escriba el título aquí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C94619-AF9F-457C-AC16-D50433946EC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438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3275" y="762000"/>
            <a:ext cx="5495925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19650"/>
            <a:ext cx="5203825" cy="4652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6A8E2B-96C6-42B0-9E11-010E0EB490E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30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964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3928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891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85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4820" algn="l" defTabSz="9139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87" algn="l" defTabSz="9139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7" algn="l" defTabSz="9139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11" algn="l" defTabSz="9139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2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11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12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13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14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15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16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17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18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19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A8E2B-96C6-42B0-9E11-010E0EB490E8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92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3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A8E2B-96C6-42B0-9E11-010E0EB490E8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4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A8E2B-96C6-42B0-9E11-010E0EB490E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80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A8E2B-96C6-42B0-9E11-010E0EB490E8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694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6A8E2B-96C6-42B0-9E11-010E0EB490E8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275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35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4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5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6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7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8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9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10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3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1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5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73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8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2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5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8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90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9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6" y="273063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5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442" r:id="rId1"/>
    <p:sldLayoutId id="2147493443" r:id="rId2"/>
    <p:sldLayoutId id="2147493444" r:id="rId3"/>
    <p:sldLayoutId id="2147493445" r:id="rId4"/>
    <p:sldLayoutId id="2147493446" r:id="rId5"/>
    <p:sldLayoutId id="2147493447" r:id="rId6"/>
    <p:sldLayoutId id="2147493448" r:id="rId7"/>
    <p:sldLayoutId id="2147493449" r:id="rId8"/>
    <p:sldLayoutId id="2147493450" r:id="rId9"/>
    <p:sldLayoutId id="2147493451" r:id="rId10"/>
    <p:sldLayoutId id="2147493452" r:id="rId11"/>
    <p:sldLayoutId id="214749345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iani.e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6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1.wdp"/><Relationship Id="rId5" Type="http://schemas.openxmlformats.org/officeDocument/2006/relationships/image" Target="../media/image48.png"/><Relationship Id="rId6" Type="http://schemas.microsoft.com/office/2007/relationships/hdphoto" Target="../media/hdphoto2.wdp"/><Relationship Id="rId7" Type="http://schemas.openxmlformats.org/officeDocument/2006/relationships/image" Target="../media/image49.png"/><Relationship Id="rId8" Type="http://schemas.microsoft.com/office/2007/relationships/hdphoto" Target="../media/hdphoto3.wdp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636588" y="2798790"/>
            <a:ext cx="8420100" cy="82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GB" sz="2000" dirty="0" smtClean="0">
                <a:latin typeface="Trebuchet MS" charset="0"/>
              </a:rPr>
              <a:t>University Institute of Intelligent Systems and </a:t>
            </a:r>
            <a:br>
              <a:rPr lang="en-GB" sz="2000" dirty="0" smtClean="0">
                <a:latin typeface="Trebuchet MS" charset="0"/>
              </a:rPr>
            </a:br>
            <a:r>
              <a:rPr lang="en-GB" sz="2000" dirty="0" smtClean="0">
                <a:latin typeface="Trebuchet MS" charset="0"/>
              </a:rPr>
              <a:t>Numerical Applications in Engineering</a:t>
            </a:r>
            <a:endParaRPr lang="en-GB" sz="2000" dirty="0">
              <a:latin typeface="Trebuchet MS" charset="0"/>
            </a:endParaRPr>
          </a:p>
        </p:txBody>
      </p:sp>
      <p:sp>
        <p:nvSpPr>
          <p:cNvPr id="5" name="3 Marcador de contenido"/>
          <p:cNvSpPr txBox="1">
            <a:spLocks/>
          </p:cNvSpPr>
          <p:nvPr/>
        </p:nvSpPr>
        <p:spPr>
          <a:xfrm>
            <a:off x="6477000" y="6115527"/>
            <a:ext cx="3316112" cy="596975"/>
          </a:xfrm>
          <a:prstGeom prst="rect">
            <a:avLst/>
          </a:prstGeom>
        </p:spPr>
        <p:txBody>
          <a:bodyPr/>
          <a:lstStyle/>
          <a:p>
            <a:pPr algn="r" eaLnBrk="1" hangingPunct="1">
              <a:spcBef>
                <a:spcPct val="20000"/>
              </a:spcBef>
              <a:defRPr/>
            </a:pPr>
            <a:r>
              <a:rPr kumimoji="0" lang="pl-PL" sz="2400" kern="0" dirty="0" smtClean="0">
                <a:solidFill>
                  <a:srgbClr val="000000"/>
                </a:solidFill>
                <a:latin typeface="Trebuchet MS"/>
                <a:ea typeface="ＭＳ Ｐゴシック" charset="-128"/>
                <a:cs typeface="ＭＳ Ｐゴシック" charset="0"/>
                <a:hlinkClick r:id="rId2"/>
              </a:rPr>
              <a:t>http://www.siani.es/</a:t>
            </a:r>
            <a:endParaRPr kumimoji="0" lang="pl-PL" sz="2400" kern="0" dirty="0" smtClean="0">
              <a:solidFill>
                <a:srgbClr val="000000"/>
              </a:solidFill>
              <a:latin typeface="Trebuchet MS"/>
              <a:ea typeface="ＭＳ Ｐゴシック" charset="-128"/>
              <a:cs typeface="ＭＳ Ｐゴシック" charset="0"/>
            </a:endParaRPr>
          </a:p>
          <a:p>
            <a:pPr algn="r" eaLnBrk="1" hangingPunct="1">
              <a:spcBef>
                <a:spcPct val="20000"/>
              </a:spcBef>
              <a:defRPr/>
            </a:pPr>
            <a:endParaRPr kumimoji="0" lang="es-ES_tradnl" sz="2400" kern="0" dirty="0" smtClean="0">
              <a:solidFill>
                <a:srgbClr val="000000"/>
              </a:solidFill>
              <a:latin typeface="Trebuchet MS"/>
              <a:ea typeface="ＭＳ Ｐゴシック" charset="-128"/>
              <a:cs typeface="ＭＳ Ｐゴシック" charset="0"/>
            </a:endParaRPr>
          </a:p>
          <a:p>
            <a:pPr algn="r" eaLnBrk="1" hangingPunct="1">
              <a:spcBef>
                <a:spcPct val="20000"/>
              </a:spcBef>
              <a:defRPr/>
            </a:pPr>
            <a:endParaRPr kumimoji="0" lang="es-ES_tradnl" sz="2400" kern="0" dirty="0" smtClean="0">
              <a:solidFill>
                <a:srgbClr val="000000"/>
              </a:solidFill>
              <a:latin typeface="Trebuchet MS"/>
              <a:ea typeface="ＭＳ Ｐゴシック" charset="-128"/>
              <a:cs typeface="ＭＳ Ｐゴシック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865055"/>
            <a:ext cx="9906000" cy="75092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lIns="91393" tIns="45697" rIns="91393" bIns="45697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900" b="1" dirty="0" smtClean="0">
                <a:solidFill>
                  <a:schemeClr val="tx1"/>
                </a:solidFill>
                <a:latin typeface="Arial"/>
                <a:cs typeface="Arial"/>
              </a:rPr>
              <a:t>CMN - 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2015 </a:t>
            </a:r>
          </a:p>
          <a:p>
            <a:pPr>
              <a:spcBef>
                <a:spcPct val="20000"/>
              </a:spcBef>
            </a:pPr>
            <a:r>
              <a:rPr lang="en-US" sz="1900" b="1" dirty="0" smtClean="0">
                <a:solidFill>
                  <a:schemeClr val="tx1"/>
                </a:solidFill>
                <a:latin typeface="Arial"/>
                <a:cs typeface="Arial"/>
              </a:rPr>
              <a:t>June 29 – July 2, 2015, Lisbon, Portugal</a:t>
            </a: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" y="2112978"/>
            <a:ext cx="9906000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rgbClr val="008000"/>
                </a:solidFill>
                <a:latin typeface="Arial Narrow"/>
                <a:cs typeface="Arial Narrow"/>
              </a:rPr>
              <a:t>Uso</a:t>
            </a:r>
            <a:r>
              <a:rPr lang="en-GB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 de </a:t>
            </a:r>
            <a:r>
              <a:rPr lang="en-GB" sz="2800" b="1" dirty="0" err="1" smtClean="0">
                <a:solidFill>
                  <a:srgbClr val="008000"/>
                </a:solidFill>
                <a:latin typeface="Arial Narrow"/>
                <a:cs typeface="Arial Narrow"/>
              </a:rPr>
              <a:t>métodos</a:t>
            </a:r>
            <a:r>
              <a:rPr lang="en-GB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 Ensemble </a:t>
            </a:r>
            <a:r>
              <a:rPr lang="en-GB" sz="2800" b="1" dirty="0" err="1" smtClean="0">
                <a:solidFill>
                  <a:srgbClr val="008000"/>
                </a:solidFill>
                <a:latin typeface="Arial Narrow"/>
                <a:cs typeface="Arial Narrow"/>
              </a:rPr>
              <a:t>para</a:t>
            </a:r>
            <a:r>
              <a:rPr lang="en-GB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 la </a:t>
            </a:r>
            <a:r>
              <a:rPr lang="en-GB" sz="2800" b="1" dirty="0" err="1" smtClean="0">
                <a:solidFill>
                  <a:srgbClr val="008000"/>
                </a:solidFill>
                <a:latin typeface="Arial Narrow"/>
                <a:cs typeface="Arial Narrow"/>
              </a:rPr>
              <a:t>predicción</a:t>
            </a:r>
            <a:r>
              <a:rPr lang="en-GB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 de la </a:t>
            </a:r>
            <a:r>
              <a:rPr lang="en-GB" sz="2800" b="1" dirty="0" err="1" smtClean="0">
                <a:solidFill>
                  <a:srgbClr val="008000"/>
                </a:solidFill>
                <a:latin typeface="Arial Narrow"/>
                <a:cs typeface="Arial Narrow"/>
              </a:rPr>
              <a:t>radiación</a:t>
            </a:r>
            <a:r>
              <a:rPr lang="en-GB" sz="2800" b="1" dirty="0" smtClean="0">
                <a:solidFill>
                  <a:srgbClr val="008000"/>
                </a:solidFill>
                <a:latin typeface="Arial Narrow"/>
                <a:cs typeface="Arial Narrow"/>
              </a:rPr>
              <a:t> sola</a:t>
            </a:r>
            <a:r>
              <a:rPr lang="en-GB" sz="1600" b="1" dirty="0" smtClean="0">
                <a:solidFill>
                  <a:schemeClr val="tx1"/>
                </a:solidFill>
                <a:latin typeface="Arial"/>
                <a:cs typeface="Arial"/>
              </a:rPr>
              <a:t>r</a:t>
            </a:r>
          </a:p>
          <a:p>
            <a:r>
              <a:rPr lang="es-ES_tradnl" sz="1600" b="1" dirty="0">
                <a:solidFill>
                  <a:schemeClr val="tx1"/>
                </a:solidFill>
                <a:latin typeface="Arial"/>
                <a:cs typeface="Arial"/>
              </a:rPr>
              <a:t>G. Montero, F. Díaz, H. Montero, E. Rodríguez, J.M. Escobar, R. Montenegro </a:t>
            </a:r>
            <a:endParaRPr lang="en-GB" sz="1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111" y="4748152"/>
            <a:ext cx="990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smtClean="0">
                <a:solidFill>
                  <a:schemeClr val="tx1"/>
                </a:solidFill>
                <a:latin typeface="Arial" charset="0"/>
              </a:rPr>
              <a:t>MINECO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 smtClean="0">
                <a:solidFill>
                  <a:schemeClr val="tx1"/>
                </a:solidFill>
                <a:latin typeface="Arial" charset="0"/>
              </a:rPr>
              <a:t>PROGRAMA </a:t>
            </a:r>
            <a:r>
              <a:rPr lang="es-ES" sz="2000" kern="0" dirty="0">
                <a:solidFill>
                  <a:schemeClr val="tx1"/>
                </a:solidFill>
                <a:latin typeface="Arial" charset="0"/>
              </a:rPr>
              <a:t>ESTATAL DE I+D+I </a:t>
            </a:r>
            <a:r>
              <a:rPr lang="es-ES" sz="2000" kern="0" dirty="0" smtClean="0">
                <a:solidFill>
                  <a:schemeClr val="tx1"/>
                </a:solidFill>
                <a:latin typeface="Arial" charset="0"/>
              </a:rPr>
              <a:t>ORIENTADA </a:t>
            </a:r>
            <a:r>
              <a:rPr lang="es-ES" sz="2000" kern="0" dirty="0">
                <a:solidFill>
                  <a:schemeClr val="tx1"/>
                </a:solidFill>
                <a:latin typeface="Arial" charset="0"/>
              </a:rPr>
              <a:t>A LOS RETOS DE LA SOCIEDAD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kern="0" dirty="0">
                <a:solidFill>
                  <a:schemeClr val="tx1"/>
                </a:solidFill>
                <a:latin typeface="Arial" charset="0"/>
              </a:rPr>
              <a:t>Project:</a:t>
            </a:r>
            <a:r>
              <a:rPr lang="es-ES" sz="2000" kern="0" dirty="0" smtClean="0">
                <a:solidFill>
                  <a:schemeClr val="tx1"/>
                </a:solidFill>
                <a:latin typeface="Arial" charset="0"/>
              </a:rPr>
              <a:t> CTM2014</a:t>
            </a:r>
            <a:r>
              <a:rPr lang="es-ES" sz="2000" kern="0" dirty="0">
                <a:solidFill>
                  <a:schemeClr val="tx1"/>
                </a:solidFill>
                <a:latin typeface="Arial" charset="0"/>
              </a:rPr>
              <a:t>-55014-C3-1-R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kern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67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9"/>
          <p:cNvSpPr txBox="1">
            <a:spLocks noChangeArrowheads="1"/>
          </p:cNvSpPr>
          <p:nvPr/>
        </p:nvSpPr>
        <p:spPr bwMode="auto">
          <a:xfrm>
            <a:off x="136841" y="130156"/>
            <a:ext cx="35242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prediction</a:t>
            </a:r>
            <a:endParaRPr lang="en-US" dirty="0" smtClean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Shadow detection</a:t>
            </a:r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  <p:pic>
        <p:nvPicPr>
          <p:cNvPr id="14" name="Picture 32" descr="v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15" y="1635989"/>
            <a:ext cx="699293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4" descr="v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77" y="1635989"/>
            <a:ext cx="69897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v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77" y="1635989"/>
            <a:ext cx="69897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8" descr="v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77" y="1721603"/>
            <a:ext cx="69897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9"/>
          <p:cNvSpPr>
            <a:spLocks noChangeArrowheads="1"/>
          </p:cNvSpPr>
          <p:nvPr/>
        </p:nvSpPr>
        <p:spPr bwMode="auto">
          <a:xfrm>
            <a:off x="2014909" y="5301858"/>
            <a:ext cx="12163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3E434C"/>
                </a:solidFill>
              </a:rPr>
              <a:t>18:00 </a:t>
            </a:r>
            <a:r>
              <a:rPr lang="es-ES" sz="1600" b="1" dirty="0" err="1" smtClean="0">
                <a:solidFill>
                  <a:srgbClr val="3E434C"/>
                </a:solidFill>
              </a:rPr>
              <a:t>hours</a:t>
            </a:r>
            <a:endParaRPr lang="es-ES" sz="1600" b="1" dirty="0">
              <a:solidFill>
                <a:srgbClr val="3E434C"/>
              </a:solidFill>
            </a:endParaRPr>
          </a:p>
        </p:txBody>
      </p:sp>
      <p:sp>
        <p:nvSpPr>
          <p:cNvPr id="15" name="Rectangle 33"/>
          <p:cNvSpPr>
            <a:spLocks noChangeArrowheads="1"/>
          </p:cNvSpPr>
          <p:nvPr/>
        </p:nvSpPr>
        <p:spPr bwMode="auto">
          <a:xfrm>
            <a:off x="2582502" y="2712314"/>
            <a:ext cx="132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b="1">
                <a:solidFill>
                  <a:srgbClr val="3E434C"/>
                </a:solidFill>
              </a:rPr>
              <a:t>12:00 hours</a:t>
            </a:r>
          </a:p>
        </p:txBody>
      </p:sp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6687777" y="2569439"/>
            <a:ext cx="132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b="1">
                <a:solidFill>
                  <a:srgbClr val="3E434C"/>
                </a:solidFill>
              </a:rPr>
              <a:t>14:00 hours</a:t>
            </a:r>
          </a:p>
        </p:txBody>
      </p:sp>
      <p:sp>
        <p:nvSpPr>
          <p:cNvPr id="19" name="Rectangle 37"/>
          <p:cNvSpPr>
            <a:spLocks noChangeArrowheads="1"/>
          </p:cNvSpPr>
          <p:nvPr/>
        </p:nvSpPr>
        <p:spPr bwMode="auto">
          <a:xfrm>
            <a:off x="6721417" y="5304702"/>
            <a:ext cx="1323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b="1">
                <a:solidFill>
                  <a:srgbClr val="3E434C"/>
                </a:solidFill>
              </a:rPr>
              <a:t>16:00 hours</a:t>
            </a:r>
          </a:p>
        </p:txBody>
      </p:sp>
    </p:spTree>
    <p:extLst>
      <p:ext uri="{BB962C8B-B14F-4D97-AF65-F5344CB8AC3E}">
        <p14:creationId xmlns:p14="http://schemas.microsoft.com/office/powerpoint/2010/main" val="15145533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5" grpId="1"/>
      <p:bldP spid="17" grpId="0"/>
      <p:bldP spid="17" grpId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22413" y="101619"/>
            <a:ext cx="4972927" cy="109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prediction</a:t>
            </a: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General aspects</a:t>
            </a:r>
          </a:p>
          <a:p>
            <a:endParaRPr lang="en-US" sz="3200" dirty="0">
              <a:solidFill>
                <a:srgbClr val="FFCC00"/>
              </a:solidFill>
              <a:latin typeface="Trebuchet M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1860" y="5362891"/>
            <a:ext cx="8964613" cy="94955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800" b="1" dirty="0" smtClean="0">
                <a:latin typeface="Trebuchet MS" charset="0"/>
              </a:rPr>
              <a:t>Finally, </a:t>
            </a:r>
            <a:r>
              <a:rPr lang="en-US" sz="1800" b="1" dirty="0">
                <a:latin typeface="Trebuchet MS" charset="0"/>
              </a:rPr>
              <a:t>these solar radiation values are corrected for a real sky by using the available data of the measurement stations or </a:t>
            </a:r>
            <a:r>
              <a:rPr lang="en-US" sz="1800" b="1" dirty="0" err="1">
                <a:latin typeface="Trebuchet MS" charset="0"/>
              </a:rPr>
              <a:t>mesoscale</a:t>
            </a:r>
            <a:r>
              <a:rPr lang="en-US" sz="1800" b="1" dirty="0">
                <a:latin typeface="Trebuchet MS" charset="0"/>
              </a:rPr>
              <a:t> predictions </a:t>
            </a:r>
            <a:r>
              <a:rPr lang="en-US" sz="1800" b="1" dirty="0" smtClean="0">
                <a:latin typeface="Trebuchet MS" charset="0"/>
              </a:rPr>
              <a:t>each day along </a:t>
            </a:r>
            <a:r>
              <a:rPr lang="en-US" sz="1800" b="1" dirty="0">
                <a:latin typeface="Trebuchet MS" charset="0"/>
              </a:rPr>
              <a:t>an episode.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1860" y="3673249"/>
            <a:ext cx="8964613" cy="719138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rebuchet MS" charset="0"/>
              </a:rPr>
              <a:t>We first calculate the solar radiation </a:t>
            </a:r>
            <a:r>
              <a:rPr lang="en-US" sz="1800" b="1" dirty="0">
                <a:latin typeface="Trebuchet MS" charset="0"/>
              </a:rPr>
              <a:t>under</a:t>
            </a:r>
            <a:r>
              <a:rPr lang="en-US" sz="1800" b="1" dirty="0">
                <a:solidFill>
                  <a:srgbClr val="FFFF00"/>
                </a:solidFill>
                <a:latin typeface="Trebuchet MS" charset="0"/>
              </a:rPr>
              <a:t> the assumption of clear sky for all the triangles of the mesh, taking into account the lighting factor of each triangle.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1860" y="2881087"/>
            <a:ext cx="8964613" cy="6477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Trebuchet MS" charset="0"/>
              </a:rPr>
              <a:t>Use of adaptive meshes for surface discretization and a new method for detecting the shadows over each triangle of the surface.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1860" y="2015899"/>
            <a:ext cx="8964613" cy="720725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800" b="1">
                <a:solidFill>
                  <a:srgbClr val="FFFF00"/>
                </a:solidFill>
                <a:latin typeface="Trebuchet MS" charset="0"/>
              </a:rPr>
              <a:t>This solar radiation model is based on the work of Šúri and Hofierka about a GIS-based model.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34190" y="4502969"/>
            <a:ext cx="8964613" cy="720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Trebuchet MS" charset="0"/>
              </a:rPr>
              <a:t>Next, the total clear-sky solar radiation is obtained integrating all the instantaneous values in each triangle. </a:t>
            </a:r>
          </a:p>
        </p:txBody>
      </p:sp>
    </p:spTree>
    <p:extLst>
      <p:ext uri="{BB962C8B-B14F-4D97-AF65-F5344CB8AC3E}">
        <p14:creationId xmlns:p14="http://schemas.microsoft.com/office/powerpoint/2010/main" val="3876541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358764" y="1666579"/>
            <a:ext cx="3168650" cy="935038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BD5D"/>
              </a:gs>
            </a:gsLst>
            <a:lin ang="5400000" scaled="1"/>
          </a:gradFill>
          <a:ln w="222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s-E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Solar </a:t>
            </a:r>
            <a:r>
              <a:rPr lang="es-E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radiation</a:t>
            </a:r>
            <a:r>
              <a:rPr lang="es-E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</a:t>
            </a:r>
            <a:r>
              <a:rPr lang="es-E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types</a:t>
            </a:r>
            <a:endParaRPr lang="es-ES" sz="18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943089" y="2601617"/>
            <a:ext cx="8136" cy="2807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527414" y="2601618"/>
            <a:ext cx="1034971" cy="2378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2382871" y="2601617"/>
            <a:ext cx="977480" cy="2378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1" name="Picture 11" descr="Sol-pa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64" y="3771662"/>
            <a:ext cx="4929506" cy="288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671876" y="2892592"/>
            <a:ext cx="1800225" cy="7175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BD5D"/>
              </a:gs>
            </a:gsLst>
            <a:lin ang="5400000" scaled="1"/>
          </a:gradFill>
          <a:ln w="222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s-E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Reflected</a:t>
            </a:r>
            <a:endParaRPr lang="es-ES" sz="18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079489" y="2878323"/>
            <a:ext cx="1800225" cy="7175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BD5D"/>
              </a:gs>
            </a:gsLst>
            <a:lin ang="5400000" scaled="1"/>
          </a:gradFill>
          <a:ln w="222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s-ES" sz="1800" b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Diffuse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415664" y="2878323"/>
            <a:ext cx="1800225" cy="7175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BD5D"/>
              </a:gs>
            </a:gsLst>
            <a:lin ang="5400000" scaled="1"/>
          </a:gradFill>
          <a:ln w="222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s-ES" sz="1800" b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Beam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123329" y="115887"/>
            <a:ext cx="4870450" cy="8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radiation prediction</a:t>
            </a:r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/>
            </a:r>
            <a:br>
              <a:rPr lang="en-US" dirty="0" smtClean="0">
                <a:solidFill>
                  <a:srgbClr val="FFCC00"/>
                </a:solidFill>
                <a:latin typeface="Trebuchet MS" charset="0"/>
              </a:rPr>
            </a:b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Solar radiation equations for clear sky</a:t>
            </a:r>
          </a:p>
          <a:p>
            <a:endParaRPr lang="en-US" sz="3200" dirty="0">
              <a:solidFill>
                <a:srgbClr val="FFCC00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429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5" y="1843088"/>
            <a:ext cx="9905999" cy="1834832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Wind Field Model</a:t>
            </a:r>
            <a:endParaRPr lang="en-US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23329" y="115887"/>
            <a:ext cx="4870450" cy="8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radiation prediction</a:t>
            </a:r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/>
            </a:r>
            <a:br>
              <a:rPr lang="en-US" dirty="0" smtClean="0">
                <a:solidFill>
                  <a:srgbClr val="FFCC00"/>
                </a:solidFill>
                <a:latin typeface="Trebuchet MS" charset="0"/>
              </a:rPr>
            </a:b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Solar radiation equations for clear </a:t>
            </a:r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sky</a:t>
            </a:r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235825" y="1484313"/>
            <a:ext cx="1703388" cy="36671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00" b="1">
                <a:solidFill>
                  <a:srgbClr val="000066"/>
                </a:solidFill>
                <a:latin typeface="Trebuchet MS" charset="0"/>
              </a:rPr>
              <a:t>Solar constant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23850" y="2341563"/>
            <a:ext cx="6119813" cy="36671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800" b="1">
                <a:solidFill>
                  <a:srgbClr val="FFCC00"/>
                </a:solidFill>
                <a:latin typeface="Trebuchet MS" charset="0"/>
              </a:rPr>
              <a:t>Extraterrestrial irradiance </a:t>
            </a:r>
            <a:r>
              <a:rPr lang="es-ES" sz="1800" b="1" i="1">
                <a:solidFill>
                  <a:srgbClr val="FFCC00"/>
                </a:solidFill>
                <a:latin typeface="Trebuchet MS" charset="0"/>
              </a:rPr>
              <a:t>G</a:t>
            </a:r>
            <a:r>
              <a:rPr lang="es-ES" sz="1800" b="1" i="1" baseline="-25000">
                <a:solidFill>
                  <a:srgbClr val="FFCC00"/>
                </a:solidFill>
                <a:latin typeface="Trebuchet MS" charset="0"/>
              </a:rPr>
              <a:t>0</a:t>
            </a:r>
            <a:r>
              <a:rPr lang="es-ES" sz="1800" b="1" baseline="-25000">
                <a:solidFill>
                  <a:srgbClr val="FFCC00"/>
                </a:solidFill>
                <a:latin typeface="Trebuchet MS" charset="0"/>
              </a:rPr>
              <a:t> </a:t>
            </a:r>
            <a:r>
              <a:rPr lang="es-ES" sz="1800" b="1">
                <a:solidFill>
                  <a:srgbClr val="FFCC00"/>
                </a:solidFill>
                <a:latin typeface="Trebuchet MS" charset="0"/>
              </a:rPr>
              <a:t>normal to the solar beam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6300788" y="2924175"/>
            <a:ext cx="2098675" cy="36671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00" b="1">
                <a:solidFill>
                  <a:srgbClr val="000066"/>
                </a:solidFill>
                <a:latin typeface="Trebuchet MS" charset="0"/>
              </a:rPr>
              <a:t>Correction factor 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22263" y="3500438"/>
            <a:ext cx="5180650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sz="1800" b="1" dirty="0" err="1">
                <a:solidFill>
                  <a:srgbClr val="FFCC00"/>
                </a:solidFill>
                <a:latin typeface="Trebuchet MS" charset="0"/>
              </a:rPr>
              <a:t>Beam</a:t>
            </a:r>
            <a:r>
              <a:rPr lang="es-ES" sz="1800" b="1" dirty="0">
                <a:solidFill>
                  <a:srgbClr val="FFCC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CC00"/>
                </a:solidFill>
                <a:latin typeface="Trebuchet MS" charset="0"/>
              </a:rPr>
              <a:t>irradiance</a:t>
            </a:r>
            <a:r>
              <a:rPr lang="es-ES" sz="1800" b="1" dirty="0">
                <a:solidFill>
                  <a:srgbClr val="FFCC00"/>
                </a:solidFill>
                <a:latin typeface="Trebuchet MS" charset="0"/>
              </a:rPr>
              <a:t> normal </a:t>
            </a:r>
            <a:r>
              <a:rPr lang="es-ES" sz="1800" b="1" dirty="0" err="1">
                <a:solidFill>
                  <a:srgbClr val="FFCC00"/>
                </a:solidFill>
                <a:latin typeface="Trebuchet MS" charset="0"/>
              </a:rPr>
              <a:t>to</a:t>
            </a:r>
            <a:r>
              <a:rPr lang="es-ES" sz="1800" b="1" dirty="0">
                <a:solidFill>
                  <a:srgbClr val="FFCC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CC00"/>
                </a:solidFill>
                <a:latin typeface="Trebuchet MS" charset="0"/>
              </a:rPr>
              <a:t>the</a:t>
            </a:r>
            <a:r>
              <a:rPr lang="es-ES" sz="1800" b="1" dirty="0">
                <a:solidFill>
                  <a:srgbClr val="FFCC00"/>
                </a:solidFill>
                <a:latin typeface="Trebuchet MS" charset="0"/>
              </a:rPr>
              <a:t> solar </a:t>
            </a:r>
            <a:r>
              <a:rPr lang="es-ES" sz="1800" b="1" dirty="0" err="1">
                <a:solidFill>
                  <a:srgbClr val="FFCC00"/>
                </a:solidFill>
                <a:latin typeface="Trebuchet MS" charset="0"/>
              </a:rPr>
              <a:t>beam</a:t>
            </a:r>
            <a:r>
              <a:rPr lang="es-ES" sz="1800" b="1" dirty="0">
                <a:solidFill>
                  <a:srgbClr val="FFCC00"/>
                </a:solidFill>
                <a:latin typeface="Trebuchet MS" charset="0"/>
              </a:rPr>
              <a:t> </a:t>
            </a:r>
            <a:r>
              <a:rPr lang="es-ES" sz="1800" b="1" i="1" dirty="0" smtClean="0">
                <a:solidFill>
                  <a:srgbClr val="FFCC00"/>
                </a:solidFill>
                <a:latin typeface="Trebuchet MS" charset="0"/>
              </a:rPr>
              <a:t>G</a:t>
            </a:r>
            <a:r>
              <a:rPr lang="es-ES" sz="1800" b="1" i="1" baseline="-25000" dirty="0" smtClean="0">
                <a:solidFill>
                  <a:srgbClr val="FFCC00"/>
                </a:solidFill>
                <a:latin typeface="Trebuchet MS" charset="0"/>
              </a:rPr>
              <a:t>b0c</a:t>
            </a:r>
            <a:endParaRPr lang="es-ES" sz="1800" b="1" i="1" baseline="-25000" dirty="0">
              <a:solidFill>
                <a:srgbClr val="FFCC00"/>
              </a:solidFill>
              <a:latin typeface="Trebuchet MS" charset="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5651500" y="5019675"/>
            <a:ext cx="3241675" cy="6413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800" b="1" i="1" dirty="0">
                <a:solidFill>
                  <a:srgbClr val="000066"/>
                </a:solidFill>
                <a:latin typeface="Trebuchet MS" charset="0"/>
              </a:rPr>
              <a:t>h</a:t>
            </a:r>
            <a:r>
              <a:rPr lang="es-ES" sz="1800" b="1" i="1" baseline="-25000" dirty="0">
                <a:solidFill>
                  <a:srgbClr val="000066"/>
                </a:solidFill>
                <a:latin typeface="Trebuchet MS" charset="0"/>
              </a:rPr>
              <a:t>0</a:t>
            </a:r>
            <a:r>
              <a:rPr lang="es-ES" sz="1800" b="1" dirty="0">
                <a:solidFill>
                  <a:srgbClr val="000066"/>
                </a:solidFill>
                <a:latin typeface="Trebuchet MS" charset="0"/>
              </a:rPr>
              <a:t>: </a:t>
            </a:r>
            <a:r>
              <a:rPr lang="es-ES" sz="1800" b="1" dirty="0" smtClean="0">
                <a:solidFill>
                  <a:srgbClr val="000066"/>
                </a:solidFill>
                <a:latin typeface="Trebuchet MS" charset="0"/>
              </a:rPr>
              <a:t>Solar </a:t>
            </a:r>
            <a:r>
              <a:rPr lang="es-ES" sz="1800" b="1" dirty="0" err="1">
                <a:solidFill>
                  <a:srgbClr val="000066"/>
                </a:solidFill>
                <a:latin typeface="Trebuchet MS" charset="0"/>
              </a:rPr>
              <a:t>altitude</a:t>
            </a:r>
            <a:r>
              <a:rPr lang="es-ES" sz="18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000066"/>
                </a:solidFill>
                <a:latin typeface="Trebuchet MS" charset="0"/>
              </a:rPr>
              <a:t>angle</a:t>
            </a:r>
            <a:endParaRPr lang="es-ES" sz="1800" b="1" dirty="0">
              <a:solidFill>
                <a:srgbClr val="000066"/>
              </a:solidFill>
              <a:latin typeface="Trebuchet MS" charset="0"/>
            </a:endParaRPr>
          </a:p>
          <a:p>
            <a:r>
              <a:rPr lang="es-ES" sz="1800" b="1" i="1" dirty="0" err="1">
                <a:solidFill>
                  <a:srgbClr val="000066"/>
                </a:solidFill>
                <a:latin typeface="Trebuchet MS" charset="0"/>
              </a:rPr>
              <a:t>L</a:t>
            </a:r>
            <a:r>
              <a:rPr lang="es-ES" sz="1800" b="1" i="1" baseline="-25000" dirty="0" err="1">
                <a:solidFill>
                  <a:srgbClr val="000066"/>
                </a:solidFill>
                <a:latin typeface="Trebuchet MS" charset="0"/>
              </a:rPr>
              <a:t>f</a:t>
            </a:r>
            <a:r>
              <a:rPr lang="es-ES" sz="1800" b="1" dirty="0">
                <a:solidFill>
                  <a:srgbClr val="000066"/>
                </a:solidFill>
                <a:latin typeface="Trebuchet MS" charset="0"/>
              </a:rPr>
              <a:t>: </a:t>
            </a:r>
            <a:r>
              <a:rPr lang="es-ES" sz="1800" b="1" dirty="0" err="1" smtClean="0">
                <a:solidFill>
                  <a:srgbClr val="000066"/>
                </a:solidFill>
                <a:latin typeface="Trebuchet MS" charset="0"/>
              </a:rPr>
              <a:t>Lighting</a:t>
            </a:r>
            <a:r>
              <a:rPr lang="es-ES" sz="1800" b="1" dirty="0" smtClean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1800" b="1" dirty="0">
                <a:solidFill>
                  <a:srgbClr val="000066"/>
                </a:solidFill>
                <a:latin typeface="Trebuchet MS" charset="0"/>
              </a:rPr>
              <a:t>factor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5778720" y="6216555"/>
            <a:ext cx="3096339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1800" b="1" i="1" dirty="0">
                <a:solidFill>
                  <a:srgbClr val="000066"/>
                </a:solidFill>
                <a:latin typeface="Trebuchet MS" charset="0"/>
              </a:rPr>
              <a:t>δ</a:t>
            </a:r>
            <a:r>
              <a:rPr lang="es-ES" sz="1800" b="1" i="1" baseline="-25000" dirty="0" err="1">
                <a:solidFill>
                  <a:srgbClr val="000066"/>
                </a:solidFill>
                <a:latin typeface="Trebuchet MS" charset="0"/>
              </a:rPr>
              <a:t>exp</a:t>
            </a:r>
            <a:r>
              <a:rPr lang="es-ES" sz="1800" b="1" dirty="0">
                <a:solidFill>
                  <a:srgbClr val="000066"/>
                </a:solidFill>
                <a:latin typeface="Trebuchet MS" charset="0"/>
              </a:rPr>
              <a:t>: </a:t>
            </a:r>
            <a:r>
              <a:rPr lang="es-ES" sz="1800" b="1" dirty="0" err="1" smtClean="0">
                <a:solidFill>
                  <a:srgbClr val="000066"/>
                </a:solidFill>
                <a:latin typeface="Trebuchet MS" charset="0"/>
              </a:rPr>
              <a:t>Incidence</a:t>
            </a:r>
            <a:r>
              <a:rPr lang="es-ES" sz="1800" b="1" dirty="0" smtClean="0">
                <a:solidFill>
                  <a:srgbClr val="000066"/>
                </a:solidFill>
                <a:latin typeface="Trebuchet MS" charset="0"/>
              </a:rPr>
              <a:t> solar </a:t>
            </a:r>
            <a:r>
              <a:rPr lang="es-ES" sz="1800" b="1" dirty="0" err="1">
                <a:solidFill>
                  <a:srgbClr val="000066"/>
                </a:solidFill>
                <a:latin typeface="Trebuchet MS" charset="0"/>
              </a:rPr>
              <a:t>angle</a:t>
            </a:r>
            <a:endParaRPr lang="es-ES" sz="1800" b="1" dirty="0">
              <a:solidFill>
                <a:srgbClr val="000066"/>
              </a:solidFill>
              <a:latin typeface="Trebuchet MS" charset="0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395288" y="5661025"/>
            <a:ext cx="4392612" cy="3667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800" b="1">
                <a:solidFill>
                  <a:srgbClr val="FFCC00"/>
                </a:solidFill>
                <a:latin typeface="Trebuchet MS" charset="0"/>
              </a:rPr>
              <a:t>Beam irradiance on an inclined surface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360363" y="4581525"/>
            <a:ext cx="4475162" cy="3667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00" b="1">
                <a:solidFill>
                  <a:srgbClr val="FFCC00"/>
                </a:solidFill>
                <a:latin typeface="Trebuchet MS" charset="0"/>
              </a:rPr>
              <a:t>Beam irradiance on a horizontal surface</a:t>
            </a:r>
          </a:p>
        </p:txBody>
      </p:sp>
      <p:pic>
        <p:nvPicPr>
          <p:cNvPr id="16" name="Picture 4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2276475"/>
            <a:ext cx="1223963" cy="433388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Oval 24"/>
          <p:cNvSpPr>
            <a:spLocks noChangeArrowheads="1"/>
          </p:cNvSpPr>
          <p:nvPr/>
        </p:nvSpPr>
        <p:spPr bwMode="auto">
          <a:xfrm>
            <a:off x="7596188" y="2322513"/>
            <a:ext cx="288925" cy="2889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8" name="Oval 25"/>
          <p:cNvSpPr>
            <a:spLocks noChangeArrowheads="1"/>
          </p:cNvSpPr>
          <p:nvPr/>
        </p:nvSpPr>
        <p:spPr bwMode="auto">
          <a:xfrm>
            <a:off x="7885113" y="2349500"/>
            <a:ext cx="215900" cy="2159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H="1">
            <a:off x="5580063" y="3141663"/>
            <a:ext cx="6477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6588125" y="3363913"/>
            <a:ext cx="2303463" cy="6413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800" b="1">
                <a:solidFill>
                  <a:srgbClr val="000066"/>
                </a:solidFill>
                <a:latin typeface="Trebuchet MS" charset="0"/>
              </a:rPr>
              <a:t>Linke atmospheric</a:t>
            </a:r>
          </a:p>
          <a:p>
            <a:r>
              <a:rPr lang="es-ES" sz="1800" b="1">
                <a:solidFill>
                  <a:srgbClr val="000066"/>
                </a:solidFill>
                <a:latin typeface="Trebuchet MS" charset="0"/>
              </a:rPr>
              <a:t>turbidity factor</a:t>
            </a: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6659563" y="4156075"/>
            <a:ext cx="2089150" cy="6413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800" b="1">
                <a:solidFill>
                  <a:srgbClr val="000066"/>
                </a:solidFill>
                <a:latin typeface="Trebuchet MS" charset="0"/>
              </a:rPr>
              <a:t>Relative optical air mass</a:t>
            </a:r>
          </a:p>
        </p:txBody>
      </p:sp>
      <p:sp>
        <p:nvSpPr>
          <p:cNvPr id="23" name="Oval 29"/>
          <p:cNvSpPr>
            <a:spLocks noChangeArrowheads="1"/>
          </p:cNvSpPr>
          <p:nvPr/>
        </p:nvSpPr>
        <p:spPr bwMode="auto">
          <a:xfrm>
            <a:off x="4667761" y="3959225"/>
            <a:ext cx="447287" cy="48634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 flipV="1">
            <a:off x="5044497" y="3573461"/>
            <a:ext cx="1543627" cy="4840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" name="Oval 31"/>
          <p:cNvSpPr>
            <a:spLocks noChangeArrowheads="1"/>
          </p:cNvSpPr>
          <p:nvPr/>
        </p:nvSpPr>
        <p:spPr bwMode="auto">
          <a:xfrm>
            <a:off x="5445125" y="4089400"/>
            <a:ext cx="331788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6" name="Line 32"/>
          <p:cNvSpPr>
            <a:spLocks noChangeShapeType="1"/>
          </p:cNvSpPr>
          <p:nvPr/>
        </p:nvSpPr>
        <p:spPr bwMode="auto">
          <a:xfrm>
            <a:off x="5651500" y="4378325"/>
            <a:ext cx="1008063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V="1">
            <a:off x="7740650" y="1844675"/>
            <a:ext cx="360363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7956550" y="2565400"/>
            <a:ext cx="71438" cy="35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323850" y="1749425"/>
            <a:ext cx="1982788" cy="3968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66"/>
                </a:solidFill>
                <a:latin typeface="Trebuchet MS" charset="0"/>
              </a:rPr>
              <a:t>Beam radiation</a:t>
            </a:r>
            <a:endParaRPr lang="es-ES" sz="2000" b="1">
              <a:solidFill>
                <a:srgbClr val="000066"/>
              </a:solidFill>
              <a:latin typeface="Trebuchet MS" charset="0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410" y="2936809"/>
            <a:ext cx="4409890" cy="36366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3" name="30 CuadroTexto"/>
          <p:cNvSpPr txBox="1">
            <a:spLocks noChangeArrowheads="1"/>
          </p:cNvSpPr>
          <p:nvPr/>
        </p:nvSpPr>
        <p:spPr bwMode="auto">
          <a:xfrm>
            <a:off x="2363506" y="3995194"/>
            <a:ext cx="3598172" cy="36933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800" i="1" dirty="0">
                <a:solidFill>
                  <a:srgbClr val="0D0D0D"/>
                </a:solidFill>
                <a:latin typeface="Trebuchet MS" pitchFamily="34" charset="0"/>
              </a:rPr>
              <a:t>G</a:t>
            </a:r>
            <a:r>
              <a:rPr lang="es-ES" sz="1800" i="1" baseline="-25000" dirty="0">
                <a:solidFill>
                  <a:srgbClr val="0D0D0D"/>
                </a:solidFill>
                <a:latin typeface="Trebuchet MS" pitchFamily="34" charset="0"/>
              </a:rPr>
              <a:t>b0c</a:t>
            </a:r>
            <a:r>
              <a:rPr lang="es-ES" sz="1800" i="1" dirty="0">
                <a:solidFill>
                  <a:srgbClr val="0D0D0D"/>
                </a:solidFill>
                <a:latin typeface="Trebuchet MS" pitchFamily="34" charset="0"/>
              </a:rPr>
              <a:t> = G</a:t>
            </a:r>
            <a:r>
              <a:rPr lang="es-ES" sz="1800" i="1" baseline="-25000" dirty="0">
                <a:solidFill>
                  <a:srgbClr val="0D0D0D"/>
                </a:solidFill>
                <a:latin typeface="Trebuchet MS" pitchFamily="34" charset="0"/>
              </a:rPr>
              <a:t>0</a:t>
            </a:r>
            <a:r>
              <a:rPr lang="es-ES" sz="1800" i="1" dirty="0">
                <a:solidFill>
                  <a:srgbClr val="0D0D0D"/>
                </a:solidFill>
                <a:latin typeface="Trebuchet MS" pitchFamily="34" charset="0"/>
              </a:rPr>
              <a:t> </a:t>
            </a:r>
            <a:r>
              <a:rPr lang="es-ES" sz="1800" i="1" dirty="0" err="1">
                <a:solidFill>
                  <a:srgbClr val="0D0D0D"/>
                </a:solidFill>
                <a:latin typeface="Trebuchet MS" pitchFamily="34" charset="0"/>
              </a:rPr>
              <a:t>exp</a:t>
            </a:r>
            <a:r>
              <a:rPr lang="es-ES" sz="1800" dirty="0">
                <a:solidFill>
                  <a:srgbClr val="0D0D0D"/>
                </a:solidFill>
                <a:latin typeface="Trebuchet MS" pitchFamily="34" charset="0"/>
              </a:rPr>
              <a:t>{−</a:t>
            </a:r>
            <a:r>
              <a:rPr lang="es-ES" sz="1800" dirty="0" smtClean="0">
                <a:solidFill>
                  <a:srgbClr val="0D0D0D"/>
                </a:solidFill>
                <a:latin typeface="Trebuchet MS" pitchFamily="34" charset="0"/>
              </a:rPr>
              <a:t>0,8662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T</a:t>
            </a:r>
            <a:r>
              <a:rPr lang="es-ES" sz="1800" i="1" baseline="-25000" dirty="0" smtClean="0">
                <a:solidFill>
                  <a:srgbClr val="0D0D0D"/>
                </a:solidFill>
                <a:latin typeface="Trebuchet MS" pitchFamily="34" charset="0"/>
              </a:rPr>
              <a:t>LK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m</a:t>
            </a:r>
            <a:r>
              <a:rPr lang="el-GR" sz="1800" i="1" dirty="0">
                <a:solidFill>
                  <a:srgbClr val="0D0D0D"/>
                </a:solidFill>
                <a:latin typeface="Trebuchet MS" pitchFamily="34" charset="0"/>
              </a:rPr>
              <a:t>δ</a:t>
            </a:r>
            <a:r>
              <a:rPr lang="es-ES" sz="1800" i="1" baseline="-25000" dirty="0">
                <a:solidFill>
                  <a:srgbClr val="0D0D0D"/>
                </a:solidFill>
                <a:latin typeface="Trebuchet MS" pitchFamily="34" charset="0"/>
              </a:rPr>
              <a:t>R</a:t>
            </a:r>
            <a:r>
              <a:rPr lang="es-ES" sz="1800" dirty="0">
                <a:solidFill>
                  <a:srgbClr val="0D0D0D"/>
                </a:solidFill>
                <a:latin typeface="Trebuchet MS" pitchFamily="34" charset="0"/>
              </a:rPr>
              <a:t>(</a:t>
            </a:r>
            <a:r>
              <a:rPr lang="es-ES" sz="1800" i="1" dirty="0">
                <a:solidFill>
                  <a:srgbClr val="0D0D0D"/>
                </a:solidFill>
                <a:latin typeface="Trebuchet MS" pitchFamily="34" charset="0"/>
              </a:rPr>
              <a:t>m</a:t>
            </a:r>
            <a:r>
              <a:rPr lang="es-ES" sz="1800" dirty="0">
                <a:solidFill>
                  <a:srgbClr val="0D0D0D"/>
                </a:solidFill>
                <a:latin typeface="Trebuchet MS" pitchFamily="34" charset="0"/>
              </a:rPr>
              <a:t>)}</a:t>
            </a:r>
          </a:p>
        </p:txBody>
      </p:sp>
      <p:sp>
        <p:nvSpPr>
          <p:cNvPr id="34" name="33 CuadroTexto"/>
          <p:cNvSpPr txBox="1">
            <a:spLocks noChangeArrowheads="1"/>
          </p:cNvSpPr>
          <p:nvPr/>
        </p:nvSpPr>
        <p:spPr bwMode="auto">
          <a:xfrm>
            <a:off x="1172589" y="5096637"/>
            <a:ext cx="4056451" cy="36933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800" i="1" dirty="0" err="1" smtClean="0">
                <a:solidFill>
                  <a:srgbClr val="0D0D0D"/>
                </a:solidFill>
                <a:latin typeface="Trebuchet MS" pitchFamily="34" charset="0"/>
              </a:rPr>
              <a:t>G</a:t>
            </a:r>
            <a:r>
              <a:rPr lang="es-ES" sz="1800" i="1" baseline="-25000" dirty="0" err="1" smtClean="0">
                <a:solidFill>
                  <a:srgbClr val="0D0D0D"/>
                </a:solidFill>
                <a:latin typeface="Trebuchet MS" pitchFamily="34" charset="0"/>
              </a:rPr>
              <a:t>bc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(</a:t>
            </a:r>
            <a:r>
              <a:rPr lang="es-ES" sz="1800" i="1" dirty="0" smtClean="0">
                <a:solidFill>
                  <a:srgbClr val="0D0D0D"/>
                </a:solidFill>
                <a:latin typeface="Symbol" pitchFamily="18" charset="2"/>
              </a:rPr>
              <a:t>b</a:t>
            </a:r>
            <a:r>
              <a:rPr lang="el-GR" sz="1800" i="1" dirty="0" smtClean="0">
                <a:solidFill>
                  <a:srgbClr val="0D0D0D"/>
                </a:solidFill>
                <a:latin typeface="Trebuchet MS" pitchFamily="34" charset="0"/>
              </a:rPr>
              <a:t>) =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G</a:t>
            </a:r>
            <a:r>
              <a:rPr lang="es-ES" sz="1800" i="1" baseline="-25000" dirty="0" smtClean="0">
                <a:solidFill>
                  <a:srgbClr val="0D0D0D"/>
                </a:solidFill>
                <a:latin typeface="Trebuchet MS" pitchFamily="34" charset="0"/>
              </a:rPr>
              <a:t>b0c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</a:t>
            </a:r>
            <a:r>
              <a:rPr lang="es-ES" sz="1800" i="1" dirty="0" err="1" smtClean="0">
                <a:solidFill>
                  <a:srgbClr val="0D0D0D"/>
                </a:solidFill>
                <a:latin typeface="Trebuchet MS" pitchFamily="34" charset="0"/>
              </a:rPr>
              <a:t>L</a:t>
            </a:r>
            <a:r>
              <a:rPr lang="es-ES" sz="1800" i="1" baseline="-25000" dirty="0" err="1" smtClean="0">
                <a:solidFill>
                  <a:srgbClr val="0D0D0D"/>
                </a:solidFill>
                <a:latin typeface="Trebuchet MS" pitchFamily="34" charset="0"/>
              </a:rPr>
              <a:t>f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</a:t>
            </a:r>
            <a:r>
              <a:rPr lang="es-ES" sz="1800" i="1" dirty="0" err="1" smtClean="0">
                <a:solidFill>
                  <a:srgbClr val="0D0D0D"/>
                </a:solidFill>
                <a:latin typeface="Trebuchet MS" pitchFamily="34" charset="0"/>
              </a:rPr>
              <a:t>K</a:t>
            </a:r>
            <a:r>
              <a:rPr lang="es-ES" sz="1800" i="1" baseline="-25000" dirty="0" err="1" smtClean="0">
                <a:solidFill>
                  <a:srgbClr val="0D0D0D"/>
                </a:solidFill>
                <a:latin typeface="Symbol" pitchFamily="18" charset="2"/>
              </a:rPr>
              <a:t>d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= G</a:t>
            </a:r>
            <a:r>
              <a:rPr lang="es-ES" sz="1800" i="1" baseline="-25000" dirty="0" smtClean="0">
                <a:solidFill>
                  <a:srgbClr val="0D0D0D"/>
                </a:solidFill>
                <a:latin typeface="Trebuchet MS" pitchFamily="34" charset="0"/>
              </a:rPr>
              <a:t>b0c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L</a:t>
            </a:r>
            <a:r>
              <a:rPr lang="es-ES" sz="1800" i="1" baseline="-25000" dirty="0" smtClean="0">
                <a:solidFill>
                  <a:srgbClr val="0D0D0D"/>
                </a:solidFill>
                <a:latin typeface="Trebuchet MS" pitchFamily="34" charset="0"/>
              </a:rPr>
              <a:t>f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rgbClr val="0D0D0D"/>
                </a:solidFill>
                <a:latin typeface="Trebuchet MS" pitchFamily="34" charset="0"/>
              </a:rPr>
              <a:t>cos</a:t>
            </a:r>
            <a:r>
              <a:rPr lang="es-ES" sz="1800" dirty="0" smtClean="0">
                <a:solidFill>
                  <a:srgbClr val="0D0D0D"/>
                </a:solidFill>
                <a:latin typeface="Trebuchet MS" pitchFamily="34" charset="0"/>
              </a:rPr>
              <a:t>(</a:t>
            </a:r>
            <a:r>
              <a:rPr lang="el-GR" sz="1800" i="1" dirty="0" smtClean="0">
                <a:solidFill>
                  <a:srgbClr val="0D0D0D"/>
                </a:solidFill>
                <a:latin typeface="Trebuchet MS" pitchFamily="34" charset="0"/>
              </a:rPr>
              <a:t>δ</a:t>
            </a:r>
            <a:r>
              <a:rPr lang="es-ES" sz="1800" i="1" baseline="-25000" dirty="0" err="1" smtClean="0">
                <a:solidFill>
                  <a:srgbClr val="0D0D0D"/>
                </a:solidFill>
                <a:latin typeface="Trebuchet MS" pitchFamily="34" charset="0"/>
              </a:rPr>
              <a:t>exp</a:t>
            </a:r>
            <a:r>
              <a:rPr lang="es-ES" sz="1800" dirty="0" smtClean="0">
                <a:solidFill>
                  <a:srgbClr val="0D0D0D"/>
                </a:solidFill>
                <a:latin typeface="Trebuchet MS" pitchFamily="34" charset="0"/>
              </a:rPr>
              <a:t>)</a:t>
            </a:r>
            <a:endParaRPr lang="es-ES" sz="1800" dirty="0">
              <a:solidFill>
                <a:srgbClr val="0D0D0D"/>
              </a:solidFill>
              <a:latin typeface="Trebuchet MS" pitchFamily="34" charset="0"/>
            </a:endParaRPr>
          </a:p>
        </p:txBody>
      </p:sp>
      <p:sp>
        <p:nvSpPr>
          <p:cNvPr id="35" name="31 CuadroTexto"/>
          <p:cNvSpPr txBox="1">
            <a:spLocks noChangeArrowheads="1"/>
          </p:cNvSpPr>
          <p:nvPr/>
        </p:nvSpPr>
        <p:spPr bwMode="auto">
          <a:xfrm>
            <a:off x="1165133" y="6199801"/>
            <a:ext cx="3978442" cy="36933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800" i="1" dirty="0" err="1" smtClean="0">
                <a:solidFill>
                  <a:srgbClr val="0D0D0D"/>
                </a:solidFill>
                <a:latin typeface="Trebuchet MS" pitchFamily="34" charset="0"/>
              </a:rPr>
              <a:t>G</a:t>
            </a:r>
            <a:r>
              <a:rPr lang="es-ES" sz="1800" i="1" baseline="-25000" dirty="0" err="1" smtClean="0">
                <a:solidFill>
                  <a:srgbClr val="0D0D0D"/>
                </a:solidFill>
                <a:latin typeface="Trebuchet MS" pitchFamily="34" charset="0"/>
              </a:rPr>
              <a:t>bc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(0) = G</a:t>
            </a:r>
            <a:r>
              <a:rPr lang="es-ES" sz="1800" i="1" baseline="-25000" dirty="0" smtClean="0">
                <a:solidFill>
                  <a:srgbClr val="0D0D0D"/>
                </a:solidFill>
                <a:latin typeface="Trebuchet MS" pitchFamily="34" charset="0"/>
              </a:rPr>
              <a:t>b0c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</a:t>
            </a:r>
            <a:r>
              <a:rPr lang="es-ES" sz="1800" i="1" dirty="0" err="1" smtClean="0">
                <a:solidFill>
                  <a:srgbClr val="0D0D0D"/>
                </a:solidFill>
                <a:latin typeface="Trebuchet MS" pitchFamily="34" charset="0"/>
              </a:rPr>
              <a:t>L</a:t>
            </a:r>
            <a:r>
              <a:rPr lang="es-ES" sz="1800" i="1" baseline="-25000" dirty="0" err="1" smtClean="0">
                <a:solidFill>
                  <a:srgbClr val="0D0D0D"/>
                </a:solidFill>
                <a:latin typeface="Trebuchet MS" pitchFamily="34" charset="0"/>
              </a:rPr>
              <a:t>f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</a:t>
            </a:r>
            <a:r>
              <a:rPr lang="es-ES" sz="1800" i="1" dirty="0" err="1" smtClean="0">
                <a:solidFill>
                  <a:srgbClr val="0D0D0D"/>
                </a:solidFill>
                <a:latin typeface="Trebuchet MS" pitchFamily="34" charset="0"/>
              </a:rPr>
              <a:t>K</a:t>
            </a:r>
            <a:r>
              <a:rPr lang="es-ES" sz="1800" i="1" baseline="-25000" dirty="0" err="1" smtClean="0">
                <a:solidFill>
                  <a:srgbClr val="0D0D0D"/>
                </a:solidFill>
                <a:latin typeface="Symbol" pitchFamily="18" charset="2"/>
              </a:rPr>
              <a:t>d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= G</a:t>
            </a:r>
            <a:r>
              <a:rPr lang="es-ES" sz="1800" i="1" baseline="-25000" dirty="0" smtClean="0">
                <a:solidFill>
                  <a:srgbClr val="0D0D0D"/>
                </a:solidFill>
                <a:latin typeface="Trebuchet MS" pitchFamily="34" charset="0"/>
              </a:rPr>
              <a:t>b0c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</a:t>
            </a:r>
            <a:r>
              <a:rPr lang="es-ES" sz="1800" i="1" dirty="0" err="1" smtClean="0">
                <a:solidFill>
                  <a:srgbClr val="0D0D0D"/>
                </a:solidFill>
                <a:latin typeface="Trebuchet MS" pitchFamily="34" charset="0"/>
              </a:rPr>
              <a:t>L</a:t>
            </a:r>
            <a:r>
              <a:rPr lang="es-ES" sz="1800" i="1" baseline="-25000" dirty="0" err="1" smtClean="0">
                <a:solidFill>
                  <a:srgbClr val="0D0D0D"/>
                </a:solidFill>
                <a:latin typeface="Trebuchet MS" pitchFamily="34" charset="0"/>
              </a:rPr>
              <a:t>f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 </a:t>
            </a:r>
            <a:r>
              <a:rPr lang="es-ES" sz="1800" dirty="0" err="1" smtClean="0">
                <a:solidFill>
                  <a:srgbClr val="0D0D0D"/>
                </a:solidFill>
                <a:latin typeface="Trebuchet MS" pitchFamily="34" charset="0"/>
              </a:rPr>
              <a:t>sen</a:t>
            </a:r>
            <a:r>
              <a:rPr lang="es-ES" sz="1800" dirty="0" smtClean="0">
                <a:solidFill>
                  <a:srgbClr val="0D0D0D"/>
                </a:solidFill>
                <a:latin typeface="Trebuchet MS" pitchFamily="34" charset="0"/>
              </a:rPr>
              <a:t>(</a:t>
            </a:r>
            <a:r>
              <a:rPr lang="es-ES" sz="1800" i="1" dirty="0" smtClean="0">
                <a:solidFill>
                  <a:srgbClr val="0D0D0D"/>
                </a:solidFill>
                <a:latin typeface="Trebuchet MS" pitchFamily="34" charset="0"/>
              </a:rPr>
              <a:t>h</a:t>
            </a:r>
            <a:r>
              <a:rPr lang="es-ES" sz="1800" i="1" baseline="-25000" dirty="0" smtClean="0">
                <a:solidFill>
                  <a:srgbClr val="0D0D0D"/>
                </a:solidFill>
                <a:latin typeface="Trebuchet MS" pitchFamily="34" charset="0"/>
              </a:rPr>
              <a:t>0</a:t>
            </a:r>
            <a:r>
              <a:rPr lang="es-ES" sz="1800" dirty="0" smtClean="0">
                <a:solidFill>
                  <a:srgbClr val="0D0D0D"/>
                </a:solidFill>
                <a:latin typeface="Trebuchet MS" pitchFamily="34" charset="0"/>
              </a:rPr>
              <a:t>)</a:t>
            </a:r>
            <a:endParaRPr lang="es-ES" sz="1800" dirty="0">
              <a:solidFill>
                <a:srgbClr val="0D0D0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187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7163" y="2270125"/>
            <a:ext cx="4572000" cy="366713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Diffuse</a:t>
            </a:r>
            <a:r>
              <a:rPr lang="es-ES" sz="1800" b="1" dirty="0">
                <a:solidFill>
                  <a:schemeClr val="tx1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radiation</a:t>
            </a:r>
            <a:r>
              <a:rPr lang="es-ES" sz="1800" b="1" dirty="0">
                <a:solidFill>
                  <a:schemeClr val="tx1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on</a:t>
            </a:r>
            <a:r>
              <a:rPr lang="es-ES" sz="1800" b="1" dirty="0">
                <a:solidFill>
                  <a:schemeClr val="tx1"/>
                </a:solidFill>
                <a:latin typeface="Trebuchet MS" charset="0"/>
              </a:rPr>
              <a:t> horizontal </a:t>
            </a:r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surfaces</a:t>
            </a:r>
            <a:endParaRPr lang="es-ES" sz="1800" b="1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654800" y="1693863"/>
            <a:ext cx="2339975" cy="36671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00" b="1">
                <a:solidFill>
                  <a:srgbClr val="3E434C"/>
                </a:solidFill>
                <a:latin typeface="Trebuchet MS" charset="0"/>
              </a:rPr>
              <a:t>Diffuse transmission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372225" y="2852738"/>
            <a:ext cx="2376488" cy="64135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800" b="1">
                <a:solidFill>
                  <a:srgbClr val="3E434C"/>
                </a:solidFill>
                <a:latin typeface="Trebuchet MS" charset="0"/>
              </a:rPr>
              <a:t>Function depending on the solar altitude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79388" y="2829373"/>
            <a:ext cx="4178300" cy="366712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Diffuse</a:t>
            </a:r>
            <a:r>
              <a:rPr lang="es-ES" sz="1800" b="1" dirty="0">
                <a:solidFill>
                  <a:schemeClr val="tx1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radiation</a:t>
            </a:r>
            <a:r>
              <a:rPr lang="es-ES" sz="1800" b="1" dirty="0">
                <a:solidFill>
                  <a:schemeClr val="tx1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on</a:t>
            </a:r>
            <a:r>
              <a:rPr lang="es-ES" sz="1800" b="1" dirty="0">
                <a:solidFill>
                  <a:schemeClr val="tx1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inclined</a:t>
            </a:r>
            <a:r>
              <a:rPr lang="es-ES" sz="1800" b="1" dirty="0">
                <a:solidFill>
                  <a:schemeClr val="tx1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chemeClr val="tx1"/>
                </a:solidFill>
                <a:latin typeface="Trebuchet MS" charset="0"/>
              </a:rPr>
              <a:t>surfaces</a:t>
            </a:r>
            <a:endParaRPr lang="es-ES" sz="1800" b="1" dirty="0">
              <a:solidFill>
                <a:schemeClr val="tx1"/>
              </a:solidFill>
              <a:latin typeface="Trebuchet MS" charset="0"/>
            </a:endParaRPr>
          </a:p>
        </p:txBody>
      </p: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27263"/>
            <a:ext cx="2878137" cy="409575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6265863" y="2230438"/>
            <a:ext cx="288925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 flipV="1">
            <a:off x="6372225" y="1916113"/>
            <a:ext cx="287338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7197725" y="2217738"/>
            <a:ext cx="360363" cy="3603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>
            <a:off x="7380288" y="2565400"/>
            <a:ext cx="287337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2916238" y="3368825"/>
            <a:ext cx="1676400" cy="366713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00">
                <a:solidFill>
                  <a:srgbClr val="FFFF00"/>
                </a:solidFill>
                <a:latin typeface="Trebuchet MS" charset="0"/>
              </a:rPr>
              <a:t>Sunlit surfaces</a:t>
            </a: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250825" y="4145360"/>
            <a:ext cx="965200" cy="3365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dirty="0" err="1">
                <a:solidFill>
                  <a:srgbClr val="000099"/>
                </a:solidFill>
                <a:latin typeface="Trebuchet MS" charset="0"/>
              </a:rPr>
              <a:t>h</a:t>
            </a:r>
            <a:r>
              <a:rPr lang="es-ES" sz="1600" baseline="-25000" dirty="0" err="1">
                <a:solidFill>
                  <a:srgbClr val="000099"/>
                </a:solidFill>
                <a:latin typeface="Trebuchet MS" charset="0"/>
              </a:rPr>
              <a:t>o</a:t>
            </a:r>
            <a:r>
              <a:rPr lang="es-ES" sz="1600" dirty="0">
                <a:solidFill>
                  <a:srgbClr val="000099"/>
                </a:solidFill>
                <a:latin typeface="Trebuchet MS" charset="0"/>
              </a:rPr>
              <a:t>  ≥ 0.1</a:t>
            </a: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230250" y="5213003"/>
            <a:ext cx="990475" cy="338554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dirty="0" err="1">
                <a:solidFill>
                  <a:srgbClr val="000099"/>
                </a:solidFill>
                <a:latin typeface="Trebuchet MS" charset="0"/>
              </a:rPr>
              <a:t>h</a:t>
            </a:r>
            <a:r>
              <a:rPr lang="es-ES" sz="1600" baseline="-25000" dirty="0" err="1">
                <a:solidFill>
                  <a:srgbClr val="000099"/>
                </a:solidFill>
                <a:latin typeface="Trebuchet MS" charset="0"/>
              </a:rPr>
              <a:t>o</a:t>
            </a:r>
            <a:r>
              <a:rPr lang="es-ES" sz="1600" dirty="0" smtClean="0">
                <a:solidFill>
                  <a:srgbClr val="000099"/>
                </a:solidFill>
                <a:latin typeface="Trebuchet MS" charset="0"/>
              </a:rPr>
              <a:t>  </a:t>
            </a:r>
            <a:r>
              <a:rPr lang="es-ES" sz="1600" dirty="0">
                <a:solidFill>
                  <a:srgbClr val="000099"/>
                </a:solidFill>
                <a:latin typeface="Trebuchet MS" charset="0"/>
              </a:rPr>
              <a:t>&lt; 0.1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5094150" y="6213128"/>
            <a:ext cx="2120900" cy="366712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800" dirty="0" err="1">
                <a:solidFill>
                  <a:srgbClr val="FFFF00"/>
                </a:solidFill>
                <a:latin typeface="Trebuchet MS" charset="0"/>
              </a:rPr>
              <a:t>Shadowed</a:t>
            </a:r>
            <a:r>
              <a:rPr lang="es-ES" sz="1800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dirty="0" err="1">
                <a:solidFill>
                  <a:srgbClr val="FFFF00"/>
                </a:solidFill>
                <a:latin typeface="Trebuchet MS" charset="0"/>
              </a:rPr>
              <a:t>surfaces</a:t>
            </a:r>
            <a:endParaRPr lang="es-ES" sz="1800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193675" y="1663700"/>
            <a:ext cx="2165350" cy="3968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66"/>
                </a:solidFill>
                <a:latin typeface="Trebuchet MS" charset="0"/>
              </a:rPr>
              <a:t>Diffuse radiation</a:t>
            </a:r>
            <a:endParaRPr lang="es-ES" sz="2000" b="1">
              <a:solidFill>
                <a:srgbClr val="000066"/>
              </a:solidFill>
              <a:latin typeface="Trebuchet MS" charset="0"/>
            </a:endParaRP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 bwMode="auto">
          <a:xfrm>
            <a:off x="123329" y="115887"/>
            <a:ext cx="4870450" cy="8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radiation prediction</a:t>
            </a:r>
            <a:r>
              <a:rPr lang="en-US" sz="3200" dirty="0" smtClean="0">
                <a:solidFill>
                  <a:srgbClr val="FFCC00"/>
                </a:solidFill>
                <a:latin typeface="Trebuchet MS" charset="0"/>
              </a:rPr>
              <a:t/>
            </a:r>
            <a:br>
              <a:rPr lang="en-US" sz="3200" dirty="0" smtClean="0">
                <a:solidFill>
                  <a:srgbClr val="FFCC00"/>
                </a:solidFill>
                <a:latin typeface="Trebuchet MS" charset="0"/>
              </a:rPr>
            </a:b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Solar radiation equations for clear sky</a:t>
            </a:r>
          </a:p>
          <a:p>
            <a:endParaRPr lang="en-US" sz="3200" dirty="0">
              <a:solidFill>
                <a:srgbClr val="FFDA79"/>
              </a:solidFill>
              <a:latin typeface="Trebuchet MS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817790"/>
            <a:ext cx="4705350" cy="101917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8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096" y="3809696"/>
            <a:ext cx="1961901" cy="349731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5519" y="4950718"/>
            <a:ext cx="1857375" cy="39052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4961858"/>
            <a:ext cx="5353050" cy="10096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6763" y="5803880"/>
            <a:ext cx="2314575" cy="7810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8090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23329" y="115887"/>
            <a:ext cx="4870450" cy="8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radiation prediction</a:t>
            </a:r>
            <a:r>
              <a:rPr lang="en-US" sz="3200" dirty="0" smtClean="0">
                <a:solidFill>
                  <a:srgbClr val="FFCC00"/>
                </a:solidFill>
                <a:latin typeface="Trebuchet MS" charset="0"/>
              </a:rPr>
              <a:t/>
            </a:r>
            <a:br>
              <a:rPr lang="en-US" sz="3200" dirty="0" smtClean="0">
                <a:solidFill>
                  <a:srgbClr val="FFCC00"/>
                </a:solidFill>
                <a:latin typeface="Trebuchet MS" charset="0"/>
              </a:rPr>
            </a:b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Solar radiation equations for clear sky</a:t>
            </a:r>
          </a:p>
          <a:p>
            <a:endParaRPr lang="en-US" sz="3200" dirty="0">
              <a:solidFill>
                <a:srgbClr val="FFCC00"/>
              </a:solidFill>
              <a:latin typeface="Trebuchet MS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627" y="2348880"/>
            <a:ext cx="3822425" cy="64687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3149771" y="2491756"/>
            <a:ext cx="386953" cy="360363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4328931" y="2420888"/>
            <a:ext cx="467783" cy="431800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3536724" y="2420318"/>
            <a:ext cx="464344" cy="476250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cxnSp>
        <p:nvCxnSpPr>
          <p:cNvPr id="23" name="21 Conector recto de flecha"/>
          <p:cNvCxnSpPr>
            <a:cxnSpLocks noChangeShapeType="1"/>
            <a:stCxn id="20" idx="4"/>
            <a:endCxn id="28" idx="0"/>
          </p:cNvCxnSpPr>
          <p:nvPr/>
        </p:nvCxnSpPr>
        <p:spPr bwMode="auto">
          <a:xfrm flipH="1">
            <a:off x="2338685" y="2852119"/>
            <a:ext cx="1004563" cy="568324"/>
          </a:xfrm>
          <a:prstGeom prst="straightConnector1">
            <a:avLst/>
          </a:prstGeom>
          <a:noFill/>
          <a:ln w="2857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24" name="81 Conector recto de flecha"/>
          <p:cNvCxnSpPr>
            <a:cxnSpLocks noChangeShapeType="1"/>
          </p:cNvCxnSpPr>
          <p:nvPr/>
        </p:nvCxnSpPr>
        <p:spPr bwMode="auto">
          <a:xfrm>
            <a:off x="3768896" y="4920630"/>
            <a:ext cx="1160859" cy="1588"/>
          </a:xfrm>
          <a:prstGeom prst="straightConnector1">
            <a:avLst/>
          </a:prstGeom>
          <a:noFill/>
          <a:ln w="28575" cap="rnd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25" name="83 Conector recto"/>
          <p:cNvCxnSpPr>
            <a:cxnSpLocks noChangeShapeType="1"/>
            <a:stCxn id="22" idx="4"/>
          </p:cNvCxnSpPr>
          <p:nvPr/>
        </p:nvCxnSpPr>
        <p:spPr bwMode="auto">
          <a:xfrm rot="5400000">
            <a:off x="2756865" y="3908599"/>
            <a:ext cx="2024062" cy="0"/>
          </a:xfrm>
          <a:prstGeom prst="lin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</p:spPr>
      </p:cxnSp>
      <p:cxnSp>
        <p:nvCxnSpPr>
          <p:cNvPr id="26" name="88 Conector recto de flecha"/>
          <p:cNvCxnSpPr>
            <a:cxnSpLocks noChangeShapeType="1"/>
          </p:cNvCxnSpPr>
          <p:nvPr/>
        </p:nvCxnSpPr>
        <p:spPr bwMode="auto">
          <a:xfrm flipV="1">
            <a:off x="4562957" y="4422156"/>
            <a:ext cx="366798" cy="14957"/>
          </a:xfrm>
          <a:prstGeom prst="straightConnector1">
            <a:avLst/>
          </a:prstGeom>
          <a:noFill/>
          <a:ln w="28575" cap="rnd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27" name="89 Conector recto"/>
          <p:cNvCxnSpPr>
            <a:cxnSpLocks noChangeShapeType="1"/>
          </p:cNvCxnSpPr>
          <p:nvPr/>
        </p:nvCxnSpPr>
        <p:spPr bwMode="auto">
          <a:xfrm rot="5400000">
            <a:off x="3777144" y="3634756"/>
            <a:ext cx="1571625" cy="0"/>
          </a:xfrm>
          <a:prstGeom prst="lin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</p:spPr>
      </p:cxn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278138" y="3420443"/>
            <a:ext cx="2121093" cy="33855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000066"/>
                </a:solidFill>
                <a:latin typeface="Trebuchet MS" charset="0"/>
              </a:rPr>
              <a:t>Mean </a:t>
            </a:r>
            <a:r>
              <a:rPr lang="es-ES" sz="1600" b="1" dirty="0" err="1">
                <a:solidFill>
                  <a:srgbClr val="000066"/>
                </a:solidFill>
                <a:latin typeface="Trebuchet MS" charset="0"/>
              </a:rPr>
              <a:t>ground</a:t>
            </a:r>
            <a:r>
              <a:rPr lang="es-ES" sz="1600" b="1" dirty="0">
                <a:solidFill>
                  <a:srgbClr val="000066"/>
                </a:solidFill>
                <a:latin typeface="Trebuchet MS" charset="0"/>
              </a:rPr>
              <a:t> albedo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005065"/>
            <a:ext cx="4266400" cy="12064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539750" y="1689241"/>
            <a:ext cx="2471738" cy="3968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Trebuchet MS" charset="0"/>
              </a:rPr>
              <a:t>Reflected radiation</a:t>
            </a:r>
            <a:endParaRPr lang="es-ES" sz="2000" b="1" dirty="0">
              <a:solidFill>
                <a:srgbClr val="000066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54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5" y="1843088"/>
            <a:ext cx="9905999" cy="1834832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Wind Field Model</a:t>
            </a:r>
            <a:endParaRPr lang="en-US" dirty="0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36137" y="1501592"/>
            <a:ext cx="9181414" cy="646331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800" b="1" dirty="0" smtClean="0">
                <a:solidFill>
                  <a:srgbClr val="000066"/>
                </a:solidFill>
                <a:latin typeface="Trebuchet MS" charset="0"/>
              </a:rPr>
              <a:t>The values of global irradiation on a horizontal surface for overcast conditions </a:t>
            </a:r>
            <a:r>
              <a:rPr lang="en-GB" sz="1800" b="1" i="1" dirty="0" smtClean="0">
                <a:solidFill>
                  <a:srgbClr val="000066"/>
                </a:solidFill>
                <a:latin typeface="Trebuchet MS" charset="0"/>
              </a:rPr>
              <a:t>H(0)</a:t>
            </a:r>
            <a:r>
              <a:rPr lang="en-GB" sz="1800" b="1" dirty="0" smtClean="0">
                <a:solidFill>
                  <a:srgbClr val="000066"/>
                </a:solidFill>
                <a:latin typeface="Trebuchet MS" charset="0"/>
              </a:rPr>
              <a:t> are calculated as a correction of those of clear sky </a:t>
            </a:r>
            <a:r>
              <a:rPr lang="en-GB" sz="1800" b="1" i="1" dirty="0" err="1" smtClean="0">
                <a:solidFill>
                  <a:srgbClr val="000066"/>
                </a:solidFill>
                <a:latin typeface="Trebuchet MS" charset="0"/>
              </a:rPr>
              <a:t>H</a:t>
            </a:r>
            <a:r>
              <a:rPr lang="en-GB" sz="1800" b="1" i="1" baseline="-25000" dirty="0" err="1" smtClean="0">
                <a:solidFill>
                  <a:srgbClr val="000066"/>
                </a:solidFill>
                <a:latin typeface="Trebuchet MS" charset="0"/>
              </a:rPr>
              <a:t>c</a:t>
            </a:r>
            <a:r>
              <a:rPr lang="en-GB" sz="1800" b="1" i="1" dirty="0" smtClean="0">
                <a:solidFill>
                  <a:srgbClr val="000066"/>
                </a:solidFill>
                <a:latin typeface="Trebuchet MS" charset="0"/>
              </a:rPr>
              <a:t>(0)</a:t>
            </a:r>
            <a:r>
              <a:rPr lang="en-GB" sz="1800" b="1" dirty="0" smtClean="0">
                <a:solidFill>
                  <a:srgbClr val="000066"/>
                </a:solidFill>
                <a:latin typeface="Trebuchet MS" charset="0"/>
              </a:rPr>
              <a:t> with the clear sky index </a:t>
            </a:r>
            <a:r>
              <a:rPr lang="en-GB" sz="1800" b="1" i="1" dirty="0" err="1" smtClean="0">
                <a:solidFill>
                  <a:srgbClr val="000066"/>
                </a:solidFill>
                <a:latin typeface="Trebuchet MS" charset="0"/>
              </a:rPr>
              <a:t>k</a:t>
            </a:r>
            <a:r>
              <a:rPr lang="en-GB" sz="1800" b="1" i="1" baseline="-25000" dirty="0" err="1" smtClean="0">
                <a:solidFill>
                  <a:srgbClr val="000066"/>
                </a:solidFill>
                <a:latin typeface="Trebuchet MS" charset="0"/>
              </a:rPr>
              <a:t>c</a:t>
            </a:r>
            <a:endParaRPr lang="en-GB" sz="1800" b="1" i="1" dirty="0">
              <a:solidFill>
                <a:srgbClr val="000066"/>
              </a:solidFill>
              <a:latin typeface="Trebuchet MS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36137" y="2840908"/>
            <a:ext cx="9001125" cy="6413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800" b="1" dirty="0" smtClean="0">
                <a:solidFill>
                  <a:srgbClr val="000066"/>
                </a:solidFill>
                <a:latin typeface="Trebuchet MS" charset="0"/>
              </a:rPr>
              <a:t>If some measures of global radiation </a:t>
            </a:r>
            <a:r>
              <a:rPr lang="en-GB" sz="1800" b="1" i="1" dirty="0" err="1" smtClean="0">
                <a:solidFill>
                  <a:srgbClr val="000066"/>
                </a:solidFill>
                <a:latin typeface="Trebuchet MS" charset="0"/>
              </a:rPr>
              <a:t>H</a:t>
            </a:r>
            <a:r>
              <a:rPr lang="en-GB" sz="1800" b="1" i="1" baseline="-25000" dirty="0" err="1" smtClean="0">
                <a:solidFill>
                  <a:srgbClr val="000066"/>
                </a:solidFill>
                <a:latin typeface="Trebuchet MS" charset="0"/>
              </a:rPr>
              <a:t>s</a:t>
            </a:r>
            <a:r>
              <a:rPr lang="en-GB" sz="1800" b="1" dirty="0" smtClean="0">
                <a:solidFill>
                  <a:srgbClr val="000066"/>
                </a:solidFill>
                <a:latin typeface="Trebuchet MS" charset="0"/>
              </a:rPr>
              <a:t> are available at different measurement stations, the value of the clear sky index at those points may be computed as</a:t>
            </a:r>
            <a:endParaRPr lang="en-GB" sz="1800" b="1" dirty="0">
              <a:solidFill>
                <a:srgbClr val="000066"/>
              </a:solidFill>
              <a:latin typeface="Trebuchet MS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05165" y="4716216"/>
            <a:ext cx="6145244" cy="3693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dirty="0" smtClean="0">
                <a:solidFill>
                  <a:srgbClr val="000066"/>
                </a:solidFill>
                <a:latin typeface="Trebuchet MS" charset="0"/>
              </a:rPr>
              <a:t>Then </a:t>
            </a:r>
            <a:r>
              <a:rPr lang="en-GB" sz="1800" b="1" i="1" dirty="0" err="1" smtClean="0">
                <a:solidFill>
                  <a:srgbClr val="000066"/>
                </a:solidFill>
                <a:latin typeface="Trebuchet MS" charset="0"/>
              </a:rPr>
              <a:t>k</a:t>
            </a:r>
            <a:r>
              <a:rPr lang="en-GB" sz="1800" b="1" i="1" baseline="-25000" dirty="0" err="1" smtClean="0">
                <a:solidFill>
                  <a:srgbClr val="000066"/>
                </a:solidFill>
                <a:latin typeface="Trebuchet MS" charset="0"/>
              </a:rPr>
              <a:t>c</a:t>
            </a:r>
            <a:r>
              <a:rPr lang="en-GB" sz="1800" b="1" dirty="0" smtClean="0">
                <a:solidFill>
                  <a:srgbClr val="000066"/>
                </a:solidFill>
                <a:latin typeface="Trebuchet MS" charset="0"/>
              </a:rPr>
              <a:t> may be interpolated in the whole studied zone</a:t>
            </a:r>
            <a:endParaRPr lang="en-GB" sz="1800" b="1" dirty="0">
              <a:solidFill>
                <a:srgbClr val="000066"/>
              </a:solidFill>
              <a:latin typeface="Trebuchet MS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22414" y="115887"/>
            <a:ext cx="4871365" cy="8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Solar 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r>
              <a:rPr lang="en-GB" sz="3200" dirty="0" smtClean="0">
                <a:solidFill>
                  <a:srgbClr val="FFCC00"/>
                </a:solidFill>
                <a:latin typeface="Trebuchet MS" charset="0"/>
              </a:rPr>
              <a:t/>
            </a:r>
            <a:br>
              <a:rPr lang="en-GB" sz="3200" dirty="0" smtClean="0">
                <a:solidFill>
                  <a:srgbClr val="FFCC00"/>
                </a:solidFill>
                <a:latin typeface="Trebuchet MS" charset="0"/>
              </a:rPr>
            </a:br>
            <a:r>
              <a:rPr lang="en-GB" sz="1800" dirty="0" smtClean="0">
                <a:solidFill>
                  <a:srgbClr val="FFDA79"/>
                </a:solidFill>
                <a:latin typeface="Trebuchet MS" charset="0"/>
              </a:rPr>
              <a:t>Solar radiation under overcast sky</a:t>
            </a:r>
          </a:p>
          <a:p>
            <a:endParaRPr lang="en-GB" sz="3200" dirty="0">
              <a:solidFill>
                <a:srgbClr val="FFCC00"/>
              </a:solidFill>
              <a:latin typeface="Trebuchet MS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7117" y="2319459"/>
            <a:ext cx="1774825" cy="3524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8396" y="3661498"/>
            <a:ext cx="1444625" cy="87630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902" y="5143725"/>
            <a:ext cx="4398433" cy="149836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938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172483" y="99274"/>
            <a:ext cx="7413650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 smtClean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Connecting to a prognostic </a:t>
            </a:r>
            <a:r>
              <a:rPr lang="en-US" sz="1800" dirty="0" err="1">
                <a:solidFill>
                  <a:srgbClr val="FFDA79"/>
                </a:solidFill>
                <a:latin typeface="Trebuchet MS" charset="0"/>
              </a:rPr>
              <a:t>mesoscale</a:t>
            </a: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 model</a:t>
            </a:r>
          </a:p>
        </p:txBody>
      </p:sp>
      <p:pic>
        <p:nvPicPr>
          <p:cNvPr id="2" name="Imagen 1" descr="DiagramaFlujoModeloSol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612900"/>
            <a:ext cx="9956800" cy="48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5" y="2212958"/>
            <a:ext cx="9905999" cy="1834832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Wind Field Model</a:t>
            </a:r>
            <a:endParaRPr lang="en-US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15180" y="6344813"/>
            <a:ext cx="3725863" cy="3603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/>
          <a:p>
            <a:pPr eaLnBrk="1" hangingPunct="1">
              <a:spcBef>
                <a:spcPct val="20000"/>
              </a:spcBef>
            </a:pPr>
            <a:r>
              <a:rPr lang="en-US" sz="2000" b="1" dirty="0">
                <a:solidFill>
                  <a:srgbClr val="0000FF"/>
                </a:solidFill>
                <a:latin typeface="Trebuchet MS" charset="0"/>
              </a:rPr>
              <a:t>Elevation map of Gran </a:t>
            </a:r>
            <a:r>
              <a:rPr lang="en-US" sz="2000" b="1" dirty="0" err="1">
                <a:solidFill>
                  <a:srgbClr val="0000FF"/>
                </a:solidFill>
                <a:latin typeface="Trebuchet MS" charset="0"/>
              </a:rPr>
              <a:t>Canaria</a:t>
            </a:r>
            <a:endParaRPr lang="en-US" sz="2000" b="1" dirty="0">
              <a:solidFill>
                <a:srgbClr val="0000FF"/>
              </a:solidFill>
              <a:latin typeface="Trebuchet MS" charset="0"/>
            </a:endParaRPr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114068" y="101619"/>
            <a:ext cx="4608513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prediction</a:t>
            </a:r>
            <a:r>
              <a:rPr lang="en-US" sz="1800" dirty="0">
                <a:solidFill>
                  <a:srgbClr val="FFCC00"/>
                </a:solidFill>
                <a:latin typeface="Trebuchet MS" charset="0"/>
              </a:rPr>
              <a:t/>
            </a:r>
            <a:br>
              <a:rPr lang="en-US" sz="1800" dirty="0">
                <a:solidFill>
                  <a:srgbClr val="FFCC00"/>
                </a:solidFill>
                <a:latin typeface="Trebuchet MS" charset="0"/>
              </a:rPr>
            </a:br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Numerical experiments</a:t>
            </a:r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5650957" y="6347293"/>
            <a:ext cx="3596904" cy="353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/>
          <a:p>
            <a:pPr eaLnBrk="1" hangingPunct="1">
              <a:spcBef>
                <a:spcPts val="24"/>
              </a:spcBef>
            </a:pPr>
            <a:r>
              <a:rPr lang="en-US" sz="2000" b="1" dirty="0">
                <a:solidFill>
                  <a:srgbClr val="0000FF"/>
                </a:solidFill>
                <a:latin typeface="Trebuchet MS" charset="0"/>
              </a:rPr>
              <a:t>Albedo map of Gran </a:t>
            </a:r>
            <a:r>
              <a:rPr lang="en-US" sz="2000" b="1" dirty="0" err="1">
                <a:solidFill>
                  <a:srgbClr val="0000FF"/>
                </a:solidFill>
                <a:latin typeface="Trebuchet MS" charset="0"/>
              </a:rPr>
              <a:t>Canaria</a:t>
            </a:r>
            <a:endParaRPr lang="en-US" sz="2000" b="1" dirty="0">
              <a:solidFill>
                <a:srgbClr val="0000FF"/>
              </a:solidFill>
              <a:latin typeface="Trebuchet MS" charset="0"/>
            </a:endParaRPr>
          </a:p>
        </p:txBody>
      </p:sp>
      <p:pic>
        <p:nvPicPr>
          <p:cNvPr id="11" name="Picture 20" descr="albed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0413" y="1915163"/>
            <a:ext cx="5973808" cy="44948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3815" y="1960138"/>
            <a:ext cx="4859338" cy="4473575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-12330" y="1923323"/>
            <a:ext cx="9906000" cy="450008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42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870540" y="1367908"/>
            <a:ext cx="5035460" cy="52322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ES" sz="1400" b="1" dirty="0" err="1">
                <a:solidFill>
                  <a:srgbClr val="3E434C"/>
                </a:solidFill>
                <a:latin typeface="Trebuchet MS" charset="0"/>
              </a:rPr>
              <a:t>The</a:t>
            </a:r>
            <a:r>
              <a:rPr lang="es-ES" sz="1400" b="1" dirty="0">
                <a:solidFill>
                  <a:srgbClr val="3E434C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rgbClr val="3E434C"/>
                </a:solidFill>
                <a:latin typeface="Trebuchet MS" charset="0"/>
              </a:rPr>
              <a:t>selected</a:t>
            </a:r>
            <a:r>
              <a:rPr lang="es-ES" sz="1400" b="1" dirty="0">
                <a:solidFill>
                  <a:srgbClr val="3E434C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rgbClr val="3E434C"/>
                </a:solidFill>
                <a:latin typeface="Trebuchet MS" charset="0"/>
              </a:rPr>
              <a:t>episode</a:t>
            </a:r>
            <a:r>
              <a:rPr lang="es-ES" sz="1400" b="1" dirty="0">
                <a:solidFill>
                  <a:srgbClr val="3E434C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rgbClr val="3E434C"/>
                </a:solidFill>
                <a:latin typeface="Trebuchet MS" charset="0"/>
              </a:rPr>
              <a:t>includes</a:t>
            </a:r>
            <a:r>
              <a:rPr lang="es-ES" sz="1400" b="1" dirty="0">
                <a:solidFill>
                  <a:srgbClr val="3E434C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rgbClr val="3E434C"/>
                </a:solidFill>
                <a:latin typeface="Trebuchet MS" charset="0"/>
              </a:rPr>
              <a:t>the</a:t>
            </a:r>
            <a:r>
              <a:rPr lang="es-ES" sz="1400" b="1" dirty="0">
                <a:solidFill>
                  <a:srgbClr val="3E434C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rgbClr val="3E434C"/>
                </a:solidFill>
                <a:latin typeface="Trebuchet MS" charset="0"/>
              </a:rPr>
              <a:t>period</a:t>
            </a:r>
            <a:r>
              <a:rPr lang="es-ES" sz="1400" b="1" dirty="0">
                <a:solidFill>
                  <a:srgbClr val="3E434C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rgbClr val="0000FF"/>
                </a:solidFill>
                <a:latin typeface="Trebuchet MS" charset="0"/>
              </a:rPr>
              <a:t>from</a:t>
            </a:r>
            <a:r>
              <a:rPr lang="es-ES" sz="1400" b="1" dirty="0">
                <a:solidFill>
                  <a:srgbClr val="0000FF"/>
                </a:solidFill>
                <a:latin typeface="Trebuchet MS" charset="0"/>
              </a:rPr>
              <a:t> </a:t>
            </a:r>
            <a:r>
              <a:rPr lang="es-ES" sz="1400" b="1" dirty="0" smtClean="0">
                <a:solidFill>
                  <a:srgbClr val="0000FF"/>
                </a:solidFill>
                <a:latin typeface="Trebuchet MS" charset="0"/>
              </a:rPr>
              <a:t>June </a:t>
            </a:r>
            <a:r>
              <a:rPr lang="es-ES" sz="1400" b="1" dirty="0">
                <a:solidFill>
                  <a:srgbClr val="0000FF"/>
                </a:solidFill>
                <a:latin typeface="Trebuchet MS" charset="0"/>
              </a:rPr>
              <a:t>1st, </a:t>
            </a:r>
            <a:r>
              <a:rPr lang="es-ES" sz="1400" b="1" dirty="0" smtClean="0">
                <a:solidFill>
                  <a:srgbClr val="0000FF"/>
                </a:solidFill>
                <a:latin typeface="Trebuchet MS" charset="0"/>
              </a:rPr>
              <a:t>2015, </a:t>
            </a:r>
            <a:r>
              <a:rPr lang="es-ES" sz="1400" b="1" dirty="0" err="1">
                <a:solidFill>
                  <a:srgbClr val="0000FF"/>
                </a:solidFill>
                <a:latin typeface="Trebuchet MS" charset="0"/>
              </a:rPr>
              <a:t>until</a:t>
            </a:r>
            <a:r>
              <a:rPr lang="es-ES" sz="1400" b="1" dirty="0">
                <a:solidFill>
                  <a:srgbClr val="0000FF"/>
                </a:solidFill>
                <a:latin typeface="Trebuchet MS" charset="0"/>
              </a:rPr>
              <a:t> </a:t>
            </a:r>
            <a:r>
              <a:rPr lang="es-ES" sz="1400" b="1" dirty="0" smtClean="0">
                <a:solidFill>
                  <a:srgbClr val="0000FF"/>
                </a:solidFill>
                <a:latin typeface="Trebuchet MS" charset="0"/>
              </a:rPr>
              <a:t>June 15th</a:t>
            </a:r>
            <a:r>
              <a:rPr lang="es-ES" sz="1400" b="1" dirty="0">
                <a:solidFill>
                  <a:srgbClr val="0000FF"/>
                </a:solidFill>
                <a:latin typeface="Trebuchet MS" charset="0"/>
              </a:rPr>
              <a:t>, </a:t>
            </a:r>
            <a:r>
              <a:rPr lang="es-ES" sz="1400" b="1" dirty="0" smtClean="0">
                <a:solidFill>
                  <a:srgbClr val="0000FF"/>
                </a:solidFill>
                <a:latin typeface="Trebuchet MS" charset="0"/>
              </a:rPr>
              <a:t>2015</a:t>
            </a:r>
            <a:endParaRPr lang="es-ES" sz="1400" b="1" dirty="0">
              <a:solidFill>
                <a:srgbClr val="0000FF"/>
              </a:solidFill>
              <a:latin typeface="Trebuchet MS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0406" y="1370416"/>
            <a:ext cx="4874795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ES" sz="1400" b="1" dirty="0" err="1">
                <a:solidFill>
                  <a:schemeClr val="accent2"/>
                </a:solidFill>
                <a:latin typeface="Trebuchet MS" charset="0"/>
              </a:rPr>
              <a:t>The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latin typeface="Trebuchet MS" charset="0"/>
              </a:rPr>
              <a:t>studied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 case </a:t>
            </a:r>
            <a:r>
              <a:rPr lang="es-ES" sz="1400" b="1" dirty="0" err="1">
                <a:solidFill>
                  <a:schemeClr val="accent2"/>
                </a:solidFill>
                <a:latin typeface="Trebuchet MS" charset="0"/>
              </a:rPr>
              <a:t>corresponds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latin typeface="Trebuchet MS" charset="0"/>
              </a:rPr>
              <a:t>to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 Gran Canaria, </a:t>
            </a:r>
            <a:r>
              <a:rPr lang="es-ES" sz="1400" b="1" dirty="0" err="1" smtClean="0">
                <a:solidFill>
                  <a:schemeClr val="accent2"/>
                </a:solidFill>
                <a:latin typeface="Trebuchet MS" charset="0"/>
              </a:rPr>
              <a:t>Canary</a:t>
            </a:r>
            <a:r>
              <a:rPr lang="es-ES" sz="1400" b="1" dirty="0" smtClean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s-ES" sz="1400" b="1" dirty="0" err="1" smtClean="0">
                <a:solidFill>
                  <a:schemeClr val="accent2"/>
                </a:solidFill>
                <a:latin typeface="Trebuchet MS" charset="0"/>
              </a:rPr>
              <a:t>Islands</a:t>
            </a:r>
            <a:r>
              <a:rPr lang="es-ES" sz="1400" b="1" dirty="0" smtClean="0">
                <a:solidFill>
                  <a:schemeClr val="accent2"/>
                </a:solidFill>
                <a:latin typeface="Trebuchet MS" charset="0"/>
              </a:rPr>
              <a:t>, 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in </a:t>
            </a:r>
            <a:r>
              <a:rPr lang="es-ES" sz="1400" b="1" dirty="0" err="1">
                <a:solidFill>
                  <a:schemeClr val="accent2"/>
                </a:solidFill>
                <a:latin typeface="Trebuchet MS" charset="0"/>
              </a:rPr>
              <a:t>the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latin typeface="Trebuchet MS" charset="0"/>
              </a:rPr>
              <a:t>Atlantic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latin typeface="Trebuchet MS" charset="0"/>
              </a:rPr>
              <a:t>Ocean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 at 28.06 </a:t>
            </a:r>
            <a:r>
              <a:rPr lang="es-ES" sz="1400" b="1" dirty="0" err="1" smtClean="0">
                <a:solidFill>
                  <a:schemeClr val="accent2"/>
                </a:solidFill>
                <a:latin typeface="Trebuchet MS" charset="0"/>
              </a:rPr>
              <a:t>lat</a:t>
            </a:r>
            <a:r>
              <a:rPr lang="es-ES" sz="1400" b="1" dirty="0" smtClean="0">
                <a:solidFill>
                  <a:schemeClr val="accent2"/>
                </a:solidFill>
                <a:latin typeface="Trebuchet MS" charset="0"/>
              </a:rPr>
              <a:t>, −</a:t>
            </a:r>
            <a:r>
              <a:rPr lang="es-ES" sz="1400" b="1" dirty="0">
                <a:solidFill>
                  <a:schemeClr val="accent2"/>
                </a:solidFill>
                <a:latin typeface="Trebuchet MS" charset="0"/>
              </a:rPr>
              <a:t>15.25 </a:t>
            </a:r>
            <a:r>
              <a:rPr lang="es-ES" sz="1400" b="1" dirty="0" err="1" smtClean="0">
                <a:solidFill>
                  <a:schemeClr val="accent2"/>
                </a:solidFill>
                <a:latin typeface="Trebuchet MS" charset="0"/>
              </a:rPr>
              <a:t>long</a:t>
            </a:r>
            <a:r>
              <a:rPr lang="es-ES" sz="1400" b="1" dirty="0" smtClean="0">
                <a:solidFill>
                  <a:schemeClr val="accent2"/>
                </a:solidFill>
                <a:latin typeface="Trebuchet MS" charset="0"/>
              </a:rPr>
              <a:t>. </a:t>
            </a:r>
            <a:endParaRPr lang="es-ES" sz="1400" b="1" dirty="0">
              <a:solidFill>
                <a:schemeClr val="accent2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97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sp>
        <p:nvSpPr>
          <p:cNvPr id="4" name="QuadreDeText 1"/>
          <p:cNvSpPr txBox="1"/>
          <p:nvPr/>
        </p:nvSpPr>
        <p:spPr>
          <a:xfrm>
            <a:off x="116465" y="1556794"/>
            <a:ext cx="6789004" cy="1754308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Non-hydrostatic meteorological model based on HIRLAM</a:t>
            </a:r>
          </a:p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From large scale to 1km or less scale (under development)</a:t>
            </a:r>
          </a:p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Different models in different scales</a:t>
            </a:r>
          </a:p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Assimilation data system</a:t>
            </a:r>
          </a:p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Run by AEMET daily</a:t>
            </a:r>
          </a:p>
          <a:p>
            <a:pPr marL="285696" indent="-285696" algn="l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kumimoji="0" lang="en-US" sz="18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5" name="Picture 2" descr="Orografía del modelo HARMONIE sobre las islas Canarias a 2,5km de resolución horizon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03" y="2955721"/>
            <a:ext cx="5616624" cy="30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QuadreDeText 2"/>
          <p:cNvSpPr txBox="1"/>
          <p:nvPr/>
        </p:nvSpPr>
        <p:spPr>
          <a:xfrm>
            <a:off x="2996069" y="5959532"/>
            <a:ext cx="689121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HARMONIE on Canary islands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srgbClr val="000000"/>
                </a:solidFill>
                <a:latin typeface="Trebuchet MS"/>
              </a:rPr>
              <a:t>(http://www.aemet.es/ca/idi/prediccion/prediccion_numerica)</a:t>
            </a:r>
            <a:endParaRPr kumimoji="0" lang="en-US" sz="1800" dirty="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566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5" y="1843088"/>
            <a:ext cx="9905999" cy="1834832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Wind Field Model</a:t>
            </a:r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87679" y="1520224"/>
            <a:ext cx="6640513" cy="5038797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/>
          <a:p>
            <a:pPr marL="609600" indent="-6096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  <a:latin typeface="Trebuchet MS" charset="0"/>
              </a:rPr>
              <a:t>1. Introduction</a:t>
            </a:r>
          </a:p>
          <a:p>
            <a:pPr marL="609600" indent="-6096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  <a:latin typeface="Trebuchet MS" charset="0"/>
              </a:rPr>
              <a:t>2. </a:t>
            </a:r>
            <a:r>
              <a:rPr lang="en-US" sz="2000" dirty="0" smtClean="0">
                <a:solidFill>
                  <a:srgbClr val="FFFF00"/>
                </a:solidFill>
                <a:latin typeface="Trebuchet MS" charset="0"/>
              </a:rPr>
              <a:t>Adaptive mesh </a:t>
            </a:r>
            <a:r>
              <a:rPr lang="en-US" sz="2000" dirty="0">
                <a:solidFill>
                  <a:srgbClr val="FFFF00"/>
                </a:solidFill>
                <a:latin typeface="Trebuchet MS" charset="0"/>
              </a:rPr>
              <a:t>of the terrain </a:t>
            </a:r>
            <a:r>
              <a:rPr lang="en-US" sz="2000" dirty="0" smtClean="0">
                <a:solidFill>
                  <a:srgbClr val="FFFF00"/>
                </a:solidFill>
                <a:latin typeface="Trebuchet MS" charset="0"/>
              </a:rPr>
              <a:t>surface</a:t>
            </a:r>
            <a:endParaRPr lang="en-US" sz="2000" dirty="0">
              <a:solidFill>
                <a:srgbClr val="FFFF00"/>
              </a:solidFill>
              <a:latin typeface="Trebuchet MS" charset="0"/>
            </a:endParaRPr>
          </a:p>
          <a:p>
            <a:pPr marL="609600" indent="-6096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  <a:latin typeface="Trebuchet MS" charset="0"/>
              </a:rPr>
              <a:t>3. Detection of shadows</a:t>
            </a:r>
          </a:p>
          <a:p>
            <a:pPr marL="609600" indent="-6096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  <a:latin typeface="Trebuchet MS" charset="0"/>
              </a:rPr>
              <a:t>4. Solar radiation </a:t>
            </a:r>
            <a:r>
              <a:rPr lang="en-US" sz="2000" dirty="0" err="1">
                <a:solidFill>
                  <a:srgbClr val="FFFF00"/>
                </a:solidFill>
                <a:latin typeface="Trebuchet MS" charset="0"/>
              </a:rPr>
              <a:t>modelling</a:t>
            </a:r>
            <a:endParaRPr lang="en-US" sz="2000" dirty="0">
              <a:solidFill>
                <a:srgbClr val="FFFF00"/>
              </a:solidFill>
              <a:latin typeface="Trebuchet MS" charset="0"/>
            </a:endParaRPr>
          </a:p>
          <a:p>
            <a:pPr marL="609600" indent="-609600" algn="l" eaLnBrk="1" hangingPunct="1">
              <a:spcBef>
                <a:spcPct val="20000"/>
              </a:spcBef>
            </a:pPr>
            <a:r>
              <a:rPr lang="en-US" sz="2000" i="1" dirty="0">
                <a:solidFill>
                  <a:srgbClr val="000099"/>
                </a:solidFill>
                <a:latin typeface="Trebuchet MS" charset="0"/>
              </a:rPr>
              <a:t>	</a:t>
            </a:r>
            <a:r>
              <a:rPr lang="en-US" sz="2000" i="1" dirty="0">
                <a:solidFill>
                  <a:srgbClr val="FF9900"/>
                </a:solidFill>
                <a:latin typeface="Trebuchet MS" charset="0"/>
              </a:rPr>
              <a:t>-Solar radiation equations for clear sky</a:t>
            </a:r>
          </a:p>
          <a:p>
            <a:pPr marL="381000" lvl="3" indent="-381000" algn="l" eaLnBrk="1" hangingPunct="1">
              <a:spcBef>
                <a:spcPct val="20000"/>
              </a:spcBef>
            </a:pPr>
            <a:r>
              <a:rPr lang="en-US" sz="1800" i="1" dirty="0">
                <a:solidFill>
                  <a:srgbClr val="000099"/>
                </a:solidFill>
                <a:latin typeface="Trebuchet MS" charset="0"/>
              </a:rPr>
              <a:t>			</a:t>
            </a:r>
            <a:r>
              <a:rPr lang="en-US" sz="2000" i="1" dirty="0">
                <a:solidFill>
                  <a:schemeClr val="bg1"/>
                </a:solidFill>
                <a:latin typeface="Trebuchet MS" charset="0"/>
              </a:rPr>
              <a:t>Beam radiation</a:t>
            </a:r>
            <a:endParaRPr lang="en-US" sz="2000" dirty="0">
              <a:solidFill>
                <a:schemeClr val="bg1"/>
              </a:solidFill>
              <a:latin typeface="Trebuchet MS" charset="0"/>
            </a:endParaRPr>
          </a:p>
          <a:p>
            <a:pPr marL="381000" lvl="3" indent="-381000" algn="l" eaLnBrk="1" hangingPunct="1">
              <a:spcBef>
                <a:spcPct val="20000"/>
              </a:spcBef>
            </a:pPr>
            <a:r>
              <a:rPr lang="en-US" sz="2000" i="1" dirty="0">
                <a:solidFill>
                  <a:schemeClr val="bg1"/>
                </a:solidFill>
                <a:latin typeface="Trebuchet MS" charset="0"/>
              </a:rPr>
              <a:t>			Diffuse radiation</a:t>
            </a:r>
            <a:endParaRPr lang="en-US" sz="2000" dirty="0">
              <a:solidFill>
                <a:schemeClr val="bg1"/>
              </a:solidFill>
              <a:latin typeface="Trebuchet MS" charset="0"/>
            </a:endParaRPr>
          </a:p>
          <a:p>
            <a:pPr marL="381000" lvl="3" indent="-381000" algn="l" eaLnBrk="1" hangingPunct="1">
              <a:spcBef>
                <a:spcPct val="20000"/>
              </a:spcBef>
            </a:pPr>
            <a:r>
              <a:rPr lang="en-US" sz="2000" i="1" dirty="0">
                <a:solidFill>
                  <a:schemeClr val="bg1"/>
                </a:solidFill>
                <a:latin typeface="Trebuchet MS" charset="0"/>
              </a:rPr>
              <a:t>			Reflected radiation</a:t>
            </a:r>
            <a:endParaRPr lang="en-US" sz="2000" dirty="0">
              <a:solidFill>
                <a:schemeClr val="bg1"/>
              </a:solidFill>
              <a:latin typeface="Trebuchet MS" charset="0"/>
            </a:endParaRPr>
          </a:p>
          <a:p>
            <a:pPr marL="457200" lvl="2" indent="-457200" algn="l" eaLnBrk="1" hangingPunct="1">
              <a:spcBef>
                <a:spcPct val="20000"/>
              </a:spcBef>
            </a:pPr>
            <a:r>
              <a:rPr lang="en-US" sz="1800" i="1" dirty="0">
                <a:solidFill>
                  <a:srgbClr val="000099"/>
                </a:solidFill>
                <a:latin typeface="Trebuchet MS" charset="0"/>
              </a:rPr>
              <a:t>	 </a:t>
            </a:r>
            <a:r>
              <a:rPr lang="en-US" sz="2000" i="1" dirty="0">
                <a:solidFill>
                  <a:srgbClr val="000099"/>
                </a:solidFill>
                <a:latin typeface="Trebuchet MS" charset="0"/>
              </a:rPr>
              <a:t> </a:t>
            </a:r>
            <a:r>
              <a:rPr lang="en-US" sz="2000" i="1" dirty="0">
                <a:solidFill>
                  <a:srgbClr val="FF9900"/>
                </a:solidFill>
                <a:latin typeface="Trebuchet MS" charset="0"/>
              </a:rPr>
              <a:t>-Solar radiation under overcast </a:t>
            </a:r>
            <a:r>
              <a:rPr lang="en-US" sz="2000" i="1" dirty="0" smtClean="0">
                <a:solidFill>
                  <a:srgbClr val="FF9900"/>
                </a:solidFill>
                <a:latin typeface="Trebuchet MS" charset="0"/>
              </a:rPr>
              <a:t>sky (real sky)</a:t>
            </a:r>
          </a:p>
          <a:p>
            <a:pPr marL="457200" lvl="2" indent="-457200" algn="l" eaLnBrk="1" hangingPunct="1">
              <a:spcBef>
                <a:spcPct val="20000"/>
              </a:spcBef>
            </a:pPr>
            <a:r>
              <a:rPr lang="en-US" sz="2000" i="1" dirty="0" smtClean="0">
                <a:solidFill>
                  <a:schemeClr val="bg1"/>
                </a:solidFill>
                <a:latin typeface="Trebuchet MS" charset="0"/>
              </a:rPr>
              <a:t>			Connection with HARMONIE</a:t>
            </a:r>
          </a:p>
          <a:p>
            <a:pPr marL="457200" lvl="2" indent="-457200" algn="l" eaLnBrk="1" hangingPunct="1">
              <a:spcBef>
                <a:spcPct val="20000"/>
              </a:spcBef>
            </a:pPr>
            <a:r>
              <a:rPr lang="en-US" sz="2000" i="1" dirty="0">
                <a:solidFill>
                  <a:schemeClr val="bg1"/>
                </a:solidFill>
                <a:latin typeface="Trebuchet MS" charset="0"/>
              </a:rPr>
              <a:t>	</a:t>
            </a:r>
            <a:r>
              <a:rPr lang="en-US" sz="2000" i="1" dirty="0" smtClean="0">
                <a:solidFill>
                  <a:schemeClr val="bg1"/>
                </a:solidFill>
                <a:latin typeface="Trebuchet MS" charset="0"/>
              </a:rPr>
              <a:t>		Ensemble methods</a:t>
            </a:r>
            <a:endParaRPr lang="en-US" sz="2000" i="1" dirty="0">
              <a:solidFill>
                <a:schemeClr val="bg1"/>
              </a:solidFill>
              <a:latin typeface="Trebuchet MS" charset="0"/>
            </a:endParaRPr>
          </a:p>
          <a:p>
            <a:pPr marL="609600" indent="-6096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  <a:latin typeface="Trebuchet MS" charset="0"/>
              </a:rPr>
              <a:t>5. Numerical experiments</a:t>
            </a:r>
          </a:p>
          <a:p>
            <a:pPr marL="609600" indent="-609600" algn="l" eaLnBrk="1" hangingPunct="1">
              <a:spcBef>
                <a:spcPct val="20000"/>
              </a:spcBef>
            </a:pPr>
            <a:r>
              <a:rPr lang="en-US" sz="2000" dirty="0">
                <a:solidFill>
                  <a:srgbClr val="FFFF00"/>
                </a:solidFill>
                <a:latin typeface="Trebuchet MS" charset="0"/>
              </a:rPr>
              <a:t>6. </a:t>
            </a:r>
            <a:r>
              <a:rPr lang="en-US" sz="2000" dirty="0" smtClean="0">
                <a:solidFill>
                  <a:srgbClr val="FFFF00"/>
                </a:solidFill>
                <a:latin typeface="Trebuchet MS" charset="0"/>
              </a:rPr>
              <a:t>Conclusions and future research</a:t>
            </a:r>
            <a:endParaRPr lang="en-US" sz="2000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69873" y="130157"/>
            <a:ext cx="45896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</a:t>
            </a:r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>prediction</a:t>
            </a:r>
          </a:p>
          <a:p>
            <a:r>
              <a:rPr lang="en-US" altLang="ja-JP" sz="1800" dirty="0" smtClean="0">
                <a:solidFill>
                  <a:srgbClr val="FFDA79"/>
                </a:solidFill>
                <a:latin typeface="Trebuchet MS" charset="0"/>
              </a:rPr>
              <a:t>Contents</a:t>
            </a:r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58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5"/>
          <p:cNvSpPr/>
          <p:nvPr/>
        </p:nvSpPr>
        <p:spPr>
          <a:xfrm>
            <a:off x="523216" y="1855394"/>
            <a:ext cx="4053779" cy="190399"/>
          </a:xfrm>
          <a:prstGeom prst="rect">
            <a:avLst/>
          </a:prstGeom>
          <a:noFill/>
          <a:ln w="9360">
            <a:noFill/>
          </a:ln>
        </p:spPr>
        <p:txBody>
          <a:bodyPr wrap="none" lIns="0" tIns="0" rIns="40365" bIns="0"/>
          <a:lstStyle/>
          <a:p>
            <a:pPr algn="l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 smtClean="0">
                <a:solidFill>
                  <a:srgbClr val="004500"/>
                </a:solidFill>
                <a:latin typeface="+mj-lt"/>
                <a:ea typeface="Trebuchet MS"/>
              </a:rPr>
              <a:t>Terrain approximation</a:t>
            </a:r>
            <a:endParaRPr kumimoji="0" sz="2400" b="1" dirty="0">
              <a:solidFill>
                <a:srgbClr val="004500"/>
              </a:solidFill>
              <a:latin typeface="+mj-lt"/>
            </a:endParaRPr>
          </a:p>
        </p:txBody>
      </p:sp>
      <p:pic>
        <p:nvPicPr>
          <p:cNvPr id="4" name="Imatge 2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67915" y="1936978"/>
            <a:ext cx="6676938" cy="3315496"/>
          </a:xfrm>
          <a:prstGeom prst="rect">
            <a:avLst/>
          </a:prstGeom>
          <a:ln>
            <a:noFill/>
          </a:ln>
        </p:spPr>
      </p:pic>
      <p:pic>
        <p:nvPicPr>
          <p:cNvPr id="5" name="Imatge 2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3151" y="1512092"/>
            <a:ext cx="6157259" cy="3057493"/>
          </a:xfrm>
          <a:prstGeom prst="rect">
            <a:avLst/>
          </a:prstGeom>
          <a:ln>
            <a:noFill/>
          </a:ln>
        </p:spPr>
      </p:pic>
      <p:pic>
        <p:nvPicPr>
          <p:cNvPr id="6" name="Imatge 2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00287" y="5667564"/>
            <a:ext cx="5169904" cy="929136"/>
          </a:xfrm>
          <a:prstGeom prst="rect">
            <a:avLst/>
          </a:prstGeom>
          <a:ln>
            <a:noFill/>
          </a:ln>
        </p:spPr>
      </p:pic>
      <p:sp>
        <p:nvSpPr>
          <p:cNvPr id="7" name="CustomShape 6"/>
          <p:cNvSpPr/>
          <p:nvPr/>
        </p:nvSpPr>
        <p:spPr>
          <a:xfrm rot="20916082">
            <a:off x="1937211" y="4662587"/>
            <a:ext cx="4288678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Topography from Digital Terrain Model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CustomShape 7"/>
          <p:cNvSpPr/>
          <p:nvPr/>
        </p:nvSpPr>
        <p:spPr>
          <a:xfrm rot="20908200">
            <a:off x="6534724" y="3889633"/>
            <a:ext cx="3015129" cy="26551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 smtClean="0">
                <a:solidFill>
                  <a:srgbClr val="000000"/>
                </a:solidFill>
                <a:latin typeface="Trebuchet MS"/>
                <a:ea typeface="Trebuchet MS"/>
              </a:rPr>
              <a:t>HARMONIE discretization </a:t>
            </a: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of terrain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CustomShape 8"/>
          <p:cNvSpPr/>
          <p:nvPr/>
        </p:nvSpPr>
        <p:spPr>
          <a:xfrm rot="20951750">
            <a:off x="1238772" y="2750903"/>
            <a:ext cx="2059966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Max height 1950m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CustomShape 9"/>
          <p:cNvSpPr/>
          <p:nvPr/>
        </p:nvSpPr>
        <p:spPr>
          <a:xfrm rot="20905200">
            <a:off x="5317493" y="1977296"/>
            <a:ext cx="1909971" cy="26551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Max height 925m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TextShape 10"/>
          <p:cNvSpPr txBox="1"/>
          <p:nvPr/>
        </p:nvSpPr>
        <p:spPr>
          <a:xfrm>
            <a:off x="3926778" y="6335758"/>
            <a:ext cx="2221990" cy="314175"/>
          </a:xfrm>
          <a:prstGeom prst="rect">
            <a:avLst/>
          </a:prstGeom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Terrain elevation (m)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</p:spTree>
    <p:extLst>
      <p:ext uri="{BB962C8B-B14F-4D97-AF65-F5344CB8AC3E}">
        <p14:creationId xmlns:p14="http://schemas.microsoft.com/office/powerpoint/2010/main" val="421467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26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367915" y="1936978"/>
            <a:ext cx="6676938" cy="3315496"/>
          </a:xfrm>
          <a:prstGeom prst="rect">
            <a:avLst/>
          </a:prstGeom>
          <a:ln>
            <a:noFill/>
          </a:ln>
        </p:spPr>
      </p:pic>
      <p:pic>
        <p:nvPicPr>
          <p:cNvPr id="5" name="Imatge 26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3151" y="1512092"/>
            <a:ext cx="6157259" cy="3057493"/>
          </a:xfrm>
          <a:prstGeom prst="rect">
            <a:avLst/>
          </a:prstGeom>
          <a:ln>
            <a:noFill/>
          </a:ln>
        </p:spPr>
      </p:pic>
      <p:pic>
        <p:nvPicPr>
          <p:cNvPr id="6" name="Imatge 26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00287" y="5667564"/>
            <a:ext cx="5169904" cy="929136"/>
          </a:xfrm>
          <a:prstGeom prst="rect">
            <a:avLst/>
          </a:prstGeom>
          <a:ln>
            <a:noFill/>
          </a:ln>
        </p:spPr>
      </p:pic>
      <p:sp>
        <p:nvSpPr>
          <p:cNvPr id="7" name="CustomShape 6"/>
          <p:cNvSpPr/>
          <p:nvPr/>
        </p:nvSpPr>
        <p:spPr>
          <a:xfrm rot="20950800">
            <a:off x="2617852" y="4670172"/>
            <a:ext cx="2873623" cy="19660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 smtClean="0">
                <a:solidFill>
                  <a:srgbClr val="000000"/>
                </a:solidFill>
                <a:latin typeface="Trebuchet MS"/>
                <a:ea typeface="Trebuchet MS"/>
              </a:rPr>
              <a:t>Adaptive Model </a:t>
            </a:r>
            <a:r>
              <a:rPr kumimoji="0" lang="en-US" sz="1400" b="1" i="1" dirty="0">
                <a:solidFill>
                  <a:srgbClr val="000000"/>
                </a:solidFill>
                <a:latin typeface="Trebuchet MS"/>
                <a:ea typeface="Trebuchet MS"/>
              </a:rPr>
              <a:t>computational mesh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CustomShape 7"/>
          <p:cNvSpPr/>
          <p:nvPr/>
        </p:nvSpPr>
        <p:spPr>
          <a:xfrm rot="20937600">
            <a:off x="7146029" y="3918699"/>
            <a:ext cx="1697712" cy="265514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 smtClean="0">
                <a:solidFill>
                  <a:srgbClr val="000000"/>
                </a:solidFill>
                <a:latin typeface="Trebuchet MS"/>
                <a:ea typeface="Trebuchet MS"/>
              </a:rPr>
              <a:t>HARMONIE mesh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i="1" dirty="0" err="1" smtClean="0">
                <a:solidFill>
                  <a:srgbClr val="000000"/>
                </a:solidFill>
                <a:latin typeface="Trebuchet MS"/>
              </a:rPr>
              <a:t>Δh</a:t>
            </a:r>
            <a:r>
              <a:rPr kumimoji="0" lang="en-US" sz="1400" b="1" i="1" dirty="0" smtClean="0">
                <a:solidFill>
                  <a:srgbClr val="000000"/>
                </a:solidFill>
                <a:latin typeface="Trebuchet MS"/>
              </a:rPr>
              <a:t> ~ 2.5km</a:t>
            </a:r>
            <a:endParaRPr kumimoji="0" sz="17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Shape 8"/>
          <p:cNvSpPr txBox="1"/>
          <p:nvPr/>
        </p:nvSpPr>
        <p:spPr>
          <a:xfrm>
            <a:off x="3927132" y="6335758"/>
            <a:ext cx="2221990" cy="314175"/>
          </a:xfrm>
          <a:prstGeom prst="rect">
            <a:avLst/>
          </a:prstGeom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>
                <a:solidFill>
                  <a:prstClr val="black"/>
                </a:solidFill>
                <a:latin typeface="Arial"/>
              </a:rPr>
              <a:t>Terrain elevation (m)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CustomShape 5"/>
          <p:cNvSpPr/>
          <p:nvPr/>
        </p:nvSpPr>
        <p:spPr>
          <a:xfrm>
            <a:off x="787789" y="1820111"/>
            <a:ext cx="4053779" cy="190399"/>
          </a:xfrm>
          <a:prstGeom prst="rect">
            <a:avLst/>
          </a:prstGeom>
          <a:noFill/>
          <a:ln w="9360">
            <a:noFill/>
          </a:ln>
        </p:spPr>
        <p:txBody>
          <a:bodyPr wrap="none" lIns="0" tIns="0" rIns="40365" bIns="0"/>
          <a:lstStyle/>
          <a:p>
            <a:pPr algn="l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>
                <a:solidFill>
                  <a:srgbClr val="004500"/>
                </a:solidFill>
                <a:latin typeface="+mj-lt"/>
                <a:ea typeface="Trebuchet MS"/>
              </a:rPr>
              <a:t>Spatial </a:t>
            </a:r>
            <a:r>
              <a:rPr kumimoji="0" lang="en-US" sz="2400" b="1" dirty="0" err="1">
                <a:solidFill>
                  <a:srgbClr val="004500"/>
                </a:solidFill>
                <a:latin typeface="+mj-lt"/>
                <a:ea typeface="Trebuchet MS"/>
              </a:rPr>
              <a:t>discretization</a:t>
            </a:r>
            <a:endParaRPr kumimoji="0" sz="2400" b="1" dirty="0">
              <a:solidFill>
                <a:srgbClr val="004500"/>
              </a:solidFill>
              <a:latin typeface="+mj-lt"/>
            </a:endParaRPr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</p:spTree>
    <p:extLst>
      <p:ext uri="{BB962C8B-B14F-4D97-AF65-F5344CB8AC3E}">
        <p14:creationId xmlns:p14="http://schemas.microsoft.com/office/powerpoint/2010/main" val="177955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0" y="6706107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sp>
        <p:nvSpPr>
          <p:cNvPr id="4" name="CustomShape 3"/>
          <p:cNvSpPr/>
          <p:nvPr/>
        </p:nvSpPr>
        <p:spPr>
          <a:xfrm>
            <a:off x="0" y="6706107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7" name="Imagen 6" descr="MallaEstacionesHARMONI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6" y="1465289"/>
            <a:ext cx="4506504" cy="4855513"/>
          </a:xfrm>
          <a:prstGeom prst="rect">
            <a:avLst/>
          </a:prstGeom>
        </p:spPr>
      </p:pic>
      <p:sp>
        <p:nvSpPr>
          <p:cNvPr id="6" name="CustomShape 6"/>
          <p:cNvSpPr/>
          <p:nvPr/>
        </p:nvSpPr>
        <p:spPr>
          <a:xfrm>
            <a:off x="1425984" y="6198878"/>
            <a:ext cx="2506583" cy="379906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HARMONIE data </a:t>
            </a:r>
            <a:r>
              <a:rPr kumimoji="0" lang="en-US" sz="1800" b="1" dirty="0">
                <a:solidFill>
                  <a:srgbClr val="000000"/>
                </a:solidFill>
                <a:latin typeface="Trebuchet MS"/>
                <a:ea typeface="Trebuchet MS"/>
              </a:rPr>
              <a:t>points</a:t>
            </a:r>
            <a:endParaRPr kumimoji="0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Imagen 9" descr="MallaEstacionesHARMONIE_Caso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95" y="1491592"/>
            <a:ext cx="4480246" cy="4834753"/>
          </a:xfrm>
          <a:prstGeom prst="rect">
            <a:avLst/>
          </a:prstGeom>
        </p:spPr>
      </p:pic>
      <p:sp>
        <p:nvSpPr>
          <p:cNvPr id="11" name="CustomShape 6"/>
          <p:cNvSpPr/>
          <p:nvPr/>
        </p:nvSpPr>
        <p:spPr>
          <a:xfrm>
            <a:off x="6144875" y="6125976"/>
            <a:ext cx="2475993" cy="531677"/>
          </a:xfrm>
          <a:prstGeom prst="rect">
            <a:avLst/>
          </a:prstGeom>
          <a:noFill/>
          <a:ln w="12600">
            <a:noFill/>
          </a:ln>
        </p:spPr>
        <p:txBody>
          <a:bodyPr wrap="none" lIns="0" tIns="0" rIns="38997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Used data (1/2 </a:t>
            </a:r>
            <a:r>
              <a:rPr kumimoji="0" lang="en-US" sz="1800" b="1" dirty="0">
                <a:solidFill>
                  <a:srgbClr val="000000"/>
                </a:solidFill>
                <a:latin typeface="Trebuchet MS"/>
                <a:ea typeface="Trebuchet MS"/>
              </a:rPr>
              <a:t>of total</a:t>
            </a:r>
            <a:r>
              <a:rPr kumimoji="0" lang="en-US" sz="18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smtClean="0">
                <a:solidFill>
                  <a:srgbClr val="000000"/>
                </a:solidFill>
                <a:latin typeface="Trebuchet MS"/>
                <a:ea typeface="Trebuchet MS"/>
              </a:rPr>
              <a:t>100 different configurations</a:t>
            </a:r>
            <a:endParaRPr kumimoji="0" sz="1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38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0" y="6676571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5" name="Imagen 4" descr="RealSky_1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2" y="1361656"/>
            <a:ext cx="8495385" cy="532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9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0" y="6706107"/>
            <a:ext cx="9903263" cy="149903"/>
          </a:xfrm>
          <a:prstGeom prst="rect">
            <a:avLst/>
          </a:prstGeom>
          <a:solidFill>
            <a:srgbClr val="525E66"/>
          </a:solidFill>
          <a:ln w="9360">
            <a:noFill/>
          </a:ln>
        </p:spPr>
      </p:sp>
      <p:pic>
        <p:nvPicPr>
          <p:cNvPr id="7" name="Imatge 292"/>
          <p:cNvPicPr/>
          <p:nvPr/>
        </p:nvPicPr>
        <p:blipFill>
          <a:blip r:embed="rId3" cstate="print">
            <a:clrChange>
              <a:clrFrom>
                <a:srgbClr val="933434"/>
              </a:clrFrom>
              <a:clrTo>
                <a:srgbClr val="933434">
                  <a:alpha val="0"/>
                </a:srgbClr>
              </a:clrTo>
            </a:clrChange>
            <a:alphaModFix/>
            <a:duotone>
              <a:prstClr val="black"/>
              <a:srgbClr val="FF000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6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759" y="2555571"/>
            <a:ext cx="623686" cy="309603"/>
          </a:xfrm>
          <a:prstGeom prst="rect">
            <a:avLst/>
          </a:prstGeom>
          <a:ln>
            <a:noFill/>
          </a:ln>
        </p:spPr>
      </p:pic>
      <p:sp>
        <p:nvSpPr>
          <p:cNvPr id="9" name="CustomShape 8"/>
          <p:cNvSpPr/>
          <p:nvPr/>
        </p:nvSpPr>
        <p:spPr>
          <a:xfrm>
            <a:off x="8059272" y="3011170"/>
            <a:ext cx="987355" cy="313849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 err="1" smtClean="0">
                <a:solidFill>
                  <a:prstClr val="black"/>
                </a:solidFill>
                <a:latin typeface="Arial"/>
              </a:rPr>
              <a:t>Harmonie</a:t>
            </a: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 point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10" name="Imatge 292"/>
          <p:cNvPicPr/>
          <p:nvPr/>
        </p:nvPicPr>
        <p:blipFill>
          <a:blip r:embed="rId5" cstate="print">
            <a:duotone>
              <a:prstClr val="black"/>
              <a:srgbClr val="00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462" y="3571891"/>
            <a:ext cx="623686" cy="309603"/>
          </a:xfrm>
          <a:prstGeom prst="rect">
            <a:avLst/>
          </a:prstGeom>
          <a:ln>
            <a:noFill/>
          </a:ln>
        </p:spPr>
      </p:pic>
      <p:sp>
        <p:nvSpPr>
          <p:cNvPr id="13" name="CustomShape 8"/>
          <p:cNvSpPr/>
          <p:nvPr/>
        </p:nvSpPr>
        <p:spPr>
          <a:xfrm>
            <a:off x="8063982" y="2525361"/>
            <a:ext cx="987355" cy="428279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Station point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CustomShape 8"/>
          <p:cNvSpPr/>
          <p:nvPr/>
        </p:nvSpPr>
        <p:spPr>
          <a:xfrm>
            <a:off x="8063982" y="3547538"/>
            <a:ext cx="987355" cy="313849"/>
          </a:xfrm>
          <a:prstGeom prst="rect">
            <a:avLst/>
          </a:prstGeom>
          <a:noFill/>
          <a:ln>
            <a:noFill/>
          </a:ln>
        </p:spPr>
        <p:txBody>
          <a:bodyPr wrap="none" lIns="85519" tIns="42760" rIns="85519" bIns="42760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700" dirty="0" smtClean="0">
                <a:solidFill>
                  <a:prstClr val="black"/>
                </a:solidFill>
                <a:latin typeface="Arial"/>
              </a:rPr>
              <a:t>Control point</a:t>
            </a:r>
            <a:endParaRPr kumimoji="0" sz="17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5" name="Imatge 292"/>
          <p:cNvPicPr/>
          <p:nvPr/>
        </p:nvPicPr>
        <p:blipFill>
          <a:blip r:embed="rId7" cstate="print">
            <a:duotone>
              <a:prstClr val="black"/>
              <a:srgbClr val="FF8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saturation sat="204000"/>
                    </a14:imgEffect>
                    <a14:imgEffect>
                      <a14:brightnessContrast bright="17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8388" y="3074478"/>
            <a:ext cx="623686" cy="309603"/>
          </a:xfrm>
          <a:prstGeom prst="rect">
            <a:avLst/>
          </a:prstGeom>
          <a:ln>
            <a:noFill/>
          </a:ln>
        </p:spPr>
      </p:pic>
      <p:pic>
        <p:nvPicPr>
          <p:cNvPr id="2" name="Imagen 1" descr="MallaEstacionesPuntosControl-Control-ITC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02" y="1426250"/>
            <a:ext cx="5083461" cy="5278979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214868" y="1577739"/>
            <a:ext cx="42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endParaRPr lang="en-GB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007364" y="5987065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071006" y="1885964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6666"/>
                </a:solidFill>
                <a:latin typeface="Arial"/>
                <a:cs typeface="Arial"/>
              </a:defRPr>
            </a:lvl1pPr>
          </a:lstStyle>
          <a:p>
            <a:r>
              <a:rPr lang="en-GB" sz="2000" dirty="0" smtClean="0">
                <a:solidFill>
                  <a:srgbClr val="000000"/>
                </a:solidFill>
              </a:rPr>
              <a:t>p</a:t>
            </a:r>
            <a:r>
              <a:rPr lang="en-GB" sz="2000" baseline="-25000" dirty="0" smtClean="0">
                <a:solidFill>
                  <a:srgbClr val="000000"/>
                </a:solidFill>
              </a:rPr>
              <a:t>1</a:t>
            </a:r>
            <a:endParaRPr lang="en-GB" sz="2000" baseline="-25000" dirty="0">
              <a:solidFill>
                <a:srgbClr val="000000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2176626" y="1865758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6666"/>
                </a:solidFill>
                <a:latin typeface="Arial"/>
                <a:cs typeface="Arial"/>
              </a:defRPr>
            </a:lvl1pPr>
          </a:lstStyle>
          <a:p>
            <a:r>
              <a:rPr lang="en-GB" sz="2000" dirty="0" smtClean="0">
                <a:solidFill>
                  <a:schemeClr val="tx1"/>
                </a:solidFill>
              </a:rPr>
              <a:t>p</a:t>
            </a:r>
            <a:r>
              <a:rPr lang="en-GB" sz="2000" baseline="-25000" dirty="0" smtClean="0">
                <a:solidFill>
                  <a:schemeClr val="tx1"/>
                </a:solidFill>
              </a:rPr>
              <a:t>0</a:t>
            </a:r>
            <a:endParaRPr lang="en-GB" sz="2000" baseline="-25000" dirty="0">
              <a:solidFill>
                <a:schemeClr val="tx1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2978010" y="2815090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6666"/>
                </a:solidFill>
                <a:latin typeface="Arial"/>
                <a:cs typeface="Arial"/>
              </a:defRPr>
            </a:lvl1pPr>
          </a:lstStyle>
          <a:p>
            <a:r>
              <a:rPr lang="en-GB" sz="2000" dirty="0" smtClean="0">
                <a:solidFill>
                  <a:srgbClr val="000000"/>
                </a:solidFill>
              </a:rPr>
              <a:t>p</a:t>
            </a:r>
            <a:r>
              <a:rPr lang="en-GB" sz="2000" baseline="-25000" dirty="0" smtClean="0">
                <a:solidFill>
                  <a:srgbClr val="000000"/>
                </a:solidFill>
              </a:rPr>
              <a:t>2</a:t>
            </a:r>
            <a:endParaRPr lang="en-GB" sz="2000" baseline="-25000" dirty="0">
              <a:solidFill>
                <a:srgbClr val="00000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4137106" y="4023331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6666"/>
                </a:solidFill>
                <a:latin typeface="Arial"/>
                <a:cs typeface="Arial"/>
              </a:defRPr>
            </a:lvl1pPr>
          </a:lstStyle>
          <a:p>
            <a:r>
              <a:rPr lang="en-GB" sz="2000" dirty="0" smtClean="0">
                <a:solidFill>
                  <a:srgbClr val="000000"/>
                </a:solidFill>
              </a:rPr>
              <a:t>p</a:t>
            </a:r>
            <a:r>
              <a:rPr lang="en-GB" sz="2000" baseline="-25000" dirty="0" smtClean="0">
                <a:solidFill>
                  <a:srgbClr val="000000"/>
                </a:solidFill>
              </a:rPr>
              <a:t>4</a:t>
            </a:r>
            <a:endParaRPr lang="en-GB" sz="2000" baseline="-25000" dirty="0">
              <a:solidFill>
                <a:srgbClr val="000000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2151893" y="5465822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6666"/>
                </a:solidFill>
                <a:latin typeface="Arial"/>
                <a:cs typeface="Arial"/>
              </a:defRPr>
            </a:lvl1pPr>
          </a:lstStyle>
          <a:p>
            <a:r>
              <a:rPr lang="en-GB" sz="2000" dirty="0" smtClean="0">
                <a:solidFill>
                  <a:srgbClr val="000000"/>
                </a:solidFill>
              </a:rPr>
              <a:t>p</a:t>
            </a:r>
            <a:r>
              <a:rPr lang="en-GB" sz="2000" baseline="-25000" dirty="0" smtClean="0">
                <a:solidFill>
                  <a:srgbClr val="000000"/>
                </a:solidFill>
              </a:rPr>
              <a:t>5</a:t>
            </a:r>
            <a:endParaRPr lang="en-GB" sz="2000" baseline="-25000" dirty="0">
              <a:solidFill>
                <a:srgbClr val="000000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5653709" y="5848021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6666"/>
                </a:solidFill>
                <a:latin typeface="Arial"/>
                <a:cs typeface="Arial"/>
              </a:defRPr>
            </a:lvl1pPr>
          </a:lstStyle>
          <a:p>
            <a:r>
              <a:rPr lang="en-GB" sz="2000" dirty="0" smtClean="0">
                <a:solidFill>
                  <a:srgbClr val="000000"/>
                </a:solidFill>
              </a:rPr>
              <a:t>p</a:t>
            </a:r>
            <a:r>
              <a:rPr lang="en-GB" sz="2000" baseline="-25000" dirty="0" smtClean="0">
                <a:solidFill>
                  <a:srgbClr val="000000"/>
                </a:solidFill>
              </a:rPr>
              <a:t>6</a:t>
            </a:r>
            <a:endParaRPr lang="en-GB" sz="2000" baseline="-25000" dirty="0">
              <a:solidFill>
                <a:srgbClr val="000000"/>
              </a:solidFill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059906" y="3833944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2677643" y="2342136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5143744" y="2527072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5377144" y="1939732"/>
            <a:ext cx="42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endParaRPr lang="en-GB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1899960" y="3110986"/>
            <a:ext cx="42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GB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4390729" y="2827419"/>
            <a:ext cx="42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endParaRPr lang="en-GB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2639797" y="4023331"/>
            <a:ext cx="42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endParaRPr lang="en-GB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3860505" y="5120611"/>
            <a:ext cx="42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endParaRPr lang="en-GB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5364792" y="4849373"/>
            <a:ext cx="42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GB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endParaRPr lang="en-GB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5399236" y="3103109"/>
            <a:ext cx="4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06666"/>
                </a:solidFill>
                <a:latin typeface="Arial"/>
                <a:cs typeface="Arial"/>
              </a:defRPr>
            </a:lvl1pPr>
          </a:lstStyle>
          <a:p>
            <a:r>
              <a:rPr lang="en-GB" sz="2000" dirty="0" smtClean="0">
                <a:solidFill>
                  <a:srgbClr val="000000"/>
                </a:solidFill>
              </a:rPr>
              <a:t>p</a:t>
            </a:r>
            <a:r>
              <a:rPr lang="en-GB" sz="2000" baseline="-25000" dirty="0" smtClean="0">
                <a:solidFill>
                  <a:srgbClr val="000000"/>
                </a:solidFill>
              </a:rPr>
              <a:t>3</a:t>
            </a:r>
            <a:endParaRPr lang="en-GB" sz="2000" baseline="-25000" dirty="0">
              <a:solidFill>
                <a:srgbClr val="000000"/>
              </a:solidFill>
            </a:endParaRPr>
          </a:p>
        </p:txBody>
      </p:sp>
      <p:sp>
        <p:nvSpPr>
          <p:cNvPr id="11" name="CustomShape 5"/>
          <p:cNvSpPr/>
          <p:nvPr/>
        </p:nvSpPr>
        <p:spPr>
          <a:xfrm>
            <a:off x="2801899" y="1384301"/>
            <a:ext cx="2359232" cy="342899"/>
          </a:xfrm>
          <a:prstGeom prst="rect">
            <a:avLst/>
          </a:prstGeom>
          <a:noFill/>
          <a:ln w="9360">
            <a:noFill/>
          </a:ln>
        </p:spPr>
        <p:txBody>
          <a:bodyPr wrap="none" lIns="0" tIns="0" rIns="40365" bIns="0"/>
          <a:lstStyle/>
          <a:p>
            <a:pPr algn="l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2400" b="1" dirty="0" smtClean="0">
                <a:solidFill>
                  <a:srgbClr val="004500"/>
                </a:solidFill>
                <a:latin typeface="Trebuchet MS"/>
                <a:ea typeface="Trebuchet MS"/>
              </a:rPr>
              <a:t>Analyzed points</a:t>
            </a:r>
            <a:endParaRPr kumimoji="0" sz="2400" b="1" dirty="0">
              <a:solidFill>
                <a:srgbClr val="0045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30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11" name="Imagen 10" descr="Rad3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" y="1810254"/>
            <a:ext cx="4914900" cy="3726180"/>
          </a:xfrm>
          <a:prstGeom prst="rect">
            <a:avLst/>
          </a:prstGeom>
        </p:spPr>
      </p:pic>
      <p:pic>
        <p:nvPicPr>
          <p:cNvPr id="12" name="Imagen 11" descr="Rad3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81" y="1819435"/>
            <a:ext cx="489204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13" name="Imagen 12" descr="Rad3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5" y="2024661"/>
            <a:ext cx="4899660" cy="3710940"/>
          </a:xfrm>
          <a:prstGeom prst="rect">
            <a:avLst/>
          </a:prstGeom>
        </p:spPr>
      </p:pic>
      <p:pic>
        <p:nvPicPr>
          <p:cNvPr id="14" name="Imagen 13" descr="Rad3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83" y="2011388"/>
            <a:ext cx="490728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2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9" name="Imagen 8" descr="Rad3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241"/>
            <a:ext cx="4899660" cy="3733800"/>
          </a:xfrm>
          <a:prstGeom prst="rect">
            <a:avLst/>
          </a:prstGeom>
        </p:spPr>
      </p:pic>
      <p:pic>
        <p:nvPicPr>
          <p:cNvPr id="10" name="Imagen 9" descr="Rad3_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62" y="2110141"/>
            <a:ext cx="4892040" cy="37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0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3" name="Imagen 2" descr="Rad3_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06" y="1558776"/>
            <a:ext cx="6567869" cy="499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12" name="Imagen 11" descr="Rad2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" y="2097441"/>
            <a:ext cx="4892040" cy="3756660"/>
          </a:xfrm>
          <a:prstGeom prst="rect">
            <a:avLst/>
          </a:prstGeom>
        </p:spPr>
      </p:pic>
      <p:pic>
        <p:nvPicPr>
          <p:cNvPr id="13" name="Imagen 12" descr="Rad2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81" y="2150841"/>
            <a:ext cx="490728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5" y="1843088"/>
            <a:ext cx="9905999" cy="1834832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Wind Field Model</a:t>
            </a:r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59075" y="1810475"/>
            <a:ext cx="8713788" cy="48577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rebuchet MS" charset="0"/>
              </a:rPr>
              <a:t>Solar power is one of the most appreciate renewable energies in the world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166132" y="144426"/>
            <a:ext cx="2447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>radiation 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prediction</a:t>
            </a:r>
            <a:endParaRPr lang="en-US" dirty="0" smtClean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 smtClean="0">
                <a:solidFill>
                  <a:srgbClr val="FFCC00"/>
                </a:solidFill>
                <a:latin typeface="Trebuchet MS" charset="0"/>
              </a:rPr>
              <a:t>Introduction</a:t>
            </a:r>
            <a:endParaRPr lang="en-US" sz="1800" dirty="0">
              <a:solidFill>
                <a:srgbClr val="FFCC00"/>
              </a:solidFill>
              <a:latin typeface="Trebuchet MS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59075" y="2766150"/>
            <a:ext cx="8713788" cy="244792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rebuchet MS" charset="0"/>
              </a:rPr>
              <a:t>Three groups of factors determine the interaction of solar radiation with the earth</a:t>
            </a:r>
            <a:r>
              <a:rPr lang="ja-JP" altLang="en-US" sz="1800" b="1" dirty="0">
                <a:solidFill>
                  <a:srgbClr val="FFFF00"/>
                </a:solidFill>
                <a:latin typeface="Trebuchet MS" charset="0"/>
              </a:rPr>
              <a:t>’</a:t>
            </a:r>
            <a:r>
              <a:rPr lang="en-US" sz="1800" b="1" dirty="0">
                <a:solidFill>
                  <a:srgbClr val="FFFF00"/>
                </a:solidFill>
                <a:latin typeface="Trebuchet MS" charset="0"/>
              </a:rPr>
              <a:t>s atmosphere and surface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FF9900"/>
                </a:solidFill>
                <a:latin typeface="Trebuchet MS" charset="0"/>
              </a:rPr>
              <a:t>a. The Earth</a:t>
            </a:r>
            <a:r>
              <a:rPr lang="ja-JP" altLang="en-US" sz="1600" b="1" dirty="0">
                <a:solidFill>
                  <a:srgbClr val="FF9900"/>
                </a:solidFill>
                <a:latin typeface="Trebuchet MS" charset="0"/>
              </a:rPr>
              <a:t>’</a:t>
            </a:r>
            <a:r>
              <a:rPr lang="en-US" sz="1600" b="1" dirty="0">
                <a:solidFill>
                  <a:srgbClr val="FF9900"/>
                </a:solidFill>
                <a:latin typeface="Trebuchet MS" charset="0"/>
              </a:rPr>
              <a:t>s geometry, revolution and rotation (declination, latitude, solar hour angle)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FF9900"/>
                </a:solidFill>
                <a:latin typeface="Trebuchet MS" charset="0"/>
              </a:rPr>
              <a:t>b. Terrain (elevation, albedo, surface inclination/orientation, shadows)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1600" b="1" dirty="0">
                <a:solidFill>
                  <a:srgbClr val="FF9900"/>
                </a:solidFill>
                <a:latin typeface="Trebuchet MS" charset="0"/>
              </a:rPr>
              <a:t>c. Atmospheric attenuation (scattering, absorption) by</a:t>
            </a:r>
          </a:p>
          <a:p>
            <a:pPr marL="0" lvl="1" algn="l" eaLnBrk="1" hangingPunct="1">
              <a:spcBef>
                <a:spcPct val="20000"/>
              </a:spcBef>
            </a:pPr>
            <a:r>
              <a:rPr lang="en-US" sz="1600" dirty="0">
                <a:solidFill>
                  <a:srgbClr val="FFFF00"/>
                </a:solidFill>
                <a:latin typeface="Trebuchet MS" charset="0"/>
              </a:rPr>
              <a:t>	</a:t>
            </a:r>
            <a:r>
              <a:rPr lang="en-US" sz="1600" b="1" dirty="0">
                <a:solidFill>
                  <a:schemeClr val="bg1"/>
                </a:solidFill>
                <a:latin typeface="Trebuchet MS" charset="0"/>
              </a:rPr>
              <a:t>c.1. Gases (air molecules, ozone, CO</a:t>
            </a:r>
            <a:r>
              <a:rPr lang="en-US" sz="1600" b="1" baseline="-25000" dirty="0">
                <a:solidFill>
                  <a:schemeClr val="bg1"/>
                </a:solidFill>
                <a:latin typeface="Trebuchet MS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Trebuchet MS" charset="0"/>
              </a:rPr>
              <a:t> and O</a:t>
            </a:r>
            <a:r>
              <a:rPr lang="en-US" sz="1600" b="1" baseline="-25000" dirty="0">
                <a:solidFill>
                  <a:schemeClr val="bg1"/>
                </a:solidFill>
                <a:latin typeface="Trebuchet MS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Trebuchet MS" charset="0"/>
              </a:rPr>
              <a:t>)</a:t>
            </a:r>
          </a:p>
          <a:p>
            <a:pPr marL="0" lvl="1" algn="l" eaLnBrk="1" hangingPunct="1">
              <a:spcBef>
                <a:spcPct val="20000"/>
              </a:spcBef>
            </a:pPr>
            <a:r>
              <a:rPr lang="en-US" sz="1600" b="1" dirty="0">
                <a:solidFill>
                  <a:schemeClr val="bg1"/>
                </a:solidFill>
                <a:latin typeface="Trebuchet MS" charset="0"/>
              </a:rPr>
              <a:t>	c.2. Solid and liquid particles (aerosols, including non-condensed water)</a:t>
            </a:r>
          </a:p>
          <a:p>
            <a:pPr marL="0" lvl="1" algn="l" eaLnBrk="1" hangingPunct="1">
              <a:spcBef>
                <a:spcPct val="20000"/>
              </a:spcBef>
            </a:pPr>
            <a:r>
              <a:rPr lang="en-US" sz="1600" b="1" dirty="0">
                <a:solidFill>
                  <a:schemeClr val="bg1"/>
                </a:solidFill>
                <a:latin typeface="Trebuchet MS" charset="0"/>
              </a:rPr>
              <a:t>	c.3. Clouds (condensed water)</a:t>
            </a:r>
            <a:endParaRPr lang="en-US" sz="1600" b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59075" y="5591900"/>
            <a:ext cx="8713788" cy="630237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We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focus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the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study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on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the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accurate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definition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of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the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terrain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surface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and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the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produced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shadows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by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using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an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adaptive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mesh</a:t>
            </a:r>
            <a:r>
              <a:rPr lang="es-ES" sz="1800" b="1" dirty="0">
                <a:solidFill>
                  <a:srgbClr val="FFFF00"/>
                </a:solidFill>
                <a:latin typeface="Trebuchet MS" charset="0"/>
              </a:rPr>
              <a:t> of </a:t>
            </a:r>
            <a:r>
              <a:rPr lang="es-ES" sz="1800" b="1" dirty="0" err="1">
                <a:solidFill>
                  <a:srgbClr val="FFFF00"/>
                </a:solidFill>
                <a:latin typeface="Trebuchet MS" charset="0"/>
              </a:rPr>
              <a:t>triangles</a:t>
            </a:r>
            <a:endParaRPr lang="en-US" sz="1800" b="1" dirty="0">
              <a:solidFill>
                <a:srgbClr val="FFFF00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446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3" name="Imagen 2" descr="Rad2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" y="2125440"/>
            <a:ext cx="4884420" cy="3741420"/>
          </a:xfrm>
          <a:prstGeom prst="rect">
            <a:avLst/>
          </a:prstGeom>
        </p:spPr>
      </p:pic>
      <p:pic>
        <p:nvPicPr>
          <p:cNvPr id="4" name="Imagen 3" descr="Rad2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2128040"/>
            <a:ext cx="490728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3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10" name="Imagen 9" descr="Rad4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33" y="1378865"/>
            <a:ext cx="6638557" cy="531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1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7" name="Imagen 6" descr="Rad1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044"/>
            <a:ext cx="4884420" cy="3741420"/>
          </a:xfrm>
          <a:prstGeom prst="rect">
            <a:avLst/>
          </a:prstGeom>
        </p:spPr>
      </p:pic>
      <p:pic>
        <p:nvPicPr>
          <p:cNvPr id="8" name="Imagen 7" descr="Rad1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74" y="2186639"/>
            <a:ext cx="4800600" cy="37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3" name="Imagen 2" descr="Rad1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" y="2100041"/>
            <a:ext cx="4869180" cy="3771900"/>
          </a:xfrm>
          <a:prstGeom prst="rect">
            <a:avLst/>
          </a:prstGeom>
        </p:spPr>
      </p:pic>
      <p:pic>
        <p:nvPicPr>
          <p:cNvPr id="4" name="Imagen 3" descr="Rad1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40" y="2143339"/>
            <a:ext cx="489966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ChangeArrowheads="1"/>
          </p:cNvSpPr>
          <p:nvPr/>
        </p:nvSpPr>
        <p:spPr bwMode="auto">
          <a:xfrm>
            <a:off x="247637" y="99274"/>
            <a:ext cx="7338496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GB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GB" dirty="0" smtClean="0">
                <a:solidFill>
                  <a:srgbClr val="FFCC00"/>
                </a:solidFill>
                <a:latin typeface="Trebuchet MS" charset="0"/>
              </a:rPr>
              <a:t>radiation</a:t>
            </a:r>
            <a:r>
              <a:rPr lang="en-US" dirty="0">
                <a:solidFill>
                  <a:srgbClr val="FFCC00"/>
                </a:solidFill>
                <a:latin typeface="Trebuchet MS" charset="0"/>
              </a:rPr>
              <a:t> prediction</a:t>
            </a:r>
            <a:endParaRPr lang="en-GB" dirty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Ensemble methods</a:t>
            </a:r>
          </a:p>
        </p:txBody>
      </p:sp>
      <p:pic>
        <p:nvPicPr>
          <p:cNvPr id="3" name="Imagen 2" descr="Rad1_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" y="2145938"/>
            <a:ext cx="4892040" cy="3779520"/>
          </a:xfrm>
          <a:prstGeom prst="rect">
            <a:avLst/>
          </a:prstGeom>
        </p:spPr>
      </p:pic>
      <p:pic>
        <p:nvPicPr>
          <p:cNvPr id="4" name="Imagen 3" descr="Rad1_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60" y="2173938"/>
            <a:ext cx="4892040" cy="37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7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212015"/>
            <a:ext cx="9906000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solidFill>
                  <a:srgbClr val="66FF33"/>
                </a:solidFill>
                <a:latin typeface="Trebuchet MS" charset="0"/>
              </a:rPr>
              <a:t>Obtain the clear sky index from the cloudiness information of HARMONIE.</a:t>
            </a:r>
            <a:endParaRPr lang="en-GB" sz="1800" b="1" dirty="0" smtClean="0">
              <a:solidFill>
                <a:srgbClr val="FF6600"/>
              </a:solidFill>
              <a:latin typeface="Trebuchet MS" charset="0"/>
            </a:endParaRPr>
          </a:p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solidFill>
                  <a:srgbClr val="66FF33"/>
                </a:solidFill>
                <a:latin typeface="Trebuchet MS" charset="0"/>
              </a:rPr>
              <a:t>Further research on the interpolation procedure used to compute the clear sky index. 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90578" y="116918"/>
            <a:ext cx="4608513" cy="7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</a:t>
            </a:r>
            <a:r>
              <a:rPr lang="en-US" dirty="0" smtClean="0">
                <a:solidFill>
                  <a:srgbClr val="FFCC00"/>
                </a:solidFill>
                <a:latin typeface="Trebuchet MS" charset="0"/>
              </a:rPr>
              <a:t>modeling</a:t>
            </a:r>
            <a:r>
              <a:rPr lang="en-US" sz="1800" dirty="0">
                <a:solidFill>
                  <a:srgbClr val="FFCC00"/>
                </a:solidFill>
                <a:latin typeface="Trebuchet MS" charset="0"/>
              </a:rPr>
              <a:t/>
            </a:r>
            <a:br>
              <a:rPr lang="en-US" sz="1800" dirty="0">
                <a:solidFill>
                  <a:srgbClr val="FFCC00"/>
                </a:solidFill>
                <a:latin typeface="Trebuchet MS" charset="0"/>
              </a:rPr>
            </a:b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Conclusions and </a:t>
            </a:r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Future </a:t>
            </a: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research</a:t>
            </a:r>
          </a:p>
          <a:p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0" y="4758518"/>
            <a:ext cx="9906000" cy="461665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2400" b="1" dirty="0" smtClean="0">
                <a:solidFill>
                  <a:schemeClr val="accent2"/>
                </a:solidFill>
                <a:latin typeface="Trebuchet MS" charset="0"/>
              </a:rPr>
              <a:t>Clear Sky Index</a:t>
            </a:r>
            <a:endParaRPr lang="en-GB" sz="2400" b="1" dirty="0">
              <a:solidFill>
                <a:schemeClr val="accent2"/>
              </a:solidFill>
              <a:latin typeface="Trebuchet MS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0" y="5866548"/>
            <a:ext cx="9906000" cy="461665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2400" b="1" smtClean="0">
                <a:solidFill>
                  <a:schemeClr val="accent2"/>
                </a:solidFill>
                <a:latin typeface="Trebuchet MS" charset="0"/>
              </a:rPr>
              <a:t>Parameters</a:t>
            </a:r>
            <a:endParaRPr lang="en-GB" sz="2400" b="1">
              <a:solidFill>
                <a:schemeClr val="accent2"/>
              </a:solidFill>
              <a:latin typeface="Trebuchet MS" charset="0"/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6329491"/>
            <a:ext cx="9905999" cy="3704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solidFill>
                  <a:srgbClr val="66FF33"/>
                </a:solidFill>
                <a:latin typeface="Trebuchet MS" charset="0"/>
              </a:rPr>
              <a:t>Estimate some unknown parameters of the model using GAs or ANN.</a:t>
            </a:r>
            <a:endParaRPr lang="en-GB" sz="1800" b="1" dirty="0">
              <a:solidFill>
                <a:srgbClr val="FF6600"/>
              </a:solidFill>
              <a:latin typeface="Trebuchet MS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39448" y="1424071"/>
            <a:ext cx="2316660" cy="58477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rebuchet MS" charset="0"/>
              </a:rPr>
              <a:t>Conclusions </a:t>
            </a:r>
            <a:endParaRPr lang="en-GB" sz="3200" dirty="0">
              <a:solidFill>
                <a:srgbClr val="0000FF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172178" y="4163038"/>
            <a:ext cx="3262489" cy="584776"/>
          </a:xfrm>
          <a:prstGeom prst="rect">
            <a:avLst/>
          </a:prstGeom>
          <a:solidFill>
            <a:srgbClr val="66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3200" b="1" dirty="0" smtClean="0">
                <a:solidFill>
                  <a:schemeClr val="accent2"/>
                </a:solidFill>
                <a:latin typeface="Trebuchet MS" charset="0"/>
              </a:rPr>
              <a:t>Future research</a:t>
            </a:r>
            <a:endParaRPr lang="en-GB" sz="3200" b="1" dirty="0">
              <a:solidFill>
                <a:schemeClr val="accent2"/>
              </a:solidFill>
              <a:latin typeface="Trebuchet MS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2514802"/>
            <a:ext cx="99060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latin typeface="Trebuchet MS" charset="0"/>
              </a:rPr>
              <a:t>Refined meshes allow to improve the results from HARMONIE.</a:t>
            </a:r>
          </a:p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latin typeface="Trebuchet MS" charset="0"/>
              </a:rPr>
              <a:t>The shadow procedure correct the overestimation of HARMONIE.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2046364"/>
            <a:ext cx="99060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en-GB" sz="2400" b="1" dirty="0" smtClean="0">
                <a:solidFill>
                  <a:srgbClr val="0000FF"/>
                </a:solidFill>
                <a:latin typeface="Trebuchet MS" charset="0"/>
              </a:rPr>
              <a:t>Adaptive solar model</a:t>
            </a:r>
            <a:endParaRPr lang="en-GB" sz="2400" b="1" dirty="0">
              <a:solidFill>
                <a:srgbClr val="0000FF"/>
              </a:solidFill>
              <a:latin typeface="Trebuchet MS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3570312"/>
            <a:ext cx="9906000" cy="36933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GB" sz="1800" b="1" dirty="0" smtClean="0">
                <a:latin typeface="Trebuchet MS" charset="0"/>
              </a:rPr>
              <a:t>Ensemble methods provides a valid range for solar radiation prediction.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3101874"/>
            <a:ext cx="99060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en-GB" sz="2400" b="1" dirty="0" smtClean="0">
                <a:solidFill>
                  <a:srgbClr val="0000FF"/>
                </a:solidFill>
                <a:latin typeface="Trebuchet MS" charset="0"/>
              </a:rPr>
              <a:t>Ensemble methods</a:t>
            </a:r>
            <a:endParaRPr lang="en-GB" sz="2400" b="1" dirty="0">
              <a:solidFill>
                <a:srgbClr val="0000FF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3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2" grpId="0" animBg="1"/>
      <p:bldP spid="2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413537" y="1843088"/>
            <a:ext cx="9905999" cy="1834832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Wind Field Model</a:t>
            </a:r>
            <a:endParaRPr lang="en-US" dirty="0"/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1236137" y="1932652"/>
            <a:ext cx="7272337" cy="2303462"/>
          </a:xfrm>
          <a:prstGeom prst="rect">
            <a:avLst/>
          </a:prstGeom>
          <a:solidFill>
            <a:srgbClr val="0000FF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868563" y="3188157"/>
            <a:ext cx="2532062" cy="512763"/>
          </a:xfrm>
          <a:prstGeom prst="rect">
            <a:avLst/>
          </a:prstGeom>
          <a:solidFill>
            <a:srgbClr val="FFFF00"/>
          </a:solidFill>
          <a:ln w="34925">
            <a:solidFill>
              <a:srgbClr val="FFA8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2952750" eaLnBrk="1" hangingPunct="1">
              <a:spcBef>
                <a:spcPct val="50000"/>
              </a:spcBef>
              <a:buClr>
                <a:srgbClr val="FF9900"/>
              </a:buClr>
            </a:pPr>
            <a:r>
              <a:rPr lang="es-ES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Clear </a:t>
            </a:r>
            <a:r>
              <a:rPr lang="es-ES" sz="16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Sky</a:t>
            </a:r>
            <a:endParaRPr lang="es-ES" sz="1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  <a:cs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251173" y="3111429"/>
            <a:ext cx="2424113" cy="1079500"/>
          </a:xfrm>
          <a:prstGeom prst="rect">
            <a:avLst/>
          </a:prstGeom>
          <a:solidFill>
            <a:srgbClr val="00FFFF"/>
          </a:solidFill>
          <a:ln w="349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952750" eaLnBrk="1" hangingPunct="1">
              <a:buFontTx/>
              <a:buChar char="•"/>
            </a:pPr>
            <a:r>
              <a:rPr lang="es-E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 </a:t>
            </a:r>
            <a:r>
              <a:rPr lang="es-ES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Beam</a:t>
            </a:r>
            <a:r>
              <a:rPr lang="es-E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 </a:t>
            </a:r>
            <a:r>
              <a:rPr lang="es-ES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Radiation</a:t>
            </a:r>
            <a:endParaRPr lang="es-E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  <a:cs typeface="Arial" charset="0"/>
            </a:endParaRPr>
          </a:p>
          <a:p>
            <a:pPr defTabSz="2952750" eaLnBrk="1" hangingPunct="1">
              <a:buFontTx/>
              <a:buChar char="•"/>
            </a:pPr>
            <a:r>
              <a:rPr lang="es-E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 </a:t>
            </a:r>
            <a:r>
              <a:rPr lang="es-ES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Diffuse</a:t>
            </a:r>
            <a:r>
              <a:rPr lang="es-E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 </a:t>
            </a:r>
            <a:r>
              <a:rPr lang="es-ES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Radiation</a:t>
            </a:r>
            <a:endParaRPr lang="es-E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  <a:cs typeface="Arial" charset="0"/>
            </a:endParaRPr>
          </a:p>
          <a:p>
            <a:pPr defTabSz="2952750" eaLnBrk="1" hangingPunct="1">
              <a:buFontTx/>
              <a:buChar char="•"/>
            </a:pPr>
            <a:r>
              <a:rPr lang="es-E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 </a:t>
            </a:r>
            <a:r>
              <a:rPr lang="es-ES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Reflected</a:t>
            </a:r>
            <a:r>
              <a:rPr lang="es-E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 </a:t>
            </a:r>
            <a:r>
              <a:rPr lang="es-ES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Radiation</a:t>
            </a:r>
            <a:endParaRPr lang="es-E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  <a:cs typeface="Arial" charset="0"/>
            </a:endParaRPr>
          </a:p>
          <a:p>
            <a:pPr defTabSz="2952750" eaLnBrk="1" hangingPunct="1">
              <a:buFontTx/>
              <a:buChar char="•"/>
            </a:pPr>
            <a:r>
              <a:rPr lang="es-E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 Global </a:t>
            </a:r>
            <a:r>
              <a:rPr lang="es-ES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Radiation</a:t>
            </a:r>
            <a:endParaRPr lang="es-E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  <a:cs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26130" y="2130778"/>
            <a:ext cx="1416050" cy="522112"/>
          </a:xfrm>
          <a:prstGeom prst="rect">
            <a:avLst/>
          </a:prstGeom>
          <a:solidFill>
            <a:srgbClr val="66FF33"/>
          </a:solidFill>
          <a:ln w="349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2952750" eaLnBrk="1" hangingPunct="1"/>
            <a:r>
              <a:rPr lang="es-ES" sz="1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Topography</a:t>
            </a:r>
            <a:endParaRPr lang="es-E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  <a:cs typeface="Arial" charset="0"/>
            </a:endParaRPr>
          </a:p>
          <a:p>
            <a:pPr defTabSz="2952750" eaLnBrk="1" hangingPunct="1"/>
            <a:r>
              <a:rPr lang="es-ES" sz="16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Albedo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747282" y="5817515"/>
            <a:ext cx="2338388" cy="512762"/>
          </a:xfrm>
          <a:prstGeom prst="rect">
            <a:avLst/>
          </a:prstGeom>
          <a:solidFill>
            <a:srgbClr val="FF9900"/>
          </a:solidFill>
          <a:ln w="349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2952750" eaLnBrk="1" hangingPunct="1"/>
            <a:r>
              <a:rPr lang="es-E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  <a:cs typeface="Arial" charset="0"/>
              </a:rPr>
              <a:t>Real </a:t>
            </a:r>
            <a:r>
              <a:rPr lang="es-E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  <a:cs typeface="Arial" charset="0"/>
              </a:rPr>
              <a:t>sky</a:t>
            </a:r>
            <a:endParaRPr lang="es-ES" sz="16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charset="0"/>
              <a:cs typeface="Arial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38971" y="5140492"/>
            <a:ext cx="2338387" cy="512763"/>
          </a:xfrm>
          <a:prstGeom prst="rect">
            <a:avLst/>
          </a:prstGeom>
          <a:solidFill>
            <a:srgbClr val="FF99CC"/>
          </a:solidFill>
          <a:ln w="34925">
            <a:solidFill>
              <a:srgbClr val="CC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2952750" eaLnBrk="1" hangingPunct="1"/>
            <a:r>
              <a:rPr lang="es-ES" sz="1600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Experimental</a:t>
            </a:r>
            <a:r>
              <a:rPr lang="es-ES" sz="1600" dirty="0">
                <a:latin typeface="Trebuchet MS" charset="0"/>
              </a:rPr>
              <a:t> </a:t>
            </a:r>
            <a:r>
              <a:rPr lang="es-ES" sz="1600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Data</a:t>
            </a:r>
          </a:p>
        </p:txBody>
      </p:sp>
      <p:cxnSp>
        <p:nvCxnSpPr>
          <p:cNvPr id="11" name="AutoShape 14"/>
          <p:cNvCxnSpPr>
            <a:cxnSpLocks noChangeShapeType="1"/>
            <a:stCxn id="8" idx="2"/>
            <a:endCxn id="5" idx="0"/>
          </p:cNvCxnSpPr>
          <p:nvPr/>
        </p:nvCxnSpPr>
        <p:spPr bwMode="auto">
          <a:xfrm rot="16200000" flipH="1">
            <a:off x="2866741" y="2920303"/>
            <a:ext cx="535267" cy="439"/>
          </a:xfrm>
          <a:prstGeom prst="curvedConnector3">
            <a:avLst>
              <a:gd name="adj1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Rectangle 28"/>
          <p:cNvSpPr txBox="1">
            <a:spLocks noChangeArrowheads="1"/>
          </p:cNvSpPr>
          <p:nvPr/>
        </p:nvSpPr>
        <p:spPr bwMode="auto">
          <a:xfrm>
            <a:off x="109057" y="115888"/>
            <a:ext cx="2447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prediction</a:t>
            </a:r>
            <a:endParaRPr lang="en-US" dirty="0" smtClean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Introduction</a:t>
            </a:r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7102179" y="5145208"/>
            <a:ext cx="2722506" cy="512763"/>
          </a:xfrm>
          <a:prstGeom prst="rect">
            <a:avLst/>
          </a:prstGeom>
          <a:solidFill>
            <a:srgbClr val="21FF85"/>
          </a:solidFill>
          <a:ln w="34925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defTabSz="2952750" eaLnBrk="1" hangingPunct="1"/>
            <a:r>
              <a:rPr lang="es-ES" sz="16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Prediction</a:t>
            </a:r>
            <a:r>
              <a:rPr lang="es-ES" sz="1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 </a:t>
            </a:r>
            <a:r>
              <a:rPr lang="es-ES" sz="16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Mesoscale</a:t>
            </a:r>
            <a:r>
              <a:rPr lang="es-ES" sz="1600" dirty="0" smtClean="0">
                <a:solidFill>
                  <a:srgbClr val="008000"/>
                </a:solidFill>
                <a:latin typeface="Trebuchet MS" charset="0"/>
              </a:rPr>
              <a:t> </a:t>
            </a:r>
            <a:r>
              <a:rPr lang="es-ES" sz="16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Data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5767636" y="2159000"/>
            <a:ext cx="1416050" cy="310444"/>
          </a:xfrm>
          <a:prstGeom prst="rect">
            <a:avLst/>
          </a:prstGeom>
          <a:solidFill>
            <a:srgbClr val="FF8400"/>
          </a:solidFill>
          <a:ln w="34925">
            <a:solidFill>
              <a:srgbClr val="FF66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defTabSz="2952750" eaLnBrk="1" hangingPunct="1"/>
            <a:r>
              <a:rPr lang="es-ES" sz="1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Arial" charset="0"/>
              </a:rPr>
              <a:t>Shadows</a:t>
            </a:r>
            <a:endParaRPr lang="es-ES" sz="16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  <a:cs typeface="Arial" charset="0"/>
            </a:endParaRPr>
          </a:p>
        </p:txBody>
      </p:sp>
      <p:cxnSp>
        <p:nvCxnSpPr>
          <p:cNvPr id="26" name="AutoShape 14"/>
          <p:cNvCxnSpPr>
            <a:cxnSpLocks noChangeShapeType="1"/>
            <a:stCxn id="18" idx="2"/>
            <a:endCxn id="5" idx="0"/>
          </p:cNvCxnSpPr>
          <p:nvPr/>
        </p:nvCxnSpPr>
        <p:spPr bwMode="auto">
          <a:xfrm rot="5400000">
            <a:off x="4445772" y="1158267"/>
            <a:ext cx="718713" cy="3341067"/>
          </a:xfrm>
          <a:prstGeom prst="curvedConnector3">
            <a:avLst>
              <a:gd name="adj1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14"/>
          <p:cNvCxnSpPr>
            <a:cxnSpLocks noChangeShapeType="1"/>
            <a:stCxn id="5" idx="3"/>
            <a:endCxn id="7" idx="1"/>
          </p:cNvCxnSpPr>
          <p:nvPr/>
        </p:nvCxnSpPr>
        <p:spPr bwMode="auto">
          <a:xfrm>
            <a:off x="4400625" y="3444539"/>
            <a:ext cx="850548" cy="206640"/>
          </a:xfrm>
          <a:prstGeom prst="curvedConnector3">
            <a:avLst>
              <a:gd name="adj1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14"/>
          <p:cNvCxnSpPr>
            <a:cxnSpLocks noChangeShapeType="1"/>
            <a:stCxn id="18" idx="3"/>
            <a:endCxn id="16" idx="0"/>
          </p:cNvCxnSpPr>
          <p:nvPr/>
        </p:nvCxnSpPr>
        <p:spPr bwMode="auto">
          <a:xfrm>
            <a:off x="7183686" y="2314222"/>
            <a:ext cx="1279746" cy="2830986"/>
          </a:xfrm>
          <a:prstGeom prst="curvedConnector2">
            <a:avLst/>
          </a:prstGeom>
          <a:noFill/>
          <a:ln w="349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AutoShape 14"/>
          <p:cNvCxnSpPr>
            <a:cxnSpLocks noChangeShapeType="1"/>
            <a:stCxn id="4" idx="2"/>
            <a:endCxn id="9" idx="0"/>
          </p:cNvCxnSpPr>
          <p:nvPr/>
        </p:nvCxnSpPr>
        <p:spPr bwMode="auto">
          <a:xfrm rot="16200000" flipH="1">
            <a:off x="4103691" y="5004729"/>
            <a:ext cx="1581401" cy="44170"/>
          </a:xfrm>
          <a:prstGeom prst="curvedConnector3">
            <a:avLst>
              <a:gd name="adj1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AutoShape 14"/>
          <p:cNvCxnSpPr>
            <a:cxnSpLocks noChangeShapeType="1"/>
            <a:stCxn id="10" idx="3"/>
            <a:endCxn id="9" idx="1"/>
          </p:cNvCxnSpPr>
          <p:nvPr/>
        </p:nvCxnSpPr>
        <p:spPr bwMode="auto">
          <a:xfrm>
            <a:off x="2877358" y="5396874"/>
            <a:ext cx="869924" cy="677022"/>
          </a:xfrm>
          <a:prstGeom prst="curvedConnector3">
            <a:avLst>
              <a:gd name="adj1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AutoShape 14"/>
          <p:cNvCxnSpPr>
            <a:cxnSpLocks noChangeShapeType="1"/>
            <a:stCxn id="16" idx="1"/>
            <a:endCxn id="9" idx="3"/>
          </p:cNvCxnSpPr>
          <p:nvPr/>
        </p:nvCxnSpPr>
        <p:spPr bwMode="auto">
          <a:xfrm rot="10800000" flipV="1">
            <a:off x="6085671" y="5401590"/>
            <a:ext cx="1016509" cy="672306"/>
          </a:xfrm>
          <a:prstGeom prst="curvedConnector3">
            <a:avLst>
              <a:gd name="adj1" fmla="val 50000"/>
            </a:avLst>
          </a:prstGeom>
          <a:noFill/>
          <a:ln w="349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51516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5" y="1843088"/>
            <a:ext cx="9905999" cy="1834832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Wind Field Model</a:t>
            </a:r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8736" y="115888"/>
            <a:ext cx="7667625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l" eaLnBrk="1" hangingPunct="1"/>
            <a:r>
              <a:rPr lang="en-US" sz="2400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US" sz="2400" dirty="0" smtClean="0">
                <a:solidFill>
                  <a:srgbClr val="FFCC00"/>
                </a:solidFill>
                <a:latin typeface="Trebuchet MS" charset="0"/>
              </a:rPr>
              <a:t>radiation </a:t>
            </a:r>
            <a:r>
              <a:rPr lang="en-US" sz="2400" dirty="0">
                <a:solidFill>
                  <a:srgbClr val="FFCC00"/>
                </a:solidFill>
                <a:latin typeface="Trebuchet MS" charset="0"/>
              </a:rPr>
              <a:t>prediction</a:t>
            </a:r>
            <a:endParaRPr lang="en-US" sz="2400" dirty="0" smtClean="0">
              <a:solidFill>
                <a:srgbClr val="FFCC00"/>
              </a:solidFill>
              <a:latin typeface="Trebuchet MS" charset="0"/>
            </a:endParaRPr>
          </a:p>
          <a:p>
            <a:pPr algn="l" eaLnBrk="1" hangingPunct="1"/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Construction </a:t>
            </a: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of the terrain surface mesh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64768" y="1498582"/>
            <a:ext cx="8964612" cy="1323439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Build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a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sequence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of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nested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meshes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from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a regular </a:t>
            </a:r>
            <a:endParaRPr lang="es-ES" sz="2000" b="1" dirty="0">
              <a:latin typeface="Trebuchet MS" charset="0"/>
            </a:endParaRPr>
          </a:p>
          <a:p>
            <a:pPr algn="l"/>
            <a:r>
              <a:rPr lang="es-ES" sz="2000" b="1" dirty="0" smtClean="0">
                <a:solidFill>
                  <a:srgbClr val="FFFF00"/>
                </a:solidFill>
                <a:latin typeface="Trebuchet MS" charset="0"/>
              </a:rPr>
              <a:t>	</a:t>
            </a:r>
            <a:r>
              <a:rPr lang="es-ES" sz="2000" b="1" dirty="0" err="1" smtClean="0">
                <a:solidFill>
                  <a:srgbClr val="FFFF00"/>
                </a:solidFill>
                <a:latin typeface="Trebuchet MS" charset="0"/>
              </a:rPr>
              <a:t>triangulation</a:t>
            </a:r>
            <a:r>
              <a:rPr lang="es-ES" sz="2000" b="1" dirty="0" smtClean="0">
                <a:solidFill>
                  <a:srgbClr val="FFFF00"/>
                </a:solidFill>
                <a:latin typeface="Trebuchet MS" charset="0"/>
              </a:rPr>
              <a:t>  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of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rectangular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region</a:t>
            </a:r>
            <a:r>
              <a:rPr lang="es-ES" sz="2000" b="1" dirty="0">
                <a:latin typeface="Trebuchet MS" charset="0"/>
              </a:rPr>
              <a:t>, </a:t>
            </a:r>
            <a:r>
              <a:rPr lang="es-ES" sz="2000" b="1" dirty="0" err="1">
                <a:latin typeface="Trebuchet MS" charset="0"/>
              </a:rPr>
              <a:t>such</a:t>
            </a:r>
            <a:endParaRPr lang="es-ES" sz="2000" b="1" dirty="0" smtClean="0">
              <a:solidFill>
                <a:srgbClr val="FFFF00"/>
              </a:solidFill>
              <a:latin typeface="Trebuchet MS" charset="0"/>
            </a:endParaRPr>
          </a:p>
          <a:p>
            <a:pPr algn="l"/>
            <a:r>
              <a:rPr lang="es-ES" sz="2000" b="1" dirty="0">
                <a:latin typeface="Trebuchet MS" charset="0"/>
              </a:rPr>
              <a:t>	</a:t>
            </a:r>
            <a:r>
              <a:rPr lang="es-ES" sz="2000" b="1" dirty="0" err="1" smtClean="0">
                <a:solidFill>
                  <a:srgbClr val="FFFF00"/>
                </a:solidFill>
                <a:latin typeface="Trebuchet MS" charset="0"/>
              </a:rPr>
              <a:t>that</a:t>
            </a:r>
            <a:r>
              <a:rPr lang="es-ES" sz="2000" b="1" dirty="0" smtClean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level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j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is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obtained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by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a global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refinement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endParaRPr lang="es-ES" sz="2000" b="1" dirty="0" smtClean="0">
              <a:solidFill>
                <a:srgbClr val="FFFF00"/>
              </a:solidFill>
              <a:latin typeface="Trebuchet MS" charset="0"/>
            </a:endParaRPr>
          </a:p>
          <a:p>
            <a:pPr algn="l"/>
            <a:r>
              <a:rPr lang="es-ES" sz="2000" b="1" dirty="0">
                <a:latin typeface="Trebuchet MS" charset="0"/>
              </a:rPr>
              <a:t>	</a:t>
            </a:r>
            <a:r>
              <a:rPr lang="es-ES" sz="2000" b="1" dirty="0" smtClean="0">
                <a:solidFill>
                  <a:srgbClr val="FFFF00"/>
                </a:solidFill>
                <a:latin typeface="Trebuchet MS" charset="0"/>
              </a:rPr>
              <a:t>of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previous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level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j−1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with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4-T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Rivara’s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algorithm</a:t>
            </a:r>
            <a:endParaRPr lang="es-ES" sz="2000" b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58418" y="2932444"/>
            <a:ext cx="8970962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number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of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levels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i="1" dirty="0">
                <a:solidFill>
                  <a:srgbClr val="000066"/>
                </a:solidFill>
                <a:latin typeface="Trebuchet MS" charset="0"/>
              </a:rPr>
              <a:t>m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of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sequence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is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 smtClean="0">
                <a:solidFill>
                  <a:srgbClr val="000066"/>
                </a:solidFill>
                <a:latin typeface="Trebuchet MS" charset="0"/>
              </a:rPr>
              <a:t>determined</a:t>
            </a:r>
            <a:r>
              <a:rPr lang="es-ES" sz="2000" b="1" dirty="0" smtClean="0">
                <a:solidFill>
                  <a:srgbClr val="000066"/>
                </a:solidFill>
                <a:latin typeface="Trebuchet MS" charset="0"/>
              </a:rPr>
              <a:t> </a:t>
            </a:r>
          </a:p>
          <a:p>
            <a:pPr algn="l"/>
            <a:r>
              <a:rPr lang="es-ES" sz="2000" b="1" dirty="0" smtClean="0">
                <a:solidFill>
                  <a:srgbClr val="000066"/>
                </a:solidFill>
                <a:latin typeface="Trebuchet MS" charset="0"/>
              </a:rPr>
              <a:t>	</a:t>
            </a:r>
            <a:r>
              <a:rPr lang="es-ES" sz="2000" b="1" dirty="0" err="1" smtClean="0">
                <a:solidFill>
                  <a:srgbClr val="000066"/>
                </a:solidFill>
                <a:latin typeface="Trebuchet MS" charset="0"/>
              </a:rPr>
              <a:t>by</a:t>
            </a:r>
            <a:r>
              <a:rPr lang="es-ES" sz="2000" b="1" dirty="0" smtClean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degree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of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discretization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of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 smtClean="0">
                <a:solidFill>
                  <a:srgbClr val="000066"/>
                </a:solidFill>
                <a:latin typeface="Trebuchet MS" charset="0"/>
              </a:rPr>
              <a:t>terrain</a:t>
            </a:r>
            <a:endParaRPr lang="es-ES" sz="2000" b="1" dirty="0">
              <a:solidFill>
                <a:srgbClr val="000066"/>
              </a:solidFill>
              <a:latin typeface="Trebuchet MS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55243" y="3742069"/>
            <a:ext cx="8974137" cy="70167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Define a new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sequence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until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FFFF00"/>
                </a:solidFill>
                <a:latin typeface="Trebuchet MS" charset="0"/>
              </a:rPr>
              <a:t>level</a:t>
            </a:r>
            <a:r>
              <a:rPr lang="es-ES" sz="2000" b="1" dirty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i="1" dirty="0">
                <a:solidFill>
                  <a:srgbClr val="FFFF00"/>
                </a:solidFill>
                <a:latin typeface="Trebuchet MS" charset="0"/>
              </a:rPr>
              <a:t>m’ ≤ </a:t>
            </a:r>
            <a:r>
              <a:rPr lang="es-ES" sz="2000" b="1" i="1" dirty="0" smtClean="0">
                <a:solidFill>
                  <a:srgbClr val="FFFF00"/>
                </a:solidFill>
                <a:latin typeface="Trebuchet MS" charset="0"/>
              </a:rPr>
              <a:t>m </a:t>
            </a:r>
            <a:r>
              <a:rPr lang="es-ES" sz="2000" b="1" dirty="0" err="1">
                <a:latin typeface="Trebuchet MS" charset="0"/>
              </a:rPr>
              <a:t>applying</a:t>
            </a:r>
            <a:r>
              <a:rPr lang="es-ES" sz="2000" b="1" dirty="0">
                <a:latin typeface="Trebuchet MS" charset="0"/>
              </a:rPr>
              <a:t> a </a:t>
            </a:r>
            <a:r>
              <a:rPr lang="es-ES" sz="2000" b="1" i="1" dirty="0" smtClean="0">
                <a:solidFill>
                  <a:srgbClr val="FFFF00"/>
                </a:solidFill>
                <a:latin typeface="Trebuchet MS" charset="0"/>
              </a:rPr>
              <a:t> </a:t>
            </a:r>
          </a:p>
          <a:p>
            <a:pPr algn="l"/>
            <a:r>
              <a:rPr lang="es-ES" sz="2000" b="1" dirty="0" smtClean="0">
                <a:solidFill>
                  <a:srgbClr val="FFFF00"/>
                </a:solidFill>
                <a:latin typeface="Trebuchet MS" charset="0"/>
              </a:rPr>
              <a:t>	</a:t>
            </a:r>
            <a:r>
              <a:rPr lang="es-ES" sz="2000" b="1" dirty="0" err="1" smtClean="0">
                <a:solidFill>
                  <a:srgbClr val="FFFF00"/>
                </a:solidFill>
                <a:latin typeface="Trebuchet MS" charset="0"/>
              </a:rPr>
              <a:t>derefinement</a:t>
            </a:r>
            <a:r>
              <a:rPr lang="es-ES" sz="2000" b="1" dirty="0" smtClean="0">
                <a:solidFill>
                  <a:srgbClr val="FFFF00"/>
                </a:solidFill>
                <a:latin typeface="Trebuchet MS" charset="0"/>
              </a:rPr>
              <a:t> </a:t>
            </a:r>
            <a:r>
              <a:rPr lang="es-ES" sz="2000" b="1" dirty="0" err="1" smtClean="0">
                <a:solidFill>
                  <a:srgbClr val="FFFF00"/>
                </a:solidFill>
                <a:latin typeface="Trebuchet MS" charset="0"/>
              </a:rPr>
              <a:t>algorithm</a:t>
            </a:r>
            <a:endParaRPr lang="es-ES" sz="2000" b="1" i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21905" y="4518357"/>
            <a:ext cx="8974138" cy="1006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Arial"/>
              <a:buChar char="•"/>
            </a:pP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Two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derefinement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parameters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l-GR" sz="2000" b="1" dirty="0">
                <a:solidFill>
                  <a:srgbClr val="000066"/>
                </a:solidFill>
                <a:latin typeface="Trebuchet MS" charset="0"/>
                <a:cs typeface="Arial" charset="0"/>
              </a:rPr>
              <a:t>ε</a:t>
            </a:r>
            <a:r>
              <a:rPr lang="es-ES" sz="2000" b="1" baseline="-25000" dirty="0">
                <a:solidFill>
                  <a:srgbClr val="000066"/>
                </a:solidFill>
                <a:latin typeface="Trebuchet MS" charset="0"/>
              </a:rPr>
              <a:t>h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and </a:t>
            </a:r>
            <a:r>
              <a:rPr lang="el-GR" sz="2000" b="1" dirty="0">
                <a:solidFill>
                  <a:srgbClr val="000066"/>
                </a:solidFill>
                <a:latin typeface="Trebuchet MS" charset="0"/>
              </a:rPr>
              <a:t>ε</a:t>
            </a:r>
            <a:r>
              <a:rPr lang="es-ES" sz="2000" b="1" baseline="-25000" dirty="0">
                <a:solidFill>
                  <a:srgbClr val="000066"/>
                </a:solidFill>
                <a:latin typeface="Trebuchet MS" charset="0"/>
              </a:rPr>
              <a:t>a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are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introduced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endParaRPr lang="es-ES" sz="2000" b="1" dirty="0" smtClean="0">
              <a:solidFill>
                <a:srgbClr val="000066"/>
              </a:solidFill>
              <a:latin typeface="Trebuchet MS" charset="0"/>
            </a:endParaRPr>
          </a:p>
          <a:p>
            <a:pPr algn="l"/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	</a:t>
            </a:r>
            <a:r>
              <a:rPr lang="es-ES" sz="2000" b="1" dirty="0" smtClean="0">
                <a:solidFill>
                  <a:srgbClr val="000066"/>
                </a:solidFill>
                <a:latin typeface="Trebuchet MS" charset="0"/>
              </a:rPr>
              <a:t>and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they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determine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accuracy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of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the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approximation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endParaRPr lang="es-ES" sz="2000" b="1" dirty="0" smtClean="0">
              <a:solidFill>
                <a:srgbClr val="000066"/>
              </a:solidFill>
              <a:latin typeface="Trebuchet MS" charset="0"/>
            </a:endParaRPr>
          </a:p>
          <a:p>
            <a:pPr algn="l"/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	</a:t>
            </a:r>
            <a:r>
              <a:rPr lang="es-ES" sz="2000" b="1" dirty="0" err="1" smtClean="0">
                <a:solidFill>
                  <a:srgbClr val="000066"/>
                </a:solidFill>
                <a:latin typeface="Trebuchet MS" charset="0"/>
              </a:rPr>
              <a:t>to</a:t>
            </a:r>
            <a:r>
              <a:rPr lang="es-ES" sz="2000" b="1" dirty="0" smtClean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terrain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</a:t>
            </a:r>
            <a:r>
              <a:rPr lang="es-ES" sz="2000" b="1" dirty="0" err="1">
                <a:solidFill>
                  <a:srgbClr val="000066"/>
                </a:solidFill>
                <a:latin typeface="Trebuchet MS" charset="0"/>
              </a:rPr>
              <a:t>surface</a:t>
            </a:r>
            <a:r>
              <a:rPr lang="es-ES" sz="2000" b="1" dirty="0">
                <a:solidFill>
                  <a:srgbClr val="000066"/>
                </a:solidFill>
                <a:latin typeface="Trebuchet MS" charset="0"/>
              </a:rPr>
              <a:t> and albedo, </a:t>
            </a:r>
            <a:r>
              <a:rPr lang="es-ES" sz="2000" b="1" dirty="0" err="1" smtClean="0">
                <a:solidFill>
                  <a:srgbClr val="000066"/>
                </a:solidFill>
                <a:latin typeface="Trebuchet MS" charset="0"/>
              </a:rPr>
              <a:t>respectively</a:t>
            </a:r>
            <a:endParaRPr lang="es-ES" sz="2000" b="1" i="1" dirty="0">
              <a:solidFill>
                <a:srgbClr val="000066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8384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Grp="1" noChangeArrowheads="1"/>
          </p:cNvSpPr>
          <p:nvPr>
            <p:ph type="title"/>
          </p:nvPr>
        </p:nvSpPr>
        <p:spPr>
          <a:xfrm>
            <a:off x="5" y="1843088"/>
            <a:ext cx="9905999" cy="1834832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Wind Field Model</a:t>
            </a:r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8736" y="115888"/>
            <a:ext cx="7667625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l" eaLnBrk="1" hangingPunct="1"/>
            <a:r>
              <a:rPr lang="en-US" sz="2400" dirty="0">
                <a:solidFill>
                  <a:srgbClr val="FFCC00"/>
                </a:solidFill>
                <a:latin typeface="Trebuchet MS" charset="0"/>
              </a:rPr>
              <a:t>Solar </a:t>
            </a:r>
            <a:r>
              <a:rPr lang="en-US" sz="2400" dirty="0" smtClean="0">
                <a:solidFill>
                  <a:srgbClr val="FFCC00"/>
                </a:solidFill>
                <a:latin typeface="Trebuchet MS" charset="0"/>
              </a:rPr>
              <a:t>radiation </a:t>
            </a:r>
            <a:r>
              <a:rPr lang="en-US" sz="2400" dirty="0">
                <a:solidFill>
                  <a:srgbClr val="FFCC00"/>
                </a:solidFill>
                <a:latin typeface="Trebuchet MS" charset="0"/>
              </a:rPr>
              <a:t>prediction</a:t>
            </a:r>
            <a:endParaRPr lang="en-US" sz="2400" dirty="0" smtClean="0">
              <a:solidFill>
                <a:srgbClr val="FFCC00"/>
              </a:solidFill>
              <a:latin typeface="Trebuchet MS" charset="0"/>
            </a:endParaRPr>
          </a:p>
          <a:p>
            <a:pPr algn="l" eaLnBrk="1" hangingPunct="1"/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Construction </a:t>
            </a:r>
            <a:r>
              <a:rPr lang="en-US" sz="1800" dirty="0">
                <a:solidFill>
                  <a:srgbClr val="FFDA79"/>
                </a:solidFill>
                <a:latin typeface="Trebuchet MS" charset="0"/>
              </a:rPr>
              <a:t>of the terrain surface mesh</a:t>
            </a:r>
          </a:p>
        </p:txBody>
      </p:sp>
      <p:pic>
        <p:nvPicPr>
          <p:cNvPr id="10" name="Picture 13" descr="coordenada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112" y="1484313"/>
            <a:ext cx="9290416" cy="52096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254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9"/>
          <p:cNvSpPr txBox="1">
            <a:spLocks noChangeArrowheads="1"/>
          </p:cNvSpPr>
          <p:nvPr/>
        </p:nvSpPr>
        <p:spPr bwMode="auto">
          <a:xfrm>
            <a:off x="136841" y="130156"/>
            <a:ext cx="35242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prediction</a:t>
            </a:r>
            <a:endParaRPr lang="en-US" dirty="0" smtClean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Shadow detection</a:t>
            </a:r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  <p:sp>
        <p:nvSpPr>
          <p:cNvPr id="17" name="8 CuadroTexto"/>
          <p:cNvSpPr txBox="1"/>
          <p:nvPr/>
        </p:nvSpPr>
        <p:spPr>
          <a:xfrm>
            <a:off x="2489176" y="1496634"/>
            <a:ext cx="3704220" cy="36933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>
                <a:solidFill>
                  <a:schemeClr val="tx2"/>
                </a:solidFill>
                <a:latin typeface="Trebuchet MS" pitchFamily="34" charset="0"/>
              </a:rPr>
              <a:t>Accurate evaluation of radiation</a:t>
            </a:r>
          </a:p>
        </p:txBody>
      </p:sp>
      <p:sp>
        <p:nvSpPr>
          <p:cNvPr id="20" name="10 CuadroTexto"/>
          <p:cNvSpPr txBox="1"/>
          <p:nvPr/>
        </p:nvSpPr>
        <p:spPr>
          <a:xfrm>
            <a:off x="6561820" y="1496634"/>
            <a:ext cx="3344180" cy="36933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>
                <a:solidFill>
                  <a:schemeClr val="tx2"/>
                </a:solidFill>
                <a:latin typeface="Trebuchet MS" pitchFamily="34" charset="0"/>
              </a:rPr>
              <a:t>Shadow detection</a:t>
            </a:r>
          </a:p>
        </p:txBody>
      </p:sp>
      <p:sp>
        <p:nvSpPr>
          <p:cNvPr id="21" name="12 Igual que"/>
          <p:cNvSpPr/>
          <p:nvPr/>
        </p:nvSpPr>
        <p:spPr>
          <a:xfrm>
            <a:off x="6089576" y="1424626"/>
            <a:ext cx="576064" cy="504056"/>
          </a:xfrm>
          <a:prstGeom prst="mathEqual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156036" y="1470028"/>
            <a:ext cx="5481205" cy="5193659"/>
            <a:chOff x="156036" y="1470028"/>
            <a:chExt cx="5481205" cy="5193659"/>
          </a:xfrm>
        </p:grpSpPr>
        <p:pic>
          <p:nvPicPr>
            <p:cNvPr id="19" name="Picture 3" descr="C:\Documents and Settings\PC\Mis documentos\Investigacion\Artículos propios\Tesis\Tesis Doctoral\Presentación\sis_ref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4455" y="1470028"/>
              <a:ext cx="5472786" cy="5154165"/>
            </a:xfrm>
            <a:prstGeom prst="rect">
              <a:avLst/>
            </a:prstGeom>
            <a:noFill/>
          </p:spPr>
        </p:pic>
        <p:sp>
          <p:nvSpPr>
            <p:cNvPr id="2" name="CuadroTexto 1"/>
            <p:cNvSpPr txBox="1"/>
            <p:nvPr/>
          </p:nvSpPr>
          <p:spPr>
            <a:xfrm>
              <a:off x="3593626" y="2864557"/>
              <a:ext cx="5609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(Sun)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964780" y="4696179"/>
              <a:ext cx="6634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(North)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56036" y="6386688"/>
              <a:ext cx="5950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(East)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839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9"/>
          <p:cNvSpPr txBox="1">
            <a:spLocks noChangeArrowheads="1"/>
          </p:cNvSpPr>
          <p:nvPr/>
        </p:nvSpPr>
        <p:spPr bwMode="auto">
          <a:xfrm>
            <a:off x="136841" y="130156"/>
            <a:ext cx="35242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prediction</a:t>
            </a:r>
            <a:endParaRPr lang="en-US" dirty="0" smtClean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Shadow detection</a:t>
            </a:r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156" y="1903812"/>
            <a:ext cx="4878542" cy="2808312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8772" y="1903812"/>
            <a:ext cx="1876425" cy="96202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4716" y="3616749"/>
            <a:ext cx="2505075" cy="10953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8252" y="5072164"/>
            <a:ext cx="6057900" cy="10477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8" name="12 Flecha derecha"/>
          <p:cNvSpPr/>
          <p:nvPr/>
        </p:nvSpPr>
        <p:spPr>
          <a:xfrm>
            <a:off x="5982708" y="2119836"/>
            <a:ext cx="504056" cy="648072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13 Flecha derecha"/>
          <p:cNvSpPr/>
          <p:nvPr/>
        </p:nvSpPr>
        <p:spPr>
          <a:xfrm rot="5400000">
            <a:off x="7026824" y="2947928"/>
            <a:ext cx="576064" cy="648072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9912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911" y="4792465"/>
            <a:ext cx="2966420" cy="121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9"/>
          <p:cNvSpPr txBox="1">
            <a:spLocks noChangeArrowheads="1"/>
          </p:cNvSpPr>
          <p:nvPr/>
        </p:nvSpPr>
        <p:spPr bwMode="auto">
          <a:xfrm>
            <a:off x="136841" y="130156"/>
            <a:ext cx="35242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6964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3928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0891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7855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>
                <a:solidFill>
                  <a:srgbClr val="FFCC00"/>
                </a:solidFill>
                <a:latin typeface="Trebuchet MS" charset="0"/>
              </a:rPr>
              <a:t>Solar radiation prediction</a:t>
            </a:r>
            <a:endParaRPr lang="en-US" dirty="0" smtClean="0">
              <a:solidFill>
                <a:srgbClr val="FFCC00"/>
              </a:solidFill>
              <a:latin typeface="Trebuchet MS" charset="0"/>
            </a:endParaRPr>
          </a:p>
          <a:p>
            <a:r>
              <a:rPr lang="en-US" sz="1800" dirty="0" smtClean="0">
                <a:solidFill>
                  <a:srgbClr val="FFDA79"/>
                </a:solidFill>
                <a:latin typeface="Trebuchet MS" charset="0"/>
              </a:rPr>
              <a:t>Shadow detection</a:t>
            </a:r>
            <a:endParaRPr lang="en-US" sz="1800" dirty="0">
              <a:solidFill>
                <a:srgbClr val="FFDA79"/>
              </a:solidFill>
              <a:latin typeface="Trebuchet MS" charset="0"/>
            </a:endParaRPr>
          </a:p>
        </p:txBody>
      </p:sp>
      <p:sp>
        <p:nvSpPr>
          <p:cNvPr id="8" name="15 CuadroTexto"/>
          <p:cNvSpPr txBox="1"/>
          <p:nvPr/>
        </p:nvSpPr>
        <p:spPr>
          <a:xfrm>
            <a:off x="643424" y="1459923"/>
            <a:ext cx="3600400" cy="36933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>
                <a:solidFill>
                  <a:schemeClr val="tx2"/>
                </a:solidFill>
                <a:latin typeface="Trebuchet MS" pitchFamily="34" charset="0"/>
              </a:rPr>
              <a:t>Incidence angle (</a:t>
            </a:r>
            <a:r>
              <a:rPr lang="en-GB" sz="1800" smtClean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GB" sz="1800" baseline="-25000" smtClean="0">
                <a:solidFill>
                  <a:schemeClr val="tx2"/>
                </a:solidFill>
                <a:latin typeface="Trebuchet MS" pitchFamily="34" charset="0"/>
              </a:rPr>
              <a:t>exp</a:t>
            </a:r>
            <a:r>
              <a:rPr lang="en-GB" sz="1800" smtClean="0">
                <a:solidFill>
                  <a:schemeClr val="tx2"/>
                </a:solidFill>
                <a:latin typeface="Trebuchet MS" pitchFamily="34" charset="0"/>
              </a:rPr>
              <a:t>)</a:t>
            </a:r>
          </a:p>
        </p:txBody>
      </p:sp>
      <p:grpSp>
        <p:nvGrpSpPr>
          <p:cNvPr id="9" name="25 Grupo"/>
          <p:cNvGrpSpPr/>
          <p:nvPr/>
        </p:nvGrpSpPr>
        <p:grpSpPr>
          <a:xfrm>
            <a:off x="516338" y="5496705"/>
            <a:ext cx="3678146" cy="1152128"/>
            <a:chOff x="1979712" y="5301208"/>
            <a:chExt cx="3678146" cy="1152128"/>
          </a:xfrm>
        </p:grpSpPr>
        <p:sp>
          <p:nvSpPr>
            <p:cNvPr id="10" name="16 CuadroTexto"/>
            <p:cNvSpPr txBox="1"/>
            <p:nvPr/>
          </p:nvSpPr>
          <p:spPr>
            <a:xfrm>
              <a:off x="1979712" y="5661248"/>
              <a:ext cx="792088" cy="36933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err="1" smtClean="0">
                  <a:solidFill>
                    <a:schemeClr val="tx2"/>
                  </a:solidFill>
                  <a:latin typeface="Trebuchet MS" pitchFamily="34" charset="0"/>
                </a:rPr>
                <a:t>L</a:t>
              </a:r>
              <a:r>
                <a:rPr lang="es-ES" sz="1800" baseline="-25000" dirty="0" err="1" smtClean="0">
                  <a:solidFill>
                    <a:schemeClr val="tx2"/>
                  </a:solidFill>
                  <a:latin typeface="Trebuchet MS" pitchFamily="34" charset="0"/>
                </a:rPr>
                <a:t>fss</a:t>
              </a:r>
              <a:r>
                <a:rPr lang="es-ES" sz="1800" dirty="0" smtClean="0">
                  <a:solidFill>
                    <a:schemeClr val="tx2"/>
                  </a:solidFill>
                  <a:latin typeface="Trebuchet MS" pitchFamily="34" charset="0"/>
                </a:rPr>
                <a:t>=  </a:t>
              </a:r>
            </a:p>
          </p:txBody>
        </p:sp>
        <p:sp>
          <p:nvSpPr>
            <p:cNvPr id="11" name="17 Abrir llave"/>
            <p:cNvSpPr/>
            <p:nvPr/>
          </p:nvSpPr>
          <p:spPr>
            <a:xfrm>
              <a:off x="2699792" y="5301208"/>
              <a:ext cx="72008" cy="115212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8 CuadroTexto"/>
            <p:cNvSpPr txBox="1"/>
            <p:nvPr/>
          </p:nvSpPr>
          <p:spPr>
            <a:xfrm>
              <a:off x="2771800" y="5373216"/>
              <a:ext cx="792088" cy="36933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>
                  <a:solidFill>
                    <a:schemeClr val="tx2"/>
                  </a:solidFill>
                  <a:latin typeface="Trebuchet MS" pitchFamily="34" charset="0"/>
                </a:rPr>
                <a:t>0 </a:t>
              </a:r>
              <a:r>
                <a:rPr lang="es-ES" sz="1800" dirty="0" err="1" smtClean="0">
                  <a:solidFill>
                    <a:schemeClr val="tx2"/>
                  </a:solidFill>
                  <a:latin typeface="Trebuchet MS" pitchFamily="34" charset="0"/>
                </a:rPr>
                <a:t>if</a:t>
              </a:r>
              <a:r>
                <a:rPr lang="es-ES" sz="1800" dirty="0" smtClean="0">
                  <a:solidFill>
                    <a:schemeClr val="tx2"/>
                  </a:solidFill>
                  <a:latin typeface="Trebuchet MS" pitchFamily="34" charset="0"/>
                </a:rPr>
                <a:t>   </a:t>
              </a:r>
            </a:p>
          </p:txBody>
        </p:sp>
        <p:sp>
          <p:nvSpPr>
            <p:cNvPr id="13" name="19 CuadroTexto"/>
            <p:cNvSpPr txBox="1"/>
            <p:nvPr/>
          </p:nvSpPr>
          <p:spPr>
            <a:xfrm>
              <a:off x="2771800" y="6011996"/>
              <a:ext cx="792088" cy="36933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>
                  <a:solidFill>
                    <a:schemeClr val="tx2"/>
                  </a:solidFill>
                  <a:latin typeface="Trebuchet MS" pitchFamily="34" charset="0"/>
                </a:rPr>
                <a:t>1 </a:t>
              </a:r>
              <a:r>
                <a:rPr lang="es-ES" sz="1800" dirty="0" err="1" smtClean="0">
                  <a:solidFill>
                    <a:schemeClr val="tx2"/>
                  </a:solidFill>
                  <a:latin typeface="Trebuchet MS" pitchFamily="34" charset="0"/>
                </a:rPr>
                <a:t>if</a:t>
              </a:r>
              <a:r>
                <a:rPr lang="es-ES" sz="1800" dirty="0" smtClean="0">
                  <a:solidFill>
                    <a:schemeClr val="tx2"/>
                  </a:solidFill>
                  <a:latin typeface="Trebuchet MS" pitchFamily="34" charset="0"/>
                </a:rPr>
                <a:t>   </a:t>
              </a:r>
            </a:p>
          </p:txBody>
        </p:sp>
        <p:sp>
          <p:nvSpPr>
            <p:cNvPr id="14" name="23 Rectángulo"/>
            <p:cNvSpPr/>
            <p:nvPr/>
          </p:nvSpPr>
          <p:spPr>
            <a:xfrm>
              <a:off x="3482389" y="5373216"/>
              <a:ext cx="1784463" cy="36933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none">
              <a:spAutoFit/>
            </a:bodyPr>
            <a:lstStyle/>
            <a:p>
              <a:pPr algn="ctr"/>
              <a:r>
                <a:rPr lang="el-GR" sz="1800" dirty="0" smtClean="0">
                  <a:solidFill>
                    <a:schemeClr val="tx2"/>
                  </a:solidFill>
                  <a:latin typeface="Trebuchet MS" pitchFamily="34" charset="0"/>
                </a:rPr>
                <a:t>(|δ</a:t>
              </a:r>
              <a:r>
                <a:rPr lang="es-ES" sz="1800" baseline="-25000" dirty="0" err="1" smtClean="0">
                  <a:solidFill>
                    <a:schemeClr val="tx2"/>
                  </a:solidFill>
                  <a:latin typeface="Trebuchet MS" pitchFamily="34" charset="0"/>
                </a:rPr>
                <a:t>exp</a:t>
              </a:r>
              <a:r>
                <a:rPr lang="es-ES" sz="1800" dirty="0" smtClean="0">
                  <a:solidFill>
                    <a:schemeClr val="tx2"/>
                  </a:solidFill>
                  <a:latin typeface="Trebuchet MS" pitchFamily="34" charset="0"/>
                </a:rPr>
                <a:t>| ≥ (</a:t>
              </a:r>
              <a:r>
                <a:rPr lang="el-GR" sz="1800" dirty="0" smtClean="0">
                  <a:solidFill>
                    <a:schemeClr val="tx2"/>
                  </a:solidFill>
                  <a:latin typeface="Trebuchet MS" pitchFamily="34" charset="0"/>
                </a:rPr>
                <a:t>π/2))</a:t>
              </a:r>
              <a:endParaRPr lang="es-ES" sz="1800" dirty="0" smtClean="0">
                <a:solidFill>
                  <a:schemeClr val="tx2"/>
                </a:solidFill>
                <a:latin typeface="Trebuchet MS" pitchFamily="34" charset="0"/>
              </a:endParaRPr>
            </a:p>
          </p:txBody>
        </p:sp>
        <p:sp>
          <p:nvSpPr>
            <p:cNvPr id="15" name="24 Rectángulo"/>
            <p:cNvSpPr/>
            <p:nvPr/>
          </p:nvSpPr>
          <p:spPr>
            <a:xfrm>
              <a:off x="3491880" y="6021288"/>
              <a:ext cx="2165978" cy="369332"/>
            </a:xfrm>
            <a:prstGeom prst="rect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</a:gradFill>
          </p:spPr>
          <p:txBody>
            <a:bodyPr wrap="none">
              <a:spAutoFit/>
            </a:bodyPr>
            <a:lstStyle/>
            <a:p>
              <a:r>
                <a:rPr lang="el-GR" sz="1800" dirty="0" smtClean="0">
                  <a:solidFill>
                    <a:schemeClr val="tx2"/>
                  </a:solidFill>
                  <a:latin typeface="Trebuchet MS" pitchFamily="34" charset="0"/>
                </a:rPr>
                <a:t>((π/2) </a:t>
              </a:r>
              <a:r>
                <a:rPr lang="es-ES" sz="1800" dirty="0" smtClean="0">
                  <a:solidFill>
                    <a:schemeClr val="tx2"/>
                  </a:solidFill>
                  <a:latin typeface="Trebuchet MS" pitchFamily="34" charset="0"/>
                </a:rPr>
                <a:t>&gt;</a:t>
              </a:r>
              <a:r>
                <a:rPr lang="el-GR" sz="1800" dirty="0" smtClean="0">
                  <a:solidFill>
                    <a:schemeClr val="tx2"/>
                  </a:solidFill>
                  <a:latin typeface="Trebuchet MS" pitchFamily="34" charset="0"/>
                </a:rPr>
                <a:t> |δ</a:t>
              </a:r>
              <a:r>
                <a:rPr lang="es-ES" sz="1800" baseline="-25000" dirty="0" err="1" smtClean="0">
                  <a:solidFill>
                    <a:schemeClr val="tx2"/>
                  </a:solidFill>
                  <a:latin typeface="Trebuchet MS" pitchFamily="34" charset="0"/>
                </a:rPr>
                <a:t>exp</a:t>
              </a:r>
              <a:r>
                <a:rPr lang="es-ES" sz="1800" dirty="0" smtClean="0">
                  <a:solidFill>
                    <a:schemeClr val="tx2"/>
                  </a:solidFill>
                  <a:latin typeface="Trebuchet MS" pitchFamily="34" charset="0"/>
                </a:rPr>
                <a:t>| ≥ 0)</a:t>
              </a:r>
            </a:p>
          </p:txBody>
        </p:sp>
      </p:grpSp>
      <p:sp>
        <p:nvSpPr>
          <p:cNvPr id="16" name="26 CuadroTexto"/>
          <p:cNvSpPr txBox="1"/>
          <p:nvPr/>
        </p:nvSpPr>
        <p:spPr>
          <a:xfrm>
            <a:off x="592638" y="5020871"/>
            <a:ext cx="3615812" cy="36933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800" smtClean="0">
                <a:solidFill>
                  <a:schemeClr val="tx2"/>
                </a:solidFill>
                <a:latin typeface="Trebuchet MS" pitchFamily="34" charset="0"/>
              </a:rPr>
              <a:t>Own shadows</a:t>
            </a:r>
          </a:p>
        </p:txBody>
      </p:sp>
      <p:grpSp>
        <p:nvGrpSpPr>
          <p:cNvPr id="23" name="12 Grupo"/>
          <p:cNvGrpSpPr/>
          <p:nvPr/>
        </p:nvGrpSpPr>
        <p:grpSpPr>
          <a:xfrm>
            <a:off x="5357335" y="5639261"/>
            <a:ext cx="1600200" cy="914772"/>
            <a:chOff x="6732240" y="1844824"/>
            <a:chExt cx="1600200" cy="914772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2240" y="1844824"/>
              <a:ext cx="1543050" cy="66675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2240" y="2492896"/>
              <a:ext cx="1600200" cy="26670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</p:pic>
      </p:grp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9979" y="6156626"/>
            <a:ext cx="15906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Agrupar 2"/>
          <p:cNvGrpSpPr/>
          <p:nvPr/>
        </p:nvGrpSpPr>
        <p:grpSpPr>
          <a:xfrm>
            <a:off x="0" y="1880106"/>
            <a:ext cx="4534770" cy="2842685"/>
            <a:chOff x="0" y="1880106"/>
            <a:chExt cx="4534770" cy="284268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274" y="1880106"/>
              <a:ext cx="4464496" cy="2842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CuadroTexto 19"/>
            <p:cNvSpPr txBox="1"/>
            <p:nvPr/>
          </p:nvSpPr>
          <p:spPr>
            <a:xfrm>
              <a:off x="182992" y="1930401"/>
              <a:ext cx="16475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         Incidence angle</a:t>
              </a:r>
              <a:endParaRPr lang="en-GB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12398" y="3550345"/>
              <a:ext cx="161617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Triangle in the shade</a:t>
              </a: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0" y="3787411"/>
              <a:ext cx="42333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     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3166009" y="3815634"/>
              <a:ext cx="111708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Likely</a:t>
              </a:r>
            </a:p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sunlit triangle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3228621" y="4264367"/>
              <a:ext cx="42333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latin typeface="Arial"/>
                  <a:cs typeface="Arial"/>
                </a:rPr>
                <a:t> </a:t>
              </a:r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     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4563596" y="1594556"/>
            <a:ext cx="5356513" cy="3209279"/>
            <a:chOff x="4563596" y="1594556"/>
            <a:chExt cx="5356513" cy="3209279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63596" y="1669858"/>
              <a:ext cx="5333051" cy="3096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CuadroTexto 30"/>
            <p:cNvSpPr txBox="1"/>
            <p:nvPr/>
          </p:nvSpPr>
          <p:spPr>
            <a:xfrm>
              <a:off x="5814107" y="2094083"/>
              <a:ext cx="14935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Potential triangle </a:t>
              </a:r>
              <a:r>
                <a:rPr lang="en-GB" sz="1200" dirty="0">
                  <a:solidFill>
                    <a:schemeClr val="tx1"/>
                  </a:solidFill>
                  <a:latin typeface="Arial"/>
                  <a:cs typeface="Arial"/>
                </a:rPr>
                <a:t>3</a:t>
              </a:r>
              <a:endParaRPr lang="en-GB" sz="1200" dirty="0" smtClean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680719" y="2839150"/>
              <a:ext cx="155335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       Studied triangle     </a:t>
              </a: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9307681" y="1594556"/>
              <a:ext cx="6124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Sun</a:t>
              </a: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948497" y="4275659"/>
              <a:ext cx="15277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Sunlit warning point</a:t>
              </a: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6958701" y="4526836"/>
              <a:ext cx="20096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  <a:latin typeface="Arial"/>
                  <a:cs typeface="Arial"/>
                </a:rPr>
                <a:t>Warning point in the shade</a:t>
              </a:r>
            </a:p>
          </p:txBody>
        </p:sp>
      </p:grpSp>
      <p:sp>
        <p:nvSpPr>
          <p:cNvPr id="18" name="15 CuadroTexto"/>
          <p:cNvSpPr txBox="1"/>
          <p:nvPr/>
        </p:nvSpPr>
        <p:spPr>
          <a:xfrm>
            <a:off x="5237123" y="1459923"/>
            <a:ext cx="3600400" cy="36933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2"/>
                </a:solidFill>
                <a:latin typeface="Trebuchet MS" pitchFamily="34" charset="0"/>
              </a:rPr>
              <a:t>Projected shadows</a:t>
            </a:r>
          </a:p>
        </p:txBody>
      </p:sp>
    </p:spTree>
    <p:extLst>
      <p:ext uri="{BB962C8B-B14F-4D97-AF65-F5344CB8AC3E}">
        <p14:creationId xmlns:p14="http://schemas.microsoft.com/office/powerpoint/2010/main" val="4160404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EndShow"/>
  <p:tag name="BRANCHTO" val="-3"/>
</p:tagLst>
</file>

<file path=ppt/theme/theme1.xml><?xml version="1.0" encoding="utf-8"?>
<a:theme xmlns:a="http://schemas.openxmlformats.org/drawingml/2006/main" name="11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49844</TotalTime>
  <Words>1177</Words>
  <Application>Microsoft Macintosh PowerPoint</Application>
  <PresentationFormat>A4 (210x297 mm)</PresentationFormat>
  <Paragraphs>272</Paragraphs>
  <Slides>35</Slides>
  <Notes>24</Notes>
  <HiddenSlides>4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11_Plantilla_IUSIANI</vt:lpstr>
      <vt:lpstr>Presentación de PowerPoint</vt:lpstr>
      <vt:lpstr>The Wind Field Model</vt:lpstr>
      <vt:lpstr>The Wind Field Model</vt:lpstr>
      <vt:lpstr>The Wind Field Model</vt:lpstr>
      <vt:lpstr>The Wind Field Model</vt:lpstr>
      <vt:lpstr>The Wind Field Model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 Wind Field Model</vt:lpstr>
      <vt:lpstr>Presentación de PowerPoint</vt:lpstr>
      <vt:lpstr>Presentación de PowerPoint</vt:lpstr>
      <vt:lpstr>The Wind Field Model</vt:lpstr>
      <vt:lpstr>Presentación de PowerPoint</vt:lpstr>
      <vt:lpstr>The Wind Field Model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Las Palmas de G.C.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Larga sobre Generacion de Mallas 3-D</dc:title>
  <dc:creator>Rafael Montenegro Armas</dc:creator>
  <cp:lastModifiedBy>Gustavo Montero García</cp:lastModifiedBy>
  <cp:revision>2959</cp:revision>
  <cp:lastPrinted>2001-09-04T19:07:26Z</cp:lastPrinted>
  <dcterms:created xsi:type="dcterms:W3CDTF">1999-11-30T19:04:13Z</dcterms:created>
  <dcterms:modified xsi:type="dcterms:W3CDTF">2015-06-26T09:54:37Z</dcterms:modified>
</cp:coreProperties>
</file>