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122" r:id="rId6"/>
    <p:sldMasterId id="2147493134" r:id="rId7"/>
    <p:sldMasterId id="2147493194" r:id="rId8"/>
    <p:sldMasterId id="2147493218" r:id="rId9"/>
    <p:sldMasterId id="2147493243" r:id="rId10"/>
    <p:sldMasterId id="2147493269" r:id="rId11"/>
    <p:sldMasterId id="2147493282" r:id="rId12"/>
    <p:sldMasterId id="2147493296" r:id="rId13"/>
    <p:sldMasterId id="2147493309" r:id="rId14"/>
    <p:sldMasterId id="2147493323" r:id="rId15"/>
    <p:sldMasterId id="2147493337" r:id="rId16"/>
    <p:sldMasterId id="2147493349" r:id="rId17"/>
    <p:sldMasterId id="2147493361" r:id="rId18"/>
    <p:sldMasterId id="2147493373" r:id="rId19"/>
    <p:sldMasterId id="2147493387" r:id="rId20"/>
    <p:sldMasterId id="2147493399" r:id="rId21"/>
  </p:sldMasterIdLst>
  <p:notesMasterIdLst>
    <p:notesMasterId r:id="rId79"/>
  </p:notesMasterIdLst>
  <p:handoutMasterIdLst>
    <p:handoutMasterId r:id="rId80"/>
  </p:handoutMasterIdLst>
  <p:sldIdLst>
    <p:sldId id="1377" r:id="rId22"/>
    <p:sldId id="1500" r:id="rId23"/>
    <p:sldId id="1529" r:id="rId24"/>
    <p:sldId id="1353" r:id="rId25"/>
    <p:sldId id="1530" r:id="rId26"/>
    <p:sldId id="1477" r:id="rId27"/>
    <p:sldId id="1363" r:id="rId28"/>
    <p:sldId id="1501" r:id="rId29"/>
    <p:sldId id="1247" r:id="rId30"/>
    <p:sldId id="1374" r:id="rId31"/>
    <p:sldId id="1367" r:id="rId32"/>
    <p:sldId id="1368" r:id="rId33"/>
    <p:sldId id="1394" r:id="rId34"/>
    <p:sldId id="1479" r:id="rId35"/>
    <p:sldId id="1480" r:id="rId36"/>
    <p:sldId id="1481" r:id="rId37"/>
    <p:sldId id="1482" r:id="rId38"/>
    <p:sldId id="1483" r:id="rId39"/>
    <p:sldId id="1484" r:id="rId40"/>
    <p:sldId id="1485" r:id="rId41"/>
    <p:sldId id="1486" r:id="rId42"/>
    <p:sldId id="1395" r:id="rId43"/>
    <p:sldId id="1520" r:id="rId44"/>
    <p:sldId id="1516" r:id="rId45"/>
    <p:sldId id="1517" r:id="rId46"/>
    <p:sldId id="1518" r:id="rId47"/>
    <p:sldId id="1403" r:id="rId48"/>
    <p:sldId id="1521" r:id="rId49"/>
    <p:sldId id="1404" r:id="rId50"/>
    <p:sldId id="1523" r:id="rId51"/>
    <p:sldId id="1524" r:id="rId52"/>
    <p:sldId id="1526" r:id="rId53"/>
    <p:sldId id="1534" r:id="rId54"/>
    <p:sldId id="1540" r:id="rId55"/>
    <p:sldId id="1502" r:id="rId56"/>
    <p:sldId id="1503" r:id="rId57"/>
    <p:sldId id="1527" r:id="rId58"/>
    <p:sldId id="1445" r:id="rId59"/>
    <p:sldId id="1544" r:id="rId60"/>
    <p:sldId id="1543" r:id="rId61"/>
    <p:sldId id="1528" r:id="rId62"/>
    <p:sldId id="1469" r:id="rId63"/>
    <p:sldId id="1471" r:id="rId64"/>
    <p:sldId id="1472" r:id="rId65"/>
    <p:sldId id="1512" r:id="rId66"/>
    <p:sldId id="1533" r:id="rId67"/>
    <p:sldId id="1515" r:id="rId68"/>
    <p:sldId id="1532" r:id="rId69"/>
    <p:sldId id="1461" r:id="rId70"/>
    <p:sldId id="1437" r:id="rId71"/>
    <p:sldId id="1535" r:id="rId72"/>
    <p:sldId id="1539" r:id="rId73"/>
    <p:sldId id="1536" r:id="rId74"/>
    <p:sldId id="1511" r:id="rId75"/>
    <p:sldId id="1478" r:id="rId76"/>
    <p:sldId id="1531" r:id="rId77"/>
    <p:sldId id="998" r:id="rId78"/>
  </p:sldIdLst>
  <p:sldSz cx="9906000" cy="6858000" type="A4"/>
  <p:notesSz cx="7099300" cy="10234613"/>
  <p:custDataLst>
    <p:tags r:id="rId81"/>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72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44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16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8800"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6000" algn="l" defTabSz="914400" rtl="0" eaLnBrk="1" latinLnBrk="0" hangingPunct="1">
      <a:defRPr kumimoji="1" sz="4000" kern="1200">
        <a:solidFill>
          <a:srgbClr val="FFFF00"/>
        </a:solidFill>
        <a:latin typeface="Times New Roman" pitchFamily="18" charset="0"/>
        <a:ea typeface="+mn-ea"/>
        <a:cs typeface="+mn-cs"/>
      </a:defRPr>
    </a:lvl6pPr>
    <a:lvl7pPr marL="2743200" algn="l" defTabSz="914400" rtl="0" eaLnBrk="1" latinLnBrk="0" hangingPunct="1">
      <a:defRPr kumimoji="1" sz="4000" kern="1200">
        <a:solidFill>
          <a:srgbClr val="FFFF00"/>
        </a:solidFill>
        <a:latin typeface="Times New Roman" pitchFamily="18" charset="0"/>
        <a:ea typeface="+mn-ea"/>
        <a:cs typeface="+mn-cs"/>
      </a:defRPr>
    </a:lvl7pPr>
    <a:lvl8pPr marL="3200400" algn="l" defTabSz="914400" rtl="0" eaLnBrk="1" latinLnBrk="0" hangingPunct="1">
      <a:defRPr kumimoji="1" sz="4000" kern="1200">
        <a:solidFill>
          <a:srgbClr val="FFFF00"/>
        </a:solidFill>
        <a:latin typeface="Times New Roman" pitchFamily="18" charset="0"/>
        <a:ea typeface="+mn-ea"/>
        <a:cs typeface="+mn-cs"/>
      </a:defRPr>
    </a:lvl8pPr>
    <a:lvl9pPr marL="3657600" algn="l" defTabSz="914400"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CCFFFF"/>
    <a:srgbClr val="000000"/>
    <a:srgbClr val="0000FF"/>
    <a:srgbClr val="CC66FF"/>
    <a:srgbClr val="956309"/>
    <a:srgbClr val="009900"/>
    <a:srgbClr val="21FF85"/>
    <a:srgbClr val="DEEDDD"/>
    <a:srgbClr val="824226"/>
    <a:srgbClr val="85542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94687" autoAdjust="0"/>
  </p:normalViewPr>
  <p:slideViewPr>
    <p:cSldViewPr snapToGrid="0">
      <p:cViewPr varScale="1">
        <p:scale>
          <a:sx n="75" d="100"/>
          <a:sy n="75" d="100"/>
        </p:scale>
        <p:origin x="-792" y="-90"/>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smtClean="0">
              <a:latin typeface="Calibri" pitchFamily="34" charset="0"/>
            </a:rPr>
            <a:t>Parameterization </a:t>
          </a:r>
          <a:r>
            <a:rPr lang="en-US" sz="1600" smtClean="0">
              <a:latin typeface="Calibri" pitchFamily="34" charset="0"/>
            </a:rPr>
            <a:t>of </a:t>
          </a:r>
          <a:r>
            <a:rPr lang="en-US" sz="1600" dirty="0" smtClean="0">
              <a:latin typeface="Calibri" pitchFamily="34" charset="0"/>
            </a:rPr>
            <a:t>the        </a:t>
          </a:r>
          <a:r>
            <a:rPr lang="en-US" sz="1600" dirty="0" smtClean="0">
              <a:latin typeface="Calibri" pitchFamily="34" charset="0"/>
            </a:rPr>
            <a:t>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smtClean="0">
              <a:latin typeface="Calibri" pitchFamily="34" charset="0"/>
            </a:rPr>
            <a:t>Parameterization </a:t>
          </a:r>
          <a:r>
            <a:rPr lang="en-US" sz="1600" kern="1200" smtClean="0">
              <a:latin typeface="Calibri" pitchFamily="34" charset="0"/>
            </a:rPr>
            <a:t>of </a:t>
          </a:r>
          <a:r>
            <a:rPr lang="en-US" sz="1600" kern="1200" dirty="0" smtClean="0">
              <a:latin typeface="Calibri" pitchFamily="34" charset="0"/>
            </a:rPr>
            <a:t>the        </a:t>
          </a:r>
          <a:r>
            <a:rPr lang="en-US" sz="1600" kern="1200" dirty="0" smtClean="0">
              <a:latin typeface="Calibri" pitchFamily="34" charset="0"/>
            </a:rPr>
            <a:t>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12</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13</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15</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19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20</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03275" y="762000"/>
            <a:ext cx="5495925" cy="3806825"/>
          </a:xfrm>
        </p:spPr>
      </p:sp>
      <p:sp>
        <p:nvSpPr>
          <p:cNvPr id="3" name="Marcador de notas 2"/>
          <p:cNvSpPr>
            <a:spLocks noGrp="1"/>
          </p:cNvSpPr>
          <p:nvPr>
            <p:ph type="body" idx="1"/>
          </p:nvPr>
        </p:nvSpPr>
        <p:spPr/>
        <p:txBody>
          <a:bodyPr/>
          <a:lstStyle/>
          <a:p>
            <a:r>
              <a:rPr lang="en-GB" dirty="0" smtClean="0"/>
              <a:t>The T-mesh</a:t>
            </a:r>
            <a:r>
              <a:rPr lang="en-GB" baseline="0" dirty="0" smtClean="0"/>
              <a:t> optimization is an iterative process in which the free nodes are placed in position that improve the quality of the local mesh. This process is repeated for all the nodes of the mesh several times.</a:t>
            </a:r>
            <a:endParaRPr lang="en-GB" dirty="0"/>
          </a:p>
        </p:txBody>
      </p:sp>
      <p:sp>
        <p:nvSpPr>
          <p:cNvPr id="4" name="Marcador de número de diapositiva 3"/>
          <p:cNvSpPr>
            <a:spLocks noGrp="1"/>
          </p:cNvSpPr>
          <p:nvPr>
            <p:ph type="sldNum" sz="quarter" idx="10"/>
          </p:nvPr>
        </p:nvSpPr>
        <p:spPr/>
        <p:txBody>
          <a:bodyPr/>
          <a:lstStyle/>
          <a:p>
            <a:pPr>
              <a:defRPr/>
            </a:pPr>
            <a:fld id="{D45D3C37-F5D0-413E-8B8B-4F8BDEDF5093}" type="slidenum">
              <a:rPr lang="en-GB" smtClean="0"/>
              <a:pPr>
                <a:defRPr/>
              </a:pPr>
              <a:t>23</a:t>
            </a:fld>
            <a:endParaRPr lang="en-GB"/>
          </a:p>
        </p:txBody>
      </p:sp>
    </p:spTree>
    <p:extLst>
      <p:ext uri="{BB962C8B-B14F-4D97-AF65-F5344CB8AC3E}">
        <p14:creationId xmlns:p14="http://schemas.microsoft.com/office/powerpoint/2010/main" xmlns="" val="1068452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24</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2</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25</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26</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27</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28</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29</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33</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34</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36</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39</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41</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4</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42</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43</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21017B7-1E1E-FC4C-9841-B800ACDF26AD}" type="slidenum">
              <a:rPr lang="es-ES" smtClean="0">
                <a:solidFill>
                  <a:prstClr val="black"/>
                </a:solidFill>
              </a:rPr>
              <a:pPr/>
              <a:t>44</a:t>
            </a:fld>
            <a:endParaRPr lang="es-ES">
              <a:solidFill>
                <a:prstClr val="black"/>
              </a:solidFill>
            </a:endParaRPr>
          </a:p>
        </p:txBody>
      </p:sp>
    </p:spTree>
    <p:extLst>
      <p:ext uri="{BB962C8B-B14F-4D97-AF65-F5344CB8AC3E}">
        <p14:creationId xmlns="" xmlns:p14="http://schemas.microsoft.com/office/powerpoint/2010/main" val="4136399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46</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79463" y="768350"/>
            <a:ext cx="5540375" cy="3836988"/>
          </a:xfrm>
        </p:spPr>
      </p:sp>
      <p:sp>
        <p:nvSpPr>
          <p:cNvPr id="3" name="Marcador de notas 2"/>
          <p:cNvSpPr>
            <a:spLocks noGrp="1"/>
          </p:cNvSpPr>
          <p:nvPr>
            <p:ph type="body" idx="1"/>
          </p:nvPr>
        </p:nvSpPr>
        <p:spPr/>
        <p:txBody>
          <a:bodyPr/>
          <a:lstStyle/>
          <a:p>
            <a:r>
              <a:rPr lang="es-ES" dirty="0" smtClean="0"/>
              <a:t>Generar mallas para el análisis </a:t>
            </a:r>
            <a:r>
              <a:rPr lang="es-ES" smtClean="0"/>
              <a:t>isogeomético</a:t>
            </a:r>
            <a:endParaRPr lang="es-ES" dirty="0"/>
          </a:p>
        </p:txBody>
      </p:sp>
      <p:sp>
        <p:nvSpPr>
          <p:cNvPr id="4" name="Marcador de número de diapositiva 3"/>
          <p:cNvSpPr>
            <a:spLocks noGrp="1"/>
          </p:cNvSpPr>
          <p:nvPr>
            <p:ph type="sldNum" sz="quarter" idx="10"/>
          </p:nvPr>
        </p:nvSpPr>
        <p:spPr/>
        <p:txBody>
          <a:bodyPr/>
          <a:lstStyle/>
          <a:p>
            <a:fld id="{F4DCC5EB-DD1E-2C45-AD34-FFEFE4025CC6}" type="slidenum">
              <a:rPr lang="es-ES" smtClean="0">
                <a:solidFill>
                  <a:prstClr val="black"/>
                </a:solidFill>
              </a:rPr>
              <a:pPr/>
              <a:t>48</a:t>
            </a:fld>
            <a:endParaRPr lang="es-ES">
              <a:solidFill>
                <a:prstClr val="black"/>
              </a:solidFill>
            </a:endParaRPr>
          </a:p>
        </p:txBody>
      </p:sp>
    </p:spTree>
    <p:extLst>
      <p:ext uri="{BB962C8B-B14F-4D97-AF65-F5344CB8AC3E}">
        <p14:creationId xmlns:p14="http://schemas.microsoft.com/office/powerpoint/2010/main" xmlns="" val="688855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56</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57</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6</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7</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8</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9</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10</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11</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1.xml"/><Relationship Id="rId4" Type="http://schemas.openxmlformats.org/officeDocument/2006/relationships/image" Target="../media/image4.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4.xml"/><Relationship Id="rId4" Type="http://schemas.openxmlformats.org/officeDocument/2006/relationships/image" Target="../media/image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6.xml"/><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9.xml"/><Relationship Id="rId4" Type="http://schemas.openxmlformats.org/officeDocument/2006/relationships/image" Target="../media/image4.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 Id="rId4" Type="http://schemas.openxmlformats.org/officeDocument/2006/relationships/image" Target="../media/image4.jpe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 Id="rId4" Type="http://schemas.openxmlformats.org/officeDocument/2006/relationships/image" Target="../media/image4.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5.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1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0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364447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443994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260485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220859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61"/>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09/11/2013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09/11/2013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36"/>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09/11/2013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09/11/2013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09/11/2013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09/11/2013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09/11/2013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8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09/11/2013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09/11/2013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09/11/2013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74"/>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674"/>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09/11/2013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74"/>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09/11/2013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3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82"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3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4"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8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36"/>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36"/>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82"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1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3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4"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8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0"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94" y="16002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94" y="417516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36"/>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382"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3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4"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8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0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1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0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5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3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5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3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8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67" y="898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1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0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5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3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87"/>
            <a:ext cx="713284" cy="365125"/>
          </a:xfrm>
          <a:prstGeom prst="rect">
            <a:avLst/>
          </a:prstGeom>
        </p:spPr>
        <p:txBody>
          <a:bodyPr/>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1" y="1086982"/>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67" y="898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3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3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3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5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1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8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23"/>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23"/>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23"/>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51"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8"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7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5"/>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15"/>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17628407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861066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15"/>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9168883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47"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04"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15474161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2375302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35863324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6391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06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858988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701411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5530624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3029850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14"/>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p:spPr>
      </p:pic>
      <p:sp>
        <p:nvSpPr>
          <p:cNvPr id="1864708"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14"/>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70" y="3595690"/>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1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8"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7"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1"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8"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4"/>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9"/>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3879850" cy="2830513"/>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762000"/>
            <a:ext cx="3845454" cy="1327150"/>
          </a:xfrm>
          <a:prstGeom prst="rect">
            <a:avLst/>
          </a:prstGeom>
          <a:noFill/>
          <a:extLst>
            <a:ext uri="{909E8E84-426E-40dd-AFC4-6F175D3DCCD1}">
              <a14:hiddenFill xmlns:a14="http://schemas.microsoft.com/office/drawing/2010/main" xmlns="">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330200" y="5943601"/>
            <a:ext cx="1238250" cy="474663"/>
          </a:xfrm>
          <a:prstGeom prst="rect">
            <a:avLst/>
          </a:prstGeom>
          <a:noFill/>
          <a:extLst>
            <a:ext uri="{909E8E84-426E-40dd-AFC4-6F175D3DCCD1}">
              <a14:hiddenFill xmlns:a14="http://schemas.microsoft.com/office/drawing/2010/main" xmlns="">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89"/>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p14="http://schemas.microsoft.com/office/powerpoint/2010/main" xmlns="" val="6840779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8528190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0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1000536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4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496"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1298678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3697439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p14="http://schemas.microsoft.com/office/powerpoint/2010/main" xmlns="" val="526586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9094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23609590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xmlns="" val="3273076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26050784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0"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0"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p14="http://schemas.microsoft.com/office/powerpoint/2010/main" xmlns="" val="7158372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0" y="0"/>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0" y="762000"/>
            <a:ext cx="3844925" cy="1327150"/>
          </a:xfrm>
          <a:prstGeom prst="rect">
            <a:avLst/>
          </a:prstGeom>
          <a:noFill/>
        </p:spPr>
      </p:pic>
      <p:sp>
        <p:nvSpPr>
          <p:cNvPr id="1864708" name="Rectangle 4"/>
          <p:cNvSpPr>
            <a:spLocks noChangeArrowheads="1"/>
          </p:cNvSpPr>
          <p:nvPr/>
        </p:nvSpPr>
        <p:spPr bwMode="auto">
          <a:xfrm>
            <a:off x="0" y="3581400"/>
            <a:ext cx="9906000" cy="1071563"/>
          </a:xfrm>
          <a:prstGeom prst="rect">
            <a:avLst/>
          </a:prstGeom>
          <a:solidFill>
            <a:srgbClr val="C8C8C8"/>
          </a:solidFill>
          <a:ln w="9525">
            <a:noFill/>
            <a:miter lim="800000"/>
            <a:headEnd/>
            <a:tailEnd/>
          </a:ln>
          <a:effectLst/>
        </p:spPr>
        <p:txBody>
          <a:bodyPr wrap="none"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0"/>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endParaRPr lang="es-ES" smtClean="0"/>
          </a:p>
        </p:txBody>
      </p:sp>
      <p:sp>
        <p:nvSpPr>
          <p:cNvPr id="1864711" name="Rectangle 7"/>
          <p:cNvSpPr>
            <a:spLocks noGrp="1" noChangeArrowheads="1"/>
          </p:cNvSpPr>
          <p:nvPr>
            <p:ph type="subTitle" idx="1"/>
          </p:nvPr>
        </p:nvSpPr>
        <p:spPr>
          <a:xfrm>
            <a:off x="741363" y="3595688"/>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endParaRPr lang="es-ES" smtClean="0"/>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0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0" y="115888"/>
            <a:ext cx="669290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0"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0"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75" y="1600200"/>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75" y="4175125"/>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0"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19"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0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5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3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0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8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8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06"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0"/>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57"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3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1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50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09/11/2013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09/11/2013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6980"/>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09/11/2013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09/11/2013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09/11/2013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09/11/2013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09/11/2013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3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09/11/2013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09/11/2013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09/11/2013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718"/>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8" y="274718"/>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09/11/2013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81"/>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81"/>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36453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81"/>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2125145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83"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40"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148579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754240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4030510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58043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2" y="27313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52417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3589395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3975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53836" y="115888"/>
            <a:ext cx="2280444" cy="6481762"/>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07345" y="115888"/>
            <a:ext cx="6681390" cy="64817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97937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81"/>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81"/>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8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83"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40"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13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1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srcRect/>
          <a:stretch>
            <a:fillRect/>
          </a:stretch>
        </p:blipFill>
        <p:spPr bwMode="auto">
          <a:xfrm>
            <a:off x="0" y="43"/>
            <a:ext cx="3879850" cy="2830513"/>
          </a:xfrm>
          <a:prstGeom prst="rect">
            <a:avLst/>
          </a:prstGeom>
          <a:noFill/>
        </p:spPr>
      </p:pic>
      <p:pic>
        <p:nvPicPr>
          <p:cNvPr id="9223" name="Picture 7"/>
          <p:cNvPicPr>
            <a:picLocks noChangeAspect="1" noChangeArrowheads="1"/>
          </p:cNvPicPr>
          <p:nvPr userDrawn="1"/>
        </p:nvPicPr>
        <p:blipFill>
          <a:blip r:embed="rId3" cstate="print"/>
          <a:srcRect/>
          <a:stretch>
            <a:fillRect/>
          </a:stretch>
        </p:blipFill>
        <p:spPr bwMode="auto">
          <a:xfrm>
            <a:off x="2971800" y="762000"/>
            <a:ext cx="3845454" cy="1327150"/>
          </a:xfrm>
          <a:prstGeom prst="rect">
            <a:avLst/>
          </a:prstGeom>
          <a:noFill/>
        </p:spPr>
      </p:pic>
      <p:sp>
        <p:nvSpPr>
          <p:cNvPr id="9226" name="Rectangle 10"/>
          <p:cNvSpPr>
            <a:spLocks noChangeArrowheads="1"/>
          </p:cNvSpPr>
          <p:nvPr userDrawn="1"/>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srcRect/>
          <a:stretch>
            <a:fillRect/>
          </a:stretch>
        </p:blipFill>
        <p:spPr bwMode="auto">
          <a:xfrm>
            <a:off x="330200" y="5943643"/>
            <a:ext cx="1238250" cy="474663"/>
          </a:xfrm>
          <a:prstGeom prst="rect">
            <a:avLst/>
          </a:prstGeom>
          <a:noFill/>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r>
              <a:rPr lang="es-ES" smtClean="0"/>
              <a:t>Haga clic para modificar el estilo de subtítulo del patrón</a:t>
            </a:r>
            <a:endParaRPr lang="en-US"/>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r>
              <a:rPr lang="es-ES" smtClean="0"/>
              <a:t>Haga clic para modificar el estilo de título del patrón</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43"/>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7362"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52519"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9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836" y="115888"/>
            <a:ext cx="2280444"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7345" y="115888"/>
            <a:ext cx="6681390"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9224" name="Picture 8"/>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57"/>
            <a:ext cx="3879850" cy="2830513"/>
          </a:xfrm>
          <a:prstGeom prst="rect">
            <a:avLst/>
          </a:prstGeom>
          <a:noFill/>
          <a:extLst>
            <a:ext uri="{909E8E84-426E-40dd-AFC4-6F175D3DCCD1}">
              <a14:hiddenFill xmlns="" xmlns:a14="http://schemas.microsoft.com/office/drawing/2010/main">
                <a:solidFill>
                  <a:srgbClr val="FFFFFF"/>
                </a:solidFill>
              </a14:hiddenFill>
            </a:ext>
          </a:extLst>
        </p:spPr>
      </p:pic>
      <p:pic>
        <p:nvPicPr>
          <p:cNvPr id="9223"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762000"/>
            <a:ext cx="3845454" cy="1327150"/>
          </a:xfrm>
          <a:prstGeom prst="rect">
            <a:avLst/>
          </a:prstGeom>
          <a:noFill/>
          <a:extLst>
            <a:ext uri="{909E8E84-426E-40dd-AFC4-6F175D3DCCD1}">
              <a14:hiddenFill xmlns="" xmlns:a14="http://schemas.microsoft.com/office/drawing/2010/main">
                <a:solidFill>
                  <a:srgbClr val="FFFFFF"/>
                </a:solidFill>
              </a14:hiddenFill>
            </a:ext>
          </a:extLst>
        </p:spPr>
      </p:pic>
      <p:sp>
        <p:nvSpPr>
          <p:cNvPr id="9226" name="Rectangle 10"/>
          <p:cNvSpPr>
            <a:spLocks noChangeArrowheads="1"/>
          </p:cNvSpPr>
          <p:nvPr userDrawn="1"/>
        </p:nvSpPr>
        <p:spPr bwMode="auto">
          <a:xfrm>
            <a:off x="0" y="3581401"/>
            <a:ext cx="9906000" cy="1071563"/>
          </a:xfrm>
          <a:prstGeom prst="rect">
            <a:avLst/>
          </a:prstGeom>
          <a:solidFill>
            <a:srgbClr val="C8C8C8"/>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9227" name="Picture 11"/>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330200" y="5943657"/>
            <a:ext cx="1238250" cy="474663"/>
          </a:xfrm>
          <a:prstGeom prst="rect">
            <a:avLst/>
          </a:prstGeom>
          <a:noFill/>
          <a:extLst>
            <a:ext uri="{909E8E84-426E-40dd-AFC4-6F175D3DCCD1}">
              <a14:hiddenFill xmlns="" xmlns:a14="http://schemas.microsoft.com/office/drawing/2010/main">
                <a:solidFill>
                  <a:srgbClr val="FFFFFF"/>
                </a:solidFill>
              </a14:hiddenFill>
            </a:ext>
          </a:extLst>
        </p:spPr>
      </p:pic>
      <p:sp>
        <p:nvSpPr>
          <p:cNvPr id="9228" name="Line 12"/>
          <p:cNvSpPr>
            <a:spLocks noChangeShapeType="1"/>
          </p:cNvSpPr>
          <p:nvPr userDrawn="1"/>
        </p:nvSpPr>
        <p:spPr bwMode="auto">
          <a:xfrm>
            <a:off x="0" y="4724400"/>
            <a:ext cx="9906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9" name="Rectangle 3"/>
          <p:cNvSpPr>
            <a:spLocks noGrp="1" noChangeArrowheads="1"/>
          </p:cNvSpPr>
          <p:nvPr>
            <p:ph type="subTitle" idx="1"/>
          </p:nvPr>
        </p:nvSpPr>
        <p:spPr>
          <a:xfrm>
            <a:off x="741231" y="3595690"/>
            <a:ext cx="8423540" cy="841375"/>
          </a:xfrm>
        </p:spPr>
        <p:txBody>
          <a:bodyPr/>
          <a:lstStyle>
            <a:lvl1pPr marL="0" indent="0">
              <a:buFontTx/>
              <a:buNone/>
              <a:defRPr sz="2000"/>
            </a:lvl1pPr>
          </a:lstStyle>
          <a:p>
            <a:pPr lvl="0"/>
            <a:r>
              <a:rPr lang="es-ES_tradnl" noProof="0" smtClean="0"/>
              <a:t>Haga clic para modificar el estilo de subtítulo del patrón</a:t>
            </a:r>
            <a:endParaRPr lang="en-US" noProof="0" smtClean="0"/>
          </a:p>
        </p:txBody>
      </p:sp>
      <p:sp>
        <p:nvSpPr>
          <p:cNvPr id="9225" name="Rectangle 9"/>
          <p:cNvSpPr>
            <a:spLocks noChangeArrowheads="1"/>
          </p:cNvSpPr>
          <p:nvPr userDrawn="1"/>
        </p:nvSpPr>
        <p:spPr bwMode="auto">
          <a:xfrm>
            <a:off x="0" y="2819400"/>
            <a:ext cx="9906000" cy="7620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9218" name="Rectangle 2"/>
          <p:cNvSpPr>
            <a:spLocks noGrp="1" noChangeArrowheads="1"/>
          </p:cNvSpPr>
          <p:nvPr>
            <p:ph type="ctrTitle"/>
          </p:nvPr>
        </p:nvSpPr>
        <p:spPr>
          <a:xfrm>
            <a:off x="742950" y="2814638"/>
            <a:ext cx="8420100" cy="747712"/>
          </a:xfrm>
        </p:spPr>
        <p:txBody>
          <a:bodyPr wrap="square" anchor="ctr"/>
          <a:lstStyle>
            <a:lvl1pPr>
              <a:defRPr sz="3000"/>
            </a:lvl1pPr>
          </a:lstStyle>
          <a:p>
            <a:pPr lvl="0"/>
            <a:r>
              <a:rPr lang="es-ES_tradnl" noProof="0" smtClean="0"/>
              <a:t>Clic para editar título</a:t>
            </a:r>
            <a:endParaRPr lang="en-US" noProof="0" smtClean="0"/>
          </a:p>
        </p:txBody>
      </p:sp>
    </p:spTree>
    <p:extLst>
      <p:ext uri="{BB962C8B-B14F-4D97-AF65-F5344CB8AC3E}">
        <p14:creationId xmlns="" xmlns:p14="http://schemas.microsoft.com/office/powerpoint/2010/main" val="795321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231006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6957"/>
            <a:ext cx="8420100" cy="1362075"/>
          </a:xfrm>
        </p:spPr>
        <p:txBody>
          <a:bodyPr/>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 xmlns:p14="http://schemas.microsoft.com/office/powerpoint/2010/main" val="1382324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07370" y="1600200"/>
            <a:ext cx="448005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152527" y="1600200"/>
            <a:ext cx="4481777"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11473274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Tree>
    <p:extLst>
      <p:ext uri="{BB962C8B-B14F-4D97-AF65-F5344CB8AC3E}">
        <p14:creationId xmlns="" xmlns:p14="http://schemas.microsoft.com/office/powerpoint/2010/main" val="3090490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Tree>
    <p:extLst>
      <p:ext uri="{BB962C8B-B14F-4D97-AF65-F5344CB8AC3E}">
        <p14:creationId xmlns="" xmlns:p14="http://schemas.microsoft.com/office/powerpoint/2010/main" val="2582206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5145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1.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1.pn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0.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1.pn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chemeClr val="tx1"/>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09/11/2013</a:t>
            </a:fld>
            <a:endParaRPr lang="en-US">
              <a:solidFill>
                <a:srgbClr val="000000"/>
              </a:solidFill>
            </a:endParaRPr>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8196"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97" r:id="rId1"/>
    <p:sldLayoutId id="2147493298" r:id="rId2"/>
    <p:sldLayoutId id="2147493299" r:id="rId3"/>
    <p:sldLayoutId id="2147493300" r:id="rId4"/>
    <p:sldLayoutId id="2147493301" r:id="rId5"/>
    <p:sldLayoutId id="2147493302" r:id="rId6"/>
    <p:sldLayoutId id="2147493303" r:id="rId7"/>
    <p:sldLayoutId id="2147493304" r:id="rId8"/>
    <p:sldLayoutId id="2147493305" r:id="rId9"/>
    <p:sldLayoutId id="2147493306" r:id="rId10"/>
    <p:sldLayoutId id="2147493307" r:id="rId11"/>
    <p:sldLayoutId id="214749330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14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24"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18"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50" r:id="rId1"/>
    <p:sldLayoutId id="2147493351" r:id="rId2"/>
    <p:sldLayoutId id="2147493352" r:id="rId3"/>
    <p:sldLayoutId id="2147493353" r:id="rId4"/>
    <p:sldLayoutId id="2147493354" r:id="rId5"/>
    <p:sldLayoutId id="2147493355" r:id="rId6"/>
    <p:sldLayoutId id="2147493356" r:id="rId7"/>
    <p:sldLayoutId id="2147493357" r:id="rId8"/>
    <p:sldLayoutId id="2147493358" r:id="rId9"/>
    <p:sldLayoutId id="2147493359" r:id="rId10"/>
    <p:sldLayoutId id="2147493360"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14"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8201135"/>
      </p:ext>
    </p:extLst>
  </p:cSld>
  <p:clrMap bg1="lt1" tx1="dk1" bg2="lt2" tx2="dk2" accent1="accent1" accent2="accent2" accent3="accent3" accent4="accent4" accent5="accent5" accent6="accent6" hlink="hlink" folHlink="folHlink"/>
  <p:sldLayoutIdLst>
    <p:sldLayoutId id="2147493362" r:id="rId1"/>
    <p:sldLayoutId id="2147493363" r:id="rId2"/>
    <p:sldLayoutId id="2147493364" r:id="rId3"/>
    <p:sldLayoutId id="2147493365" r:id="rId4"/>
    <p:sldLayoutId id="2147493366" r:id="rId5"/>
    <p:sldLayoutId id="2147493367" r:id="rId6"/>
    <p:sldLayoutId id="2147493368" r:id="rId7"/>
    <p:sldLayoutId id="2147493369" r:id="rId8"/>
    <p:sldLayoutId id="2147493370" r:id="rId9"/>
    <p:sldLayoutId id="2147493371" r:id="rId10"/>
    <p:sldLayoutId id="2147493372"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1"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74" r:id="rId1"/>
    <p:sldLayoutId id="2147493375" r:id="rId2"/>
    <p:sldLayoutId id="2147493376" r:id="rId3"/>
    <p:sldLayoutId id="2147493377" r:id="rId4"/>
    <p:sldLayoutId id="2147493378" r:id="rId5"/>
    <p:sldLayoutId id="2147493379" r:id="rId6"/>
    <p:sldLayoutId id="2147493380" r:id="rId7"/>
    <p:sldLayoutId id="2147493381" r:id="rId8"/>
    <p:sldLayoutId id="2147493382" r:id="rId9"/>
    <p:sldLayoutId id="2147493383" r:id="rId10"/>
    <p:sldLayoutId id="2147493384" r:id="rId11"/>
    <p:sldLayoutId id="2147493385" r:id="rId12"/>
    <p:sldLayoutId id="2147493386"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542206" y="134938"/>
            <a:ext cx="1248569" cy="906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2746855729"/>
      </p:ext>
    </p:extLst>
  </p:cSld>
  <p:clrMap bg1="lt1" tx1="dk1" bg2="lt2" tx2="dk2" accent1="accent1" accent2="accent2" accent3="accent3" accent4="accent4" accent5="accent5" accent6="accent6" hlink="hlink" folHlink="folHlink"/>
  <p:sldLayoutIdLst>
    <p:sldLayoutId id="2147493388" r:id="rId1"/>
    <p:sldLayoutId id="2147493389" r:id="rId2"/>
    <p:sldLayoutId id="2147493390" r:id="rId3"/>
    <p:sldLayoutId id="2147493391" r:id="rId4"/>
    <p:sldLayoutId id="2147493392" r:id="rId5"/>
    <p:sldLayoutId id="2147493393" r:id="rId6"/>
    <p:sldLayoutId id="2147493394" r:id="rId7"/>
    <p:sldLayoutId id="2147493395" r:id="rId8"/>
    <p:sldLayoutId id="2147493396" r:id="rId9"/>
    <p:sldLayoutId id="2147493397" r:id="rId10"/>
    <p:sldLayoutId id="2147493398"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0" y="1600200"/>
            <a:ext cx="9126538"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smtClean="0">
              <a:solidFill>
                <a:srgbClr val="000000"/>
              </a:solidFill>
              <a:latin typeface="Arial" charset="0"/>
            </a:endParaRPr>
          </a:p>
        </p:txBody>
      </p:sp>
      <p:sp>
        <p:nvSpPr>
          <p:cNvPr id="1863684" name="Rectangle 4"/>
          <p:cNvSpPr>
            <a:spLocks noGrp="1" noChangeArrowheads="1"/>
          </p:cNvSpPr>
          <p:nvPr>
            <p:ph type="title"/>
          </p:nvPr>
        </p:nvSpPr>
        <p:spPr bwMode="auto">
          <a:xfrm>
            <a:off x="508000" y="115888"/>
            <a:ext cx="7332663"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38"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400" r:id="rId1"/>
    <p:sldLayoutId id="2147493401" r:id="rId2"/>
    <p:sldLayoutId id="2147493402" r:id="rId3"/>
    <p:sldLayoutId id="2147493403" r:id="rId4"/>
    <p:sldLayoutId id="2147493404" r:id="rId5"/>
    <p:sldLayoutId id="2147493405" r:id="rId6"/>
    <p:sldLayoutId id="2147493406" r:id="rId7"/>
    <p:sldLayoutId id="2147493407" r:id="rId8"/>
    <p:sldLayoutId id="2147493408" r:id="rId9"/>
    <p:sldLayoutId id="2147493409" r:id="rId10"/>
    <p:sldLayoutId id="2147493410" r:id="rId11"/>
    <p:sldLayoutId id="2147493411" r:id="rId12"/>
    <p:sldLayoutId id="2147493412"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fontAlgn="base">
        <a:spcBef>
          <a:spcPct val="20000"/>
        </a:spcBef>
        <a:spcAft>
          <a:spcPct val="0"/>
        </a:spcAft>
        <a:buChar char="•"/>
        <a:defRPr>
          <a:solidFill>
            <a:schemeClr val="tx1"/>
          </a:solidFill>
          <a:latin typeface="+mn-lt"/>
          <a:ea typeface="+mn-ea"/>
          <a:cs typeface="+mn-cs"/>
        </a:defRPr>
      </a:lvl1pPr>
      <a:lvl2pPr marL="742950" indent="-285750" algn="l" rtl="0" fontAlgn="base">
        <a:spcBef>
          <a:spcPct val="20000"/>
        </a:spcBef>
        <a:spcAft>
          <a:spcPct val="0"/>
        </a:spcAft>
        <a:buChar char="–"/>
        <a:defRPr>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1268"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09/11/2013</a:t>
            </a:fld>
            <a:endParaRPr lang="en-US"/>
          </a:p>
        </p:txBody>
      </p:sp>
      <p:sp>
        <p:nvSpPr>
          <p:cNvPr id="152269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50"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 bg1="lt1" tx1="dk1" bg2="lt2" tx2="dk2" accent1="accent1" accent2="accent2" accent3="accent3" accent4="accent4" accent5="accent5" accent6="accent6" hlink="hlink" folHlink="folHlink"/>
  <p:sldLayoutIdLst>
    <p:sldLayoutId id="2147493123" r:id="rId1"/>
    <p:sldLayoutId id="2147493124" r:id="rId2"/>
    <p:sldLayoutId id="2147493125" r:id="rId3"/>
    <p:sldLayoutId id="2147493126" r:id="rId4"/>
    <p:sldLayoutId id="2147493127" r:id="rId5"/>
    <p:sldLayoutId id="2147493128" r:id="rId6"/>
    <p:sldLayoutId id="2147493129" r:id="rId7"/>
    <p:sldLayoutId id="2147493130" r:id="rId8"/>
    <p:sldLayoutId id="2147493131" r:id="rId9"/>
    <p:sldLayoutId id="2147493132" r:id="rId10"/>
    <p:sldLayoutId id="2147493133"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50"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35" r:id="rId1"/>
    <p:sldLayoutId id="2147493136" r:id="rId2"/>
    <p:sldLayoutId id="2147493137" r:id="rId3"/>
    <p:sldLayoutId id="2147493138" r:id="rId4"/>
    <p:sldLayoutId id="2147493139" r:id="rId5"/>
    <p:sldLayoutId id="2147493140" r:id="rId6"/>
    <p:sldLayoutId id="2147493141" r:id="rId7"/>
    <p:sldLayoutId id="2147493142" r:id="rId8"/>
    <p:sldLayoutId id="2147493143" r:id="rId9"/>
    <p:sldLayoutId id="2147493144" r:id="rId10"/>
    <p:sldLayoutId id="214749314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srcRect/>
          <a:stretch>
            <a:fillRect/>
          </a:stretch>
        </p:blipFill>
        <p:spPr bwMode="auto">
          <a:xfrm>
            <a:off x="8542229" y="134938"/>
            <a:ext cx="1248569"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195" r:id="rId1"/>
    <p:sldLayoutId id="2147493196" r:id="rId2"/>
    <p:sldLayoutId id="2147493197" r:id="rId3"/>
    <p:sldLayoutId id="2147493198" r:id="rId4"/>
    <p:sldLayoutId id="2147493199" r:id="rId5"/>
    <p:sldLayoutId id="2147493200" r:id="rId6"/>
    <p:sldLayoutId id="2147493201" r:id="rId7"/>
    <p:sldLayoutId id="2147493202" r:id="rId8"/>
    <p:sldLayoutId id="2147493203" r:id="rId9"/>
    <p:sldLayoutId id="2147493204" r:id="rId10"/>
    <p:sldLayoutId id="2147493205"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pitchFamily="34" charset="0"/>
        </a:defRPr>
      </a:lvl2pPr>
      <a:lvl3pPr algn="l" rtl="0" eaLnBrk="1" fontAlgn="base" hangingPunct="1">
        <a:spcBef>
          <a:spcPct val="0"/>
        </a:spcBef>
        <a:spcAft>
          <a:spcPct val="0"/>
        </a:spcAft>
        <a:defRPr sz="2400" b="1">
          <a:solidFill>
            <a:schemeClr val="bg1"/>
          </a:solidFill>
          <a:latin typeface="Trebuchet MS" pitchFamily="34" charset="0"/>
        </a:defRPr>
      </a:lvl3pPr>
      <a:lvl4pPr algn="l" rtl="0" eaLnBrk="1" fontAlgn="base" hangingPunct="1">
        <a:spcBef>
          <a:spcPct val="0"/>
        </a:spcBef>
        <a:spcAft>
          <a:spcPct val="0"/>
        </a:spcAft>
        <a:defRPr sz="2400" b="1">
          <a:solidFill>
            <a:schemeClr val="bg1"/>
          </a:solidFill>
          <a:latin typeface="Trebuchet MS" pitchFamily="34" charset="0"/>
        </a:defRPr>
      </a:lvl4pPr>
      <a:lvl5pPr algn="l" rtl="0" eaLnBrk="1" fontAlgn="base" hangingPunct="1">
        <a:spcBef>
          <a:spcPct val="0"/>
        </a:spcBef>
        <a:spcAft>
          <a:spcPct val="0"/>
        </a:spcAft>
        <a:defRPr sz="2400" b="1">
          <a:solidFill>
            <a:schemeClr val="bg1"/>
          </a:solidFill>
          <a:latin typeface="Trebuchet MS" pitchFamily="34" charset="0"/>
        </a:defRPr>
      </a:lvl5pPr>
      <a:lvl6pPr marL="457200" algn="l" rtl="0" eaLnBrk="1" fontAlgn="base" hangingPunct="1">
        <a:spcBef>
          <a:spcPct val="0"/>
        </a:spcBef>
        <a:spcAft>
          <a:spcPct val="0"/>
        </a:spcAft>
        <a:defRPr sz="2400" b="1">
          <a:solidFill>
            <a:schemeClr val="bg1"/>
          </a:solidFill>
          <a:latin typeface="Trebuchet MS" pitchFamily="34" charset="0"/>
        </a:defRPr>
      </a:lvl6pPr>
      <a:lvl7pPr marL="914400" algn="l" rtl="0" eaLnBrk="1" fontAlgn="base" hangingPunct="1">
        <a:spcBef>
          <a:spcPct val="0"/>
        </a:spcBef>
        <a:spcAft>
          <a:spcPct val="0"/>
        </a:spcAft>
        <a:defRPr sz="2400" b="1">
          <a:solidFill>
            <a:schemeClr val="bg1"/>
          </a:solidFill>
          <a:latin typeface="Trebuchet MS" pitchFamily="34" charset="0"/>
        </a:defRPr>
      </a:lvl7pPr>
      <a:lvl8pPr marL="1371600" algn="l" rtl="0" eaLnBrk="1" fontAlgn="base" hangingPunct="1">
        <a:spcBef>
          <a:spcPct val="0"/>
        </a:spcBef>
        <a:spcAft>
          <a:spcPct val="0"/>
        </a:spcAft>
        <a:defRPr sz="2400" b="1">
          <a:solidFill>
            <a:schemeClr val="bg1"/>
          </a:solidFill>
          <a:latin typeface="Trebuchet MS" pitchFamily="34" charset="0"/>
        </a:defRPr>
      </a:lvl8pPr>
      <a:lvl9pPr marL="1828800" algn="l" rtl="0" eaLnBrk="1" fontAlgn="base" hangingPunct="1">
        <a:spcBef>
          <a:spcPct val="0"/>
        </a:spcBef>
        <a:spcAft>
          <a:spcPct val="0"/>
        </a:spcAft>
        <a:defRPr sz="24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07339" y="1600200"/>
            <a:ext cx="9126934" cy="499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31" name="Rectangle 7"/>
          <p:cNvSpPr>
            <a:spLocks noChangeArrowheads="1"/>
          </p:cNvSpPr>
          <p:nvPr/>
        </p:nvSpPr>
        <p:spPr bwMode="auto">
          <a:xfrm>
            <a:off x="0" y="0"/>
            <a:ext cx="9906000" cy="1295400"/>
          </a:xfrm>
          <a:prstGeom prst="rect">
            <a:avLst/>
          </a:prstGeom>
          <a:solidFill>
            <a:srgbClr val="002E6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0" lang="es-ES" sz="1800">
              <a:solidFill>
                <a:srgbClr val="000000"/>
              </a:solidFill>
              <a:latin typeface="Arial" charset="0"/>
            </a:endParaRPr>
          </a:p>
        </p:txBody>
      </p:sp>
      <p:sp>
        <p:nvSpPr>
          <p:cNvPr id="1026" name="Rectangle 2"/>
          <p:cNvSpPr>
            <a:spLocks noGrp="1" noChangeArrowheads="1"/>
          </p:cNvSpPr>
          <p:nvPr>
            <p:ph type="title"/>
          </p:nvPr>
        </p:nvSpPr>
        <p:spPr bwMode="auto">
          <a:xfrm>
            <a:off x="507339" y="115888"/>
            <a:ext cx="7333192" cy="576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
        <p:nvSpPr>
          <p:cNvPr id="1037" name="Line 13"/>
          <p:cNvSpPr>
            <a:spLocks noChangeShapeType="1"/>
          </p:cNvSpPr>
          <p:nvPr/>
        </p:nvSpPr>
        <p:spPr bwMode="auto">
          <a:xfrm>
            <a:off x="0" y="1363663"/>
            <a:ext cx="99060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sp>
        <p:nvSpPr>
          <p:cNvPr id="1040" name="Rectangle 16"/>
          <p:cNvSpPr>
            <a:spLocks noChangeArrowheads="1"/>
          </p:cNvSpPr>
          <p:nvPr/>
        </p:nvSpPr>
        <p:spPr bwMode="auto">
          <a:xfrm>
            <a:off x="0" y="6705600"/>
            <a:ext cx="9906000" cy="152400"/>
          </a:xfrm>
          <a:prstGeom prst="rect">
            <a:avLst/>
          </a:prstGeom>
          <a:solidFill>
            <a:srgbClr val="525E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1" hangingPunct="1"/>
            <a:endParaRPr kumimoji="0" lang="es-ES" sz="1800">
              <a:solidFill>
                <a:srgbClr val="000000"/>
              </a:solidFill>
              <a:latin typeface="Arial" charset="0"/>
            </a:endParaRPr>
          </a:p>
        </p:txBody>
      </p:sp>
      <p:pic>
        <p:nvPicPr>
          <p:cNvPr id="1050"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8542237" y="134938"/>
            <a:ext cx="1248569" cy="906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 xmlns:p14="http://schemas.microsoft.com/office/powerpoint/2010/main" val="2183149702"/>
      </p:ext>
    </p:extLst>
  </p:cSld>
  <p:clrMap bg1="lt1" tx1="dk1" bg2="lt2" tx2="dk2" accent1="accent1" accent2="accent2" accent3="accent3" accent4="accent4" accent5="accent5" accent6="accent6" hlink="hlink" folHlink="folHlink"/>
  <p:sldLayoutIdLst>
    <p:sldLayoutId id="2147493219" r:id="rId1"/>
    <p:sldLayoutId id="2147493220" r:id="rId2"/>
    <p:sldLayoutId id="2147493221" r:id="rId3"/>
    <p:sldLayoutId id="2147493222" r:id="rId4"/>
    <p:sldLayoutId id="2147493223" r:id="rId5"/>
    <p:sldLayoutId id="2147493224" r:id="rId6"/>
    <p:sldLayoutId id="2147493225" r:id="rId7"/>
    <p:sldLayoutId id="2147493226" r:id="rId8"/>
    <p:sldLayoutId id="2147493227" r:id="rId9"/>
    <p:sldLayoutId id="2147493228" r:id="rId10"/>
    <p:sldLayoutId id="2147493229" r:id="rId11"/>
  </p:sldLayoutIdLst>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Trebuchet MS" charset="0"/>
          <a:ea typeface="ＭＳ Ｐゴシック" charset="0"/>
        </a:defRPr>
      </a:lvl2pPr>
      <a:lvl3pPr algn="l" rtl="0" eaLnBrk="1" fontAlgn="base" hangingPunct="1">
        <a:spcBef>
          <a:spcPct val="0"/>
        </a:spcBef>
        <a:spcAft>
          <a:spcPct val="0"/>
        </a:spcAft>
        <a:defRPr sz="2400" b="1">
          <a:solidFill>
            <a:schemeClr val="bg1"/>
          </a:solidFill>
          <a:latin typeface="Trebuchet MS" charset="0"/>
          <a:ea typeface="ＭＳ Ｐゴシック" charset="0"/>
        </a:defRPr>
      </a:lvl3pPr>
      <a:lvl4pPr algn="l" rtl="0" eaLnBrk="1" fontAlgn="base" hangingPunct="1">
        <a:spcBef>
          <a:spcPct val="0"/>
        </a:spcBef>
        <a:spcAft>
          <a:spcPct val="0"/>
        </a:spcAft>
        <a:defRPr sz="2400" b="1">
          <a:solidFill>
            <a:schemeClr val="bg1"/>
          </a:solidFill>
          <a:latin typeface="Trebuchet MS" charset="0"/>
          <a:ea typeface="ＭＳ Ｐゴシック" charset="0"/>
        </a:defRPr>
      </a:lvl4pPr>
      <a:lvl5pPr algn="l" rtl="0" eaLnBrk="1" fontAlgn="base" hangingPunct="1">
        <a:spcBef>
          <a:spcPct val="0"/>
        </a:spcBef>
        <a:spcAft>
          <a:spcPct val="0"/>
        </a:spcAft>
        <a:defRPr sz="2400" b="1">
          <a:solidFill>
            <a:schemeClr val="bg1"/>
          </a:solidFill>
          <a:latin typeface="Trebuchet MS" charset="0"/>
          <a:ea typeface="ＭＳ Ｐゴシック" charset="0"/>
        </a:defRPr>
      </a:lvl5pPr>
      <a:lvl6pPr marL="457200" algn="l" rtl="0" eaLnBrk="1" fontAlgn="base" hangingPunct="1">
        <a:spcBef>
          <a:spcPct val="0"/>
        </a:spcBef>
        <a:spcAft>
          <a:spcPct val="0"/>
        </a:spcAft>
        <a:defRPr sz="2400" b="1">
          <a:solidFill>
            <a:schemeClr val="bg1"/>
          </a:solidFill>
          <a:latin typeface="Trebuchet MS" charset="0"/>
          <a:ea typeface="ＭＳ Ｐゴシック" charset="0"/>
        </a:defRPr>
      </a:lvl6pPr>
      <a:lvl7pPr marL="914400" algn="l" rtl="0" eaLnBrk="1" fontAlgn="base" hangingPunct="1">
        <a:spcBef>
          <a:spcPct val="0"/>
        </a:spcBef>
        <a:spcAft>
          <a:spcPct val="0"/>
        </a:spcAft>
        <a:defRPr sz="2400" b="1">
          <a:solidFill>
            <a:schemeClr val="bg1"/>
          </a:solidFill>
          <a:latin typeface="Trebuchet MS" charset="0"/>
          <a:ea typeface="ＭＳ Ｐゴシック" charset="0"/>
        </a:defRPr>
      </a:lvl7pPr>
      <a:lvl8pPr marL="1371600" algn="l" rtl="0" eaLnBrk="1" fontAlgn="base" hangingPunct="1">
        <a:spcBef>
          <a:spcPct val="0"/>
        </a:spcBef>
        <a:spcAft>
          <a:spcPct val="0"/>
        </a:spcAft>
        <a:defRPr sz="2400" b="1">
          <a:solidFill>
            <a:schemeClr val="bg1"/>
          </a:solidFill>
          <a:latin typeface="Trebuchet MS" charset="0"/>
          <a:ea typeface="ＭＳ Ｐゴシック" charset="0"/>
        </a:defRPr>
      </a:lvl8pPr>
      <a:lvl9pPr marL="1828800" algn="l" rtl="0" eaLnBrk="1" fontAlgn="base" hangingPunct="1">
        <a:spcBef>
          <a:spcPct val="0"/>
        </a:spcBef>
        <a:spcAft>
          <a:spcPct val="0"/>
        </a:spcAft>
        <a:defRPr sz="2400" b="1">
          <a:solidFill>
            <a:schemeClr val="bg1"/>
          </a:solidFill>
          <a:latin typeface="Trebuchet MS" charset="0"/>
          <a:ea typeface="ＭＳ Ｐゴシック"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2.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39.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1.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oleObject" Target="../embeddings/oleObject6.bin"/><Relationship Id="rId2" Type="http://schemas.openxmlformats.org/officeDocument/2006/relationships/slideLayout" Target="../slideLayouts/slideLayout13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 Id="rId9"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1.xml"/><Relationship Id="rId7" Type="http://schemas.openxmlformats.org/officeDocument/2006/relationships/image" Target="../media/image59.png"/><Relationship Id="rId2" Type="http://schemas.openxmlformats.org/officeDocument/2006/relationships/slideLayout" Target="../slideLayouts/slideLayout131.xml"/><Relationship Id="rId1" Type="http://schemas.openxmlformats.org/officeDocument/2006/relationships/vmlDrawing" Target="../drawings/vmlDrawing5.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oleObject" Target="../embeddings/oleObject9.bin"/><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2.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2.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02.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26.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1.xml"/><Relationship Id="rId1" Type="http://schemas.openxmlformats.org/officeDocument/2006/relationships/video" Target="file:///C:\Documents%20and%20Settings\Rafa\Mis%20documentos\CopiaNuevaJunio2013PortatilRAFA\CONFERENCIAS\Denver2013\videoTest.mpg" TargetMode="Externa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1.xml"/><Relationship Id="rId5" Type="http://schemas.openxmlformats.org/officeDocument/2006/relationships/image" Target="../media/image26.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26.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9.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72.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61.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94.xml"/><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9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180.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3.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6.png"/><Relationship Id="rId2" Type="http://schemas.openxmlformats.org/officeDocument/2006/relationships/image" Target="../media/image31.png"/><Relationship Id="rId1" Type="http://schemas.openxmlformats.org/officeDocument/2006/relationships/slideLayout" Target="../slideLayouts/slideLayout72.xml"/><Relationship Id="rId6" Type="http://schemas.openxmlformats.org/officeDocument/2006/relationships/image" Target="../media/image125.png"/><Relationship Id="rId5" Type="http://schemas.openxmlformats.org/officeDocument/2006/relationships/image" Target="../media/image121.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1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15.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6.xml"/><Relationship Id="rId1" Type="http://schemas.openxmlformats.org/officeDocument/2006/relationships/video" Target="file:///C:\Documents%20and%20Settings\Rafa\Mis%20documentos\CopiaNuevaJunio2013PortatilRAFA\CONFERENCIAS\Roundtable13\videoHorse.m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7.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078618"/>
            <a:ext cx="9906000" cy="649287"/>
          </a:xfrm>
          <a:prstGeom prst="rect">
            <a:avLst/>
          </a:prstGeom>
          <a:noFill/>
          <a:ln w="57150" algn="ctr">
            <a:noFill/>
            <a:miter lim="800000"/>
            <a:headEnd/>
            <a:tailEnd/>
          </a:ln>
        </p:spPr>
        <p:txBody>
          <a:bodyPr lIns="90000" tIns="46800" rIns="90000" bIns="46800" anchor="ctr">
            <a:spAutoFit/>
          </a:bodyPr>
          <a:lstStyle/>
          <a:p>
            <a:r>
              <a:rPr lang="en-US" sz="1800">
                <a:solidFill>
                  <a:srgbClr val="000000"/>
                </a:solidFill>
                <a:latin typeface="Arial" charset="0"/>
                <a:hlinkClick r:id="rId3"/>
              </a:rPr>
              <a:t>http://www.dca.iusiani.ulpgc.es/proyecto2012-2014</a:t>
            </a:r>
            <a:endParaRPr lang="en-US" sz="1800">
              <a:solidFill>
                <a:srgbClr val="000000"/>
              </a:solidFill>
              <a:latin typeface="Arial" charset="0"/>
            </a:endParaRPr>
          </a:p>
          <a:p>
            <a:endParaRPr lang="en-US" sz="1800">
              <a:solidFill>
                <a:srgbClr val="000000"/>
              </a:solidFill>
              <a:latin typeface="Arial" charset="0"/>
            </a:endParaRPr>
          </a:p>
        </p:txBody>
      </p:sp>
      <p:sp>
        <p:nvSpPr>
          <p:cNvPr id="19459" name="Rectangle 9"/>
          <p:cNvSpPr>
            <a:spLocks noChangeArrowheads="1"/>
          </p:cNvSpPr>
          <p:nvPr/>
        </p:nvSpPr>
        <p:spPr bwMode="auto">
          <a:xfrm>
            <a:off x="0" y="277228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Advances of the Meccano Method </a:t>
            </a:r>
          </a:p>
          <a:p>
            <a:r>
              <a:rPr lang="en-US" sz="2400" b="1" dirty="0" smtClean="0">
                <a:solidFill>
                  <a:srgbClr val="FFFFFF"/>
                </a:solidFill>
                <a:latin typeface="Trebuchet MS" pitchFamily="34" charset="0"/>
              </a:rPr>
              <a:t>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of Irregular Planar Domains</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3806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47" y="408024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938700"/>
            <a:ext cx="9906000" cy="400110"/>
          </a:xfrm>
          <a:prstGeom prst="rect">
            <a:avLst/>
          </a:prstGeom>
          <a:noFill/>
          <a:ln w="57150">
            <a:noFill/>
            <a:miter lim="800000"/>
            <a:headEnd/>
            <a:tailEnd/>
          </a:ln>
        </p:spPr>
        <p:txBody>
          <a:bodyPr anchor="ctr">
            <a:spAutoFit/>
          </a:bodyPr>
          <a:lstStyle/>
          <a:p>
            <a:pPr>
              <a:spcBef>
                <a:spcPct val="20000"/>
              </a:spcBef>
            </a:pPr>
            <a:r>
              <a:rPr lang="en-US" sz="1900" b="1" dirty="0" smtClean="0">
                <a:solidFill>
                  <a:srgbClr val="010000"/>
                </a:solidFill>
                <a:latin typeface="Arial" charset="0"/>
              </a:rPr>
              <a:t>Conference on Geometric &amp; Physical Modeling, November 11-14, 2013, Denver, USA</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a:solidFill>
                  <a:srgbClr val="C8C8C8"/>
                </a:solidFill>
                <a:latin typeface="Arial" charset="0"/>
              </a:rPr>
              <a:t>Igea: T-spline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7108" name="Imagen 17" descr="Igea_300dpi(1x).jpg"/>
          <p:cNvPicPr>
            <a:picLocks noChangeAspect="1"/>
          </p:cNvPicPr>
          <p:nvPr/>
        </p:nvPicPr>
        <p:blipFill>
          <a:blip r:embed="rId3" cstate="print"/>
          <a:srcRect/>
          <a:stretch>
            <a:fillRect/>
          </a:stretch>
        </p:blipFill>
        <p:spPr bwMode="auto">
          <a:xfrm>
            <a:off x="292103" y="1444625"/>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38" y="1460505"/>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31" y="5945227"/>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Initial T-mesh</a:t>
            </a:r>
          </a:p>
          <a:p>
            <a:r>
              <a:rPr lang="en-US" sz="180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8131" name="Imagen 1" descr="Igea_300dpi(3x).jpg"/>
          <p:cNvPicPr>
            <a:picLocks noChangeAspect="1"/>
          </p:cNvPicPr>
          <p:nvPr/>
        </p:nvPicPr>
        <p:blipFill>
          <a:blip r:embed="rId3" cstate="print"/>
          <a:srcRect/>
          <a:stretch>
            <a:fillRect/>
          </a:stretch>
        </p:blipFill>
        <p:spPr bwMode="auto">
          <a:xfrm>
            <a:off x="336551"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8" y="1400175"/>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31" y="5945267"/>
            <a:ext cx="2370137"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2</a:t>
            </a:r>
            <a:r>
              <a:rPr lang="en-US" sz="1800" baseline="30000">
                <a:solidFill>
                  <a:srgbClr val="0070C0"/>
                </a:solidFill>
                <a:latin typeface="Trebuchet MS" pitchFamily="34" charset="0"/>
              </a:rPr>
              <a:t>nd</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6021 cells, 9807 DOF</a:t>
            </a:r>
          </a:p>
        </p:txBody>
      </p:sp>
      <p:grpSp>
        <p:nvGrpSpPr>
          <p:cNvPr id="13" name="12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9155" name="Imagen 1" descr="Igea2_300dpi(6x).jpg"/>
          <p:cNvPicPr>
            <a:picLocks noChangeAspect="1"/>
          </p:cNvPicPr>
          <p:nvPr/>
        </p:nvPicPr>
        <p:blipFill>
          <a:blip r:embed="rId3" cstate="print"/>
          <a:srcRect/>
          <a:stretch>
            <a:fillRect/>
          </a:stretch>
        </p:blipFill>
        <p:spPr bwMode="auto">
          <a:xfrm>
            <a:off x="350843" y="1455741"/>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5"/>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0" y="620713"/>
            <a:ext cx="382258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27"/>
            <a:ext cx="2628900" cy="646331"/>
          </a:xfrm>
          <a:prstGeom prst="rect">
            <a:avLst/>
          </a:prstGeom>
          <a:solidFill>
            <a:srgbClr val="FFFFFF"/>
          </a:solidFill>
          <a:ln w="57150" algn="ctr">
            <a:noFill/>
            <a:miter lim="800000"/>
            <a:headEnd/>
            <a:tailEnd/>
          </a:ln>
        </p:spPr>
        <p:txBody>
          <a:bodyPr>
            <a:spAutoFit/>
          </a:bodyPr>
          <a:lstStyle/>
          <a:p>
            <a:r>
              <a:rPr lang="en-US" sz="1800">
                <a:solidFill>
                  <a:srgbClr val="0070C0"/>
                </a:solidFill>
                <a:latin typeface="Trebuchet MS" pitchFamily="34" charset="0"/>
              </a:rPr>
              <a:t>5</a:t>
            </a:r>
            <a:r>
              <a:rPr lang="en-US" sz="1800" baseline="30000">
                <a:solidFill>
                  <a:srgbClr val="0070C0"/>
                </a:solidFill>
                <a:latin typeface="Trebuchet MS" pitchFamily="34" charset="0"/>
              </a:rPr>
              <a:t>th</a:t>
            </a:r>
            <a:r>
              <a:rPr lang="en-US" sz="1800">
                <a:solidFill>
                  <a:srgbClr val="0070C0"/>
                </a:solidFill>
                <a:latin typeface="Trebuchet MS" pitchFamily="34" charset="0"/>
              </a:rPr>
              <a:t> local refinement</a:t>
            </a:r>
          </a:p>
          <a:p>
            <a:r>
              <a:rPr lang="en-US" sz="1800">
                <a:solidFill>
                  <a:srgbClr val="0070C0"/>
                </a:solidFill>
                <a:latin typeface="Trebuchet MS" pitchFamily="34" charset="0"/>
              </a:rPr>
              <a:t>6756 cells, 10838 DOF</a:t>
            </a:r>
          </a:p>
        </p:txBody>
      </p:sp>
      <p:grpSp>
        <p:nvGrpSpPr>
          <p:cNvPr id="7" name="6 Grupo"/>
          <p:cNvGrpSpPr/>
          <p:nvPr/>
        </p:nvGrpSpPr>
        <p:grpSpPr>
          <a:xfrm>
            <a:off x="4753294" y="795528"/>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931" y="673100"/>
            <a:ext cx="561801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T-meshes</a:t>
            </a:r>
            <a:endParaRPr kumimoji="0" lang="en-US" sz="1800" dirty="0">
              <a:solidFill>
                <a:srgbClr val="C8C8C8"/>
              </a:solidFill>
              <a:latin typeface="Arial" charset="0"/>
            </a:endParaRP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on T-meshes for Complex Solids </a:t>
            </a:r>
            <a:endParaRPr kumimoji="0" lang="en-US" sz="2400" b="1" dirty="0">
              <a:solidFill>
                <a:srgbClr val="FFFFFF"/>
              </a:solidFill>
              <a:latin typeface="Trebuchet MS" pitchFamily="34" charset="0"/>
            </a:endParaRPr>
          </a:p>
        </p:txBody>
      </p:sp>
      <p:sp>
        <p:nvSpPr>
          <p:cNvPr id="15" name="Rectangle 3"/>
          <p:cNvSpPr>
            <a:spLocks noChangeArrowheads="1"/>
          </p:cNvSpPr>
          <p:nvPr/>
        </p:nvSpPr>
        <p:spPr bwMode="auto">
          <a:xfrm>
            <a:off x="0" y="1773965"/>
            <a:ext cx="9906000" cy="707886"/>
          </a:xfrm>
          <a:prstGeom prst="rect">
            <a:avLst/>
          </a:prstGeom>
          <a:noFill/>
          <a:ln w="57150">
            <a:noFill/>
            <a:miter lim="800000"/>
            <a:headEnd/>
            <a:tailEnd/>
          </a:ln>
        </p:spPr>
        <p:txBody>
          <a:bodyPr anchor="ctr">
            <a:spAutoFit/>
          </a:bodyPr>
          <a:lstStyle/>
          <a:p>
            <a:pPr algn="l"/>
            <a:r>
              <a:rPr lang="en-US" sz="2000" dirty="0">
                <a:solidFill>
                  <a:schemeClr val="accent2"/>
                </a:solidFill>
                <a:latin typeface="Arial" charset="0"/>
                <a:sym typeface="Math1" pitchFamily="2" charset="2"/>
              </a:rPr>
              <a:t>     1. </a:t>
            </a:r>
            <a:r>
              <a:rPr lang="en-US" sz="2000" dirty="0" smtClean="0">
                <a:solidFill>
                  <a:schemeClr val="accent2"/>
                </a:solidFill>
                <a:latin typeface="Arial" charset="0"/>
                <a:sym typeface="Math1" pitchFamily="2" charset="2"/>
              </a:rPr>
              <a:t>The key of the </a:t>
            </a:r>
            <a:r>
              <a:rPr lang="en-US" sz="2000" dirty="0" err="1" smtClean="0">
                <a:solidFill>
                  <a:schemeClr val="accent2"/>
                </a:solidFill>
                <a:latin typeface="Arial" charset="0"/>
                <a:sym typeface="Math1" pitchFamily="2" charset="2"/>
              </a:rPr>
              <a:t>meccano</a:t>
            </a:r>
            <a:r>
              <a:rPr lang="en-US" sz="2000" dirty="0" smtClean="0">
                <a:solidFill>
                  <a:schemeClr val="accent2"/>
                </a:solidFill>
                <a:latin typeface="Arial" charset="0"/>
                <a:sym typeface="Math1" pitchFamily="2" charset="2"/>
              </a:rPr>
              <a:t> method is the simultaneous untangling and smoothing</a:t>
            </a:r>
          </a:p>
          <a:p>
            <a:pPr algn="l"/>
            <a:r>
              <a:rPr lang="en-US" sz="2000" dirty="0" smtClean="0">
                <a:solidFill>
                  <a:schemeClr val="accent2"/>
                </a:solidFill>
                <a:latin typeface="Arial" charset="0"/>
                <a:sym typeface="Math1" pitchFamily="2" charset="2"/>
              </a:rPr>
              <a:t>         (SUS) procedure. </a:t>
            </a:r>
            <a:endParaRPr lang="en-GB" sz="2000" dirty="0">
              <a:solidFill>
                <a:schemeClr val="accent2"/>
              </a:solidFill>
              <a:latin typeface="Arial" charset="0"/>
              <a:sym typeface="Math1" pitchFamily="2" charset="2"/>
            </a:endParaRPr>
          </a:p>
        </p:txBody>
      </p:sp>
      <p:sp>
        <p:nvSpPr>
          <p:cNvPr id="16" name="Rectangle 4"/>
          <p:cNvSpPr>
            <a:spLocks noChangeArrowheads="1"/>
          </p:cNvSpPr>
          <p:nvPr/>
        </p:nvSpPr>
        <p:spPr bwMode="auto">
          <a:xfrm>
            <a:off x="2" y="2871506"/>
            <a:ext cx="9736853" cy="1015663"/>
          </a:xfrm>
          <a:prstGeom prst="rect">
            <a:avLst/>
          </a:prstGeom>
          <a:noFill/>
          <a:ln w="57150">
            <a:noFill/>
            <a:miter lim="800000"/>
            <a:headEnd/>
            <a:tailEnd/>
          </a:ln>
        </p:spPr>
        <p:txBody>
          <a:bodyPr wrap="square" anchor="ctr">
            <a:spAutoFit/>
          </a:bodyPr>
          <a:lstStyle/>
          <a:p>
            <a:pPr marL="622300" indent="-622300" algn="l"/>
            <a:r>
              <a:rPr lang="en-GB" sz="2000" dirty="0">
                <a:solidFill>
                  <a:schemeClr val="accent2"/>
                </a:solidFill>
                <a:latin typeface="Arial" charset="0"/>
                <a:sym typeface="Math1" pitchFamily="2" charset="2"/>
              </a:rPr>
              <a:t>     2. </a:t>
            </a:r>
            <a:r>
              <a:rPr lang="en-GB" sz="2000" dirty="0" smtClean="0">
                <a:solidFill>
                  <a:schemeClr val="accent2"/>
                </a:solidFill>
                <a:latin typeface="Arial" charset="0"/>
                <a:sym typeface="Math1" pitchFamily="2" charset="2"/>
              </a:rPr>
              <a:t>The quality of the  T-</a:t>
            </a:r>
            <a:r>
              <a:rPr lang="en-GB" sz="2000" dirty="0" err="1" smtClean="0">
                <a:solidFill>
                  <a:schemeClr val="accent2"/>
                </a:solidFill>
                <a:latin typeface="Arial" charset="0"/>
                <a:sym typeface="Math1" pitchFamily="2" charset="2"/>
              </a:rPr>
              <a:t>spline</a:t>
            </a:r>
            <a:r>
              <a:rPr lang="en-GB" sz="2000" dirty="0" smtClean="0">
                <a:solidFill>
                  <a:schemeClr val="accent2"/>
                </a:solidFill>
                <a:latin typeface="Arial" charset="0"/>
                <a:sym typeface="Math1" pitchFamily="2" charset="2"/>
              </a:rPr>
              <a:t>  mapping  (i.e., positive </a:t>
            </a:r>
            <a:r>
              <a:rPr lang="en-GB" sz="2000" dirty="0" err="1" smtClean="0">
                <a:solidFill>
                  <a:schemeClr val="accent2"/>
                </a:solidFill>
                <a:latin typeface="Arial" charset="0"/>
                <a:sym typeface="Math1" pitchFamily="2" charset="2"/>
              </a:rPr>
              <a:t>Jacobian</a:t>
            </a:r>
            <a:r>
              <a:rPr lang="en-GB" sz="2000" dirty="0" smtClean="0">
                <a:solidFill>
                  <a:schemeClr val="accent2"/>
                </a:solidFill>
                <a:latin typeface="Arial" charset="0"/>
                <a:sym typeface="Math1" pitchFamily="2" charset="2"/>
              </a:rPr>
              <a:t>, </a:t>
            </a:r>
            <a:r>
              <a:rPr lang="en-US" sz="2000" dirty="0" smtClean="0">
                <a:solidFill>
                  <a:schemeClr val="accent2"/>
                </a:solidFill>
                <a:latin typeface="Arial" charset="0"/>
                <a:sym typeface="Math1" pitchFamily="2" charset="2"/>
              </a:rPr>
              <a:t>good uniformity and </a:t>
            </a:r>
            <a:r>
              <a:rPr lang="en-US" sz="2000" dirty="0" err="1" smtClean="0">
                <a:solidFill>
                  <a:schemeClr val="accent2"/>
                </a:solidFill>
                <a:latin typeface="Arial" charset="0"/>
                <a:sym typeface="Math1" pitchFamily="2" charset="2"/>
              </a:rPr>
              <a:t>orthogonality</a:t>
            </a:r>
            <a:r>
              <a:rPr lang="en-US" sz="2000" dirty="0" smtClean="0">
                <a:solidFill>
                  <a:schemeClr val="accent2"/>
                </a:solidFill>
                <a:latin typeface="Arial" charset="0"/>
                <a:sym typeface="Math1" pitchFamily="2" charset="2"/>
              </a:rPr>
              <a:t> of the </a:t>
            </a:r>
            <a:r>
              <a:rPr lang="en-US" sz="2000" dirty="0" err="1" smtClean="0">
                <a:solidFill>
                  <a:schemeClr val="accent2"/>
                </a:solidFill>
                <a:latin typeface="Arial" charset="0"/>
                <a:sym typeface="Math1" pitchFamily="2" charset="2"/>
              </a:rPr>
              <a:t>isoparametric</a:t>
            </a:r>
            <a:r>
              <a:rPr lang="en-US" sz="2000" dirty="0" smtClean="0">
                <a:solidFill>
                  <a:schemeClr val="accent2"/>
                </a:solidFill>
                <a:latin typeface="Arial" charset="0"/>
                <a:sym typeface="Math1" pitchFamily="2" charset="2"/>
              </a:rPr>
              <a:t> curves)  </a:t>
            </a:r>
            <a:r>
              <a:rPr lang="en-GB" sz="2000" dirty="0" smtClean="0">
                <a:solidFill>
                  <a:schemeClr val="accent2"/>
                </a:solidFill>
                <a:latin typeface="Arial" charset="0"/>
                <a:sym typeface="Math1" pitchFamily="2" charset="2"/>
              </a:rPr>
              <a:t>depends on  the  quality of the T-mesh in the physical space. We have to fix a quality metric for this mapping.</a:t>
            </a:r>
            <a:endParaRPr lang="en-GB" sz="2000" b="1" dirty="0">
              <a:solidFill>
                <a:schemeClr val="accent2"/>
              </a:solidFill>
              <a:latin typeface="Arial" charset="0"/>
            </a:endParaRPr>
          </a:p>
        </p:txBody>
      </p:sp>
      <p:sp>
        <p:nvSpPr>
          <p:cNvPr id="17" name="Rectangle 9"/>
          <p:cNvSpPr>
            <a:spLocks noChangeArrowheads="1"/>
          </p:cNvSpPr>
          <p:nvPr/>
        </p:nvSpPr>
        <p:spPr bwMode="auto">
          <a:xfrm>
            <a:off x="0" y="4240027"/>
            <a:ext cx="9906000" cy="1015663"/>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3. </a:t>
            </a:r>
            <a:r>
              <a:rPr lang="en-GB" sz="2000" dirty="0" smtClean="0">
                <a:solidFill>
                  <a:schemeClr val="accent2"/>
                </a:solidFill>
                <a:latin typeface="Arial" charset="0"/>
                <a:sym typeface="Math1" pitchFamily="2" charset="2"/>
              </a:rPr>
              <a:t>In order to  simplify  the  procedure  and  t</a:t>
            </a:r>
            <a:r>
              <a:rPr lang="en-US" sz="2000" dirty="0" smtClean="0">
                <a:solidFill>
                  <a:schemeClr val="accent2"/>
                </a:solidFill>
                <a:latin typeface="Arial" charset="0"/>
                <a:sym typeface="Math1" pitchFamily="2" charset="2"/>
              </a:rPr>
              <a:t>o  get  less  distortion  in  the volume</a:t>
            </a:r>
          </a:p>
          <a:p>
            <a:pPr algn="l">
              <a:buFont typeface="Math1" pitchFamily="2" charset="2"/>
              <a:buNone/>
            </a:pPr>
            <a:r>
              <a:rPr lang="en-US" sz="2000" dirty="0" smtClean="0">
                <a:solidFill>
                  <a:schemeClr val="accent2"/>
                </a:solidFill>
                <a:latin typeface="Arial" charset="0"/>
                <a:sym typeface="Math1" pitchFamily="2" charset="2"/>
              </a:rPr>
              <a:t>         parameterization,  </a:t>
            </a:r>
            <a:r>
              <a:rPr lang="en-GB" sz="2000" dirty="0" smtClean="0">
                <a:solidFill>
                  <a:schemeClr val="accent2"/>
                </a:solidFill>
                <a:latin typeface="Arial" charset="0"/>
                <a:sym typeface="Math1" pitchFamily="2" charset="2"/>
              </a:rPr>
              <a:t>it  should  be  interesting  to  </a:t>
            </a:r>
            <a:r>
              <a:rPr lang="en-GB" sz="2000" b="1" dirty="0" smtClean="0">
                <a:solidFill>
                  <a:schemeClr val="accent2"/>
                </a:solidFill>
                <a:latin typeface="Arial" charset="0"/>
                <a:sym typeface="Math1" pitchFamily="2" charset="2"/>
              </a:rPr>
              <a:t>directly  apply  the  </a:t>
            </a:r>
            <a:r>
              <a:rPr lang="en-GB" sz="2000" b="1" dirty="0" err="1" smtClean="0">
                <a:solidFill>
                  <a:schemeClr val="accent2"/>
                </a:solidFill>
                <a:latin typeface="Arial" charset="0"/>
                <a:sym typeface="Math1" pitchFamily="2" charset="2"/>
              </a:rPr>
              <a:t>meccano</a:t>
            </a:r>
            <a:r>
              <a:rPr lang="en-GB" sz="2000" b="1" dirty="0" smtClean="0">
                <a:solidFill>
                  <a:schemeClr val="accent2"/>
                </a:solidFill>
                <a:latin typeface="Arial" charset="0"/>
                <a:sym typeface="Math1" pitchFamily="2" charset="2"/>
              </a:rPr>
              <a:t> </a:t>
            </a:r>
          </a:p>
          <a:p>
            <a:pPr algn="l">
              <a:buFont typeface="Math1" pitchFamily="2" charset="2"/>
              <a:buNone/>
            </a:pPr>
            <a:r>
              <a:rPr lang="en-GB" sz="2000" b="1" dirty="0" smtClean="0">
                <a:solidFill>
                  <a:schemeClr val="accent2"/>
                </a:solidFill>
                <a:latin typeface="Arial" charset="0"/>
                <a:sym typeface="Math1" pitchFamily="2" charset="2"/>
              </a:rPr>
              <a:t>         method on T-meshes instead of tetrahedral meshes</a:t>
            </a:r>
            <a:r>
              <a:rPr lang="en-US" sz="2000" dirty="0" smtClean="0">
                <a:solidFill>
                  <a:schemeClr val="accent2"/>
                </a:solidFill>
                <a:latin typeface="Arial" charset="0"/>
                <a:sym typeface="Math1" pitchFamily="2" charset="2"/>
              </a:rPr>
              <a:t>.</a:t>
            </a:r>
            <a:r>
              <a:rPr lang="en-GB" sz="2000" dirty="0" smtClean="0">
                <a:solidFill>
                  <a:schemeClr val="accent2"/>
                </a:solidFill>
                <a:latin typeface="Arial" charset="0"/>
                <a:sym typeface="Math1" pitchFamily="2" charset="2"/>
              </a:rPr>
              <a:t> </a:t>
            </a:r>
            <a:endParaRPr lang="en-GB" sz="2000" dirty="0">
              <a:solidFill>
                <a:schemeClr val="accent2"/>
              </a:solidFill>
              <a:latin typeface="Arial" charset="0"/>
              <a:sym typeface="Math1" pitchFamily="2" charset="2"/>
            </a:endParaRPr>
          </a:p>
        </p:txBody>
      </p:sp>
      <p:sp>
        <p:nvSpPr>
          <p:cNvPr id="21" name="Rectangle 14"/>
          <p:cNvSpPr>
            <a:spLocks noChangeArrowheads="1"/>
          </p:cNvSpPr>
          <p:nvPr/>
        </p:nvSpPr>
        <p:spPr bwMode="auto">
          <a:xfrm>
            <a:off x="0" y="5742147"/>
            <a:ext cx="9906000" cy="400110"/>
          </a:xfrm>
          <a:prstGeom prst="rect">
            <a:avLst/>
          </a:prstGeom>
          <a:noFill/>
          <a:ln w="57150">
            <a:noFill/>
            <a:miter lim="800000"/>
            <a:headEnd/>
            <a:tailEnd/>
          </a:ln>
        </p:spPr>
        <p:txBody>
          <a:bodyPr anchor="ctr">
            <a:spAutoFit/>
          </a:bodyPr>
          <a:lstStyle/>
          <a:p>
            <a:pPr algn="l">
              <a:buFont typeface="Math1" pitchFamily="2" charset="2"/>
              <a:buNone/>
            </a:pPr>
            <a:r>
              <a:rPr lang="en-GB" sz="2000" dirty="0">
                <a:solidFill>
                  <a:schemeClr val="accent2"/>
                </a:solidFill>
                <a:latin typeface="Arial" charset="0"/>
                <a:sym typeface="Math1" pitchFamily="2" charset="2"/>
              </a:rPr>
              <a:t>     </a:t>
            </a:r>
            <a:r>
              <a:rPr lang="en-GB" sz="2000" dirty="0" smtClean="0">
                <a:solidFill>
                  <a:schemeClr val="accent2"/>
                </a:solidFill>
                <a:latin typeface="Arial" charset="0"/>
                <a:sym typeface="Math1" pitchFamily="2" charset="2"/>
              </a:rPr>
              <a:t>4. We have started analysing the problem in 2-D.</a:t>
            </a:r>
            <a:endParaRPr lang="en-GB" sz="2000" dirty="0">
              <a:solidFill>
                <a:srgbClr val="FFC000"/>
              </a:solidFill>
              <a:latin typeface="Arial" charset="0"/>
              <a:sym typeface="Math1" pitchFamily="2" charset="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The Meccano Method on T-meshes in 2-D</a:t>
            </a:r>
            <a:endParaRPr lang="en-US" dirty="0"/>
          </a:p>
        </p:txBody>
      </p:sp>
      <p:sp>
        <p:nvSpPr>
          <p:cNvPr id="7" name="6 CuadroTexto"/>
          <p:cNvSpPr txBox="1"/>
          <p:nvPr/>
        </p:nvSpPr>
        <p:spPr>
          <a:xfrm>
            <a:off x="1081059"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55304" name="Rectangle 8"/>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583161"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6208637" y="154372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r>
              <a:rPr kumimoji="0" lang="en-US" sz="1800" dirty="0" smtClean="0">
                <a:solidFill>
                  <a:srgbClr val="000000"/>
                </a:solidFill>
                <a:latin typeface="Arial" charset="0"/>
              </a:rPr>
              <a:t> mesh</a:t>
            </a:r>
            <a:endParaRPr kumimoji="0" lang="es-ES" sz="1800" dirty="0">
              <a:solidFill>
                <a:srgbClr val="000000"/>
              </a:solidFill>
              <a:latin typeface="Arial" charset="0"/>
            </a:endParaRPr>
          </a:p>
        </p:txBody>
      </p:sp>
      <p:sp>
        <p:nvSpPr>
          <p:cNvPr id="15" name="Rectangle 3"/>
          <p:cNvSpPr>
            <a:spLocks noChangeArrowheads="1"/>
          </p:cNvSpPr>
          <p:nvPr/>
        </p:nvSpPr>
        <p:spPr bwMode="auto">
          <a:xfrm>
            <a:off x="518951" y="656573"/>
            <a:ext cx="5186035"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Input data: Boundary representation of the object</a:t>
            </a:r>
            <a:endParaRPr lang="en-US" sz="1800" dirty="0">
              <a:solidFill>
                <a:srgbClr val="C8C8C8"/>
              </a:solidFill>
              <a:latin typeface="Arial" charset="0"/>
            </a:endParaRPr>
          </a:p>
        </p:txBody>
      </p:sp>
      <p:pic>
        <p:nvPicPr>
          <p:cNvPr id="19" name="Picture 4"/>
          <p:cNvPicPr>
            <a:picLocks noChangeAspect="1" noChangeArrowheads="1"/>
          </p:cNvPicPr>
          <p:nvPr/>
        </p:nvPicPr>
        <p:blipFill>
          <a:blip r:embed="rId2" cstate="print"/>
          <a:srcRect/>
          <a:stretch>
            <a:fillRect/>
          </a:stretch>
        </p:blipFill>
        <p:spPr bwMode="auto">
          <a:xfrm>
            <a:off x="369304" y="2110163"/>
            <a:ext cx="3559103" cy="3559103"/>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5476350" y="2015976"/>
            <a:ext cx="4230356" cy="3881351"/>
          </a:xfrm>
          <a:prstGeom prst="rect">
            <a:avLst/>
          </a:prstGeom>
          <a:noFill/>
          <a:ln w="9525">
            <a:noFill/>
            <a:miter lim="800000"/>
            <a:headEnd/>
            <a:tailEnd/>
          </a:ln>
          <a:effectLst/>
        </p:spPr>
      </p:pic>
      <p:sp>
        <p:nvSpPr>
          <p:cNvPr id="21" name="20 Flecha derecha"/>
          <p:cNvSpPr/>
          <p:nvPr/>
        </p:nvSpPr>
        <p:spPr>
          <a:xfrm>
            <a:off x="4150493" y="3783112"/>
            <a:ext cx="1384703" cy="21739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22" name="Picture 1"/>
          <p:cNvPicPr>
            <a:picLocks noChangeAspect="1" noChangeArrowheads="1"/>
          </p:cNvPicPr>
          <p:nvPr/>
        </p:nvPicPr>
        <p:blipFill>
          <a:blip r:embed="rId4" cstate="print"/>
          <a:srcRect/>
          <a:stretch>
            <a:fillRect/>
          </a:stretch>
        </p:blipFill>
        <p:spPr bwMode="auto">
          <a:xfrm>
            <a:off x="4476858" y="3436536"/>
            <a:ext cx="687346" cy="337876"/>
          </a:xfrm>
          <a:prstGeom prst="rect">
            <a:avLst/>
          </a:prstGeom>
          <a:noFill/>
          <a:ln w="9525">
            <a:noFill/>
            <a:miter lim="800000"/>
            <a:headEnd/>
            <a:tailEnd/>
          </a:ln>
        </p:spPr>
      </p:pic>
      <p:sp>
        <p:nvSpPr>
          <p:cNvPr id="16" name="Rectangle 3"/>
          <p:cNvSpPr>
            <a:spLocks noChangeArrowheads="1"/>
          </p:cNvSpPr>
          <p:nvPr/>
        </p:nvSpPr>
        <p:spPr bwMode="auto">
          <a:xfrm>
            <a:off x="531651" y="986773"/>
            <a:ext cx="690035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Objective: Construction of a high quality T-</a:t>
            </a:r>
            <a:r>
              <a:rPr lang="en-US" sz="1800" dirty="0" err="1" smtClean="0">
                <a:solidFill>
                  <a:srgbClr val="C8C8C8"/>
                </a:solidFill>
                <a:latin typeface="Arial" charset="0"/>
              </a:rPr>
              <a:t>spline</a:t>
            </a:r>
            <a:r>
              <a:rPr lang="en-US" sz="1800" dirty="0" smtClean="0">
                <a:solidFill>
                  <a:srgbClr val="C8C8C8"/>
                </a:solidFill>
                <a:latin typeface="Arial" charset="0"/>
              </a:rPr>
              <a:t> parameterization</a:t>
            </a:r>
            <a:endParaRPr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20039" y="620713"/>
            <a:ext cx="789190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1: Input boundary (image,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curve, etc.) and boundary mapping</a:t>
            </a:r>
            <a:endParaRPr kumimoji="0" lang="en-US" sz="1800" dirty="0">
              <a:solidFill>
                <a:srgbClr val="C8C8C8"/>
              </a:solidFill>
              <a:latin typeface="Arial" charset="0"/>
            </a:endParaRPr>
          </a:p>
        </p:txBody>
      </p:sp>
      <p:sp>
        <p:nvSpPr>
          <p:cNvPr id="55299" name="CuadroTexto 55298"/>
          <p:cNvSpPr txBox="1"/>
          <p:nvPr/>
        </p:nvSpPr>
        <p:spPr>
          <a:xfrm>
            <a:off x="535494" y="5652038"/>
            <a:ext cx="6266459" cy="984885"/>
          </a:xfrm>
          <a:prstGeom prst="rect">
            <a:avLst/>
          </a:prstGeom>
          <a:noFill/>
        </p:spPr>
        <p:txBody>
          <a:bodyPr wrap="none" rtlCol="0">
            <a:spAutoFit/>
          </a:bodyPr>
          <a:lstStyle/>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Select four points (A, B, C, D) of the input boundary</a:t>
            </a:r>
          </a:p>
          <a:p>
            <a:pPr algn="l" eaLnBrk="1" hangingPunct="1">
              <a:buFont typeface="Wingdings" pitchFamily="2" charset="2"/>
              <a:buChar char="Ø"/>
            </a:pPr>
            <a:r>
              <a:rPr kumimoji="0" lang="en-US" sz="1800" dirty="0" smtClean="0">
                <a:solidFill>
                  <a:srgbClr val="000000"/>
                </a:solidFill>
                <a:latin typeface="Arial" charset="0"/>
              </a:rPr>
              <a:t> </a:t>
            </a:r>
            <a:r>
              <a:rPr kumimoji="0" lang="en-US" sz="2000" dirty="0" smtClean="0">
                <a:solidFill>
                  <a:srgbClr val="000000"/>
                </a:solidFill>
                <a:latin typeface="Arial" charset="0"/>
              </a:rPr>
              <a:t>Boundary parameterization via chord-length  </a:t>
            </a:r>
          </a:p>
          <a:p>
            <a:pPr algn="l" eaLnBrk="1" hangingPunct="1"/>
            <a:endParaRPr kumimoji="0" lang="en-US" sz="1800" dirty="0">
              <a:solidFill>
                <a:srgbClr val="000000"/>
              </a:solidFill>
              <a:latin typeface="Arial" charset="0"/>
            </a:endParaRPr>
          </a:p>
        </p:txBody>
      </p:sp>
      <p:pic>
        <p:nvPicPr>
          <p:cNvPr id="36" name="Picture 5"/>
          <p:cNvPicPr>
            <a:picLocks noChangeAspect="1" noChangeArrowheads="1"/>
          </p:cNvPicPr>
          <p:nvPr/>
        </p:nvPicPr>
        <p:blipFill>
          <a:blip r:embed="rId4" cstate="print"/>
          <a:srcRect/>
          <a:stretch>
            <a:fillRect/>
          </a:stretch>
        </p:blipFill>
        <p:spPr bwMode="auto">
          <a:xfrm>
            <a:off x="5676919" y="1714500"/>
            <a:ext cx="3701279" cy="3395914"/>
          </a:xfrm>
          <a:prstGeom prst="rect">
            <a:avLst/>
          </a:prstGeom>
          <a:noFill/>
          <a:ln w="9525">
            <a:noFill/>
            <a:miter lim="800000"/>
            <a:headEnd/>
            <a:tailEnd/>
          </a:ln>
          <a:effectLst/>
        </p:spPr>
      </p:pic>
      <p:pic>
        <p:nvPicPr>
          <p:cNvPr id="37" name="Picture 4"/>
          <p:cNvPicPr>
            <a:picLocks noChangeAspect="1" noChangeArrowheads="1"/>
          </p:cNvPicPr>
          <p:nvPr/>
        </p:nvPicPr>
        <p:blipFill>
          <a:blip r:embed="rId5" cstate="print"/>
          <a:srcRect/>
          <a:stretch>
            <a:fillRect/>
          </a:stretch>
        </p:blipFill>
        <p:spPr bwMode="auto">
          <a:xfrm>
            <a:off x="711204" y="1752600"/>
            <a:ext cx="3284838" cy="3276600"/>
          </a:xfrm>
          <a:prstGeom prst="rect">
            <a:avLst/>
          </a:prstGeom>
          <a:noFill/>
          <a:ln w="9525">
            <a:noFill/>
            <a:miter lim="800000"/>
            <a:headEnd/>
            <a:tailEnd/>
          </a:ln>
          <a:effectLst/>
        </p:spPr>
      </p:pic>
      <p:sp>
        <p:nvSpPr>
          <p:cNvPr id="62" name="61 Rectángulo"/>
          <p:cNvSpPr/>
          <p:nvPr/>
        </p:nvSpPr>
        <p:spPr>
          <a:xfrm>
            <a:off x="5749235" y="1618887"/>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64" name="63 Rectángulo"/>
          <p:cNvSpPr/>
          <p:nvPr/>
        </p:nvSpPr>
        <p:spPr>
          <a:xfrm>
            <a:off x="5334019" y="407002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65" name="64 Rectángulo"/>
          <p:cNvSpPr/>
          <p:nvPr/>
        </p:nvSpPr>
        <p:spPr>
          <a:xfrm>
            <a:off x="9067818" y="4501822"/>
            <a:ext cx="407483"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66" name="65 Rectángulo"/>
          <p:cNvSpPr/>
          <p:nvPr/>
        </p:nvSpPr>
        <p:spPr>
          <a:xfrm>
            <a:off x="9305235" y="2368222"/>
            <a:ext cx="389850"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cxnSp>
        <p:nvCxnSpPr>
          <p:cNvPr id="68" name="67 Conector recto de flecha"/>
          <p:cNvCxnSpPr/>
          <p:nvPr/>
        </p:nvCxnSpPr>
        <p:spPr>
          <a:xfrm flipH="1">
            <a:off x="4343400" y="3175000"/>
            <a:ext cx="12573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2" name="11 Rectángulo"/>
          <p:cNvSpPr/>
          <p:nvPr/>
        </p:nvSpPr>
        <p:spPr>
          <a:xfrm>
            <a:off x="328687" y="1580789"/>
            <a:ext cx="43595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A’</a:t>
            </a:r>
            <a:endParaRPr lang="es-ES" dirty="0">
              <a:solidFill>
                <a:schemeClr val="tx1"/>
              </a:solidFill>
              <a:latin typeface="Arial" pitchFamily="34" charset="0"/>
              <a:cs typeface="Arial" pitchFamily="34" charset="0"/>
            </a:endParaRPr>
          </a:p>
        </p:txBody>
      </p:sp>
      <p:sp>
        <p:nvSpPr>
          <p:cNvPr id="14" name="13 Rectángulo"/>
          <p:cNvSpPr/>
          <p:nvPr/>
        </p:nvSpPr>
        <p:spPr>
          <a:xfrm>
            <a:off x="295754" y="471772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C’</a:t>
            </a:r>
            <a:endParaRPr lang="es-ES" dirty="0">
              <a:solidFill>
                <a:schemeClr val="tx1"/>
              </a:solidFill>
              <a:latin typeface="Arial" pitchFamily="34" charset="0"/>
              <a:cs typeface="Arial" pitchFamily="34" charset="0"/>
            </a:endParaRPr>
          </a:p>
        </p:txBody>
      </p:sp>
      <p:sp>
        <p:nvSpPr>
          <p:cNvPr id="15" name="14 Rectángulo"/>
          <p:cNvSpPr/>
          <p:nvPr/>
        </p:nvSpPr>
        <p:spPr>
          <a:xfrm>
            <a:off x="3915256" y="4717722"/>
            <a:ext cx="476412"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D’</a:t>
            </a:r>
            <a:endParaRPr lang="es-ES" dirty="0">
              <a:solidFill>
                <a:schemeClr val="tx1"/>
              </a:solidFill>
              <a:latin typeface="Arial" pitchFamily="34" charset="0"/>
              <a:cs typeface="Arial" pitchFamily="34" charset="0"/>
            </a:endParaRPr>
          </a:p>
        </p:txBody>
      </p:sp>
      <p:sp>
        <p:nvSpPr>
          <p:cNvPr id="16" name="15 Rectángulo"/>
          <p:cNvSpPr/>
          <p:nvPr/>
        </p:nvSpPr>
        <p:spPr>
          <a:xfrm>
            <a:off x="3924071" y="1593487"/>
            <a:ext cx="458779" cy="461665"/>
          </a:xfrm>
          <a:prstGeom prst="rect">
            <a:avLst/>
          </a:prstGeom>
        </p:spPr>
        <p:txBody>
          <a:bodyPr wrap="none">
            <a:spAutoFit/>
          </a:bodyPr>
          <a:lstStyle/>
          <a:p>
            <a:r>
              <a:rPr lang="en-US" sz="2400" dirty="0" smtClean="0">
                <a:solidFill>
                  <a:schemeClr val="tx1"/>
                </a:solidFill>
                <a:latin typeface="Arial" pitchFamily="34" charset="0"/>
                <a:cs typeface="Arial" pitchFamily="34" charset="0"/>
              </a:rPr>
              <a:t>B’</a:t>
            </a:r>
            <a:endParaRPr lang="es-ES" dirty="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1595314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4"/>
          <p:cNvSpPr>
            <a:spLocks noChangeArrowheads="1"/>
          </p:cNvSpPr>
          <p:nvPr/>
        </p:nvSpPr>
        <p:spPr bwMode="auto">
          <a:xfrm>
            <a:off x="507339" y="620713"/>
            <a:ext cx="727635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2: Coarse quadrilateral mesh of the </a:t>
            </a:r>
            <a:r>
              <a:rPr kumimoji="0" lang="en-US" sz="1800" dirty="0" err="1" smtClean="0">
                <a:solidFill>
                  <a:srgbClr val="C8C8C8"/>
                </a:solidFill>
                <a:latin typeface="Arial" charset="0"/>
              </a:rPr>
              <a:t>meccano</a:t>
            </a:r>
            <a:r>
              <a:rPr kumimoji="0" lang="en-US" sz="1800" dirty="0" smtClean="0">
                <a:solidFill>
                  <a:srgbClr val="C8C8C8"/>
                </a:solidFill>
                <a:latin typeface="Arial" charset="0"/>
              </a:rPr>
              <a:t> (parameter space)</a:t>
            </a:r>
            <a:endParaRPr kumimoji="0" lang="en-US" sz="1800" dirty="0">
              <a:solidFill>
                <a:srgbClr val="C8C8C8"/>
              </a:solidFill>
              <a:latin typeface="Arial" charset="0"/>
            </a:endParaRPr>
          </a:p>
        </p:txBody>
      </p:sp>
      <p:sp>
        <p:nvSpPr>
          <p:cNvPr id="4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2" name="Picture 2"/>
          <p:cNvPicPr>
            <a:picLocks noChangeAspect="1" noChangeArrowheads="1"/>
          </p:cNvPicPr>
          <p:nvPr/>
        </p:nvPicPr>
        <p:blipFill>
          <a:blip r:embed="rId2" cstate="print"/>
          <a:srcRect/>
          <a:stretch>
            <a:fillRect/>
          </a:stretch>
        </p:blipFill>
        <p:spPr bwMode="auto">
          <a:xfrm>
            <a:off x="2522543" y="1546734"/>
            <a:ext cx="4942400" cy="4904869"/>
          </a:xfrm>
          <a:prstGeom prst="rect">
            <a:avLst/>
          </a:prstGeom>
          <a:noFill/>
          <a:ln w="9525">
            <a:noFill/>
            <a:miter lim="800000"/>
            <a:headEnd/>
            <a:tailEnd/>
          </a:ln>
          <a:effectLst/>
        </p:spPr>
      </p:pic>
    </p:spTree>
    <p:extLst>
      <p:ext uri="{BB962C8B-B14F-4D97-AF65-F5344CB8AC3E}">
        <p14:creationId xmlns="" xmlns:p14="http://schemas.microsoft.com/office/powerpoint/2010/main" val="2339307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39" y="620713"/>
            <a:ext cx="773801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3: Refine mesh with </a:t>
            </a:r>
            <a:r>
              <a:rPr kumimoji="0" lang="en-US" sz="1800" dirty="0" err="1" smtClean="0">
                <a:solidFill>
                  <a:srgbClr val="C8C8C8"/>
                </a:solidFill>
                <a:latin typeface="Arial" charset="0"/>
              </a:rPr>
              <a:t>quadtree</a:t>
            </a:r>
            <a:r>
              <a:rPr kumimoji="0" lang="en-US" sz="1800" dirty="0" smtClean="0">
                <a:solidFill>
                  <a:srgbClr val="C8C8C8"/>
                </a:solidFill>
                <a:latin typeface="Arial" charset="0"/>
              </a:rPr>
              <a:t> subdivisions to approach the boundary</a:t>
            </a:r>
          </a:p>
        </p:txBody>
      </p:sp>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5203" name="Picture 3"/>
          <p:cNvPicPr>
            <a:picLocks noChangeAspect="1" noChangeArrowheads="1"/>
          </p:cNvPicPr>
          <p:nvPr/>
        </p:nvPicPr>
        <p:blipFill>
          <a:blip r:embed="rId3" cstate="print"/>
          <a:srcRect/>
          <a:stretch>
            <a:fillRect/>
          </a:stretch>
        </p:blipFill>
        <p:spPr bwMode="auto">
          <a:xfrm>
            <a:off x="2552700" y="1562100"/>
            <a:ext cx="4940300" cy="4940300"/>
          </a:xfrm>
          <a:prstGeom prst="rect">
            <a:avLst/>
          </a:prstGeom>
          <a:noFill/>
          <a:ln w="9525">
            <a:noFill/>
            <a:miter lim="800000"/>
            <a:headEnd/>
            <a:tailEnd/>
          </a:ln>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8" name="Rectangle 7"/>
          <p:cNvSpPr>
            <a:spLocks noChangeArrowheads="1"/>
          </p:cNvSpPr>
          <p:nvPr/>
        </p:nvSpPr>
        <p:spPr bwMode="auto">
          <a:xfrm>
            <a:off x="506425" y="620713"/>
            <a:ext cx="7058343"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4: </a:t>
            </a:r>
            <a:r>
              <a:rPr kumimoji="0" lang="en-US" sz="1800" dirty="0">
                <a:solidFill>
                  <a:srgbClr val="C8C8C8"/>
                </a:solidFill>
                <a:latin typeface="Arial" charset="0"/>
              </a:rPr>
              <a:t>Move the </a:t>
            </a:r>
            <a:r>
              <a:rPr kumimoji="0" lang="en-US" sz="1800" dirty="0" err="1">
                <a:solidFill>
                  <a:srgbClr val="C8C8C8"/>
                </a:solidFill>
                <a:latin typeface="Arial" charset="0"/>
              </a:rPr>
              <a:t>meccano</a:t>
            </a:r>
            <a:r>
              <a:rPr kumimoji="0" lang="en-US" sz="1800" dirty="0">
                <a:solidFill>
                  <a:srgbClr val="C8C8C8"/>
                </a:solidFill>
                <a:latin typeface="Arial" charset="0"/>
              </a:rPr>
              <a:t> boundary nodes to the </a:t>
            </a:r>
            <a:r>
              <a:rPr kumimoji="0" lang="en-US" sz="1800" dirty="0" smtClean="0">
                <a:solidFill>
                  <a:srgbClr val="C8C8C8"/>
                </a:solidFill>
                <a:latin typeface="Arial" charset="0"/>
              </a:rPr>
              <a:t>object boundary </a:t>
            </a:r>
            <a:endParaRPr kumimoji="0" lang="en-US" sz="1800" i="1" dirty="0">
              <a:solidFill>
                <a:srgbClr val="C8C8C8"/>
              </a:solidFill>
              <a:latin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96426" y="1612900"/>
            <a:ext cx="4898428" cy="4896508"/>
          </a:xfrm>
          <a:prstGeom prst="rect">
            <a:avLst/>
          </a:prstGeom>
          <a:noFill/>
          <a:ln w="9525">
            <a:noFill/>
            <a:miter lim="800000"/>
            <a:headEnd/>
            <a:tailEnd/>
          </a:ln>
          <a:effectLst/>
        </p:spPr>
      </p:pic>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sp>
        <p:nvSpPr>
          <p:cNvPr id="13" name="Rectangle 7"/>
          <p:cNvSpPr>
            <a:spLocks noChangeArrowheads="1"/>
          </p:cNvSpPr>
          <p:nvPr/>
        </p:nvSpPr>
        <p:spPr bwMode="auto">
          <a:xfrm>
            <a:off x="506414" y="620713"/>
            <a:ext cx="7827784"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Step 5: Inner node relocation with Coons patch to facilitate the optimization</a:t>
            </a:r>
            <a:endParaRPr kumimoji="0" lang="en-US" sz="1800" i="1" dirty="0">
              <a:solidFill>
                <a:srgbClr val="C8C8C8"/>
              </a:solidFill>
              <a:latin typeface="Arial" charset="0"/>
            </a:endParaRPr>
          </a:p>
        </p:txBody>
      </p:sp>
      <p:pic>
        <p:nvPicPr>
          <p:cNvPr id="436227" name="Picture 3"/>
          <p:cNvPicPr>
            <a:picLocks noChangeAspect="1" noChangeArrowheads="1"/>
          </p:cNvPicPr>
          <p:nvPr/>
        </p:nvPicPr>
        <p:blipFill>
          <a:blip r:embed="rId3" cstate="print"/>
          <a:srcRect/>
          <a:stretch>
            <a:fillRect/>
          </a:stretch>
        </p:blipFill>
        <p:spPr bwMode="auto">
          <a:xfrm>
            <a:off x="3708419" y="3124200"/>
            <a:ext cx="3767109" cy="3409030"/>
          </a:xfrm>
          <a:prstGeom prst="rect">
            <a:avLst/>
          </a:prstGeom>
          <a:noFill/>
          <a:ln w="9525">
            <a:noFill/>
            <a:miter lim="800000"/>
            <a:headEnd/>
            <a:tailEnd/>
          </a:ln>
          <a:effectLst/>
        </p:spPr>
      </p:pic>
      <p:cxnSp>
        <p:nvCxnSpPr>
          <p:cNvPr id="18" name="17 Conector recto de flecha"/>
          <p:cNvCxnSpPr/>
          <p:nvPr/>
        </p:nvCxnSpPr>
        <p:spPr>
          <a:xfrm flipV="1">
            <a:off x="6946908" y="3187700"/>
            <a:ext cx="647700" cy="2286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CuadroTexto 5"/>
          <p:cNvSpPr txBox="1"/>
          <p:nvPr/>
        </p:nvSpPr>
        <p:spPr>
          <a:xfrm>
            <a:off x="8044828" y="4003700"/>
            <a:ext cx="1390124" cy="369332"/>
          </a:xfrm>
          <a:prstGeom prst="rect">
            <a:avLst/>
          </a:prstGeom>
          <a:noFill/>
        </p:spPr>
        <p:txBody>
          <a:bodyPr wrap="none" rtlCol="0">
            <a:spAutoFit/>
          </a:bodyPr>
          <a:lstStyle/>
          <a:p>
            <a:pPr algn="l" eaLnBrk="1" hangingPunct="1"/>
            <a:r>
              <a:rPr kumimoji="0" lang="en-US" sz="1800" dirty="0" smtClean="0">
                <a:solidFill>
                  <a:srgbClr val="000000"/>
                </a:solidFill>
                <a:latin typeface="Arial" charset="0"/>
              </a:rPr>
              <a:t>Mesh folder</a:t>
            </a:r>
            <a:endParaRPr kumimoji="0" lang="en-US" sz="1800" dirty="0">
              <a:solidFill>
                <a:srgbClr val="000000"/>
              </a:solidFill>
              <a:latin typeface="Arial" charset="0"/>
            </a:endParaRPr>
          </a:p>
        </p:txBody>
      </p:sp>
      <p:pic>
        <p:nvPicPr>
          <p:cNvPr id="21" name="Imagen 12"/>
          <p:cNvPicPr>
            <a:picLocks noChangeAspect="1"/>
          </p:cNvPicPr>
          <p:nvPr/>
        </p:nvPicPr>
        <p:blipFill>
          <a:blip r:embed="rId4" cstate="print"/>
          <a:stretch>
            <a:fillRect/>
          </a:stretch>
        </p:blipFill>
        <p:spPr>
          <a:xfrm>
            <a:off x="355619" y="1612900"/>
            <a:ext cx="4019163" cy="1222266"/>
          </a:xfrm>
          <a:prstGeom prst="rect">
            <a:avLst/>
          </a:prstGeom>
        </p:spPr>
      </p:pic>
      <p:pic>
        <p:nvPicPr>
          <p:cNvPr id="22" name="Imagen 3"/>
          <p:cNvPicPr>
            <a:picLocks noChangeAspect="1"/>
          </p:cNvPicPr>
          <p:nvPr/>
        </p:nvPicPr>
        <p:blipFill>
          <a:blip r:embed="rId5" cstate="print"/>
          <a:srcRect l="28649" r="9742" b="22445"/>
          <a:stretch>
            <a:fillRect/>
          </a:stretch>
        </p:blipFill>
        <p:spPr>
          <a:xfrm>
            <a:off x="7747000" y="1476595"/>
            <a:ext cx="2032000" cy="2435041"/>
          </a:xfrm>
          <a:prstGeom prst="rect">
            <a:avLst/>
          </a:prstGeom>
          <a:ln w="28575">
            <a:solidFill>
              <a:srgbClr val="C00000"/>
            </a:solidFill>
          </a:ln>
        </p:spPr>
      </p:pic>
      <p:sp>
        <p:nvSpPr>
          <p:cNvPr id="27" name="26 Rectángulo"/>
          <p:cNvSpPr/>
          <p:nvPr/>
        </p:nvSpPr>
        <p:spPr>
          <a:xfrm>
            <a:off x="5778508" y="3111500"/>
            <a:ext cx="1003300" cy="1193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nvGrpSpPr>
          <p:cNvPr id="35" name="34 Grupo"/>
          <p:cNvGrpSpPr/>
          <p:nvPr/>
        </p:nvGrpSpPr>
        <p:grpSpPr>
          <a:xfrm>
            <a:off x="388936" y="3005137"/>
            <a:ext cx="2055814" cy="2049463"/>
            <a:chOff x="363536" y="3182937"/>
            <a:chExt cx="2055814" cy="2049463"/>
          </a:xfrm>
        </p:grpSpPr>
        <p:pic>
          <p:nvPicPr>
            <p:cNvPr id="10" name="Picture 4"/>
            <p:cNvPicPr>
              <a:picLocks noChangeAspect="1" noChangeArrowheads="1"/>
            </p:cNvPicPr>
            <p:nvPr/>
          </p:nvPicPr>
          <p:blipFill>
            <a:blip r:embed="rId6" cstate="print"/>
            <a:srcRect/>
            <a:stretch>
              <a:fillRect/>
            </a:stretch>
          </p:blipFill>
          <p:spPr bwMode="auto">
            <a:xfrm>
              <a:off x="406404" y="3213100"/>
              <a:ext cx="1986180" cy="1981199"/>
            </a:xfrm>
            <a:prstGeom prst="rect">
              <a:avLst/>
            </a:prstGeom>
            <a:noFill/>
            <a:ln w="9525">
              <a:noFill/>
              <a:miter lim="800000"/>
              <a:headEnd/>
              <a:tailEnd/>
            </a:ln>
            <a:effectLst/>
          </p:spPr>
        </p:pic>
        <p:cxnSp>
          <p:nvCxnSpPr>
            <p:cNvPr id="12" name="11 Conector recto"/>
            <p:cNvCxnSpPr/>
            <p:nvPr/>
          </p:nvCxnSpPr>
          <p:spPr>
            <a:xfrm flipH="1">
              <a:off x="952500" y="3251200"/>
              <a:ext cx="12700" cy="18923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431800" y="3886200"/>
              <a:ext cx="1930400" cy="2540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436226" name="Picture 2"/>
            <p:cNvPicPr>
              <a:picLocks noChangeAspect="1" noChangeArrowheads="1"/>
            </p:cNvPicPr>
            <p:nvPr/>
          </p:nvPicPr>
          <p:blipFill>
            <a:blip r:embed="rId7" cstate="print"/>
            <a:srcRect/>
            <a:stretch>
              <a:fillRect/>
            </a:stretch>
          </p:blipFill>
          <p:spPr bwMode="auto">
            <a:xfrm>
              <a:off x="1025521" y="3968014"/>
              <a:ext cx="573087" cy="267441"/>
            </a:xfrm>
            <a:prstGeom prst="rect">
              <a:avLst/>
            </a:prstGeom>
            <a:noFill/>
            <a:ln w="9525">
              <a:noFill/>
              <a:miter lim="800000"/>
              <a:headEnd/>
              <a:tailEnd/>
            </a:ln>
          </p:spPr>
        </p:pic>
        <p:sp>
          <p:nvSpPr>
            <p:cNvPr id="24" name="23 Elipse"/>
            <p:cNvSpPr/>
            <p:nvPr/>
          </p:nvSpPr>
          <p:spPr>
            <a:xfrm>
              <a:off x="896937" y="3182937"/>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5" name="24 Elipse"/>
            <p:cNvSpPr/>
            <p:nvPr/>
          </p:nvSpPr>
          <p:spPr>
            <a:xfrm>
              <a:off x="879475" y="5092700"/>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6" name="25 Elipse"/>
            <p:cNvSpPr/>
            <p:nvPr/>
          </p:nvSpPr>
          <p:spPr>
            <a:xfrm>
              <a:off x="379412" y="3844926"/>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28" name="27 Elipse"/>
            <p:cNvSpPr/>
            <p:nvPr/>
          </p:nvSpPr>
          <p:spPr>
            <a:xfrm>
              <a:off x="2279650" y="3811588"/>
              <a:ext cx="139700" cy="1397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0" name="29 Elipse"/>
            <p:cNvSpPr/>
            <p:nvPr/>
          </p:nvSpPr>
          <p:spPr>
            <a:xfrm>
              <a:off x="2263774" y="3201986"/>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1" name="30 Elipse"/>
            <p:cNvSpPr/>
            <p:nvPr/>
          </p:nvSpPr>
          <p:spPr>
            <a:xfrm>
              <a:off x="363536" y="3187699"/>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2" name="31 Elipse"/>
            <p:cNvSpPr/>
            <p:nvPr/>
          </p:nvSpPr>
          <p:spPr>
            <a:xfrm>
              <a:off x="368299" y="5078412"/>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3" name="32 Elipse"/>
            <p:cNvSpPr/>
            <p:nvPr/>
          </p:nvSpPr>
          <p:spPr>
            <a:xfrm>
              <a:off x="2278062" y="5087937"/>
              <a:ext cx="139700" cy="139700"/>
            </a:xfrm>
            <a:prstGeom prst="ellipse">
              <a:avLst/>
            </a:prstGeom>
            <a:solidFill>
              <a:srgbClr val="956309"/>
            </a:solidFill>
            <a:ln>
              <a:solidFill>
                <a:srgbClr val="956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sp>
          <p:nvSpPr>
            <p:cNvPr id="34" name="33 Elipse"/>
            <p:cNvSpPr/>
            <p:nvPr/>
          </p:nvSpPr>
          <p:spPr>
            <a:xfrm>
              <a:off x="887412" y="3840162"/>
              <a:ext cx="139700" cy="139700"/>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000"/>
                </a:solidFill>
              </a:endParaRPr>
            </a:p>
          </p:txBody>
        </p:sp>
      </p:grpSp>
    </p:spTree>
    <p:extLst>
      <p:ext uri="{BB962C8B-B14F-4D97-AF65-F5344CB8AC3E}">
        <p14:creationId xmlns="" xmlns:p14="http://schemas.microsoft.com/office/powerpoint/2010/main" val="2553553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3"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5" y="620715"/>
            <a:ext cx="8015287" cy="290336"/>
          </a:xfrm>
          <a:prstGeom prst="rect">
            <a:avLst/>
          </a:prstGeom>
          <a:noFill/>
          <a:ln w="9525">
            <a:noFill/>
            <a:miter lim="800000"/>
            <a:headEnd/>
            <a:tailEnd/>
          </a:ln>
        </p:spPr>
        <p:txBody>
          <a:bodyPr>
            <a:spAutoFit/>
          </a:bodyPr>
          <a:lstStyle/>
          <a:p>
            <a:pPr algn="l">
              <a:lnSpc>
                <a:spcPct val="70000"/>
              </a:lnSpc>
              <a:spcBef>
                <a:spcPct val="50000"/>
              </a:spcBef>
            </a:pPr>
            <a:r>
              <a:rPr kumimoji="0" lang="en-US" sz="1800" dirty="0" smtClean="0">
                <a:solidFill>
                  <a:srgbClr val="C8C8C8"/>
                </a:solidFill>
                <a:latin typeface="Arial" charset="0"/>
              </a:rPr>
              <a:t>Mesh </a:t>
            </a:r>
            <a:r>
              <a:rPr kumimoji="0" lang="en-US" sz="1800" dirty="0" smtClean="0">
                <a:solidFill>
                  <a:srgbClr val="C8C8C8"/>
                </a:solidFill>
                <a:latin typeface="Arial" charset="0"/>
              </a:rPr>
              <a:t>generation</a:t>
            </a:r>
            <a:r>
              <a:rPr kumimoji="0" lang="en-US" sz="1800" dirty="0" smtClean="0">
                <a:solidFill>
                  <a:srgbClr val="C8C8C8"/>
                </a:solidFill>
                <a:latin typeface="Arial" charset="0"/>
              </a:rPr>
              <a:t>, </a:t>
            </a:r>
            <a:r>
              <a:rPr kumimoji="0" lang="en-US" sz="1800" dirty="0" smtClean="0">
                <a:solidFill>
                  <a:srgbClr val="C8C8C8"/>
                </a:solidFill>
                <a:latin typeface="Arial" charset="0"/>
              </a:rPr>
              <a:t>volume </a:t>
            </a:r>
            <a:r>
              <a:rPr kumimoji="0" lang="en-US" sz="1800" dirty="0" smtClean="0">
                <a:solidFill>
                  <a:srgbClr val="C8C8C8"/>
                </a:solidFill>
                <a:latin typeface="Arial" charset="0"/>
              </a:rPr>
              <a:t>p</a:t>
            </a:r>
            <a:r>
              <a:rPr kumimoji="0" lang="en-US" sz="1800" dirty="0" smtClean="0">
                <a:solidFill>
                  <a:srgbClr val="C8C8C8"/>
                </a:solidFill>
                <a:latin typeface="Arial" charset="0"/>
              </a:rPr>
              <a:t>arameterization </a:t>
            </a:r>
            <a:r>
              <a:rPr kumimoji="0" lang="en-US" sz="1800" dirty="0" smtClean="0">
                <a:solidFill>
                  <a:srgbClr val="C8C8C8"/>
                </a:solidFill>
                <a:latin typeface="Arial" charset="0"/>
              </a:rPr>
              <a:t>and </a:t>
            </a:r>
            <a:r>
              <a:rPr kumimoji="0" lang="en-US" sz="1800" dirty="0" err="1" smtClean="0">
                <a:solidFill>
                  <a:srgbClr val="C8C8C8"/>
                </a:solidFill>
                <a:latin typeface="Arial" charset="0"/>
              </a:rPr>
              <a:t>i</a:t>
            </a:r>
            <a:r>
              <a:rPr kumimoji="0" lang="en-US" sz="1800" dirty="0" err="1" smtClean="0">
                <a:solidFill>
                  <a:srgbClr val="C8C8C8"/>
                </a:solidFill>
                <a:latin typeface="Arial" charset="0"/>
              </a:rPr>
              <a:t>sogeometric</a:t>
            </a:r>
            <a:r>
              <a:rPr kumimoji="0" lang="en-US" sz="1800" dirty="0" smtClean="0">
                <a:solidFill>
                  <a:srgbClr val="C8C8C8"/>
                </a:solidFill>
                <a:latin typeface="Arial" charset="0"/>
              </a:rPr>
              <a:t> analysis</a:t>
            </a:r>
            <a:endParaRPr kumimoji="0" lang="en-US" sz="1800" dirty="0" smtClean="0">
              <a:solidFill>
                <a:srgbClr val="C8C8C8"/>
              </a:solidFill>
              <a:latin typeface="Arial" charset="0"/>
            </a:endParaRPr>
          </a:p>
        </p:txBody>
      </p:sp>
      <p:sp>
        <p:nvSpPr>
          <p:cNvPr id="1733667" name="Text Box 35"/>
          <p:cNvSpPr txBox="1">
            <a:spLocks noChangeArrowheads="1"/>
          </p:cNvSpPr>
          <p:nvPr/>
        </p:nvSpPr>
        <p:spPr bwMode="auto">
          <a:xfrm>
            <a:off x="900113" y="2415899"/>
            <a:ext cx="9005887" cy="1015663"/>
          </a:xfrm>
          <a:prstGeom prst="rect">
            <a:avLst/>
          </a:prstGeom>
          <a:noFill/>
          <a:ln w="57150">
            <a:noFill/>
            <a:miter lim="800000"/>
            <a:headEnd/>
            <a:tailEnd/>
          </a:ln>
        </p:spPr>
        <p:txBody>
          <a:bodyPr anchor="ctr">
            <a:spAutoFit/>
          </a:bodyPr>
          <a:lstStyle/>
          <a:p>
            <a:pPr algn="l">
              <a:buFont typeface="Wingdings" pitchFamily="2" charset="2"/>
              <a:buChar char="§"/>
            </a:pPr>
            <a:r>
              <a:rPr lang="en-GB" sz="2000" b="1" dirty="0" smtClean="0">
                <a:solidFill>
                  <a:srgbClr val="000000"/>
                </a:solidFill>
              </a:rPr>
              <a:t>  The initial algorithm for tetrahedral mesh generation</a:t>
            </a:r>
          </a:p>
          <a:p>
            <a:pPr algn="l">
              <a:buFont typeface="Wingdings" pitchFamily="2" charset="2"/>
              <a:buChar char="§"/>
            </a:pPr>
            <a:r>
              <a:rPr lang="en-GB" sz="2000" b="1" dirty="0" smtClean="0">
                <a:solidFill>
                  <a:srgbClr val="000000"/>
                </a:solidFill>
              </a:rPr>
              <a:t>  Volumetric parameterization of the tetrahedral mesh</a:t>
            </a:r>
          </a:p>
          <a:p>
            <a:pPr algn="l">
              <a:buFont typeface="Wingdings" pitchFamily="2" charset="2"/>
              <a:buChar char="§"/>
            </a:pPr>
            <a:r>
              <a:rPr lang="en-GB" sz="2000" b="1" dirty="0" smtClean="0">
                <a:solidFill>
                  <a:srgbClr val="000000"/>
                </a:solidFill>
              </a:rPr>
              <a:t>  Application to </a:t>
            </a:r>
            <a:r>
              <a:rPr lang="en-GB" sz="2000" b="1" dirty="0" err="1" smtClean="0">
                <a:solidFill>
                  <a:srgbClr val="000000"/>
                </a:solidFill>
              </a:rPr>
              <a:t>isogeometric</a:t>
            </a:r>
            <a:r>
              <a:rPr lang="en-GB" sz="2000" b="1" dirty="0" smtClean="0">
                <a:solidFill>
                  <a:srgbClr val="000000"/>
                </a:solidFill>
              </a:rPr>
              <a:t> solid </a:t>
            </a:r>
            <a:r>
              <a:rPr lang="en-US" sz="2000" b="1" dirty="0" smtClean="0">
                <a:solidFill>
                  <a:srgbClr val="000000"/>
                </a:solidFill>
              </a:rPr>
              <a:t>modeling and analysis</a:t>
            </a:r>
          </a:p>
        </p:txBody>
      </p:sp>
      <p:sp>
        <p:nvSpPr>
          <p:cNvPr id="1733669" name="Text Box 37"/>
          <p:cNvSpPr txBox="1">
            <a:spLocks noChangeArrowheads="1"/>
          </p:cNvSpPr>
          <p:nvPr/>
        </p:nvSpPr>
        <p:spPr bwMode="auto">
          <a:xfrm>
            <a:off x="906150" y="4188415"/>
            <a:ext cx="7011971" cy="1323439"/>
          </a:xfrm>
          <a:prstGeom prst="rect">
            <a:avLst/>
          </a:prstGeom>
          <a:noFill/>
          <a:ln w="57150">
            <a:noFill/>
            <a:miter lim="800000"/>
            <a:headEnd/>
            <a:tailEnd/>
          </a:ln>
        </p:spPr>
        <p:txBody>
          <a:bodyPr wrap="square" anchor="ctr">
            <a:spAutoFit/>
          </a:bodyPr>
          <a:lstStyle/>
          <a:p>
            <a:pPr algn="l">
              <a:buFont typeface="Wingdings" pitchFamily="2" charset="2"/>
              <a:buChar char="§"/>
            </a:pPr>
            <a:r>
              <a:rPr lang="en-US" sz="2000" b="1" dirty="0" smtClean="0">
                <a:solidFill>
                  <a:srgbClr val="000000"/>
                </a:solidFill>
                <a:cs typeface="Times New Roman" pitchFamily="18" charset="0"/>
              </a:rPr>
              <a:t>  The new algorithm for two-dimensional T-mesh generation</a:t>
            </a:r>
          </a:p>
          <a:p>
            <a:pPr algn="l">
              <a:buFont typeface="Wingdings" pitchFamily="2" charset="2"/>
              <a:buChar char="§"/>
            </a:pPr>
            <a:r>
              <a:rPr lang="en-US" sz="2000" b="1" dirty="0" smtClean="0">
                <a:solidFill>
                  <a:srgbClr val="000000"/>
                </a:solidFill>
                <a:cs typeface="Times New Roman" pitchFamily="18" charset="0"/>
              </a:rPr>
              <a:t>  T-</a:t>
            </a:r>
            <a:r>
              <a:rPr lang="en-US" sz="2000" b="1" dirty="0" err="1" smtClean="0">
                <a:solidFill>
                  <a:srgbClr val="000000"/>
                </a:solidFill>
                <a:cs typeface="Times New Roman" pitchFamily="18" charset="0"/>
              </a:rPr>
              <a:t>spline</a:t>
            </a:r>
            <a:r>
              <a:rPr lang="en-US" sz="2000" b="1" dirty="0" smtClean="0">
                <a:solidFill>
                  <a:srgbClr val="000000"/>
                </a:solidFill>
                <a:cs typeface="Times New Roman" pitchFamily="18" charset="0"/>
              </a:rPr>
              <a:t> parameterization of 2D </a:t>
            </a:r>
            <a:r>
              <a:rPr lang="en-US" sz="2000" b="1" dirty="0" smtClean="0">
                <a:solidFill>
                  <a:srgbClr val="000000"/>
                </a:solidFill>
                <a:cs typeface="Times New Roman" pitchFamily="18" charset="0"/>
              </a:rPr>
              <a:t>geometries</a:t>
            </a:r>
          </a:p>
          <a:p>
            <a:pPr algn="l">
              <a:buFont typeface="Wingdings" pitchFamily="2" charset="2"/>
              <a:buChar char="§"/>
            </a:pPr>
            <a:r>
              <a:rPr lang="en-US" sz="2000" b="1" dirty="0" smtClean="0">
                <a:solidFill>
                  <a:srgbClr val="000000"/>
                </a:solidFill>
                <a:cs typeface="Times New Roman" pitchFamily="18" charset="0"/>
              </a:rPr>
              <a:t>  Geometries </a:t>
            </a:r>
            <a:r>
              <a:rPr lang="en-US" sz="2000" b="1" dirty="0" smtClean="0">
                <a:solidFill>
                  <a:srgbClr val="000000"/>
                </a:solidFill>
                <a:cs typeface="Times New Roman" pitchFamily="18" charset="0"/>
              </a:rPr>
              <a:t>with several materials or holes</a:t>
            </a:r>
            <a:endParaRPr lang="en-US" sz="2000" b="1" dirty="0" smtClean="0">
              <a:solidFill>
                <a:srgbClr val="000000"/>
              </a:solidFill>
              <a:cs typeface="Times New Roman" pitchFamily="18" charset="0"/>
            </a:endParaRPr>
          </a:p>
          <a:p>
            <a:pPr algn="l">
              <a:buFont typeface="Wingdings" pitchFamily="2" charset="2"/>
              <a:buChar char="§"/>
            </a:pPr>
            <a:r>
              <a:rPr lang="en-US" sz="2000" b="1" dirty="0" smtClean="0">
                <a:solidFill>
                  <a:srgbClr val="000000"/>
                </a:solidFill>
                <a:cs typeface="Times New Roman" pitchFamily="18" charset="0"/>
              </a:rPr>
              <a:t>  Application to </a:t>
            </a:r>
            <a:r>
              <a:rPr lang="en-US" sz="2000" b="1" dirty="0" err="1" smtClean="0">
                <a:solidFill>
                  <a:srgbClr val="000000"/>
                </a:solidFill>
                <a:cs typeface="Times New Roman" pitchFamily="18" charset="0"/>
              </a:rPr>
              <a:t>isogeometric</a:t>
            </a:r>
            <a:r>
              <a:rPr lang="en-US" sz="2000" b="1" dirty="0" smtClean="0">
                <a:solidFill>
                  <a:srgbClr val="000000"/>
                </a:solidFill>
                <a:cs typeface="Times New Roman" pitchFamily="18" charset="0"/>
              </a:rPr>
              <a:t> modeling and </a:t>
            </a:r>
            <a:r>
              <a:rPr lang="en-US" sz="2000" b="1" dirty="0" smtClean="0">
                <a:solidFill>
                  <a:srgbClr val="000000"/>
                </a:solidFill>
                <a:cs typeface="Times New Roman" pitchFamily="18" charset="0"/>
              </a:rPr>
              <a:t>analysis</a:t>
            </a:r>
          </a:p>
        </p:txBody>
      </p:sp>
      <p:sp>
        <p:nvSpPr>
          <p:cNvPr id="1733670" name="Text Box 38"/>
          <p:cNvSpPr txBox="1">
            <a:spLocks noChangeArrowheads="1"/>
          </p:cNvSpPr>
          <p:nvPr/>
        </p:nvSpPr>
        <p:spPr bwMode="auto">
          <a:xfrm>
            <a:off x="338138" y="1917637"/>
            <a:ext cx="9567862" cy="907941"/>
          </a:xfrm>
          <a:prstGeom prst="rect">
            <a:avLst/>
          </a:prstGeom>
          <a:noFill/>
          <a:ln w="57150">
            <a:noFill/>
            <a:miter lim="800000"/>
            <a:headEnd/>
            <a:tailEnd/>
          </a:ln>
        </p:spPr>
        <p:txBody>
          <a:bodyPr anchor="ctr">
            <a:spAutoFit/>
          </a:bodyPr>
          <a:lstStyle/>
          <a:p>
            <a:pPr algn="l">
              <a:buFont typeface="Wingdings" pitchFamily="2" charset="2"/>
              <a:buChar char="q"/>
            </a:pPr>
            <a:r>
              <a:rPr lang="en-US" sz="2500" b="1" dirty="0" smtClean="0">
                <a:solidFill>
                  <a:srgbClr val="000000"/>
                </a:solidFill>
              </a:rPr>
              <a:t>  The Meccano Method (based on tetrahedral mesh optimization)</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81" y="3684833"/>
            <a:ext cx="9398000" cy="477054"/>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t>
            </a:r>
            <a:r>
              <a:rPr lang="en-US" sz="2500" b="1" dirty="0" smtClean="0">
                <a:solidFill>
                  <a:srgbClr val="000000"/>
                </a:solidFill>
              </a:rPr>
              <a:t>Meccano Method (based on a new 2D T-mesh optimization)</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5832863"/>
            <a:ext cx="7124700" cy="477837"/>
          </a:xfrm>
          <a:prstGeom prst="rect">
            <a:avLst/>
          </a:prstGeom>
          <a:noFill/>
          <a:ln w="57150">
            <a:noFill/>
            <a:miter lim="800000"/>
            <a:headEnd/>
            <a:tailEnd/>
          </a:ln>
        </p:spPr>
        <p:txBody>
          <a:bodyPr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 and Future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67"/>
                                        </p:tgtEl>
                                        <p:attrNameLst>
                                          <p:attrName>style.visibility</p:attrName>
                                        </p:attrNameLst>
                                      </p:cBhvr>
                                      <p:to>
                                        <p:strVal val="visible"/>
                                      </p:to>
                                    </p:set>
                                    <p:animEffect transition="in" filter="slide(fromBottom)">
                                      <p:cBhvr>
                                        <p:cTn id="12" dur="500"/>
                                        <p:tgtEl>
                                          <p:spTgt spid="173366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2"/>
                                        </p:tgtEl>
                                        <p:attrNameLst>
                                          <p:attrName>style.visibility</p:attrName>
                                        </p:attrNameLst>
                                      </p:cBhvr>
                                      <p:to>
                                        <p:strVal val="visible"/>
                                      </p:to>
                                    </p:set>
                                    <p:animEffect transition="in" filter="slide(fromBottom)">
                                      <p:cBhvr>
                                        <p:cTn id="17" dur="500"/>
                                        <p:tgtEl>
                                          <p:spTgt spid="173367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33669"/>
                                        </p:tgtEl>
                                        <p:attrNameLst>
                                          <p:attrName>style.visibility</p:attrName>
                                        </p:attrNameLst>
                                      </p:cBhvr>
                                      <p:to>
                                        <p:strVal val="visible"/>
                                      </p:to>
                                    </p:set>
                                    <p:animEffect transition="in" filter="slide(fromBottom)">
                                      <p:cBhvr>
                                        <p:cTn id="22" dur="500"/>
                                        <p:tgtEl>
                                          <p:spTgt spid="173366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33675"/>
                                        </p:tgtEl>
                                        <p:attrNameLst>
                                          <p:attrName>style.visibility</p:attrName>
                                        </p:attrNameLst>
                                      </p:cBhvr>
                                      <p:to>
                                        <p:strVal val="visible"/>
                                      </p:to>
                                    </p:set>
                                    <p:animEffect transition="in" filter="slide(fromBottom)">
                                      <p:cBhvr>
                                        <p:cTn id="27" dur="500"/>
                                        <p:tgtEl>
                                          <p:spTgt spid="173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67" grpId="0"/>
      <p:bldP spid="1733669" grpId="0"/>
      <p:bldP spid="1733670" grpId="0"/>
      <p:bldP spid="1733672" grpId="0"/>
      <p:bldP spid="17336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507348" y="620713"/>
            <a:ext cx="7323543"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6: Simultaneous Untangling and Smoothing (SUS) of the T-mesh</a:t>
            </a:r>
            <a:endParaRPr kumimoji="0" lang="en-US" sz="1800" dirty="0">
              <a:solidFill>
                <a:srgbClr val="C8C8C8"/>
              </a:solidFill>
              <a:latin typeface="Arial" charset="0"/>
            </a:endParaRPr>
          </a:p>
        </p:txBody>
      </p:sp>
      <p:sp>
        <p:nvSpPr>
          <p:cNvPr id="10"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437250" name="Picture 2"/>
          <p:cNvPicPr>
            <a:picLocks noChangeAspect="1" noChangeArrowheads="1"/>
          </p:cNvPicPr>
          <p:nvPr/>
        </p:nvPicPr>
        <p:blipFill>
          <a:blip r:embed="rId3" cstate="print"/>
          <a:srcRect/>
          <a:stretch>
            <a:fillRect/>
          </a:stretch>
        </p:blipFill>
        <p:spPr bwMode="auto">
          <a:xfrm>
            <a:off x="2228224" y="1532320"/>
            <a:ext cx="5366395" cy="4982780"/>
          </a:xfrm>
          <a:prstGeom prst="rect">
            <a:avLst/>
          </a:prstGeom>
          <a:noFill/>
          <a:ln w="9525">
            <a:noFill/>
            <a:miter lim="800000"/>
            <a:headEnd/>
            <a:tailEnd/>
          </a:ln>
          <a:effectLst/>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507339" y="115888"/>
            <a:ext cx="7333192" cy="576262"/>
          </a:xfrm>
        </p:spPr>
        <p:txBody>
          <a:bodyPr/>
          <a:lstStyle/>
          <a:p>
            <a:r>
              <a:rPr lang="en-US" dirty="0" smtClean="0"/>
              <a:t>The Meccano Method on T-meshes in 2-D</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2229566" y="1546073"/>
            <a:ext cx="5415834" cy="4969027"/>
          </a:xfrm>
          <a:prstGeom prst="rect">
            <a:avLst/>
          </a:prstGeom>
          <a:noFill/>
          <a:ln w="9525">
            <a:noFill/>
            <a:miter lim="800000"/>
            <a:headEnd/>
            <a:tailEnd/>
          </a:ln>
          <a:effectLst/>
        </p:spPr>
      </p:pic>
      <p:sp>
        <p:nvSpPr>
          <p:cNvPr id="10" name="Rectangle 4"/>
          <p:cNvSpPr>
            <a:spLocks noChangeArrowheads="1"/>
          </p:cNvSpPr>
          <p:nvPr/>
        </p:nvSpPr>
        <p:spPr bwMode="auto">
          <a:xfrm>
            <a:off x="507341" y="620713"/>
            <a:ext cx="4463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Step 7: T-</a:t>
            </a:r>
            <a:r>
              <a:rPr kumimoji="0" lang="en-US" sz="1800" dirty="0" err="1" smtClean="0">
                <a:solidFill>
                  <a:srgbClr val="C8C8C8"/>
                </a:solidFill>
                <a:latin typeface="Arial" charset="0"/>
              </a:rPr>
              <a:t>spline</a:t>
            </a:r>
            <a:r>
              <a:rPr kumimoji="0" lang="en-US" sz="1800" dirty="0" smtClean="0">
                <a:solidFill>
                  <a:srgbClr val="C8C8C8"/>
                </a:solidFill>
                <a:latin typeface="Arial" charset="0"/>
              </a:rPr>
              <a:t> representation of the spot</a:t>
            </a:r>
            <a:endParaRPr kumimoji="0" lang="en-US" sz="1800" dirty="0">
              <a:solidFill>
                <a:srgbClr val="C8C8C8"/>
              </a:solidFill>
              <a:latin typeface="Arial" charset="0"/>
            </a:endParaRPr>
          </a:p>
        </p:txBody>
      </p:sp>
    </p:spTree>
    <p:extLst>
      <p:ext uri="{BB962C8B-B14F-4D97-AF65-F5344CB8AC3E}">
        <p14:creationId xmlns="" xmlns:p14="http://schemas.microsoft.com/office/powerpoint/2010/main" val="3417180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Boundary Approach in 2-D</a:t>
            </a:r>
            <a:endParaRPr lang="en-US" dirty="0"/>
          </a:p>
        </p:txBody>
      </p:sp>
      <p:sp>
        <p:nvSpPr>
          <p:cNvPr id="55300" name="Rectangle 4"/>
          <p:cNvSpPr>
            <a:spLocks noChangeArrowheads="1"/>
          </p:cNvSpPr>
          <p:nvPr/>
        </p:nvSpPr>
        <p:spPr bwMode="auto">
          <a:xfrm>
            <a:off x="507349" y="620713"/>
            <a:ext cx="622478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Input data: Boundary </a:t>
            </a:r>
            <a:r>
              <a:rPr kumimoji="0" lang="en-US" sz="1800" dirty="0" err="1" smtClean="0">
                <a:solidFill>
                  <a:srgbClr val="C8C8C8"/>
                </a:solidFill>
                <a:latin typeface="Arial" charset="0"/>
              </a:rPr>
              <a:t>polyline</a:t>
            </a:r>
            <a:r>
              <a:rPr kumimoji="0" lang="en-US" sz="1800" dirty="0" smtClean="0">
                <a:solidFill>
                  <a:srgbClr val="C8C8C8"/>
                </a:solidFill>
                <a:latin typeface="Arial" charset="0"/>
              </a:rPr>
              <a:t> approximation (red color line)</a:t>
            </a:r>
          </a:p>
        </p:txBody>
      </p:sp>
      <p:sp>
        <p:nvSpPr>
          <p:cNvPr id="17" name="CuadroTexto 16"/>
          <p:cNvSpPr txBox="1"/>
          <p:nvPr/>
        </p:nvSpPr>
        <p:spPr>
          <a:xfrm rot="16200000">
            <a:off x="239729" y="3779293"/>
            <a:ext cx="4506362" cy="369332"/>
          </a:xfrm>
          <a:prstGeom prst="rect">
            <a:avLst/>
          </a:prstGeom>
          <a:noFill/>
        </p:spPr>
        <p:txBody>
          <a:bodyPr wrap="none" rtlCol="0">
            <a:spAutoFit/>
          </a:bodyPr>
          <a:lstStyle/>
          <a:p>
            <a:pPr algn="l" eaLnBrk="1" hangingPunct="1"/>
            <a:r>
              <a:rPr kumimoji="0" lang="en-US" sz="1800" dirty="0" smtClean="0">
                <a:solidFill>
                  <a:srgbClr val="FF0000"/>
                </a:solidFill>
                <a:latin typeface="Arial" charset="0"/>
              </a:rPr>
              <a:t>Boundary approximation in physical space</a:t>
            </a:r>
            <a:endParaRPr kumimoji="0" lang="en-US" sz="1800" dirty="0">
              <a:solidFill>
                <a:srgbClr val="FF0000"/>
              </a:solidFill>
              <a:latin typeface="Arial" charset="0"/>
            </a:endParaRPr>
          </a:p>
        </p:txBody>
      </p:sp>
      <p:sp>
        <p:nvSpPr>
          <p:cNvPr id="31" name="CuadroTexto 30"/>
          <p:cNvSpPr txBox="1"/>
          <p:nvPr/>
        </p:nvSpPr>
        <p:spPr>
          <a:xfrm rot="16200000">
            <a:off x="-1635464" y="3755588"/>
            <a:ext cx="4134530" cy="369332"/>
          </a:xfrm>
          <a:prstGeom prst="rect">
            <a:avLst/>
          </a:prstGeom>
          <a:noFill/>
        </p:spPr>
        <p:txBody>
          <a:bodyPr wrap="none" rtlCol="0">
            <a:spAutoFit/>
          </a:bodyPr>
          <a:lstStyle/>
          <a:p>
            <a:pPr algn="l" eaLnBrk="1" hangingPunct="1"/>
            <a:r>
              <a:rPr kumimoji="0" lang="en-US" sz="1800" dirty="0" smtClean="0">
                <a:solidFill>
                  <a:srgbClr val="000090"/>
                </a:solidFill>
                <a:latin typeface="Arial" charset="0"/>
              </a:rPr>
              <a:t>T-mesh adaptation in parameter space</a:t>
            </a:r>
            <a:endParaRPr kumimoji="0" lang="en-US" sz="1800" dirty="0">
              <a:solidFill>
                <a:srgbClr val="000090"/>
              </a:solidFill>
              <a:latin typeface="Arial" charset="0"/>
            </a:endParaRPr>
          </a:p>
        </p:txBody>
      </p:sp>
      <p:pic>
        <p:nvPicPr>
          <p:cNvPr id="41" name="Imagen 12"/>
          <p:cNvPicPr>
            <a:picLocks noChangeAspect="1"/>
          </p:cNvPicPr>
          <p:nvPr/>
        </p:nvPicPr>
        <p:blipFill>
          <a:blip r:embed="rId2" cstate="print"/>
          <a:srcRect r="64069"/>
          <a:stretch>
            <a:fillRect/>
          </a:stretch>
        </p:blipFill>
        <p:spPr>
          <a:xfrm>
            <a:off x="812045" y="1452814"/>
            <a:ext cx="1029475" cy="5194778"/>
          </a:xfrm>
          <a:prstGeom prst="rect">
            <a:avLst/>
          </a:prstGeom>
        </p:spPr>
      </p:pic>
      <p:pic>
        <p:nvPicPr>
          <p:cNvPr id="42" name="Imagen 12"/>
          <p:cNvPicPr>
            <a:picLocks noChangeAspect="1"/>
          </p:cNvPicPr>
          <p:nvPr/>
        </p:nvPicPr>
        <p:blipFill>
          <a:blip r:embed="rId2" cstate="print"/>
          <a:srcRect l="35488"/>
          <a:stretch>
            <a:fillRect/>
          </a:stretch>
        </p:blipFill>
        <p:spPr>
          <a:xfrm>
            <a:off x="2844800" y="1452814"/>
            <a:ext cx="1848344" cy="5194778"/>
          </a:xfrm>
          <a:prstGeom prst="rect">
            <a:avLst/>
          </a:prstGeom>
        </p:spPr>
      </p:pic>
      <p:sp>
        <p:nvSpPr>
          <p:cNvPr id="44" name="Rectángulo 13"/>
          <p:cNvSpPr/>
          <p:nvPr/>
        </p:nvSpPr>
        <p:spPr>
          <a:xfrm>
            <a:off x="5172889" y="1543661"/>
            <a:ext cx="4472698" cy="400110"/>
          </a:xfrm>
          <a:prstGeom prst="rect">
            <a:avLst/>
          </a:prstGeom>
        </p:spPr>
        <p:txBody>
          <a:bodyPr wrap="none">
            <a:spAutoFit/>
          </a:bodyPr>
          <a:lstStyle/>
          <a:p>
            <a:r>
              <a:rPr lang="en-GB" sz="2000" dirty="0" smtClean="0">
                <a:solidFill>
                  <a:srgbClr val="000000"/>
                </a:solidFill>
                <a:latin typeface="+mn-lt"/>
              </a:rPr>
              <a:t>Boundary edge refinement criterion: </a:t>
            </a:r>
            <a:endParaRPr lang="en-GB" sz="2000" dirty="0">
              <a:solidFill>
                <a:srgbClr val="000000"/>
              </a:solidFill>
              <a:latin typeface="+mn-lt"/>
            </a:endParaRPr>
          </a:p>
        </p:txBody>
      </p:sp>
      <p:pic>
        <p:nvPicPr>
          <p:cNvPr id="435202" name="Picture 2"/>
          <p:cNvPicPr>
            <a:picLocks noChangeAspect="1" noChangeArrowheads="1"/>
          </p:cNvPicPr>
          <p:nvPr/>
        </p:nvPicPr>
        <p:blipFill>
          <a:blip r:embed="rId3" cstate="print"/>
          <a:srcRect/>
          <a:stretch>
            <a:fillRect/>
          </a:stretch>
        </p:blipFill>
        <p:spPr bwMode="auto">
          <a:xfrm>
            <a:off x="6116645" y="4749800"/>
            <a:ext cx="2961383" cy="1484312"/>
          </a:xfrm>
          <a:prstGeom prst="rect">
            <a:avLst/>
          </a:prstGeom>
          <a:noFill/>
          <a:ln w="9525">
            <a:noFill/>
            <a:miter lim="800000"/>
            <a:headEnd/>
            <a:tailEnd/>
          </a:ln>
        </p:spPr>
      </p:pic>
      <p:grpSp>
        <p:nvGrpSpPr>
          <p:cNvPr id="47" name="46 Grupo"/>
          <p:cNvGrpSpPr/>
          <p:nvPr/>
        </p:nvGrpSpPr>
        <p:grpSpPr>
          <a:xfrm>
            <a:off x="5617315" y="2159035"/>
            <a:ext cx="4174405" cy="2197101"/>
            <a:chOff x="5579195" y="2158999"/>
            <a:chExt cx="4174405" cy="2197101"/>
          </a:xfrm>
        </p:grpSpPr>
        <p:pic>
          <p:nvPicPr>
            <p:cNvPr id="43" name="Imagen 2"/>
            <p:cNvPicPr>
              <a:picLocks noChangeAspect="1"/>
            </p:cNvPicPr>
            <p:nvPr/>
          </p:nvPicPr>
          <p:blipFill>
            <a:blip r:embed="rId4" cstate="print"/>
            <a:srcRect r="28566"/>
            <a:stretch>
              <a:fillRect/>
            </a:stretch>
          </p:blipFill>
          <p:spPr>
            <a:xfrm>
              <a:off x="5579195" y="2158999"/>
              <a:ext cx="3971205" cy="2197101"/>
            </a:xfrm>
            <a:prstGeom prst="rect">
              <a:avLst/>
            </a:prstGeom>
          </p:spPr>
        </p:pic>
        <p:sp>
          <p:nvSpPr>
            <p:cNvPr id="46" name="45 Rectángulo"/>
            <p:cNvSpPr/>
            <p:nvPr/>
          </p:nvSpPr>
          <p:spPr>
            <a:xfrm>
              <a:off x="8902700" y="2463800"/>
              <a:ext cx="8509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3" name="12 Rectángulo"/>
          <p:cNvSpPr/>
          <p:nvPr/>
        </p:nvSpPr>
        <p:spPr>
          <a:xfrm>
            <a:off x="531606" y="1326822"/>
            <a:ext cx="30950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4" name="13 Rectángulo"/>
          <p:cNvSpPr/>
          <p:nvPr/>
        </p:nvSpPr>
        <p:spPr>
          <a:xfrm>
            <a:off x="1732405" y="1339522"/>
            <a:ext cx="320921"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
        <p:nvSpPr>
          <p:cNvPr id="15" name="14 Rectángulo"/>
          <p:cNvSpPr/>
          <p:nvPr/>
        </p:nvSpPr>
        <p:spPr>
          <a:xfrm>
            <a:off x="2701734" y="1568122"/>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A</a:t>
            </a:r>
            <a:endParaRPr lang="es-ES" sz="1200" dirty="0">
              <a:solidFill>
                <a:schemeClr val="tx1"/>
              </a:solidFill>
              <a:latin typeface="Arial" pitchFamily="34" charset="0"/>
              <a:cs typeface="Arial" pitchFamily="34" charset="0"/>
            </a:endParaRPr>
          </a:p>
        </p:txBody>
      </p:sp>
      <p:sp>
        <p:nvSpPr>
          <p:cNvPr id="16" name="15 Rectángulo"/>
          <p:cNvSpPr/>
          <p:nvPr/>
        </p:nvSpPr>
        <p:spPr>
          <a:xfrm>
            <a:off x="4632131" y="1872887"/>
            <a:ext cx="287258" cy="276999"/>
          </a:xfrm>
          <a:prstGeom prst="rect">
            <a:avLst/>
          </a:prstGeom>
        </p:spPr>
        <p:txBody>
          <a:bodyPr wrap="none">
            <a:spAutoFit/>
          </a:bodyPr>
          <a:lstStyle/>
          <a:p>
            <a:r>
              <a:rPr lang="en-US" sz="1200" dirty="0" smtClean="0">
                <a:solidFill>
                  <a:schemeClr val="tx1"/>
                </a:solidFill>
                <a:latin typeface="Arial" pitchFamily="34" charset="0"/>
                <a:cs typeface="Arial" pitchFamily="34" charset="0"/>
              </a:rPr>
              <a:t>B</a:t>
            </a:r>
            <a:endParaRPr lang="es-E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12 Grupo"/>
          <p:cNvGrpSpPr/>
          <p:nvPr/>
        </p:nvGrpSpPr>
        <p:grpSpPr>
          <a:xfrm>
            <a:off x="921887" y="3194826"/>
            <a:ext cx="2522382" cy="2606573"/>
            <a:chOff x="5425440" y="2545080"/>
            <a:chExt cx="3810000" cy="3657600"/>
          </a:xfrm>
        </p:grpSpPr>
        <p:sp>
          <p:nvSpPr>
            <p:cNvPr id="16" name="113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17" name="114 Elipse"/>
            <p:cNvSpPr/>
            <p:nvPr/>
          </p:nvSpPr>
          <p:spPr bwMode="auto">
            <a:xfrm>
              <a:off x="8341351" y="3280472"/>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19" name="116 Conector recto"/>
            <p:cNvCxnSpPr>
              <a:stCxn id="16" idx="0"/>
              <a:endCxn id="17" idx="0"/>
            </p:cNvCxnSpPr>
            <p:nvPr/>
          </p:nvCxnSpPr>
          <p:spPr bwMode="auto">
            <a:xfrm>
              <a:off x="7376161" y="2849879"/>
              <a:ext cx="1091191" cy="430593"/>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117 Conector recto"/>
            <p:cNvCxnSpPr>
              <a:stCxn id="16" idx="4"/>
              <a:endCxn id="17" idx="4"/>
            </p:cNvCxnSpPr>
            <p:nvPr/>
          </p:nvCxnSpPr>
          <p:spPr bwMode="auto">
            <a:xfrm flipV="1">
              <a:off x="7284719" y="3532472"/>
              <a:ext cx="1182632" cy="2228247"/>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118 Conector recto"/>
            <p:cNvCxnSpPr>
              <a:stCxn id="16" idx="6"/>
              <a:endCxn id="17" idx="2"/>
            </p:cNvCxnSpPr>
            <p:nvPr/>
          </p:nvCxnSpPr>
          <p:spPr bwMode="auto">
            <a:xfrm flipV="1">
              <a:off x="6035040" y="3406473"/>
              <a:ext cx="2306311" cy="79976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8" name="211 Elipse"/>
          <p:cNvSpPr/>
          <p:nvPr/>
        </p:nvSpPr>
        <p:spPr bwMode="auto">
          <a:xfrm>
            <a:off x="1014474" y="3157827"/>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9" name="212 Elipse"/>
          <p:cNvSpPr/>
          <p:nvPr/>
        </p:nvSpPr>
        <p:spPr bwMode="auto">
          <a:xfrm>
            <a:off x="2163063" y="335535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0" name="213 Elipse"/>
          <p:cNvSpPr/>
          <p:nvPr/>
        </p:nvSpPr>
        <p:spPr bwMode="auto">
          <a:xfrm>
            <a:off x="3374764" y="330767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1" name="214 Elipse"/>
          <p:cNvSpPr/>
          <p:nvPr/>
        </p:nvSpPr>
        <p:spPr bwMode="auto">
          <a:xfrm>
            <a:off x="3229609" y="441793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2" name="215 Elipse"/>
          <p:cNvSpPr/>
          <p:nvPr/>
        </p:nvSpPr>
        <p:spPr bwMode="auto">
          <a:xfrm>
            <a:off x="1266910" y="4322579"/>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3" name="216 Elipse"/>
          <p:cNvSpPr/>
          <p:nvPr/>
        </p:nvSpPr>
        <p:spPr bwMode="auto">
          <a:xfrm>
            <a:off x="888255" y="5732542"/>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4" name="217 Elipse"/>
          <p:cNvSpPr/>
          <p:nvPr/>
        </p:nvSpPr>
        <p:spPr bwMode="auto">
          <a:xfrm>
            <a:off x="2099958" y="5412406"/>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15" name="218 Elipse"/>
          <p:cNvSpPr/>
          <p:nvPr/>
        </p:nvSpPr>
        <p:spPr bwMode="auto">
          <a:xfrm>
            <a:off x="3210678" y="5712108"/>
            <a:ext cx="107335" cy="115848"/>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nvGrpSpPr>
          <p:cNvPr id="4" name="222 Grupo"/>
          <p:cNvGrpSpPr/>
          <p:nvPr/>
        </p:nvGrpSpPr>
        <p:grpSpPr>
          <a:xfrm>
            <a:off x="6151133" y="3142622"/>
            <a:ext cx="2593840" cy="2700603"/>
            <a:chOff x="975965" y="3230654"/>
            <a:chExt cx="3479867" cy="3344400"/>
          </a:xfrm>
        </p:grpSpPr>
        <p:grpSp>
          <p:nvGrpSpPr>
            <p:cNvPr id="6" name="112 Grupo"/>
            <p:cNvGrpSpPr/>
            <p:nvPr/>
          </p:nvGrpSpPr>
          <p:grpSpPr>
            <a:xfrm>
              <a:off x="1021080" y="3276600"/>
              <a:ext cx="3384000" cy="3240000"/>
              <a:chOff x="5425440" y="2545080"/>
              <a:chExt cx="3810000" cy="3657600"/>
            </a:xfrm>
          </p:grpSpPr>
          <p:sp>
            <p:nvSpPr>
              <p:cNvPr id="32" name="232 Forma libre"/>
              <p:cNvSpPr/>
              <p:nvPr/>
            </p:nvSpPr>
            <p:spPr bwMode="auto">
              <a:xfrm>
                <a:off x="5425440" y="2545080"/>
                <a:ext cx="3810000" cy="3657600"/>
              </a:xfrm>
              <a:custGeom>
                <a:avLst/>
                <a:gdLst>
                  <a:gd name="connsiteX0" fmla="*/ 2148840 w 4023360"/>
                  <a:gd name="connsiteY0" fmla="*/ 304800 h 3688080"/>
                  <a:gd name="connsiteX1" fmla="*/ 4008120 w 4023360"/>
                  <a:gd name="connsiteY1" fmla="*/ 228600 h 3688080"/>
                  <a:gd name="connsiteX2" fmla="*/ 4023360 w 4023360"/>
                  <a:gd name="connsiteY2" fmla="*/ 1828800 h 3688080"/>
                  <a:gd name="connsiteX3" fmla="*/ 3749040 w 4023360"/>
                  <a:gd name="connsiteY3" fmla="*/ 3642360 h 3688080"/>
                  <a:gd name="connsiteX4" fmla="*/ 1676400 w 4023360"/>
                  <a:gd name="connsiteY4" fmla="*/ 3688080 h 3688080"/>
                  <a:gd name="connsiteX5" fmla="*/ 137160 w 4023360"/>
                  <a:gd name="connsiteY5" fmla="*/ 3276600 h 3688080"/>
                  <a:gd name="connsiteX6" fmla="*/ 0 w 4023360"/>
                  <a:gd name="connsiteY6" fmla="*/ 1630680 h 3688080"/>
                  <a:gd name="connsiteX7" fmla="*/ 396240 w 4023360"/>
                  <a:gd name="connsiteY7" fmla="*/ 0 h 3688080"/>
                  <a:gd name="connsiteX8" fmla="*/ 2148840 w 4023360"/>
                  <a:gd name="connsiteY8" fmla="*/ 304800 h 3688080"/>
                  <a:gd name="connsiteX0" fmla="*/ 2011680 w 3886200"/>
                  <a:gd name="connsiteY0" fmla="*/ 304800 h 3688080"/>
                  <a:gd name="connsiteX1" fmla="*/ 3870960 w 3886200"/>
                  <a:gd name="connsiteY1" fmla="*/ 228600 h 3688080"/>
                  <a:gd name="connsiteX2" fmla="*/ 3886200 w 3886200"/>
                  <a:gd name="connsiteY2" fmla="*/ 1828800 h 3688080"/>
                  <a:gd name="connsiteX3" fmla="*/ 3611880 w 3886200"/>
                  <a:gd name="connsiteY3" fmla="*/ 3642360 h 3688080"/>
                  <a:gd name="connsiteX4" fmla="*/ 1539240 w 3886200"/>
                  <a:gd name="connsiteY4" fmla="*/ 3688080 h 3688080"/>
                  <a:gd name="connsiteX5" fmla="*/ 0 w 3886200"/>
                  <a:gd name="connsiteY5" fmla="*/ 3276600 h 3688080"/>
                  <a:gd name="connsiteX6" fmla="*/ 304800 w 3886200"/>
                  <a:gd name="connsiteY6" fmla="*/ 1630680 h 3688080"/>
                  <a:gd name="connsiteX7" fmla="*/ 259080 w 3886200"/>
                  <a:gd name="connsiteY7" fmla="*/ 0 h 3688080"/>
                  <a:gd name="connsiteX8" fmla="*/ 2011680 w 3886200"/>
                  <a:gd name="connsiteY8" fmla="*/ 304800 h 3688080"/>
                  <a:gd name="connsiteX0" fmla="*/ 2011680 w 3870960"/>
                  <a:gd name="connsiteY0" fmla="*/ 304800 h 3688080"/>
                  <a:gd name="connsiteX1" fmla="*/ 3870960 w 3870960"/>
                  <a:gd name="connsiteY1" fmla="*/ 228600 h 3688080"/>
                  <a:gd name="connsiteX2" fmla="*/ 3627120 w 3870960"/>
                  <a:gd name="connsiteY2" fmla="*/ 1798320 h 3688080"/>
                  <a:gd name="connsiteX3" fmla="*/ 3611880 w 3870960"/>
                  <a:gd name="connsiteY3" fmla="*/ 3642360 h 3688080"/>
                  <a:gd name="connsiteX4" fmla="*/ 1539240 w 3870960"/>
                  <a:gd name="connsiteY4" fmla="*/ 3688080 h 3688080"/>
                  <a:gd name="connsiteX5" fmla="*/ 0 w 3870960"/>
                  <a:gd name="connsiteY5" fmla="*/ 3276600 h 3688080"/>
                  <a:gd name="connsiteX6" fmla="*/ 304800 w 3870960"/>
                  <a:gd name="connsiteY6" fmla="*/ 1630680 h 3688080"/>
                  <a:gd name="connsiteX7" fmla="*/ 259080 w 3870960"/>
                  <a:gd name="connsiteY7" fmla="*/ 0 h 3688080"/>
                  <a:gd name="connsiteX8" fmla="*/ 2011680 w 3870960"/>
                  <a:gd name="connsiteY8" fmla="*/ 304800 h 3688080"/>
                  <a:gd name="connsiteX0" fmla="*/ 2011680 w 3870960"/>
                  <a:gd name="connsiteY0" fmla="*/ 304800 h 3642360"/>
                  <a:gd name="connsiteX1" fmla="*/ 3870960 w 3870960"/>
                  <a:gd name="connsiteY1" fmla="*/ 228600 h 3642360"/>
                  <a:gd name="connsiteX2" fmla="*/ 3627120 w 3870960"/>
                  <a:gd name="connsiteY2" fmla="*/ 1798320 h 3642360"/>
                  <a:gd name="connsiteX3" fmla="*/ 3611880 w 3870960"/>
                  <a:gd name="connsiteY3" fmla="*/ 3642360 h 3642360"/>
                  <a:gd name="connsiteX4" fmla="*/ 1935480 w 3870960"/>
                  <a:gd name="connsiteY4" fmla="*/ 3627120 h 3642360"/>
                  <a:gd name="connsiteX5" fmla="*/ 0 w 3870960"/>
                  <a:gd name="connsiteY5" fmla="*/ 3276600 h 3642360"/>
                  <a:gd name="connsiteX6" fmla="*/ 304800 w 3870960"/>
                  <a:gd name="connsiteY6" fmla="*/ 1630680 h 3642360"/>
                  <a:gd name="connsiteX7" fmla="*/ 259080 w 3870960"/>
                  <a:gd name="connsiteY7" fmla="*/ 0 h 3642360"/>
                  <a:gd name="connsiteX8" fmla="*/ 2011680 w 3870960"/>
                  <a:gd name="connsiteY8" fmla="*/ 304800 h 3642360"/>
                  <a:gd name="connsiteX0" fmla="*/ 2453640 w 4312920"/>
                  <a:gd name="connsiteY0" fmla="*/ 304800 h 3703320"/>
                  <a:gd name="connsiteX1" fmla="*/ 4312920 w 4312920"/>
                  <a:gd name="connsiteY1" fmla="*/ 228600 h 3703320"/>
                  <a:gd name="connsiteX2" fmla="*/ 4069080 w 4312920"/>
                  <a:gd name="connsiteY2" fmla="*/ 1798320 h 3703320"/>
                  <a:gd name="connsiteX3" fmla="*/ 4053840 w 4312920"/>
                  <a:gd name="connsiteY3" fmla="*/ 3642360 h 3703320"/>
                  <a:gd name="connsiteX4" fmla="*/ 2377440 w 4312920"/>
                  <a:gd name="connsiteY4" fmla="*/ 3627120 h 3703320"/>
                  <a:gd name="connsiteX5" fmla="*/ 0 w 4312920"/>
                  <a:gd name="connsiteY5" fmla="*/ 3703320 h 3703320"/>
                  <a:gd name="connsiteX6" fmla="*/ 746760 w 4312920"/>
                  <a:gd name="connsiteY6" fmla="*/ 1630680 h 3703320"/>
                  <a:gd name="connsiteX7" fmla="*/ 701040 w 4312920"/>
                  <a:gd name="connsiteY7" fmla="*/ 0 h 3703320"/>
                  <a:gd name="connsiteX8" fmla="*/ 2453640 w 4312920"/>
                  <a:gd name="connsiteY8" fmla="*/ 304800 h 370332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74520 w 3810000"/>
                  <a:gd name="connsiteY4" fmla="*/ 362712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243840 w 3810000"/>
                  <a:gd name="connsiteY6" fmla="*/ 1630680 h 3657600"/>
                  <a:gd name="connsiteX7" fmla="*/ 198120 w 3810000"/>
                  <a:gd name="connsiteY7" fmla="*/ 0 h 3657600"/>
                  <a:gd name="connsiteX8" fmla="*/ 1950720 w 3810000"/>
                  <a:gd name="connsiteY8" fmla="*/ 304800 h 3657600"/>
                  <a:gd name="connsiteX0" fmla="*/ 2331720 w 4191000"/>
                  <a:gd name="connsiteY0" fmla="*/ 304800 h 3657600"/>
                  <a:gd name="connsiteX1" fmla="*/ 4191000 w 4191000"/>
                  <a:gd name="connsiteY1" fmla="*/ 228600 h 3657600"/>
                  <a:gd name="connsiteX2" fmla="*/ 3947160 w 4191000"/>
                  <a:gd name="connsiteY2" fmla="*/ 1798320 h 3657600"/>
                  <a:gd name="connsiteX3" fmla="*/ 3931920 w 4191000"/>
                  <a:gd name="connsiteY3" fmla="*/ 3642360 h 3657600"/>
                  <a:gd name="connsiteX4" fmla="*/ 2240280 w 4191000"/>
                  <a:gd name="connsiteY4" fmla="*/ 3215640 h 3657600"/>
                  <a:gd name="connsiteX5" fmla="*/ 381000 w 4191000"/>
                  <a:gd name="connsiteY5" fmla="*/ 3657600 h 3657600"/>
                  <a:gd name="connsiteX6" fmla="*/ 0 w 4191000"/>
                  <a:gd name="connsiteY6" fmla="*/ 1554480 h 3657600"/>
                  <a:gd name="connsiteX7" fmla="*/ 579120 w 4191000"/>
                  <a:gd name="connsiteY7" fmla="*/ 0 h 3657600"/>
                  <a:gd name="connsiteX8" fmla="*/ 2331720 w 4191000"/>
                  <a:gd name="connsiteY8" fmla="*/ 304800 h 3657600"/>
                  <a:gd name="connsiteX0" fmla="*/ 1950720 w 3810000"/>
                  <a:gd name="connsiteY0" fmla="*/ 304800 h 3657600"/>
                  <a:gd name="connsiteX1" fmla="*/ 3810000 w 3810000"/>
                  <a:gd name="connsiteY1" fmla="*/ 228600 h 3657600"/>
                  <a:gd name="connsiteX2" fmla="*/ 3566160 w 3810000"/>
                  <a:gd name="connsiteY2" fmla="*/ 1798320 h 3657600"/>
                  <a:gd name="connsiteX3" fmla="*/ 3550920 w 3810000"/>
                  <a:gd name="connsiteY3" fmla="*/ 3642360 h 3657600"/>
                  <a:gd name="connsiteX4" fmla="*/ 1859280 w 3810000"/>
                  <a:gd name="connsiteY4" fmla="*/ 3215640 h 3657600"/>
                  <a:gd name="connsiteX5" fmla="*/ 0 w 3810000"/>
                  <a:gd name="connsiteY5" fmla="*/ 3657600 h 3657600"/>
                  <a:gd name="connsiteX6" fmla="*/ 609600 w 3810000"/>
                  <a:gd name="connsiteY6" fmla="*/ 1661160 h 3657600"/>
                  <a:gd name="connsiteX7" fmla="*/ 198120 w 3810000"/>
                  <a:gd name="connsiteY7" fmla="*/ 0 h 3657600"/>
                  <a:gd name="connsiteX8" fmla="*/ 1950720 w 3810000"/>
                  <a:gd name="connsiteY8" fmla="*/ 3048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657600">
                    <a:moveTo>
                      <a:pt x="1950720" y="304800"/>
                    </a:moveTo>
                    <a:lnTo>
                      <a:pt x="3810000" y="228600"/>
                    </a:lnTo>
                    <a:lnTo>
                      <a:pt x="3566160" y="1798320"/>
                    </a:lnTo>
                    <a:lnTo>
                      <a:pt x="3550920" y="3642360"/>
                    </a:lnTo>
                    <a:lnTo>
                      <a:pt x="1859280" y="3215640"/>
                    </a:lnTo>
                    <a:lnTo>
                      <a:pt x="0" y="3657600"/>
                    </a:lnTo>
                    <a:lnTo>
                      <a:pt x="609600" y="1661160"/>
                    </a:lnTo>
                    <a:lnTo>
                      <a:pt x="198120" y="0"/>
                    </a:lnTo>
                    <a:lnTo>
                      <a:pt x="1950720" y="304800"/>
                    </a:lnTo>
                    <a:close/>
                  </a:path>
                </a:pathLst>
              </a:custGeom>
              <a:solidFill>
                <a:schemeClr val="bg1"/>
              </a:solidFill>
              <a:ln w="19050" algn="ctr">
                <a:solidFill>
                  <a:schemeClr val="tx1"/>
                </a:solidFill>
                <a:miter lim="800000"/>
                <a:headEnd/>
                <a:tailEnd/>
              </a:ln>
            </p:spPr>
            <p:txBody>
              <a:bodyPr wrap="none" rtlCol="0" anchor="ctr"/>
              <a:lstStyle/>
              <a:p>
                <a:pPr algn="ctr"/>
                <a:endParaRPr lang="es-ES"/>
              </a:p>
            </p:txBody>
          </p:sp>
          <p:sp>
            <p:nvSpPr>
              <p:cNvPr id="33" name="233 Elipse"/>
              <p:cNvSpPr/>
              <p:nvPr/>
            </p:nvSpPr>
            <p:spPr bwMode="auto">
              <a:xfrm>
                <a:off x="7215850" y="4033540"/>
                <a:ext cx="252000" cy="252000"/>
              </a:xfrm>
              <a:prstGeom prst="ellipse">
                <a:avLst/>
              </a:prstGeom>
              <a:solidFill>
                <a:srgbClr val="FF0000"/>
              </a:solidFill>
              <a:ln w="31750" algn="ctr">
                <a:solidFill>
                  <a:schemeClr val="tx1"/>
                </a:solidFill>
                <a:miter lim="800000"/>
                <a:headEnd/>
                <a:tailEnd/>
              </a:ln>
            </p:spPr>
            <p:txBody>
              <a:bodyPr wrap="none" rtlCol="0" anchor="ctr"/>
              <a:lstStyle/>
              <a:p>
                <a:pPr algn="ctr"/>
                <a:endParaRPr lang="es-ES"/>
              </a:p>
            </p:txBody>
          </p:sp>
          <p:cxnSp>
            <p:nvCxnSpPr>
              <p:cNvPr id="35" name="235 Conector recto"/>
              <p:cNvCxnSpPr>
                <a:stCxn id="32" idx="0"/>
                <a:endCxn id="33" idx="0"/>
              </p:cNvCxnSpPr>
              <p:nvPr/>
            </p:nvCxnSpPr>
            <p:spPr bwMode="auto">
              <a:xfrm flipH="1">
                <a:off x="7341850" y="2849880"/>
                <a:ext cx="34310" cy="118366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236 Conector recto"/>
              <p:cNvCxnSpPr>
                <a:stCxn id="32" idx="4"/>
                <a:endCxn id="33" idx="4"/>
              </p:cNvCxnSpPr>
              <p:nvPr/>
            </p:nvCxnSpPr>
            <p:spPr bwMode="auto">
              <a:xfrm flipV="1">
                <a:off x="7284720" y="4285540"/>
                <a:ext cx="57130" cy="14751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237 Conector recto"/>
              <p:cNvCxnSpPr>
                <a:stCxn id="32" idx="6"/>
                <a:endCxn id="33" idx="2"/>
              </p:cNvCxnSpPr>
              <p:nvPr/>
            </p:nvCxnSpPr>
            <p:spPr bwMode="auto">
              <a:xfrm flipV="1">
                <a:off x="6035040" y="4159540"/>
                <a:ext cx="1180810" cy="4670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24" name="224 Elipse"/>
            <p:cNvSpPr/>
            <p:nvPr/>
          </p:nvSpPr>
          <p:spPr bwMode="auto">
            <a:xfrm>
              <a:off x="1145299" y="3230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5" name="225 Elipse"/>
            <p:cNvSpPr/>
            <p:nvPr/>
          </p:nvSpPr>
          <p:spPr bwMode="auto">
            <a:xfrm>
              <a:off x="2686233" y="3476187"/>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6" name="226 Elipse"/>
            <p:cNvSpPr/>
            <p:nvPr/>
          </p:nvSpPr>
          <p:spPr bwMode="auto">
            <a:xfrm>
              <a:off x="4311832" y="34169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7" name="227 Elipse"/>
            <p:cNvSpPr/>
            <p:nvPr/>
          </p:nvSpPr>
          <p:spPr bwMode="auto">
            <a:xfrm>
              <a:off x="4117100" y="4796987"/>
              <a:ext cx="143999"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8" name="228 Elipse"/>
            <p:cNvSpPr/>
            <p:nvPr/>
          </p:nvSpPr>
          <p:spPr bwMode="auto">
            <a:xfrm>
              <a:off x="1483965" y="46784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29" name="229 Elipse"/>
            <p:cNvSpPr/>
            <p:nvPr/>
          </p:nvSpPr>
          <p:spPr bwMode="auto">
            <a:xfrm>
              <a:off x="975965" y="64310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0" name="230 Elipse"/>
            <p:cNvSpPr/>
            <p:nvPr/>
          </p:nvSpPr>
          <p:spPr bwMode="auto">
            <a:xfrm>
              <a:off x="2601566" y="6033121"/>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sp>
          <p:nvSpPr>
            <p:cNvPr id="31" name="231 Elipse"/>
            <p:cNvSpPr/>
            <p:nvPr/>
          </p:nvSpPr>
          <p:spPr bwMode="auto">
            <a:xfrm>
              <a:off x="4091699" y="6405654"/>
              <a:ext cx="144000" cy="144000"/>
            </a:xfrm>
            <a:prstGeom prst="ellipse">
              <a:avLst/>
            </a:prstGeom>
            <a:solidFill>
              <a:schemeClr val="tx1"/>
            </a:solidFill>
            <a:ln w="31750" algn="ctr">
              <a:solidFill>
                <a:schemeClr val="tx1"/>
              </a:solidFill>
              <a:miter lim="800000"/>
              <a:headEnd/>
              <a:tailEnd/>
            </a:ln>
          </p:spPr>
          <p:txBody>
            <a:bodyPr wrap="none" rtlCol="0" anchor="ctr"/>
            <a:lstStyle/>
            <a:p>
              <a:pPr algn="ctr"/>
              <a:endParaRPr lang="es-ES"/>
            </a:p>
          </p:txBody>
        </p:sp>
      </p:grpSp>
      <p:sp>
        <p:nvSpPr>
          <p:cNvPr id="40" name="308 Flecha derecha"/>
          <p:cNvSpPr/>
          <p:nvPr/>
        </p:nvSpPr>
        <p:spPr bwMode="auto">
          <a:xfrm>
            <a:off x="4253389" y="4148649"/>
            <a:ext cx="1364566" cy="274320"/>
          </a:xfrm>
          <a:prstGeom prst="rightArrow">
            <a:avLst/>
          </a:prstGeom>
          <a:solidFill>
            <a:schemeClr val="bg2">
              <a:lumMod val="20000"/>
              <a:lumOff val="80000"/>
            </a:schemeClr>
          </a:solid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lang="es-ES"/>
          </a:p>
        </p:txBody>
      </p:sp>
      <p:sp>
        <p:nvSpPr>
          <p:cNvPr id="42" name="40 CuadroTexto"/>
          <p:cNvSpPr txBox="1"/>
          <p:nvPr/>
        </p:nvSpPr>
        <p:spPr>
          <a:xfrm>
            <a:off x="1333363" y="60333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43" name="42 CuadroTexto"/>
          <p:cNvSpPr txBox="1"/>
          <p:nvPr/>
        </p:nvSpPr>
        <p:spPr>
          <a:xfrm>
            <a:off x="6150786" y="60638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graphicFrame>
        <p:nvGraphicFramePr>
          <p:cNvPr id="46" name="Object 62"/>
          <p:cNvGraphicFramePr>
            <a:graphicFrameLocks noChangeAspect="1"/>
          </p:cNvGraphicFramePr>
          <p:nvPr/>
        </p:nvGraphicFramePr>
        <p:xfrm>
          <a:off x="400069" y="1588"/>
          <a:ext cx="112713" cy="176212"/>
        </p:xfrm>
        <a:graphic>
          <a:graphicData uri="http://schemas.openxmlformats.org/presentationml/2006/ole">
            <p:oleObj spid="_x0000_s471041" name="Equation" r:id="rId4" imgW="114120" imgH="177480" progId="Equation.DSMT4">
              <p:embed/>
            </p:oleObj>
          </a:graphicData>
        </a:graphic>
      </p:graphicFrame>
      <p:sp>
        <p:nvSpPr>
          <p:cNvPr id="47" name="Rectangle 65"/>
          <p:cNvSpPr>
            <a:spLocks noChangeArrowheads="1"/>
          </p:cNvSpPr>
          <p:nvPr/>
        </p:nvSpPr>
        <p:spPr bwMode="auto">
          <a:xfrm>
            <a:off x="468332" y="620717"/>
            <a:ext cx="4014945" cy="618631"/>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T-meshes (EWC 2013)</a:t>
            </a:r>
          </a:p>
          <a:p>
            <a:pPr algn="l">
              <a:lnSpc>
                <a:spcPct val="70000"/>
              </a:lnSpc>
              <a:spcBef>
                <a:spcPct val="50000"/>
              </a:spcBef>
            </a:pPr>
            <a:endParaRPr kumimoji="0" lang="en-GB" sz="1800" dirty="0" smtClean="0">
              <a:solidFill>
                <a:srgbClr val="C8C8C8"/>
              </a:solidFill>
              <a:latin typeface="Arial" charset="0"/>
            </a:endParaRPr>
          </a:p>
        </p:txBody>
      </p:sp>
      <p:sp>
        <p:nvSpPr>
          <p:cNvPr id="48" name="Rectangle 66"/>
          <p:cNvSpPr>
            <a:spLocks noChangeArrowheads="1"/>
          </p:cNvSpPr>
          <p:nvPr/>
        </p:nvSpPr>
        <p:spPr bwMode="auto">
          <a:xfrm>
            <a:off x="468332"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49" name="Text Box 51"/>
          <p:cNvSpPr txBox="1">
            <a:spLocks noChangeArrowheads="1"/>
          </p:cNvSpPr>
          <p:nvPr/>
        </p:nvSpPr>
        <p:spPr bwMode="auto">
          <a:xfrm>
            <a:off x="87332"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50"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51" name="Text Box 52"/>
          <p:cNvSpPr txBox="1">
            <a:spLocks noChangeArrowheads="1"/>
          </p:cNvSpPr>
          <p:nvPr/>
        </p:nvSpPr>
        <p:spPr bwMode="auto">
          <a:xfrm>
            <a:off x="7335844" y="26781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52" name="AutoShape 56"/>
          <p:cNvCxnSpPr>
            <a:cxnSpLocks noChangeShapeType="1"/>
            <a:stCxn id="51" idx="2"/>
          </p:cNvCxnSpPr>
          <p:nvPr/>
        </p:nvCxnSpPr>
        <p:spPr bwMode="auto">
          <a:xfrm rot="5400000">
            <a:off x="7355752" y="3402091"/>
            <a:ext cx="1053170" cy="651667"/>
          </a:xfrm>
          <a:prstGeom prst="curvedConnector3">
            <a:avLst>
              <a:gd name="adj1" fmla="val 50000"/>
            </a:avLst>
          </a:prstGeom>
          <a:noFill/>
          <a:ln w="38100">
            <a:solidFill>
              <a:srgbClr val="FF0000"/>
            </a:solidFill>
            <a:round/>
            <a:headEnd/>
            <a:tailEnd type="triangle" w="med" len="med"/>
          </a:ln>
          <a:effectLst/>
        </p:spPr>
      </p:cxnSp>
      <p:sp>
        <p:nvSpPr>
          <p:cNvPr id="54" name="Text Box 49"/>
          <p:cNvSpPr txBox="1">
            <a:spLocks noChangeArrowheads="1"/>
          </p:cNvSpPr>
          <p:nvPr/>
        </p:nvSpPr>
        <p:spPr bwMode="auto">
          <a:xfrm>
            <a:off x="2059008" y="2759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cxnSp>
        <p:nvCxnSpPr>
          <p:cNvPr id="55" name="AutoShape 55"/>
          <p:cNvCxnSpPr>
            <a:cxnSpLocks noChangeShapeType="1"/>
            <a:stCxn id="54" idx="2"/>
          </p:cNvCxnSpPr>
          <p:nvPr/>
        </p:nvCxnSpPr>
        <p:spPr bwMode="auto">
          <a:xfrm rot="16200000" flipH="1">
            <a:off x="2528908" y="3240123"/>
            <a:ext cx="631825" cy="279399"/>
          </a:xfrm>
          <a:prstGeom prst="curvedConnector3">
            <a:avLst>
              <a:gd name="adj1" fmla="val 50000"/>
            </a:avLst>
          </a:prstGeom>
          <a:noFill/>
          <a:ln w="38100">
            <a:solidFill>
              <a:srgbClr val="FF0000"/>
            </a:solidFill>
            <a:round/>
            <a:headEnd/>
            <a:tailEnd type="triangle" w="med" len="med"/>
          </a:ln>
          <a:effectLst/>
        </p:spPr>
      </p:cxnSp>
      <p:sp>
        <p:nvSpPr>
          <p:cNvPr id="60" name="40 CuadroTexto"/>
          <p:cNvSpPr txBox="1"/>
          <p:nvPr/>
        </p:nvSpPr>
        <p:spPr>
          <a:xfrm>
            <a:off x="4305300" y="4585568"/>
            <a:ext cx="1028700" cy="769441"/>
          </a:xfrm>
          <a:prstGeom prst="rect">
            <a:avLst/>
          </a:prstGeom>
          <a:noFill/>
        </p:spPr>
        <p:txBody>
          <a:bodyPr wrap="square" rtlCol="0">
            <a:spAutoFit/>
          </a:bodyPr>
          <a:lstStyle/>
          <a:p>
            <a:r>
              <a:rPr lang="en-US" sz="4400" i="1" dirty="0" smtClean="0">
                <a:solidFill>
                  <a:srgbClr val="FF0000"/>
                </a:solidFill>
                <a:latin typeface="+mn-lt"/>
              </a:rPr>
              <a:t>?</a:t>
            </a:r>
            <a:endParaRPr lang="en-US" sz="4400" i="1" dirty="0">
              <a:solidFill>
                <a:srgbClr val="FF0000"/>
              </a:solidFill>
              <a:latin typeface="+mn-lt"/>
            </a:endParaRPr>
          </a:p>
        </p:txBody>
      </p:sp>
    </p:spTree>
    <p:extLst>
      <p:ext uri="{BB962C8B-B14F-4D97-AF65-F5344CB8AC3E}">
        <p14:creationId xmlns:p14="http://schemas.microsoft.com/office/powerpoint/2010/main" xmlns="" val="153831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ox(in)">
                                      <p:cBhvr>
                                        <p:cTn id="10" dur="500"/>
                                        <p:tgtEl>
                                          <p:spTgt spid="4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ox(in)">
                                      <p:cBhvr>
                                        <p:cTn id="13" dur="500"/>
                                        <p:tgtEl>
                                          <p:spTgt spid="4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ox(in)">
                                      <p:cBhvr>
                                        <p:cTn id="16" dur="500"/>
                                        <p:tgtEl>
                                          <p:spTgt spid="51"/>
                                        </p:tgtEl>
                                      </p:cBhvr>
                                    </p:animEffect>
                                  </p:childTnLst>
                                </p:cTn>
                              </p:par>
                              <p:par>
                                <p:cTn id="17" presetID="4" presetClass="entr" presetSubtype="16"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ox(in)">
                                      <p:cBhvr>
                                        <p:cTn id="19" dur="500"/>
                                        <p:tgtEl>
                                          <p:spTgt spid="5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51"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1024"/>
            <a:ext cx="1511300" cy="263525"/>
          </a:xfrm>
          <a:prstGeom prst="line">
            <a:avLst/>
          </a:prstGeom>
          <a:noFill/>
          <a:ln w="28575">
            <a:solidFill>
              <a:srgbClr val="000000"/>
            </a:solidFill>
            <a:round/>
            <a:headEnd/>
            <a:tailEnd/>
          </a:ln>
          <a:effectLst/>
        </p:spPr>
        <p:txBody>
          <a:bodyPr wrap="none" anchor="ctr"/>
          <a:lstStyle/>
          <a:p>
            <a:endParaRPr lang="es-ES" smtClean="0"/>
          </a:p>
        </p:txBody>
      </p:sp>
      <p:sp>
        <p:nvSpPr>
          <p:cNvPr id="1926147" name="Line 3"/>
          <p:cNvSpPr>
            <a:spLocks noChangeShapeType="1"/>
          </p:cNvSpPr>
          <p:nvPr/>
        </p:nvSpPr>
        <p:spPr bwMode="auto">
          <a:xfrm>
            <a:off x="7007225" y="4857786"/>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8" name="Line 4"/>
          <p:cNvSpPr>
            <a:spLocks noChangeShapeType="1"/>
          </p:cNvSpPr>
          <p:nvPr/>
        </p:nvSpPr>
        <p:spPr bwMode="auto">
          <a:xfrm flipH="1">
            <a:off x="7151691" y="4857786"/>
            <a:ext cx="574675" cy="1223963"/>
          </a:xfrm>
          <a:prstGeom prst="line">
            <a:avLst/>
          </a:prstGeom>
          <a:noFill/>
          <a:ln w="28575">
            <a:solidFill>
              <a:srgbClr val="000000"/>
            </a:solidFill>
            <a:round/>
            <a:headEnd/>
            <a:tailEnd/>
          </a:ln>
          <a:effectLst/>
        </p:spPr>
        <p:txBody>
          <a:bodyPr wrap="none" anchor="ctr"/>
          <a:lstStyle/>
          <a:p>
            <a:endParaRPr lang="es-ES" smtClean="0"/>
          </a:p>
        </p:txBody>
      </p:sp>
      <p:sp>
        <p:nvSpPr>
          <p:cNvPr id="1926149" name="Line 5"/>
          <p:cNvSpPr>
            <a:spLocks noChangeShapeType="1"/>
          </p:cNvSpPr>
          <p:nvPr/>
        </p:nvSpPr>
        <p:spPr bwMode="auto">
          <a:xfrm>
            <a:off x="5997581" y="4091024"/>
            <a:ext cx="1009650" cy="750887"/>
          </a:xfrm>
          <a:prstGeom prst="line">
            <a:avLst/>
          </a:prstGeom>
          <a:noFill/>
          <a:ln w="28575">
            <a:solidFill>
              <a:srgbClr val="000000"/>
            </a:solidFill>
            <a:round/>
            <a:headEnd/>
            <a:tailEnd/>
          </a:ln>
          <a:effectLst/>
        </p:spPr>
        <p:txBody>
          <a:bodyPr wrap="none" anchor="ctr"/>
          <a:lstStyle/>
          <a:p>
            <a:endParaRPr lang="es-ES" smtClean="0"/>
          </a:p>
        </p:txBody>
      </p:sp>
      <p:sp>
        <p:nvSpPr>
          <p:cNvPr id="1926150" name="Line 6"/>
          <p:cNvSpPr>
            <a:spLocks noChangeShapeType="1"/>
          </p:cNvSpPr>
          <p:nvPr/>
        </p:nvSpPr>
        <p:spPr bwMode="auto">
          <a:xfrm flipH="1">
            <a:off x="5997595" y="3705226"/>
            <a:ext cx="1154113" cy="385763"/>
          </a:xfrm>
          <a:prstGeom prst="line">
            <a:avLst/>
          </a:prstGeom>
          <a:noFill/>
          <a:ln w="28575">
            <a:solidFill>
              <a:srgbClr val="000000"/>
            </a:solidFill>
            <a:round/>
            <a:headEnd/>
            <a:tailEnd/>
          </a:ln>
          <a:effectLst/>
        </p:spPr>
        <p:txBody>
          <a:bodyPr wrap="none" anchor="ctr"/>
          <a:lstStyle/>
          <a:p>
            <a:endParaRPr lang="es-ES" smtClean="0"/>
          </a:p>
        </p:txBody>
      </p:sp>
      <p:sp>
        <p:nvSpPr>
          <p:cNvPr id="1926151" name="Line 7"/>
          <p:cNvSpPr>
            <a:spLocks noChangeShapeType="1"/>
          </p:cNvSpPr>
          <p:nvPr/>
        </p:nvSpPr>
        <p:spPr bwMode="auto">
          <a:xfrm flipH="1">
            <a:off x="7726363" y="4546600"/>
            <a:ext cx="1503362" cy="311150"/>
          </a:xfrm>
          <a:prstGeom prst="line">
            <a:avLst/>
          </a:prstGeom>
          <a:noFill/>
          <a:ln w="28575">
            <a:solidFill>
              <a:srgbClr val="000000"/>
            </a:solidFill>
            <a:round/>
            <a:headEnd/>
            <a:tailEnd/>
          </a:ln>
          <a:effectLst/>
        </p:spPr>
        <p:txBody>
          <a:bodyPr wrap="none" anchor="ctr"/>
          <a:lstStyle/>
          <a:p>
            <a:endParaRPr lang="es-ES" smtClean="0"/>
          </a:p>
        </p:txBody>
      </p:sp>
      <p:sp>
        <p:nvSpPr>
          <p:cNvPr id="1926152" name="Line 8"/>
          <p:cNvSpPr>
            <a:spLocks noChangeShapeType="1"/>
          </p:cNvSpPr>
          <p:nvPr/>
        </p:nvSpPr>
        <p:spPr bwMode="auto">
          <a:xfrm flipV="1">
            <a:off x="7151691" y="2554324"/>
            <a:ext cx="574675" cy="1150937"/>
          </a:xfrm>
          <a:prstGeom prst="line">
            <a:avLst/>
          </a:prstGeom>
          <a:noFill/>
          <a:ln w="28575">
            <a:solidFill>
              <a:srgbClr val="000000"/>
            </a:solidFill>
            <a:round/>
            <a:headEnd/>
            <a:tailEnd/>
          </a:ln>
          <a:effectLst/>
        </p:spPr>
        <p:txBody>
          <a:bodyPr wrap="none" anchor="ctr"/>
          <a:lstStyle/>
          <a:p>
            <a:endParaRPr lang="es-ES" smtClean="0"/>
          </a:p>
        </p:txBody>
      </p:sp>
      <p:sp>
        <p:nvSpPr>
          <p:cNvPr id="1926153" name="Line 9"/>
          <p:cNvSpPr>
            <a:spLocks noChangeShapeType="1"/>
          </p:cNvSpPr>
          <p:nvPr/>
        </p:nvSpPr>
        <p:spPr bwMode="auto">
          <a:xfrm>
            <a:off x="7726369" y="2554288"/>
            <a:ext cx="287337" cy="1320800"/>
          </a:xfrm>
          <a:prstGeom prst="line">
            <a:avLst/>
          </a:prstGeom>
          <a:noFill/>
          <a:ln w="28575">
            <a:solidFill>
              <a:srgbClr val="000000"/>
            </a:solidFill>
            <a:round/>
            <a:headEnd/>
            <a:tailEnd/>
          </a:ln>
          <a:effectLst/>
        </p:spPr>
        <p:txBody>
          <a:bodyPr wrap="none" anchor="ctr"/>
          <a:lstStyle/>
          <a:p>
            <a:endParaRPr lang="es-ES" smtClean="0"/>
          </a:p>
        </p:txBody>
      </p:sp>
      <p:sp>
        <p:nvSpPr>
          <p:cNvPr id="1926154" name="Line 10"/>
          <p:cNvSpPr>
            <a:spLocks noChangeShapeType="1"/>
          </p:cNvSpPr>
          <p:nvPr/>
        </p:nvSpPr>
        <p:spPr bwMode="auto">
          <a:xfrm>
            <a:off x="8013720" y="3875088"/>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55" name="Line 11"/>
          <p:cNvSpPr>
            <a:spLocks noChangeShapeType="1"/>
          </p:cNvSpPr>
          <p:nvPr/>
        </p:nvSpPr>
        <p:spPr bwMode="auto">
          <a:xfrm flipV="1">
            <a:off x="7508875" y="2554296"/>
            <a:ext cx="217488" cy="1800225"/>
          </a:xfrm>
          <a:prstGeom prst="line">
            <a:avLst/>
          </a:prstGeom>
          <a:noFill/>
          <a:ln w="28575">
            <a:solidFill>
              <a:srgbClr val="000000"/>
            </a:solidFill>
            <a:round/>
            <a:headEnd/>
            <a:tailEnd/>
          </a:ln>
          <a:effectLst/>
        </p:spPr>
        <p:txBody>
          <a:bodyPr wrap="none" anchor="ctr"/>
          <a:lstStyle/>
          <a:p>
            <a:endParaRPr lang="es-ES" smtClean="0"/>
          </a:p>
        </p:txBody>
      </p:sp>
      <p:sp>
        <p:nvSpPr>
          <p:cNvPr id="1926156" name="Line 12"/>
          <p:cNvSpPr>
            <a:spLocks noChangeShapeType="1"/>
          </p:cNvSpPr>
          <p:nvPr/>
        </p:nvSpPr>
        <p:spPr bwMode="auto">
          <a:xfrm flipH="1" flipV="1">
            <a:off x="7151708" y="3709996"/>
            <a:ext cx="357187" cy="644525"/>
          </a:xfrm>
          <a:prstGeom prst="line">
            <a:avLst/>
          </a:prstGeom>
          <a:noFill/>
          <a:ln w="28575">
            <a:solidFill>
              <a:srgbClr val="000000"/>
            </a:solidFill>
            <a:round/>
            <a:headEnd/>
            <a:tailEnd/>
          </a:ln>
          <a:effectLst/>
        </p:spPr>
        <p:txBody>
          <a:bodyPr wrap="none"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anchor="ctr"/>
          <a:lstStyle/>
          <a:p>
            <a:endParaRPr lang="es-ES" smtClean="0"/>
          </a:p>
        </p:txBody>
      </p:sp>
      <p:sp>
        <p:nvSpPr>
          <p:cNvPr id="1926158" name="Line 14"/>
          <p:cNvSpPr>
            <a:spLocks noChangeShapeType="1"/>
          </p:cNvSpPr>
          <p:nvPr/>
        </p:nvSpPr>
        <p:spPr bwMode="auto">
          <a:xfrm>
            <a:off x="7508875" y="4354549"/>
            <a:ext cx="217488" cy="503237"/>
          </a:xfrm>
          <a:prstGeom prst="line">
            <a:avLst/>
          </a:prstGeom>
          <a:noFill/>
          <a:ln w="28575">
            <a:solidFill>
              <a:srgbClr val="000000"/>
            </a:solidFill>
            <a:round/>
            <a:headEnd/>
            <a:tailEnd/>
          </a:ln>
          <a:effectLst/>
        </p:spPr>
        <p:txBody>
          <a:bodyPr wrap="none" anchor="ctr"/>
          <a:lstStyle/>
          <a:p>
            <a:endParaRPr lang="es-ES" smtClean="0"/>
          </a:p>
        </p:txBody>
      </p:sp>
      <p:sp>
        <p:nvSpPr>
          <p:cNvPr id="1926159" name="Line 15"/>
          <p:cNvSpPr>
            <a:spLocks noChangeShapeType="1"/>
          </p:cNvSpPr>
          <p:nvPr/>
        </p:nvSpPr>
        <p:spPr bwMode="auto">
          <a:xfrm flipV="1">
            <a:off x="7508880" y="3875089"/>
            <a:ext cx="504825" cy="479425"/>
          </a:xfrm>
          <a:prstGeom prst="line">
            <a:avLst/>
          </a:prstGeom>
          <a:noFill/>
          <a:ln w="28575">
            <a:solidFill>
              <a:srgbClr val="000000"/>
            </a:solidFill>
            <a:round/>
            <a:headEnd/>
            <a:tailEnd/>
          </a:ln>
          <a:effectLst/>
        </p:spPr>
        <p:txBody>
          <a:bodyPr wrap="none" anchor="ctr"/>
          <a:lstStyle/>
          <a:p>
            <a:endParaRPr lang="es-ES" smtClean="0"/>
          </a:p>
        </p:txBody>
      </p:sp>
      <p:sp>
        <p:nvSpPr>
          <p:cNvPr id="1926160" name="Line 16"/>
          <p:cNvSpPr>
            <a:spLocks noChangeShapeType="1"/>
          </p:cNvSpPr>
          <p:nvPr/>
        </p:nvSpPr>
        <p:spPr bwMode="auto">
          <a:xfrm>
            <a:off x="7508875" y="4354549"/>
            <a:ext cx="1720850" cy="192087"/>
          </a:xfrm>
          <a:prstGeom prst="line">
            <a:avLst/>
          </a:prstGeom>
          <a:noFill/>
          <a:ln w="28575">
            <a:solidFill>
              <a:srgbClr val="000000"/>
            </a:solidFill>
            <a:round/>
            <a:headEnd/>
            <a:tailEnd/>
          </a:ln>
          <a:effectLst/>
        </p:spPr>
        <p:txBody>
          <a:bodyPr wrap="none" anchor="ctr"/>
          <a:lstStyle/>
          <a:p>
            <a:endParaRPr lang="es-ES" smtClean="0"/>
          </a:p>
        </p:txBody>
      </p:sp>
      <p:sp>
        <p:nvSpPr>
          <p:cNvPr id="1926161" name="Line 17"/>
          <p:cNvSpPr>
            <a:spLocks noChangeShapeType="1"/>
          </p:cNvSpPr>
          <p:nvPr/>
        </p:nvSpPr>
        <p:spPr bwMode="auto">
          <a:xfrm flipV="1">
            <a:off x="916008" y="3884613"/>
            <a:ext cx="1152525" cy="215900"/>
          </a:xfrm>
          <a:prstGeom prst="line">
            <a:avLst/>
          </a:prstGeom>
          <a:noFill/>
          <a:ln w="28575">
            <a:solidFill>
              <a:srgbClr val="000000"/>
            </a:solidFill>
            <a:round/>
            <a:headEnd/>
            <a:tailEnd/>
          </a:ln>
          <a:effectLst/>
        </p:spPr>
        <p:txBody>
          <a:bodyPr wrap="none" anchor="ctr"/>
          <a:lstStyle/>
          <a:p>
            <a:endParaRPr lang="es-ES" smtClean="0"/>
          </a:p>
        </p:txBody>
      </p:sp>
      <p:sp>
        <p:nvSpPr>
          <p:cNvPr id="1926162" name="Line 18"/>
          <p:cNvSpPr>
            <a:spLocks noChangeShapeType="1"/>
          </p:cNvSpPr>
          <p:nvPr/>
        </p:nvSpPr>
        <p:spPr bwMode="auto">
          <a:xfrm>
            <a:off x="1924055" y="4867311"/>
            <a:ext cx="144463"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3" name="Line 19"/>
          <p:cNvSpPr>
            <a:spLocks noChangeShapeType="1"/>
          </p:cNvSpPr>
          <p:nvPr/>
        </p:nvSpPr>
        <p:spPr bwMode="auto">
          <a:xfrm flipH="1">
            <a:off x="2068513" y="4867311"/>
            <a:ext cx="576262" cy="1223963"/>
          </a:xfrm>
          <a:prstGeom prst="line">
            <a:avLst/>
          </a:prstGeom>
          <a:noFill/>
          <a:ln w="28575">
            <a:solidFill>
              <a:srgbClr val="000000"/>
            </a:solidFill>
            <a:round/>
            <a:headEnd/>
            <a:tailEnd/>
          </a:ln>
          <a:effectLst/>
        </p:spPr>
        <p:txBody>
          <a:bodyPr wrap="none" anchor="ctr"/>
          <a:lstStyle/>
          <a:p>
            <a:endParaRPr lang="es-ES" smtClean="0"/>
          </a:p>
        </p:txBody>
      </p:sp>
      <p:sp>
        <p:nvSpPr>
          <p:cNvPr id="1926164" name="Line 20"/>
          <p:cNvSpPr>
            <a:spLocks noChangeShapeType="1"/>
          </p:cNvSpPr>
          <p:nvPr/>
        </p:nvSpPr>
        <p:spPr bwMode="auto">
          <a:xfrm>
            <a:off x="915988" y="4100549"/>
            <a:ext cx="1008062" cy="750887"/>
          </a:xfrm>
          <a:prstGeom prst="line">
            <a:avLst/>
          </a:prstGeom>
          <a:noFill/>
          <a:ln w="28575">
            <a:solidFill>
              <a:srgbClr val="000000"/>
            </a:solidFill>
            <a:round/>
            <a:headEnd/>
            <a:tailEnd/>
          </a:ln>
          <a:effectLst/>
        </p:spPr>
        <p:txBody>
          <a:bodyPr wrap="none" anchor="ctr"/>
          <a:lstStyle/>
          <a:p>
            <a:endParaRPr lang="es-ES" smtClean="0"/>
          </a:p>
        </p:txBody>
      </p:sp>
      <p:sp>
        <p:nvSpPr>
          <p:cNvPr id="1926165" name="Line 21"/>
          <p:cNvSpPr>
            <a:spLocks noChangeShapeType="1"/>
          </p:cNvSpPr>
          <p:nvPr/>
        </p:nvSpPr>
        <p:spPr bwMode="auto">
          <a:xfrm flipH="1">
            <a:off x="916008" y="3714750"/>
            <a:ext cx="1152525" cy="385763"/>
          </a:xfrm>
          <a:prstGeom prst="line">
            <a:avLst/>
          </a:prstGeom>
          <a:noFill/>
          <a:ln w="28575">
            <a:solidFill>
              <a:srgbClr val="000000"/>
            </a:solidFill>
            <a:round/>
            <a:headEnd/>
            <a:tailEnd/>
          </a:ln>
          <a:effectLst/>
        </p:spPr>
        <p:txBody>
          <a:bodyPr wrap="none" anchor="ctr"/>
          <a:lstStyle/>
          <a:p>
            <a:endParaRPr lang="es-ES" smtClean="0"/>
          </a:p>
        </p:txBody>
      </p:sp>
      <p:sp>
        <p:nvSpPr>
          <p:cNvPr id="1926166" name="Line 22"/>
          <p:cNvSpPr>
            <a:spLocks noChangeShapeType="1"/>
          </p:cNvSpPr>
          <p:nvPr/>
        </p:nvSpPr>
        <p:spPr bwMode="auto">
          <a:xfrm flipH="1">
            <a:off x="2644775" y="4556125"/>
            <a:ext cx="1503363" cy="311150"/>
          </a:xfrm>
          <a:prstGeom prst="line">
            <a:avLst/>
          </a:prstGeom>
          <a:noFill/>
          <a:ln w="28575">
            <a:solidFill>
              <a:srgbClr val="000000"/>
            </a:solidFill>
            <a:round/>
            <a:headEnd/>
            <a:tailEnd/>
          </a:ln>
          <a:effectLst/>
        </p:spPr>
        <p:txBody>
          <a:bodyPr wrap="none" anchor="ctr"/>
          <a:lstStyle/>
          <a:p>
            <a:endParaRPr lang="es-ES" smtClean="0"/>
          </a:p>
        </p:txBody>
      </p:sp>
      <p:sp>
        <p:nvSpPr>
          <p:cNvPr id="1926167" name="Line 23"/>
          <p:cNvSpPr>
            <a:spLocks noChangeShapeType="1"/>
          </p:cNvSpPr>
          <p:nvPr/>
        </p:nvSpPr>
        <p:spPr bwMode="auto">
          <a:xfrm flipV="1">
            <a:off x="2068513" y="2563849"/>
            <a:ext cx="576262" cy="1150937"/>
          </a:xfrm>
          <a:prstGeom prst="line">
            <a:avLst/>
          </a:prstGeom>
          <a:noFill/>
          <a:ln w="28575">
            <a:solidFill>
              <a:srgbClr val="000000"/>
            </a:solidFill>
            <a:round/>
            <a:headEnd/>
            <a:tailEnd/>
          </a:ln>
          <a:effectLst/>
        </p:spPr>
        <p:txBody>
          <a:bodyPr wrap="none" anchor="ctr"/>
          <a:lstStyle/>
          <a:p>
            <a:endParaRPr lang="es-ES" smtClean="0"/>
          </a:p>
        </p:txBody>
      </p:sp>
      <p:sp>
        <p:nvSpPr>
          <p:cNvPr id="1926168" name="Line 24"/>
          <p:cNvSpPr>
            <a:spLocks noChangeShapeType="1"/>
          </p:cNvSpPr>
          <p:nvPr/>
        </p:nvSpPr>
        <p:spPr bwMode="auto">
          <a:xfrm>
            <a:off x="2644780" y="2563813"/>
            <a:ext cx="287338" cy="1320800"/>
          </a:xfrm>
          <a:prstGeom prst="line">
            <a:avLst/>
          </a:prstGeom>
          <a:noFill/>
          <a:ln w="28575">
            <a:solidFill>
              <a:srgbClr val="000000"/>
            </a:solidFill>
            <a:round/>
            <a:headEnd/>
            <a:tailEnd/>
          </a:ln>
          <a:effectLst/>
        </p:spPr>
        <p:txBody>
          <a:bodyPr wrap="none" anchor="ctr"/>
          <a:lstStyle/>
          <a:p>
            <a:endParaRPr lang="es-ES" smtClean="0"/>
          </a:p>
        </p:txBody>
      </p:sp>
      <p:sp>
        <p:nvSpPr>
          <p:cNvPr id="1926169" name="Line 25"/>
          <p:cNvSpPr>
            <a:spLocks noChangeShapeType="1"/>
          </p:cNvSpPr>
          <p:nvPr/>
        </p:nvSpPr>
        <p:spPr bwMode="auto">
          <a:xfrm>
            <a:off x="2932132" y="3884613"/>
            <a:ext cx="12160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anchor="ctr"/>
          <a:lstStyle/>
          <a:p>
            <a:endParaRPr lang="es-ES" smtClean="0"/>
          </a:p>
        </p:txBody>
      </p:sp>
      <p:sp>
        <p:nvSpPr>
          <p:cNvPr id="1926171" name="Line 27"/>
          <p:cNvSpPr>
            <a:spLocks noChangeShapeType="1"/>
          </p:cNvSpPr>
          <p:nvPr/>
        </p:nvSpPr>
        <p:spPr bwMode="auto">
          <a:xfrm flipH="1" flipV="1">
            <a:off x="2068532" y="3719513"/>
            <a:ext cx="1587" cy="165100"/>
          </a:xfrm>
          <a:prstGeom prst="line">
            <a:avLst/>
          </a:prstGeom>
          <a:noFill/>
          <a:ln w="28575">
            <a:solidFill>
              <a:srgbClr val="000000"/>
            </a:solidFill>
            <a:round/>
            <a:headEnd/>
            <a:tailEnd/>
          </a:ln>
          <a:effectLst/>
        </p:spPr>
        <p:txBody>
          <a:bodyPr wrap="none" anchor="ctr"/>
          <a:lstStyle/>
          <a:p>
            <a:endParaRPr lang="es-ES" smtClean="0"/>
          </a:p>
        </p:txBody>
      </p:sp>
      <p:sp>
        <p:nvSpPr>
          <p:cNvPr id="1926172" name="Line 28"/>
          <p:cNvSpPr>
            <a:spLocks noChangeShapeType="1"/>
          </p:cNvSpPr>
          <p:nvPr/>
        </p:nvSpPr>
        <p:spPr bwMode="auto">
          <a:xfrm flipV="1">
            <a:off x="1924055" y="3908461"/>
            <a:ext cx="144463" cy="963613"/>
          </a:xfrm>
          <a:prstGeom prst="line">
            <a:avLst/>
          </a:prstGeom>
          <a:noFill/>
          <a:ln w="28575">
            <a:solidFill>
              <a:srgbClr val="000000"/>
            </a:solidFill>
            <a:round/>
            <a:headEnd/>
            <a:tailEnd/>
          </a:ln>
          <a:effectLst/>
        </p:spPr>
        <p:txBody>
          <a:bodyPr wrap="none" anchor="ctr"/>
          <a:lstStyle/>
          <a:p>
            <a:endParaRPr lang="es-ES" smtClean="0"/>
          </a:p>
        </p:txBody>
      </p:sp>
      <p:sp>
        <p:nvSpPr>
          <p:cNvPr id="1926173" name="Line 29"/>
          <p:cNvSpPr>
            <a:spLocks noChangeShapeType="1"/>
          </p:cNvSpPr>
          <p:nvPr/>
        </p:nvSpPr>
        <p:spPr bwMode="auto">
          <a:xfrm>
            <a:off x="2068513" y="3908425"/>
            <a:ext cx="576262" cy="958850"/>
          </a:xfrm>
          <a:prstGeom prst="line">
            <a:avLst/>
          </a:prstGeom>
          <a:noFill/>
          <a:ln w="28575">
            <a:solidFill>
              <a:srgbClr val="000000"/>
            </a:solidFill>
            <a:round/>
            <a:headEnd/>
            <a:tailEnd/>
          </a:ln>
          <a:effectLst/>
        </p:spPr>
        <p:txBody>
          <a:bodyPr wrap="none" anchor="ctr"/>
          <a:lstStyle/>
          <a:p>
            <a:endParaRPr lang="es-ES" smtClean="0"/>
          </a:p>
        </p:txBody>
      </p:sp>
      <p:sp>
        <p:nvSpPr>
          <p:cNvPr id="1926174" name="Line 30"/>
          <p:cNvSpPr>
            <a:spLocks noChangeShapeType="1"/>
          </p:cNvSpPr>
          <p:nvPr/>
        </p:nvSpPr>
        <p:spPr bwMode="auto">
          <a:xfrm flipV="1">
            <a:off x="2068517" y="3884621"/>
            <a:ext cx="863600" cy="1587"/>
          </a:xfrm>
          <a:prstGeom prst="line">
            <a:avLst/>
          </a:prstGeom>
          <a:noFill/>
          <a:ln w="28575">
            <a:solidFill>
              <a:srgbClr val="000000"/>
            </a:solidFill>
            <a:round/>
            <a:headEnd/>
            <a:tailEnd/>
          </a:ln>
          <a:effectLst/>
        </p:spPr>
        <p:txBody>
          <a:bodyPr wrap="none" anchor="ctr"/>
          <a:lstStyle/>
          <a:p>
            <a:endParaRPr lang="es-ES" smtClean="0"/>
          </a:p>
        </p:txBody>
      </p:sp>
      <p:sp>
        <p:nvSpPr>
          <p:cNvPr id="1926175" name="Line 31"/>
          <p:cNvSpPr>
            <a:spLocks noChangeShapeType="1"/>
          </p:cNvSpPr>
          <p:nvPr/>
        </p:nvSpPr>
        <p:spPr bwMode="auto">
          <a:xfrm>
            <a:off x="2068520" y="3884613"/>
            <a:ext cx="2079625" cy="671512"/>
          </a:xfrm>
          <a:prstGeom prst="line">
            <a:avLst/>
          </a:prstGeom>
          <a:noFill/>
          <a:ln w="28575">
            <a:solidFill>
              <a:srgbClr val="000000"/>
            </a:solidFill>
            <a:round/>
            <a:headEnd/>
            <a:tailEnd/>
          </a:ln>
          <a:effectLst/>
        </p:spPr>
        <p:txBody>
          <a:bodyPr wrap="none" anchor="ctr"/>
          <a:lstStyle/>
          <a:p>
            <a:endParaRPr lang="es-ES" smtClean="0"/>
          </a:p>
        </p:txBody>
      </p:sp>
      <p:sp>
        <p:nvSpPr>
          <p:cNvPr id="1926176" name="Oval 32"/>
          <p:cNvSpPr>
            <a:spLocks noChangeArrowheads="1"/>
          </p:cNvSpPr>
          <p:nvPr/>
        </p:nvSpPr>
        <p:spPr bwMode="auto">
          <a:xfrm>
            <a:off x="4094163" y="45021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8" name="Oval 34"/>
          <p:cNvSpPr>
            <a:spLocks noChangeArrowheads="1"/>
          </p:cNvSpPr>
          <p:nvPr/>
        </p:nvSpPr>
        <p:spPr bwMode="auto">
          <a:xfrm>
            <a:off x="2014538" y="60372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79" name="Oval 35"/>
          <p:cNvSpPr>
            <a:spLocks noChangeArrowheads="1"/>
          </p:cNvSpPr>
          <p:nvPr/>
        </p:nvSpPr>
        <p:spPr bwMode="auto">
          <a:xfrm>
            <a:off x="1870075" y="481330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0" name="Oval 36"/>
          <p:cNvSpPr>
            <a:spLocks noChangeArrowheads="1"/>
          </p:cNvSpPr>
          <p:nvPr/>
        </p:nvSpPr>
        <p:spPr bwMode="auto">
          <a:xfrm>
            <a:off x="2590800"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1" name="Oval 37"/>
          <p:cNvSpPr>
            <a:spLocks noChangeArrowheads="1"/>
          </p:cNvSpPr>
          <p:nvPr/>
        </p:nvSpPr>
        <p:spPr bwMode="auto">
          <a:xfrm>
            <a:off x="862013" y="4046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2" name="Oval 38"/>
          <p:cNvSpPr>
            <a:spLocks noChangeArrowheads="1"/>
          </p:cNvSpPr>
          <p:nvPr/>
        </p:nvSpPr>
        <p:spPr bwMode="auto">
          <a:xfrm>
            <a:off x="2014538" y="36385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3" name="Oval 39"/>
          <p:cNvSpPr>
            <a:spLocks noChangeArrowheads="1"/>
          </p:cNvSpPr>
          <p:nvPr/>
        </p:nvSpPr>
        <p:spPr bwMode="auto">
          <a:xfrm>
            <a:off x="2014538" y="3830638"/>
            <a:ext cx="107950"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84" name="Oval 40"/>
          <p:cNvSpPr>
            <a:spLocks noChangeArrowheads="1"/>
          </p:cNvSpPr>
          <p:nvPr/>
        </p:nvSpPr>
        <p:spPr bwMode="auto">
          <a:xfrm>
            <a:off x="5943600" y="4037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5" name="Oval 41"/>
          <p:cNvSpPr>
            <a:spLocks noChangeArrowheads="1"/>
          </p:cNvSpPr>
          <p:nvPr/>
        </p:nvSpPr>
        <p:spPr bwMode="auto">
          <a:xfrm>
            <a:off x="7096125" y="60277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6" name="Oval 42"/>
          <p:cNvSpPr>
            <a:spLocks noChangeArrowheads="1"/>
          </p:cNvSpPr>
          <p:nvPr/>
        </p:nvSpPr>
        <p:spPr bwMode="auto">
          <a:xfrm>
            <a:off x="7096125" y="36560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7" name="Oval 43"/>
          <p:cNvSpPr>
            <a:spLocks noChangeArrowheads="1"/>
          </p:cNvSpPr>
          <p:nvPr/>
        </p:nvSpPr>
        <p:spPr bwMode="auto">
          <a:xfrm>
            <a:off x="7672388" y="25098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8" name="Oval 44"/>
          <p:cNvSpPr>
            <a:spLocks noChangeArrowheads="1"/>
          </p:cNvSpPr>
          <p:nvPr/>
        </p:nvSpPr>
        <p:spPr bwMode="auto">
          <a:xfrm>
            <a:off x="6951663"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89" name="Oval 45"/>
          <p:cNvSpPr>
            <a:spLocks noChangeArrowheads="1"/>
          </p:cNvSpPr>
          <p:nvPr/>
        </p:nvSpPr>
        <p:spPr bwMode="auto">
          <a:xfrm>
            <a:off x="7959726" y="382111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0" name="Oval 46"/>
          <p:cNvSpPr>
            <a:spLocks noChangeArrowheads="1"/>
          </p:cNvSpPr>
          <p:nvPr/>
        </p:nvSpPr>
        <p:spPr bwMode="auto">
          <a:xfrm>
            <a:off x="9121775" y="4492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1" name="Oval 47"/>
          <p:cNvSpPr>
            <a:spLocks noChangeArrowheads="1"/>
          </p:cNvSpPr>
          <p:nvPr/>
        </p:nvSpPr>
        <p:spPr bwMode="auto">
          <a:xfrm>
            <a:off x="7672388" y="48085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2" name="Oval 48"/>
          <p:cNvSpPr>
            <a:spLocks noChangeArrowheads="1"/>
          </p:cNvSpPr>
          <p:nvPr/>
        </p:nvSpPr>
        <p:spPr bwMode="auto">
          <a:xfrm>
            <a:off x="7454900" y="4300538"/>
            <a:ext cx="109538" cy="107950"/>
          </a:xfrm>
          <a:prstGeom prst="ellipse">
            <a:avLst/>
          </a:prstGeom>
          <a:solidFill>
            <a:srgbClr val="FFFFFF"/>
          </a:solidFill>
          <a:ln w="19050">
            <a:solidFill>
              <a:srgbClr val="000000"/>
            </a:solidFill>
            <a:round/>
            <a:headEnd/>
            <a:tailEnd/>
          </a:ln>
          <a:effectLst/>
        </p:spPr>
        <p:txBody>
          <a:bodyPr wrap="none" anchor="ctr"/>
          <a:lstStyle/>
          <a:p>
            <a:endParaRPr lang="es-ES" smtClean="0"/>
          </a:p>
        </p:txBody>
      </p:sp>
      <p:sp>
        <p:nvSpPr>
          <p:cNvPr id="1926193" name="Text Box 49"/>
          <p:cNvSpPr txBox="1">
            <a:spLocks noChangeArrowheads="1"/>
          </p:cNvSpPr>
          <p:nvPr/>
        </p:nvSpPr>
        <p:spPr bwMode="auto">
          <a:xfrm>
            <a:off x="382608" y="2886075"/>
            <a:ext cx="1292225" cy="30480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44" y="3830638"/>
            <a:ext cx="106363"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1926195" name="Text Box 51"/>
          <p:cNvSpPr txBox="1">
            <a:spLocks noChangeArrowheads="1"/>
          </p:cNvSpPr>
          <p:nvPr/>
        </p:nvSpPr>
        <p:spPr bwMode="auto">
          <a:xfrm>
            <a:off x="87332" y="1536300"/>
            <a:ext cx="3163887" cy="477054"/>
          </a:xfrm>
          <a:prstGeom prst="rect">
            <a:avLst/>
          </a:prstGeom>
          <a:noFill/>
          <a:ln w="57150">
            <a:noFill/>
            <a:miter lim="800000"/>
            <a:headEnd/>
            <a:tailEnd/>
          </a:ln>
          <a:effectLst/>
        </p:spPr>
        <p:txBody>
          <a:bodyPr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38" y="2881314"/>
            <a:ext cx="1744662" cy="523220"/>
          </a:xfrm>
          <a:prstGeom prst="rect">
            <a:avLst/>
          </a:prstGeom>
          <a:noFill/>
          <a:ln w="57150">
            <a:noFill/>
            <a:miter lim="800000"/>
            <a:headEnd/>
            <a:tailEnd/>
          </a:ln>
          <a:effectLst/>
        </p:spPr>
        <p:txBody>
          <a:bodyPr>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2"/>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918" y="2927307"/>
            <a:ext cx="91181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0"/>
            <a:ext cx="6272212" cy="707886"/>
          </a:xfrm>
          <a:prstGeom prst="rect">
            <a:avLst/>
          </a:prstGeom>
          <a:noFill/>
          <a:ln w="57150">
            <a:solidFill>
              <a:srgbClr val="008000"/>
            </a:solidFill>
            <a:miter lim="800000"/>
            <a:headEnd/>
            <a:tailEnd/>
          </a:ln>
          <a:effectLst/>
        </p:spPr>
        <p:txBody>
          <a:bodyPr>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45" y="4057650"/>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anchor="ctr"/>
          <a:lstStyle/>
          <a:p>
            <a:endParaRPr lang="es-ES" smtClean="0"/>
          </a:p>
        </p:txBody>
      </p:sp>
      <p:graphicFrame>
        <p:nvGraphicFramePr>
          <p:cNvPr id="1926206" name="Object 62"/>
          <p:cNvGraphicFramePr>
            <a:graphicFrameLocks noChangeAspect="1"/>
          </p:cNvGraphicFramePr>
          <p:nvPr/>
        </p:nvGraphicFramePr>
        <p:xfrm>
          <a:off x="400069" y="1588"/>
          <a:ext cx="112713" cy="176212"/>
        </p:xfrm>
        <a:graphic>
          <a:graphicData uri="http://schemas.openxmlformats.org/presentationml/2006/ole">
            <p:oleObj spid="_x0000_s4515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anchor="ctr"/>
          <a:lstStyle/>
          <a:p>
            <a:endParaRPr lang="es-ES" smtClean="0"/>
          </a:p>
        </p:txBody>
      </p:sp>
      <p:sp>
        <p:nvSpPr>
          <p:cNvPr id="1926208" name="Line 64"/>
          <p:cNvSpPr>
            <a:spLocks noChangeShapeType="1"/>
          </p:cNvSpPr>
          <p:nvPr/>
        </p:nvSpPr>
        <p:spPr bwMode="auto">
          <a:xfrm flipH="1">
            <a:off x="7159630" y="4413286"/>
            <a:ext cx="338138" cy="1616075"/>
          </a:xfrm>
          <a:prstGeom prst="line">
            <a:avLst/>
          </a:prstGeom>
          <a:noFill/>
          <a:ln w="31750">
            <a:solidFill>
              <a:srgbClr val="000000"/>
            </a:solidFill>
            <a:round/>
            <a:headEnd/>
            <a:tailEnd/>
          </a:ln>
          <a:effectLst/>
        </p:spPr>
        <p:txBody>
          <a:bodyPr wrap="none" anchor="ctr"/>
          <a:lstStyle/>
          <a:p>
            <a:endParaRPr lang="es-ES" smtClean="0"/>
          </a:p>
        </p:txBody>
      </p:sp>
      <p:sp>
        <p:nvSpPr>
          <p:cNvPr id="1926209" name="Rectangle 65"/>
          <p:cNvSpPr>
            <a:spLocks noChangeArrowheads="1"/>
          </p:cNvSpPr>
          <p:nvPr/>
        </p:nvSpPr>
        <p:spPr bwMode="auto">
          <a:xfrm>
            <a:off x="468313" y="620713"/>
            <a:ext cx="4698722"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Case of plane triangulations (CMAME 2003)</a:t>
            </a:r>
          </a:p>
        </p:txBody>
      </p:sp>
      <p:sp>
        <p:nvSpPr>
          <p:cNvPr id="1926210" name="Rectangle 66"/>
          <p:cNvSpPr>
            <a:spLocks noChangeArrowheads="1"/>
          </p:cNvSpPr>
          <p:nvPr/>
        </p:nvSpPr>
        <p:spPr bwMode="auto">
          <a:xfrm>
            <a:off x="468332" y="115888"/>
            <a:ext cx="8034337" cy="576262"/>
          </a:xfrm>
          <a:prstGeom prst="rect">
            <a:avLst/>
          </a:prstGeom>
          <a:noFill/>
          <a:ln w="9525">
            <a:noFill/>
            <a:miter lim="800000"/>
            <a:headEnd/>
            <a:tailEnd/>
          </a:ln>
          <a:effectLst/>
        </p:spPr>
        <p:txBody>
          <a:bodyPr wrap="none"/>
          <a:lstStyle/>
          <a:p>
            <a:pPr algn="l" eaLnBrk="1" hangingPunct="1"/>
            <a:r>
              <a:rPr kumimoji="0" lang="en-US" sz="2400" b="1" dirty="0" smtClean="0">
                <a:solidFill>
                  <a:srgbClr val="FFFFFF"/>
                </a:solidFill>
                <a:latin typeface="Trebuchet MS" pitchFamily="34" charset="0"/>
              </a:rPr>
              <a:t>Simultaneous Untangling and Smoothing</a:t>
            </a:r>
          </a:p>
        </p:txBody>
      </p:sp>
      <p:sp>
        <p:nvSpPr>
          <p:cNvPr id="65" name="40 CuadroTexto"/>
          <p:cNvSpPr txBox="1"/>
          <p:nvPr/>
        </p:nvSpPr>
        <p:spPr>
          <a:xfrm>
            <a:off x="1460363" y="6198432"/>
            <a:ext cx="1674056" cy="400110"/>
          </a:xfrm>
          <a:prstGeom prst="rect">
            <a:avLst/>
          </a:prstGeom>
          <a:noFill/>
        </p:spPr>
        <p:txBody>
          <a:bodyPr wrap="square"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385" y="6228912"/>
            <a:ext cx="2771335" cy="400110"/>
          </a:xfrm>
          <a:prstGeom prst="rect">
            <a:avLst/>
          </a:prstGeom>
          <a:noFill/>
        </p:spPr>
        <p:txBody>
          <a:bodyPr wrap="square"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69" y="1588"/>
          <a:ext cx="112713" cy="176212"/>
        </p:xfrm>
        <a:graphic>
          <a:graphicData uri="http://schemas.openxmlformats.org/presentationml/2006/ole">
            <p:oleObj spid="_x0000_s452610" name="Equation" r:id="rId4" imgW="114120" imgH="177480" progId="Equation.DSMT4">
              <p:embed/>
            </p:oleObj>
          </a:graphicData>
        </a:graphic>
      </p:graphicFrame>
      <p:sp>
        <p:nvSpPr>
          <p:cNvPr id="2742335" name="Rectangle 63"/>
          <p:cNvSpPr>
            <a:spLocks noChangeArrowheads="1"/>
          </p:cNvSpPr>
          <p:nvPr/>
        </p:nvSpPr>
        <p:spPr bwMode="auto">
          <a:xfrm>
            <a:off x="468313" y="620713"/>
            <a:ext cx="4002058" cy="286232"/>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US" sz="1800" smtClean="0">
                <a:solidFill>
                  <a:srgbClr val="C8C8C8"/>
                </a:solidFill>
                <a:latin typeface="Arial" charset="0"/>
              </a:rPr>
              <a:t>Weighted Jacobian Matrix on a Plane</a:t>
            </a:r>
            <a:endParaRPr kumimoji="0" lang="en-GB" sz="1800" smtClean="0">
              <a:solidFill>
                <a:srgbClr val="C8C8C8"/>
              </a:solidFill>
              <a:latin typeface="Arial" charset="0"/>
            </a:endParaRPr>
          </a:p>
        </p:txBody>
      </p:sp>
      <p:sp>
        <p:nvSpPr>
          <p:cNvPr id="2742336" name="Rectangle 64"/>
          <p:cNvSpPr>
            <a:spLocks noChangeArrowheads="1"/>
          </p:cNvSpPr>
          <p:nvPr/>
        </p:nvSpPr>
        <p:spPr bwMode="auto">
          <a:xfrm>
            <a:off x="468332"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44" y="2740061"/>
            <a:ext cx="1077913" cy="1152525"/>
          </a:xfrm>
          <a:prstGeom prst="line">
            <a:avLst/>
          </a:prstGeom>
          <a:noFill/>
          <a:ln w="28575">
            <a:solidFill>
              <a:srgbClr val="000000"/>
            </a:solidFill>
            <a:round/>
            <a:headEnd/>
            <a:tailEnd/>
          </a:ln>
          <a:effectLst/>
        </p:spPr>
        <p:txBody>
          <a:bodyPr wrap="none" anchor="ctr"/>
          <a:lstStyle/>
          <a:p>
            <a:endParaRPr lang="es-ES" smtClean="0"/>
          </a:p>
        </p:txBody>
      </p:sp>
      <p:sp>
        <p:nvSpPr>
          <p:cNvPr id="2742338" name="Line 66"/>
          <p:cNvSpPr>
            <a:spLocks noChangeShapeType="1"/>
          </p:cNvSpPr>
          <p:nvPr/>
        </p:nvSpPr>
        <p:spPr bwMode="auto">
          <a:xfrm flipH="1">
            <a:off x="960458" y="1873250"/>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39" name="Line 67"/>
          <p:cNvSpPr>
            <a:spLocks noChangeShapeType="1"/>
          </p:cNvSpPr>
          <p:nvPr/>
        </p:nvSpPr>
        <p:spPr bwMode="auto">
          <a:xfrm>
            <a:off x="962027" y="3892550"/>
            <a:ext cx="1992313" cy="14288"/>
          </a:xfrm>
          <a:prstGeom prst="line">
            <a:avLst/>
          </a:prstGeom>
          <a:noFill/>
          <a:ln w="19050">
            <a:solidFill>
              <a:srgbClr val="C0C0C0"/>
            </a:solidFill>
            <a:round/>
            <a:headEnd/>
            <a:tailEnd/>
          </a:ln>
          <a:effectLst/>
        </p:spPr>
        <p:txBody>
          <a:bodyPr wrap="none" anchor="ctr"/>
          <a:lstStyle/>
          <a:p>
            <a:endParaRPr lang="es-ES" smtClean="0"/>
          </a:p>
        </p:txBody>
      </p:sp>
      <p:sp>
        <p:nvSpPr>
          <p:cNvPr id="2742340" name="Line 68"/>
          <p:cNvSpPr>
            <a:spLocks noChangeShapeType="1"/>
          </p:cNvSpPr>
          <p:nvPr/>
        </p:nvSpPr>
        <p:spPr bwMode="auto">
          <a:xfrm flipV="1">
            <a:off x="960443" y="3892550"/>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41" name="Line 69"/>
          <p:cNvSpPr>
            <a:spLocks noChangeShapeType="1"/>
          </p:cNvSpPr>
          <p:nvPr/>
        </p:nvSpPr>
        <p:spPr bwMode="auto">
          <a:xfrm>
            <a:off x="960438" y="2740061"/>
            <a:ext cx="0" cy="1166813"/>
          </a:xfrm>
          <a:prstGeom prst="line">
            <a:avLst/>
          </a:prstGeom>
          <a:noFill/>
          <a:ln w="28575">
            <a:solidFill>
              <a:srgbClr val="000000"/>
            </a:solidFill>
            <a:round/>
            <a:headEnd/>
            <a:tailEnd/>
          </a:ln>
          <a:effectLst/>
        </p:spPr>
        <p:txBody>
          <a:bodyPr wrap="none" anchor="ctr"/>
          <a:lstStyle/>
          <a:p>
            <a:endParaRPr lang="es-ES" smtClean="0"/>
          </a:p>
        </p:txBody>
      </p:sp>
      <p:sp>
        <p:nvSpPr>
          <p:cNvPr id="2742342" name="Oval 70"/>
          <p:cNvSpPr>
            <a:spLocks noChangeArrowheads="1"/>
          </p:cNvSpPr>
          <p:nvPr/>
        </p:nvSpPr>
        <p:spPr bwMode="auto">
          <a:xfrm>
            <a:off x="9064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3" name="Oval 71"/>
          <p:cNvSpPr>
            <a:spLocks noChangeArrowheads="1"/>
          </p:cNvSpPr>
          <p:nvPr/>
        </p:nvSpPr>
        <p:spPr bwMode="auto">
          <a:xfrm>
            <a:off x="906463" y="2686050"/>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4" name="Oval 72"/>
          <p:cNvSpPr>
            <a:spLocks noChangeArrowheads="1"/>
          </p:cNvSpPr>
          <p:nvPr/>
        </p:nvSpPr>
        <p:spPr bwMode="auto">
          <a:xfrm>
            <a:off x="1985963" y="383857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45" name="Text Box 73"/>
          <p:cNvSpPr txBox="1">
            <a:spLocks noChangeArrowheads="1"/>
          </p:cNvSpPr>
          <p:nvPr/>
        </p:nvSpPr>
        <p:spPr bwMode="auto">
          <a:xfrm>
            <a:off x="2738442" y="3906838"/>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anchor="ctr"/>
          <a:lstStyle/>
          <a:p>
            <a:endParaRPr lang="es-ES" smtClean="0"/>
          </a:p>
        </p:txBody>
      </p:sp>
      <p:sp>
        <p:nvSpPr>
          <p:cNvPr id="2742349" name="Line 77"/>
          <p:cNvSpPr>
            <a:spLocks noChangeShapeType="1"/>
          </p:cNvSpPr>
          <p:nvPr/>
        </p:nvSpPr>
        <p:spPr bwMode="auto">
          <a:xfrm>
            <a:off x="3786194" y="3910013"/>
            <a:ext cx="1992312" cy="14287"/>
          </a:xfrm>
          <a:prstGeom prst="line">
            <a:avLst/>
          </a:prstGeom>
          <a:noFill/>
          <a:ln w="19050">
            <a:solidFill>
              <a:srgbClr val="C0C0C0"/>
            </a:solidFill>
            <a:round/>
            <a:headEnd/>
            <a:tailEnd/>
          </a:ln>
          <a:effectLst/>
        </p:spPr>
        <p:txBody>
          <a:bodyPr wrap="none"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anchor="ctr"/>
          <a:lstStyle/>
          <a:p>
            <a:endParaRPr lang="es-ES" smtClean="0"/>
          </a:p>
        </p:txBody>
      </p:sp>
      <p:sp>
        <p:nvSpPr>
          <p:cNvPr id="2742351" name="Line 79"/>
          <p:cNvSpPr>
            <a:spLocks noChangeShapeType="1"/>
          </p:cNvSpPr>
          <p:nvPr/>
        </p:nvSpPr>
        <p:spPr bwMode="auto">
          <a:xfrm flipH="1">
            <a:off x="4289425" y="2357438"/>
            <a:ext cx="287338" cy="792162"/>
          </a:xfrm>
          <a:prstGeom prst="line">
            <a:avLst/>
          </a:prstGeom>
          <a:noFill/>
          <a:ln w="28575">
            <a:solidFill>
              <a:srgbClr val="000000"/>
            </a:solidFill>
            <a:round/>
            <a:headEnd/>
            <a:tailEnd/>
          </a:ln>
          <a:effectLst/>
        </p:spPr>
        <p:txBody>
          <a:bodyPr wrap="none" anchor="ctr"/>
          <a:lstStyle/>
          <a:p>
            <a:endParaRPr lang="es-ES" smtClean="0"/>
          </a:p>
        </p:txBody>
      </p:sp>
      <p:sp>
        <p:nvSpPr>
          <p:cNvPr id="2742352" name="Oval 80"/>
          <p:cNvSpPr>
            <a:spLocks noChangeArrowheads="1"/>
          </p:cNvSpPr>
          <p:nvPr/>
        </p:nvSpPr>
        <p:spPr bwMode="auto">
          <a:xfrm>
            <a:off x="4235450" y="30956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3" name="Oval 81"/>
          <p:cNvSpPr>
            <a:spLocks noChangeArrowheads="1"/>
          </p:cNvSpPr>
          <p:nvPr/>
        </p:nvSpPr>
        <p:spPr bwMode="auto">
          <a:xfrm>
            <a:off x="4522788" y="2303463"/>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4" name="Oval 82"/>
          <p:cNvSpPr>
            <a:spLocks noChangeArrowheads="1"/>
          </p:cNvSpPr>
          <p:nvPr/>
        </p:nvSpPr>
        <p:spPr bwMode="auto">
          <a:xfrm>
            <a:off x="5454650" y="3298825"/>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56" name="Text Box 84"/>
          <p:cNvSpPr txBox="1">
            <a:spLocks noChangeArrowheads="1"/>
          </p:cNvSpPr>
          <p:nvPr/>
        </p:nvSpPr>
        <p:spPr bwMode="auto">
          <a:xfrm>
            <a:off x="3406775"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57" name="Line 85"/>
          <p:cNvSpPr>
            <a:spLocks noChangeShapeType="1"/>
          </p:cNvSpPr>
          <p:nvPr/>
        </p:nvSpPr>
        <p:spPr bwMode="auto">
          <a:xfrm flipH="1">
            <a:off x="7240596" y="1890713"/>
            <a:ext cx="1587" cy="2019300"/>
          </a:xfrm>
          <a:prstGeom prst="line">
            <a:avLst/>
          </a:prstGeom>
          <a:noFill/>
          <a:ln w="19050">
            <a:solidFill>
              <a:srgbClr val="C0C0C0"/>
            </a:solidFill>
            <a:round/>
            <a:headEnd/>
            <a:tailEnd/>
          </a:ln>
          <a:effectLst/>
        </p:spPr>
        <p:txBody>
          <a:bodyPr wrap="none" anchor="ctr"/>
          <a:lstStyle/>
          <a:p>
            <a:endParaRPr lang="es-ES" smtClean="0"/>
          </a:p>
        </p:txBody>
      </p:sp>
      <p:sp>
        <p:nvSpPr>
          <p:cNvPr id="2742358" name="Line 86"/>
          <p:cNvSpPr>
            <a:spLocks noChangeShapeType="1"/>
          </p:cNvSpPr>
          <p:nvPr/>
        </p:nvSpPr>
        <p:spPr bwMode="auto">
          <a:xfrm>
            <a:off x="7242175" y="3910013"/>
            <a:ext cx="1992313" cy="14287"/>
          </a:xfrm>
          <a:prstGeom prst="line">
            <a:avLst/>
          </a:prstGeom>
          <a:noFill/>
          <a:ln w="19050">
            <a:solidFill>
              <a:srgbClr val="C0C0C0"/>
            </a:solidFill>
            <a:round/>
            <a:headEnd/>
            <a:tailEnd/>
          </a:ln>
          <a:effectLst/>
        </p:spPr>
        <p:txBody>
          <a:bodyPr wrap="none" anchor="ctr"/>
          <a:lstStyle/>
          <a:p>
            <a:endParaRPr lang="es-ES" smtClean="0"/>
          </a:p>
        </p:txBody>
      </p:sp>
      <p:sp>
        <p:nvSpPr>
          <p:cNvPr id="2742359" name="Line 87"/>
          <p:cNvSpPr>
            <a:spLocks noChangeShapeType="1"/>
          </p:cNvSpPr>
          <p:nvPr/>
        </p:nvSpPr>
        <p:spPr bwMode="auto">
          <a:xfrm flipV="1">
            <a:off x="7240587" y="3910013"/>
            <a:ext cx="1079501" cy="0"/>
          </a:xfrm>
          <a:prstGeom prst="line">
            <a:avLst/>
          </a:prstGeom>
          <a:noFill/>
          <a:ln w="28575">
            <a:solidFill>
              <a:srgbClr val="000000"/>
            </a:solidFill>
            <a:round/>
            <a:headEnd/>
            <a:tailEnd/>
          </a:ln>
          <a:effectLst/>
        </p:spPr>
        <p:txBody>
          <a:bodyPr wrap="none" anchor="ctr"/>
          <a:lstStyle/>
          <a:p>
            <a:endParaRPr lang="es-ES" smtClean="0"/>
          </a:p>
        </p:txBody>
      </p:sp>
      <p:sp>
        <p:nvSpPr>
          <p:cNvPr id="2742360" name="Line 88"/>
          <p:cNvSpPr>
            <a:spLocks noChangeShapeType="1"/>
          </p:cNvSpPr>
          <p:nvPr/>
        </p:nvSpPr>
        <p:spPr bwMode="auto">
          <a:xfrm flipH="1">
            <a:off x="7242175" y="2906749"/>
            <a:ext cx="852488" cy="1017587"/>
          </a:xfrm>
          <a:prstGeom prst="line">
            <a:avLst/>
          </a:prstGeom>
          <a:noFill/>
          <a:ln w="28575">
            <a:solidFill>
              <a:srgbClr val="000000"/>
            </a:solidFill>
            <a:round/>
            <a:headEnd/>
            <a:tailEnd/>
          </a:ln>
          <a:effectLst/>
        </p:spPr>
        <p:txBody>
          <a:bodyPr wrap="none" anchor="ctr"/>
          <a:lstStyle/>
          <a:p>
            <a:endParaRPr lang="es-ES" smtClean="0"/>
          </a:p>
        </p:txBody>
      </p:sp>
      <p:sp>
        <p:nvSpPr>
          <p:cNvPr id="2742361" name="Oval 89"/>
          <p:cNvSpPr>
            <a:spLocks noChangeArrowheads="1"/>
          </p:cNvSpPr>
          <p:nvPr/>
        </p:nvSpPr>
        <p:spPr bwMode="auto">
          <a:xfrm>
            <a:off x="7188200"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2" name="Oval 90"/>
          <p:cNvSpPr>
            <a:spLocks noChangeArrowheads="1"/>
          </p:cNvSpPr>
          <p:nvPr/>
        </p:nvSpPr>
        <p:spPr bwMode="auto">
          <a:xfrm>
            <a:off x="8039100" y="285908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3" name="Oval 91"/>
          <p:cNvSpPr>
            <a:spLocks noChangeArrowheads="1"/>
          </p:cNvSpPr>
          <p:nvPr/>
        </p:nvSpPr>
        <p:spPr bwMode="auto">
          <a:xfrm>
            <a:off x="8266113" y="3856038"/>
            <a:ext cx="107950" cy="107950"/>
          </a:xfrm>
          <a:prstGeom prst="ellipse">
            <a:avLst/>
          </a:prstGeom>
          <a:solidFill>
            <a:srgbClr val="000000"/>
          </a:solidFill>
          <a:ln w="19050">
            <a:solidFill>
              <a:srgbClr val="000000"/>
            </a:solidFill>
            <a:round/>
            <a:headEnd/>
            <a:tailEnd/>
          </a:ln>
          <a:effectLst/>
        </p:spPr>
        <p:txBody>
          <a:bodyPr wrap="none"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x</a:t>
            </a:r>
          </a:p>
        </p:txBody>
      </p:sp>
      <p:sp>
        <p:nvSpPr>
          <p:cNvPr id="2742365" name="Text Box 93"/>
          <p:cNvSpPr txBox="1">
            <a:spLocks noChangeArrowheads="1"/>
          </p:cNvSpPr>
          <p:nvPr/>
        </p:nvSpPr>
        <p:spPr bwMode="auto">
          <a:xfrm>
            <a:off x="6862770" y="1738313"/>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336699"/>
                </a:solidFill>
              </a:rPr>
              <a:t>y</a:t>
            </a:r>
          </a:p>
        </p:txBody>
      </p:sp>
      <p:sp>
        <p:nvSpPr>
          <p:cNvPr id="2742366" name="Line 94"/>
          <p:cNvSpPr>
            <a:spLocks noChangeShapeType="1"/>
          </p:cNvSpPr>
          <p:nvPr/>
        </p:nvSpPr>
        <p:spPr bwMode="auto">
          <a:xfrm>
            <a:off x="8093082" y="2897188"/>
            <a:ext cx="228600" cy="1027112"/>
          </a:xfrm>
          <a:prstGeom prst="line">
            <a:avLst/>
          </a:prstGeom>
          <a:noFill/>
          <a:ln w="28575">
            <a:solidFill>
              <a:srgbClr val="000000"/>
            </a:solidFill>
            <a:round/>
            <a:headEnd/>
            <a:tailEnd/>
          </a:ln>
          <a:effectLst/>
        </p:spPr>
        <p:txBody>
          <a:bodyPr wrap="none" anchor="ctr"/>
          <a:lstStyle/>
          <a:p>
            <a:endParaRPr lang="es-ES" smtClean="0"/>
          </a:p>
        </p:txBody>
      </p:sp>
      <p:sp>
        <p:nvSpPr>
          <p:cNvPr id="2742367" name="Freeform 95"/>
          <p:cNvSpPr>
            <a:spLocks/>
          </p:cNvSpPr>
          <p:nvPr/>
        </p:nvSpPr>
        <p:spPr bwMode="auto">
          <a:xfrm>
            <a:off x="1504969"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8" name="Freeform 96"/>
          <p:cNvSpPr>
            <a:spLocks/>
          </p:cNvSpPr>
          <p:nvPr/>
        </p:nvSpPr>
        <p:spPr bwMode="auto">
          <a:xfrm rot="1334399" flipH="1">
            <a:off x="5154633" y="2682875"/>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69" name="Freeform 97"/>
          <p:cNvSpPr>
            <a:spLocks/>
          </p:cNvSpPr>
          <p:nvPr/>
        </p:nvSpPr>
        <p:spPr bwMode="auto">
          <a:xfrm>
            <a:off x="1530369"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anchor="ctr"/>
          <a:lstStyle/>
          <a:p>
            <a:endParaRPr lang="es-ES" smtClean="0"/>
          </a:p>
        </p:txBody>
      </p:sp>
      <p:sp>
        <p:nvSpPr>
          <p:cNvPr id="2742370" name="Text Box 98"/>
          <p:cNvSpPr txBox="1">
            <a:spLocks noChangeArrowheads="1"/>
          </p:cNvSpPr>
          <p:nvPr/>
        </p:nvSpPr>
        <p:spPr bwMode="auto">
          <a:xfrm>
            <a:off x="1122368"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0"/>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R</a:t>
            </a:r>
            <a:endParaRPr lang="en-US" sz="1400" b="1" i="1" smtClean="0">
              <a:solidFill>
                <a:srgbClr val="000000"/>
              </a:solidFill>
              <a:latin typeface="Arial" charset="0"/>
            </a:endParaRPr>
          </a:p>
        </p:txBody>
      </p:sp>
      <p:sp>
        <p:nvSpPr>
          <p:cNvPr id="2742372" name="Text Box 100"/>
          <p:cNvSpPr txBox="1">
            <a:spLocks noChangeArrowheads="1"/>
          </p:cNvSpPr>
          <p:nvPr/>
        </p:nvSpPr>
        <p:spPr bwMode="auto">
          <a:xfrm>
            <a:off x="5010169" y="1893924"/>
            <a:ext cx="720725" cy="701675"/>
          </a:xfrm>
          <a:prstGeom prst="rect">
            <a:avLst/>
          </a:prstGeom>
          <a:noFill/>
          <a:ln w="57150" algn="ctr">
            <a:noFill/>
            <a:miter lim="800000"/>
            <a:headEnd/>
            <a:tailEnd/>
          </a:ln>
          <a:effectLst/>
        </p:spPr>
        <p:txBody>
          <a:bodyPr>
            <a:spAutoFit/>
          </a:bodyPr>
          <a:lstStyle/>
          <a:p>
            <a:pPr>
              <a:spcBef>
                <a:spcPct val="50000"/>
              </a:spcBef>
            </a:pPr>
            <a:endParaRPr lang="es-ES" smtClean="0"/>
          </a:p>
        </p:txBody>
      </p:sp>
      <p:sp>
        <p:nvSpPr>
          <p:cNvPr id="2742373" name="Text Box 101"/>
          <p:cNvSpPr txBox="1">
            <a:spLocks noChangeArrowheads="1"/>
          </p:cNvSpPr>
          <p:nvPr/>
        </p:nvSpPr>
        <p:spPr bwMode="auto">
          <a:xfrm>
            <a:off x="7675569" y="34766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r>
              <a:rPr lang="en-US" sz="1400" b="1" i="1" baseline="-25000" smtClean="0">
                <a:solidFill>
                  <a:srgbClr val="000000"/>
                </a:solidFill>
                <a:latin typeface="Arial" charset="0"/>
              </a:rPr>
              <a:t>I</a:t>
            </a:r>
            <a:endParaRPr lang="en-US" sz="1400" b="1" i="1"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a:spAutoFit/>
          </a:bodyPr>
          <a:lstStyle/>
          <a:p>
            <a:pPr>
              <a:spcBef>
                <a:spcPct val="50000"/>
              </a:spcBef>
            </a:pPr>
            <a:r>
              <a:rPr lang="en-US" sz="1400" i="1" smtClean="0">
                <a:solidFill>
                  <a:srgbClr val="000000"/>
                </a:solidFill>
                <a:latin typeface="Arial" charset="0"/>
              </a:rPr>
              <a:t>t</a:t>
            </a:r>
          </a:p>
        </p:txBody>
      </p:sp>
      <p:sp>
        <p:nvSpPr>
          <p:cNvPr id="2742375" name="Text Box 103"/>
          <p:cNvSpPr txBox="1">
            <a:spLocks noChangeArrowheads="1"/>
          </p:cNvSpPr>
          <p:nvPr/>
        </p:nvSpPr>
        <p:spPr bwMode="auto">
          <a:xfrm>
            <a:off x="4218008" y="1389064"/>
            <a:ext cx="1292225"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2"/>
            <a:ext cx="64770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A</a:t>
            </a:r>
          </a:p>
        </p:txBody>
      </p:sp>
      <p:sp>
        <p:nvSpPr>
          <p:cNvPr id="2742377" name="Text Box 105"/>
          <p:cNvSpPr txBox="1">
            <a:spLocks noChangeArrowheads="1"/>
          </p:cNvSpPr>
          <p:nvPr/>
        </p:nvSpPr>
        <p:spPr bwMode="auto">
          <a:xfrm>
            <a:off x="4002095" y="4091024"/>
            <a:ext cx="1008062"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W</a:t>
            </a:r>
          </a:p>
        </p:txBody>
      </p:sp>
      <p:sp>
        <p:nvSpPr>
          <p:cNvPr id="2742378" name="Text Box 106"/>
          <p:cNvSpPr txBox="1">
            <a:spLocks noChangeArrowheads="1"/>
          </p:cNvSpPr>
          <p:nvPr/>
        </p:nvSpPr>
        <p:spPr bwMode="auto">
          <a:xfrm>
            <a:off x="5657856" y="2190786"/>
            <a:ext cx="1441450" cy="396875"/>
          </a:xfrm>
          <a:prstGeom prst="rect">
            <a:avLst/>
          </a:prstGeom>
          <a:noFill/>
          <a:ln w="57150">
            <a:noFill/>
            <a:miter lim="800000"/>
            <a:headEnd/>
            <a:tailEnd/>
          </a:ln>
          <a:effectLst/>
        </p:spPr>
        <p:txBody>
          <a:bodyPr>
            <a:spAutoFit/>
          </a:bodyPr>
          <a:lstStyle/>
          <a:p>
            <a:pPr>
              <a:spcBef>
                <a:spcPct val="50000"/>
              </a:spcBef>
            </a:pPr>
            <a:r>
              <a:rPr lang="en-US" sz="2000" b="1" i="1" smtClean="0">
                <a:solidFill>
                  <a:srgbClr val="333399"/>
                </a:solidFill>
                <a:latin typeface="Arial" charset="0"/>
              </a:rPr>
              <a:t>S = AW </a:t>
            </a:r>
            <a:r>
              <a:rPr lang="en-US" sz="1600" b="1" i="1" baseline="8400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70" y="4824449"/>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74643" y="4814888"/>
            <a:ext cx="3245440" cy="369332"/>
          </a:xfrm>
          <a:prstGeom prst="rect">
            <a:avLst/>
          </a:prstGeom>
          <a:noFill/>
          <a:ln w="31750" algn="ctr">
            <a:noFill/>
            <a:miter lim="800000"/>
            <a:headEnd/>
            <a:tailEnd/>
          </a:ln>
          <a:effectLst/>
        </p:spPr>
        <p:txBody>
          <a:bodyPr wrap="none">
            <a:spAutoFit/>
          </a:bodyPr>
          <a:lstStyle/>
          <a:p>
            <a:pPr>
              <a:spcBef>
                <a:spcPct val="50000"/>
              </a:spcBef>
            </a:pPr>
            <a:r>
              <a:rPr lang="en-GB" sz="1800" b="1" smtClean="0">
                <a:solidFill>
                  <a:srgbClr val="000000"/>
                </a:solidFill>
                <a:latin typeface="Arial" charset="0"/>
              </a:rPr>
              <a:t>:  Weighted Jacobian matrix</a:t>
            </a:r>
          </a:p>
        </p:txBody>
      </p:sp>
      <p:sp>
        <p:nvSpPr>
          <p:cNvPr id="2742381" name="Text Box 109"/>
          <p:cNvSpPr txBox="1">
            <a:spLocks noChangeArrowheads="1"/>
          </p:cNvSpPr>
          <p:nvPr/>
        </p:nvSpPr>
        <p:spPr bwMode="auto">
          <a:xfrm>
            <a:off x="776287" y="3948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2" name="Text Box 110"/>
          <p:cNvSpPr txBox="1">
            <a:spLocks noChangeArrowheads="1"/>
          </p:cNvSpPr>
          <p:nvPr/>
        </p:nvSpPr>
        <p:spPr bwMode="auto">
          <a:xfrm>
            <a:off x="1981203" y="39068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3" name="Text Box 111"/>
          <p:cNvSpPr txBox="1">
            <a:spLocks noChangeArrowheads="1"/>
          </p:cNvSpPr>
          <p:nvPr/>
        </p:nvSpPr>
        <p:spPr bwMode="auto">
          <a:xfrm>
            <a:off x="617542" y="255111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5" name="Text Box 113"/>
          <p:cNvSpPr txBox="1">
            <a:spLocks noChangeArrowheads="1"/>
          </p:cNvSpPr>
          <p:nvPr/>
        </p:nvSpPr>
        <p:spPr bwMode="auto">
          <a:xfrm>
            <a:off x="5351466" y="3390900"/>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87" name="Text Box 115"/>
          <p:cNvSpPr txBox="1">
            <a:spLocks noChangeArrowheads="1"/>
          </p:cNvSpPr>
          <p:nvPr/>
        </p:nvSpPr>
        <p:spPr bwMode="auto">
          <a:xfrm>
            <a:off x="6891342" y="379888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0</a:t>
            </a:r>
          </a:p>
        </p:txBody>
      </p:sp>
      <p:sp>
        <p:nvSpPr>
          <p:cNvPr id="2742388" name="Text Box 116"/>
          <p:cNvSpPr txBox="1">
            <a:spLocks noChangeArrowheads="1"/>
          </p:cNvSpPr>
          <p:nvPr/>
        </p:nvSpPr>
        <p:spPr bwMode="auto">
          <a:xfrm>
            <a:off x="8169281" y="3932238"/>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1</a:t>
            </a:r>
          </a:p>
        </p:txBody>
      </p:sp>
      <p:sp>
        <p:nvSpPr>
          <p:cNvPr id="2742389" name="Text Box 117"/>
          <p:cNvSpPr txBox="1">
            <a:spLocks noChangeArrowheads="1"/>
          </p:cNvSpPr>
          <p:nvPr/>
        </p:nvSpPr>
        <p:spPr bwMode="auto">
          <a:xfrm>
            <a:off x="8039099" y="2568575"/>
            <a:ext cx="336551" cy="30480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2</a:t>
            </a:r>
          </a:p>
        </p:txBody>
      </p:sp>
      <p:sp>
        <p:nvSpPr>
          <p:cNvPr id="2742392" name="Text Box 120"/>
          <p:cNvSpPr txBox="1">
            <a:spLocks noChangeArrowheads="1"/>
          </p:cNvSpPr>
          <p:nvPr/>
        </p:nvSpPr>
        <p:spPr bwMode="auto">
          <a:xfrm>
            <a:off x="290518" y="5676899"/>
            <a:ext cx="4032250" cy="656590"/>
          </a:xfrm>
          <a:prstGeom prst="rect">
            <a:avLst/>
          </a:prstGeom>
          <a:noFill/>
          <a:ln w="57150">
            <a:noFill/>
            <a:miter lim="800000"/>
            <a:headEnd/>
            <a:tailEnd/>
          </a:ln>
          <a:effectLst/>
        </p:spPr>
        <p:txBody>
          <a:bodyPr wrap="square">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61"/>
          <a:ext cx="1954212" cy="620713"/>
        </p:xfrm>
        <a:graphic>
          <a:graphicData uri="http://schemas.openxmlformats.org/presentationml/2006/ole">
            <p:oleObj spid="_x0000_s4526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5" y="6042061"/>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6" y="5499100"/>
            <a:ext cx="1714501" cy="1022350"/>
          </a:xfrm>
          <a:prstGeom prst="rect">
            <a:avLst/>
          </a:prstGeom>
          <a:noFill/>
          <a:ln w="38100" algn="ctr">
            <a:solidFill>
              <a:srgbClr val="FF6600"/>
            </a:solidFill>
            <a:miter lim="800000"/>
            <a:headEnd/>
            <a:tailEnd/>
          </a:ln>
          <a:effectLst/>
        </p:spPr>
        <p:txBody>
          <a:bodyPr wrap="none" anchor="ctr"/>
          <a:lstStyle/>
          <a:p>
            <a:endParaRPr lang="es-ES" smtClean="0"/>
          </a:p>
        </p:txBody>
      </p:sp>
      <p:sp>
        <p:nvSpPr>
          <p:cNvPr id="2742396" name="Text Box 124"/>
          <p:cNvSpPr txBox="1">
            <a:spLocks noChangeArrowheads="1"/>
          </p:cNvSpPr>
          <p:nvPr/>
        </p:nvSpPr>
        <p:spPr bwMode="auto">
          <a:xfrm>
            <a:off x="6315075" y="5749961"/>
            <a:ext cx="1068388" cy="366713"/>
          </a:xfrm>
          <a:prstGeom prst="rect">
            <a:avLst/>
          </a:prstGeom>
          <a:noFill/>
          <a:ln w="57150">
            <a:noFill/>
            <a:miter lim="800000"/>
            <a:headEnd/>
            <a:tailEnd/>
          </a:ln>
          <a:effectLst/>
        </p:spPr>
        <p:txBody>
          <a:bodyPr>
            <a:spAutoFit/>
          </a:bodyPr>
          <a:lstStyle/>
          <a:p>
            <a:pPr algn="l">
              <a:spcBef>
                <a:spcPct val="50000"/>
              </a:spcBef>
            </a:pPr>
            <a:r>
              <a:rPr lang="en-US" sz="1800" b="1"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75" y="5578511"/>
          <a:ext cx="1533526"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79" y="2654336"/>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0" y="1393826"/>
            <a:ext cx="1149350" cy="523220"/>
          </a:xfrm>
          <a:prstGeom prst="rect">
            <a:avLst/>
          </a:prstGeom>
          <a:noFill/>
          <a:ln w="57150">
            <a:noFill/>
            <a:miter lim="800000"/>
            <a:headEnd/>
            <a:tailEnd/>
          </a:ln>
          <a:effectLst/>
        </p:spPr>
        <p:txBody>
          <a:bodyPr>
            <a:spAutoFit/>
          </a:bodyPr>
          <a:lstStyle/>
          <a:p>
            <a:pPr>
              <a:spcBef>
                <a:spcPct val="50000"/>
              </a:spcBef>
            </a:pPr>
            <a:r>
              <a:rPr lang="en-US" sz="1400" b="1" i="1"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61"/>
            <a:ext cx="1608138" cy="396875"/>
          </a:xfrm>
          <a:prstGeom prst="rect">
            <a:avLst/>
          </a:prstGeom>
          <a:noFill/>
          <a:ln w="57150">
            <a:noFill/>
            <a:miter lim="800000"/>
            <a:headEnd/>
            <a:tailEnd/>
          </a:ln>
          <a:effectLst/>
        </p:spPr>
        <p:txBody>
          <a:bodyPr>
            <a:spAutoFit/>
          </a:bodyPr>
          <a:lstStyle/>
          <a:p>
            <a:pPr algn="l">
              <a:spcBef>
                <a:spcPct val="50000"/>
              </a:spcBef>
            </a:pPr>
            <a:r>
              <a:rPr lang="en-US" sz="2000" i="1" smtClean="0">
                <a:solidFill>
                  <a:srgbClr val="333399"/>
                </a:solidFill>
                <a:latin typeface="Arial" charset="0"/>
              </a:rPr>
              <a:t>t</a:t>
            </a:r>
            <a:r>
              <a:rPr lang="en-US" sz="2000" b="1" i="1" baseline="-25000" smtClean="0">
                <a:solidFill>
                  <a:srgbClr val="333399"/>
                </a:solidFill>
                <a:latin typeface="Arial" charset="0"/>
              </a:rPr>
              <a:t>I                </a:t>
            </a:r>
            <a:r>
              <a:rPr lang="en-US" sz="2000" i="1" smtClean="0">
                <a:solidFill>
                  <a:srgbClr val="333399"/>
                </a:solidFill>
                <a:latin typeface="Arial" charset="0"/>
              </a:rPr>
              <a:t>t</a:t>
            </a:r>
            <a:endParaRPr lang="en-US" sz="2000" b="1" i="1" baseline="-2500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anchor="ctr"/>
          <a:lstStyle/>
          <a:p>
            <a:endParaRPr lang="es-ES" smtClean="0"/>
          </a:p>
        </p:txBody>
      </p:sp>
      <p:sp>
        <p:nvSpPr>
          <p:cNvPr id="2742416" name="Rectangle 144"/>
          <p:cNvSpPr>
            <a:spLocks noChangeArrowheads="1"/>
          </p:cNvSpPr>
          <p:nvPr/>
        </p:nvSpPr>
        <p:spPr bwMode="auto">
          <a:xfrm>
            <a:off x="699170" y="4659313"/>
            <a:ext cx="320921" cy="338554"/>
          </a:xfrm>
          <a:prstGeom prst="rect">
            <a:avLst/>
          </a:prstGeom>
          <a:noFill/>
          <a:ln w="31750" algn="ctr">
            <a:noFill/>
            <a:miter lim="800000"/>
            <a:headEnd/>
            <a:tailEnd/>
          </a:ln>
          <a:effectLst/>
        </p:spPr>
        <p:txBody>
          <a:bodyPr wrap="none">
            <a:spAutoFit/>
          </a:bodyPr>
          <a:lstStyle/>
          <a:p>
            <a:r>
              <a:rPr lang="en-US" sz="1600" b="1" smtClean="0">
                <a:solidFill>
                  <a:srgbClr val="333399"/>
                </a:solidFill>
                <a:latin typeface="Arial" charset="0"/>
              </a:rPr>
              <a:t>S</a:t>
            </a:r>
            <a:endParaRPr lang="es-ES" sz="1600" b="1"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69" y="1588"/>
          <a:ext cx="112713" cy="176212"/>
        </p:xfrm>
        <a:graphic>
          <a:graphicData uri="http://schemas.openxmlformats.org/presentationml/2006/ole">
            <p:oleObj spid="_x0000_s453634" name="Equation" r:id="rId4" imgW="114120" imgH="177480" progId="Equation.DSMT4">
              <p:embed/>
            </p:oleObj>
          </a:graphicData>
        </a:graphic>
      </p:graphicFrame>
      <p:sp>
        <p:nvSpPr>
          <p:cNvPr id="2744383" name="Rectangle 63"/>
          <p:cNvSpPr>
            <a:spLocks noChangeArrowheads="1"/>
          </p:cNvSpPr>
          <p:nvPr/>
        </p:nvSpPr>
        <p:spPr bwMode="auto">
          <a:xfrm>
            <a:off x="468333" y="620713"/>
            <a:ext cx="7601633" cy="914096"/>
          </a:xfrm>
          <a:prstGeom prst="rect">
            <a:avLst/>
          </a:prstGeom>
          <a:noFill/>
          <a:ln w="9525">
            <a:noFill/>
            <a:miter lim="800000"/>
            <a:headEnd/>
            <a:tailEnd/>
          </a:ln>
          <a:effectLst/>
        </p:spPr>
        <p:txBody>
          <a:bodyPr wrap="none">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32" y="115888"/>
            <a:ext cx="8034337" cy="576262"/>
          </a:xfrm>
          <a:prstGeom prst="rect">
            <a:avLst/>
          </a:prstGeom>
          <a:noFill/>
          <a:ln w="9525">
            <a:noFill/>
            <a:miter lim="800000"/>
            <a:headEnd/>
            <a:tailEnd/>
          </a:ln>
          <a:effectLst/>
        </p:spPr>
        <p:txBody>
          <a:bodyPr wrap="none"/>
          <a:lstStyle/>
          <a:p>
            <a:pPr algn="l" eaLnBrk="1" hangingPunct="1"/>
            <a:r>
              <a:rPr kumimoji="0" lang="en-US" sz="2400" b="1"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52" y="1951007"/>
            <a:ext cx="2318262"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08" y="3195607"/>
            <a:ext cx="2404826" cy="400110"/>
          </a:xfrm>
          <a:prstGeom prst="rect">
            <a:avLst/>
          </a:prstGeom>
          <a:noFill/>
          <a:ln w="31750">
            <a:noFill/>
            <a:miter lim="800000"/>
            <a:headEnd/>
            <a:tailEnd/>
          </a:ln>
          <a:effectLst/>
        </p:spPr>
        <p:txBody>
          <a:bodyPr wrap="none"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4" y="2149475"/>
            <a:ext cx="1409701" cy="0"/>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sp>
        <p:nvSpPr>
          <p:cNvPr id="21" name="Line 21"/>
          <p:cNvSpPr>
            <a:spLocks noChangeShapeType="1"/>
          </p:cNvSpPr>
          <p:nvPr/>
        </p:nvSpPr>
        <p:spPr bwMode="auto">
          <a:xfrm flipH="1" flipV="1">
            <a:off x="5487988" y="3373474"/>
            <a:ext cx="1227137" cy="9525"/>
          </a:xfrm>
          <a:prstGeom prst="line">
            <a:avLst/>
          </a:prstGeom>
          <a:noFill/>
          <a:ln w="57150">
            <a:solidFill>
              <a:schemeClr val="folHlink"/>
            </a:solidFill>
            <a:round/>
            <a:headEnd/>
            <a:tailEnd type="triangle" w="med" len="med"/>
          </a:ln>
          <a:effectLst/>
        </p:spPr>
        <p:txBody>
          <a:bodyPr lIns="90000" tIns="46800" rIns="90000" bIns="46800">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511" y="1651036"/>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0" y="4689205"/>
            <a:ext cx="5726379" cy="1323439"/>
          </a:xfrm>
          <a:prstGeom prst="rect">
            <a:avLst/>
          </a:prstGeom>
          <a:solidFill>
            <a:srgbClr val="FFFFFF"/>
          </a:solidFill>
          <a:ln w="57150" algn="ctr">
            <a:noFill/>
            <a:miter lim="800000"/>
            <a:headEnd/>
            <a:tailEnd/>
          </a:ln>
          <a:effectLst/>
        </p:spPr>
        <p:txBody>
          <a:bodyPr wrap="square">
            <a:spAutoFit/>
          </a:bodyPr>
          <a:lstStyle/>
          <a:p>
            <a:pPr algn="just">
              <a:spcBef>
                <a:spcPct val="50000"/>
              </a:spcBef>
              <a:defRPr/>
            </a:pPr>
            <a:r>
              <a:rPr lang="en-US" sz="2000" dirty="0" smtClean="0">
                <a:solidFill>
                  <a:schemeClr val="tx1"/>
                </a:solidFill>
                <a:latin typeface="Arial" pitchFamily="34" charset="0"/>
                <a:cs typeface="Arial" pitchFamily="34" charset="0"/>
              </a:rPr>
              <a:t>Modified function </a:t>
            </a:r>
            <a:r>
              <a:rPr lang="en-US" sz="2000" dirty="0" smtClean="0">
                <a:solidFill>
                  <a:srgbClr val="0000FF"/>
                </a:solidFill>
                <a:latin typeface="Arial" pitchFamily="34" charset="0"/>
                <a:cs typeface="Arial" pitchFamily="34" charset="0"/>
              </a:rPr>
              <a:t>(blue)</a:t>
            </a:r>
            <a:r>
              <a:rPr lang="en-US" sz="2000" dirty="0" smtClean="0">
                <a:solidFill>
                  <a:schemeClr val="tx1"/>
                </a:solidFill>
                <a:latin typeface="Arial" pitchFamily="34" charset="0"/>
                <a:cs typeface="Arial" pitchFamily="34" charset="0"/>
              </a:rPr>
              <a:t> is regular in all R</a:t>
            </a:r>
            <a:r>
              <a:rPr lang="en-US" sz="2000" baseline="30000" dirty="0" smtClean="0">
                <a:solidFill>
                  <a:schemeClr val="tx1"/>
                </a:solidFill>
                <a:latin typeface="Arial" pitchFamily="34" charset="0"/>
                <a:cs typeface="Arial" pitchFamily="34" charset="0"/>
              </a:rPr>
              <a:t>2</a:t>
            </a:r>
            <a:r>
              <a:rPr lang="en-US" sz="2000" dirty="0" smtClean="0">
                <a:solidFill>
                  <a:schemeClr val="tx1"/>
                </a:solidFill>
                <a:latin typeface="Arial" pitchFamily="34" charset="0"/>
                <a:cs typeface="Arial" pitchFamily="34" charset="0"/>
              </a:rPr>
              <a:t> and it approximates the same minimum that the original  function </a:t>
            </a:r>
            <a:r>
              <a:rPr lang="en-US" sz="2000" dirty="0" smtClean="0">
                <a:solidFill>
                  <a:srgbClr val="FF0000"/>
                </a:solidFill>
                <a:latin typeface="Arial" pitchFamily="34" charset="0"/>
                <a:cs typeface="Arial" pitchFamily="34" charset="0"/>
              </a:rPr>
              <a:t>(red)</a:t>
            </a:r>
            <a:r>
              <a:rPr lang="en-US" sz="2000" dirty="0" smtClean="0">
                <a:solidFill>
                  <a:schemeClr val="tx1"/>
                </a:solidFill>
                <a:latin typeface="Arial" pitchFamily="34" charset="0"/>
                <a:cs typeface="Arial" pitchFamily="34" charset="0"/>
              </a:rPr>
              <a:t>. Moreover, it allows a simultaneous untangling and smoothing of triangular meshes</a:t>
            </a: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3"/>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4" y="3956909"/>
            <a:ext cx="2544762" cy="3214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64" y="620713"/>
            <a:ext cx="455778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Triangle decomposition of the T-mesh cells</a:t>
            </a:r>
            <a:endParaRPr kumimoji="0" lang="en-US" sz="1800" dirty="0">
              <a:solidFill>
                <a:srgbClr val="C8C8C8"/>
              </a:solidFill>
              <a:latin typeface="Arial" charset="0"/>
            </a:endParaRPr>
          </a:p>
        </p:txBody>
      </p:sp>
      <p:sp>
        <p:nvSpPr>
          <p:cNvPr id="72" name="CuadroTexto 7"/>
          <p:cNvSpPr txBox="1"/>
          <p:nvPr/>
        </p:nvSpPr>
        <p:spPr>
          <a:xfrm>
            <a:off x="165100" y="1529777"/>
            <a:ext cx="4245966" cy="369332"/>
          </a:xfrm>
          <a:prstGeom prst="rect">
            <a:avLst/>
          </a:prstGeom>
          <a:solidFill>
            <a:schemeClr val="bg1"/>
          </a:solidFill>
        </p:spPr>
        <p:txBody>
          <a:bodyPr wrap="square" rtlCol="0">
            <a:spAutoFit/>
          </a:bodyPr>
          <a:lstStyle/>
          <a:p>
            <a:r>
              <a:rPr lang="en-US" sz="1800" b="1" dirty="0" smtClean="0">
                <a:solidFill>
                  <a:srgbClr val="000000"/>
                </a:solidFill>
                <a:latin typeface="Arial" pitchFamily="34" charset="0"/>
                <a:cs typeface="Arial" pitchFamily="34" charset="0"/>
              </a:rPr>
              <a:t>Case 1: Free node is a regular node</a:t>
            </a:r>
            <a:endParaRPr lang="en-US" sz="1800" b="1" dirty="0">
              <a:latin typeface="Arial" pitchFamily="34" charset="0"/>
              <a:cs typeface="Arial" pitchFamily="34" charset="0"/>
            </a:endParaRPr>
          </a:p>
        </p:txBody>
      </p:sp>
      <p:sp>
        <p:nvSpPr>
          <p:cNvPr id="73" name="CuadroTexto 17"/>
          <p:cNvSpPr txBox="1"/>
          <p:nvPr/>
        </p:nvSpPr>
        <p:spPr>
          <a:xfrm>
            <a:off x="4775207" y="1440874"/>
            <a:ext cx="4826000" cy="502702"/>
          </a:xfrm>
          <a:prstGeom prst="rect">
            <a:avLst/>
          </a:prstGeom>
          <a:solidFill>
            <a:schemeClr val="bg1"/>
          </a:solidFill>
        </p:spPr>
        <p:txBody>
          <a:bodyPr wrap="square" rtlCol="0">
            <a:spAutoFit/>
          </a:bodyPr>
          <a:lstStyle/>
          <a:p>
            <a:r>
              <a:rPr lang="en-US" i="1" baseline="30000" dirty="0">
                <a:solidFill>
                  <a:srgbClr val="000000"/>
                </a:solidFill>
                <a:latin typeface="+mn-lt"/>
              </a:rPr>
              <a:t> </a:t>
            </a:r>
            <a:r>
              <a:rPr lang="en-US" sz="1800" b="1" dirty="0" smtClean="0">
                <a:solidFill>
                  <a:srgbClr val="000000"/>
                </a:solidFill>
                <a:latin typeface="Arial" pitchFamily="34" charset="0"/>
                <a:cs typeface="Arial" pitchFamily="34" charset="0"/>
              </a:rPr>
              <a:t>Case 2: Free node is a hanging node</a:t>
            </a:r>
            <a:endParaRPr lang="en-US" sz="1800" b="1" dirty="0">
              <a:latin typeface="+mn-lt"/>
            </a:endParaRPr>
          </a:p>
        </p:txBody>
      </p:sp>
      <p:sp>
        <p:nvSpPr>
          <p:cNvPr id="78" name="CuadroTexto 18"/>
          <p:cNvSpPr txBox="1"/>
          <p:nvPr/>
        </p:nvSpPr>
        <p:spPr>
          <a:xfrm>
            <a:off x="9252" y="6032151"/>
            <a:ext cx="2596188"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regular node</a:t>
            </a:r>
            <a:endParaRPr lang="en-US" sz="1600" i="1" dirty="0">
              <a:latin typeface="+mn-lt"/>
            </a:endParaRPr>
          </a:p>
        </p:txBody>
      </p:sp>
      <p:sp>
        <p:nvSpPr>
          <p:cNvPr id="79" name="CuadroTexto 19"/>
          <p:cNvSpPr txBox="1"/>
          <p:nvPr/>
        </p:nvSpPr>
        <p:spPr>
          <a:xfrm>
            <a:off x="4533900" y="6031381"/>
            <a:ext cx="2590800" cy="584775"/>
          </a:xfrm>
          <a:prstGeom prst="rect">
            <a:avLst/>
          </a:prstGeom>
          <a:solidFill>
            <a:schemeClr val="bg1"/>
          </a:solidFill>
        </p:spPr>
        <p:txBody>
          <a:bodyPr wrap="square" rtlCol="0">
            <a:spAutoFit/>
          </a:bodyPr>
          <a:lstStyle/>
          <a:p>
            <a:r>
              <a:rPr lang="en-US" sz="1600" i="1" dirty="0">
                <a:solidFill>
                  <a:srgbClr val="000000"/>
                </a:solidFill>
                <a:latin typeface="+mn-lt"/>
              </a:rPr>
              <a:t> </a:t>
            </a:r>
            <a:r>
              <a:rPr lang="en-US" sz="1600" i="1" dirty="0" smtClean="0">
                <a:solidFill>
                  <a:srgbClr val="000000"/>
                </a:solidFill>
                <a:latin typeface="+mn-lt"/>
              </a:rPr>
              <a:t>Barriers and feasible region for a hanging node</a:t>
            </a:r>
            <a:endParaRPr lang="en-US" sz="1600" i="1" dirty="0">
              <a:latin typeface="+mn-lt"/>
            </a:endParaRPr>
          </a:p>
        </p:txBody>
      </p:sp>
      <p:pic>
        <p:nvPicPr>
          <p:cNvPr id="477186" name="Picture 2"/>
          <p:cNvPicPr>
            <a:picLocks noChangeAspect="1" noChangeArrowheads="1"/>
          </p:cNvPicPr>
          <p:nvPr/>
        </p:nvPicPr>
        <p:blipFill>
          <a:blip r:embed="rId3" cstate="print"/>
          <a:srcRect/>
          <a:stretch>
            <a:fillRect/>
          </a:stretch>
        </p:blipFill>
        <p:spPr bwMode="auto">
          <a:xfrm>
            <a:off x="292101" y="2048468"/>
            <a:ext cx="3695699" cy="1767917"/>
          </a:xfrm>
          <a:prstGeom prst="rect">
            <a:avLst/>
          </a:prstGeom>
          <a:noFill/>
          <a:ln w="9525">
            <a:noFill/>
            <a:miter lim="800000"/>
            <a:headEnd/>
            <a:tailEnd/>
          </a:ln>
        </p:spPr>
      </p:pic>
      <p:pic>
        <p:nvPicPr>
          <p:cNvPr id="477187" name="Picture 3"/>
          <p:cNvPicPr>
            <a:picLocks noChangeAspect="1" noChangeArrowheads="1"/>
          </p:cNvPicPr>
          <p:nvPr/>
        </p:nvPicPr>
        <p:blipFill>
          <a:blip r:embed="rId4" cstate="print"/>
          <a:srcRect/>
          <a:stretch>
            <a:fillRect/>
          </a:stretch>
        </p:blipFill>
        <p:spPr bwMode="auto">
          <a:xfrm>
            <a:off x="4653826" y="2037806"/>
            <a:ext cx="5161012" cy="1721394"/>
          </a:xfrm>
          <a:prstGeom prst="rect">
            <a:avLst/>
          </a:prstGeom>
          <a:noFill/>
          <a:ln w="9525">
            <a:noFill/>
            <a:miter lim="800000"/>
            <a:headEnd/>
            <a:tailEnd/>
          </a:ln>
        </p:spPr>
      </p:pic>
      <p:pic>
        <p:nvPicPr>
          <p:cNvPr id="477188" name="Picture 4"/>
          <p:cNvPicPr>
            <a:picLocks noChangeAspect="1" noChangeArrowheads="1"/>
          </p:cNvPicPr>
          <p:nvPr/>
        </p:nvPicPr>
        <p:blipFill>
          <a:blip r:embed="rId5" cstate="print"/>
          <a:srcRect/>
          <a:stretch>
            <a:fillRect/>
          </a:stretch>
        </p:blipFill>
        <p:spPr bwMode="auto">
          <a:xfrm>
            <a:off x="4353133" y="3810000"/>
            <a:ext cx="3058991" cy="2222500"/>
          </a:xfrm>
          <a:prstGeom prst="rect">
            <a:avLst/>
          </a:prstGeom>
          <a:noFill/>
          <a:ln w="9525">
            <a:noFill/>
            <a:miter lim="800000"/>
            <a:headEnd/>
            <a:tailEnd/>
          </a:ln>
        </p:spPr>
      </p:pic>
      <p:pic>
        <p:nvPicPr>
          <p:cNvPr id="477189" name="Picture 5"/>
          <p:cNvPicPr>
            <a:picLocks noChangeAspect="1" noChangeArrowheads="1"/>
          </p:cNvPicPr>
          <p:nvPr/>
        </p:nvPicPr>
        <p:blipFill>
          <a:blip r:embed="rId6" cstate="print"/>
          <a:srcRect/>
          <a:stretch>
            <a:fillRect/>
          </a:stretch>
        </p:blipFill>
        <p:spPr bwMode="auto">
          <a:xfrm>
            <a:off x="63500" y="3873500"/>
            <a:ext cx="2214562" cy="2150768"/>
          </a:xfrm>
          <a:prstGeom prst="rect">
            <a:avLst/>
          </a:prstGeom>
          <a:noFill/>
          <a:ln w="9525">
            <a:noFill/>
            <a:miter lim="800000"/>
            <a:headEnd/>
            <a:tailEnd/>
          </a:ln>
        </p:spPr>
      </p:pic>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sp>
        <p:nvSpPr>
          <p:cNvPr id="55300" name="Rectangle 4"/>
          <p:cNvSpPr>
            <a:spLocks noChangeArrowheads="1"/>
          </p:cNvSpPr>
          <p:nvPr/>
        </p:nvSpPr>
        <p:spPr bwMode="auto">
          <a:xfrm>
            <a:off x="507376" y="620713"/>
            <a:ext cx="5130635"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Optimization is guided by the parametric T-mesh</a:t>
            </a:r>
            <a:endParaRPr kumimoji="0" lang="en-US" sz="1800" dirty="0">
              <a:solidFill>
                <a:srgbClr val="C8C8C8"/>
              </a:solidFill>
              <a:latin typeface="Arial" charset="0"/>
            </a:endParaRPr>
          </a:p>
        </p:txBody>
      </p:sp>
      <p:sp>
        <p:nvSpPr>
          <p:cNvPr id="12" name="CuadroTexto 20"/>
          <p:cNvSpPr txBox="1"/>
          <p:nvPr/>
        </p:nvSpPr>
        <p:spPr>
          <a:xfrm>
            <a:off x="1297221" y="6297864"/>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Parametric T-mesh</a:t>
            </a:r>
            <a:endParaRPr lang="en-GB" sz="1400" dirty="0">
              <a:solidFill>
                <a:schemeClr val="tx1"/>
              </a:solidFill>
              <a:latin typeface="Arial" pitchFamily="34" charset="0"/>
              <a:cs typeface="Arial" pitchFamily="34" charset="0"/>
            </a:endParaRPr>
          </a:p>
        </p:txBody>
      </p:sp>
      <p:sp>
        <p:nvSpPr>
          <p:cNvPr id="13" name="CuadroTexto 23"/>
          <p:cNvSpPr txBox="1"/>
          <p:nvPr/>
        </p:nvSpPr>
        <p:spPr>
          <a:xfrm>
            <a:off x="6161509" y="6319784"/>
            <a:ext cx="2349251" cy="307777"/>
          </a:xfrm>
          <a:prstGeom prst="rect">
            <a:avLst/>
          </a:prstGeom>
          <a:noFill/>
        </p:spPr>
        <p:txBody>
          <a:bodyPr wrap="square" rtlCol="0">
            <a:spAutoFit/>
          </a:bodyPr>
          <a:lstStyle/>
          <a:p>
            <a:r>
              <a:rPr lang="en-GB" sz="1400" dirty="0">
                <a:solidFill>
                  <a:srgbClr val="000000"/>
                </a:solidFill>
                <a:latin typeface="Arial" pitchFamily="34" charset="0"/>
                <a:cs typeface="Arial" pitchFamily="34" charset="0"/>
              </a:rPr>
              <a:t>O</a:t>
            </a:r>
            <a:r>
              <a:rPr lang="en-GB" sz="1400" dirty="0" smtClean="0">
                <a:solidFill>
                  <a:srgbClr val="000000"/>
                </a:solidFill>
                <a:latin typeface="Arial" pitchFamily="34" charset="0"/>
                <a:cs typeface="Arial" pitchFamily="34" charset="0"/>
              </a:rPr>
              <a:t>ptimized physical T-mesh</a:t>
            </a:r>
            <a:endParaRPr lang="en-GB" sz="1400" dirty="0">
              <a:solidFill>
                <a:schemeClr val="tx1"/>
              </a:solidFill>
              <a:latin typeface="Arial" pitchFamily="34" charset="0"/>
              <a:cs typeface="Arial" pitchFamily="34" charset="0"/>
            </a:endParaRPr>
          </a:p>
        </p:txBody>
      </p:sp>
      <p:pic>
        <p:nvPicPr>
          <p:cNvPr id="14" name="Imagen 1" descr="FlorPoligonalParametrico.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5331" y="2401420"/>
            <a:ext cx="3798778" cy="3793083"/>
          </a:xfrm>
          <a:prstGeom prst="rect">
            <a:avLst/>
          </a:prstGeom>
        </p:spPr>
      </p:pic>
      <p:pic>
        <p:nvPicPr>
          <p:cNvPr id="15" name="Imagen 2" descr="FlorPoligonalMalla.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52330" y="2067917"/>
            <a:ext cx="4192073" cy="4185787"/>
          </a:xfrm>
          <a:prstGeom prst="rect">
            <a:avLst/>
          </a:prstGeom>
        </p:spPr>
      </p:pic>
      <p:sp>
        <p:nvSpPr>
          <p:cNvPr id="16" name="CuadroTexto 13"/>
          <p:cNvSpPr txBox="1"/>
          <p:nvPr/>
        </p:nvSpPr>
        <p:spPr>
          <a:xfrm>
            <a:off x="297493" y="1573921"/>
            <a:ext cx="9428293" cy="400110"/>
          </a:xfrm>
          <a:prstGeom prst="rect">
            <a:avLst/>
          </a:prstGeom>
          <a:noFill/>
        </p:spPr>
        <p:txBody>
          <a:bodyPr wrap="square" rtlCol="0">
            <a:spAutoFit/>
          </a:bodyPr>
          <a:lstStyle/>
          <a:p>
            <a:r>
              <a:rPr lang="en-GB" sz="1600" b="1" i="1" dirty="0" smtClean="0">
                <a:solidFill>
                  <a:schemeClr val="tx1"/>
                </a:solidFill>
                <a:latin typeface="Arial" pitchFamily="34" charset="0"/>
                <a:cs typeface="Arial" pitchFamily="34" charset="0"/>
              </a:rPr>
              <a:t>Physical cell C must be as similar as possible to the counterpart in the parametric space C</a:t>
            </a:r>
            <a:r>
              <a:rPr lang="en-GB" sz="1600" b="1" i="1" baseline="-25000" dirty="0" smtClean="0">
                <a:solidFill>
                  <a:schemeClr val="tx1"/>
                </a:solidFill>
                <a:latin typeface="Arial" pitchFamily="34" charset="0"/>
                <a:cs typeface="Arial" pitchFamily="34" charset="0"/>
              </a:rPr>
              <a:t>p</a:t>
            </a:r>
            <a:r>
              <a:rPr lang="en-GB" sz="2000" b="1" i="1" dirty="0" smtClean="0">
                <a:solidFill>
                  <a:schemeClr val="tx1"/>
                </a:solidFill>
                <a:latin typeface="+mj-lt"/>
              </a:rPr>
              <a:t>  </a:t>
            </a:r>
            <a:endParaRPr lang="en-GB" sz="2000" b="1" i="1" dirty="0">
              <a:solidFill>
                <a:schemeClr val="tx1"/>
              </a:solidFill>
              <a:latin typeface="+mj-lt"/>
            </a:endParaRPr>
          </a:p>
        </p:txBody>
      </p:sp>
      <p:sp>
        <p:nvSpPr>
          <p:cNvPr id="19" name="Rectángulo 4"/>
          <p:cNvSpPr/>
          <p:nvPr/>
        </p:nvSpPr>
        <p:spPr bwMode="auto">
          <a:xfrm>
            <a:off x="3368646" y="2932566"/>
            <a:ext cx="457685" cy="457676"/>
          </a:xfrm>
          <a:prstGeom prst="rect">
            <a:avLst/>
          </a:prstGeom>
          <a:solidFill>
            <a:srgbClr val="7DFFB8"/>
          </a:solidFill>
          <a:ln w="12700" algn="ctr">
            <a:solidFill>
              <a:schemeClr val="tx1"/>
            </a:solidFill>
            <a:miter lim="800000"/>
            <a:headEnd/>
            <a:tailEnd/>
          </a:ln>
        </p:spPr>
        <p:txBody>
          <a:bodyPr wrap="none" rtlCol="0" anchor="ctr"/>
          <a:lstStyle/>
          <a:p>
            <a:pPr algn="ctr"/>
            <a:endParaRPr lang="en-GB"/>
          </a:p>
        </p:txBody>
      </p:sp>
      <p:sp>
        <p:nvSpPr>
          <p:cNvPr id="20" name="Rectángulo 19"/>
          <p:cNvSpPr/>
          <p:nvPr/>
        </p:nvSpPr>
        <p:spPr bwMode="auto">
          <a:xfrm>
            <a:off x="7731742" y="3293554"/>
            <a:ext cx="488116" cy="445776"/>
          </a:xfrm>
          <a:custGeom>
            <a:avLst/>
            <a:gdLst>
              <a:gd name="connsiteX0" fmla="*/ 0 w 457684"/>
              <a:gd name="connsiteY0" fmla="*/ 0 h 457676"/>
              <a:gd name="connsiteX1" fmla="*/ 457684 w 457684"/>
              <a:gd name="connsiteY1" fmla="*/ 0 h 457676"/>
              <a:gd name="connsiteX2" fmla="*/ 457684 w 457684"/>
              <a:gd name="connsiteY2" fmla="*/ 457676 h 457676"/>
              <a:gd name="connsiteX3" fmla="*/ 0 w 457684"/>
              <a:gd name="connsiteY3" fmla="*/ 457676 h 457676"/>
              <a:gd name="connsiteX4" fmla="*/ 0 w 457684"/>
              <a:gd name="connsiteY4" fmla="*/ 0 h 457676"/>
              <a:gd name="connsiteX0" fmla="*/ 148747 w 457684"/>
              <a:gd name="connsiteY0" fmla="*/ 137303 h 457676"/>
              <a:gd name="connsiteX1" fmla="*/ 457684 w 457684"/>
              <a:gd name="connsiteY1" fmla="*/ 0 h 457676"/>
              <a:gd name="connsiteX2" fmla="*/ 457684 w 457684"/>
              <a:gd name="connsiteY2" fmla="*/ 457676 h 457676"/>
              <a:gd name="connsiteX3" fmla="*/ 0 w 457684"/>
              <a:gd name="connsiteY3" fmla="*/ 457676 h 457676"/>
              <a:gd name="connsiteX4" fmla="*/ 148747 w 457684"/>
              <a:gd name="connsiteY4" fmla="*/ 137303 h 457676"/>
              <a:gd name="connsiteX0" fmla="*/ 102979 w 457684"/>
              <a:gd name="connsiteY0" fmla="*/ 91535 h 457676"/>
              <a:gd name="connsiteX1" fmla="*/ 457684 w 457684"/>
              <a:gd name="connsiteY1" fmla="*/ 0 h 457676"/>
              <a:gd name="connsiteX2" fmla="*/ 457684 w 457684"/>
              <a:gd name="connsiteY2" fmla="*/ 457676 h 457676"/>
              <a:gd name="connsiteX3" fmla="*/ 0 w 457684"/>
              <a:gd name="connsiteY3" fmla="*/ 457676 h 457676"/>
              <a:gd name="connsiteX4" fmla="*/ 102979 w 457684"/>
              <a:gd name="connsiteY4" fmla="*/ 91535 h 457676"/>
              <a:gd name="connsiteX0" fmla="*/ 102979 w 457684"/>
              <a:gd name="connsiteY0" fmla="*/ 45768 h 411909"/>
              <a:gd name="connsiteX1" fmla="*/ 411916 w 457684"/>
              <a:gd name="connsiteY1" fmla="*/ 0 h 411909"/>
              <a:gd name="connsiteX2" fmla="*/ 457684 w 457684"/>
              <a:gd name="connsiteY2" fmla="*/ 411909 h 411909"/>
              <a:gd name="connsiteX3" fmla="*/ 0 w 457684"/>
              <a:gd name="connsiteY3" fmla="*/ 411909 h 411909"/>
              <a:gd name="connsiteX4" fmla="*/ 102979 w 457684"/>
              <a:gd name="connsiteY4" fmla="*/ 45768 h 411909"/>
              <a:gd name="connsiteX0" fmla="*/ 102979 w 411916"/>
              <a:gd name="connsiteY0" fmla="*/ 45768 h 411909"/>
              <a:gd name="connsiteX1" fmla="*/ 411916 w 411916"/>
              <a:gd name="connsiteY1" fmla="*/ 0 h 411909"/>
              <a:gd name="connsiteX2" fmla="*/ 331821 w 411916"/>
              <a:gd name="connsiteY2" fmla="*/ 411909 h 411909"/>
              <a:gd name="connsiteX3" fmla="*/ 0 w 411916"/>
              <a:gd name="connsiteY3" fmla="*/ 411909 h 411909"/>
              <a:gd name="connsiteX4" fmla="*/ 102979 w 411916"/>
              <a:gd name="connsiteY4" fmla="*/ 45768 h 411909"/>
              <a:gd name="connsiteX0" fmla="*/ 0 w 411916"/>
              <a:gd name="connsiteY0" fmla="*/ 11442 h 411909"/>
              <a:gd name="connsiteX1" fmla="*/ 411916 w 411916"/>
              <a:gd name="connsiteY1" fmla="*/ 0 h 411909"/>
              <a:gd name="connsiteX2" fmla="*/ 331821 w 411916"/>
              <a:gd name="connsiteY2" fmla="*/ 411909 h 411909"/>
              <a:gd name="connsiteX3" fmla="*/ 0 w 411916"/>
              <a:gd name="connsiteY3" fmla="*/ 411909 h 411909"/>
              <a:gd name="connsiteX4" fmla="*/ 0 w 411916"/>
              <a:gd name="connsiteY4" fmla="*/ 11442 h 411909"/>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31821 w 488116"/>
              <a:gd name="connsiteY2" fmla="*/ 492343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0 w 488116"/>
              <a:gd name="connsiteY0" fmla="*/ 91876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1876 h 492343"/>
              <a:gd name="connsiteX0" fmla="*/ 76200 w 488116"/>
              <a:gd name="connsiteY0" fmla="*/ 159610 h 492343"/>
              <a:gd name="connsiteX1" fmla="*/ 488116 w 488116"/>
              <a:gd name="connsiteY1" fmla="*/ 0 h 492343"/>
              <a:gd name="connsiteX2" fmla="*/ 386854 w 488116"/>
              <a:gd name="connsiteY2" fmla="*/ 433076 h 492343"/>
              <a:gd name="connsiteX3" fmla="*/ 0 w 488116"/>
              <a:gd name="connsiteY3" fmla="*/ 492343 h 492343"/>
              <a:gd name="connsiteX4" fmla="*/ 76200 w 488116"/>
              <a:gd name="connsiteY4" fmla="*/ 159610 h 492343"/>
              <a:gd name="connsiteX0" fmla="*/ 0 w 488116"/>
              <a:gd name="connsiteY0" fmla="*/ 96110 h 492343"/>
              <a:gd name="connsiteX1" fmla="*/ 488116 w 488116"/>
              <a:gd name="connsiteY1" fmla="*/ 0 h 492343"/>
              <a:gd name="connsiteX2" fmla="*/ 386854 w 488116"/>
              <a:gd name="connsiteY2" fmla="*/ 433076 h 492343"/>
              <a:gd name="connsiteX3" fmla="*/ 0 w 488116"/>
              <a:gd name="connsiteY3" fmla="*/ 492343 h 492343"/>
              <a:gd name="connsiteX4" fmla="*/ 0 w 488116"/>
              <a:gd name="connsiteY4" fmla="*/ 96110 h 492343"/>
              <a:gd name="connsiteX0" fmla="*/ 0 w 488116"/>
              <a:gd name="connsiteY0" fmla="*/ 96110 h 433076"/>
              <a:gd name="connsiteX1" fmla="*/ 488116 w 488116"/>
              <a:gd name="connsiteY1" fmla="*/ 0 h 433076"/>
              <a:gd name="connsiteX2" fmla="*/ 386854 w 488116"/>
              <a:gd name="connsiteY2" fmla="*/ 433076 h 433076"/>
              <a:gd name="connsiteX3" fmla="*/ 131233 w 488116"/>
              <a:gd name="connsiteY3" fmla="*/ 3357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0433 w 488116"/>
              <a:gd name="connsiteY3" fmla="*/ 386510 h 433076"/>
              <a:gd name="connsiteX4" fmla="*/ 0 w 488116"/>
              <a:gd name="connsiteY4" fmla="*/ 96110 h 433076"/>
              <a:gd name="connsiteX0" fmla="*/ 0 w 488116"/>
              <a:gd name="connsiteY0" fmla="*/ 96110 h 433076"/>
              <a:gd name="connsiteX1" fmla="*/ 488116 w 488116"/>
              <a:gd name="connsiteY1" fmla="*/ 0 h 433076"/>
              <a:gd name="connsiteX2" fmla="*/ 386854 w 488116"/>
              <a:gd name="connsiteY2" fmla="*/ 433076 h 433076"/>
              <a:gd name="connsiteX3" fmla="*/ 88899 w 488116"/>
              <a:gd name="connsiteY3" fmla="*/ 411910 h 433076"/>
              <a:gd name="connsiteX4" fmla="*/ 0 w 488116"/>
              <a:gd name="connsiteY4" fmla="*/ 96110 h 433076"/>
              <a:gd name="connsiteX0" fmla="*/ 0 w 488116"/>
              <a:gd name="connsiteY0" fmla="*/ 96110 h 445776"/>
              <a:gd name="connsiteX1" fmla="*/ 488116 w 488116"/>
              <a:gd name="connsiteY1" fmla="*/ 0 h 445776"/>
              <a:gd name="connsiteX2" fmla="*/ 395320 w 488116"/>
              <a:gd name="connsiteY2" fmla="*/ 445776 h 445776"/>
              <a:gd name="connsiteX3" fmla="*/ 88899 w 488116"/>
              <a:gd name="connsiteY3" fmla="*/ 411910 h 445776"/>
              <a:gd name="connsiteX4" fmla="*/ 0 w 488116"/>
              <a:gd name="connsiteY4" fmla="*/ 96110 h 44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16" h="445776">
                <a:moveTo>
                  <a:pt x="0" y="96110"/>
                </a:moveTo>
                <a:cubicBezTo>
                  <a:pt x="162705" y="65485"/>
                  <a:pt x="270378" y="68725"/>
                  <a:pt x="488116" y="0"/>
                </a:cubicBezTo>
                <a:cubicBezTo>
                  <a:pt x="410618" y="202214"/>
                  <a:pt x="426251" y="209695"/>
                  <a:pt x="395320" y="445776"/>
                </a:cubicBezTo>
                <a:cubicBezTo>
                  <a:pt x="293180" y="430254"/>
                  <a:pt x="263006" y="435899"/>
                  <a:pt x="88899" y="411910"/>
                </a:cubicBezTo>
                <a:cubicBezTo>
                  <a:pt x="66322" y="281244"/>
                  <a:pt x="26811" y="192910"/>
                  <a:pt x="0" y="96110"/>
                </a:cubicBezTo>
                <a:close/>
              </a:path>
            </a:pathLst>
          </a:custGeom>
          <a:solidFill>
            <a:srgbClr val="7DFFB8"/>
          </a:solidFill>
          <a:ln w="12700" algn="ctr">
            <a:solidFill>
              <a:schemeClr val="tx1"/>
            </a:solidFill>
            <a:miter lim="800000"/>
            <a:headEnd/>
            <a:tailEnd/>
          </a:ln>
        </p:spPr>
        <p:txBody>
          <a:bodyPr wrap="none" rtlCol="0" anchor="ctr"/>
          <a:lstStyle/>
          <a:p>
            <a:pPr algn="ctr"/>
            <a:endParaRPr lang="en-GB"/>
          </a:p>
        </p:txBody>
      </p:sp>
      <p:sp>
        <p:nvSpPr>
          <p:cNvPr id="21" name="CuadroTexto 24"/>
          <p:cNvSpPr txBox="1"/>
          <p:nvPr/>
        </p:nvSpPr>
        <p:spPr>
          <a:xfrm>
            <a:off x="3399008" y="2980373"/>
            <a:ext cx="415229" cy="338554"/>
          </a:xfrm>
          <a:prstGeom prst="rect">
            <a:avLst/>
          </a:prstGeom>
          <a:noFill/>
        </p:spPr>
        <p:txBody>
          <a:bodyPr wrap="square" rtlCol="0">
            <a:spAutoFit/>
          </a:bodyPr>
          <a:lstStyle/>
          <a:p>
            <a:r>
              <a:rPr lang="en-GB" sz="1600" i="1" dirty="0" err="1" smtClean="0">
                <a:solidFill>
                  <a:schemeClr val="tx1"/>
                </a:solidFill>
                <a:latin typeface="+mj-lt"/>
              </a:rPr>
              <a:t>C</a:t>
            </a:r>
            <a:r>
              <a:rPr lang="en-GB" sz="1600" i="1" baseline="-25000" dirty="0" err="1" smtClean="0">
                <a:solidFill>
                  <a:schemeClr val="tx1"/>
                </a:solidFill>
                <a:latin typeface="+mj-lt"/>
              </a:rPr>
              <a:t>p</a:t>
            </a:r>
            <a:endParaRPr lang="en-GB" sz="1600" i="1" dirty="0">
              <a:solidFill>
                <a:schemeClr val="tx1"/>
              </a:solidFill>
              <a:latin typeface="+mj-lt"/>
            </a:endParaRPr>
          </a:p>
        </p:txBody>
      </p:sp>
      <p:sp>
        <p:nvSpPr>
          <p:cNvPr id="22" name="CuadroTexto 25"/>
          <p:cNvSpPr txBox="1"/>
          <p:nvPr/>
        </p:nvSpPr>
        <p:spPr>
          <a:xfrm>
            <a:off x="7767804" y="3352906"/>
            <a:ext cx="415229" cy="338554"/>
          </a:xfrm>
          <a:prstGeom prst="rect">
            <a:avLst/>
          </a:prstGeom>
          <a:noFill/>
        </p:spPr>
        <p:txBody>
          <a:bodyPr wrap="square" rtlCol="0">
            <a:spAutoFit/>
          </a:bodyPr>
          <a:lstStyle/>
          <a:p>
            <a:r>
              <a:rPr lang="en-GB" sz="1600" i="1" dirty="0">
                <a:solidFill>
                  <a:schemeClr val="tx1"/>
                </a:solidFill>
                <a:latin typeface="+mj-lt"/>
              </a:rPr>
              <a:t>C</a:t>
            </a:r>
          </a:p>
        </p:txBody>
      </p:sp>
    </p:spTree>
    <p:extLst>
      <p:ext uri="{BB962C8B-B14F-4D97-AF65-F5344CB8AC3E}">
        <p14:creationId xmlns="" xmlns:p14="http://schemas.microsoft.com/office/powerpoint/2010/main" val="2912799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ChangeArrowheads="1"/>
          </p:cNvSpPr>
          <p:nvPr/>
        </p:nvSpPr>
        <p:spPr bwMode="auto">
          <a:xfrm>
            <a:off x="507341" y="620713"/>
            <a:ext cx="651973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Problems appears with the non-w</a:t>
            </a:r>
            <a:r>
              <a:rPr kumimoji="0" lang="es-ES_tradnl" sz="1800" dirty="0" err="1" smtClean="0">
                <a:solidFill>
                  <a:srgbClr val="C8C8C8"/>
                </a:solidFill>
                <a:latin typeface="Arial" charset="0"/>
              </a:rPr>
              <a:t>eighted</a:t>
            </a:r>
            <a:r>
              <a:rPr kumimoji="0" lang="es-ES_tradnl" sz="1800" dirty="0" smtClean="0">
                <a:solidFill>
                  <a:srgbClr val="C8C8C8"/>
                </a:solidFill>
                <a:latin typeface="Arial" charset="0"/>
              </a:rPr>
              <a:t> </a:t>
            </a:r>
            <a:r>
              <a:rPr kumimoji="0" lang="es-ES_tradnl" sz="1800" dirty="0" err="1">
                <a:solidFill>
                  <a:srgbClr val="C8C8C8"/>
                </a:solidFill>
                <a:latin typeface="Arial" charset="0"/>
              </a:rPr>
              <a:t>o</a:t>
            </a:r>
            <a:r>
              <a:rPr kumimoji="0" lang="es-ES_tradnl" sz="1800" dirty="0" err="1" smtClean="0">
                <a:solidFill>
                  <a:srgbClr val="C8C8C8"/>
                </a:solidFill>
                <a:latin typeface="Arial" charset="0"/>
              </a:rPr>
              <a:t>bjective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function</a:t>
            </a:r>
            <a:r>
              <a:rPr kumimoji="0" lang="es-ES_tradnl" sz="1800" dirty="0" smtClean="0">
                <a:solidFill>
                  <a:srgbClr val="C8C8C8"/>
                </a:solidFill>
                <a:latin typeface="Arial" charset="0"/>
              </a:rPr>
              <a:t> K*</a:t>
            </a:r>
            <a:endParaRPr kumimoji="0" lang="es-ES_tradnl" sz="1800" dirty="0">
              <a:solidFill>
                <a:srgbClr val="C8C8C8"/>
              </a:solidFill>
              <a:latin typeface="Arial" charset="0"/>
            </a:endParaRPr>
          </a:p>
        </p:txBody>
      </p:sp>
      <p:sp>
        <p:nvSpPr>
          <p:cNvPr id="36"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sp>
        <p:nvSpPr>
          <p:cNvPr id="51" name="50 CuadroTexto"/>
          <p:cNvSpPr txBox="1"/>
          <p:nvPr/>
        </p:nvSpPr>
        <p:spPr>
          <a:xfrm>
            <a:off x="88900" y="1592611"/>
            <a:ext cx="418592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S</a:t>
            </a:r>
            <a:r>
              <a:rPr kumimoji="0" lang="en-US" sz="2400" b="0" i="1" u="none" strike="noStrike" kern="0" cap="none" spc="0" normalizeH="0" baseline="0" noProof="0" dirty="0" err="1" smtClean="0">
                <a:ln>
                  <a:noFill/>
                </a:ln>
                <a:solidFill>
                  <a:srgbClr val="000000"/>
                </a:solidFill>
                <a:effectLst/>
                <a:uLnTx/>
                <a:uFillTx/>
                <a:latin typeface="Trebuchet MS"/>
              </a:rPr>
              <a:t>atisfactory</a:t>
            </a:r>
            <a:r>
              <a:rPr kumimoji="0" lang="en-US" sz="2400" b="0" i="1" u="none" strike="noStrike" kern="0" cap="none" spc="0" normalizeH="0" baseline="0" noProof="0" dirty="0" smtClean="0">
                <a:ln>
                  <a:noFill/>
                </a:ln>
                <a:solidFill>
                  <a:srgbClr val="000000"/>
                </a:solidFill>
                <a:effectLst/>
                <a:uLnTx/>
                <a:uFillTx/>
                <a:latin typeface="Trebuchet MS"/>
              </a:rPr>
              <a:t> result for a 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sp>
        <p:nvSpPr>
          <p:cNvPr id="52" name="51 CuadroTexto"/>
          <p:cNvSpPr txBox="1"/>
          <p:nvPr/>
        </p:nvSpPr>
        <p:spPr>
          <a:xfrm>
            <a:off x="5181600" y="1615471"/>
            <a:ext cx="4724400"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N</a:t>
            </a:r>
            <a:r>
              <a:rPr kumimoji="0" lang="en-US" sz="2400" b="0" i="1" u="none" strike="noStrike" kern="0" cap="none" spc="0" normalizeH="0" baseline="0" noProof="0" dirty="0" err="1" smtClean="0">
                <a:ln>
                  <a:noFill/>
                </a:ln>
                <a:solidFill>
                  <a:srgbClr val="000000"/>
                </a:solidFill>
                <a:effectLst/>
                <a:uLnTx/>
                <a:uFillTx/>
                <a:latin typeface="Trebuchet MS"/>
              </a:rPr>
              <a:t>ot</a:t>
            </a:r>
            <a:r>
              <a:rPr kumimoji="0" lang="en-US" sz="2400" b="0" i="1" u="none" strike="noStrike" kern="0" cap="none" spc="0" normalizeH="0" baseline="0" noProof="0" dirty="0" smtClean="0">
                <a:ln>
                  <a:noFill/>
                </a:ln>
                <a:solidFill>
                  <a:srgbClr val="000000"/>
                </a:solidFill>
                <a:effectLst/>
                <a:uLnTx/>
                <a:uFillTx/>
                <a:latin typeface="Trebuchet MS"/>
              </a:rPr>
              <a:t> satisfactory result for a</a:t>
            </a:r>
            <a:br>
              <a:rPr kumimoji="0" lang="en-US" sz="2400" b="0" i="1" u="none" strike="noStrike" kern="0" cap="none" spc="0" normalizeH="0" baseline="0" noProof="0" dirty="0" smtClean="0">
                <a:ln>
                  <a:noFill/>
                </a:ln>
                <a:solidFill>
                  <a:srgbClr val="000000"/>
                </a:solidFill>
                <a:effectLst/>
                <a:uLnTx/>
                <a:uFillTx/>
                <a:latin typeface="Trebuchet MS"/>
              </a:rPr>
            </a:br>
            <a:r>
              <a:rPr kumimoji="0" lang="en-US" sz="2400" b="0" i="1" u="none" strike="noStrike" kern="0" cap="none" spc="0" normalizeH="0" baseline="0" noProof="0" dirty="0" smtClean="0">
                <a:ln>
                  <a:noFill/>
                </a:ln>
                <a:solidFill>
                  <a:srgbClr val="000000"/>
                </a:solidFill>
                <a:effectLst/>
                <a:uLnTx/>
                <a:uFillTx/>
                <a:latin typeface="Trebuchet MS"/>
              </a:rPr>
              <a:t>non-conformal </a:t>
            </a:r>
            <a:r>
              <a:rPr kumimoji="0" lang="en-US" sz="2400" b="0" i="1" u="none" strike="noStrike" kern="0" cap="none" spc="0" normalizeH="0" baseline="0" noProof="0" dirty="0" err="1" smtClean="0">
                <a:ln>
                  <a:noFill/>
                </a:ln>
                <a:solidFill>
                  <a:srgbClr val="000000"/>
                </a:solidFill>
                <a:effectLst/>
                <a:uLnTx/>
                <a:uFillTx/>
                <a:latin typeface="Trebuchet MS"/>
              </a:rPr>
              <a:t>submesh</a:t>
            </a:r>
            <a:r>
              <a:rPr kumimoji="0" lang="en-US" sz="2400" b="0" i="1" u="none" strike="noStrike" kern="0" cap="none" spc="0" normalizeH="0" baseline="0" noProof="0" dirty="0" smtClean="0">
                <a:ln>
                  <a:noFill/>
                </a:ln>
                <a:solidFill>
                  <a:srgbClr val="000000"/>
                </a:solidFill>
                <a:effectLst/>
                <a:uLnTx/>
                <a:uFillTx/>
                <a:latin typeface="Trebuchet MS"/>
              </a:rPr>
              <a:t> using K*</a:t>
            </a:r>
            <a:endParaRPr kumimoji="0" lang="en-US" sz="2400" b="0" i="1" u="none" strike="noStrike" kern="0" cap="none" spc="0" normalizeH="0" baseline="0" noProof="0" dirty="0">
              <a:ln>
                <a:noFill/>
              </a:ln>
              <a:solidFill>
                <a:srgbClr val="000000"/>
              </a:solidFill>
              <a:effectLst/>
              <a:uLnTx/>
              <a:uFillTx/>
              <a:latin typeface="Trebuchet MS"/>
            </a:endParaRPr>
          </a:p>
        </p:txBody>
      </p:sp>
      <p:cxnSp>
        <p:nvCxnSpPr>
          <p:cNvPr id="53" name="52 Conector recto de flecha"/>
          <p:cNvCxnSpPr/>
          <p:nvPr/>
        </p:nvCxnSpPr>
        <p:spPr bwMode="auto">
          <a:xfrm flipV="1">
            <a:off x="4724400" y="5364480"/>
            <a:ext cx="949960" cy="76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sp>
        <p:nvSpPr>
          <p:cNvPr id="54" name="53 CuadroTexto"/>
          <p:cNvSpPr txBox="1"/>
          <p:nvPr/>
        </p:nvSpPr>
        <p:spPr>
          <a:xfrm>
            <a:off x="174702" y="4837794"/>
            <a:ext cx="5083098" cy="120032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i="1" kern="0" dirty="0" smtClean="0">
                <a:solidFill>
                  <a:srgbClr val="000000"/>
                </a:solidFill>
                <a:latin typeface="Trebuchet MS"/>
              </a:rPr>
              <a:t>D</a:t>
            </a:r>
            <a:r>
              <a:rPr kumimoji="0" lang="en-US" sz="2400" b="0" i="1" u="none" strike="noStrike" kern="0" cap="none" spc="0" normalizeH="0" baseline="0" noProof="0" dirty="0" err="1" smtClean="0">
                <a:ln>
                  <a:noFill/>
                </a:ln>
                <a:solidFill>
                  <a:srgbClr val="000000"/>
                </a:solidFill>
                <a:effectLst/>
                <a:uLnTx/>
                <a:uFillTx/>
                <a:latin typeface="Trebuchet MS"/>
              </a:rPr>
              <a:t>esirable</a:t>
            </a:r>
            <a:r>
              <a:rPr kumimoji="0" lang="en-US" sz="2400" b="0" i="1" u="none" strike="noStrike" kern="0" cap="none" spc="0" normalizeH="0" baseline="0" noProof="0" dirty="0" smtClean="0">
                <a:ln>
                  <a:noFill/>
                </a:ln>
                <a:solidFill>
                  <a:srgbClr val="000000"/>
                </a:solidFill>
                <a:effectLst/>
                <a:uLnTx/>
                <a:uFillTx/>
                <a:latin typeface="Trebuchet MS"/>
              </a:rPr>
              <a:t> result: </a:t>
            </a:r>
            <a:r>
              <a:rPr kumimoji="0" lang="en-US" sz="2400" i="1" kern="0" dirty="0" smtClean="0">
                <a:solidFill>
                  <a:srgbClr val="000000"/>
                </a:solidFill>
                <a:latin typeface="Trebuchet MS"/>
              </a:rPr>
              <a:t>O</a:t>
            </a:r>
            <a:r>
              <a:rPr kumimoji="0" lang="en-US" sz="2400" b="0" i="1" u="none" strike="noStrike" kern="0" cap="none" spc="0" normalizeH="0" baseline="0" noProof="0" dirty="0" err="1" smtClean="0">
                <a:ln>
                  <a:noFill/>
                </a:ln>
                <a:solidFill>
                  <a:srgbClr val="000000"/>
                </a:solidFill>
                <a:effectLst/>
                <a:uLnTx/>
                <a:uFillTx/>
                <a:latin typeface="Trebuchet MS"/>
              </a:rPr>
              <a:t>rthogonal</a:t>
            </a:r>
            <a:r>
              <a:rPr kumimoji="0" lang="en-US" sz="2400" b="0" i="1" u="none" strike="noStrike" kern="0" cap="none" spc="0" normalizeH="0" baseline="0" noProof="0" dirty="0" smtClean="0">
                <a:ln>
                  <a:noFill/>
                </a:ln>
                <a:solidFill>
                  <a:srgbClr val="000000"/>
                </a:solidFill>
                <a:effectLst/>
                <a:uLnTx/>
                <a:uFillTx/>
                <a:latin typeface="Trebuchet M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000000"/>
                </a:solidFill>
                <a:effectLst/>
                <a:uLnTx/>
                <a:uFillTx/>
                <a:latin typeface="Trebuchet MS"/>
              </a:rPr>
              <a:t>mesh for a non-conformal case</a:t>
            </a:r>
          </a:p>
          <a:p>
            <a:pPr algn="l" eaLnBrk="1" fontAlgn="auto" hangingPunct="1">
              <a:spcBef>
                <a:spcPts val="0"/>
              </a:spcBef>
              <a:spcAft>
                <a:spcPts val="0"/>
              </a:spcAft>
            </a:pPr>
            <a:r>
              <a:rPr kumimoji="0" lang="en-US" sz="2400" b="1" i="1" kern="0" dirty="0" smtClean="0">
                <a:solidFill>
                  <a:srgbClr val="000000"/>
                </a:solidFill>
                <a:latin typeface="Trebuchet MS"/>
              </a:rPr>
              <a:t>(weighted objective function      )</a:t>
            </a:r>
            <a:endParaRPr kumimoji="0" lang="en-US" sz="2400" b="1" i="1" u="none" strike="noStrike" kern="0" cap="none" spc="0" normalizeH="0" baseline="0" noProof="0" dirty="0">
              <a:ln>
                <a:noFill/>
              </a:ln>
              <a:solidFill>
                <a:srgbClr val="000000"/>
              </a:solidFill>
              <a:effectLst/>
              <a:uLnTx/>
              <a:uFillTx/>
              <a:latin typeface="Trebuchet MS"/>
            </a:endParaRPr>
          </a:p>
        </p:txBody>
      </p:sp>
      <p:cxnSp>
        <p:nvCxnSpPr>
          <p:cNvPr id="55" name="54 Conector recto de flecha"/>
          <p:cNvCxnSpPr/>
          <p:nvPr/>
        </p:nvCxnSpPr>
        <p:spPr bwMode="auto">
          <a:xfrm>
            <a:off x="1511300" y="2501936"/>
            <a:ext cx="381636" cy="384175"/>
          </a:xfrm>
          <a:prstGeom prst="straightConnector1">
            <a:avLst/>
          </a:prstGeom>
          <a:solidFill>
            <a:srgbClr val="BBE0E3"/>
          </a:solidFill>
          <a:ln w="28575" cap="flat" cmpd="sng" algn="ctr">
            <a:solidFill>
              <a:srgbClr val="FF0000"/>
            </a:solidFill>
            <a:prstDash val="solid"/>
            <a:round/>
            <a:headEnd type="none" w="med" len="med"/>
            <a:tailEnd type="arrow"/>
          </a:ln>
          <a:effectLst/>
        </p:spPr>
      </p:cxnSp>
      <p:cxnSp>
        <p:nvCxnSpPr>
          <p:cNvPr id="56" name="55 Conector recto de flecha"/>
          <p:cNvCxnSpPr/>
          <p:nvPr/>
        </p:nvCxnSpPr>
        <p:spPr bwMode="auto">
          <a:xfrm flipH="1">
            <a:off x="7787640" y="2489200"/>
            <a:ext cx="454660" cy="426720"/>
          </a:xfrm>
          <a:prstGeom prst="straightConnector1">
            <a:avLst/>
          </a:prstGeom>
          <a:solidFill>
            <a:srgbClr val="BBE0E3"/>
          </a:solidFill>
          <a:ln w="28575" cap="flat" cmpd="sng" algn="ctr">
            <a:solidFill>
              <a:srgbClr val="FF0000"/>
            </a:solidFill>
            <a:prstDash val="solid"/>
            <a:round/>
            <a:headEnd type="none" w="med" len="med"/>
            <a:tailEnd type="arrow"/>
          </a:ln>
          <a:effectLst/>
        </p:spPr>
      </p:cxnSp>
      <p:grpSp>
        <p:nvGrpSpPr>
          <p:cNvPr id="57" name="56 Grupo"/>
          <p:cNvGrpSpPr/>
          <p:nvPr/>
        </p:nvGrpSpPr>
        <p:grpSpPr>
          <a:xfrm>
            <a:off x="287993" y="2974981"/>
            <a:ext cx="3438525" cy="1255455"/>
            <a:chOff x="503873" y="2695575"/>
            <a:chExt cx="3438525" cy="1255455"/>
          </a:xfrm>
        </p:grpSpPr>
        <p:pic>
          <p:nvPicPr>
            <p:cNvPr id="58" name="Picture 2"/>
            <p:cNvPicPr>
              <a:picLocks noChangeAspect="1" noChangeArrowheads="1"/>
            </p:cNvPicPr>
            <p:nvPr/>
          </p:nvPicPr>
          <p:blipFill>
            <a:blip r:embed="rId3" cstate="print"/>
            <a:srcRect/>
            <a:stretch>
              <a:fillRect/>
            </a:stretch>
          </p:blipFill>
          <p:spPr bwMode="auto">
            <a:xfrm>
              <a:off x="503873" y="2695575"/>
              <a:ext cx="3438525" cy="857250"/>
            </a:xfrm>
            <a:prstGeom prst="rect">
              <a:avLst/>
            </a:prstGeom>
            <a:noFill/>
            <a:ln w="9525">
              <a:noFill/>
              <a:miter lim="800000"/>
              <a:headEnd/>
              <a:tailEnd/>
            </a:ln>
          </p:spPr>
        </p:pic>
        <p:sp>
          <p:nvSpPr>
            <p:cNvPr id="59" name="58 CuadroTexto"/>
            <p:cNvSpPr txBox="1"/>
            <p:nvPr/>
          </p:nvSpPr>
          <p:spPr>
            <a:xfrm>
              <a:off x="2004060" y="355092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(a)</a:t>
              </a:r>
              <a:endParaRPr kumimoji="0" lang="es-ES" sz="2000" b="0" i="0" u="none" strike="noStrike" kern="0" cap="none" spc="0" normalizeH="0" baseline="0" noProof="0" dirty="0">
                <a:ln>
                  <a:noFill/>
                </a:ln>
                <a:solidFill>
                  <a:srgbClr val="000000"/>
                </a:solidFill>
                <a:effectLst/>
                <a:uLnTx/>
                <a:uFillTx/>
              </a:endParaRPr>
            </a:p>
          </p:txBody>
        </p:sp>
      </p:grpSp>
      <p:grpSp>
        <p:nvGrpSpPr>
          <p:cNvPr id="60" name="59 Grupo"/>
          <p:cNvGrpSpPr/>
          <p:nvPr/>
        </p:nvGrpSpPr>
        <p:grpSpPr>
          <a:xfrm>
            <a:off x="5895340" y="3094990"/>
            <a:ext cx="3333750" cy="1211640"/>
            <a:chOff x="853440" y="3729990"/>
            <a:chExt cx="3333750" cy="1211640"/>
          </a:xfrm>
        </p:grpSpPr>
        <p:pic>
          <p:nvPicPr>
            <p:cNvPr id="61" name="Picture 3"/>
            <p:cNvPicPr>
              <a:picLocks noChangeAspect="1" noChangeArrowheads="1"/>
            </p:cNvPicPr>
            <p:nvPr/>
          </p:nvPicPr>
          <p:blipFill>
            <a:blip r:embed="rId4" cstate="print"/>
            <a:srcRect/>
            <a:stretch>
              <a:fillRect/>
            </a:stretch>
          </p:blipFill>
          <p:spPr bwMode="auto">
            <a:xfrm>
              <a:off x="853440" y="3729990"/>
              <a:ext cx="3333750" cy="800100"/>
            </a:xfrm>
            <a:prstGeom prst="rect">
              <a:avLst/>
            </a:prstGeom>
            <a:noFill/>
            <a:ln w="9525">
              <a:noFill/>
              <a:miter lim="800000"/>
              <a:headEnd/>
              <a:tailEnd/>
            </a:ln>
          </p:spPr>
        </p:pic>
        <p:sp>
          <p:nvSpPr>
            <p:cNvPr id="62" name="61 CuadroTexto"/>
            <p:cNvSpPr txBox="1"/>
            <p:nvPr/>
          </p:nvSpPr>
          <p:spPr>
            <a:xfrm>
              <a:off x="2225040" y="4541520"/>
              <a:ext cx="6096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(b)</a:t>
              </a:r>
              <a:endParaRPr kumimoji="0" lang="es-ES" sz="2000" b="0" i="0" u="none" strike="noStrike" kern="0" cap="none" spc="0" normalizeH="0" baseline="0" noProof="0" dirty="0">
                <a:ln>
                  <a:noFill/>
                </a:ln>
                <a:solidFill>
                  <a:srgbClr val="000000"/>
                </a:solidFill>
                <a:effectLst/>
                <a:uLnTx/>
                <a:uFillTx/>
              </a:endParaRPr>
            </a:p>
          </p:txBody>
        </p:sp>
      </p:grpSp>
      <p:grpSp>
        <p:nvGrpSpPr>
          <p:cNvPr id="63" name="62 Grupo"/>
          <p:cNvGrpSpPr/>
          <p:nvPr/>
        </p:nvGrpSpPr>
        <p:grpSpPr>
          <a:xfrm>
            <a:off x="5933440" y="4998439"/>
            <a:ext cx="3409950" cy="1322447"/>
            <a:chOff x="4193540" y="4261803"/>
            <a:chExt cx="3409950" cy="1322447"/>
          </a:xfrm>
        </p:grpSpPr>
        <p:pic>
          <p:nvPicPr>
            <p:cNvPr id="64" name="Picture 4"/>
            <p:cNvPicPr>
              <a:picLocks noChangeAspect="1" noChangeArrowheads="1"/>
            </p:cNvPicPr>
            <p:nvPr/>
          </p:nvPicPr>
          <p:blipFill>
            <a:blip r:embed="rId5" cstate="print"/>
            <a:srcRect/>
            <a:stretch>
              <a:fillRect/>
            </a:stretch>
          </p:blipFill>
          <p:spPr bwMode="auto">
            <a:xfrm>
              <a:off x="4193540" y="4261803"/>
              <a:ext cx="3409950" cy="828675"/>
            </a:xfrm>
            <a:prstGeom prst="rect">
              <a:avLst/>
            </a:prstGeom>
            <a:noFill/>
            <a:ln w="9525">
              <a:noFill/>
              <a:miter lim="800000"/>
              <a:headEnd/>
              <a:tailEnd/>
            </a:ln>
          </p:spPr>
        </p:pic>
        <p:sp>
          <p:nvSpPr>
            <p:cNvPr id="65" name="64 CuadroTexto"/>
            <p:cNvSpPr txBox="1"/>
            <p:nvPr/>
          </p:nvSpPr>
          <p:spPr>
            <a:xfrm>
              <a:off x="5679440" y="5184140"/>
              <a:ext cx="4724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dirty="0" smtClean="0">
                  <a:ln>
                    <a:noFill/>
                  </a:ln>
                  <a:solidFill>
                    <a:srgbClr val="000000"/>
                  </a:solidFill>
                  <a:effectLst/>
                  <a:uLnTx/>
                  <a:uFillTx/>
                </a:rPr>
                <a:t>(c)</a:t>
              </a:r>
              <a:endParaRPr kumimoji="0" lang="es-ES" sz="2000" b="0" i="0" u="none" strike="noStrike" kern="0" cap="none" spc="0" normalizeH="0" baseline="0" noProof="0" dirty="0">
                <a:ln>
                  <a:noFill/>
                </a:ln>
                <a:solidFill>
                  <a:srgbClr val="000000"/>
                </a:solidFill>
                <a:effectLst/>
                <a:uLnTx/>
                <a:uFillTx/>
              </a:endParaRPr>
            </a:p>
          </p:txBody>
        </p:sp>
      </p:grpSp>
      <p:pic>
        <p:nvPicPr>
          <p:cNvPr id="488451" name="Picture 3"/>
          <p:cNvPicPr>
            <a:picLocks noChangeAspect="1" noChangeArrowheads="1"/>
          </p:cNvPicPr>
          <p:nvPr/>
        </p:nvPicPr>
        <p:blipFill>
          <a:blip r:embed="rId6" cstate="print"/>
          <a:srcRect/>
          <a:stretch>
            <a:fillRect/>
          </a:stretch>
        </p:blipFill>
        <p:spPr bwMode="auto">
          <a:xfrm>
            <a:off x="4529138" y="5653815"/>
            <a:ext cx="474663" cy="375510"/>
          </a:xfrm>
          <a:prstGeom prst="rect">
            <a:avLst/>
          </a:prstGeom>
          <a:noFill/>
          <a:ln w="9525">
            <a:noFill/>
            <a:miter lim="800000"/>
            <a:headEnd/>
            <a:tailEnd/>
          </a:ln>
        </p:spPr>
      </p:pic>
    </p:spTree>
    <p:extLst>
      <p:ext uri="{BB962C8B-B14F-4D97-AF65-F5344CB8AC3E}">
        <p14:creationId xmlns="" xmlns:p14="http://schemas.microsoft.com/office/powerpoint/2010/main" val="189278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a:lstStyle/>
          <a:p>
            <a:endParaRPr lang="es-ES">
              <a:solidFill>
                <a:srgbClr val="FFFFFF"/>
              </a:solidFill>
            </a:endParaRPr>
          </a:p>
        </p:txBody>
      </p:sp>
      <p:sp>
        <p:nvSpPr>
          <p:cNvPr id="3" name="Flecha arriba y abajo 2"/>
          <p:cNvSpPr/>
          <p:nvPr/>
        </p:nvSpPr>
        <p:spPr>
          <a:xfrm rot="2480622">
            <a:off x="6394672" y="4340055"/>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s-ES">
              <a:solidFill>
                <a:srgbClr val="FFFFFF"/>
              </a:solidFill>
            </a:endParaRPr>
          </a:p>
        </p:txBody>
      </p:sp>
      <p:pic>
        <p:nvPicPr>
          <p:cNvPr id="5" name="Imagen 4" descr="arma_original.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3848" y="1561405"/>
            <a:ext cx="2543822" cy="2772963"/>
          </a:xfrm>
          <a:prstGeom prst="rect">
            <a:avLst/>
          </a:prstGeom>
        </p:spPr>
      </p:pic>
      <p:pic>
        <p:nvPicPr>
          <p:cNvPr id="6" name="Imagen 5" descr="arma_patches_f.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743" y="1524214"/>
            <a:ext cx="2542371" cy="2773495"/>
          </a:xfrm>
          <a:prstGeom prst="rect">
            <a:avLst/>
          </a:prstGeom>
        </p:spPr>
      </p:pic>
      <p:pic>
        <p:nvPicPr>
          <p:cNvPr id="7" name="Imagen 6" descr="arma_cube_float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01082" y="1562549"/>
            <a:ext cx="2676423" cy="2773495"/>
          </a:xfrm>
          <a:prstGeom prst="rect">
            <a:avLst/>
          </a:prstGeom>
        </p:spPr>
      </p:pic>
      <p:pic>
        <p:nvPicPr>
          <p:cNvPr id="8" name="Imagen 7" descr="arma_cube_kossasky.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6440" y="1597366"/>
            <a:ext cx="2907548" cy="2773495"/>
          </a:xfrm>
          <a:prstGeom prst="rect">
            <a:avLst/>
          </a:prstGeom>
        </p:spPr>
      </p:pic>
      <p:sp>
        <p:nvSpPr>
          <p:cNvPr id="14" name="CuadroTexto 8"/>
          <p:cNvSpPr txBox="1"/>
          <p:nvPr/>
        </p:nvSpPr>
        <p:spPr>
          <a:xfrm>
            <a:off x="180656" y="4842898"/>
            <a:ext cx="3286444" cy="923330"/>
          </a:xfrm>
          <a:prstGeom prst="rect">
            <a:avLst/>
          </a:prstGeom>
          <a:noFill/>
        </p:spPr>
        <p:txBody>
          <a:bodyPr wrap="square" rtlCol="0">
            <a:spAutoFit/>
          </a:bodyPr>
          <a:lstStyle/>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Parameterization</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Refinement</a:t>
            </a:r>
          </a:p>
          <a:p>
            <a:pPr marL="285750" indent="-285750" algn="l" eaLnBrk="1" fontAlgn="auto" hangingPunct="1">
              <a:spcBef>
                <a:spcPts val="0"/>
              </a:spcBef>
              <a:spcAft>
                <a:spcPts val="0"/>
              </a:spcAft>
              <a:buFont typeface="Wingdings" charset="2"/>
              <a:buChar char="§"/>
            </a:pPr>
            <a:r>
              <a:rPr kumimoji="0" lang="en-US" sz="1800" b="1" kern="0" dirty="0" smtClean="0">
                <a:solidFill>
                  <a:srgbClr val="000000"/>
                </a:solidFill>
                <a:latin typeface="Arial Black"/>
                <a:cs typeface="Arial Black"/>
              </a:rPr>
              <a:t>Untangling/Smoothing</a:t>
            </a:r>
            <a:endParaRPr kumimoji="0" lang="en-US" sz="18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6096" y="3746916"/>
            <a:ext cx="2385205" cy="2773495"/>
          </a:xfrm>
          <a:prstGeom prst="rect">
            <a:avLst/>
          </a:prstGeom>
        </p:spPr>
      </p:pic>
      <p:pic>
        <p:nvPicPr>
          <p:cNvPr id="16" name="Imagen 10" descr="arma_surf_final.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32492" y="3746916"/>
            <a:ext cx="2385205" cy="2773495"/>
          </a:xfrm>
          <a:prstGeom prst="rect">
            <a:avLst/>
          </a:prstGeom>
        </p:spPr>
      </p:pic>
      <p:sp>
        <p:nvSpPr>
          <p:cNvPr id="13"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1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0" y="1602741"/>
            <a:ext cx="9906000" cy="369332"/>
          </a:xfrm>
          <a:prstGeom prst="rect">
            <a:avLst/>
          </a:prstGeom>
          <a:noFill/>
        </p:spPr>
        <p:txBody>
          <a:bodyPr wrap="square" rtlCol="0">
            <a:spAutoFit/>
          </a:bodyPr>
          <a:lstStyle/>
          <a:p>
            <a:r>
              <a:rPr lang="en-US" sz="1800" dirty="0" smtClean="0">
                <a:solidFill>
                  <a:srgbClr val="FF0000"/>
                </a:solidFill>
                <a:latin typeface="Arial" pitchFamily="34" charset="0"/>
                <a:cs typeface="Arial" pitchFamily="34" charset="0"/>
              </a:rPr>
              <a:t>Objective:</a:t>
            </a:r>
            <a:r>
              <a:rPr lang="en-US" sz="1800" dirty="0" smtClean="0">
                <a:solidFill>
                  <a:srgbClr val="000000"/>
                </a:solidFill>
                <a:latin typeface="Arial" pitchFamily="34" charset="0"/>
                <a:cs typeface="Arial" pitchFamily="34" charset="0"/>
              </a:rPr>
              <a:t> The optimal position for non-conformal mesh is the same as for the conformal case</a:t>
            </a:r>
            <a:endParaRPr lang="en-US" sz="1800" dirty="0">
              <a:solidFill>
                <a:srgbClr val="000000"/>
              </a:solidFill>
              <a:latin typeface="Arial" pitchFamily="34" charset="0"/>
              <a:cs typeface="Arial" pitchFamily="34" charset="0"/>
            </a:endParaRPr>
          </a:p>
        </p:txBody>
      </p:sp>
      <p:pic>
        <p:nvPicPr>
          <p:cNvPr id="384007" name="Picture 7"/>
          <p:cNvPicPr>
            <a:picLocks noChangeAspect="1" noChangeArrowheads="1"/>
          </p:cNvPicPr>
          <p:nvPr/>
        </p:nvPicPr>
        <p:blipFill>
          <a:blip r:embed="rId2" cstate="print"/>
          <a:srcRect/>
          <a:stretch>
            <a:fillRect/>
          </a:stretch>
        </p:blipFill>
        <p:spPr bwMode="auto">
          <a:xfrm>
            <a:off x="0" y="4757774"/>
            <a:ext cx="4943475" cy="1914525"/>
          </a:xfrm>
          <a:prstGeom prst="rect">
            <a:avLst/>
          </a:prstGeom>
          <a:noFill/>
          <a:ln w="9525">
            <a:noFill/>
            <a:miter lim="800000"/>
            <a:headEnd/>
            <a:tailEnd/>
          </a:ln>
        </p:spPr>
      </p:pic>
      <p:pic>
        <p:nvPicPr>
          <p:cNvPr id="384009" name="Picture 9"/>
          <p:cNvPicPr>
            <a:picLocks noChangeAspect="1" noChangeArrowheads="1"/>
          </p:cNvPicPr>
          <p:nvPr/>
        </p:nvPicPr>
        <p:blipFill>
          <a:blip r:embed="rId3" cstate="print"/>
          <a:srcRect/>
          <a:stretch>
            <a:fillRect/>
          </a:stretch>
        </p:blipFill>
        <p:spPr bwMode="auto">
          <a:xfrm>
            <a:off x="6134105" y="5280025"/>
            <a:ext cx="3143251" cy="438150"/>
          </a:xfrm>
          <a:prstGeom prst="rect">
            <a:avLst/>
          </a:prstGeom>
          <a:noFill/>
          <a:ln w="9525">
            <a:noFill/>
            <a:miter lim="800000"/>
            <a:headEnd/>
            <a:tailEnd/>
          </a:ln>
        </p:spPr>
      </p:pic>
      <p:sp>
        <p:nvSpPr>
          <p:cNvPr id="16" name="15 Flecha abajo"/>
          <p:cNvSpPr/>
          <p:nvPr/>
        </p:nvSpPr>
        <p:spPr bwMode="auto">
          <a:xfrm rot="-5400000">
            <a:off x="5298125" y="5290500"/>
            <a:ext cx="180000" cy="468000"/>
          </a:xfrm>
          <a:prstGeom prst="downArrow">
            <a:avLst/>
          </a:prstGeom>
          <a:noFill/>
          <a:ln w="6350" algn="ctr">
            <a:solidFill>
              <a:schemeClr val="tx2"/>
            </a:solidFill>
            <a:miter lim="800000"/>
            <a:headEnd/>
            <a:tailEnd/>
          </a:ln>
        </p:spPr>
        <p:txBody>
          <a:bodyPr wrap="none" rtlCol="0" anchor="ctr"/>
          <a:lstStyle/>
          <a:p>
            <a:endParaRPr lang="es-ES"/>
          </a:p>
        </p:txBody>
      </p:sp>
      <p:sp>
        <p:nvSpPr>
          <p:cNvPr id="21" name="20 CuadroTexto"/>
          <p:cNvSpPr txBox="1"/>
          <p:nvPr/>
        </p:nvSpPr>
        <p:spPr>
          <a:xfrm>
            <a:off x="5880099" y="5994418"/>
            <a:ext cx="3721101" cy="461665"/>
          </a:xfrm>
          <a:prstGeom prst="rect">
            <a:avLst/>
          </a:prstGeom>
          <a:noFill/>
        </p:spPr>
        <p:txBody>
          <a:bodyPr wrap="square" rtlCol="0">
            <a:spAutoFit/>
          </a:bodyPr>
          <a:lstStyle/>
          <a:p>
            <a:pPr algn="l"/>
            <a:r>
              <a:rPr lang="es-ES" sz="2400" i="1" dirty="0" smtClean="0">
                <a:solidFill>
                  <a:srgbClr val="000000"/>
                </a:solidFill>
                <a:latin typeface="Trebuchet MS"/>
              </a:rPr>
              <a:t> </a:t>
            </a:r>
            <a:r>
              <a:rPr lang="el-GR" sz="2400" dirty="0" smtClean="0">
                <a:solidFill>
                  <a:srgbClr val="000000"/>
                </a:solidFill>
                <a:latin typeface="Times New Roman"/>
                <a:cs typeface="Times New Roman"/>
              </a:rPr>
              <a:t>τ</a:t>
            </a:r>
            <a:r>
              <a:rPr lang="es-ES" sz="2400" i="1" baseline="-25000" dirty="0" smtClean="0">
                <a:solidFill>
                  <a:srgbClr val="000000"/>
                </a:solidFill>
                <a:latin typeface="Times New Roman"/>
                <a:cs typeface="Times New Roman"/>
              </a:rPr>
              <a:t>i</a:t>
            </a:r>
            <a:r>
              <a:rPr lang="es-ES" sz="2400" i="1" dirty="0" smtClean="0">
                <a:solidFill>
                  <a:srgbClr val="000000"/>
                </a:solidFill>
                <a:latin typeface="Trebuchet MS"/>
              </a:rPr>
              <a:t> </a:t>
            </a:r>
            <a:r>
              <a:rPr lang="es-ES" sz="1800" i="1" dirty="0" err="1" smtClean="0">
                <a:solidFill>
                  <a:srgbClr val="000000"/>
                </a:solidFill>
                <a:latin typeface="Trebuchet MS"/>
              </a:rPr>
              <a:t>is</a:t>
            </a:r>
            <a:r>
              <a:rPr lang="es-ES" sz="1800" i="1" dirty="0" smtClean="0">
                <a:solidFill>
                  <a:srgbClr val="000000"/>
                </a:solidFill>
                <a:latin typeface="Trebuchet MS"/>
              </a:rPr>
              <a:t> </a:t>
            </a:r>
            <a:r>
              <a:rPr lang="es-ES" sz="1800" i="1" dirty="0" err="1" smtClean="0">
                <a:solidFill>
                  <a:srgbClr val="000000"/>
                </a:solidFill>
                <a:latin typeface="Trebuchet MS"/>
              </a:rPr>
              <a:t>scale</a:t>
            </a:r>
            <a:r>
              <a:rPr lang="es-ES" sz="1800" i="1" dirty="0" smtClean="0">
                <a:solidFill>
                  <a:srgbClr val="000000"/>
                </a:solidFill>
                <a:latin typeface="Trebuchet MS"/>
              </a:rPr>
              <a:t> factor of </a:t>
            </a:r>
            <a:r>
              <a:rPr lang="es-ES" sz="1800" i="1" dirty="0" err="1" smtClean="0">
                <a:solidFill>
                  <a:srgbClr val="000000"/>
                </a:solidFill>
                <a:latin typeface="Trebuchet MS"/>
              </a:rPr>
              <a:t>the</a:t>
            </a:r>
            <a:r>
              <a:rPr lang="es-ES" sz="1800" i="1" dirty="0" smtClean="0">
                <a:solidFill>
                  <a:srgbClr val="000000"/>
                </a:solidFill>
                <a:latin typeface="Trebuchet MS"/>
              </a:rPr>
              <a:t> </a:t>
            </a:r>
            <a:r>
              <a:rPr lang="es-ES" sz="1800" i="1" dirty="0" err="1" smtClean="0">
                <a:solidFill>
                  <a:srgbClr val="000000"/>
                </a:solidFill>
                <a:latin typeface="Trebuchet MS"/>
              </a:rPr>
              <a:t>element</a:t>
            </a:r>
            <a:endParaRPr lang="es-ES" sz="1800" i="1" dirty="0">
              <a:solidFill>
                <a:srgbClr val="000000"/>
              </a:solidFill>
              <a:latin typeface="Trebuchet MS"/>
            </a:endParaRPr>
          </a:p>
        </p:txBody>
      </p:sp>
      <p:sp>
        <p:nvSpPr>
          <p:cNvPr id="13" name="Rectangle 4"/>
          <p:cNvSpPr>
            <a:spLocks noChangeArrowheads="1"/>
          </p:cNvSpPr>
          <p:nvPr/>
        </p:nvSpPr>
        <p:spPr bwMode="auto">
          <a:xfrm>
            <a:off x="507361" y="620713"/>
            <a:ext cx="64043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(regular node)</a:t>
            </a:r>
            <a:endParaRPr kumimoji="0" lang="en-US" sz="1800" dirty="0">
              <a:solidFill>
                <a:srgbClr val="C8C8C8"/>
              </a:solidFill>
              <a:latin typeface="Arial" charset="0"/>
            </a:endParaRPr>
          </a:p>
        </p:txBody>
      </p:sp>
      <p:sp>
        <p:nvSpPr>
          <p:cNvPr id="14"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pic>
        <p:nvPicPr>
          <p:cNvPr id="493570" name="Picture 2"/>
          <p:cNvPicPr>
            <a:picLocks noChangeAspect="1" noChangeArrowheads="1"/>
          </p:cNvPicPr>
          <p:nvPr/>
        </p:nvPicPr>
        <p:blipFill>
          <a:blip r:embed="rId4" cstate="print"/>
          <a:srcRect l="56703"/>
          <a:stretch>
            <a:fillRect/>
          </a:stretch>
        </p:blipFill>
        <p:spPr bwMode="auto">
          <a:xfrm>
            <a:off x="2542478" y="2157305"/>
            <a:ext cx="2227778" cy="1946689"/>
          </a:xfrm>
          <a:prstGeom prst="rect">
            <a:avLst/>
          </a:prstGeom>
          <a:noFill/>
          <a:ln w="9525">
            <a:noFill/>
            <a:miter lim="800000"/>
            <a:headEnd/>
            <a:tailEnd/>
          </a:ln>
        </p:spPr>
      </p:pic>
      <p:sp>
        <p:nvSpPr>
          <p:cNvPr id="15" name="CuadroTexto 20"/>
          <p:cNvSpPr txBox="1"/>
          <p:nvPr/>
        </p:nvSpPr>
        <p:spPr>
          <a:xfrm>
            <a:off x="5626623" y="4211966"/>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7" name="CuadroTexto 23"/>
          <p:cNvSpPr txBox="1"/>
          <p:nvPr/>
        </p:nvSpPr>
        <p:spPr>
          <a:xfrm>
            <a:off x="2526579" y="4211602"/>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pic>
        <p:nvPicPr>
          <p:cNvPr id="12" name="Picture 2"/>
          <p:cNvPicPr>
            <a:picLocks noChangeAspect="1" noChangeArrowheads="1"/>
          </p:cNvPicPr>
          <p:nvPr/>
        </p:nvPicPr>
        <p:blipFill>
          <a:blip r:embed="rId4" cstate="print"/>
          <a:srcRect r="46807"/>
          <a:stretch>
            <a:fillRect/>
          </a:stretch>
        </p:blipFill>
        <p:spPr bwMode="auto">
          <a:xfrm>
            <a:off x="5507507" y="2178035"/>
            <a:ext cx="2736962" cy="1946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pic>
        <p:nvPicPr>
          <p:cNvPr id="489474" name="Picture 2"/>
          <p:cNvPicPr>
            <a:picLocks noChangeAspect="1" noChangeArrowheads="1"/>
          </p:cNvPicPr>
          <p:nvPr/>
        </p:nvPicPr>
        <p:blipFill>
          <a:blip r:embed="rId2" cstate="print"/>
          <a:srcRect/>
          <a:stretch>
            <a:fillRect/>
          </a:stretch>
        </p:blipFill>
        <p:spPr bwMode="auto">
          <a:xfrm>
            <a:off x="212277" y="1678558"/>
            <a:ext cx="9439729" cy="887658"/>
          </a:xfrm>
          <a:prstGeom prst="rect">
            <a:avLst/>
          </a:prstGeom>
          <a:noFill/>
          <a:ln w="9525">
            <a:noFill/>
            <a:miter lim="800000"/>
            <a:headEnd/>
            <a:tailEnd/>
          </a:ln>
        </p:spPr>
      </p:pic>
      <p:sp>
        <p:nvSpPr>
          <p:cNvPr id="11" name="Rectangle 4"/>
          <p:cNvSpPr>
            <a:spLocks noChangeArrowheads="1"/>
          </p:cNvSpPr>
          <p:nvPr/>
        </p:nvSpPr>
        <p:spPr bwMode="auto">
          <a:xfrm>
            <a:off x="507361" y="620713"/>
            <a:ext cx="64043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(regular node)</a:t>
            </a:r>
            <a:endParaRPr kumimoji="0" lang="en-US" sz="1800" dirty="0">
              <a:solidFill>
                <a:srgbClr val="C8C8C8"/>
              </a:solidFill>
              <a:latin typeface="Arial" charset="0"/>
            </a:endParaRPr>
          </a:p>
        </p:txBody>
      </p:sp>
      <p:pic>
        <p:nvPicPr>
          <p:cNvPr id="489475" name="Picture 3"/>
          <p:cNvPicPr>
            <a:picLocks noChangeAspect="1" noChangeArrowheads="1"/>
          </p:cNvPicPr>
          <p:nvPr/>
        </p:nvPicPr>
        <p:blipFill>
          <a:blip r:embed="rId3" cstate="print"/>
          <a:srcRect/>
          <a:stretch>
            <a:fillRect/>
          </a:stretch>
        </p:blipFill>
        <p:spPr bwMode="auto">
          <a:xfrm>
            <a:off x="406401" y="3086100"/>
            <a:ext cx="3145071" cy="3276600"/>
          </a:xfrm>
          <a:prstGeom prst="rect">
            <a:avLst/>
          </a:prstGeom>
          <a:noFill/>
          <a:ln w="9525">
            <a:noFill/>
            <a:miter lim="800000"/>
            <a:headEnd/>
            <a:tailEnd/>
          </a:ln>
        </p:spPr>
      </p:pic>
      <p:pic>
        <p:nvPicPr>
          <p:cNvPr id="13" name="Picture 6"/>
          <p:cNvPicPr>
            <a:picLocks noChangeAspect="1" noChangeArrowheads="1"/>
          </p:cNvPicPr>
          <p:nvPr/>
        </p:nvPicPr>
        <p:blipFill>
          <a:blip r:embed="rId4" cstate="print"/>
          <a:srcRect/>
          <a:stretch>
            <a:fillRect/>
          </a:stretch>
        </p:blipFill>
        <p:spPr bwMode="auto">
          <a:xfrm>
            <a:off x="4335780" y="3570560"/>
            <a:ext cx="4561332" cy="396000"/>
          </a:xfrm>
          <a:prstGeom prst="rect">
            <a:avLst/>
          </a:prstGeom>
          <a:noFill/>
          <a:ln w="9525">
            <a:noFill/>
            <a:miter lim="800000"/>
            <a:headEnd/>
            <a:tailEnd/>
          </a:ln>
        </p:spPr>
      </p:pic>
      <p:sp>
        <p:nvSpPr>
          <p:cNvPr id="14" name="13 CuadroTexto"/>
          <p:cNvSpPr txBox="1"/>
          <p:nvPr/>
        </p:nvSpPr>
        <p:spPr>
          <a:xfrm>
            <a:off x="4064001" y="2936195"/>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a:stretch>
            <a:fillRect/>
          </a:stretch>
        </p:blipFill>
        <p:spPr bwMode="auto">
          <a:xfrm>
            <a:off x="7561466" y="4462306"/>
            <a:ext cx="1839793" cy="1215889"/>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4142334" y="4361817"/>
            <a:ext cx="2719325" cy="1783451"/>
          </a:xfrm>
          <a:prstGeom prst="rect">
            <a:avLst/>
          </a:prstGeom>
          <a:noFill/>
          <a:ln w="9525">
            <a:noFill/>
            <a:miter lim="800000"/>
            <a:headEnd/>
            <a:tailEnd/>
          </a:ln>
        </p:spPr>
      </p:pic>
      <p:sp>
        <p:nvSpPr>
          <p:cNvPr id="12" name="CuadroTexto 20"/>
          <p:cNvSpPr txBox="1"/>
          <p:nvPr/>
        </p:nvSpPr>
        <p:spPr>
          <a:xfrm>
            <a:off x="7470060" y="6194385"/>
            <a:ext cx="2117193" cy="307777"/>
          </a:xfrm>
          <a:prstGeom prst="rect">
            <a:avLst/>
          </a:prstGeom>
          <a:noFill/>
        </p:spPr>
        <p:txBody>
          <a:bodyPr wrap="square" rtlCol="0">
            <a:spAutoFit/>
          </a:bodyPr>
          <a:lstStyle/>
          <a:p>
            <a:r>
              <a:rPr lang="en-GB" sz="1400" dirty="0" smtClean="0">
                <a:solidFill>
                  <a:schemeClr val="tx1"/>
                </a:solidFill>
                <a:latin typeface="Arial" pitchFamily="34" charset="0"/>
                <a:cs typeface="Arial" pitchFamily="34" charset="0"/>
              </a:rPr>
              <a:t>Conformal mesh</a:t>
            </a:r>
            <a:endParaRPr lang="en-GB" sz="1400" dirty="0">
              <a:solidFill>
                <a:schemeClr val="tx1"/>
              </a:solidFill>
              <a:latin typeface="Arial" pitchFamily="34" charset="0"/>
              <a:cs typeface="Arial" pitchFamily="34" charset="0"/>
            </a:endParaRPr>
          </a:p>
        </p:txBody>
      </p:sp>
      <p:sp>
        <p:nvSpPr>
          <p:cNvPr id="15" name="CuadroTexto 23"/>
          <p:cNvSpPr txBox="1"/>
          <p:nvPr/>
        </p:nvSpPr>
        <p:spPr>
          <a:xfrm>
            <a:off x="4370009" y="6194021"/>
            <a:ext cx="2349251" cy="307777"/>
          </a:xfrm>
          <a:prstGeom prst="rect">
            <a:avLst/>
          </a:prstGeom>
          <a:noFill/>
        </p:spPr>
        <p:txBody>
          <a:bodyPr wrap="square" rtlCol="0">
            <a:spAutoFit/>
          </a:bodyPr>
          <a:lstStyle/>
          <a:p>
            <a:r>
              <a:rPr lang="en-GB" sz="1400" dirty="0" smtClean="0">
                <a:solidFill>
                  <a:srgbClr val="000000"/>
                </a:solidFill>
                <a:latin typeface="Arial" pitchFamily="34" charset="0"/>
                <a:cs typeface="Arial" pitchFamily="34" charset="0"/>
              </a:rPr>
              <a:t>Non-conformal mesh</a:t>
            </a:r>
            <a:endParaRPr lang="en-GB" sz="1400" dirty="0">
              <a:solidFill>
                <a:schemeClr val="tx1"/>
              </a:solidFill>
              <a:latin typeface="Arial" pitchFamily="34" charset="0"/>
              <a:cs typeface="Arial" pitchFamily="34" charset="0"/>
            </a:endParaRPr>
          </a:p>
        </p:txBody>
      </p:sp>
      <p:sp>
        <p:nvSpPr>
          <p:cNvPr id="16" name="15 Flecha abajo"/>
          <p:cNvSpPr/>
          <p:nvPr/>
        </p:nvSpPr>
        <p:spPr bwMode="auto">
          <a:xfrm rot="-5400000">
            <a:off x="3878976" y="3542168"/>
            <a:ext cx="180000" cy="468000"/>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27263" y="2945765"/>
            <a:ext cx="3331944" cy="3379844"/>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207023" y="3312478"/>
            <a:ext cx="3093043" cy="504000"/>
          </a:xfrm>
          <a:prstGeom prst="rect">
            <a:avLst/>
          </a:prstGeom>
          <a:noFill/>
          <a:ln w="9525">
            <a:noFill/>
            <a:miter lim="800000"/>
            <a:headEnd/>
            <a:tailEnd/>
          </a:ln>
        </p:spPr>
      </p:pic>
      <p:pic>
        <p:nvPicPr>
          <p:cNvPr id="409602" name="Picture 2"/>
          <p:cNvPicPr>
            <a:picLocks noChangeAspect="1" noChangeArrowheads="1"/>
          </p:cNvPicPr>
          <p:nvPr/>
        </p:nvPicPr>
        <p:blipFill>
          <a:blip r:embed="rId4" cstate="print"/>
          <a:srcRect/>
          <a:stretch>
            <a:fillRect/>
          </a:stretch>
        </p:blipFill>
        <p:spPr bwMode="auto">
          <a:xfrm>
            <a:off x="1008400" y="1439680"/>
            <a:ext cx="7886843" cy="1080000"/>
          </a:xfrm>
          <a:prstGeom prst="rect">
            <a:avLst/>
          </a:prstGeom>
          <a:noFill/>
          <a:ln w="9525">
            <a:noFill/>
            <a:miter lim="800000"/>
            <a:headEnd/>
            <a:tailEnd/>
          </a:ln>
        </p:spPr>
      </p:pic>
      <p:sp>
        <p:nvSpPr>
          <p:cNvPr id="28"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sp>
        <p:nvSpPr>
          <p:cNvPr id="29" name="Rectangle 4"/>
          <p:cNvSpPr>
            <a:spLocks noChangeArrowheads="1"/>
          </p:cNvSpPr>
          <p:nvPr/>
        </p:nvSpPr>
        <p:spPr bwMode="auto">
          <a:xfrm>
            <a:off x="507360" y="620713"/>
            <a:ext cx="650690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Solution by using weighted objective functions (hanging node)</a:t>
            </a:r>
            <a:endParaRPr kumimoji="0" lang="en-US" sz="1800" dirty="0">
              <a:solidFill>
                <a:srgbClr val="C8C8C8"/>
              </a:solidFill>
              <a:latin typeface="Arial" charset="0"/>
            </a:endParaRPr>
          </a:p>
        </p:txBody>
      </p:sp>
      <p:sp>
        <p:nvSpPr>
          <p:cNvPr id="30" name="29 CuadroTexto"/>
          <p:cNvSpPr txBox="1"/>
          <p:nvPr/>
        </p:nvSpPr>
        <p:spPr>
          <a:xfrm>
            <a:off x="4064001" y="2860040"/>
            <a:ext cx="5575300" cy="400110"/>
          </a:xfrm>
          <a:prstGeom prst="rect">
            <a:avLst/>
          </a:prstGeom>
          <a:noFill/>
        </p:spPr>
        <p:txBody>
          <a:bodyPr wrap="square" rtlCol="0">
            <a:spAutoFit/>
          </a:bodyPr>
          <a:lstStyle/>
          <a:p>
            <a:pPr algn="l"/>
            <a:r>
              <a:rPr lang="en-US" sz="2000" dirty="0" smtClean="0">
                <a:solidFill>
                  <a:schemeClr val="tx1"/>
                </a:solidFill>
                <a:latin typeface="Arial" pitchFamily="34" charset="0"/>
                <a:cs typeface="Arial" pitchFamily="34" charset="0"/>
              </a:rPr>
              <a:t>All possible weights for balanced </a:t>
            </a:r>
            <a:r>
              <a:rPr lang="en-US" sz="2000" dirty="0" err="1" smtClean="0">
                <a:solidFill>
                  <a:schemeClr val="tx1"/>
                </a:solidFill>
                <a:latin typeface="Arial" pitchFamily="34" charset="0"/>
                <a:cs typeface="Arial" pitchFamily="34" charset="0"/>
              </a:rPr>
              <a:t>quadtrees</a:t>
            </a:r>
            <a:r>
              <a:rPr lang="en-US" sz="2000" dirty="0" smtClean="0">
                <a:solidFill>
                  <a:schemeClr val="tx1"/>
                </a:solidFill>
                <a:latin typeface="Arial" pitchFamily="34" charset="0"/>
                <a:cs typeface="Arial" pitchFamily="34" charset="0"/>
              </a:rPr>
              <a:t>:</a:t>
            </a:r>
            <a:endParaRPr lang="en-US" sz="2000" dirty="0">
              <a:solidFill>
                <a:schemeClr val="tx1"/>
              </a:solidFill>
              <a:latin typeface="Arial" pitchFamily="34" charset="0"/>
              <a:cs typeface="Arial" pitchFamily="34" charset="0"/>
            </a:endParaRPr>
          </a:p>
        </p:txBody>
      </p:sp>
      <p:pic>
        <p:nvPicPr>
          <p:cNvPr id="490498" name="Picture 2"/>
          <p:cNvPicPr>
            <a:picLocks noChangeAspect="1" noChangeArrowheads="1"/>
          </p:cNvPicPr>
          <p:nvPr/>
        </p:nvPicPr>
        <p:blipFill>
          <a:blip r:embed="rId5" cstate="print"/>
          <a:srcRect/>
          <a:stretch>
            <a:fillRect/>
          </a:stretch>
        </p:blipFill>
        <p:spPr bwMode="auto">
          <a:xfrm>
            <a:off x="3873500" y="4191001"/>
            <a:ext cx="5903496" cy="1239838"/>
          </a:xfrm>
          <a:prstGeom prst="rect">
            <a:avLst/>
          </a:prstGeom>
          <a:noFill/>
          <a:ln w="9525">
            <a:noFill/>
            <a:miter lim="800000"/>
            <a:headEnd/>
            <a:tailEnd/>
          </a:ln>
        </p:spPr>
      </p:pic>
      <p:sp>
        <p:nvSpPr>
          <p:cNvPr id="56" name="CuadroTexto 9"/>
          <p:cNvSpPr txBox="1"/>
          <p:nvPr/>
        </p:nvSpPr>
        <p:spPr>
          <a:xfrm>
            <a:off x="4357531" y="5643368"/>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without weights</a:t>
            </a:r>
            <a:endParaRPr lang="en-US" sz="1600" dirty="0">
              <a:latin typeface="+mn-lt"/>
            </a:endParaRPr>
          </a:p>
        </p:txBody>
      </p:sp>
      <p:sp>
        <p:nvSpPr>
          <p:cNvPr id="57" name="CuadroTexto 10"/>
          <p:cNvSpPr txBox="1"/>
          <p:nvPr/>
        </p:nvSpPr>
        <p:spPr>
          <a:xfrm>
            <a:off x="7241073" y="5638436"/>
            <a:ext cx="2304047" cy="584776"/>
          </a:xfrm>
          <a:prstGeom prst="rect">
            <a:avLst/>
          </a:prstGeom>
          <a:solidFill>
            <a:schemeClr val="bg1"/>
          </a:solidFill>
        </p:spPr>
        <p:txBody>
          <a:bodyPr wrap="square" rtlCol="0">
            <a:spAutoFit/>
          </a:bodyPr>
          <a:lstStyle/>
          <a:p>
            <a:r>
              <a:rPr lang="en-US" sz="1600" dirty="0" smtClean="0">
                <a:solidFill>
                  <a:srgbClr val="000000"/>
                </a:solidFill>
                <a:latin typeface="+mn-lt"/>
              </a:rPr>
              <a:t>Optimized mesh </a:t>
            </a:r>
          </a:p>
          <a:p>
            <a:r>
              <a:rPr lang="en-US" sz="1600" dirty="0" smtClean="0">
                <a:solidFill>
                  <a:srgbClr val="000000"/>
                </a:solidFill>
                <a:latin typeface="+mn-lt"/>
              </a:rPr>
              <a:t>with weights</a:t>
            </a:r>
            <a:endParaRPr lang="en-US" sz="1600" dirty="0">
              <a:latin typeface="+mn-lt"/>
            </a:endParaRPr>
          </a:p>
        </p:txBody>
      </p:sp>
      <p:sp>
        <p:nvSpPr>
          <p:cNvPr id="11" name="10 Flecha abajo"/>
          <p:cNvSpPr/>
          <p:nvPr/>
        </p:nvSpPr>
        <p:spPr bwMode="auto">
          <a:xfrm rot="-5400000">
            <a:off x="4367070" y="3083342"/>
            <a:ext cx="180000" cy="1049164"/>
          </a:xfrm>
          <a:prstGeom prst="downArrow">
            <a:avLst/>
          </a:prstGeom>
          <a:solidFill>
            <a:srgbClr val="CCFFFF"/>
          </a:solidFill>
          <a:ln w="6350" algn="ctr">
            <a:solidFill>
              <a:schemeClr val="tx2"/>
            </a:solidFill>
            <a:miter lim="800000"/>
            <a:headEnd/>
            <a:tailEnd/>
          </a:ln>
        </p:spPr>
        <p:txBody>
          <a:bodyPr wrap="none" rtlCol="0" anchor="ctr"/>
          <a:lstStyle/>
          <a:p>
            <a:endParaRPr lang="es-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8" name="Rectangle 4"/>
          <p:cNvSpPr>
            <a:spLocks noChangeArrowheads="1"/>
          </p:cNvSpPr>
          <p:nvPr/>
        </p:nvSpPr>
        <p:spPr bwMode="auto">
          <a:xfrm>
            <a:off x="507346" y="620713"/>
            <a:ext cx="4990469"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 </a:t>
            </a:r>
            <a:endParaRPr kumimoji="0" lang="en-US" sz="1800" dirty="0">
              <a:solidFill>
                <a:srgbClr val="C8C8C8"/>
              </a:solidFill>
              <a:latin typeface="Trebuchet MS"/>
            </a:endParaRPr>
          </a:p>
        </p:txBody>
      </p:sp>
      <p:sp>
        <p:nvSpPr>
          <p:cNvPr id="10" name="CuadroTexto 9"/>
          <p:cNvSpPr txBox="1"/>
          <p:nvPr/>
        </p:nvSpPr>
        <p:spPr>
          <a:xfrm>
            <a:off x="585834" y="5952871"/>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1" name="CuadroTexto 10"/>
          <p:cNvSpPr txBox="1"/>
          <p:nvPr/>
        </p:nvSpPr>
        <p:spPr>
          <a:xfrm>
            <a:off x="6756259" y="5940177"/>
            <a:ext cx="2747868" cy="800219"/>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a:p>
            <a:pPr defTabSz="457200" eaLnBrk="1" fontAlgn="auto" hangingPunct="1">
              <a:spcBef>
                <a:spcPts val="0"/>
              </a:spcBef>
              <a:spcAft>
                <a:spcPts val="0"/>
              </a:spcAft>
            </a:pPr>
            <a:r>
              <a:rPr kumimoji="0" lang="en-US" sz="1400" dirty="0" smtClean="0">
                <a:solidFill>
                  <a:srgbClr val="000000"/>
                </a:solidFill>
                <a:latin typeface="Trebuchet MS"/>
              </a:rPr>
              <a:t>Close to uniform mesh positions</a:t>
            </a:r>
            <a:endParaRPr kumimoji="0" lang="en-US" sz="1400" dirty="0">
              <a:solidFill>
                <a:srgbClr val="000000"/>
              </a:solidFill>
              <a:latin typeface="Trebuchet MS"/>
            </a:endParaRPr>
          </a:p>
        </p:txBody>
      </p:sp>
      <p:sp>
        <p:nvSpPr>
          <p:cNvPr id="15" name="CuadroTexto 14"/>
          <p:cNvSpPr txBox="1"/>
          <p:nvPr/>
        </p:nvSpPr>
        <p:spPr>
          <a:xfrm>
            <a:off x="3597394" y="5978314"/>
            <a:ext cx="2765501"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Uniform mesh optimized with K</a:t>
            </a:r>
            <a:r>
              <a:rPr kumimoji="0" lang="en-US" sz="1400" baseline="30000" dirty="0" smtClean="0">
                <a:solidFill>
                  <a:srgbClr val="000000"/>
                </a:solidFill>
                <a:latin typeface="Trebuchet MS"/>
              </a:rPr>
              <a:t>*</a:t>
            </a:r>
            <a:endParaRPr kumimoji="0" lang="en-US" sz="1400" dirty="0">
              <a:solidFill>
                <a:srgbClr val="000000"/>
              </a:solidFill>
              <a:latin typeface="Trebuchet MS"/>
            </a:endParaRPr>
          </a:p>
        </p:txBody>
      </p:sp>
      <p:pic>
        <p:nvPicPr>
          <p:cNvPr id="2" name="Imagen 1" descr="TestSinPesos-p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3998" y="1499448"/>
            <a:ext cx="2471340" cy="4466682"/>
          </a:xfrm>
          <a:prstGeom prst="rect">
            <a:avLst/>
          </a:prstGeom>
        </p:spPr>
      </p:pic>
      <p:pic>
        <p:nvPicPr>
          <p:cNvPr id="5" name="Imagen 4" descr="TestUniforme-p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02762" y="1488114"/>
            <a:ext cx="2471340" cy="4466682"/>
          </a:xfrm>
          <a:prstGeom prst="rect">
            <a:avLst/>
          </a:prstGeom>
        </p:spPr>
      </p:pic>
      <p:pic>
        <p:nvPicPr>
          <p:cNvPr id="6" name="Imagen 5" descr="TestConPesos-p2.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91449" y="1471514"/>
            <a:ext cx="2479454" cy="4481346"/>
          </a:xfrm>
          <a:prstGeom prst="rect">
            <a:avLst/>
          </a:prstGeom>
        </p:spPr>
      </p:pic>
    </p:spTree>
    <p:extLst>
      <p:ext uri="{BB962C8B-B14F-4D97-AF65-F5344CB8AC3E}">
        <p14:creationId xmlns:p14="http://schemas.microsoft.com/office/powerpoint/2010/main" xmlns="" val="3576915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stConPesos-p2-SobreUniform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97633" y="1511715"/>
            <a:ext cx="2750301" cy="4970871"/>
          </a:xfrm>
          <a:prstGeom prst="rect">
            <a:avLst/>
          </a:prstGeom>
        </p:spPr>
      </p:pic>
      <p:pic>
        <p:nvPicPr>
          <p:cNvPr id="3" name="Imagen 2" descr="TestSinPesos-p2-SobreUniform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78939" y="1511712"/>
            <a:ext cx="2756745" cy="4982520"/>
          </a:xfrm>
          <a:prstGeom prst="rect">
            <a:avLst/>
          </a:prstGeom>
        </p:spPr>
      </p:pic>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9" name="CuadroTexto 9"/>
          <p:cNvSpPr txBox="1"/>
          <p:nvPr/>
        </p:nvSpPr>
        <p:spPr>
          <a:xfrm>
            <a:off x="178416" y="1470082"/>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1" name="CuadroTexto 10"/>
          <p:cNvSpPr txBox="1"/>
          <p:nvPr/>
        </p:nvSpPr>
        <p:spPr>
          <a:xfrm>
            <a:off x="7435833" y="1457388"/>
            <a:ext cx="2326278" cy="584775"/>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p:txBody>
      </p:sp>
      <p:sp>
        <p:nvSpPr>
          <p:cNvPr id="14" name="Rectangle 4"/>
          <p:cNvSpPr>
            <a:spLocks noChangeArrowheads="1"/>
          </p:cNvSpPr>
          <p:nvPr/>
        </p:nvSpPr>
        <p:spPr bwMode="auto">
          <a:xfrm>
            <a:off x="507346" y="620713"/>
            <a:ext cx="4990469"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 </a:t>
            </a:r>
            <a:endParaRPr kumimoji="0" lang="en-US" sz="1800" dirty="0">
              <a:solidFill>
                <a:srgbClr val="C8C8C8"/>
              </a:solidFill>
              <a:latin typeface="Trebuchet MS"/>
            </a:endParaRPr>
          </a:p>
        </p:txBody>
      </p:sp>
    </p:spTree>
    <p:extLst>
      <p:ext uri="{BB962C8B-B14F-4D97-AF65-F5344CB8AC3E}">
        <p14:creationId xmlns:p14="http://schemas.microsoft.com/office/powerpoint/2010/main" xmlns="" val="748279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99715" y="6198343"/>
            <a:ext cx="2166953"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Parameter space</a:t>
            </a:r>
            <a:endParaRPr kumimoji="0" lang="es-ES" sz="1800" dirty="0">
              <a:solidFill>
                <a:srgbClr val="000000"/>
              </a:solidFill>
              <a:latin typeface="Arial" charset="0"/>
            </a:endParaRPr>
          </a:p>
        </p:txBody>
      </p:sp>
      <p:sp>
        <p:nvSpPr>
          <p:cNvPr id="9" name="8 Flecha derecha"/>
          <p:cNvSpPr/>
          <p:nvPr/>
        </p:nvSpPr>
        <p:spPr>
          <a:xfrm>
            <a:off x="3839586" y="3749040"/>
            <a:ext cx="1052462" cy="2057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sp>
        <p:nvSpPr>
          <p:cNvPr id="55304" name="Rectangle 8"/>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55305" name="Rectangle 9"/>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endParaRPr>
          </a:p>
        </p:txBody>
      </p:sp>
      <p:sp>
        <p:nvSpPr>
          <p:cNvPr id="12" name="11 CuadroTexto"/>
          <p:cNvSpPr txBox="1"/>
          <p:nvPr/>
        </p:nvSpPr>
        <p:spPr>
          <a:xfrm>
            <a:off x="655653" y="1510272"/>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T-mesh</a:t>
            </a:r>
            <a:endParaRPr kumimoji="0" lang="es-ES" sz="1800" dirty="0">
              <a:solidFill>
                <a:srgbClr val="000000"/>
              </a:solidFill>
              <a:latin typeface="Arial" charset="0"/>
            </a:endParaRPr>
          </a:p>
        </p:txBody>
      </p:sp>
      <p:sp>
        <p:nvSpPr>
          <p:cNvPr id="13" name="12 CuadroTexto"/>
          <p:cNvSpPr txBox="1"/>
          <p:nvPr/>
        </p:nvSpPr>
        <p:spPr>
          <a:xfrm>
            <a:off x="6382195" y="6186506"/>
            <a:ext cx="2321735"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Physical space</a:t>
            </a:r>
            <a:endParaRPr kumimoji="0" lang="es-ES" sz="1800" dirty="0">
              <a:solidFill>
                <a:srgbClr val="000000"/>
              </a:solidFill>
              <a:latin typeface="Arial" charset="0"/>
            </a:endParaRPr>
          </a:p>
        </p:txBody>
      </p:sp>
      <p:sp>
        <p:nvSpPr>
          <p:cNvPr id="14" name="13 CuadroTexto"/>
          <p:cNvSpPr txBox="1"/>
          <p:nvPr/>
        </p:nvSpPr>
        <p:spPr>
          <a:xfrm>
            <a:off x="5874933" y="1553770"/>
            <a:ext cx="2940864" cy="369332"/>
          </a:xfrm>
          <a:prstGeom prst="rect">
            <a:avLst/>
          </a:prstGeom>
          <a:noFill/>
        </p:spPr>
        <p:txBody>
          <a:bodyPr wrap="square" rtlCol="0">
            <a:spAutoFit/>
          </a:bodyPr>
          <a:lstStyle/>
          <a:p>
            <a:pPr eaLnBrk="1" hangingPunct="1"/>
            <a:r>
              <a:rPr kumimoji="0" lang="en-US" sz="1800" dirty="0" smtClean="0">
                <a:solidFill>
                  <a:srgbClr val="000000"/>
                </a:solidFill>
                <a:latin typeface="Arial" charset="0"/>
              </a:rPr>
              <a:t>T-</a:t>
            </a:r>
            <a:r>
              <a:rPr kumimoji="0" lang="en-US" sz="1800" dirty="0" err="1" smtClean="0">
                <a:solidFill>
                  <a:srgbClr val="000000"/>
                </a:solidFill>
                <a:latin typeface="Arial" charset="0"/>
              </a:rPr>
              <a:t>spline</a:t>
            </a:r>
            <a:endParaRPr kumimoji="0" lang="es-ES" sz="1800" dirty="0">
              <a:solidFill>
                <a:srgbClr val="000000"/>
              </a:solidFill>
              <a:latin typeface="Arial" charset="0"/>
            </a:endParaRPr>
          </a:p>
        </p:txBody>
      </p:sp>
      <p:pic>
        <p:nvPicPr>
          <p:cNvPr id="2049" name="Picture 1"/>
          <p:cNvPicPr>
            <a:picLocks noChangeAspect="1" noChangeArrowheads="1"/>
          </p:cNvPicPr>
          <p:nvPr/>
        </p:nvPicPr>
        <p:blipFill>
          <a:blip r:embed="rId2" cstate="print"/>
          <a:srcRect/>
          <a:stretch>
            <a:fillRect/>
          </a:stretch>
        </p:blipFill>
        <p:spPr bwMode="auto">
          <a:xfrm>
            <a:off x="242131" y="2194563"/>
            <a:ext cx="3362856" cy="3358895"/>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065785" y="2168198"/>
            <a:ext cx="4711260" cy="3622620"/>
          </a:xfrm>
          <a:prstGeom prst="rect">
            <a:avLst/>
          </a:prstGeom>
          <a:noFill/>
          <a:ln w="9525">
            <a:noFill/>
            <a:miter lim="800000"/>
            <a:headEnd/>
            <a:tailEnd/>
          </a:ln>
        </p:spPr>
      </p:pic>
      <p:sp>
        <p:nvSpPr>
          <p:cNvPr id="17"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pic>
        <p:nvPicPr>
          <p:cNvPr id="18" name="Picture 1"/>
          <p:cNvPicPr>
            <a:picLocks noChangeAspect="1" noChangeArrowheads="1"/>
          </p:cNvPicPr>
          <p:nvPr/>
        </p:nvPicPr>
        <p:blipFill>
          <a:blip r:embed="rId4" cstate="print"/>
          <a:srcRect/>
          <a:stretch>
            <a:fillRect/>
          </a:stretch>
        </p:blipFill>
        <p:spPr bwMode="auto">
          <a:xfrm>
            <a:off x="3994535" y="3396342"/>
            <a:ext cx="687346" cy="337876"/>
          </a:xfrm>
          <a:prstGeom prst="rect">
            <a:avLst/>
          </a:prstGeom>
          <a:noFill/>
          <a:ln w="9525">
            <a:noFill/>
            <a:miter lim="800000"/>
            <a:headEnd/>
            <a:tailEnd/>
          </a:ln>
        </p:spPr>
      </p:pic>
      <p:sp>
        <p:nvSpPr>
          <p:cNvPr id="15" name="Rectangle 4"/>
          <p:cNvSpPr>
            <a:spLocks noChangeArrowheads="1"/>
          </p:cNvSpPr>
          <p:nvPr/>
        </p:nvSpPr>
        <p:spPr bwMode="auto">
          <a:xfrm>
            <a:off x="507385" y="620713"/>
            <a:ext cx="5942717"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Example</a:t>
            </a:r>
            <a:endParaRPr kumimoji="0" lang="en-US"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07358" y="115888"/>
            <a:ext cx="7747661" cy="576262"/>
          </a:xfrm>
        </p:spPr>
        <p:txBody>
          <a:bodyPr/>
          <a:lstStyle/>
          <a:p>
            <a:r>
              <a:rPr lang="en-US" dirty="0" smtClean="0"/>
              <a:t>Simultaneous Untangling and Smoothing of T-meshes</a:t>
            </a:r>
            <a:endParaRPr lang="en-US" dirty="0"/>
          </a:p>
        </p:txBody>
      </p:sp>
      <p:sp>
        <p:nvSpPr>
          <p:cNvPr id="7" name="Rectangle 4"/>
          <p:cNvSpPr>
            <a:spLocks noChangeArrowheads="1"/>
          </p:cNvSpPr>
          <p:nvPr/>
        </p:nvSpPr>
        <p:spPr bwMode="auto">
          <a:xfrm>
            <a:off x="507365" y="620713"/>
            <a:ext cx="563077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T-mesh transformation along the SUS process: Video</a:t>
            </a:r>
            <a:endParaRPr kumimoji="0" lang="en-US" sz="1800" dirty="0">
              <a:solidFill>
                <a:srgbClr val="C8C8C8"/>
              </a:solidFill>
              <a:latin typeface="Arial" charset="0"/>
            </a:endParaRPr>
          </a:p>
        </p:txBody>
      </p:sp>
      <p:pic>
        <p:nvPicPr>
          <p:cNvPr id="5" name="videoTest.mpg">
            <a:hlinkClick r:id="" action="ppaction://media"/>
          </p:cNvPr>
          <p:cNvPicPr>
            <a:picLocks noRot="1" noChangeAspect="1"/>
          </p:cNvPicPr>
          <p:nvPr>
            <a:videoFile r:link="rId1"/>
          </p:nvPr>
        </p:nvPicPr>
        <p:blipFill>
          <a:blip r:embed="rId4" cstate="print"/>
          <a:stretch>
            <a:fillRect/>
          </a:stretch>
        </p:blipFill>
        <p:spPr>
          <a:xfrm>
            <a:off x="752922" y="1463045"/>
            <a:ext cx="8376726" cy="5069433"/>
          </a:xfrm>
          <a:prstGeom prst="rect">
            <a:avLst/>
          </a:prstGeom>
        </p:spPr>
      </p:pic>
    </p:spTree>
    <p:extLst>
      <p:ext uri="{BB962C8B-B14F-4D97-AF65-F5344CB8AC3E}">
        <p14:creationId xmlns="" xmlns:p14="http://schemas.microsoft.com/office/powerpoint/2010/main" val="240239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3"/>
          <p:cNvPicPr>
            <a:picLocks noChangeAspect="1" noChangeArrowheads="1"/>
          </p:cNvPicPr>
          <p:nvPr/>
        </p:nvPicPr>
        <p:blipFill>
          <a:blip r:embed="rId2" cstate="print"/>
          <a:srcRect/>
          <a:stretch>
            <a:fillRect/>
          </a:stretch>
        </p:blipFill>
        <p:spPr bwMode="auto">
          <a:xfrm>
            <a:off x="3285090" y="1665923"/>
            <a:ext cx="3153900" cy="864000"/>
          </a:xfrm>
          <a:prstGeom prst="rect">
            <a:avLst/>
          </a:prstGeom>
          <a:noFill/>
          <a:ln w="9525">
            <a:noFill/>
            <a:miter lim="800000"/>
            <a:headEnd/>
            <a:tailEnd/>
          </a:ln>
        </p:spPr>
      </p:pic>
      <p:pic>
        <p:nvPicPr>
          <p:cNvPr id="337924" name="Picture 4"/>
          <p:cNvPicPr>
            <a:picLocks noChangeAspect="1" noChangeArrowheads="1"/>
          </p:cNvPicPr>
          <p:nvPr/>
        </p:nvPicPr>
        <p:blipFill>
          <a:blip r:embed="rId3" cstate="print"/>
          <a:srcRect r="21869"/>
          <a:stretch>
            <a:fillRect/>
          </a:stretch>
        </p:blipFill>
        <p:spPr bwMode="auto">
          <a:xfrm>
            <a:off x="864274" y="3016481"/>
            <a:ext cx="3085426" cy="3050103"/>
          </a:xfrm>
          <a:prstGeom prst="rect">
            <a:avLst/>
          </a:prstGeom>
          <a:noFill/>
          <a:ln w="9525">
            <a:noFill/>
            <a:miter lim="800000"/>
            <a:headEnd/>
            <a:tailEnd/>
          </a:ln>
        </p:spPr>
      </p:pic>
      <p:pic>
        <p:nvPicPr>
          <p:cNvPr id="337925" name="Picture 5"/>
          <p:cNvPicPr>
            <a:picLocks noChangeAspect="1" noChangeArrowheads="1"/>
          </p:cNvPicPr>
          <p:nvPr/>
        </p:nvPicPr>
        <p:blipFill>
          <a:blip r:embed="rId4" cstate="print"/>
          <a:srcRect/>
          <a:stretch>
            <a:fillRect/>
          </a:stretch>
        </p:blipFill>
        <p:spPr bwMode="auto">
          <a:xfrm>
            <a:off x="5538388" y="3053638"/>
            <a:ext cx="4260741" cy="3226226"/>
          </a:xfrm>
          <a:prstGeom prst="rect">
            <a:avLst/>
          </a:prstGeom>
          <a:noFill/>
          <a:ln w="9525">
            <a:noFill/>
            <a:miter lim="800000"/>
            <a:headEnd/>
            <a:tailEnd/>
          </a:ln>
        </p:spPr>
      </p:pic>
      <p:sp>
        <p:nvSpPr>
          <p:cNvPr id="8" name="Rectangle 2"/>
          <p:cNvSpPr>
            <a:spLocks noGrp="1" noChangeArrowheads="1"/>
          </p:cNvSpPr>
          <p:nvPr>
            <p:ph type="title"/>
          </p:nvPr>
        </p:nvSpPr>
        <p:spPr>
          <a:xfrm>
            <a:off x="507358" y="115888"/>
            <a:ext cx="7747661" cy="576262"/>
          </a:xfrm>
        </p:spPr>
        <p:txBody>
          <a:bodyPr/>
          <a:lstStyle/>
          <a:p>
            <a:r>
              <a:rPr lang="en-US" dirty="0" smtClean="0"/>
              <a:t>T-</a:t>
            </a:r>
            <a:r>
              <a:rPr lang="en-US" dirty="0" err="1" smtClean="0"/>
              <a:t>spline</a:t>
            </a:r>
            <a:r>
              <a:rPr lang="en-US" dirty="0" smtClean="0"/>
              <a:t> Parameterization</a:t>
            </a:r>
            <a:endParaRPr lang="en-US" dirty="0"/>
          </a:p>
        </p:txBody>
      </p:sp>
      <p:sp>
        <p:nvSpPr>
          <p:cNvPr id="11" name="Rectangle 4"/>
          <p:cNvSpPr>
            <a:spLocks noChangeArrowheads="1"/>
          </p:cNvSpPr>
          <p:nvPr/>
        </p:nvSpPr>
        <p:spPr bwMode="auto">
          <a:xfrm>
            <a:off x="507365" y="620713"/>
            <a:ext cx="7032694"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Determination of control points by imposing interpolation conditions</a:t>
            </a:r>
            <a:endParaRPr kumimoji="0" lang="en-US" sz="1800" dirty="0">
              <a:solidFill>
                <a:srgbClr val="C8C8C8"/>
              </a:solidFill>
              <a:latin typeface="Arial" charset="0"/>
            </a:endParaRPr>
          </a:p>
        </p:txBody>
      </p:sp>
      <p:sp>
        <p:nvSpPr>
          <p:cNvPr id="7" name="6 Flecha derecha"/>
          <p:cNvSpPr/>
          <p:nvPr/>
        </p:nvSpPr>
        <p:spPr>
          <a:xfrm>
            <a:off x="4315575" y="4445036"/>
            <a:ext cx="1170826" cy="24130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eaLnBrk="1" hangingPunct="1"/>
            <a:endParaRPr kumimoji="0" lang="es-ES" sz="1800" dirty="0">
              <a:solidFill>
                <a:srgbClr val="FFFFFF"/>
              </a:solidFill>
            </a:endParaRPr>
          </a:p>
        </p:txBody>
      </p:sp>
      <p:pic>
        <p:nvPicPr>
          <p:cNvPr id="9" name="Picture 1"/>
          <p:cNvPicPr>
            <a:picLocks noChangeAspect="1" noChangeArrowheads="1"/>
          </p:cNvPicPr>
          <p:nvPr/>
        </p:nvPicPr>
        <p:blipFill>
          <a:blip r:embed="rId5" cstate="print"/>
          <a:srcRect/>
          <a:stretch>
            <a:fillRect/>
          </a:stretch>
        </p:blipFill>
        <p:spPr bwMode="auto">
          <a:xfrm>
            <a:off x="4565762" y="4165600"/>
            <a:ext cx="599333" cy="294612"/>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85207"/>
          <a:stretch>
            <a:fillRect/>
          </a:stretch>
        </p:blipFill>
        <p:spPr bwMode="auto">
          <a:xfrm>
            <a:off x="114300" y="3168881"/>
            <a:ext cx="584193" cy="30501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Mean Ratio </a:t>
            </a:r>
            <a:r>
              <a:rPr lang="en-US" dirty="0" err="1" smtClean="0"/>
              <a:t>Jacobian</a:t>
            </a:r>
            <a:r>
              <a:rPr lang="en-US" dirty="0" smtClean="0"/>
              <a:t> of Parametric Transformation</a:t>
            </a:r>
            <a:endParaRPr lang="en-US" dirty="0"/>
          </a:p>
        </p:txBody>
      </p:sp>
      <p:sp>
        <p:nvSpPr>
          <p:cNvPr id="31748" name="Rectangle 4"/>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1749" name="Rectangle 5"/>
          <p:cNvSpPr>
            <a:spLocks noChangeArrowheads="1"/>
          </p:cNvSpPr>
          <p:nvPr/>
        </p:nvSpPr>
        <p:spPr bwMode="auto">
          <a:xfrm>
            <a:off x="47" y="721797"/>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098" name="Rectangle 2"/>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099" name="Rectangle 3"/>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5" name="Rectangle 9"/>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6" name="Rectangle 10"/>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08" name="Rectangle 12"/>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09" name="Rectangle 13"/>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1" name="Rectangle 15"/>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2" name="Rectangle 16"/>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4" name="Rectangle 18"/>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5" name="Rectangle 19"/>
          <p:cNvSpPr>
            <a:spLocks noChangeArrowheads="1"/>
          </p:cNvSpPr>
          <p:nvPr/>
        </p:nvSpPr>
        <p:spPr bwMode="auto">
          <a:xfrm>
            <a:off x="47" y="6916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4118" name="Rectangle 22"/>
          <p:cNvSpPr>
            <a:spLocks noChangeArrowheads="1"/>
          </p:cNvSpPr>
          <p:nvPr/>
        </p:nvSpPr>
        <p:spPr bwMode="auto">
          <a:xfrm>
            <a:off x="47"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4119" name="Rectangle 23"/>
          <p:cNvSpPr>
            <a:spLocks noChangeArrowheads="1"/>
          </p:cNvSpPr>
          <p:nvPr/>
        </p:nvSpPr>
        <p:spPr bwMode="auto">
          <a:xfrm>
            <a:off x="47" y="8821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52" name="Rectangle 3"/>
          <p:cNvSpPr>
            <a:spLocks noChangeArrowheads="1"/>
          </p:cNvSpPr>
          <p:nvPr/>
        </p:nvSpPr>
        <p:spPr bwMode="auto">
          <a:xfrm>
            <a:off x="518950" y="656573"/>
            <a:ext cx="5746253"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 quality metric of the T-</a:t>
            </a:r>
            <a:r>
              <a:rPr lang="en-US" sz="1800" dirty="0" err="1" smtClean="0">
                <a:solidFill>
                  <a:srgbClr val="C8C8C8"/>
                </a:solidFill>
                <a:latin typeface="Arial" charset="0"/>
              </a:rPr>
              <a:t>spline</a:t>
            </a:r>
            <a:r>
              <a:rPr lang="en-US" sz="1800" dirty="0" smtClean="0">
                <a:solidFill>
                  <a:srgbClr val="C8C8C8"/>
                </a:solidFill>
                <a:latin typeface="Arial" charset="0"/>
              </a:rPr>
              <a:t> mapping at any point </a:t>
            </a:r>
            <a:r>
              <a:rPr lang="en-US" sz="1800" i="1" dirty="0" smtClean="0">
                <a:solidFill>
                  <a:srgbClr val="C8C8C8"/>
                </a:solidFill>
                <a:cs typeface="Times New Roman" pitchFamily="18" charset="0"/>
              </a:rPr>
              <a:t>P</a:t>
            </a:r>
            <a:r>
              <a:rPr lang="en-US" sz="1800" b="1" baseline="-25000" dirty="0" smtClean="0">
                <a:solidFill>
                  <a:srgbClr val="C8C8C8"/>
                </a:solidFill>
                <a:cs typeface="Times New Roman" pitchFamily="18" charset="0"/>
              </a:rPr>
              <a:t>0</a:t>
            </a:r>
            <a:endParaRPr lang="en-US" sz="1800" b="1" baseline="-25000" dirty="0">
              <a:solidFill>
                <a:srgbClr val="C8C8C8"/>
              </a:solidFill>
              <a:cs typeface="Times New Roman" pitchFamily="18" charset="0"/>
            </a:endParaRPr>
          </a:p>
        </p:txBody>
      </p:sp>
      <p:sp>
        <p:nvSpPr>
          <p:cNvPr id="53" name="52 CuadroTexto"/>
          <p:cNvSpPr txBox="1"/>
          <p:nvPr/>
        </p:nvSpPr>
        <p:spPr>
          <a:xfrm>
            <a:off x="475703"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-1</a:t>
            </a:r>
            <a:r>
              <a:rPr kumimoji="0" lang="es-ES" sz="2800" dirty="0" smtClean="0">
                <a:solidFill>
                  <a:srgbClr val="000000"/>
                </a:solidFill>
                <a:latin typeface="Arial" pitchFamily="34" charset="0"/>
                <a:cs typeface="Arial" pitchFamily="34" charset="0"/>
                <a:sym typeface="Symbol"/>
              </a:rPr>
              <a:t> </a:t>
            </a:r>
            <a:r>
              <a:rPr kumimoji="0" lang="es-ES" sz="2800" dirty="0" smtClean="0">
                <a:solidFill>
                  <a:srgbClr val="000000"/>
                </a:solidFill>
                <a:cs typeface="Times New Roman" pitchFamily="18" charset="0"/>
                <a:sym typeface="Symbol"/>
              </a:rPr>
              <a:t></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sp>
        <p:nvSpPr>
          <p:cNvPr id="54" name="53 CuadroTexto"/>
          <p:cNvSpPr txBox="1"/>
          <p:nvPr/>
        </p:nvSpPr>
        <p:spPr>
          <a:xfrm>
            <a:off x="4412702" y="1772216"/>
            <a:ext cx="922792" cy="523220"/>
          </a:xfrm>
          <a:prstGeom prst="rect">
            <a:avLst/>
          </a:prstGeom>
          <a:noFill/>
        </p:spPr>
        <p:txBody>
          <a:bodyPr wrap="square" rtlCol="0">
            <a:spAutoFit/>
          </a:bodyPr>
          <a:lstStyle/>
          <a:p>
            <a:pPr algn="l" eaLnBrk="1" hangingPunct="1"/>
            <a:r>
              <a:rPr kumimoji="0" lang="es-ES" sz="2800" dirty="0" smtClean="0">
                <a:solidFill>
                  <a:srgbClr val="000000"/>
                </a:solidFill>
                <a:cs typeface="Times New Roman" pitchFamily="18" charset="0"/>
                <a:sym typeface="Symbol"/>
              </a:rPr>
              <a:t> 1</a:t>
            </a:r>
            <a:r>
              <a:rPr kumimoji="0" lang="es-ES" sz="2800" dirty="0" smtClean="0">
                <a:solidFill>
                  <a:srgbClr val="000000"/>
                </a:solidFill>
                <a:latin typeface="Arial" pitchFamily="34" charset="0"/>
                <a:cs typeface="Arial" pitchFamily="34" charset="0"/>
                <a:sym typeface="Symbol"/>
              </a:rPr>
              <a:t> </a:t>
            </a:r>
            <a:endParaRPr kumimoji="0" lang="es-ES" sz="2800" baseline="-25000" dirty="0">
              <a:solidFill>
                <a:srgbClr val="000000"/>
              </a:solidFill>
              <a:latin typeface="Arial" pitchFamily="34" charset="0"/>
              <a:cs typeface="Arial" pitchFamily="34" charset="0"/>
            </a:endParaRPr>
          </a:p>
        </p:txBody>
      </p:sp>
      <p:pic>
        <p:nvPicPr>
          <p:cNvPr id="491522" name="Picture 2"/>
          <p:cNvPicPr>
            <a:picLocks noChangeAspect="1" noChangeArrowheads="1"/>
          </p:cNvPicPr>
          <p:nvPr/>
        </p:nvPicPr>
        <p:blipFill>
          <a:blip r:embed="rId2" cstate="print"/>
          <a:srcRect/>
          <a:stretch>
            <a:fillRect/>
          </a:stretch>
        </p:blipFill>
        <p:spPr bwMode="auto">
          <a:xfrm>
            <a:off x="395529" y="2857500"/>
            <a:ext cx="9117684" cy="3759200"/>
          </a:xfrm>
          <a:prstGeom prst="rect">
            <a:avLst/>
          </a:prstGeom>
          <a:noFill/>
          <a:ln w="9525">
            <a:noFill/>
            <a:miter lim="800000"/>
            <a:headEnd/>
            <a:tailEnd/>
          </a:ln>
        </p:spPr>
      </p:pic>
      <p:pic>
        <p:nvPicPr>
          <p:cNvPr id="491523" name="Picture 3"/>
          <p:cNvPicPr>
            <a:picLocks noChangeAspect="1" noChangeArrowheads="1"/>
          </p:cNvPicPr>
          <p:nvPr/>
        </p:nvPicPr>
        <p:blipFill>
          <a:blip r:embed="rId3" cstate="print"/>
          <a:srcRect/>
          <a:stretch>
            <a:fillRect/>
          </a:stretch>
        </p:blipFill>
        <p:spPr bwMode="auto">
          <a:xfrm>
            <a:off x="1266844" y="1542723"/>
            <a:ext cx="3025775" cy="1051252"/>
          </a:xfrm>
          <a:prstGeom prst="rect">
            <a:avLst/>
          </a:prstGeom>
          <a:noFill/>
          <a:ln w="9525">
            <a:noFill/>
            <a:miter lim="800000"/>
            <a:headEnd/>
            <a:tailEnd/>
          </a:ln>
        </p:spPr>
      </p:pic>
      <p:sp>
        <p:nvSpPr>
          <p:cNvPr id="56" name="CuadroTexto 11"/>
          <p:cNvSpPr txBox="1"/>
          <p:nvPr/>
        </p:nvSpPr>
        <p:spPr>
          <a:xfrm>
            <a:off x="5499100" y="1651977"/>
            <a:ext cx="4152900" cy="646331"/>
          </a:xfrm>
          <a:prstGeom prst="rect">
            <a:avLst/>
          </a:prstGeom>
          <a:noFill/>
        </p:spPr>
        <p:txBody>
          <a:bodyPr wrap="square" rtlCol="0">
            <a:spAutoFit/>
          </a:bodyPr>
          <a:lstStyle/>
          <a:p>
            <a:r>
              <a:rPr lang="en-US" sz="1800" dirty="0">
                <a:solidFill>
                  <a:srgbClr val="000000"/>
                </a:solidFill>
                <a:latin typeface="+mn-lt"/>
              </a:rPr>
              <a:t>w</a:t>
            </a:r>
            <a:r>
              <a:rPr lang="en-US" sz="1800" dirty="0" smtClean="0">
                <a:solidFill>
                  <a:srgbClr val="000000"/>
                </a:solidFill>
                <a:latin typeface="+mn-lt"/>
              </a:rPr>
              <a:t>here </a:t>
            </a:r>
            <a:r>
              <a:rPr lang="en-US" sz="1800" b="1" i="1" dirty="0" smtClean="0">
                <a:solidFill>
                  <a:srgbClr val="000000"/>
                </a:solidFill>
                <a:cs typeface="Times New Roman" pitchFamily="18" charset="0"/>
              </a:rPr>
              <a:t>J</a:t>
            </a:r>
            <a:r>
              <a:rPr lang="en-US" sz="1800" dirty="0" smtClean="0">
                <a:solidFill>
                  <a:srgbClr val="000000"/>
                </a:solidFill>
                <a:latin typeface="+mn-lt"/>
              </a:rPr>
              <a:t> is the </a:t>
            </a:r>
            <a:r>
              <a:rPr lang="en-US" sz="1800" dirty="0" err="1" smtClean="0">
                <a:solidFill>
                  <a:srgbClr val="000000"/>
                </a:solidFill>
                <a:latin typeface="+mn-lt"/>
              </a:rPr>
              <a:t>jacobian</a:t>
            </a:r>
            <a:r>
              <a:rPr lang="en-US" sz="1800" dirty="0" smtClean="0">
                <a:solidFill>
                  <a:srgbClr val="000000"/>
                </a:solidFill>
                <a:latin typeface="+mn-lt"/>
              </a:rPr>
              <a:t> matrix of the </a:t>
            </a:r>
          </a:p>
          <a:p>
            <a:r>
              <a:rPr lang="en-US" sz="1800" dirty="0" smtClean="0">
                <a:solidFill>
                  <a:srgbClr val="000000"/>
                </a:solidFill>
                <a:latin typeface="+mn-lt"/>
              </a:rPr>
              <a:t>T-</a:t>
            </a:r>
            <a:r>
              <a:rPr lang="en-US" sz="1800" dirty="0" err="1" smtClean="0">
                <a:solidFill>
                  <a:srgbClr val="000000"/>
                </a:solidFill>
                <a:latin typeface="+mn-lt"/>
              </a:rPr>
              <a:t>spline</a:t>
            </a:r>
            <a:r>
              <a:rPr lang="en-US" sz="1800" dirty="0" smtClean="0">
                <a:solidFill>
                  <a:srgbClr val="000000"/>
                </a:solidFill>
                <a:latin typeface="+mn-lt"/>
              </a:rPr>
              <a:t> mapping </a:t>
            </a:r>
            <a:r>
              <a:rPr lang="en-US" sz="1800" b="1" dirty="0" smtClean="0">
                <a:solidFill>
                  <a:srgbClr val="000000"/>
                </a:solidFill>
                <a:cs typeface="Times New Roman" pitchFamily="18" charset="0"/>
              </a:rPr>
              <a:t>S</a:t>
            </a:r>
            <a:endParaRPr lang="en-US" sz="1800" b="1" dirty="0">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marina\Desktop\pruebasCalidadSpline\PruebasCalidadSplineTestP\jacobianoSinpesos.png"/>
          <p:cNvPicPr>
            <a:picLocks noChangeAspect="1" noChangeArrowheads="1"/>
          </p:cNvPicPr>
          <p:nvPr/>
        </p:nvPicPr>
        <p:blipFill>
          <a:blip r:embed="rId3" cstate="print"/>
          <a:srcRect/>
          <a:stretch>
            <a:fillRect/>
          </a:stretch>
        </p:blipFill>
        <p:spPr bwMode="auto">
          <a:xfrm>
            <a:off x="2028789" y="1473200"/>
            <a:ext cx="2670211" cy="5091923"/>
          </a:xfrm>
          <a:prstGeom prst="rect">
            <a:avLst/>
          </a:prstGeom>
          <a:noFill/>
        </p:spPr>
      </p:pic>
      <p:sp>
        <p:nvSpPr>
          <p:cNvPr id="55298" name="Rectangle 2"/>
          <p:cNvSpPr>
            <a:spLocks noGrp="1" noChangeArrowheads="1"/>
          </p:cNvSpPr>
          <p:nvPr>
            <p:ph type="title"/>
          </p:nvPr>
        </p:nvSpPr>
        <p:spPr/>
        <p:txBody>
          <a:bodyPr/>
          <a:lstStyle/>
          <a:p>
            <a:r>
              <a:rPr lang="en-US" dirty="0" smtClean="0"/>
              <a:t>Objective Functions Comparison</a:t>
            </a:r>
            <a:endParaRPr lang="en-US" dirty="0"/>
          </a:p>
        </p:txBody>
      </p:sp>
      <p:sp>
        <p:nvSpPr>
          <p:cNvPr id="9" name="CuadroTexto 9"/>
          <p:cNvSpPr txBox="1"/>
          <p:nvPr/>
        </p:nvSpPr>
        <p:spPr>
          <a:xfrm>
            <a:off x="178416" y="1470082"/>
            <a:ext cx="2233304" cy="523220"/>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p>
          <a:p>
            <a:pPr algn="l" defTabSz="457200" eaLnBrk="1" fontAlgn="auto" hangingPunct="1">
              <a:spcBef>
                <a:spcPts val="0"/>
              </a:spcBef>
              <a:spcAft>
                <a:spcPts val="0"/>
              </a:spcAft>
            </a:pPr>
            <a:r>
              <a:rPr kumimoji="0" lang="en-US" sz="1400" dirty="0" smtClean="0">
                <a:solidFill>
                  <a:srgbClr val="000000"/>
                </a:solidFill>
                <a:latin typeface="Trebuchet MS"/>
              </a:rPr>
              <a:t>      (without weights)</a:t>
            </a:r>
            <a:endParaRPr kumimoji="0" lang="en-US" sz="1400" dirty="0">
              <a:solidFill>
                <a:srgbClr val="000000"/>
              </a:solidFill>
              <a:latin typeface="Trebuchet MS"/>
            </a:endParaRPr>
          </a:p>
        </p:txBody>
      </p:sp>
      <p:sp>
        <p:nvSpPr>
          <p:cNvPr id="14" name="Rectangle 4"/>
          <p:cNvSpPr>
            <a:spLocks noChangeArrowheads="1"/>
          </p:cNvSpPr>
          <p:nvPr/>
        </p:nvSpPr>
        <p:spPr bwMode="auto">
          <a:xfrm>
            <a:off x="507346" y="620713"/>
            <a:ext cx="4921540" cy="95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smtClean="0">
              <a:solidFill>
                <a:srgbClr val="C8C8C8"/>
              </a:solidFill>
              <a:latin typeface="Trebuchet MS"/>
            </a:endParaRPr>
          </a:p>
          <a:p>
            <a:pPr algn="l" defTabSz="457200" fontAlgn="auto">
              <a:lnSpc>
                <a:spcPct val="70000"/>
              </a:lnSpc>
              <a:spcBef>
                <a:spcPct val="50000"/>
              </a:spcBef>
              <a:spcAft>
                <a:spcPts val="0"/>
              </a:spcAft>
            </a:pPr>
            <a:r>
              <a:rPr kumimoji="0" lang="en-US" sz="1800" dirty="0" smtClean="0">
                <a:solidFill>
                  <a:srgbClr val="C8C8C8"/>
                </a:solidFill>
                <a:latin typeface="Trebuchet MS"/>
              </a:rPr>
              <a:t> </a:t>
            </a:r>
            <a:endParaRPr kumimoji="0" lang="en-US" sz="1800" dirty="0">
              <a:solidFill>
                <a:srgbClr val="C8C8C8"/>
              </a:solidFill>
              <a:latin typeface="Trebuchet MS"/>
            </a:endParaRPr>
          </a:p>
        </p:txBody>
      </p:sp>
      <p:pic>
        <p:nvPicPr>
          <p:cNvPr id="13" name="Picture 11" descr="C:\Users\marina\Desktop\pruebasCalidadSpline\PruebasCalidadSplineTestP\jacobianoConpesos.png"/>
          <p:cNvPicPr>
            <a:picLocks noChangeAspect="1" noChangeArrowheads="1"/>
          </p:cNvPicPr>
          <p:nvPr/>
        </p:nvPicPr>
        <p:blipFill>
          <a:blip r:embed="rId4" cstate="print"/>
          <a:srcRect/>
          <a:stretch>
            <a:fillRect/>
          </a:stretch>
        </p:blipFill>
        <p:spPr bwMode="auto">
          <a:xfrm>
            <a:off x="5245100" y="1498645"/>
            <a:ext cx="2679700" cy="5060128"/>
          </a:xfrm>
          <a:prstGeom prst="rect">
            <a:avLst/>
          </a:prstGeom>
          <a:noFill/>
        </p:spPr>
      </p:pic>
      <p:pic>
        <p:nvPicPr>
          <p:cNvPr id="15" name="Picture 12" descr="C:\Users\marina\Desktop\pruebasCalidadSpline\PruebasCalidadSplineTestP\ColorBar.png"/>
          <p:cNvPicPr>
            <a:picLocks noChangeAspect="1" noChangeArrowheads="1"/>
          </p:cNvPicPr>
          <p:nvPr/>
        </p:nvPicPr>
        <p:blipFill>
          <a:blip r:embed="rId5" cstate="print"/>
          <a:srcRect/>
          <a:stretch>
            <a:fillRect/>
          </a:stretch>
        </p:blipFill>
        <p:spPr bwMode="auto">
          <a:xfrm>
            <a:off x="8929624" y="3727454"/>
            <a:ext cx="874776" cy="2883408"/>
          </a:xfrm>
          <a:prstGeom prst="rect">
            <a:avLst/>
          </a:prstGeom>
          <a:noFill/>
        </p:spPr>
      </p:pic>
      <p:sp>
        <p:nvSpPr>
          <p:cNvPr id="16" name="CuadroTexto 10"/>
          <p:cNvSpPr txBox="1"/>
          <p:nvPr/>
        </p:nvSpPr>
        <p:spPr>
          <a:xfrm>
            <a:off x="7435833" y="1457388"/>
            <a:ext cx="2326278" cy="584775"/>
          </a:xfrm>
          <a:prstGeom prst="rect">
            <a:avLst/>
          </a:prstGeom>
          <a:noFill/>
        </p:spPr>
        <p:txBody>
          <a:bodyPr wrap="non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T-mesh optimized with K</a:t>
            </a:r>
            <a:r>
              <a:rPr kumimoji="0" lang="en-US" sz="1400" baseline="30000" dirty="0" smtClean="0">
                <a:solidFill>
                  <a:srgbClr val="000000"/>
                </a:solidFill>
                <a:latin typeface="Trebuchet MS"/>
              </a:rPr>
              <a:t>*</a:t>
            </a:r>
            <a:r>
              <a:rPr kumimoji="0" lang="en-US" sz="1800" b="1" baseline="-25000" dirty="0" smtClean="0">
                <a:solidFill>
                  <a:srgbClr val="000000"/>
                </a:solidFill>
                <a:latin typeface="Trebuchet MS"/>
                <a:sym typeface="Mathematica1Mono"/>
              </a:rPr>
              <a:t></a:t>
            </a:r>
            <a:endParaRPr kumimoji="0" lang="en-US" sz="1400" b="1" dirty="0" smtClean="0">
              <a:solidFill>
                <a:srgbClr val="000000"/>
              </a:solidFill>
              <a:latin typeface="Trebuchet MS"/>
            </a:endParaRPr>
          </a:p>
          <a:p>
            <a:pPr defTabSz="457200" eaLnBrk="1" fontAlgn="auto" hangingPunct="1">
              <a:spcBef>
                <a:spcPts val="0"/>
              </a:spcBef>
              <a:spcAft>
                <a:spcPts val="0"/>
              </a:spcAft>
            </a:pPr>
            <a:r>
              <a:rPr kumimoji="0" lang="en-US" sz="1400" dirty="0" smtClean="0">
                <a:solidFill>
                  <a:srgbClr val="000000"/>
                </a:solidFill>
                <a:latin typeface="Trebuchet MS"/>
              </a:rPr>
              <a:t> (with weights)</a:t>
            </a:r>
          </a:p>
        </p:txBody>
      </p:sp>
    </p:spTree>
    <p:extLst>
      <p:ext uri="{BB962C8B-B14F-4D97-AF65-F5344CB8AC3E}">
        <p14:creationId xmlns:p14="http://schemas.microsoft.com/office/powerpoint/2010/main" xmlns="" val="748279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8" y="673100"/>
            <a:ext cx="6583918"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Volume parameterization based on SUS of tetrahedral meshes</a:t>
            </a:r>
          </a:p>
        </p:txBody>
      </p:sp>
      <p:sp>
        <p:nvSpPr>
          <p:cNvPr id="3686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
        <p:nvSpPr>
          <p:cNvPr id="36876" name="39 Rectángulo"/>
          <p:cNvSpPr>
            <a:spLocks noChangeArrowheads="1"/>
          </p:cNvSpPr>
          <p:nvPr/>
        </p:nvSpPr>
        <p:spPr bwMode="auto">
          <a:xfrm>
            <a:off x="-87433" y="6092847"/>
            <a:ext cx="5741988" cy="338554"/>
          </a:xfrm>
          <a:prstGeom prst="rect">
            <a:avLst/>
          </a:prstGeom>
          <a:noFill/>
          <a:ln w="9525">
            <a:noFill/>
            <a:miter lim="800000"/>
            <a:headEnd/>
            <a:tailEnd/>
          </a:ln>
        </p:spPr>
        <p:txBody>
          <a:bodyPr>
            <a:spAutoFit/>
          </a:bodyPr>
          <a:lstStyle/>
          <a:p>
            <a:r>
              <a:rPr lang="en-US" sz="1400" b="1" dirty="0">
                <a:solidFill>
                  <a:srgbClr val="000000"/>
                </a:solidFill>
                <a:latin typeface="Arial" charset="0"/>
                <a:cs typeface="Arial" charset="0"/>
              </a:rPr>
              <a:t> </a:t>
            </a:r>
            <a:r>
              <a:rPr lang="en-US" sz="1400" b="1" dirty="0" smtClean="0">
                <a:solidFill>
                  <a:srgbClr val="000000"/>
                </a:solidFill>
                <a:latin typeface="Arial" charset="0"/>
                <a:cs typeface="Arial" charset="0"/>
                <a:sym typeface="Symbol" pitchFamily="18" charset="2"/>
              </a:rPr>
              <a:t>Target Element</a:t>
            </a:r>
            <a:r>
              <a:rPr lang="en-US" sz="1400" b="1" dirty="0" smtClean="0">
                <a:solidFill>
                  <a:srgbClr val="000000"/>
                </a:solidFill>
                <a:sym typeface="Symbol" pitchFamily="18" charset="2"/>
              </a:rPr>
              <a:t> </a:t>
            </a:r>
            <a:r>
              <a:rPr lang="es-ES" sz="1600" b="1" dirty="0" err="1" smtClean="0">
                <a:solidFill>
                  <a:srgbClr val="000000"/>
                </a:solidFill>
              </a:rPr>
              <a:t>T</a:t>
            </a:r>
            <a:r>
              <a:rPr lang="es-ES" sz="1600" b="1" baseline="-25000" dirty="0" err="1" smtClean="0">
                <a:solidFill>
                  <a:srgbClr val="000000"/>
                </a:solidFill>
              </a:rPr>
              <a:t>t</a:t>
            </a:r>
            <a:r>
              <a:rPr lang="es-ES" sz="1600" b="1" baseline="-25000" dirty="0" smtClean="0">
                <a:solidFill>
                  <a:srgbClr val="000000"/>
                </a:solidFill>
              </a:rPr>
              <a:t>                                                       </a:t>
            </a:r>
            <a:r>
              <a:rPr lang="en-US" sz="1400" b="1" dirty="0" smtClean="0">
                <a:solidFill>
                  <a:srgbClr val="000000"/>
                </a:solidFill>
                <a:latin typeface="Arial" charset="0"/>
                <a:cs typeface="Arial" charset="0"/>
              </a:rPr>
              <a:t>Physical </a:t>
            </a:r>
            <a:r>
              <a:rPr lang="en-US" sz="1400" b="1" dirty="0">
                <a:solidFill>
                  <a:srgbClr val="000000"/>
                </a:solidFill>
                <a:latin typeface="Arial" charset="0"/>
                <a:cs typeface="Arial" charset="0"/>
              </a:rPr>
              <a:t>Element</a:t>
            </a:r>
            <a:r>
              <a:rPr lang="en-US" sz="1400" b="1" dirty="0">
                <a:solidFill>
                  <a:srgbClr val="000000"/>
                </a:solidFill>
              </a:rPr>
              <a:t> </a:t>
            </a:r>
            <a:r>
              <a:rPr lang="en-US" sz="1600" b="1" dirty="0" smtClean="0">
                <a:solidFill>
                  <a:srgbClr val="000000"/>
                </a:solidFill>
                <a:cs typeface="Times New Roman" pitchFamily="18" charset="0"/>
              </a:rPr>
              <a:t>T</a:t>
            </a:r>
            <a:endParaRPr lang="en-US" sz="1400" b="1" dirty="0">
              <a:solidFill>
                <a:srgbClr val="000000"/>
              </a:solidFill>
            </a:endParaRPr>
          </a:p>
        </p:txBody>
      </p:sp>
      <p:cxnSp>
        <p:nvCxnSpPr>
          <p:cNvPr id="36877" name="41 Conector recto de flecha"/>
          <p:cNvCxnSpPr>
            <a:cxnSpLocks noChangeShapeType="1"/>
          </p:cNvCxnSpPr>
          <p:nvPr/>
        </p:nvCxnSpPr>
        <p:spPr bwMode="auto">
          <a:xfrm rot="10800000">
            <a:off x="1964618" y="6288088"/>
            <a:ext cx="1458913" cy="0"/>
          </a:xfrm>
          <a:prstGeom prst="straightConnector1">
            <a:avLst/>
          </a:prstGeom>
          <a:noFill/>
          <a:ln w="57150" algn="ctr">
            <a:solidFill>
              <a:srgbClr val="00B050"/>
            </a:solidFill>
            <a:round/>
            <a:headEnd/>
            <a:tailEnd type="arrow" w="med" len="med"/>
          </a:ln>
        </p:spPr>
      </p:cxnSp>
      <p:sp>
        <p:nvSpPr>
          <p:cNvPr id="36879" name="39 Rectángulo"/>
          <p:cNvSpPr>
            <a:spLocks noChangeArrowheads="1"/>
          </p:cNvSpPr>
          <p:nvPr/>
        </p:nvSpPr>
        <p:spPr bwMode="auto">
          <a:xfrm>
            <a:off x="5626018" y="6114368"/>
            <a:ext cx="4181475" cy="307777"/>
          </a:xfrm>
          <a:prstGeom prst="rect">
            <a:avLst/>
          </a:prstGeom>
          <a:noFill/>
          <a:ln w="9525">
            <a:noFill/>
            <a:miter lim="800000"/>
            <a:headEnd/>
            <a:tailEnd/>
          </a:ln>
        </p:spPr>
        <p:txBody>
          <a:bodyPr>
            <a:spAutoFit/>
          </a:bodyPr>
          <a:lstStyle/>
          <a:p>
            <a:pPr algn="l"/>
            <a:r>
              <a:rPr lang="en-US" sz="1400" b="1" dirty="0">
                <a:solidFill>
                  <a:srgbClr val="BFBFBF"/>
                </a:solidFill>
                <a:latin typeface="Arial" charset="0"/>
                <a:cs typeface="Arial" charset="0"/>
              </a:rPr>
              <a:t>(to get less distortion in the parameterization)</a:t>
            </a:r>
            <a:r>
              <a:rPr lang="en-US" sz="1400" b="1" dirty="0">
                <a:solidFill>
                  <a:srgbClr val="000000"/>
                </a:solidFill>
                <a:latin typeface="Arial" charset="0"/>
                <a:cs typeface="Arial" charset="0"/>
              </a:rPr>
              <a:t> </a:t>
            </a:r>
            <a:r>
              <a:rPr lang="en-US" sz="1400" b="1" dirty="0">
                <a:solidFill>
                  <a:srgbClr val="000000"/>
                </a:solidFill>
                <a:latin typeface="Arial" charset="0"/>
                <a:cs typeface="Arial" charset="0"/>
                <a:sym typeface="Symbol" pitchFamily="18" charset="2"/>
              </a:rPr>
              <a:t>                                 </a:t>
            </a:r>
            <a:endParaRPr lang="en-US" sz="1400" b="1" dirty="0">
              <a:solidFill>
                <a:srgbClr val="000000"/>
              </a:solidFill>
            </a:endParaRPr>
          </a:p>
        </p:txBody>
      </p:sp>
      <p:pic>
        <p:nvPicPr>
          <p:cNvPr id="18" name="Picture 5"/>
          <p:cNvPicPr>
            <a:picLocks noChangeAspect="1" noChangeArrowheads="1"/>
          </p:cNvPicPr>
          <p:nvPr/>
        </p:nvPicPr>
        <p:blipFill>
          <a:blip r:embed="rId3" cstate="print"/>
          <a:srcRect/>
          <a:stretch>
            <a:fillRect/>
          </a:stretch>
        </p:blipFill>
        <p:spPr bwMode="auto">
          <a:xfrm>
            <a:off x="136430" y="1716842"/>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0" y="1667811"/>
            <a:ext cx="3467100" cy="3521075"/>
          </a:xfrm>
          <a:prstGeom prst="rect">
            <a:avLst/>
          </a:prstGeom>
          <a:noFill/>
          <a:ln w="57150" algn="ctr">
            <a:noFill/>
            <a:miter lim="800000"/>
            <a:headEnd/>
            <a:tailEnd/>
          </a:ln>
        </p:spPr>
      </p:pic>
      <p:sp>
        <p:nvSpPr>
          <p:cNvPr id="24" name="48 Rectángulo"/>
          <p:cNvSpPr>
            <a:spLocks noChangeArrowheads="1"/>
          </p:cNvSpPr>
          <p:nvPr/>
        </p:nvSpPr>
        <p:spPr bwMode="auto">
          <a:xfrm>
            <a:off x="2279622" y="6013720"/>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0" name="35 Rectángulo"/>
          <p:cNvSpPr>
            <a:spLocks noChangeArrowheads="1"/>
          </p:cNvSpPr>
          <p:nvPr/>
        </p:nvSpPr>
        <p:spPr bwMode="auto">
          <a:xfrm>
            <a:off x="7384971" y="2559211"/>
            <a:ext cx="287258" cy="276999"/>
          </a:xfrm>
          <a:prstGeom prst="rect">
            <a:avLst/>
          </a:prstGeom>
          <a:noFill/>
          <a:ln w="9525">
            <a:noFill/>
            <a:miter lim="800000"/>
            <a:headEnd/>
            <a:tailEnd/>
          </a:ln>
        </p:spPr>
        <p:txBody>
          <a:bodyPr wrap="none">
            <a:spAutoFit/>
          </a:bodyPr>
          <a:lstStyle/>
          <a:p>
            <a:r>
              <a:rPr lang="es-ES" sz="1200" b="1" dirty="0">
                <a:solidFill>
                  <a:srgbClr val="FF0000"/>
                </a:solidFill>
              </a:rPr>
              <a:t>T</a:t>
            </a:r>
          </a:p>
        </p:txBody>
      </p:sp>
      <p:sp>
        <p:nvSpPr>
          <p:cNvPr id="42" name="37 Rectángulo"/>
          <p:cNvSpPr>
            <a:spLocks noChangeArrowheads="1"/>
          </p:cNvSpPr>
          <p:nvPr/>
        </p:nvSpPr>
        <p:spPr bwMode="auto">
          <a:xfrm>
            <a:off x="1116556" y="3265441"/>
            <a:ext cx="320921" cy="276999"/>
          </a:xfrm>
          <a:prstGeom prst="rect">
            <a:avLst/>
          </a:prstGeom>
          <a:noFill/>
          <a:ln w="9525">
            <a:noFill/>
            <a:miter lim="800000"/>
            <a:headEnd/>
            <a:tailEnd/>
          </a:ln>
        </p:spPr>
        <p:txBody>
          <a:bodyPr wrap="none">
            <a:spAutoFit/>
          </a:bodyPr>
          <a:lstStyle/>
          <a:p>
            <a:r>
              <a:rPr lang="es-ES" sz="1200" b="1" dirty="0" err="1">
                <a:solidFill>
                  <a:srgbClr val="FF0000"/>
                </a:solidFill>
              </a:rPr>
              <a:t>T</a:t>
            </a:r>
            <a:r>
              <a:rPr lang="es-ES" sz="1200" b="1" baseline="-25000" dirty="0" err="1">
                <a:solidFill>
                  <a:srgbClr val="FF0000"/>
                </a:solidFill>
              </a:rPr>
              <a:t>t</a:t>
            </a:r>
            <a:endParaRPr lang="es-ES" sz="1200" b="1" dirty="0">
              <a:solidFill>
                <a:srgbClr val="FF0000"/>
              </a:solidFill>
            </a:endParaRPr>
          </a:p>
        </p:txBody>
      </p:sp>
      <p:sp>
        <p:nvSpPr>
          <p:cNvPr id="21" name="20 CuadroTexto"/>
          <p:cNvSpPr txBox="1"/>
          <p:nvPr/>
        </p:nvSpPr>
        <p:spPr>
          <a:xfrm>
            <a:off x="269076" y="5247369"/>
            <a:ext cx="2166953"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8" name="27 CuadroTexto"/>
          <p:cNvSpPr txBox="1"/>
          <p:nvPr/>
        </p:nvSpPr>
        <p:spPr>
          <a:xfrm>
            <a:off x="3422952" y="523553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pic>
        <p:nvPicPr>
          <p:cNvPr id="234497" name="Picture 1"/>
          <p:cNvPicPr>
            <a:picLocks noChangeAspect="1" noChangeArrowheads="1"/>
          </p:cNvPicPr>
          <p:nvPr/>
        </p:nvPicPr>
        <p:blipFill>
          <a:blip r:embed="rId5" cstate="print"/>
          <a:srcRect l="4524" r="69724" b="13767"/>
          <a:stretch>
            <a:fillRect/>
          </a:stretch>
        </p:blipFill>
        <p:spPr bwMode="auto">
          <a:xfrm>
            <a:off x="0" y="1424994"/>
            <a:ext cx="2819400" cy="3515306"/>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srcRect l="30508" r="35620"/>
          <a:stretch>
            <a:fillRect/>
          </a:stretch>
        </p:blipFill>
        <p:spPr bwMode="auto">
          <a:xfrm>
            <a:off x="6197600" y="1551994"/>
            <a:ext cx="3708400" cy="4076526"/>
          </a:xfrm>
          <a:prstGeom prst="rect">
            <a:avLst/>
          </a:prstGeom>
          <a:noFill/>
          <a:ln w="9525">
            <a:noFill/>
            <a:miter lim="800000"/>
            <a:headEnd/>
            <a:tailEnd/>
          </a:ln>
        </p:spPr>
      </p:pic>
      <p:pic>
        <p:nvPicPr>
          <p:cNvPr id="27" name="Picture 6"/>
          <p:cNvPicPr>
            <a:picLocks noChangeAspect="1" noChangeArrowheads="1"/>
          </p:cNvPicPr>
          <p:nvPr/>
        </p:nvPicPr>
        <p:blipFill>
          <a:blip r:embed="rId6" cstate="print"/>
          <a:srcRect/>
          <a:stretch>
            <a:fillRect/>
          </a:stretch>
        </p:blipFill>
        <p:spPr bwMode="auto">
          <a:xfrm>
            <a:off x="2913086" y="1660586"/>
            <a:ext cx="3438369" cy="3490165"/>
          </a:xfrm>
          <a:prstGeom prst="rect">
            <a:avLst/>
          </a:prstGeom>
          <a:noFill/>
          <a:ln w="57150" algn="ctr">
            <a:noFill/>
            <a:miter lim="800000"/>
            <a:headEnd/>
            <a:tailEnd/>
          </a:ln>
        </p:spPr>
      </p:pic>
      <p:cxnSp>
        <p:nvCxnSpPr>
          <p:cNvPr id="30" name="41 Conector recto de flecha"/>
          <p:cNvCxnSpPr>
            <a:cxnSpLocks noChangeShapeType="1"/>
          </p:cNvCxnSpPr>
          <p:nvPr/>
        </p:nvCxnSpPr>
        <p:spPr bwMode="auto">
          <a:xfrm flipV="1">
            <a:off x="5272088" y="3467410"/>
            <a:ext cx="1384739" cy="2071"/>
          </a:xfrm>
          <a:prstGeom prst="straightConnector1">
            <a:avLst/>
          </a:prstGeom>
          <a:noFill/>
          <a:ln w="57150" algn="ctr">
            <a:solidFill>
              <a:srgbClr val="00B050"/>
            </a:solidFill>
            <a:round/>
            <a:headEnd/>
            <a:tailEnd type="arrow" w="med" len="med"/>
          </a:ln>
        </p:spPr>
      </p:cxnSp>
      <p:sp>
        <p:nvSpPr>
          <p:cNvPr id="32" name="48 Rectángulo"/>
          <p:cNvSpPr>
            <a:spLocks noChangeArrowheads="1"/>
          </p:cNvSpPr>
          <p:nvPr/>
        </p:nvSpPr>
        <p:spPr bwMode="auto">
          <a:xfrm>
            <a:off x="5328842" y="3196143"/>
            <a:ext cx="1035861" cy="261610"/>
          </a:xfrm>
          <a:prstGeom prst="rect">
            <a:avLst/>
          </a:prstGeom>
          <a:noFill/>
          <a:ln w="9525">
            <a:noFill/>
            <a:miter lim="800000"/>
            <a:headEnd/>
            <a:tailEnd/>
          </a:ln>
        </p:spPr>
        <p:txBody>
          <a:bodyPr wrap="none">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
        <p:nvSpPr>
          <p:cNvPr id="41" name="40 CuadroTexto"/>
          <p:cNvSpPr txBox="1"/>
          <p:nvPr/>
        </p:nvSpPr>
        <p:spPr>
          <a:xfrm>
            <a:off x="6940661" y="5285521"/>
            <a:ext cx="2321735" cy="523220"/>
          </a:xfrm>
          <a:prstGeom prst="rect">
            <a:avLst/>
          </a:prstGeom>
          <a:noFill/>
        </p:spPr>
        <p:txBody>
          <a:bodyPr wrap="square"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9 Grupo"/>
          <p:cNvGrpSpPr/>
          <p:nvPr/>
        </p:nvGrpSpPr>
        <p:grpSpPr>
          <a:xfrm>
            <a:off x="825500" y="2260600"/>
            <a:ext cx="7912100" cy="4279900"/>
            <a:chOff x="571500" y="3357563"/>
            <a:chExt cx="5715000" cy="3105150"/>
          </a:xfrm>
        </p:grpSpPr>
        <p:pic>
          <p:nvPicPr>
            <p:cNvPr id="507909" name="Picture 5"/>
            <p:cNvPicPr>
              <a:picLocks noChangeAspect="1" noChangeArrowheads="1"/>
            </p:cNvPicPr>
            <p:nvPr/>
          </p:nvPicPr>
          <p:blipFill>
            <a:blip r:embed="rId2" cstate="print"/>
            <a:srcRect/>
            <a:stretch>
              <a:fillRect/>
            </a:stretch>
          </p:blipFill>
          <p:spPr bwMode="auto">
            <a:xfrm>
              <a:off x="571500" y="3357563"/>
              <a:ext cx="5715000" cy="3105150"/>
            </a:xfrm>
            <a:prstGeom prst="rect">
              <a:avLst/>
            </a:prstGeom>
            <a:noFill/>
            <a:ln w="9525">
              <a:noFill/>
              <a:miter lim="800000"/>
              <a:headEnd/>
              <a:tailEnd/>
            </a:ln>
            <a:effectLst/>
          </p:spPr>
        </p:pic>
        <p:pic>
          <p:nvPicPr>
            <p:cNvPr id="507907" name="Picture 3"/>
            <p:cNvPicPr>
              <a:picLocks noChangeAspect="1" noChangeArrowheads="1"/>
            </p:cNvPicPr>
            <p:nvPr/>
          </p:nvPicPr>
          <p:blipFill>
            <a:blip r:embed="rId3" cstate="print"/>
            <a:srcRect/>
            <a:stretch>
              <a:fillRect/>
            </a:stretch>
          </p:blipFill>
          <p:spPr bwMode="auto">
            <a:xfrm>
              <a:off x="1060223" y="3459390"/>
              <a:ext cx="2295525" cy="781050"/>
            </a:xfrm>
            <a:prstGeom prst="rect">
              <a:avLst/>
            </a:prstGeom>
            <a:noFill/>
            <a:ln w="9525">
              <a:noFill/>
              <a:miter lim="800000"/>
              <a:headEnd/>
              <a:tailEnd/>
            </a:ln>
            <a:effectLst/>
          </p:spPr>
        </p:pic>
      </p:grpSp>
      <p:sp>
        <p:nvSpPr>
          <p:cNvPr id="11" name="10 CuadroTexto"/>
          <p:cNvSpPr txBox="1"/>
          <p:nvPr/>
        </p:nvSpPr>
        <p:spPr>
          <a:xfrm>
            <a:off x="0" y="1682205"/>
            <a:ext cx="9906000" cy="677108"/>
          </a:xfrm>
          <a:prstGeom prst="rect">
            <a:avLst/>
          </a:prstGeom>
          <a:noFill/>
        </p:spPr>
        <p:txBody>
          <a:bodyPr wrap="square" rtlCol="0">
            <a:spAutoFit/>
          </a:bodyPr>
          <a:lstStyle/>
          <a:p>
            <a:pPr eaLnBrk="1" hangingPunct="1"/>
            <a:r>
              <a:rPr lang="en-US" sz="2000" dirty="0" smtClean="0">
                <a:solidFill>
                  <a:srgbClr val="000000"/>
                </a:solidFill>
                <a:latin typeface="Arial" pitchFamily="34" charset="0"/>
                <a:cs typeface="Arial" pitchFamily="34" charset="0"/>
              </a:rPr>
              <a:t>Cumulative distribution of mapping quality at </a:t>
            </a:r>
            <a:r>
              <a:rPr lang="en-US" sz="2000" dirty="0" err="1" smtClean="0">
                <a:solidFill>
                  <a:srgbClr val="000000"/>
                </a:solidFill>
                <a:latin typeface="Arial" pitchFamily="34" charset="0"/>
                <a:cs typeface="Arial" pitchFamily="34" charset="0"/>
              </a:rPr>
              <a:t>quadrature</a:t>
            </a:r>
            <a:r>
              <a:rPr lang="en-US" sz="2000" dirty="0" smtClean="0">
                <a:solidFill>
                  <a:srgbClr val="000000"/>
                </a:solidFill>
                <a:latin typeface="Arial" pitchFamily="34" charset="0"/>
                <a:cs typeface="Arial" pitchFamily="34" charset="0"/>
              </a:rPr>
              <a:t> points</a:t>
            </a:r>
          </a:p>
          <a:p>
            <a:pPr eaLnBrk="1" hangingPunct="1"/>
            <a:endParaRPr kumimoji="0" lang="es-ES" sz="1800" dirty="0">
              <a:solidFill>
                <a:srgbClr val="000000"/>
              </a:solidFill>
              <a:latin typeface="Arial" charset="0"/>
            </a:endParaRPr>
          </a:p>
        </p:txBody>
      </p:sp>
      <p:sp>
        <p:nvSpPr>
          <p:cNvPr id="12" name="Rectangle 2"/>
          <p:cNvSpPr>
            <a:spLocks noGrp="1" noChangeArrowheads="1"/>
          </p:cNvSpPr>
          <p:nvPr>
            <p:ph type="title"/>
          </p:nvPr>
        </p:nvSpPr>
        <p:spPr>
          <a:xfrm>
            <a:off x="507339" y="115888"/>
            <a:ext cx="7333192" cy="576262"/>
          </a:xfrm>
        </p:spPr>
        <p:txBody>
          <a:bodyPr/>
          <a:lstStyle/>
          <a:p>
            <a:r>
              <a:rPr lang="en-US" dirty="0" smtClean="0"/>
              <a:t>Objective Functions Comparison</a:t>
            </a:r>
            <a:endParaRPr lang="en-US" dirty="0"/>
          </a:p>
        </p:txBody>
      </p:sp>
      <p:sp>
        <p:nvSpPr>
          <p:cNvPr id="13" name="Rectangle 4"/>
          <p:cNvSpPr>
            <a:spLocks noChangeArrowheads="1"/>
          </p:cNvSpPr>
          <p:nvPr/>
        </p:nvSpPr>
        <p:spPr bwMode="auto">
          <a:xfrm>
            <a:off x="507346" y="620713"/>
            <a:ext cx="4921540" cy="95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s-ES_tradnl" sz="1800" dirty="0">
                <a:solidFill>
                  <a:srgbClr val="C8C8C8"/>
                </a:solidFill>
                <a:latin typeface="Trebuchet MS"/>
              </a:rPr>
              <a:t>k</a:t>
            </a:r>
            <a:r>
              <a:rPr kumimoji="0" lang="es-ES_tradnl" sz="1800" baseline="30000" dirty="0" smtClean="0">
                <a:solidFill>
                  <a:srgbClr val="C8C8C8"/>
                </a:solidFill>
                <a:latin typeface="Trebuchet MS"/>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without weights</a:t>
            </a:r>
            <a:r>
              <a:rPr kumimoji="0" lang="es-ES_tradnl" sz="1800" dirty="0" smtClean="0">
                <a:solidFill>
                  <a:srgbClr val="C8C8C8"/>
                </a:solidFill>
                <a:latin typeface="Trebuchet MS"/>
              </a:rPr>
              <a:t>) versus k</a:t>
            </a:r>
            <a:r>
              <a:rPr kumimoji="0" lang="es-ES_tradnl" sz="1800" baseline="30000" dirty="0" smtClean="0">
                <a:solidFill>
                  <a:srgbClr val="C8C8C8"/>
                </a:solidFill>
                <a:latin typeface="Trebuchet MS"/>
              </a:rPr>
              <a:t>*</a:t>
            </a:r>
            <a:r>
              <a:rPr kumimoji="0" lang="es-ES_tradnl" sz="1800" b="1" baseline="-25000" dirty="0" smtClean="0">
                <a:solidFill>
                  <a:srgbClr val="C8C8C8"/>
                </a:solidFill>
                <a:latin typeface="Trebuchet MS"/>
                <a:sym typeface="Mathematica1Mono"/>
              </a:rPr>
              <a:t></a:t>
            </a:r>
            <a:r>
              <a:rPr kumimoji="0" lang="es-ES_tradnl" sz="1800" dirty="0" smtClean="0">
                <a:solidFill>
                  <a:srgbClr val="C8C8C8"/>
                </a:solidFill>
                <a:latin typeface="Trebuchet MS"/>
              </a:rPr>
              <a:t> (</a:t>
            </a:r>
            <a:r>
              <a:rPr kumimoji="0" lang="en-US" sz="1800" dirty="0" smtClean="0">
                <a:solidFill>
                  <a:srgbClr val="C8C8C8"/>
                </a:solidFill>
                <a:latin typeface="Trebuchet MS"/>
              </a:rPr>
              <a:t>with weights)</a:t>
            </a:r>
          </a:p>
          <a:p>
            <a:pPr algn="l" defTabSz="457200" fontAlgn="auto">
              <a:lnSpc>
                <a:spcPct val="70000"/>
              </a:lnSpc>
              <a:spcBef>
                <a:spcPct val="50000"/>
              </a:spcBef>
              <a:spcAft>
                <a:spcPts val="0"/>
              </a:spcAft>
            </a:pPr>
            <a:r>
              <a:rPr kumimoji="0" lang="en-US" sz="1800" dirty="0" smtClean="0">
                <a:solidFill>
                  <a:srgbClr val="C8C8C8"/>
                </a:solidFill>
                <a:latin typeface="Trebuchet MS"/>
              </a:rPr>
              <a:t>Mean ratio </a:t>
            </a:r>
            <a:r>
              <a:rPr kumimoji="0" lang="en-US" sz="1800" dirty="0" err="1" smtClean="0">
                <a:solidFill>
                  <a:srgbClr val="C8C8C8"/>
                </a:solidFill>
                <a:latin typeface="Trebuchet MS"/>
              </a:rPr>
              <a:t>Jacobian</a:t>
            </a:r>
            <a:endParaRPr kumimoji="0" lang="en-US" sz="1800" dirty="0" smtClean="0">
              <a:solidFill>
                <a:srgbClr val="C8C8C8"/>
              </a:solidFill>
              <a:latin typeface="Trebuchet MS"/>
            </a:endParaRPr>
          </a:p>
          <a:p>
            <a:pPr algn="l" defTabSz="457200" fontAlgn="auto">
              <a:lnSpc>
                <a:spcPct val="70000"/>
              </a:lnSpc>
              <a:spcBef>
                <a:spcPct val="50000"/>
              </a:spcBef>
              <a:spcAft>
                <a:spcPts val="0"/>
              </a:spcAft>
            </a:pPr>
            <a:r>
              <a:rPr kumimoji="0" lang="en-US" sz="1800" dirty="0" smtClean="0">
                <a:solidFill>
                  <a:srgbClr val="C8C8C8"/>
                </a:solidFill>
                <a:latin typeface="Trebuchet MS"/>
              </a:rPr>
              <a:t> </a:t>
            </a:r>
            <a:endParaRPr kumimoji="0" lang="en-US" sz="1800" dirty="0">
              <a:solidFill>
                <a:srgbClr val="C8C8C8"/>
              </a:solidFill>
              <a:latin typeface="Trebuchet M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50608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Spot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9474" name="Picture 2"/>
          <p:cNvPicPr>
            <a:picLocks noChangeAspect="1" noChangeArrowheads="1"/>
          </p:cNvPicPr>
          <p:nvPr/>
        </p:nvPicPr>
        <p:blipFill>
          <a:blip r:embed="rId3" cstate="print"/>
          <a:srcRect/>
          <a:stretch>
            <a:fillRect/>
          </a:stretch>
        </p:blipFill>
        <p:spPr bwMode="auto">
          <a:xfrm>
            <a:off x="267649" y="1978422"/>
            <a:ext cx="4505093" cy="3898269"/>
          </a:xfrm>
          <a:prstGeom prst="rect">
            <a:avLst/>
          </a:prstGeom>
          <a:noFill/>
          <a:ln w="9525">
            <a:noFill/>
            <a:miter lim="800000"/>
            <a:headEnd/>
            <a:tailEnd/>
          </a:ln>
        </p:spPr>
      </p:pic>
      <p:pic>
        <p:nvPicPr>
          <p:cNvPr id="489475" name="Picture 3"/>
          <p:cNvPicPr>
            <a:picLocks noChangeAspect="1" noChangeArrowheads="1"/>
          </p:cNvPicPr>
          <p:nvPr/>
        </p:nvPicPr>
        <p:blipFill>
          <a:blip r:embed="rId4" cstate="print"/>
          <a:srcRect/>
          <a:stretch>
            <a:fillRect/>
          </a:stretch>
        </p:blipFill>
        <p:spPr bwMode="auto">
          <a:xfrm>
            <a:off x="4935068" y="1851102"/>
            <a:ext cx="4766488" cy="4270918"/>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65" y="620713"/>
            <a:ext cx="3724096"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err="1" smtClean="0">
                <a:solidFill>
                  <a:srgbClr val="C8C8C8"/>
                </a:solidFill>
                <a:latin typeface="Arial" charset="0"/>
              </a:rPr>
              <a:t>The</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Flower</a:t>
            </a:r>
            <a:r>
              <a:rPr kumimoji="0" lang="es-ES_tradnl" sz="1800" dirty="0" smtClean="0">
                <a:solidFill>
                  <a:srgbClr val="C8C8C8"/>
                </a:solidFill>
                <a:latin typeface="Arial" charset="0"/>
              </a:rPr>
              <a:t>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5" name="Picture 2"/>
          <p:cNvPicPr>
            <a:picLocks noChangeAspect="1" noChangeArrowheads="1"/>
          </p:cNvPicPr>
          <p:nvPr/>
        </p:nvPicPr>
        <p:blipFill>
          <a:blip r:embed="rId3" cstate="print"/>
          <a:srcRect r="12252"/>
          <a:stretch>
            <a:fillRect/>
          </a:stretch>
        </p:blipFill>
        <p:spPr bwMode="auto">
          <a:xfrm>
            <a:off x="5080453" y="1524635"/>
            <a:ext cx="4710319" cy="4742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59080" y="2059671"/>
            <a:ext cx="4293488" cy="3708000"/>
          </a:xfrm>
          <a:prstGeom prst="rect">
            <a:avLst/>
          </a:prstGeom>
          <a:noFill/>
          <a:ln w="9525">
            <a:noFill/>
            <a:miter lim="800000"/>
            <a:headEnd/>
            <a:tailEnd/>
          </a:ln>
        </p:spPr>
      </p:pic>
    </p:spTree>
    <p:extLst>
      <p:ext uri="{BB962C8B-B14F-4D97-AF65-F5344CB8AC3E}">
        <p14:creationId xmlns="" xmlns:p14="http://schemas.microsoft.com/office/powerpoint/2010/main" val="2791401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39" y="620713"/>
            <a:ext cx="4634602"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(Mean Ratio </a:t>
            </a:r>
            <a:r>
              <a:rPr kumimoji="0" lang="es-ES_tradnl" sz="1800" dirty="0" err="1" smtClean="0">
                <a:solidFill>
                  <a:srgbClr val="C8C8C8"/>
                </a:solidFill>
                <a:latin typeface="Arial" charset="0"/>
              </a:rPr>
              <a:t>Jacobian</a:t>
            </a:r>
            <a:r>
              <a:rPr kumimoji="0" lang="es-ES_tradnl" sz="1800" dirty="0" smtClean="0">
                <a:solidFill>
                  <a:srgbClr val="C8C8C8"/>
                </a:solidFill>
                <a:latin typeface="Arial" charset="0"/>
              </a:rPr>
              <a:t>)</a:t>
            </a:r>
            <a:endParaRPr kumimoji="0" lang="es-ES_tradnl" sz="1800" dirty="0">
              <a:solidFill>
                <a:srgbClr val="C8C8C8"/>
              </a:solidFill>
              <a:latin typeface="Arial" charset="0"/>
            </a:endParaRPr>
          </a:p>
        </p:txBody>
      </p:sp>
      <p:pic>
        <p:nvPicPr>
          <p:cNvPr id="488450" name="Picture 2"/>
          <p:cNvPicPr>
            <a:picLocks noChangeAspect="1" noChangeArrowheads="1"/>
          </p:cNvPicPr>
          <p:nvPr/>
        </p:nvPicPr>
        <p:blipFill>
          <a:blip r:embed="rId3" cstate="print"/>
          <a:srcRect/>
          <a:stretch>
            <a:fillRect/>
          </a:stretch>
        </p:blipFill>
        <p:spPr bwMode="auto">
          <a:xfrm>
            <a:off x="356848" y="2090626"/>
            <a:ext cx="4415883" cy="3839268"/>
          </a:xfrm>
          <a:prstGeom prst="rect">
            <a:avLst/>
          </a:prstGeom>
          <a:noFill/>
          <a:ln w="9525">
            <a:noFill/>
            <a:miter lim="800000"/>
            <a:headEnd/>
            <a:tailEnd/>
          </a:ln>
        </p:spPr>
      </p:pic>
      <p:pic>
        <p:nvPicPr>
          <p:cNvPr id="488451" name="Picture 3"/>
          <p:cNvPicPr>
            <a:picLocks noChangeAspect="1" noChangeArrowheads="1"/>
          </p:cNvPicPr>
          <p:nvPr/>
        </p:nvPicPr>
        <p:blipFill>
          <a:blip r:embed="rId4" cstate="print"/>
          <a:srcRect/>
          <a:stretch>
            <a:fillRect/>
          </a:stretch>
        </p:blipFill>
        <p:spPr bwMode="auto">
          <a:xfrm>
            <a:off x="5040351" y="1628077"/>
            <a:ext cx="4549697" cy="4800268"/>
          </a:xfrm>
          <a:prstGeom prst="rect">
            <a:avLst/>
          </a:prstGeom>
          <a:noFill/>
          <a:ln w="9525">
            <a:noFill/>
            <a:miter lim="800000"/>
            <a:headEnd/>
            <a:tailEnd/>
          </a:ln>
        </p:spPr>
      </p:pic>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smtClean="0"/>
              <a:t>Applications: </a:t>
            </a:r>
            <a:r>
              <a:rPr lang="en-US" dirty="0" err="1" smtClean="0"/>
              <a:t>Isogeometric</a:t>
            </a:r>
            <a:r>
              <a:rPr lang="en-US" dirty="0" smtClean="0"/>
              <a:t> Modeling</a:t>
            </a:r>
            <a:endParaRPr lang="en-US" dirty="0"/>
          </a:p>
        </p:txBody>
      </p:sp>
      <p:sp>
        <p:nvSpPr>
          <p:cNvPr id="21" name="Rectangle 4"/>
          <p:cNvSpPr>
            <a:spLocks noChangeArrowheads="1"/>
          </p:cNvSpPr>
          <p:nvPr/>
        </p:nvSpPr>
        <p:spPr bwMode="auto">
          <a:xfrm>
            <a:off x="507348" y="620717"/>
            <a:ext cx="8276625"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s-ES_tradnl" sz="1800" dirty="0" smtClean="0">
                <a:solidFill>
                  <a:srgbClr val="C8C8C8"/>
                </a:solidFill>
                <a:latin typeface="Arial" charset="0"/>
              </a:rPr>
              <a:t>Gran Canaria Island </a:t>
            </a:r>
            <a:r>
              <a:rPr kumimoji="0" lang="es-ES_tradnl" sz="1800" dirty="0" smtClean="0">
                <a:solidFill>
                  <a:srgbClr val="C8C8C8"/>
                </a:solidFill>
                <a:latin typeface="Arial" charset="0"/>
              </a:rPr>
              <a:t>(</a:t>
            </a:r>
            <a:r>
              <a:rPr kumimoji="0" lang="en-US" sz="1800" dirty="0" smtClean="0">
                <a:solidFill>
                  <a:srgbClr val="C8C8C8"/>
                </a:solidFill>
                <a:latin typeface="Arial" charset="0"/>
              </a:rPr>
              <a:t>a</a:t>
            </a:r>
            <a:r>
              <a:rPr kumimoji="0" lang="en-US" sz="1800" dirty="0" smtClean="0">
                <a:solidFill>
                  <a:srgbClr val="C8C8C8"/>
                </a:solidFill>
                <a:latin typeface="Arial" charset="0"/>
              </a:rPr>
              <a:t>daptive </a:t>
            </a:r>
            <a:r>
              <a:rPr kumimoji="0" lang="en-US" sz="1800" dirty="0" smtClean="0">
                <a:solidFill>
                  <a:srgbClr val="C8C8C8"/>
                </a:solidFill>
                <a:latin typeface="Arial" charset="0"/>
              </a:rPr>
              <a:t>refinement to improve the </a:t>
            </a:r>
            <a:r>
              <a:rPr kumimoji="0" lang="en-US" sz="1800" dirty="0" smtClean="0">
                <a:solidFill>
                  <a:srgbClr val="C8C8C8"/>
                </a:solidFill>
                <a:latin typeface="Arial" charset="0"/>
              </a:rPr>
              <a:t>mean </a:t>
            </a:r>
            <a:r>
              <a:rPr kumimoji="0" lang="en-US" sz="1800" dirty="0" smtClean="0">
                <a:solidFill>
                  <a:srgbClr val="C8C8C8"/>
                </a:solidFill>
                <a:latin typeface="Arial" charset="0"/>
              </a:rPr>
              <a:t>r</a:t>
            </a:r>
            <a:r>
              <a:rPr kumimoji="0" lang="en-US" sz="1800" dirty="0" smtClean="0">
                <a:solidFill>
                  <a:srgbClr val="C8C8C8"/>
                </a:solidFill>
                <a:latin typeface="Arial" charset="0"/>
              </a:rPr>
              <a:t>atio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a:t>
            </a:r>
          </a:p>
          <a:p>
            <a:pPr algn="l">
              <a:lnSpc>
                <a:spcPct val="70000"/>
              </a:lnSpc>
              <a:spcBef>
                <a:spcPct val="50000"/>
              </a:spcBef>
            </a:pPr>
            <a:endParaRPr kumimoji="0" lang="es-ES_tradnl" sz="1800" dirty="0">
              <a:solidFill>
                <a:srgbClr val="C8C8C8"/>
              </a:solidFill>
              <a:latin typeface="Arial" charset="0"/>
            </a:endParaRPr>
          </a:p>
        </p:txBody>
      </p:sp>
      <p:pic>
        <p:nvPicPr>
          <p:cNvPr id="490500" name="Picture 4"/>
          <p:cNvPicPr>
            <a:picLocks noChangeAspect="1" noChangeArrowheads="1"/>
          </p:cNvPicPr>
          <p:nvPr/>
        </p:nvPicPr>
        <p:blipFill>
          <a:blip r:embed="rId3" cstate="print"/>
          <a:srcRect/>
          <a:stretch>
            <a:fillRect/>
          </a:stretch>
        </p:blipFill>
        <p:spPr bwMode="auto">
          <a:xfrm>
            <a:off x="859221" y="1390194"/>
            <a:ext cx="8021431" cy="5226489"/>
          </a:xfrm>
          <a:prstGeom prst="rect">
            <a:avLst/>
          </a:prstGeom>
          <a:noFill/>
          <a:ln w="9525">
            <a:noFill/>
            <a:miter lim="800000"/>
            <a:headEnd/>
            <a:tailEnd/>
          </a:ln>
        </p:spPr>
      </p:pic>
      <p:sp>
        <p:nvSpPr>
          <p:cNvPr id="22" name="CuadroTexto 10"/>
          <p:cNvSpPr txBox="1"/>
          <p:nvPr/>
        </p:nvSpPr>
        <p:spPr>
          <a:xfrm>
            <a:off x="4537107" y="4663702"/>
            <a:ext cx="1790700" cy="307777"/>
          </a:xfrm>
          <a:prstGeom prst="rect">
            <a:avLst/>
          </a:prstGeom>
          <a:solidFill>
            <a:schemeClr val="bg1"/>
          </a:solidFill>
        </p:spPr>
        <p:txBody>
          <a:bodyPr wrap="square" rtlCol="0">
            <a:spAutoFit/>
          </a:bodyPr>
          <a:lstStyle/>
          <a:p>
            <a:r>
              <a:rPr lang="en-GB" sz="1200" i="1" dirty="0" smtClean="0">
                <a:solidFill>
                  <a:schemeClr val="tx1"/>
                </a:solidFill>
                <a:latin typeface="+mn-lt"/>
              </a:rPr>
              <a:t>Initial T-sp</a:t>
            </a:r>
            <a:r>
              <a:rPr lang="en-GB" sz="1400" i="1" dirty="0" smtClean="0">
                <a:solidFill>
                  <a:schemeClr val="tx1"/>
                </a:solidFill>
                <a:latin typeface="+mn-lt"/>
              </a:rPr>
              <a:t>line</a:t>
            </a:r>
            <a:endParaRPr lang="en-GB" sz="1400" i="1" dirty="0">
              <a:solidFill>
                <a:schemeClr val="tx1"/>
              </a:solidFill>
              <a:latin typeface="+mn-lt"/>
            </a:endParaRPr>
          </a:p>
        </p:txBody>
      </p:sp>
      <p:sp>
        <p:nvSpPr>
          <p:cNvPr id="23" name="CuadroTexto 12"/>
          <p:cNvSpPr txBox="1"/>
          <p:nvPr/>
        </p:nvSpPr>
        <p:spPr>
          <a:xfrm>
            <a:off x="6573553" y="4661438"/>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T-spline</a:t>
            </a:r>
            <a:endParaRPr lang="en-GB" sz="1200" i="1" dirty="0">
              <a:solidFill>
                <a:schemeClr val="tx1"/>
              </a:solidFill>
              <a:latin typeface="+mn-lt"/>
            </a:endParaRPr>
          </a:p>
        </p:txBody>
      </p:sp>
      <p:sp>
        <p:nvSpPr>
          <p:cNvPr id="24" name="CuadroTexto 15"/>
          <p:cNvSpPr txBox="1"/>
          <p:nvPr/>
        </p:nvSpPr>
        <p:spPr>
          <a:xfrm>
            <a:off x="4528392" y="290499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Initial T-mesh</a:t>
            </a:r>
            <a:endParaRPr lang="en-GB" sz="1200" i="1" dirty="0">
              <a:solidFill>
                <a:schemeClr val="tx1"/>
              </a:solidFill>
              <a:latin typeface="+mn-lt"/>
            </a:endParaRPr>
          </a:p>
        </p:txBody>
      </p:sp>
      <p:sp>
        <p:nvSpPr>
          <p:cNvPr id="25" name="CuadroTexto 16"/>
          <p:cNvSpPr txBox="1"/>
          <p:nvPr/>
        </p:nvSpPr>
        <p:spPr>
          <a:xfrm>
            <a:off x="6560514" y="2900462"/>
            <a:ext cx="1790700" cy="276999"/>
          </a:xfrm>
          <a:prstGeom prst="rect">
            <a:avLst/>
          </a:prstGeom>
          <a:solidFill>
            <a:schemeClr val="bg1"/>
          </a:solidFill>
        </p:spPr>
        <p:txBody>
          <a:bodyPr wrap="square" rtlCol="0">
            <a:spAutoFit/>
          </a:bodyPr>
          <a:lstStyle/>
          <a:p>
            <a:r>
              <a:rPr lang="en-GB" sz="1200" i="1" dirty="0" smtClean="0">
                <a:solidFill>
                  <a:schemeClr val="tx1"/>
                </a:solidFill>
                <a:latin typeface="+mn-lt"/>
              </a:rPr>
              <a:t>Refined T-mesh</a:t>
            </a:r>
            <a:endParaRPr lang="en-GB" sz="1200" i="1" dirty="0">
              <a:solidFill>
                <a:schemeClr val="tx1"/>
              </a:solidFill>
              <a:latin typeface="+mn-lt"/>
            </a:endParaRPr>
          </a:p>
        </p:txBody>
      </p:sp>
      <p:sp>
        <p:nvSpPr>
          <p:cNvPr id="26" name="CuadroTexto 17"/>
          <p:cNvSpPr txBox="1"/>
          <p:nvPr/>
        </p:nvSpPr>
        <p:spPr>
          <a:xfrm>
            <a:off x="4409063" y="6414839"/>
            <a:ext cx="2035628" cy="276999"/>
          </a:xfrm>
          <a:prstGeom prst="rect">
            <a:avLst/>
          </a:prstGeom>
          <a:solidFill>
            <a:schemeClr val="bg1"/>
          </a:solidFill>
        </p:spPr>
        <p:txBody>
          <a:bodyPr wrap="square" rtlCol="0">
            <a:spAutoFit/>
          </a:bodyPr>
          <a:lstStyle/>
          <a:p>
            <a:r>
              <a:rPr lang="en-GB" sz="1200" i="1" dirty="0">
                <a:solidFill>
                  <a:schemeClr val="tx1"/>
                </a:solidFill>
                <a:latin typeface="+mn-lt"/>
              </a:rPr>
              <a:t>M</a:t>
            </a:r>
            <a:r>
              <a:rPr lang="en-GB" sz="1200" i="1" dirty="0" smtClean="0">
                <a:solidFill>
                  <a:schemeClr val="tx1"/>
                </a:solidFill>
                <a:latin typeface="+mn-lt"/>
              </a:rPr>
              <a:t>ean </a:t>
            </a:r>
            <a:r>
              <a:rPr lang="en-GB" sz="1200" i="1" dirty="0" smtClean="0">
                <a:solidFill>
                  <a:schemeClr val="tx1"/>
                </a:solidFill>
                <a:latin typeface="+mn-lt"/>
              </a:rPr>
              <a:t>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7" name="CuadroTexto 19"/>
          <p:cNvSpPr txBox="1"/>
          <p:nvPr/>
        </p:nvSpPr>
        <p:spPr>
          <a:xfrm>
            <a:off x="6406763" y="6420924"/>
            <a:ext cx="2166658" cy="276999"/>
          </a:xfrm>
          <a:prstGeom prst="rect">
            <a:avLst/>
          </a:prstGeom>
          <a:solidFill>
            <a:schemeClr val="bg1"/>
          </a:solidFill>
        </p:spPr>
        <p:txBody>
          <a:bodyPr wrap="square" rtlCol="0">
            <a:spAutoFit/>
          </a:bodyPr>
          <a:lstStyle/>
          <a:p>
            <a:r>
              <a:rPr lang="en-GB" sz="1200" i="1" dirty="0">
                <a:solidFill>
                  <a:schemeClr val="tx1"/>
                </a:solidFill>
                <a:latin typeface="+mn-lt"/>
              </a:rPr>
              <a:t>M</a:t>
            </a:r>
            <a:r>
              <a:rPr lang="en-GB" sz="1200" i="1" dirty="0" smtClean="0">
                <a:solidFill>
                  <a:schemeClr val="tx1"/>
                </a:solidFill>
                <a:latin typeface="+mn-lt"/>
              </a:rPr>
              <a:t>ean </a:t>
            </a:r>
            <a:r>
              <a:rPr lang="en-GB" sz="1200" i="1" dirty="0" smtClean="0">
                <a:solidFill>
                  <a:schemeClr val="tx1"/>
                </a:solidFill>
                <a:latin typeface="+mn-lt"/>
              </a:rPr>
              <a:t>ratio </a:t>
            </a:r>
            <a:r>
              <a:rPr lang="en-GB" sz="1200" i="1" dirty="0" err="1" smtClean="0">
                <a:solidFill>
                  <a:schemeClr val="tx1"/>
                </a:solidFill>
                <a:latin typeface="+mn-lt"/>
              </a:rPr>
              <a:t>Jacobian</a:t>
            </a:r>
            <a:endParaRPr lang="en-GB" sz="1200" i="1" dirty="0">
              <a:solidFill>
                <a:schemeClr val="tx1"/>
              </a:solidFill>
              <a:latin typeface="+mn-lt"/>
            </a:endParaRPr>
          </a:p>
        </p:txBody>
      </p:sp>
      <p:sp>
        <p:nvSpPr>
          <p:cNvPr id="28" name="CuadroTexto 5"/>
          <p:cNvSpPr txBox="1"/>
          <p:nvPr/>
        </p:nvSpPr>
        <p:spPr>
          <a:xfrm>
            <a:off x="497439" y="5885060"/>
            <a:ext cx="3809785" cy="646331"/>
          </a:xfrm>
          <a:prstGeom prst="rect">
            <a:avLst/>
          </a:prstGeom>
          <a:noFill/>
        </p:spPr>
        <p:txBody>
          <a:bodyPr wrap="square" rtlCol="0">
            <a:spAutoFit/>
          </a:bodyPr>
          <a:lstStyle/>
          <a:p>
            <a:r>
              <a:rPr lang="en-GB" sz="1800" i="1" dirty="0" smtClean="0">
                <a:solidFill>
                  <a:srgbClr val="FF0000"/>
                </a:solidFill>
                <a:latin typeface="+mn-lt"/>
              </a:rPr>
              <a:t>No negative </a:t>
            </a:r>
            <a:r>
              <a:rPr lang="en-GB" sz="1800" i="1" dirty="0" err="1" smtClean="0">
                <a:solidFill>
                  <a:srgbClr val="FF0000"/>
                </a:solidFill>
                <a:latin typeface="+mn-lt"/>
              </a:rPr>
              <a:t>Jacobian</a:t>
            </a:r>
            <a:r>
              <a:rPr lang="en-GB" sz="1800" i="1" dirty="0" smtClean="0">
                <a:solidFill>
                  <a:srgbClr val="FF0000"/>
                </a:solidFill>
                <a:latin typeface="+mn-lt"/>
              </a:rPr>
              <a:t> after refinement!</a:t>
            </a:r>
            <a:endParaRPr lang="en-GB" sz="1800" i="1" dirty="0">
              <a:solidFill>
                <a:srgbClr val="FF0000"/>
              </a:solidFill>
              <a:latin typeface="+mn-lt"/>
            </a:endParaRPr>
          </a:p>
        </p:txBody>
      </p:sp>
    </p:spTree>
    <p:extLst>
      <p:ext uri="{BB962C8B-B14F-4D97-AF65-F5344CB8AC3E}">
        <p14:creationId xmlns="" xmlns:p14="http://schemas.microsoft.com/office/powerpoint/2010/main" val="35111291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38" y="620713"/>
            <a:ext cx="3659976"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several materials</a:t>
            </a:r>
            <a:endParaRPr kumimoji="0" lang="en-US" sz="1800" i="1" dirty="0">
              <a:solidFill>
                <a:srgbClr val="C8C8C8"/>
              </a:solidFill>
              <a:latin typeface="Arial" charset="0"/>
            </a:endParaRPr>
          </a:p>
        </p:txBody>
      </p:sp>
      <p:pic>
        <p:nvPicPr>
          <p:cNvPr id="475138" name="Picture 2"/>
          <p:cNvPicPr>
            <a:picLocks noChangeAspect="1" noChangeArrowheads="1"/>
          </p:cNvPicPr>
          <p:nvPr/>
        </p:nvPicPr>
        <p:blipFill>
          <a:blip r:embed="rId2" cstate="print"/>
          <a:srcRect/>
          <a:stretch>
            <a:fillRect/>
          </a:stretch>
        </p:blipFill>
        <p:spPr bwMode="auto">
          <a:xfrm>
            <a:off x="4912175" y="1600200"/>
            <a:ext cx="4809137" cy="4927418"/>
          </a:xfrm>
          <a:prstGeom prst="rect">
            <a:avLst/>
          </a:prstGeom>
          <a:noFill/>
          <a:ln w="9525">
            <a:noFill/>
            <a:miter lim="800000"/>
            <a:headEnd/>
            <a:tailEnd/>
          </a:ln>
          <a:effectLst/>
        </p:spPr>
      </p:pic>
      <p:pic>
        <p:nvPicPr>
          <p:cNvPr id="475139" name="Picture 3"/>
          <p:cNvPicPr>
            <a:picLocks noChangeAspect="1" noChangeArrowheads="1"/>
          </p:cNvPicPr>
          <p:nvPr/>
        </p:nvPicPr>
        <p:blipFill>
          <a:blip r:embed="rId3" cstate="print"/>
          <a:srcRect/>
          <a:stretch>
            <a:fillRect/>
          </a:stretch>
        </p:blipFill>
        <p:spPr bwMode="auto">
          <a:xfrm>
            <a:off x="177806" y="1738253"/>
            <a:ext cx="4559300" cy="4562035"/>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838200" y="1372841"/>
            <a:ext cx="8280400" cy="1131079"/>
          </a:xfrm>
          <a:prstGeom prst="rect">
            <a:avLst/>
          </a:prstGeom>
          <a:noFill/>
        </p:spPr>
        <p:txBody>
          <a:bodyPr wrap="square" rtlCol="0">
            <a:spAutoFit/>
          </a:bodyPr>
          <a:lstStyle/>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Individual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a:t>
            </a:r>
            <a:r>
              <a:rPr kumimoji="0" lang="en-US" sz="1500" dirty="0" smtClean="0">
                <a:solidFill>
                  <a:srgbClr val="000000"/>
                </a:solidFill>
                <a:latin typeface="Trebuchet MS"/>
              </a:rPr>
              <a:t>approximation for each geometry (they can be processed in parallel</a:t>
            </a:r>
            <a:r>
              <a:rPr kumimoji="0" lang="en-US" sz="1500" dirty="0" smtClean="0">
                <a:solidFill>
                  <a:srgbClr val="000000"/>
                </a:solidFill>
                <a:latin typeface="Trebuchet MS"/>
              </a:rPr>
              <a:t>)</a:t>
            </a:r>
            <a:endParaRPr kumimoji="0" lang="en-US" sz="1500" dirty="0" smtClean="0">
              <a:solidFill>
                <a:srgbClr val="000000"/>
              </a:solidFill>
              <a:latin typeface="Trebuchet MS"/>
            </a:endParaRP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Insert a </a:t>
            </a:r>
            <a:r>
              <a:rPr kumimoji="0" lang="en-US" sz="1500" dirty="0" err="1" smtClean="0">
                <a:solidFill>
                  <a:srgbClr val="000000"/>
                </a:solidFill>
                <a:latin typeface="Trebuchet MS"/>
              </a:rPr>
              <a:t>quadtree</a:t>
            </a:r>
            <a:r>
              <a:rPr kumimoji="0" lang="en-US" sz="1500" dirty="0" smtClean="0">
                <a:solidFill>
                  <a:srgbClr val="000000"/>
                </a:solidFill>
                <a:latin typeface="Trebuchet MS"/>
              </a:rPr>
              <a:t> in a region of another </a:t>
            </a:r>
            <a:r>
              <a:rPr kumimoji="0" lang="en-US" sz="1500" dirty="0" err="1" smtClean="0">
                <a:solidFill>
                  <a:srgbClr val="000000"/>
                </a:solidFill>
                <a:latin typeface="Trebuchet MS"/>
              </a:rPr>
              <a:t>quadtree</a:t>
            </a:r>
            <a:endParaRPr kumimoji="0" lang="en-US" sz="1500" dirty="0" smtClean="0">
              <a:solidFill>
                <a:srgbClr val="000000"/>
              </a:solidFill>
              <a:latin typeface="Trebuchet MS"/>
            </a:endParaRPr>
          </a:p>
          <a:p>
            <a:pPr marL="342900" indent="-342900" algn="l" defTabSz="457200" eaLnBrk="1" fontAlgn="auto" hangingPunct="1">
              <a:lnSpc>
                <a:spcPct val="150000"/>
              </a:lnSpc>
              <a:spcBef>
                <a:spcPts val="0"/>
              </a:spcBef>
              <a:spcAft>
                <a:spcPts val="0"/>
              </a:spcAft>
              <a:buFont typeface="+mj-lt"/>
              <a:buAutoNum type="arabicPeriod"/>
            </a:pPr>
            <a:r>
              <a:rPr kumimoji="0" lang="en-US" sz="1500" dirty="0" smtClean="0">
                <a:solidFill>
                  <a:srgbClr val="000000"/>
                </a:solidFill>
                <a:latin typeface="Trebuchet MS"/>
              </a:rPr>
              <a:t>Balance the resulting </a:t>
            </a:r>
            <a:r>
              <a:rPr kumimoji="0" lang="en-US" sz="1500" dirty="0" err="1" smtClean="0">
                <a:solidFill>
                  <a:srgbClr val="000000"/>
                </a:solidFill>
                <a:latin typeface="Trebuchet MS"/>
              </a:rPr>
              <a:t>quadtree</a:t>
            </a:r>
            <a:endParaRPr kumimoji="0" lang="en-US" sz="1500" dirty="0">
              <a:solidFill>
                <a:srgbClr val="000000"/>
              </a:solidFill>
              <a:latin typeface="Trebuchet MS"/>
            </a:endParaRPr>
          </a:p>
        </p:txBody>
      </p:sp>
      <p:pic>
        <p:nvPicPr>
          <p:cNvPr id="19" name="Imagen 18" descr="IslaPoligonalColo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7095" y="3070123"/>
            <a:ext cx="883240" cy="856063"/>
          </a:xfrm>
          <a:prstGeom prst="rect">
            <a:avLst/>
          </a:prstGeom>
        </p:spPr>
      </p:pic>
      <p:pic>
        <p:nvPicPr>
          <p:cNvPr id="20" name="Imagen 19" descr="PielPoligonalColo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2870" y="5381317"/>
            <a:ext cx="718405" cy="608434"/>
          </a:xfrm>
          <a:prstGeom prst="rect">
            <a:avLst/>
          </a:prstGeom>
        </p:spPr>
      </p:pic>
      <p:sp>
        <p:nvSpPr>
          <p:cNvPr id="16" name="Rectangle 4"/>
          <p:cNvSpPr>
            <a:spLocks noChangeArrowheads="1"/>
          </p:cNvSpPr>
          <p:nvPr/>
        </p:nvSpPr>
        <p:spPr bwMode="auto">
          <a:xfrm>
            <a:off x="507349" y="620714"/>
            <a:ext cx="4511171" cy="290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Strategy for embedded </a:t>
            </a:r>
            <a:r>
              <a:rPr kumimoji="0" lang="en-US" sz="1800" dirty="0" smtClean="0">
                <a:solidFill>
                  <a:srgbClr val="C8C8C8"/>
                </a:solidFill>
                <a:latin typeface="Trebuchet MS"/>
              </a:rPr>
              <a:t>planar geometries</a:t>
            </a:r>
            <a:endParaRPr kumimoji="0" lang="en-US" sz="1800" dirty="0">
              <a:solidFill>
                <a:srgbClr val="C8C8C8"/>
              </a:solidFill>
              <a:latin typeface="Trebuchet MS"/>
            </a:endParaRPr>
          </a:p>
        </p:txBody>
      </p:sp>
      <p:pic>
        <p:nvPicPr>
          <p:cNvPr id="6" name="Imagen 5" descr="IslaParametric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96857" y="2616738"/>
            <a:ext cx="1927049" cy="1776680"/>
          </a:xfrm>
          <a:prstGeom prst="rect">
            <a:avLst/>
          </a:prstGeom>
        </p:spPr>
      </p:pic>
      <p:pic>
        <p:nvPicPr>
          <p:cNvPr id="8" name="Imagen 7" descr="PielParametrico.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12666" y="4802220"/>
            <a:ext cx="1908030" cy="1759145"/>
          </a:xfrm>
          <a:prstGeom prst="rect">
            <a:avLst/>
          </a:prstGeom>
        </p:spPr>
      </p:pic>
      <p:pic>
        <p:nvPicPr>
          <p:cNvPr id="11" name="Imagen 10" descr="IslaPielParametricoNoBalanceado.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57275" y="3378214"/>
            <a:ext cx="2593243" cy="2390891"/>
          </a:xfrm>
          <a:prstGeom prst="rect">
            <a:avLst/>
          </a:prstGeom>
        </p:spPr>
      </p:pic>
      <p:pic>
        <p:nvPicPr>
          <p:cNvPr id="17" name="Imagen 16" descr="IslaPielParametricoBalanceado.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069211" y="3378213"/>
            <a:ext cx="2613973" cy="2410003"/>
          </a:xfrm>
          <a:prstGeom prst="rect">
            <a:avLst/>
          </a:prstGeom>
        </p:spPr>
      </p:pic>
      <p:sp>
        <p:nvSpPr>
          <p:cNvPr id="21" name="CuadroTexto 20"/>
          <p:cNvSpPr txBox="1"/>
          <p:nvPr/>
        </p:nvSpPr>
        <p:spPr>
          <a:xfrm>
            <a:off x="3838991" y="5817401"/>
            <a:ext cx="2638363" cy="523220"/>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Unbalanced </a:t>
            </a:r>
            <a:r>
              <a:rPr kumimoji="0" lang="en-US" sz="1400" dirty="0" err="1" smtClean="0">
                <a:solidFill>
                  <a:srgbClr val="000000"/>
                </a:solidFill>
                <a:latin typeface="Trebuchet MS"/>
              </a:rPr>
              <a:t>quadtree</a:t>
            </a:r>
            <a:r>
              <a:rPr kumimoji="0" lang="en-US" sz="1400" dirty="0" smtClean="0">
                <a:solidFill>
                  <a:srgbClr val="000000"/>
                </a:solidFill>
                <a:latin typeface="Trebuchet MS"/>
              </a:rPr>
              <a:t> after merging</a:t>
            </a:r>
            <a:endParaRPr kumimoji="0" lang="en-US" sz="1400" dirty="0">
              <a:solidFill>
                <a:srgbClr val="000000"/>
              </a:solidFill>
              <a:latin typeface="Trebuchet MS"/>
            </a:endParaRPr>
          </a:p>
        </p:txBody>
      </p:sp>
      <p:sp>
        <p:nvSpPr>
          <p:cNvPr id="23" name="CuadroTexto 22"/>
          <p:cNvSpPr txBox="1"/>
          <p:nvPr/>
        </p:nvSpPr>
        <p:spPr>
          <a:xfrm>
            <a:off x="7056829" y="5822547"/>
            <a:ext cx="2638363" cy="307777"/>
          </a:xfrm>
          <a:prstGeom prst="rect">
            <a:avLst/>
          </a:prstGeom>
          <a:noFill/>
        </p:spPr>
        <p:txBody>
          <a:bodyPr wrap="square" rtlCol="0">
            <a:spAutoFit/>
          </a:bodyPr>
          <a:lstStyle/>
          <a:p>
            <a:pPr defTabSz="457200" eaLnBrk="1" fontAlgn="auto" hangingPunct="1">
              <a:spcBef>
                <a:spcPts val="0"/>
              </a:spcBef>
              <a:spcAft>
                <a:spcPts val="0"/>
              </a:spcAft>
            </a:pPr>
            <a:r>
              <a:rPr kumimoji="0" lang="en-US" sz="1400" dirty="0" smtClean="0">
                <a:solidFill>
                  <a:srgbClr val="000000"/>
                </a:solidFill>
                <a:latin typeface="Trebuchet MS"/>
              </a:rPr>
              <a:t>2:1 balanced </a:t>
            </a:r>
            <a:r>
              <a:rPr kumimoji="0" lang="en-US" sz="1400" dirty="0" err="1" smtClean="0">
                <a:solidFill>
                  <a:srgbClr val="000000"/>
                </a:solidFill>
                <a:latin typeface="Trebuchet MS"/>
              </a:rPr>
              <a:t>quadtree</a:t>
            </a:r>
            <a:endParaRPr kumimoji="0" lang="en-US" sz="1400" dirty="0">
              <a:solidFill>
                <a:srgbClr val="000000"/>
              </a:solidFill>
              <a:latin typeface="Trebuchet MS"/>
            </a:endParaRPr>
          </a:p>
        </p:txBody>
      </p:sp>
      <p:sp>
        <p:nvSpPr>
          <p:cNvPr id="24" name="CuadroTexto 23"/>
          <p:cNvSpPr txBox="1"/>
          <p:nvPr/>
        </p:nvSpPr>
        <p:spPr>
          <a:xfrm>
            <a:off x="7308951" y="2714134"/>
            <a:ext cx="2138149" cy="646331"/>
          </a:xfrm>
          <a:prstGeom prst="rect">
            <a:avLst/>
          </a:prstGeom>
          <a:noFill/>
        </p:spPr>
        <p:txBody>
          <a:bodyPr wrap="none" rtlCol="0">
            <a:spAutoFit/>
          </a:bodyPr>
          <a:lstStyle/>
          <a:p>
            <a:pPr defTabSz="457200" eaLnBrk="1" fontAlgn="auto" hangingPunct="1">
              <a:spcBef>
                <a:spcPts val="0"/>
              </a:spcBef>
              <a:spcAft>
                <a:spcPts val="0"/>
              </a:spcAft>
            </a:pPr>
            <a:r>
              <a:rPr kumimoji="0" lang="en-US" sz="1800" dirty="0" smtClean="0">
                <a:solidFill>
                  <a:srgbClr val="000000"/>
                </a:solidFill>
                <a:latin typeface="Trebuchet MS"/>
              </a:rPr>
              <a:t>Resulting </a:t>
            </a:r>
          </a:p>
          <a:p>
            <a:pPr defTabSz="457200" eaLnBrk="1" fontAlgn="auto" hangingPunct="1">
              <a:spcBef>
                <a:spcPts val="0"/>
              </a:spcBef>
              <a:spcAft>
                <a:spcPts val="0"/>
              </a:spcAft>
            </a:pPr>
            <a:r>
              <a:rPr kumimoji="0" lang="en-US" sz="1800" dirty="0" smtClean="0">
                <a:solidFill>
                  <a:srgbClr val="000000"/>
                </a:solidFill>
                <a:latin typeface="Trebuchet MS"/>
              </a:rPr>
              <a:t>Parametric T-mesh</a:t>
            </a:r>
            <a:endParaRPr kumimoji="0" lang="en-US" sz="1800" dirty="0">
              <a:solidFill>
                <a:srgbClr val="000000"/>
              </a:solidFill>
              <a:latin typeface="Trebuchet MS"/>
            </a:endParaRPr>
          </a:p>
        </p:txBody>
      </p:sp>
      <p:sp>
        <p:nvSpPr>
          <p:cNvPr id="26"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cxnSp>
        <p:nvCxnSpPr>
          <p:cNvPr id="18" name="Conector recto de flecha 13"/>
          <p:cNvCxnSpPr/>
          <p:nvPr/>
        </p:nvCxnSpPr>
        <p:spPr>
          <a:xfrm flipV="1">
            <a:off x="3306143" y="4762500"/>
            <a:ext cx="453060" cy="9101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ector recto de flecha 13"/>
          <p:cNvCxnSpPr/>
          <p:nvPr/>
        </p:nvCxnSpPr>
        <p:spPr>
          <a:xfrm flipV="1">
            <a:off x="6515100" y="4597400"/>
            <a:ext cx="469900"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13"/>
          <p:cNvCxnSpPr/>
          <p:nvPr/>
        </p:nvCxnSpPr>
        <p:spPr>
          <a:xfrm>
            <a:off x="3293441" y="3412014"/>
            <a:ext cx="440360" cy="8805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33 Conector recto de flecha"/>
          <p:cNvCxnSpPr/>
          <p:nvPr/>
        </p:nvCxnSpPr>
        <p:spPr>
          <a:xfrm>
            <a:off x="2260600" y="3568700"/>
            <a:ext cx="0" cy="1104900"/>
          </a:xfrm>
          <a:prstGeom prst="straightConnector1">
            <a:avLst/>
          </a:prstGeom>
          <a:ln w="381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01524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11" name="Rectangle 7"/>
          <p:cNvSpPr>
            <a:spLocks noChangeArrowheads="1"/>
          </p:cNvSpPr>
          <p:nvPr/>
        </p:nvSpPr>
        <p:spPr bwMode="auto">
          <a:xfrm>
            <a:off x="468338" y="620713"/>
            <a:ext cx="2467342"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Geometries with holes</a:t>
            </a:r>
            <a:endParaRPr kumimoji="0" lang="en-US" sz="1800" i="1" dirty="0">
              <a:solidFill>
                <a:srgbClr val="C8C8C8"/>
              </a:solidFill>
              <a:latin typeface="Arial" charset="0"/>
            </a:endParaRPr>
          </a:p>
        </p:txBody>
      </p:sp>
      <p:pic>
        <p:nvPicPr>
          <p:cNvPr id="476162" name="Picture 2"/>
          <p:cNvPicPr>
            <a:picLocks noChangeAspect="1" noChangeArrowheads="1"/>
          </p:cNvPicPr>
          <p:nvPr/>
        </p:nvPicPr>
        <p:blipFill>
          <a:blip r:embed="rId2" cstate="print"/>
          <a:srcRect/>
          <a:stretch>
            <a:fillRect/>
          </a:stretch>
        </p:blipFill>
        <p:spPr bwMode="auto">
          <a:xfrm>
            <a:off x="125635" y="1625600"/>
            <a:ext cx="4734260" cy="4737100"/>
          </a:xfrm>
          <a:prstGeom prst="rect">
            <a:avLst/>
          </a:prstGeom>
          <a:noFill/>
          <a:ln w="9525">
            <a:noFill/>
            <a:miter lim="800000"/>
            <a:headEnd/>
            <a:tailEnd/>
          </a:ln>
          <a:effectLst/>
        </p:spPr>
      </p:pic>
      <p:pic>
        <p:nvPicPr>
          <p:cNvPr id="476163" name="Picture 3"/>
          <p:cNvPicPr>
            <a:picLocks noChangeAspect="1" noChangeArrowheads="1"/>
          </p:cNvPicPr>
          <p:nvPr/>
        </p:nvPicPr>
        <p:blipFill>
          <a:blip r:embed="rId3" cstate="print"/>
          <a:srcRect/>
          <a:stretch>
            <a:fillRect/>
          </a:stretch>
        </p:blipFill>
        <p:spPr bwMode="auto">
          <a:xfrm>
            <a:off x="4879187" y="1571600"/>
            <a:ext cx="4874413" cy="4994300"/>
          </a:xfrm>
          <a:prstGeom prst="rect">
            <a:avLst/>
          </a:prstGeom>
          <a:noFill/>
          <a:ln w="9525">
            <a:noFill/>
            <a:miter lim="800000"/>
            <a:headEnd/>
            <a:tailEnd/>
          </a:ln>
          <a:effectLst/>
        </p:spPr>
      </p:pic>
      <p:sp>
        <p:nvSpPr>
          <p:cNvPr id="12"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3340" y="6199026"/>
            <a:ext cx="405110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different materials</a:t>
            </a:r>
            <a:endParaRPr kumimoji="0" lang="en-US" sz="1400" dirty="0">
              <a:solidFill>
                <a:srgbClr val="000000"/>
              </a:solidFill>
              <a:latin typeface="Trebuchet MS"/>
            </a:endParaRPr>
          </a:p>
        </p:txBody>
      </p:sp>
      <p:sp>
        <p:nvSpPr>
          <p:cNvPr id="7" name="CuadroTexto 6"/>
          <p:cNvSpPr txBox="1"/>
          <p:nvPr/>
        </p:nvSpPr>
        <p:spPr>
          <a:xfrm>
            <a:off x="6028742" y="6199026"/>
            <a:ext cx="3020379" cy="307777"/>
          </a:xfrm>
          <a:prstGeom prst="rect">
            <a:avLst/>
          </a:prstGeom>
          <a:noFill/>
        </p:spPr>
        <p:txBody>
          <a:bodyPr wrap="none" rtlCol="0">
            <a:spAutoFit/>
          </a:bodyPr>
          <a:lstStyle/>
          <a:p>
            <a:pPr algn="l" defTabSz="457200" eaLnBrk="1" fontAlgn="auto" hangingPunct="1">
              <a:spcBef>
                <a:spcPts val="0"/>
              </a:spcBef>
              <a:spcAft>
                <a:spcPts val="0"/>
              </a:spcAft>
            </a:pPr>
            <a:r>
              <a:rPr kumimoji="0" lang="en-US" sz="1400" dirty="0" smtClean="0">
                <a:solidFill>
                  <a:srgbClr val="000000"/>
                </a:solidFill>
                <a:latin typeface="Trebuchet MS"/>
              </a:rPr>
              <a:t>T-</a:t>
            </a:r>
            <a:r>
              <a:rPr kumimoji="0" lang="en-US" sz="1400" dirty="0" err="1" smtClean="0">
                <a:solidFill>
                  <a:srgbClr val="000000"/>
                </a:solidFill>
                <a:latin typeface="Trebuchet MS"/>
              </a:rPr>
              <a:t>spline</a:t>
            </a:r>
            <a:r>
              <a:rPr kumimoji="0" lang="en-US" sz="1400" dirty="0" smtClean="0">
                <a:solidFill>
                  <a:srgbClr val="000000"/>
                </a:solidFill>
                <a:latin typeface="Trebuchet MS"/>
              </a:rPr>
              <a:t> representation with a hole</a:t>
            </a:r>
            <a:endParaRPr kumimoji="0" lang="en-US" sz="1400" dirty="0">
              <a:solidFill>
                <a:srgbClr val="000000"/>
              </a:solidFill>
              <a:latin typeface="Trebuchet MS"/>
            </a:endParaRPr>
          </a:p>
        </p:txBody>
      </p:sp>
      <p:sp>
        <p:nvSpPr>
          <p:cNvPr id="8" name="Rectangle 4"/>
          <p:cNvSpPr>
            <a:spLocks noChangeArrowheads="1"/>
          </p:cNvSpPr>
          <p:nvPr/>
        </p:nvSpPr>
        <p:spPr bwMode="auto">
          <a:xfrm>
            <a:off x="507346" y="620713"/>
            <a:ext cx="7686720"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defTabSz="457200" fontAlgn="auto">
              <a:lnSpc>
                <a:spcPct val="70000"/>
              </a:lnSpc>
              <a:spcBef>
                <a:spcPct val="50000"/>
              </a:spcBef>
              <a:spcAft>
                <a:spcPts val="0"/>
              </a:spcAft>
            </a:pPr>
            <a:r>
              <a:rPr kumimoji="0" lang="en-US" sz="1800" dirty="0" smtClean="0">
                <a:solidFill>
                  <a:srgbClr val="C8C8C8"/>
                </a:solidFill>
                <a:latin typeface="Trebuchet MS"/>
              </a:rPr>
              <a:t>Embedded planar geometries (T-</a:t>
            </a:r>
            <a:r>
              <a:rPr kumimoji="0" lang="en-US" sz="1800" dirty="0" err="1" smtClean="0">
                <a:solidFill>
                  <a:srgbClr val="C8C8C8"/>
                </a:solidFill>
                <a:latin typeface="Trebuchet MS"/>
              </a:rPr>
              <a:t>spline</a:t>
            </a:r>
            <a:r>
              <a:rPr kumimoji="0" lang="en-US" sz="1800" dirty="0" smtClean="0">
                <a:solidFill>
                  <a:srgbClr val="C8C8C8"/>
                </a:solidFill>
                <a:latin typeface="Trebuchet MS"/>
              </a:rPr>
              <a:t> representation in physical space)</a:t>
            </a:r>
            <a:endParaRPr kumimoji="0" lang="en-US" sz="1800" dirty="0">
              <a:solidFill>
                <a:srgbClr val="C8C8C8"/>
              </a:solidFill>
              <a:latin typeface="Trebuchet MS"/>
            </a:endParaRPr>
          </a:p>
        </p:txBody>
      </p:sp>
      <p:pic>
        <p:nvPicPr>
          <p:cNvPr id="3" name="Imagen 2" descr="IslaPielTSplineColore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452398"/>
            <a:ext cx="4927600" cy="4663203"/>
          </a:xfrm>
          <a:prstGeom prst="rect">
            <a:avLst/>
          </a:prstGeom>
        </p:spPr>
      </p:pic>
      <p:pic>
        <p:nvPicPr>
          <p:cNvPr id="4" name="Imagen 3" descr="IslaPielTSplineAgujer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02200" y="1463020"/>
            <a:ext cx="4953000" cy="4687241"/>
          </a:xfrm>
          <a:prstGeom prst="rect">
            <a:avLst/>
          </a:prstGeom>
        </p:spPr>
      </p:pic>
      <p:sp>
        <p:nvSpPr>
          <p:cNvPr id="10" name="Rectangle 2"/>
          <p:cNvSpPr>
            <a:spLocks noGrp="1" noChangeArrowheads="1"/>
          </p:cNvSpPr>
          <p:nvPr>
            <p:ph type="title"/>
          </p:nvPr>
        </p:nvSpPr>
        <p:spPr>
          <a:xfrm>
            <a:off x="507339" y="115888"/>
            <a:ext cx="7333192" cy="576262"/>
          </a:xfrm>
        </p:spPr>
        <p:txBody>
          <a:bodyPr/>
          <a:lstStyle/>
          <a:p>
            <a:r>
              <a:rPr lang="en-US" dirty="0" smtClean="0"/>
              <a:t>Applications: </a:t>
            </a:r>
            <a:r>
              <a:rPr lang="en-US" dirty="0" err="1" smtClean="0"/>
              <a:t>Isogeometric</a:t>
            </a:r>
            <a:r>
              <a:rPr lang="en-US" dirty="0" smtClean="0"/>
              <a:t> Modeling</a:t>
            </a:r>
            <a:endParaRPr lang="en-US" dirty="0"/>
          </a:p>
        </p:txBody>
      </p:sp>
    </p:spTree>
    <p:extLst>
      <p:ext uri="{BB962C8B-B14F-4D97-AF65-F5344CB8AC3E}">
        <p14:creationId xmlns:p14="http://schemas.microsoft.com/office/powerpoint/2010/main" xmlns="" val="1186091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t="31075" r="66766" b="38467"/>
          <a:stretch>
            <a:fillRect/>
          </a:stretch>
        </p:blipFill>
        <p:spPr bwMode="auto">
          <a:xfrm>
            <a:off x="6540500" y="1416050"/>
            <a:ext cx="3340099" cy="2783424"/>
          </a:xfrm>
          <a:prstGeom prst="rect">
            <a:avLst/>
          </a:prstGeom>
          <a:noFill/>
          <a:ln w="9525">
            <a:noFill/>
            <a:miter lim="800000"/>
            <a:headEnd/>
            <a:tailEnd/>
          </a:ln>
        </p:spPr>
      </p:pic>
      <p:sp>
        <p:nvSpPr>
          <p:cNvPr id="32770" name="Rectangle 2"/>
          <p:cNvSpPr>
            <a:spLocks noChangeArrowheads="1"/>
          </p:cNvSpPr>
          <p:nvPr/>
        </p:nvSpPr>
        <p:spPr bwMode="auto">
          <a:xfrm>
            <a:off x="2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1" name="Rectangle 3"/>
          <p:cNvSpPr>
            <a:spLocks noChangeArrowheads="1"/>
          </p:cNvSpPr>
          <p:nvPr/>
        </p:nvSpPr>
        <p:spPr bwMode="auto">
          <a:xfrm>
            <a:off x="2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3" name="Rectangle 5"/>
          <p:cNvSpPr>
            <a:spLocks noChangeArrowheads="1"/>
          </p:cNvSpPr>
          <p:nvPr/>
        </p:nvSpPr>
        <p:spPr bwMode="auto">
          <a:xfrm>
            <a:off x="25"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32774" name="Rectangle 6"/>
          <p:cNvSpPr>
            <a:spLocks noChangeArrowheads="1"/>
          </p:cNvSpPr>
          <p:nvPr/>
        </p:nvSpPr>
        <p:spPr bwMode="auto">
          <a:xfrm>
            <a:off x="25" y="808638"/>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tabLst>
                <a:tab pos="1036638" algn="l"/>
              </a:tabLst>
            </a:pPr>
            <a:endParaRPr kumimoji="0" lang="es-ES" sz="1800" smtClean="0">
              <a:solidFill>
                <a:srgbClr val="000000"/>
              </a:solidFill>
              <a:latin typeface="Arial" pitchFamily="34" charset="0"/>
              <a:cs typeface="Arial" pitchFamily="34" charset="0"/>
            </a:endParaRPr>
          </a:p>
        </p:txBody>
      </p:sp>
      <p:sp>
        <p:nvSpPr>
          <p:cNvPr id="32777" name="Rectangle 9"/>
          <p:cNvSpPr>
            <a:spLocks noChangeArrowheads="1"/>
          </p:cNvSpPr>
          <p:nvPr/>
        </p:nvSpPr>
        <p:spPr bwMode="auto">
          <a:xfrm>
            <a:off x="25"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l" eaLnBrk="1" hangingPunct="1"/>
            <a:endParaRPr kumimoji="0" lang="es-ES" sz="1800">
              <a:solidFill>
                <a:srgbClr val="000000"/>
              </a:solidFill>
              <a:latin typeface="Arial" charset="0"/>
            </a:endParaRPr>
          </a:p>
        </p:txBody>
      </p:sp>
      <p:sp>
        <p:nvSpPr>
          <p:cNvPr id="18"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20" name="Rectangle 4"/>
          <p:cNvSpPr>
            <a:spLocks noChangeArrowheads="1"/>
          </p:cNvSpPr>
          <p:nvPr/>
        </p:nvSpPr>
        <p:spPr bwMode="auto">
          <a:xfrm>
            <a:off x="507349" y="620717"/>
            <a:ext cx="5596404" cy="6186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p>
          <a:p>
            <a:pPr algn="l">
              <a:lnSpc>
                <a:spcPct val="70000"/>
              </a:lnSpc>
              <a:spcBef>
                <a:spcPct val="50000"/>
              </a:spcBef>
            </a:pPr>
            <a:r>
              <a:rPr kumimoji="0" lang="en-US" sz="1800" dirty="0" smtClean="0">
                <a:solidFill>
                  <a:srgbClr val="C8C8C8"/>
                </a:solidFill>
                <a:latin typeface="Arial" charset="0"/>
              </a:rPr>
              <a:t>Concentrate </a:t>
            </a:r>
            <a:r>
              <a:rPr kumimoji="0" lang="en-US" sz="1800" dirty="0" smtClean="0">
                <a:solidFill>
                  <a:srgbClr val="C8C8C8"/>
                </a:solidFill>
                <a:latin typeface="Arial" pitchFamily="34" charset="0"/>
                <a:cs typeface="Arial" pitchFamily="34" charset="0"/>
              </a:rPr>
              <a:t>source in relation to the initial mesh size</a:t>
            </a:r>
            <a:endParaRPr kumimoji="0" lang="en-US" sz="1800" dirty="0">
              <a:solidFill>
                <a:srgbClr val="C8C8C8"/>
              </a:solidFill>
              <a:latin typeface="Arial" pitchFamily="34" charset="0"/>
              <a:cs typeface="Arial" pitchFamily="34" charset="0"/>
            </a:endParaRPr>
          </a:p>
        </p:txBody>
      </p:sp>
      <p:pic>
        <p:nvPicPr>
          <p:cNvPr id="17" name="Picture 3"/>
          <p:cNvPicPr>
            <a:picLocks noChangeAspect="1" noChangeArrowheads="1"/>
          </p:cNvPicPr>
          <p:nvPr/>
        </p:nvPicPr>
        <p:blipFill>
          <a:blip r:embed="rId3" cstate="print"/>
          <a:srcRect/>
          <a:stretch>
            <a:fillRect/>
          </a:stretch>
        </p:blipFill>
        <p:spPr bwMode="auto">
          <a:xfrm>
            <a:off x="472445" y="1738313"/>
            <a:ext cx="3312597" cy="936000"/>
          </a:xfrm>
          <a:prstGeom prst="rect">
            <a:avLst/>
          </a:prstGeom>
          <a:noFill/>
          <a:ln w="9525">
            <a:noFill/>
            <a:miter lim="800000"/>
            <a:headEnd/>
            <a:tailEnd/>
          </a:ln>
        </p:spPr>
      </p:pic>
      <p:grpSp>
        <p:nvGrpSpPr>
          <p:cNvPr id="19" name="18 Grupo"/>
          <p:cNvGrpSpPr/>
          <p:nvPr/>
        </p:nvGrpSpPr>
        <p:grpSpPr>
          <a:xfrm>
            <a:off x="853446" y="3307083"/>
            <a:ext cx="6080760" cy="1057915"/>
            <a:chOff x="411480" y="3413760"/>
            <a:chExt cx="6080760" cy="1057915"/>
          </a:xfrm>
        </p:grpSpPr>
        <p:sp>
          <p:nvSpPr>
            <p:cNvPr id="23" name="22 CuadroTexto"/>
            <p:cNvSpPr txBox="1"/>
            <p:nvPr/>
          </p:nvSpPr>
          <p:spPr>
            <a:xfrm>
              <a:off x="411480" y="3413760"/>
              <a:ext cx="2865120" cy="461665"/>
            </a:xfrm>
            <a:prstGeom prst="rect">
              <a:avLst/>
            </a:prstGeom>
            <a:noFill/>
          </p:spPr>
          <p:txBody>
            <a:bodyPr wrap="square" rtlCol="0">
              <a:spAutoFit/>
            </a:bodyPr>
            <a:lstStyle/>
            <a:p>
              <a:pPr algn="l"/>
              <a:r>
                <a:rPr lang="en-US" sz="2400" dirty="0" smtClean="0">
                  <a:solidFill>
                    <a:schemeClr val="tx1"/>
                  </a:solidFill>
                  <a:latin typeface="+mn-lt"/>
                </a:rPr>
                <a:t>Exact solution</a:t>
              </a:r>
              <a:r>
                <a:rPr lang="es-ES" sz="2400" dirty="0" smtClean="0">
                  <a:solidFill>
                    <a:schemeClr val="tx1"/>
                  </a:solidFill>
                  <a:latin typeface="+mn-lt"/>
                </a:rPr>
                <a:t>:</a:t>
              </a:r>
              <a:endParaRPr lang="es-ES" sz="2400" dirty="0">
                <a:solidFill>
                  <a:schemeClr val="tx1"/>
                </a:solidFill>
                <a:latin typeface="+mn-lt"/>
              </a:endParaRPr>
            </a:p>
          </p:txBody>
        </p:sp>
        <p:pic>
          <p:nvPicPr>
            <p:cNvPr id="24" name="Picture 4"/>
            <p:cNvPicPr>
              <a:picLocks noChangeAspect="1" noChangeArrowheads="1"/>
            </p:cNvPicPr>
            <p:nvPr/>
          </p:nvPicPr>
          <p:blipFill>
            <a:blip r:embed="rId4" cstate="print"/>
            <a:srcRect/>
            <a:stretch>
              <a:fillRect/>
            </a:stretch>
          </p:blipFill>
          <p:spPr bwMode="auto">
            <a:xfrm>
              <a:off x="451107" y="4003675"/>
              <a:ext cx="6041133" cy="468000"/>
            </a:xfrm>
            <a:prstGeom prst="rect">
              <a:avLst/>
            </a:prstGeom>
            <a:noFill/>
            <a:ln w="9525">
              <a:noFill/>
              <a:miter lim="800000"/>
              <a:headEnd/>
              <a:tailEnd/>
            </a:ln>
          </p:spPr>
        </p:pic>
      </p:grpSp>
      <p:grpSp>
        <p:nvGrpSpPr>
          <p:cNvPr id="25" name="24 Grupo"/>
          <p:cNvGrpSpPr/>
          <p:nvPr/>
        </p:nvGrpSpPr>
        <p:grpSpPr>
          <a:xfrm>
            <a:off x="800741" y="4998720"/>
            <a:ext cx="7256512" cy="1398670"/>
            <a:chOff x="495933" y="5059680"/>
            <a:chExt cx="7256512" cy="1398670"/>
          </a:xfrm>
        </p:grpSpPr>
        <p:pic>
          <p:nvPicPr>
            <p:cNvPr id="26" name="Picture 5"/>
            <p:cNvPicPr>
              <a:picLocks noChangeAspect="1" noChangeArrowheads="1"/>
            </p:cNvPicPr>
            <p:nvPr/>
          </p:nvPicPr>
          <p:blipFill>
            <a:blip r:embed="rId5" cstate="print"/>
            <a:srcRect/>
            <a:stretch>
              <a:fillRect/>
            </a:stretch>
          </p:blipFill>
          <p:spPr bwMode="auto">
            <a:xfrm>
              <a:off x="495933" y="5594350"/>
              <a:ext cx="7256512" cy="864000"/>
            </a:xfrm>
            <a:prstGeom prst="rect">
              <a:avLst/>
            </a:prstGeom>
            <a:noFill/>
            <a:ln w="9525">
              <a:noFill/>
              <a:miter lim="800000"/>
              <a:headEnd/>
              <a:tailEnd/>
            </a:ln>
          </p:spPr>
        </p:pic>
        <p:sp>
          <p:nvSpPr>
            <p:cNvPr id="27" name="26 CuadroTexto"/>
            <p:cNvSpPr txBox="1"/>
            <p:nvPr/>
          </p:nvSpPr>
          <p:spPr>
            <a:xfrm>
              <a:off x="533400" y="5059680"/>
              <a:ext cx="5425440" cy="461665"/>
            </a:xfrm>
            <a:prstGeom prst="rect">
              <a:avLst/>
            </a:prstGeom>
            <a:noFill/>
          </p:spPr>
          <p:txBody>
            <a:bodyPr wrap="square" rtlCol="0">
              <a:spAutoFit/>
            </a:bodyPr>
            <a:lstStyle/>
            <a:p>
              <a:pPr algn="l"/>
              <a:r>
                <a:rPr lang="en-US" sz="2400" dirty="0" smtClean="0">
                  <a:solidFill>
                    <a:schemeClr val="tx1"/>
                  </a:solidFill>
                  <a:latin typeface="+mn-lt"/>
                </a:rPr>
                <a:t>Residual-type error indicator</a:t>
              </a:r>
              <a:r>
                <a:rPr lang="es-ES" sz="2400" dirty="0" smtClean="0">
                  <a:solidFill>
                    <a:schemeClr val="tx1"/>
                  </a:solidFill>
                  <a:latin typeface="+mn-lt"/>
                </a:rPr>
                <a:t>:</a:t>
              </a:r>
              <a:endParaRPr lang="es-ES" sz="2400" dirty="0">
                <a:solidFill>
                  <a:schemeClr val="tx1"/>
                </a:solidFill>
                <a:latin typeface="+mn-lt"/>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909" y="673100"/>
            <a:ext cx="1774845"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4314001"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of a Poisson problem</a:t>
            </a:r>
            <a:endParaRPr kumimoji="0" lang="en-US" sz="1800" dirty="0">
              <a:solidFill>
                <a:srgbClr val="C8C8C8"/>
              </a:solidFill>
              <a:latin typeface="Arial" charset="0"/>
            </a:endParaRPr>
          </a:p>
        </p:txBody>
      </p:sp>
      <p:grpSp>
        <p:nvGrpSpPr>
          <p:cNvPr id="22" name="21 Grupo"/>
          <p:cNvGrpSpPr/>
          <p:nvPr/>
        </p:nvGrpSpPr>
        <p:grpSpPr>
          <a:xfrm>
            <a:off x="4854894" y="795528"/>
            <a:ext cx="3485450" cy="443992"/>
            <a:chOff x="4506406" y="740664"/>
            <a:chExt cx="3485450" cy="443992"/>
          </a:xfrm>
        </p:grpSpPr>
        <p:pic>
          <p:nvPicPr>
            <p:cNvPr id="23" name="Picture 8"/>
            <p:cNvPicPr>
              <a:picLocks noChangeAspect="1" noChangeArrowheads="1"/>
            </p:cNvPicPr>
            <p:nvPr/>
          </p:nvPicPr>
          <p:blipFill>
            <a:blip r:embed="rId2"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24" name="Picture 9"/>
            <p:cNvPicPr>
              <a:picLocks noChangeAspect="1" noChangeArrowheads="1"/>
            </p:cNvPicPr>
            <p:nvPr/>
          </p:nvPicPr>
          <p:blipFill>
            <a:blip r:embed="rId3"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25" name="Picture 10"/>
            <p:cNvPicPr>
              <a:picLocks noChangeAspect="1" noChangeArrowheads="1"/>
            </p:cNvPicPr>
            <p:nvPr/>
          </p:nvPicPr>
          <p:blipFill>
            <a:blip r:embed="rId4"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26"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1" u="none" strike="noStrike" kern="0" cap="none" spc="0" normalizeH="0" baseline="0" noProof="0" dirty="0">
                  <a:ln>
                    <a:noFill/>
                  </a:ln>
                  <a:solidFill>
                    <a:srgbClr val="FFFFFF"/>
                  </a:solidFill>
                  <a:effectLst/>
                  <a:uLnTx/>
                  <a:uFillTx/>
                  <a:cs typeface="Times New Roman" pitchFamily="18" charset="0"/>
                </a:rPr>
                <a:t>d</a:t>
              </a:r>
            </a:p>
          </p:txBody>
        </p:sp>
        <p:sp>
          <p:nvSpPr>
            <p:cNvPr id="27"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itchFamily="34" charset="0"/>
                  <a:cs typeface="Arial" pitchFamily="34" charset="0"/>
                </a:rPr>
                <a:t>Error indicator :</a:t>
              </a:r>
              <a:endParaRPr kumimoji="0" lang="en-US" sz="1200" b="0" i="0" u="none" strike="noStrike" kern="0" cap="none" spc="0" normalizeH="0" baseline="0" noProof="0" dirty="0">
                <a:ln>
                  <a:noFill/>
                </a:ln>
                <a:solidFill>
                  <a:srgbClr val="FFFFFF"/>
                </a:solidFill>
                <a:effectLst/>
                <a:uLnTx/>
                <a:uFillTx/>
                <a:latin typeface="Arial" pitchFamily="34" charset="0"/>
                <a:cs typeface="Arial" pitchFamily="34" charset="0"/>
              </a:endParaRPr>
            </a:p>
          </p:txBody>
        </p:sp>
      </p:grpSp>
      <p:pic>
        <p:nvPicPr>
          <p:cNvPr id="491522" name="Picture 2"/>
          <p:cNvPicPr>
            <a:picLocks noChangeAspect="1" noChangeArrowheads="1"/>
          </p:cNvPicPr>
          <p:nvPr/>
        </p:nvPicPr>
        <p:blipFill>
          <a:blip r:embed="rId5" cstate="print"/>
          <a:srcRect/>
          <a:stretch>
            <a:fillRect/>
          </a:stretch>
        </p:blipFill>
        <p:spPr bwMode="auto">
          <a:xfrm>
            <a:off x="5" y="1441099"/>
            <a:ext cx="5732056" cy="5211993"/>
          </a:xfrm>
          <a:prstGeom prst="rect">
            <a:avLst/>
          </a:prstGeom>
          <a:noFill/>
          <a:ln w="9525">
            <a:noFill/>
            <a:miter lim="800000"/>
            <a:headEnd/>
            <a:tailEnd/>
          </a:ln>
        </p:spPr>
      </p:pic>
      <p:pic>
        <p:nvPicPr>
          <p:cNvPr id="491524" name="Picture 4"/>
          <p:cNvPicPr>
            <a:picLocks noChangeAspect="1" noChangeArrowheads="1"/>
          </p:cNvPicPr>
          <p:nvPr/>
        </p:nvPicPr>
        <p:blipFill>
          <a:blip r:embed="rId6" cstate="print"/>
          <a:srcRect/>
          <a:stretch>
            <a:fillRect/>
          </a:stretch>
        </p:blipFill>
        <p:spPr bwMode="auto">
          <a:xfrm>
            <a:off x="6365533" y="1463938"/>
            <a:ext cx="2997924" cy="1803932"/>
          </a:xfrm>
          <a:prstGeom prst="rect">
            <a:avLst/>
          </a:prstGeom>
          <a:noFill/>
          <a:ln w="9525">
            <a:noFill/>
            <a:miter lim="800000"/>
            <a:headEnd/>
            <a:tailEnd/>
          </a:ln>
        </p:spPr>
      </p:pic>
      <p:sp>
        <p:nvSpPr>
          <p:cNvPr id="21" name="20 CuadroTexto"/>
          <p:cNvSpPr txBox="1"/>
          <p:nvPr/>
        </p:nvSpPr>
        <p:spPr>
          <a:xfrm>
            <a:off x="6615543" y="6390179"/>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Convergence behavior</a:t>
            </a:r>
            <a:endParaRPr kumimoji="0" lang="es-ES" sz="1200" dirty="0">
              <a:solidFill>
                <a:srgbClr val="000000"/>
              </a:solidFill>
              <a:latin typeface="Arial" charset="0"/>
            </a:endParaRPr>
          </a:p>
        </p:txBody>
      </p:sp>
      <p:sp>
        <p:nvSpPr>
          <p:cNvPr id="28" name="27 CuadroTexto"/>
          <p:cNvSpPr txBox="1"/>
          <p:nvPr/>
        </p:nvSpPr>
        <p:spPr>
          <a:xfrm>
            <a:off x="6541170" y="3287311"/>
            <a:ext cx="2762546" cy="276999"/>
          </a:xfrm>
          <a:prstGeom prst="rect">
            <a:avLst/>
          </a:prstGeom>
          <a:noFill/>
        </p:spPr>
        <p:txBody>
          <a:bodyPr wrap="square" rtlCol="0">
            <a:spAutoFit/>
          </a:bodyPr>
          <a:lstStyle/>
          <a:p>
            <a:pPr eaLnBrk="1" hangingPunct="1"/>
            <a:r>
              <a:rPr kumimoji="0" lang="en-US" sz="1200" dirty="0" smtClean="0">
                <a:solidFill>
                  <a:srgbClr val="000000"/>
                </a:solidFill>
                <a:latin typeface="Arial" charset="0"/>
              </a:rPr>
              <a:t>Numerical solution across a section</a:t>
            </a:r>
            <a:endParaRPr kumimoji="0" lang="es-ES" sz="1200" dirty="0">
              <a:solidFill>
                <a:srgbClr val="000000"/>
              </a:solidFill>
              <a:latin typeface="Arial" charset="0"/>
            </a:endParaRPr>
          </a:p>
        </p:txBody>
      </p:sp>
      <p:pic>
        <p:nvPicPr>
          <p:cNvPr id="491527" name="Picture 7"/>
          <p:cNvPicPr>
            <a:picLocks noChangeAspect="1" noChangeArrowheads="1"/>
          </p:cNvPicPr>
          <p:nvPr/>
        </p:nvPicPr>
        <p:blipFill>
          <a:blip r:embed="rId7" cstate="print"/>
          <a:srcRect/>
          <a:stretch>
            <a:fillRect/>
          </a:stretch>
        </p:blipFill>
        <p:spPr bwMode="auto">
          <a:xfrm>
            <a:off x="6455111" y="3778402"/>
            <a:ext cx="2718131" cy="2587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Título"/>
          <p:cNvSpPr>
            <a:spLocks noGrp="1"/>
          </p:cNvSpPr>
          <p:nvPr>
            <p:ph type="title"/>
          </p:nvPr>
        </p:nvSpPr>
        <p:spPr>
          <a:xfrm>
            <a:off x="507339" y="115888"/>
            <a:ext cx="7333192" cy="576262"/>
          </a:xfrm>
        </p:spPr>
        <p:txBody>
          <a:bodyPr/>
          <a:lstStyle/>
          <a:p>
            <a:r>
              <a:rPr lang="es-ES" dirty="0" smtClean="0"/>
              <a:t>Local </a:t>
            </a:r>
            <a:r>
              <a:rPr lang="es-ES" dirty="0" err="1" smtClean="0"/>
              <a:t>Nested</a:t>
            </a:r>
            <a:r>
              <a:rPr lang="es-ES" dirty="0" smtClean="0"/>
              <a:t> </a:t>
            </a:r>
            <a:r>
              <a:rPr lang="es-ES" dirty="0" err="1" smtClean="0"/>
              <a:t>Adaptive</a:t>
            </a:r>
            <a:r>
              <a:rPr lang="es-ES" dirty="0" smtClean="0"/>
              <a:t> </a:t>
            </a:r>
            <a:r>
              <a:rPr lang="es-ES" dirty="0" err="1" smtClean="0"/>
              <a:t>Refinement</a:t>
            </a:r>
            <a:r>
              <a:rPr lang="es-ES" dirty="0" smtClean="0"/>
              <a:t> </a:t>
            </a:r>
            <a:endParaRPr lang="es-ES" dirty="0"/>
          </a:p>
        </p:txBody>
      </p:sp>
      <p:sp>
        <p:nvSpPr>
          <p:cNvPr id="15" name="Rectangle 4"/>
          <p:cNvSpPr>
            <a:spLocks noChangeArrowheads="1"/>
          </p:cNvSpPr>
          <p:nvPr/>
        </p:nvSpPr>
        <p:spPr bwMode="auto">
          <a:xfrm>
            <a:off x="507349" y="620713"/>
            <a:ext cx="573746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Influence of </a:t>
            </a:r>
            <a:r>
              <a:rPr kumimoji="0" lang="en-US" sz="1800" dirty="0" err="1" smtClean="0">
                <a:solidFill>
                  <a:srgbClr val="C8C8C8"/>
                </a:solidFill>
                <a:latin typeface="Arial" charset="0"/>
              </a:rPr>
              <a:t>isoparametry</a:t>
            </a:r>
            <a:r>
              <a:rPr kumimoji="0" lang="en-US" sz="1800" dirty="0" smtClean="0">
                <a:solidFill>
                  <a:srgbClr val="C8C8C8"/>
                </a:solidFill>
                <a:latin typeface="Arial" charset="0"/>
              </a:rPr>
              <a:t> in the convergence behavior</a:t>
            </a:r>
            <a:endParaRPr kumimoji="0" lang="en-US" sz="1800" dirty="0">
              <a:solidFill>
                <a:srgbClr val="C8C8C8"/>
              </a:solidFill>
              <a:latin typeface="Arial" charset="0"/>
            </a:endParaRPr>
          </a:p>
        </p:txBody>
      </p:sp>
      <p:pic>
        <p:nvPicPr>
          <p:cNvPr id="16" name="Picture 6"/>
          <p:cNvPicPr>
            <a:picLocks noChangeAspect="1" noChangeArrowheads="1"/>
          </p:cNvPicPr>
          <p:nvPr/>
        </p:nvPicPr>
        <p:blipFill>
          <a:blip r:embed="rId2" cstate="print"/>
          <a:srcRect/>
          <a:stretch>
            <a:fillRect/>
          </a:stretch>
        </p:blipFill>
        <p:spPr bwMode="auto">
          <a:xfrm>
            <a:off x="1587501" y="1490036"/>
            <a:ext cx="6375400" cy="51309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Poisson Problem for </a:t>
            </a:r>
            <a:r>
              <a:rPr lang="en-US" dirty="0" smtClean="0"/>
              <a:t>a</a:t>
            </a:r>
            <a:r>
              <a:rPr lang="en-US" dirty="0" smtClean="0"/>
              <a:t> </a:t>
            </a:r>
            <a:r>
              <a:rPr lang="en-US" dirty="0" smtClean="0"/>
              <a:t>Domain with Two Materials</a:t>
            </a:r>
            <a:endParaRPr lang="es-ES" dirty="0"/>
          </a:p>
        </p:txBody>
      </p:sp>
      <p:pic>
        <p:nvPicPr>
          <p:cNvPr id="494594" name="Picture 2"/>
          <p:cNvPicPr>
            <a:picLocks noChangeAspect="1" noChangeArrowheads="1"/>
          </p:cNvPicPr>
          <p:nvPr/>
        </p:nvPicPr>
        <p:blipFill>
          <a:blip r:embed="rId2" cstate="print"/>
          <a:srcRect/>
          <a:stretch>
            <a:fillRect/>
          </a:stretch>
        </p:blipFill>
        <p:spPr bwMode="auto">
          <a:xfrm>
            <a:off x="7" y="1540832"/>
            <a:ext cx="4587545" cy="470024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r="5269"/>
          <a:stretch>
            <a:fillRect/>
          </a:stretch>
        </p:blipFill>
        <p:spPr bwMode="auto">
          <a:xfrm>
            <a:off x="5123180" y="1533760"/>
            <a:ext cx="4338320" cy="116586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815076" y="3265039"/>
            <a:ext cx="3735324" cy="920801"/>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060497" y="5848354"/>
            <a:ext cx="6845503" cy="597713"/>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5961067" y="4689493"/>
            <a:ext cx="1213104" cy="451104"/>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a:stretch>
            <a:fillRect/>
          </a:stretch>
        </p:blipFill>
        <p:spPr bwMode="auto">
          <a:xfrm>
            <a:off x="7908036" y="4689493"/>
            <a:ext cx="1578864" cy="451104"/>
          </a:xfrm>
          <a:prstGeom prst="rect">
            <a:avLst/>
          </a:prstGeom>
          <a:noFill/>
          <a:ln w="9525">
            <a:noFill/>
            <a:miter lim="800000"/>
            <a:headEnd/>
            <a:tailEnd/>
          </a:ln>
        </p:spPr>
      </p:pic>
      <p:sp>
        <p:nvSpPr>
          <p:cNvPr id="13" name="Rectangle 4"/>
          <p:cNvSpPr>
            <a:spLocks noChangeArrowheads="1"/>
          </p:cNvSpPr>
          <p:nvPr/>
        </p:nvSpPr>
        <p:spPr bwMode="auto">
          <a:xfrm>
            <a:off x="507349" y="620713"/>
            <a:ext cx="2775119"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Statement of the problem</a:t>
            </a:r>
            <a:endParaRPr kumimoji="0" lang="en-US" sz="1800" dirty="0" smtClean="0">
              <a:solidFill>
                <a:srgbClr val="C8C8C8"/>
              </a:solidFill>
              <a:latin typeface="Arial" charset="0"/>
            </a:endParaRPr>
          </a:p>
        </p:txBody>
      </p:sp>
      <p:sp>
        <p:nvSpPr>
          <p:cNvPr id="14" name="13 CuadroTexto"/>
          <p:cNvSpPr txBox="1"/>
          <p:nvPr/>
        </p:nvSpPr>
        <p:spPr>
          <a:xfrm>
            <a:off x="2209800" y="34949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aseline="-25000" dirty="0" smtClean="0">
                <a:solidFill>
                  <a:schemeClr val="tx1"/>
                </a:solidFill>
                <a:cs typeface="Times New Roman" pitchFamily="18" charset="0"/>
                <a:sym typeface="Symbol"/>
              </a:rPr>
              <a:t>1</a:t>
            </a:r>
            <a:endParaRPr lang="en-US" sz="2800" dirty="0">
              <a:solidFill>
                <a:schemeClr val="tx1"/>
              </a:solidFill>
              <a:cs typeface="Times New Roman" pitchFamily="18" charset="0"/>
            </a:endParaRPr>
          </a:p>
        </p:txBody>
      </p:sp>
      <p:sp>
        <p:nvSpPr>
          <p:cNvPr id="15" name="14 CuadroTexto"/>
          <p:cNvSpPr txBox="1"/>
          <p:nvPr/>
        </p:nvSpPr>
        <p:spPr>
          <a:xfrm>
            <a:off x="2692400" y="4803095"/>
            <a:ext cx="647700" cy="523220"/>
          </a:xfrm>
          <a:prstGeom prst="rect">
            <a:avLst/>
          </a:prstGeom>
          <a:noFill/>
        </p:spPr>
        <p:txBody>
          <a:bodyPr wrap="square" rtlCol="0">
            <a:spAutoFit/>
          </a:bodyPr>
          <a:lstStyle/>
          <a:p>
            <a:pPr algn="l"/>
            <a:r>
              <a:rPr lang="en-US" sz="2800" b="1" i="1" dirty="0" smtClean="0">
                <a:solidFill>
                  <a:schemeClr val="tx1"/>
                </a:solidFill>
                <a:latin typeface="Arial" pitchFamily="34" charset="0"/>
                <a:cs typeface="Arial" pitchFamily="34" charset="0"/>
                <a:sym typeface="Symbol"/>
              </a:rPr>
              <a:t></a:t>
            </a:r>
            <a:r>
              <a:rPr lang="en-US" sz="2800" b="1" baseline="-25000" dirty="0" smtClean="0">
                <a:solidFill>
                  <a:schemeClr val="tx1"/>
                </a:solidFill>
                <a:cs typeface="Times New Roman" pitchFamily="18" charset="0"/>
                <a:sym typeface="Symbol"/>
              </a:rPr>
              <a:t>2</a:t>
            </a:r>
            <a:endParaRPr lang="en-US" sz="2800" b="1" dirty="0">
              <a:solidFill>
                <a:schemeClr val="tx1"/>
              </a:solidFill>
              <a:cs typeface="Times New Roman" pitchFamily="18" charset="0"/>
            </a:endParaRPr>
          </a:p>
        </p:txBody>
      </p:sp>
      <p:sp>
        <p:nvSpPr>
          <p:cNvPr id="16" name="15 CuadroTexto"/>
          <p:cNvSpPr txBox="1"/>
          <p:nvPr/>
        </p:nvSpPr>
        <p:spPr>
          <a:xfrm>
            <a:off x="7277100" y="4625295"/>
            <a:ext cx="838200" cy="523220"/>
          </a:xfrm>
          <a:prstGeom prst="rect">
            <a:avLst/>
          </a:prstGeom>
          <a:noFill/>
        </p:spPr>
        <p:txBody>
          <a:bodyPr wrap="square" rtlCol="0">
            <a:spAutoFit/>
          </a:bodyPr>
          <a:lstStyle/>
          <a:p>
            <a:pPr algn="l"/>
            <a:r>
              <a:rPr lang="en-US" sz="2800" b="1" dirty="0" smtClean="0">
                <a:solidFill>
                  <a:schemeClr val="tx1"/>
                </a:solidFill>
                <a:latin typeface="Arial" pitchFamily="34" charset="0"/>
                <a:cs typeface="Arial" pitchFamily="34" charset="0"/>
                <a:sym typeface="Symbol"/>
              </a:rPr>
              <a:t></a:t>
            </a:r>
            <a:endParaRPr lang="en-US" sz="2800" b="1" dirty="0">
              <a:solidFill>
                <a:schemeClr val="tx1"/>
              </a:solidFill>
              <a:cs typeface="Times New Roman" pitchFamily="18" charset="0"/>
            </a:endParaRPr>
          </a:p>
        </p:txBody>
      </p:sp>
      <p:pic>
        <p:nvPicPr>
          <p:cNvPr id="17" name="Picture 4"/>
          <p:cNvPicPr>
            <a:picLocks noChangeAspect="1" noChangeArrowheads="1"/>
          </p:cNvPicPr>
          <p:nvPr/>
        </p:nvPicPr>
        <p:blipFill>
          <a:blip r:embed="rId7" cstate="print"/>
          <a:srcRect l="71948" r="13875"/>
          <a:stretch>
            <a:fillRect/>
          </a:stretch>
        </p:blipFill>
        <p:spPr bwMode="auto">
          <a:xfrm>
            <a:off x="7545388" y="2225693"/>
            <a:ext cx="223837" cy="451104"/>
          </a:xfrm>
          <a:prstGeom prst="rect">
            <a:avLst/>
          </a:prstGeom>
          <a:noFill/>
          <a:ln w="9525">
            <a:noFill/>
            <a:miter lim="800000"/>
            <a:headEnd/>
            <a:tailEnd/>
          </a:ln>
        </p:spPr>
      </p:pic>
      <p:pic>
        <p:nvPicPr>
          <p:cNvPr id="18" name="Picture 2"/>
          <p:cNvPicPr>
            <a:picLocks noChangeAspect="1" noChangeArrowheads="1"/>
          </p:cNvPicPr>
          <p:nvPr/>
        </p:nvPicPr>
        <p:blipFill>
          <a:blip r:embed="rId3" cstate="print"/>
          <a:srcRect l="82252" t="55808" r="5269"/>
          <a:stretch>
            <a:fillRect/>
          </a:stretch>
        </p:blipFill>
        <p:spPr bwMode="auto">
          <a:xfrm>
            <a:off x="546100" y="2235200"/>
            <a:ext cx="571500" cy="515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508001" y="115888"/>
            <a:ext cx="7332663" cy="576262"/>
          </a:xfrm>
        </p:spPr>
        <p:txBody>
          <a:bodyPr/>
          <a:lstStyle/>
          <a:p>
            <a:r>
              <a:rPr lang="en-US" dirty="0" smtClean="0"/>
              <a:t>Poisson Problem for </a:t>
            </a:r>
            <a:r>
              <a:rPr lang="en-US" dirty="0" smtClean="0"/>
              <a:t>a</a:t>
            </a:r>
            <a:r>
              <a:rPr lang="en-US" dirty="0" smtClean="0"/>
              <a:t> </a:t>
            </a:r>
            <a:r>
              <a:rPr lang="en-US" dirty="0" smtClean="0"/>
              <a:t>Domain with Two Materials</a:t>
            </a:r>
            <a:endParaRPr lang="es-ES" dirty="0"/>
          </a:p>
        </p:txBody>
      </p:sp>
      <p:pic>
        <p:nvPicPr>
          <p:cNvPr id="8" name="Picture 2" descr="C:\Users\marina\Desktop\ScriptHorno\SolucionFisico.png"/>
          <p:cNvPicPr>
            <a:picLocks noChangeAspect="1" noChangeArrowheads="1"/>
          </p:cNvPicPr>
          <p:nvPr/>
        </p:nvPicPr>
        <p:blipFill>
          <a:blip r:embed="rId2" cstate="print"/>
          <a:srcRect/>
          <a:stretch>
            <a:fillRect/>
          </a:stretch>
        </p:blipFill>
        <p:spPr bwMode="auto">
          <a:xfrm>
            <a:off x="4940300" y="1565711"/>
            <a:ext cx="4749799" cy="4866621"/>
          </a:xfrm>
          <a:prstGeom prst="rect">
            <a:avLst/>
          </a:prstGeom>
          <a:noFill/>
        </p:spPr>
      </p:pic>
      <p:pic>
        <p:nvPicPr>
          <p:cNvPr id="10" name="Picture 5" descr="C:\Users\marina\Desktop\ScriptHorno\SolucionParametrico.png"/>
          <p:cNvPicPr>
            <a:picLocks noChangeAspect="1" noChangeArrowheads="1"/>
          </p:cNvPicPr>
          <p:nvPr/>
        </p:nvPicPr>
        <p:blipFill>
          <a:blip r:embed="rId3" cstate="print"/>
          <a:srcRect/>
          <a:stretch>
            <a:fillRect/>
          </a:stretch>
        </p:blipFill>
        <p:spPr bwMode="auto">
          <a:xfrm>
            <a:off x="292100" y="1647829"/>
            <a:ext cx="4569970" cy="4572391"/>
          </a:xfrm>
          <a:prstGeom prst="rect">
            <a:avLst/>
          </a:prstGeom>
          <a:noFill/>
        </p:spPr>
      </p:pic>
      <p:sp>
        <p:nvSpPr>
          <p:cNvPr id="11" name="Rectangle 4"/>
          <p:cNvSpPr>
            <a:spLocks noChangeArrowheads="1"/>
          </p:cNvSpPr>
          <p:nvPr/>
        </p:nvSpPr>
        <p:spPr bwMode="auto">
          <a:xfrm>
            <a:off x="507349" y="620713"/>
            <a:ext cx="5647700" cy="290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Numerical solution in parametric </a:t>
            </a:r>
            <a:r>
              <a:rPr kumimoji="0" lang="en-US" sz="1800" dirty="0" smtClean="0">
                <a:solidFill>
                  <a:srgbClr val="C8C8C8"/>
                </a:solidFill>
                <a:latin typeface="Arial" charset="0"/>
              </a:rPr>
              <a:t>and physical domain</a:t>
            </a:r>
            <a:endParaRPr kumimoji="0" lang="en-US" sz="1800" dirty="0" smtClean="0">
              <a:solidFill>
                <a:srgbClr val="C8C8C8"/>
              </a:solidFill>
              <a:latin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59"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dirty="0">
                <a:solidFill>
                  <a:srgbClr val="FFFFFF"/>
                </a:solidFill>
                <a:latin typeface="Trebuchet MS" pitchFamily="34" charset="0"/>
              </a:rPr>
              <a:t>Final Comments and Future Works</a:t>
            </a:r>
          </a:p>
        </p:txBody>
      </p:sp>
      <p:pic>
        <p:nvPicPr>
          <p:cNvPr id="11" name="videoHorse.mpg">
            <a:hlinkClick r:id="" action="ppaction://media"/>
          </p:cNvPr>
          <p:cNvPicPr>
            <a:picLocks noRot="1" noChangeAspect="1"/>
          </p:cNvPicPr>
          <p:nvPr>
            <a:videoFile r:link="rId1"/>
          </p:nvPr>
        </p:nvPicPr>
        <p:blipFill>
          <a:blip r:embed="rId3" cstate="print"/>
          <a:stretch>
            <a:fillRect/>
          </a:stretch>
        </p:blipFill>
        <p:spPr>
          <a:xfrm>
            <a:off x="790788" y="1441857"/>
            <a:ext cx="8427553" cy="510019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1" name="Rectangle 1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68359" y="620713"/>
            <a:ext cx="421140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Automatic Construction of the Meccano</a:t>
            </a:r>
            <a:endParaRPr kumimoji="0" lang="en-US" sz="1800" i="1">
              <a:solidFill>
                <a:srgbClr val="C8C8C8"/>
              </a:solidFill>
              <a:latin typeface="Arial" charset="0"/>
            </a:endParaRPr>
          </a:p>
        </p:txBody>
      </p:sp>
      <p:sp>
        <p:nvSpPr>
          <p:cNvPr id="57354"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b="1">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58" y="1468881"/>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39" y="4917702"/>
            <a:ext cx="1794431" cy="171169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078618"/>
            <a:ext cx="9906000" cy="649287"/>
          </a:xfrm>
          <a:prstGeom prst="rect">
            <a:avLst/>
          </a:prstGeom>
          <a:noFill/>
          <a:ln w="57150" algn="ctr">
            <a:noFill/>
            <a:miter lim="800000"/>
            <a:headEnd/>
            <a:tailEnd/>
          </a:ln>
        </p:spPr>
        <p:txBody>
          <a:bodyPr lIns="90000" tIns="46800" rIns="90000" bIns="46800" anchor="ctr">
            <a:spAutoFit/>
          </a:bodyPr>
          <a:lstStyle/>
          <a:p>
            <a:r>
              <a:rPr lang="en-US" sz="1800">
                <a:solidFill>
                  <a:srgbClr val="000000"/>
                </a:solidFill>
                <a:latin typeface="Arial" charset="0"/>
                <a:hlinkClick r:id="rId3"/>
              </a:rPr>
              <a:t>http://www.dca.iusiani.ulpgc.es/proyecto2012-2014</a:t>
            </a:r>
            <a:endParaRPr lang="en-US" sz="1800">
              <a:solidFill>
                <a:srgbClr val="000000"/>
              </a:solidFill>
              <a:latin typeface="Arial" charset="0"/>
            </a:endParaRPr>
          </a:p>
          <a:p>
            <a:endParaRPr lang="en-US" sz="1800">
              <a:solidFill>
                <a:srgbClr val="000000"/>
              </a:solidFill>
              <a:latin typeface="Arial" charset="0"/>
            </a:endParaRPr>
          </a:p>
        </p:txBody>
      </p:sp>
      <p:sp>
        <p:nvSpPr>
          <p:cNvPr id="19459" name="Rectangle 9"/>
          <p:cNvSpPr>
            <a:spLocks noChangeArrowheads="1"/>
          </p:cNvSpPr>
          <p:nvPr/>
        </p:nvSpPr>
        <p:spPr bwMode="auto">
          <a:xfrm>
            <a:off x="0" y="2772282"/>
            <a:ext cx="9848850" cy="830997"/>
          </a:xfrm>
          <a:prstGeom prst="rect">
            <a:avLst/>
          </a:prstGeom>
          <a:noFill/>
          <a:ln w="57150">
            <a:noFill/>
            <a:miter lim="800000"/>
            <a:headEnd/>
            <a:tailEnd/>
          </a:ln>
        </p:spPr>
        <p:txBody>
          <a:bodyPr anchor="ctr">
            <a:spAutoFit/>
          </a:bodyPr>
          <a:lstStyle/>
          <a:p>
            <a:r>
              <a:rPr lang="en-US" sz="2400" b="1" dirty="0" smtClean="0">
                <a:solidFill>
                  <a:srgbClr val="FFFFFF"/>
                </a:solidFill>
                <a:latin typeface="Trebuchet MS" pitchFamily="34" charset="0"/>
              </a:rPr>
              <a:t>Advances of the Meccano Method </a:t>
            </a:r>
          </a:p>
          <a:p>
            <a:r>
              <a:rPr lang="en-US" sz="2400" b="1" dirty="0" smtClean="0">
                <a:solidFill>
                  <a:srgbClr val="FFFFFF"/>
                </a:solidFill>
                <a:latin typeface="Trebuchet MS" pitchFamily="34" charset="0"/>
              </a:rPr>
              <a:t>for </a:t>
            </a:r>
            <a:r>
              <a:rPr lang="en-US" sz="2400" b="1" dirty="0" err="1" smtClean="0">
                <a:solidFill>
                  <a:srgbClr val="FFFFFF"/>
                </a:solidFill>
                <a:latin typeface="Trebuchet MS" pitchFamily="34" charset="0"/>
              </a:rPr>
              <a:t>Isogeometric</a:t>
            </a:r>
            <a:r>
              <a:rPr lang="en-US" sz="2400" b="1" dirty="0" smtClean="0">
                <a:solidFill>
                  <a:srgbClr val="FFFFFF"/>
                </a:solidFill>
                <a:latin typeface="Trebuchet MS" pitchFamily="34" charset="0"/>
              </a:rPr>
              <a:t> Analysis of Irregular Planar Domains</a:t>
            </a:r>
            <a:endParaRPr lang="en-US" sz="2400" b="1" dirty="0">
              <a:solidFill>
                <a:srgbClr val="FFFFFF"/>
              </a:solidFill>
              <a:latin typeface="Trebuchet MS" pitchFamily="34" charset="0"/>
            </a:endParaRPr>
          </a:p>
        </p:txBody>
      </p:sp>
      <p:sp>
        <p:nvSpPr>
          <p:cNvPr id="19460" name="Rectangle 12"/>
          <p:cNvSpPr>
            <a:spLocks noChangeArrowheads="1"/>
          </p:cNvSpPr>
          <p:nvPr/>
        </p:nvSpPr>
        <p:spPr bwMode="auto">
          <a:xfrm>
            <a:off x="-6351" y="5380683"/>
            <a:ext cx="9906000" cy="647700"/>
          </a:xfrm>
          <a:prstGeom prst="rect">
            <a:avLst/>
          </a:prstGeom>
          <a:noFill/>
          <a:ln w="57150" algn="ctr">
            <a:noFill/>
            <a:miter lim="800000"/>
            <a:headEnd/>
            <a:tailEnd/>
          </a:ln>
        </p:spPr>
        <p:txBody>
          <a:bodyPr lIns="90000" tIns="46800" rIns="90000" bIns="46800"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681691"/>
            <a:ext cx="9848850" cy="369332"/>
          </a:xfrm>
          <a:prstGeom prst="rect">
            <a:avLst/>
          </a:prstGeom>
          <a:noFill/>
          <a:ln w="57150">
            <a:noFill/>
            <a:miter lim="800000"/>
            <a:headEnd/>
            <a:tailEnd/>
          </a:ln>
        </p:spPr>
        <p:txBody>
          <a:bodyPr anchor="ctr">
            <a:spAutoFit/>
          </a:bodyPr>
          <a:lstStyle/>
          <a:p>
            <a:r>
              <a:rPr lang="en-US" sz="1800" dirty="0" smtClean="0">
                <a:solidFill>
                  <a:srgbClr val="000000"/>
                </a:solidFill>
                <a:latin typeface="Trebuchet MS" pitchFamily="34" charset="0"/>
              </a:rPr>
              <a:t>J.I. </a:t>
            </a:r>
            <a:r>
              <a:rPr lang="en-US" sz="1800" dirty="0" err="1" smtClean="0">
                <a:solidFill>
                  <a:srgbClr val="000000"/>
                </a:solidFill>
                <a:latin typeface="Trebuchet MS" pitchFamily="34" charset="0"/>
              </a:rPr>
              <a:t>López</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M. </a:t>
            </a:r>
            <a:r>
              <a:rPr lang="en-US" sz="1800" dirty="0" err="1" smtClean="0">
                <a:solidFill>
                  <a:srgbClr val="000000"/>
                </a:solidFill>
                <a:latin typeface="Trebuchet MS" pitchFamily="34" charset="0"/>
              </a:rPr>
              <a:t>Brovka</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Escobar</a:t>
            </a:r>
            <a:r>
              <a:rPr lang="en-US" sz="1800" baseline="30000" dirty="0" smtClean="0">
                <a:solidFill>
                  <a:srgbClr val="000000"/>
                </a:solidFill>
                <a:latin typeface="Trebuchet MS" pitchFamily="34" charset="0"/>
              </a:rPr>
              <a:t>(1)</a:t>
            </a:r>
            <a:r>
              <a:rPr lang="en-US" sz="1800" dirty="0" smtClean="0">
                <a:solidFill>
                  <a:srgbClr val="000000"/>
                </a:solidFill>
                <a:latin typeface="Trebuchet MS" pitchFamily="34" charset="0"/>
              </a:rPr>
              <a:t>, J.M. Cascón</a:t>
            </a:r>
            <a:r>
              <a:rPr lang="en-US" sz="1800" baseline="30000" dirty="0" smtClean="0">
                <a:solidFill>
                  <a:srgbClr val="000000"/>
                </a:solidFill>
                <a:latin typeface="Trebuchet MS" pitchFamily="34" charset="0"/>
              </a:rPr>
              <a:t>(2)</a:t>
            </a:r>
            <a:r>
              <a:rPr lang="en-US" sz="1800" dirty="0" smtClean="0">
                <a:solidFill>
                  <a:srgbClr val="000000"/>
                </a:solidFill>
                <a:latin typeface="Trebuchet MS" pitchFamily="34" charset="0"/>
              </a:rPr>
              <a:t> and R. Montenegro</a:t>
            </a:r>
            <a:r>
              <a:rPr lang="en-US" sz="1800" baseline="30000" dirty="0" smtClean="0">
                <a:solidFill>
                  <a:srgbClr val="000000"/>
                </a:solidFill>
                <a:latin typeface="Trebuchet MS" pitchFamily="34" charset="0"/>
              </a:rPr>
              <a:t>(1)*</a:t>
            </a:r>
            <a:endParaRPr lang="es-ES" sz="18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47" y="4080244"/>
            <a:ext cx="7451387" cy="824841"/>
          </a:xfrm>
          <a:prstGeom prst="rect">
            <a:avLst/>
          </a:prstGeom>
          <a:noFill/>
          <a:ln w="57150">
            <a:noFill/>
            <a:miter lim="800000"/>
            <a:headEnd/>
            <a:tailEnd/>
          </a:ln>
        </p:spPr>
        <p:txBody>
          <a:bodyPr wrap="square"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a:solidFill>
                  <a:srgbClr val="010000"/>
                </a:solidFill>
                <a:latin typeface="Trebuchet MS" pitchFamily="34" charset="0"/>
              </a:rPr>
              <a:t>Department of Economics and History of Economics, University of Salamanca, 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938700"/>
            <a:ext cx="9906000" cy="400110"/>
          </a:xfrm>
          <a:prstGeom prst="rect">
            <a:avLst/>
          </a:prstGeom>
          <a:noFill/>
          <a:ln w="57150">
            <a:noFill/>
            <a:miter lim="800000"/>
            <a:headEnd/>
            <a:tailEnd/>
          </a:ln>
        </p:spPr>
        <p:txBody>
          <a:bodyPr anchor="ctr">
            <a:spAutoFit/>
          </a:bodyPr>
          <a:lstStyle/>
          <a:p>
            <a:pPr>
              <a:spcBef>
                <a:spcPct val="20000"/>
              </a:spcBef>
            </a:pPr>
            <a:r>
              <a:rPr lang="en-US" sz="1900" b="1" dirty="0" smtClean="0">
                <a:solidFill>
                  <a:srgbClr val="010000"/>
                </a:solidFill>
                <a:latin typeface="Arial" charset="0"/>
              </a:rPr>
              <a:t>Conference on Geometric &amp; Physical Modeling, November 11-14, 2013, Denver, USA</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 y="-207963"/>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70"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47" y="220663"/>
            <a:ext cx="178766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smtClean="0">
                <a:solidFill>
                  <a:srgbClr val="C8C8C8"/>
                </a:solidFill>
                <a:latin typeface="Arial" charset="0"/>
              </a:rPr>
              <a:t>16</a:t>
            </a:r>
            <a:r>
              <a:rPr kumimoji="0" lang="en-US" sz="1800" baseline="30000" smtClean="0">
                <a:solidFill>
                  <a:srgbClr val="C8C8C8"/>
                </a:solidFill>
                <a:latin typeface="Arial" charset="0"/>
              </a:rPr>
              <a:t>th</a:t>
            </a:r>
            <a:r>
              <a:rPr kumimoji="0" lang="en-US" sz="1800" smtClean="0">
                <a:solidFill>
                  <a:srgbClr val="C8C8C8"/>
                </a:solidFill>
                <a:latin typeface="Arial" charset="0"/>
              </a:rPr>
              <a:t> IMR (2007)</a:t>
            </a:r>
            <a:endParaRPr kumimoji="0" lang="en-US" sz="1800" i="1"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196026" y="5834743"/>
            <a:ext cx="2633664" cy="710067"/>
          </a:xfrm>
          <a:prstGeom prst="rect">
            <a:avLst/>
          </a:prstGeom>
          <a:noFill/>
          <a:ln w="57150" algn="ctr">
            <a:noFill/>
            <a:miter lim="800000"/>
            <a:headEnd/>
            <a:tailEnd/>
          </a:ln>
        </p:spPr>
        <p:txBody>
          <a:bodyPr lIns="90000" tIns="46800" rIns="90000" bIns="46800" anchor="ctr">
            <a:spAutoFit/>
          </a:bodyPr>
          <a:lstStyle/>
          <a:p>
            <a:pPr algn="l"/>
            <a:r>
              <a:rPr lang="es-ES" sz="1600" dirty="0" smtClean="0"/>
              <a:t>http://www.cyberware.com/</a:t>
            </a:r>
            <a:r>
              <a:rPr lang="en-US" dirty="0" smtClean="0"/>
              <a:t> </a:t>
            </a:r>
            <a:endParaRPr lang="en-US" dirty="0"/>
          </a:p>
        </p:txBody>
      </p:sp>
      <p:pic>
        <p:nvPicPr>
          <p:cNvPr id="44035" name="Picture 2"/>
          <p:cNvPicPr>
            <a:picLocks noChangeAspect="1" noChangeArrowheads="1"/>
          </p:cNvPicPr>
          <p:nvPr/>
        </p:nvPicPr>
        <p:blipFill>
          <a:blip r:embed="rId3" cstate="print"/>
          <a:srcRect/>
          <a:stretch>
            <a:fillRect/>
          </a:stretch>
        </p:blipFill>
        <p:spPr bwMode="auto">
          <a:xfrm>
            <a:off x="1045873" y="318080"/>
            <a:ext cx="4741862" cy="6181725"/>
          </a:xfrm>
          <a:prstGeom prst="rect">
            <a:avLst/>
          </a:prstGeom>
          <a:noFill/>
          <a:ln w="57150" algn="ctr">
            <a:noFill/>
            <a:miter lim="800000"/>
            <a:headEnd/>
            <a:tailEnd/>
          </a:ln>
        </p:spPr>
      </p:pic>
      <p:sp>
        <p:nvSpPr>
          <p:cNvPr id="4" name="Rectangle 4"/>
          <p:cNvSpPr>
            <a:spLocks noChangeArrowheads="1"/>
          </p:cNvSpPr>
          <p:nvPr/>
        </p:nvSpPr>
        <p:spPr bwMode="auto">
          <a:xfrm>
            <a:off x="6169695" y="5749811"/>
            <a:ext cx="3545907" cy="340735"/>
          </a:xfrm>
          <a:prstGeom prst="rect">
            <a:avLst/>
          </a:prstGeom>
          <a:noFill/>
          <a:ln w="57150" algn="ctr">
            <a:noFill/>
            <a:miter lim="800000"/>
            <a:headEnd/>
            <a:tailEnd/>
          </a:ln>
        </p:spPr>
        <p:txBody>
          <a:bodyPr wrap="square" lIns="90000" tIns="46800" rIns="90000" bIns="46800" anchor="ctr">
            <a:spAutoFit/>
          </a:bodyPr>
          <a:lstStyle/>
          <a:p>
            <a:pPr algn="l"/>
            <a:r>
              <a:rPr lang="es-ES" sz="1600" dirty="0" smtClean="0"/>
              <a:t>INPUT DATA: </a:t>
            </a:r>
            <a:r>
              <a:rPr lang="en-US" sz="1600" dirty="0" smtClean="0"/>
              <a:t>Surface Triangulation</a:t>
            </a:r>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9"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7" y="511429"/>
            <a:ext cx="4280600" cy="5625419"/>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183" y="620713"/>
            <a:ext cx="6096541" cy="286232"/>
          </a:xfrm>
          <a:prstGeom prst="rect">
            <a:avLst/>
          </a:prstGeom>
          <a:noFill/>
          <a:ln w="9525">
            <a:noFill/>
            <a:miter lim="800000"/>
            <a:headEnd/>
            <a:tailEnd/>
          </a:ln>
        </p:spPr>
        <p:txBody>
          <a:bodyPr wrap="none">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a:t>
            </a:r>
            <a:r>
              <a:rPr lang="en-US" sz="1800" dirty="0" smtClean="0">
                <a:solidFill>
                  <a:srgbClr val="C8C8C8"/>
                </a:solidFill>
                <a:latin typeface="Arial" charset="0"/>
              </a:rPr>
              <a:t>source</a:t>
            </a:r>
            <a:endParaRPr lang="en-US" sz="1800" dirty="0">
              <a:solidFill>
                <a:srgbClr val="C8C8C8"/>
              </a:solidFill>
              <a:latin typeface="Arial" charset="0"/>
            </a:endParaRP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a:t>
            </a:r>
            <a:r>
              <a:rPr lang="en-US" sz="2400" b="1" dirty="0" smtClean="0">
                <a:solidFill>
                  <a:srgbClr val="FFFFFF"/>
                </a:solidFill>
                <a:latin typeface="Trebuchet MS" pitchFamily="34" charset="0"/>
              </a:rPr>
              <a:t>Refinement (EWC 2012)</a:t>
            </a:r>
          </a:p>
          <a:p>
            <a:pPr algn="l"/>
            <a:endParaRPr lang="en-US" sz="2400" b="1" dirty="0">
              <a:solidFill>
                <a:srgbClr val="FFFFFF"/>
              </a:solidFill>
              <a:latin typeface="Trebuchet MS" pitchFamily="34" charset="0"/>
            </a:endParaRP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0"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0" y="3606800"/>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5"/>
            <a:ext cx="2063750" cy="368300"/>
          </a:xfrm>
          <a:prstGeom prst="rect">
            <a:avLst/>
          </a:prstGeom>
          <a:solidFill>
            <a:srgbClr val="FFFFFF"/>
          </a:solidFill>
          <a:ln w="57150" algn="ctr">
            <a:noFill/>
            <a:miter lim="800000"/>
            <a:headEnd/>
            <a:tailEnd/>
          </a:ln>
        </p:spPr>
        <p:txBody>
          <a:bodyPr>
            <a:spAutoFit/>
          </a:bodyPr>
          <a:lstStyle/>
          <a:p>
            <a:r>
              <a:rPr lang="en-US" sz="180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25"/>
            <a:ext cx="2738438"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301" y="6281738"/>
            <a:ext cx="2738437" cy="400050"/>
          </a:xfrm>
          <a:prstGeom prst="rect">
            <a:avLst/>
          </a:prstGeom>
          <a:solidFill>
            <a:srgbClr val="FFFFFF"/>
          </a:solidFill>
          <a:ln w="57150" algn="ctr">
            <a:noFill/>
            <a:miter lim="800000"/>
            <a:headEnd/>
            <a:tailEnd/>
          </a:ln>
        </p:spPr>
        <p:txBody>
          <a:bodyPr>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1" y="2093913"/>
            <a:ext cx="4002087" cy="4011612"/>
          </a:xfrm>
          <a:prstGeom prst="rect">
            <a:avLst/>
          </a:prstGeom>
          <a:noFill/>
          <a:ln w="9525">
            <a:noFill/>
            <a:miter lim="800000"/>
            <a:headEnd/>
            <a:tailEnd/>
          </a:ln>
        </p:spPr>
      </p:pic>
      <p:sp>
        <p:nvSpPr>
          <p:cNvPr id="15" name="14 Flecha derecha"/>
          <p:cNvSpPr/>
          <p:nvPr/>
        </p:nvSpPr>
        <p:spPr>
          <a:xfrm>
            <a:off x="5575306" y="6464336"/>
            <a:ext cx="2019300" cy="152409"/>
          </a:xfrm>
          <a:prstGeom prst="rightArrow">
            <a:avLst/>
          </a:prstGeom>
          <a:solidFill>
            <a:schemeClr val="tx1"/>
          </a:solidFill>
          <a:ln w="25400"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Trebuchet MS"/>
              <a:ea typeface="+mn-ea"/>
              <a:cs typeface="+mn-c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lantilla_IUSIANI">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39526</TotalTime>
  <Words>2137</Words>
  <Application>Microsoft Office PowerPoint</Application>
  <PresentationFormat>A4 (210 x 297 mm)</PresentationFormat>
  <Paragraphs>381</Paragraphs>
  <Slides>57</Slides>
  <Notes>36</Notes>
  <HiddenSlides>0</HiddenSlides>
  <MMClips>2</MMClips>
  <ScaleCrop>false</ScaleCrop>
  <HeadingPairs>
    <vt:vector size="6" baseType="variant">
      <vt:variant>
        <vt:lpstr>Tema</vt:lpstr>
      </vt:variant>
      <vt:variant>
        <vt:i4>21</vt:i4>
      </vt:variant>
      <vt:variant>
        <vt:lpstr>Servidores OLE incrustados</vt:lpstr>
      </vt:variant>
      <vt:variant>
        <vt:i4>2</vt:i4>
      </vt:variant>
      <vt:variant>
        <vt:lpstr>Títulos de diapositiva</vt:lpstr>
      </vt:variant>
      <vt:variant>
        <vt:i4>57</vt:i4>
      </vt:variant>
    </vt:vector>
  </HeadingPairs>
  <TitlesOfParts>
    <vt:vector size="80" baseType="lpstr">
      <vt:lpstr>Plantilla_IUSIANI</vt:lpstr>
      <vt:lpstr>1_Plantilla_IUSIANI</vt:lpstr>
      <vt:lpstr>6_Plantilla_IUSIANI</vt:lpstr>
      <vt:lpstr>7_Plantilla_IUSIANI</vt:lpstr>
      <vt:lpstr>3_Diseño predeterminado</vt:lpstr>
      <vt:lpstr>2_Plantilla_IUSIANI</vt:lpstr>
      <vt:lpstr>3_Plantilla_IUSIANI</vt:lpstr>
      <vt:lpstr>11_Plantilla_IUSIANI</vt:lpstr>
      <vt:lpstr>9_Plantilla_IUSIANI</vt:lpstr>
      <vt:lpstr>4_Diseño predeterminado</vt:lpstr>
      <vt:lpstr>12_Plantilla_IUSIANI</vt:lpstr>
      <vt:lpstr>5_Plantilla_IUSIANI</vt:lpstr>
      <vt:lpstr>8_Plantilla_IUSIANI</vt:lpstr>
      <vt:lpstr>4_Plantilla_IUSIANI</vt:lpstr>
      <vt:lpstr>10_Plantilla_IUSIANI</vt:lpstr>
      <vt:lpstr>13_Plantilla_IUSIANI</vt:lpstr>
      <vt:lpstr>14_Plantilla_IUSIANI</vt:lpstr>
      <vt:lpstr>15_Plantilla_IUSIANI</vt:lpstr>
      <vt:lpstr>16_Plantilla_IUSIANI</vt:lpstr>
      <vt:lpstr>17_Plantilla_IUSIANI</vt:lpstr>
      <vt:lpstr>18_Plantilla_IUSIANI</vt:lpstr>
      <vt:lpstr>Equation</vt:lpstr>
      <vt:lpstr>Ecuación</vt:lpstr>
      <vt:lpstr>Diapositiva 1</vt:lpstr>
      <vt:lpstr>Contents</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The Meccano Method on T-meshes in 2-D</vt:lpstr>
      <vt:lpstr>Boundary Approach in 2-D</vt:lpstr>
      <vt:lpstr>Diapositiva 23</vt:lpstr>
      <vt:lpstr>Diapositiva 24</vt:lpstr>
      <vt:lpstr>Diapositiva 25</vt:lpstr>
      <vt:lpstr>Diapositiva 26</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Simultaneous Untangling and Smoothing of T-meshes</vt:lpstr>
      <vt:lpstr>Objective Functions Comparison</vt:lpstr>
      <vt:lpstr>Objective Functions Comparison</vt:lpstr>
      <vt:lpstr>Simultaneous Untangling and Smoothing of T-meshes</vt:lpstr>
      <vt:lpstr>Simultaneous Untangling and Smoothing of T-meshes</vt:lpstr>
      <vt:lpstr>T-spline Parameterization</vt:lpstr>
      <vt:lpstr>Mean Ratio Jacobian of Parametric Transformation</vt:lpstr>
      <vt:lpstr>Objective Functions Comparison</vt:lpstr>
      <vt:lpstr>Objective Functions Comparison</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Applications: Isogeometric Modeling</vt:lpstr>
      <vt:lpstr>Local Nested Adaptive Refinement </vt:lpstr>
      <vt:lpstr>Local Nested Adaptive Refinement </vt:lpstr>
      <vt:lpstr>Local Nested Adaptive Refinement </vt:lpstr>
      <vt:lpstr>Poisson Problem for a Domain with Two Materials</vt:lpstr>
      <vt:lpstr>Poisson Problem for a Domain with Two Materials</vt:lpstr>
      <vt:lpstr>Diapositiva 54</vt:lpstr>
      <vt:lpstr>Diapositiva 55</vt:lpstr>
      <vt:lpstr>Diapositiva 56</vt:lpstr>
      <vt:lpstr>Diapositiva 57</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2290</cp:revision>
  <cp:lastPrinted>2001-09-04T19:07:26Z</cp:lastPrinted>
  <dcterms:created xsi:type="dcterms:W3CDTF">1999-11-30T19:04:13Z</dcterms:created>
  <dcterms:modified xsi:type="dcterms:W3CDTF">2013-11-09T18:51:13Z</dcterms:modified>
</cp:coreProperties>
</file>