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73" r:id="rId19"/>
    <p:sldId id="274" r:id="rId20"/>
    <p:sldId id="282" r:id="rId21"/>
    <p:sldId id="281" r:id="rId22"/>
    <p:sldId id="284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0357-C7FD-D247-9ACD-55D4F0C04250}" type="datetimeFigureOut">
              <a:rPr lang="es-ES" smtClean="0"/>
              <a:t>25/06/13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B769E-927C-2540-977E-DAD05B7A655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28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dirty="0" err="1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Generar mallas para el análisis </a:t>
            </a:r>
            <a:r>
              <a:rPr lang="es-ES" smtClean="0"/>
              <a:t>isogeomético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C5EB-DD1E-2C45-AD34-FFEFE4025C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5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54965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0" y="3581400"/>
            <a:ext cx="9144000" cy="1071563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114300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Line 12"/>
          <p:cNvSpPr>
            <a:spLocks noChangeShapeType="1"/>
          </p:cNvSpPr>
          <p:nvPr userDrawn="1"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95688"/>
            <a:ext cx="77755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9225" name="Rectangle 9"/>
          <p:cNvSpPr>
            <a:spLocks noChangeArrowheads="1"/>
          </p:cNvSpPr>
          <p:nvPr userDrawn="1"/>
        </p:nvSpPr>
        <p:spPr bwMode="auto">
          <a:xfrm>
            <a:off x="0" y="2819400"/>
            <a:ext cx="9144000" cy="762000"/>
          </a:xfrm>
          <a:prstGeom prst="rect">
            <a:avLst/>
          </a:prstGeom>
          <a:solidFill>
            <a:srgbClr val="002E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4638"/>
            <a:ext cx="77724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pPr lvl="0"/>
            <a:r>
              <a:rPr lang="es-ES_tradnl" noProof="0" smtClean="0"/>
              <a:t>Clic para editar título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1537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53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8150" y="115888"/>
            <a:ext cx="2105025" cy="64817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167437" cy="64817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81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61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135437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413702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6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4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2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23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21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444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424862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2E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6769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Título de la página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1363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25E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4938"/>
            <a:ext cx="115252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8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ca.iusiani.ulpgc.es/proyecto2012-201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ca.iusiani.ulpgc.es/proyecto2012-20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4638"/>
            <a:ext cx="9144000" cy="747712"/>
          </a:xfrm>
        </p:spPr>
        <p:txBody>
          <a:bodyPr/>
          <a:lstStyle/>
          <a:p>
            <a:pPr algn="ctr"/>
            <a:r>
              <a:rPr lang="en-US" sz="2800" dirty="0" err="1" smtClean="0"/>
              <a:t>Modelización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sólidos</a:t>
            </a:r>
            <a:r>
              <a:rPr lang="en-US" sz="2800" dirty="0" smtClean="0"/>
              <a:t> </a:t>
            </a:r>
            <a:r>
              <a:rPr lang="en-US" sz="2800" dirty="0" err="1" smtClean="0"/>
              <a:t>mediante</a:t>
            </a:r>
            <a:r>
              <a:rPr lang="en-US" sz="2800" dirty="0" smtClean="0"/>
              <a:t> </a:t>
            </a:r>
            <a:r>
              <a:rPr lang="en-US" sz="2800" dirty="0" err="1" smtClean="0"/>
              <a:t>estructura</a:t>
            </a:r>
            <a:r>
              <a:rPr lang="en-US" sz="2800" dirty="0" smtClean="0"/>
              <a:t> octree</a:t>
            </a:r>
            <a:endParaRPr lang="en-US" sz="28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078582"/>
            <a:ext cx="9144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hlinkClick r:id="rId2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85917" y="5304046"/>
            <a:ext cx="7388376" cy="58695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  <a:latin typeface="Arial" charset="0"/>
              </a:rPr>
              <a:t>MINECO y FEDER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Project</a:t>
            </a:r>
            <a:r>
              <a:rPr lang="es-ES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CGL2011-29396-C03-00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CONACYT-SENER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Project, 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contract: 163723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3712468"/>
            <a:ext cx="9144000" cy="3077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J.I. </a:t>
            </a:r>
            <a:r>
              <a:rPr lang="en-US" sz="1400" dirty="0" err="1" smtClean="0">
                <a:solidFill>
                  <a:srgbClr val="000000"/>
                </a:solidFill>
                <a:latin typeface="Trebuchet MS" pitchFamily="34" charset="0"/>
              </a:rPr>
              <a:t>López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1)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M. </a:t>
            </a:r>
            <a:r>
              <a:rPr lang="en-US" sz="1400" dirty="0" err="1">
                <a:solidFill>
                  <a:srgbClr val="000000"/>
                </a:solidFill>
                <a:latin typeface="Trebuchet MS" pitchFamily="34" charset="0"/>
              </a:rPr>
              <a:t>Brovka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J. </a:t>
            </a:r>
            <a:r>
              <a:rPr lang="en-US" sz="1400" dirty="0" err="1">
                <a:solidFill>
                  <a:srgbClr val="000000"/>
                </a:solidFill>
                <a:latin typeface="Trebuchet MS" pitchFamily="34" charset="0"/>
              </a:rPr>
              <a:t>Ramírez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Trebuchet MS" pitchFamily="34" charset="0"/>
              </a:rPr>
              <a:t>R</a:t>
            </a:r>
            <a:r>
              <a:rPr lang="es-ES" sz="1400" dirty="0" smtClean="0">
                <a:solidFill>
                  <a:srgbClr val="000000"/>
                </a:solidFill>
                <a:latin typeface="Trebuchet MS" pitchFamily="34" charset="0"/>
              </a:rPr>
              <a:t>. Montenegro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J.M. Escobar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 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J.M</a:t>
            </a: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rebuchet MS" pitchFamily="34" charset="0"/>
              </a:rPr>
              <a:t>Cascón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(2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s-ES" sz="1400" dirty="0">
                <a:solidFill>
                  <a:srgbClr val="000000"/>
                </a:solidFill>
                <a:latin typeface="Trebuchet MS" pitchFamily="34" charset="0"/>
              </a:rPr>
              <a:t>E. Rodríguez</a:t>
            </a:r>
            <a:r>
              <a:rPr lang="en-US" sz="1400" baseline="30000" dirty="0">
                <a:solidFill>
                  <a:srgbClr val="000000"/>
                </a:solidFill>
                <a:latin typeface="Trebuchet MS" pitchFamily="34" charset="0"/>
              </a:rPr>
              <a:t>(1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es-ES" sz="1400" baseline="30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755624" y="4151437"/>
            <a:ext cx="5638800" cy="7602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100" baseline="30000" dirty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n-US" sz="1100" dirty="0">
                <a:solidFill>
                  <a:srgbClr val="010000"/>
                </a:solidFill>
                <a:latin typeface="Trebuchet MS" pitchFamily="34" charset="0"/>
              </a:rPr>
              <a:t>University Institute SIANI, University of Las Palmas de Gran </a:t>
            </a:r>
            <a:r>
              <a:rPr lang="en-US" sz="1100" dirty="0" err="1">
                <a:solidFill>
                  <a:srgbClr val="010000"/>
                </a:solidFill>
                <a:latin typeface="Trebuchet MS" pitchFamily="34" charset="0"/>
              </a:rPr>
              <a:t>Canaria</a:t>
            </a:r>
            <a:r>
              <a:rPr lang="en-US" sz="1100" dirty="0">
                <a:solidFill>
                  <a:srgbClr val="010000"/>
                </a:solidFill>
                <a:latin typeface="Trebuchet MS" pitchFamily="34" charset="0"/>
              </a:rPr>
              <a:t>, Spain</a:t>
            </a:r>
          </a:p>
          <a:p>
            <a:pPr algn="l">
              <a:spcBef>
                <a:spcPct val="20000"/>
              </a:spcBef>
            </a:pPr>
            <a:r>
              <a:rPr lang="es-ES" sz="1100" baseline="30000" dirty="0">
                <a:solidFill>
                  <a:srgbClr val="010000"/>
                </a:solidFill>
                <a:latin typeface="Trebuchet MS" pitchFamily="34" charset="0"/>
              </a:rPr>
              <a:t>(2)  </a:t>
            </a:r>
            <a:r>
              <a:rPr lang="en-US" sz="1100" dirty="0">
                <a:solidFill>
                  <a:srgbClr val="010000"/>
                </a:solidFill>
                <a:latin typeface="Trebuchet MS" pitchFamily="34" charset="0"/>
              </a:rPr>
              <a:t>Department of Economics and History of Economics, University of Salamanca, Spain</a:t>
            </a:r>
            <a:endParaRPr lang="en-US" sz="1100" dirty="0">
              <a:solidFill>
                <a:srgbClr val="010000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es-ES" sz="1600" dirty="0">
              <a:solidFill>
                <a:srgbClr val="010000"/>
              </a:solidFill>
              <a:latin typeface="Trebuchet MS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844534"/>
            <a:ext cx="91440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dirty="0" err="1"/>
              <a:t>Congress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Numerical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 in </a:t>
            </a:r>
            <a:r>
              <a:rPr lang="es-ES" dirty="0" err="1"/>
              <a:t>Engineering</a:t>
            </a:r>
            <a:r>
              <a:rPr lang="es-ES" dirty="0"/>
              <a:t> </a:t>
            </a:r>
            <a:r>
              <a:rPr lang="es-ES" dirty="0" smtClean="0"/>
              <a:t>2013, 25-28 June 2013, Bilbao, </a:t>
            </a:r>
            <a:r>
              <a:rPr lang="es-ES" dirty="0" err="1" smtClean="0"/>
              <a:t>Spain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4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427585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6 – Extracción de celdas externas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120486" y="1421989"/>
            <a:ext cx="691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Aproximación octree </a:t>
            </a:r>
            <a:r>
              <a:rPr lang="es-ES" dirty="0"/>
              <a:t>t</a:t>
            </a:r>
            <a:r>
              <a:rPr lang="es-ES" dirty="0" smtClean="0"/>
              <a:t>ras la extracción de las celdas del exterior</a:t>
            </a:r>
          </a:p>
        </p:txBody>
      </p:sp>
      <p:pic>
        <p:nvPicPr>
          <p:cNvPr id="2" name="Imagen 1" descr="CaballoTriangulac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23759"/>
          <a:stretch/>
        </p:blipFill>
        <p:spPr>
          <a:xfrm>
            <a:off x="1159610" y="1934401"/>
            <a:ext cx="2581511" cy="2344431"/>
          </a:xfrm>
          <a:prstGeom prst="rect">
            <a:avLst/>
          </a:prstGeom>
        </p:spPr>
      </p:pic>
      <p:pic>
        <p:nvPicPr>
          <p:cNvPr id="4" name="Imagen 3" descr="CaballoOctre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23609"/>
          <a:stretch/>
        </p:blipFill>
        <p:spPr>
          <a:xfrm>
            <a:off x="5134540" y="1951567"/>
            <a:ext cx="2568582" cy="2327265"/>
          </a:xfrm>
          <a:prstGeom prst="rect">
            <a:avLst/>
          </a:prstGeom>
        </p:spPr>
      </p:pic>
      <p:pic>
        <p:nvPicPr>
          <p:cNvPr id="9" name="Imagen 8" descr="CaballoCabezaTriangulacio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19079"/>
          <a:stretch/>
        </p:blipFill>
        <p:spPr>
          <a:xfrm>
            <a:off x="993951" y="4261667"/>
            <a:ext cx="2636730" cy="2377950"/>
          </a:xfrm>
          <a:prstGeom prst="rect">
            <a:avLst/>
          </a:prstGeom>
        </p:spPr>
      </p:pic>
      <p:pic>
        <p:nvPicPr>
          <p:cNvPr id="10" name="Imagen 9" descr="CaballoCabez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8475"/>
          <a:stretch/>
        </p:blipFill>
        <p:spPr>
          <a:xfrm>
            <a:off x="5094003" y="4339803"/>
            <a:ext cx="2609119" cy="22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30896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Detección de intersecciones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5" name="Imagen 4" descr="CaballoTriangulacion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t="3424" r="22098" b="2036"/>
          <a:stretch/>
        </p:blipFill>
        <p:spPr>
          <a:xfrm>
            <a:off x="648825" y="1853622"/>
            <a:ext cx="2111982" cy="1925493"/>
          </a:xfrm>
          <a:prstGeom prst="rect">
            <a:avLst/>
          </a:prstGeom>
        </p:spPr>
      </p:pic>
      <p:pic>
        <p:nvPicPr>
          <p:cNvPr id="7" name="Imagen 6" descr="EsferaTriangulaci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9920" r="25420" b="12560"/>
          <a:stretch/>
        </p:blipFill>
        <p:spPr>
          <a:xfrm>
            <a:off x="3557996" y="2171181"/>
            <a:ext cx="873367" cy="87053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893418" y="2171181"/>
            <a:ext cx="48057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sz="4400" dirty="0" smtClean="0"/>
              <a:t>+</a:t>
            </a:r>
            <a:endParaRPr lang="es-ES" sz="4400" dirty="0"/>
          </a:p>
        </p:txBody>
      </p:sp>
      <p:pic>
        <p:nvPicPr>
          <p:cNvPr id="12" name="Imagen 11" descr="CaballoEsferaTriangulacio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26023"/>
          <a:stretch/>
        </p:blipFill>
        <p:spPr>
          <a:xfrm>
            <a:off x="6061894" y="1853622"/>
            <a:ext cx="2082065" cy="1925493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969754" y="2443614"/>
            <a:ext cx="635024" cy="345144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201025" y="4680145"/>
            <a:ext cx="731658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s-ES" sz="1600" dirty="0" smtClean="0"/>
              <a:t>Aproximación octree individual para cada geometría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s-ES" sz="1600" dirty="0" smtClean="0"/>
              <a:t>“Octree </a:t>
            </a:r>
            <a:r>
              <a:rPr lang="es-ES" sz="1600" dirty="0" err="1" smtClean="0"/>
              <a:t>Merging</a:t>
            </a:r>
            <a:r>
              <a:rPr lang="es-ES" sz="1600" dirty="0" smtClean="0"/>
              <a:t>”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s-ES" sz="1600" dirty="0" smtClean="0"/>
              <a:t>Refinamientos extra en celdas que intersectan triángulos de ambas geometrías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41119" y="4233170"/>
            <a:ext cx="167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20436D"/>
                </a:solidFill>
              </a:rPr>
              <a:t>Procedimiento</a:t>
            </a:r>
            <a:endParaRPr lang="es-ES" dirty="0">
              <a:solidFill>
                <a:srgbClr val="204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30896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Detección de intersecciones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2" name="Imagen 1" descr="CaballoEsferaOc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1592311"/>
            <a:ext cx="3454576" cy="2016113"/>
          </a:xfrm>
          <a:prstGeom prst="rect">
            <a:avLst/>
          </a:prstGeom>
        </p:spPr>
      </p:pic>
      <p:pic>
        <p:nvPicPr>
          <p:cNvPr id="8" name="Imagen 7" descr="CaballoEsferaIntersecc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163996"/>
            <a:ext cx="3454577" cy="2016113"/>
          </a:xfrm>
          <a:prstGeom prst="rect">
            <a:avLst/>
          </a:prstGeom>
        </p:spPr>
      </p:pic>
      <p:pic>
        <p:nvPicPr>
          <p:cNvPr id="9" name="Imagen 8" descr="CaballoEsferaInterseccion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33572"/>
          <a:stretch/>
        </p:blipFill>
        <p:spPr>
          <a:xfrm>
            <a:off x="5494338" y="1691911"/>
            <a:ext cx="3202729" cy="383302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2556" y="3608425"/>
            <a:ext cx="2921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Aproximación octree tras </a:t>
            </a:r>
            <a:r>
              <a:rPr lang="es-ES" sz="1400" i="1" dirty="0" err="1" smtClean="0"/>
              <a:t>merging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86698" y="6179551"/>
            <a:ext cx="1905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Línea de intersección</a:t>
            </a:r>
            <a:endParaRPr lang="es-ES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576407" y="5524937"/>
            <a:ext cx="200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Región de intersección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0373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23400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Posibles aplicaciones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3181" y="2223948"/>
            <a:ext cx="407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Diferencias </a:t>
            </a:r>
            <a:r>
              <a:rPr lang="es-ES" sz="1600" dirty="0"/>
              <a:t>finitas (problemas de flujo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366598" y="1577276"/>
            <a:ext cx="44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20436D"/>
                </a:solidFill>
              </a:rPr>
              <a:t>Resolución numérica sobre mallas octree</a:t>
            </a:r>
            <a:endParaRPr lang="es-ES" dirty="0">
              <a:solidFill>
                <a:srgbClr val="20436D"/>
              </a:solidFill>
            </a:endParaRPr>
          </a:p>
        </p:txBody>
      </p:sp>
      <p:pic>
        <p:nvPicPr>
          <p:cNvPr id="2" name="Imagen 1" descr="RuedaS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4" y="3833245"/>
            <a:ext cx="1880204" cy="1859428"/>
          </a:xfrm>
          <a:prstGeom prst="rect">
            <a:avLst/>
          </a:prstGeom>
        </p:spPr>
      </p:pic>
      <p:pic>
        <p:nvPicPr>
          <p:cNvPr id="7" name="Imagen 6" descr="RuedaFullOctr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3" y="3732270"/>
            <a:ext cx="1717879" cy="1960403"/>
          </a:xfrm>
          <a:prstGeom prst="rect">
            <a:avLst/>
          </a:prstGeom>
        </p:spPr>
      </p:pic>
      <p:pic>
        <p:nvPicPr>
          <p:cNvPr id="8" name="Imagen 7" descr="RuedaOctr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00" y="3879168"/>
            <a:ext cx="1668425" cy="1813505"/>
          </a:xfrm>
          <a:prstGeom prst="rect">
            <a:avLst/>
          </a:prstGeom>
        </p:spPr>
      </p:pic>
      <p:pic>
        <p:nvPicPr>
          <p:cNvPr id="9" name="Imagen 8" descr="RuedaSoluc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71" y="3885514"/>
            <a:ext cx="1739650" cy="18071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8389" y="5883948"/>
            <a:ext cx="867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(1) </a:t>
            </a:r>
            <a:r>
              <a:rPr lang="es-ES" sz="1200" dirty="0" err="1" smtClean="0"/>
              <a:t>An</a:t>
            </a:r>
            <a:r>
              <a:rPr lang="es-ES" sz="1200" dirty="0" smtClean="0"/>
              <a:t> </a:t>
            </a:r>
            <a:r>
              <a:rPr lang="es-ES" sz="1200" dirty="0" err="1"/>
              <a:t>isogeometric</a:t>
            </a:r>
            <a:r>
              <a:rPr lang="es-ES" sz="1200" dirty="0"/>
              <a:t> </a:t>
            </a:r>
            <a:r>
              <a:rPr lang="es-ES" sz="1200" dirty="0" err="1"/>
              <a:t>design-through-analysis</a:t>
            </a:r>
            <a:r>
              <a:rPr lang="es-ES" sz="1200" dirty="0"/>
              <a:t> </a:t>
            </a:r>
            <a:r>
              <a:rPr lang="es-ES" sz="1200" dirty="0" err="1"/>
              <a:t>methodology</a:t>
            </a:r>
            <a:r>
              <a:rPr lang="es-ES" sz="1200" dirty="0"/>
              <a:t> </a:t>
            </a:r>
            <a:r>
              <a:rPr lang="es-ES" sz="1200" dirty="0" err="1"/>
              <a:t>based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adaptive</a:t>
            </a:r>
            <a:r>
              <a:rPr lang="es-ES" sz="1200" dirty="0"/>
              <a:t> </a:t>
            </a:r>
            <a:r>
              <a:rPr lang="es-ES" sz="1200" dirty="0" err="1"/>
              <a:t>hierarchical</a:t>
            </a:r>
            <a:r>
              <a:rPr lang="es-ES" sz="1200" dirty="0"/>
              <a:t> </a:t>
            </a:r>
            <a:r>
              <a:rPr lang="es-ES" sz="1200" dirty="0" err="1"/>
              <a:t>refinement</a:t>
            </a:r>
            <a:r>
              <a:rPr lang="es-ES" sz="1200" dirty="0"/>
              <a:t> of NURBS, </a:t>
            </a:r>
            <a:r>
              <a:rPr lang="es-ES" sz="1200" dirty="0" err="1"/>
              <a:t>immersed</a:t>
            </a:r>
            <a:r>
              <a:rPr lang="es-ES" sz="1200" dirty="0"/>
              <a:t> </a:t>
            </a:r>
            <a:r>
              <a:rPr lang="es-ES" sz="1200" dirty="0" err="1"/>
              <a:t>boundary</a:t>
            </a:r>
            <a:r>
              <a:rPr lang="es-ES" sz="1200" dirty="0"/>
              <a:t> </a:t>
            </a:r>
            <a:r>
              <a:rPr lang="es-ES" sz="1200" dirty="0" err="1"/>
              <a:t>methods</a:t>
            </a:r>
            <a:r>
              <a:rPr lang="es-ES" sz="1200" dirty="0" smtClean="0"/>
              <a:t>, and </a:t>
            </a:r>
            <a:r>
              <a:rPr lang="es-ES" sz="1200" dirty="0"/>
              <a:t>T-spline CAD </a:t>
            </a:r>
            <a:r>
              <a:rPr lang="es-ES" sz="1200" dirty="0" err="1" smtClean="0"/>
              <a:t>surfaces</a:t>
            </a:r>
            <a:r>
              <a:rPr lang="es-ES" sz="1200" dirty="0" smtClean="0"/>
              <a:t>. D. </a:t>
            </a:r>
            <a:r>
              <a:rPr lang="es-ES" sz="1200" dirty="0" err="1" smtClean="0"/>
              <a:t>Schillinger</a:t>
            </a:r>
            <a:r>
              <a:rPr lang="es-ES" sz="1200" dirty="0" smtClean="0"/>
              <a:t>, L. </a:t>
            </a:r>
            <a:r>
              <a:rPr lang="es-ES" sz="1200" dirty="0" err="1" smtClean="0"/>
              <a:t>Dede</a:t>
            </a:r>
            <a:r>
              <a:rPr lang="es-ES" sz="1200" dirty="0" smtClean="0"/>
              <a:t>, M.A</a:t>
            </a:r>
            <a:r>
              <a:rPr lang="es-ES" sz="1200" dirty="0"/>
              <a:t>. </a:t>
            </a:r>
            <a:r>
              <a:rPr lang="es-ES" sz="1200" dirty="0" smtClean="0"/>
              <a:t>Scott, J.A</a:t>
            </a:r>
            <a:r>
              <a:rPr lang="es-ES" sz="1200" dirty="0"/>
              <a:t>. </a:t>
            </a:r>
            <a:r>
              <a:rPr lang="es-ES" sz="1200" dirty="0" smtClean="0"/>
              <a:t>Evans, M.J</a:t>
            </a:r>
            <a:r>
              <a:rPr lang="es-ES" sz="1200" dirty="0"/>
              <a:t>. </a:t>
            </a:r>
            <a:r>
              <a:rPr lang="es-ES" sz="1200" dirty="0" smtClean="0"/>
              <a:t>Borden, E. Rank, T.J.R</a:t>
            </a:r>
            <a:r>
              <a:rPr lang="es-ES" sz="1200" dirty="0"/>
              <a:t>. </a:t>
            </a:r>
            <a:r>
              <a:rPr lang="es-ES" sz="1200" dirty="0" smtClean="0"/>
              <a:t>Hughes. </a:t>
            </a:r>
            <a:endParaRPr lang="es-ES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30241" y="2223948"/>
            <a:ext cx="30929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600" b="1" dirty="0">
                <a:solidFill>
                  <a:srgbClr val="000000"/>
                </a:solidFill>
              </a:rPr>
              <a:t>Análisis Isogeométrico:</a:t>
            </a:r>
          </a:p>
          <a:p>
            <a:pPr lvl="0"/>
            <a:endParaRPr lang="es-ES" sz="1600" dirty="0">
              <a:solidFill>
                <a:srgbClr val="000000"/>
              </a:solidFill>
            </a:endParaRPr>
          </a:p>
          <a:p>
            <a:pPr lvl="0"/>
            <a:r>
              <a:rPr lang="es-ES" sz="1600" dirty="0">
                <a:solidFill>
                  <a:srgbClr val="000000"/>
                </a:solidFill>
              </a:rPr>
              <a:t>- </a:t>
            </a:r>
            <a:r>
              <a:rPr lang="es-ES" sz="1600" dirty="0" err="1">
                <a:solidFill>
                  <a:srgbClr val="000000"/>
                </a:solidFill>
              </a:rPr>
              <a:t>Inmersed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boundary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methods</a:t>
            </a:r>
            <a:r>
              <a:rPr lang="es-ES" sz="1600" baseline="30000" dirty="0">
                <a:solidFill>
                  <a:srgbClr val="000000"/>
                </a:solidFill>
              </a:rPr>
              <a:t>(1)</a:t>
            </a:r>
            <a:endParaRPr lang="es-ES" sz="1600" dirty="0">
              <a:solidFill>
                <a:srgbClr val="000000"/>
              </a:solidFill>
            </a:endParaRPr>
          </a:p>
          <a:p>
            <a:pPr lvl="0"/>
            <a:endParaRPr lang="es-ES" sz="1600" dirty="0">
              <a:solidFill>
                <a:srgbClr val="000000"/>
              </a:solidFill>
            </a:endParaRPr>
          </a:p>
          <a:p>
            <a:pPr lvl="0"/>
            <a:r>
              <a:rPr lang="es-ES" sz="1600" dirty="0">
                <a:solidFill>
                  <a:srgbClr val="000000"/>
                </a:solidFill>
              </a:rPr>
              <a:t>- </a:t>
            </a:r>
            <a:r>
              <a:rPr lang="es-ES" sz="1600" dirty="0" err="1">
                <a:solidFill>
                  <a:srgbClr val="000000"/>
                </a:solidFill>
              </a:rPr>
              <a:t>Finite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cell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methods</a:t>
            </a:r>
            <a:endParaRPr lang="es-ES" sz="16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31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64" y="115888"/>
            <a:ext cx="6312484" cy="576262"/>
          </a:xfrm>
        </p:spPr>
        <p:txBody>
          <a:bodyPr/>
          <a:lstStyle/>
          <a:p>
            <a:r>
              <a:rPr lang="en-US" sz="2000" dirty="0" err="1"/>
              <a:t>Modelización</a:t>
            </a:r>
            <a:r>
              <a:rPr lang="en-US" sz="2000" dirty="0"/>
              <a:t> de </a:t>
            </a:r>
            <a:r>
              <a:rPr lang="en-US" sz="2000" dirty="0" err="1"/>
              <a:t>sólidos</a:t>
            </a:r>
            <a:r>
              <a:rPr lang="en-US" sz="2000" dirty="0"/>
              <a:t>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/>
              <a:t>estructuras</a:t>
            </a:r>
            <a:r>
              <a:rPr lang="en-US" sz="2000" dirty="0"/>
              <a:t> octree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5518" y="2650701"/>
            <a:ext cx="8538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Parte 1: Aproximación geométrica mediante octree y posibles aplicaciones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>
                <a:solidFill>
                  <a:srgbClr val="20436D"/>
                </a:solidFill>
              </a:rPr>
              <a:t>Parte 2: </a:t>
            </a:r>
            <a:r>
              <a:rPr lang="es-ES" dirty="0" smtClean="0"/>
              <a:t>Estructura quadtree para la </a:t>
            </a:r>
            <a:r>
              <a:rPr lang="es-ES" dirty="0"/>
              <a:t>p</a:t>
            </a:r>
            <a:r>
              <a:rPr lang="es-ES" dirty="0" smtClean="0"/>
              <a:t>arametrización T-spline y aplicación del Análisis Isogeométrico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28072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Temas de la presentación</a:t>
            </a:r>
            <a:endParaRPr lang="es-ES_tradnl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Parametrización T-spline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620713"/>
            <a:ext cx="306984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Análisis Isogeométrico (IGA)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6487" y="2413232"/>
            <a:ext cx="791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Transformación global entre el dominio paramétrico y el físico.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538692" y="2880570"/>
            <a:ext cx="6392902" cy="2507864"/>
            <a:chOff x="1538692" y="3859610"/>
            <a:chExt cx="6392902" cy="2507864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8218" y="3909216"/>
              <a:ext cx="2873376" cy="245825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8692" y="3859610"/>
              <a:ext cx="2241460" cy="2491265"/>
            </a:xfrm>
            <a:prstGeom prst="rect">
              <a:avLst/>
            </a:prstGeom>
          </p:spPr>
        </p:pic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3907730" y="3919137"/>
              <a:ext cx="1175452" cy="378329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278" y="427"/>
                </a:cxn>
                <a:cxn ang="0">
                  <a:pos x="742" y="107"/>
                </a:cxn>
                <a:cxn ang="0">
                  <a:pos x="1254" y="11"/>
                </a:cxn>
                <a:cxn ang="0">
                  <a:pos x="1798" y="171"/>
                </a:cxn>
                <a:cxn ang="0">
                  <a:pos x="2326" y="597"/>
                </a:cxn>
              </a:cxnLst>
              <a:rect l="0" t="0" r="r" b="b"/>
              <a:pathLst>
                <a:path w="2326" h="795">
                  <a:moveTo>
                    <a:pt x="0" y="795"/>
                  </a:moveTo>
                  <a:cubicBezTo>
                    <a:pt x="46" y="734"/>
                    <a:pt x="154" y="542"/>
                    <a:pt x="278" y="427"/>
                  </a:cubicBezTo>
                  <a:cubicBezTo>
                    <a:pt x="402" y="312"/>
                    <a:pt x="579" y="176"/>
                    <a:pt x="742" y="107"/>
                  </a:cubicBezTo>
                  <a:cubicBezTo>
                    <a:pt x="905" y="38"/>
                    <a:pt x="1078" y="0"/>
                    <a:pt x="1254" y="11"/>
                  </a:cubicBezTo>
                  <a:cubicBezTo>
                    <a:pt x="1430" y="22"/>
                    <a:pt x="1619" y="73"/>
                    <a:pt x="1798" y="171"/>
                  </a:cubicBezTo>
                  <a:cubicBezTo>
                    <a:pt x="1977" y="269"/>
                    <a:pt x="2216" y="508"/>
                    <a:pt x="2326" y="597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373518" y="3990318"/>
              <a:ext cx="300147" cy="400110"/>
            </a:xfrm>
            <a:prstGeom prst="rect">
              <a:avLst/>
            </a:prstGeom>
            <a:solidFill>
              <a:srgbClr val="FFFFFF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i="1" dirty="0" smtClean="0">
                  <a:solidFill>
                    <a:srgbClr val="FF0000"/>
                  </a:solidFill>
                  <a:latin typeface="+mj-lt"/>
                </a:rPr>
                <a:t>S</a:t>
              </a:r>
              <a:endParaRPr lang="en-US" sz="2000" b="1" i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520850" y="5634200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1B4070"/>
                </a:solidFill>
              </a:rPr>
              <a:t>Análisis </a:t>
            </a:r>
            <a:r>
              <a:rPr lang="es-ES" dirty="0" err="1" smtClean="0">
                <a:solidFill>
                  <a:srgbClr val="1B4070"/>
                </a:solidFill>
              </a:rPr>
              <a:t>Isogeométrico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14110" y="6039379"/>
            <a:ext cx="21174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/>
              <a:t>Geometría exacta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Continuidad </a:t>
            </a:r>
            <a:r>
              <a:rPr lang="es-ES" sz="1600" i="1" dirty="0" err="1" smtClean="0"/>
              <a:t>C</a:t>
            </a:r>
            <a:r>
              <a:rPr lang="es-ES" sz="1600" i="1" baseline="30000" dirty="0" err="1" smtClean="0"/>
              <a:t>k</a:t>
            </a:r>
            <a:endParaRPr lang="es-ES" sz="1600" i="1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4766593" y="5654158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B4070"/>
                </a:solidFill>
              </a:rPr>
              <a:t>Elementos Finitos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66593" y="6069387"/>
            <a:ext cx="28377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/>
              <a:t>Geometría aproximada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Continuidad </a:t>
            </a:r>
            <a:r>
              <a:rPr lang="es-ES" sz="1600" i="1" dirty="0" smtClean="0"/>
              <a:t>C</a:t>
            </a:r>
            <a:r>
              <a:rPr lang="es-ES" sz="1600" i="1" baseline="30000" dirty="0" smtClean="0"/>
              <a:t>0</a:t>
            </a:r>
            <a:endParaRPr lang="es-ES" sz="1600" i="1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3800397" y="521874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1B4070"/>
                </a:solidFill>
              </a:rPr>
              <a:t>IGA vs FEM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6487" y="1419603"/>
            <a:ext cx="7916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20436D"/>
                </a:solidFill>
              </a:rPr>
              <a:t>IGA</a:t>
            </a:r>
            <a:endParaRPr lang="es-ES" sz="2000" dirty="0">
              <a:solidFill>
                <a:srgbClr val="20436D"/>
              </a:solidFill>
            </a:endParaRPr>
          </a:p>
          <a:p>
            <a:pPr algn="ctr"/>
            <a:r>
              <a:rPr lang="es-ES" sz="1600" dirty="0" smtClean="0"/>
              <a:t>Toma </a:t>
            </a:r>
            <a:r>
              <a:rPr lang="es-ES" sz="1600" dirty="0"/>
              <a:t>como funciones de base las mismas que describen la </a:t>
            </a:r>
            <a:r>
              <a:rPr lang="es-ES" sz="1600" dirty="0" smtClean="0"/>
              <a:t>geometría (</a:t>
            </a:r>
            <a:r>
              <a:rPr lang="es-ES" sz="1600" dirty="0"/>
              <a:t>Splines, NURBS, T-splines</a:t>
            </a:r>
            <a:r>
              <a:rPr lang="es-ES" sz="1600" dirty="0" smtClean="0"/>
              <a:t>).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070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Parametrización T-spline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20713"/>
            <a:ext cx="2098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Geometrías planas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86" y="2208902"/>
            <a:ext cx="1504809" cy="1388457"/>
          </a:xfrm>
          <a:prstGeom prst="rect">
            <a:avLst/>
          </a:prstGeom>
        </p:spPr>
      </p:pic>
      <p:pic>
        <p:nvPicPr>
          <p:cNvPr id="6" name="Imagen 5" descr="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52" y="2208902"/>
            <a:ext cx="1397277" cy="1393784"/>
          </a:xfrm>
          <a:prstGeom prst="rect">
            <a:avLst/>
          </a:prstGeom>
        </p:spPr>
      </p:pic>
      <p:pic>
        <p:nvPicPr>
          <p:cNvPr id="12" name="Imagen 11" descr="PoligonalRefinamient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1" y="2060611"/>
            <a:ext cx="2496307" cy="452607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11874" y="1490544"/>
            <a:ext cx="451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Parametrización</a:t>
            </a:r>
            <a:r>
              <a:rPr lang="es-ES" sz="1600" dirty="0" smtClean="0"/>
              <a:t> del contorno vía </a:t>
            </a:r>
            <a:r>
              <a:rPr lang="es-ES" sz="1600" i="1" dirty="0" err="1" smtClean="0"/>
              <a:t>chord-length</a:t>
            </a:r>
            <a:endParaRPr lang="es-ES" sz="16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06918" y="3613427"/>
            <a:ext cx="54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input</a:t>
            </a:r>
            <a:endParaRPr lang="es-ES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265707" y="3597360"/>
            <a:ext cx="163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Espacio paramétrico</a:t>
            </a:r>
            <a:endParaRPr lang="es-ES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298392" y="1490544"/>
            <a:ext cx="251847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" sz="1600" dirty="0" smtClean="0"/>
              <a:t>Adaptación T-mesh</a:t>
            </a:r>
            <a:endParaRPr lang="es-ES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59" y="4354516"/>
            <a:ext cx="5032693" cy="1988993"/>
          </a:xfrm>
          <a:prstGeom prst="rect">
            <a:avLst/>
          </a:prstGeom>
        </p:spPr>
      </p:pic>
      <p:sp>
        <p:nvSpPr>
          <p:cNvPr id="2" name="Flecha izquierda y derecha 1"/>
          <p:cNvSpPr/>
          <p:nvPr/>
        </p:nvSpPr>
        <p:spPr>
          <a:xfrm>
            <a:off x="2526298" y="2871582"/>
            <a:ext cx="510780" cy="193281"/>
          </a:xfrm>
          <a:prstGeom prst="left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16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PielMallaFisico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8" y="4074635"/>
            <a:ext cx="2569279" cy="2357419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Parametrización T-spline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20713"/>
            <a:ext cx="2098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Geometrías planas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42" y="1462771"/>
            <a:ext cx="2012877" cy="20062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551" y="1462770"/>
            <a:ext cx="2050117" cy="209167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51774" y="3469841"/>
            <a:ext cx="224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T-</a:t>
            </a:r>
            <a:r>
              <a:rPr lang="es-ES" sz="1200" dirty="0" err="1" smtClean="0"/>
              <a:t>mesh</a:t>
            </a:r>
            <a:r>
              <a:rPr lang="es-ES" sz="1200" dirty="0" smtClean="0"/>
              <a:t> paramétrica adaptada </a:t>
            </a:r>
          </a:p>
          <a:p>
            <a:pPr algn="ctr"/>
            <a:r>
              <a:rPr lang="es-ES" sz="1200" dirty="0" smtClean="0"/>
              <a:t>al contorno de la geometría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674017" y="3554444"/>
            <a:ext cx="1660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Malla física enredada</a:t>
            </a:r>
            <a:endParaRPr lang="es-ES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062" y="4184255"/>
            <a:ext cx="2389534" cy="2206288"/>
          </a:xfrm>
          <a:prstGeom prst="rect">
            <a:avLst/>
          </a:prstGeom>
        </p:spPr>
      </p:pic>
      <p:sp>
        <p:nvSpPr>
          <p:cNvPr id="12" name="Freeform 65"/>
          <p:cNvSpPr>
            <a:spLocks/>
          </p:cNvSpPr>
          <p:nvPr/>
        </p:nvSpPr>
        <p:spPr bwMode="auto">
          <a:xfrm flipV="1">
            <a:off x="3764580" y="2416004"/>
            <a:ext cx="1080928" cy="1233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384"/>
              </a:cxn>
              <a:cxn ang="0">
                <a:pos x="1211" y="640"/>
              </a:cxn>
              <a:cxn ang="0">
                <a:pos x="2155" y="731"/>
              </a:cxn>
              <a:cxn ang="0">
                <a:pos x="3067" y="544"/>
              </a:cxn>
              <a:cxn ang="0">
                <a:pos x="4091" y="69"/>
              </a:cxn>
            </a:cxnLst>
            <a:rect l="0" t="0" r="r" b="b"/>
            <a:pathLst>
              <a:path w="4091" h="747">
                <a:moveTo>
                  <a:pt x="0" y="0"/>
                </a:moveTo>
                <a:cubicBezTo>
                  <a:pt x="93" y="64"/>
                  <a:pt x="358" y="277"/>
                  <a:pt x="560" y="384"/>
                </a:cubicBezTo>
                <a:cubicBezTo>
                  <a:pt x="762" y="491"/>
                  <a:pt x="945" y="582"/>
                  <a:pt x="1211" y="640"/>
                </a:cubicBezTo>
                <a:cubicBezTo>
                  <a:pt x="1477" y="698"/>
                  <a:pt x="1846" y="747"/>
                  <a:pt x="2155" y="731"/>
                </a:cubicBezTo>
                <a:cubicBezTo>
                  <a:pt x="2464" y="715"/>
                  <a:pt x="2744" y="654"/>
                  <a:pt x="3067" y="544"/>
                </a:cubicBezTo>
                <a:cubicBezTo>
                  <a:pt x="3390" y="434"/>
                  <a:pt x="3878" y="168"/>
                  <a:pt x="4091" y="69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65"/>
          <p:cNvSpPr>
            <a:spLocks/>
          </p:cNvSpPr>
          <p:nvPr/>
        </p:nvSpPr>
        <p:spPr bwMode="auto">
          <a:xfrm rot="5400000" flipV="1">
            <a:off x="7278492" y="3845478"/>
            <a:ext cx="1080928" cy="1232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384"/>
              </a:cxn>
              <a:cxn ang="0">
                <a:pos x="1211" y="640"/>
              </a:cxn>
              <a:cxn ang="0">
                <a:pos x="2155" y="731"/>
              </a:cxn>
              <a:cxn ang="0">
                <a:pos x="3067" y="544"/>
              </a:cxn>
              <a:cxn ang="0">
                <a:pos x="4091" y="69"/>
              </a:cxn>
            </a:cxnLst>
            <a:rect l="0" t="0" r="r" b="b"/>
            <a:pathLst>
              <a:path w="4091" h="747">
                <a:moveTo>
                  <a:pt x="0" y="0"/>
                </a:moveTo>
                <a:cubicBezTo>
                  <a:pt x="93" y="64"/>
                  <a:pt x="358" y="277"/>
                  <a:pt x="560" y="384"/>
                </a:cubicBezTo>
                <a:cubicBezTo>
                  <a:pt x="762" y="491"/>
                  <a:pt x="945" y="582"/>
                  <a:pt x="1211" y="640"/>
                </a:cubicBezTo>
                <a:cubicBezTo>
                  <a:pt x="1477" y="698"/>
                  <a:pt x="1846" y="747"/>
                  <a:pt x="2155" y="731"/>
                </a:cubicBezTo>
                <a:cubicBezTo>
                  <a:pt x="2464" y="715"/>
                  <a:pt x="2744" y="654"/>
                  <a:pt x="3067" y="544"/>
                </a:cubicBezTo>
                <a:cubicBezTo>
                  <a:pt x="3390" y="434"/>
                  <a:pt x="3878" y="168"/>
                  <a:pt x="4091" y="69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65"/>
          <p:cNvSpPr>
            <a:spLocks/>
          </p:cNvSpPr>
          <p:nvPr/>
        </p:nvSpPr>
        <p:spPr bwMode="auto">
          <a:xfrm rot="5400000">
            <a:off x="128317" y="3844679"/>
            <a:ext cx="1080928" cy="1248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384"/>
              </a:cxn>
              <a:cxn ang="0">
                <a:pos x="1211" y="640"/>
              </a:cxn>
              <a:cxn ang="0">
                <a:pos x="2155" y="731"/>
              </a:cxn>
              <a:cxn ang="0">
                <a:pos x="3067" y="544"/>
              </a:cxn>
              <a:cxn ang="0">
                <a:pos x="4091" y="69"/>
              </a:cxn>
            </a:cxnLst>
            <a:rect l="0" t="0" r="r" b="b"/>
            <a:pathLst>
              <a:path w="4091" h="747">
                <a:moveTo>
                  <a:pt x="0" y="0"/>
                </a:moveTo>
                <a:cubicBezTo>
                  <a:pt x="93" y="64"/>
                  <a:pt x="358" y="277"/>
                  <a:pt x="560" y="384"/>
                </a:cubicBezTo>
                <a:cubicBezTo>
                  <a:pt x="762" y="491"/>
                  <a:pt x="945" y="582"/>
                  <a:pt x="1211" y="640"/>
                </a:cubicBezTo>
                <a:cubicBezTo>
                  <a:pt x="1477" y="698"/>
                  <a:pt x="1846" y="747"/>
                  <a:pt x="2155" y="731"/>
                </a:cubicBezTo>
                <a:cubicBezTo>
                  <a:pt x="2464" y="715"/>
                  <a:pt x="2744" y="654"/>
                  <a:pt x="3067" y="544"/>
                </a:cubicBezTo>
                <a:cubicBezTo>
                  <a:pt x="3390" y="434"/>
                  <a:pt x="3878" y="168"/>
                  <a:pt x="4091" y="69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47433" y="3743464"/>
            <a:ext cx="29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Freeform 65"/>
          <p:cNvSpPr>
            <a:spLocks/>
          </p:cNvSpPr>
          <p:nvPr/>
        </p:nvSpPr>
        <p:spPr bwMode="auto">
          <a:xfrm rot="10800000" flipV="1">
            <a:off x="3764580" y="5591860"/>
            <a:ext cx="1080928" cy="1233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384"/>
              </a:cxn>
              <a:cxn ang="0">
                <a:pos x="1211" y="640"/>
              </a:cxn>
              <a:cxn ang="0">
                <a:pos x="2155" y="731"/>
              </a:cxn>
              <a:cxn ang="0">
                <a:pos x="3067" y="544"/>
              </a:cxn>
              <a:cxn ang="0">
                <a:pos x="4091" y="69"/>
              </a:cxn>
            </a:cxnLst>
            <a:rect l="0" t="0" r="r" b="b"/>
            <a:pathLst>
              <a:path w="4091" h="747">
                <a:moveTo>
                  <a:pt x="0" y="0"/>
                </a:moveTo>
                <a:cubicBezTo>
                  <a:pt x="93" y="64"/>
                  <a:pt x="358" y="277"/>
                  <a:pt x="560" y="384"/>
                </a:cubicBezTo>
                <a:cubicBezTo>
                  <a:pt x="762" y="491"/>
                  <a:pt x="945" y="582"/>
                  <a:pt x="1211" y="640"/>
                </a:cubicBezTo>
                <a:cubicBezTo>
                  <a:pt x="1477" y="698"/>
                  <a:pt x="1846" y="747"/>
                  <a:pt x="2155" y="731"/>
                </a:cubicBezTo>
                <a:cubicBezTo>
                  <a:pt x="2464" y="715"/>
                  <a:pt x="2744" y="654"/>
                  <a:pt x="3067" y="544"/>
                </a:cubicBezTo>
                <a:cubicBezTo>
                  <a:pt x="3390" y="434"/>
                  <a:pt x="3878" y="168"/>
                  <a:pt x="4091" y="69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432850" y="2056612"/>
            <a:ext cx="184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20436D"/>
                </a:solidFill>
              </a:rPr>
              <a:t>Proyección del contorno</a:t>
            </a:r>
            <a:endParaRPr lang="es-ES" sz="1200" dirty="0">
              <a:solidFill>
                <a:srgbClr val="20436D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53968" y="3692944"/>
            <a:ext cx="111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20436D"/>
                </a:solidFill>
              </a:rPr>
              <a:t>Optimización T-mesh</a:t>
            </a:r>
            <a:endParaRPr lang="es-ES" sz="1200" dirty="0">
              <a:solidFill>
                <a:srgbClr val="20436D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518152" y="5770449"/>
            <a:ext cx="165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20436D"/>
                </a:solidFill>
              </a:rPr>
              <a:t>Construcción T-spline</a:t>
            </a:r>
          </a:p>
          <a:p>
            <a:pPr algn="ctr"/>
            <a:r>
              <a:rPr lang="es-ES" sz="1200" dirty="0" smtClean="0">
                <a:solidFill>
                  <a:srgbClr val="20436D"/>
                </a:solidFill>
              </a:rPr>
              <a:t>vía interpolación</a:t>
            </a:r>
            <a:endParaRPr lang="es-ES" sz="1200" dirty="0">
              <a:solidFill>
                <a:srgbClr val="20436D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556129" y="6390543"/>
            <a:ext cx="2037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T-mesh en el espacio </a:t>
            </a:r>
            <a:r>
              <a:rPr lang="es-ES" sz="1200" dirty="0" smtClean="0"/>
              <a:t>físico</a:t>
            </a:r>
            <a:endParaRPr lang="es-ES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66971" y="6404443"/>
            <a:ext cx="169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Aproximación T-spline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8808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Parametrización T-spline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20713"/>
            <a:ext cx="30741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Geometrías planas anidadas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6" name="Imagen 5" descr="gc+pi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43" y="3967179"/>
            <a:ext cx="2371963" cy="24905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45532" y="1351991"/>
            <a:ext cx="107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1B4070"/>
                </a:solidFill>
              </a:rPr>
              <a:t>Objetivo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5305" y="1655459"/>
            <a:ext cx="4506362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Insertar geometrías en otras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Figuras con agujeros</a:t>
            </a:r>
            <a:endParaRPr lang="es-ES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Resolver problemas con distintos materiales</a:t>
            </a:r>
          </a:p>
        </p:txBody>
      </p:sp>
      <p:pic>
        <p:nvPicPr>
          <p:cNvPr id="13" name="Imagen 12" descr="IslaPielFisicoCol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77" y="3967179"/>
            <a:ext cx="2450149" cy="251259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875798" y="1721323"/>
            <a:ext cx="423705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Quadtree individual para cada geometría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Insertar un quadtree en otro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00227" y="1351991"/>
            <a:ext cx="122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1B4070"/>
                </a:solidFill>
              </a:rPr>
              <a:t>Estrategia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75798" y="2978517"/>
            <a:ext cx="35060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sz="1600" dirty="0" smtClean="0">
                <a:solidFill>
                  <a:srgbClr val="000000"/>
                </a:solidFill>
              </a:rPr>
              <a:t>Proceso </a:t>
            </a:r>
            <a:r>
              <a:rPr lang="es-ES" sz="1600" dirty="0">
                <a:solidFill>
                  <a:srgbClr val="000000"/>
                </a:solidFill>
              </a:rPr>
              <a:t>totalmente paralelizable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sz="1600" dirty="0" smtClean="0">
                <a:solidFill>
                  <a:srgbClr val="000000"/>
                </a:solidFill>
              </a:rPr>
              <a:t>Genera malla </a:t>
            </a:r>
            <a:r>
              <a:rPr lang="es-ES" sz="1600" dirty="0">
                <a:solidFill>
                  <a:srgbClr val="000000"/>
                </a:solidFill>
              </a:rPr>
              <a:t>encajada </a:t>
            </a:r>
            <a:r>
              <a:rPr lang="es-ES" sz="1600" dirty="0" smtClean="0">
                <a:solidFill>
                  <a:srgbClr val="000000"/>
                </a:solidFill>
              </a:rPr>
              <a:t>adaptada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00227" y="2650603"/>
            <a:ext cx="172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1B4070"/>
                </a:solidFill>
              </a:rPr>
              <a:t>Características</a:t>
            </a:r>
            <a:endParaRPr lang="es-ES" dirty="0">
              <a:solidFill>
                <a:srgbClr val="1B407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18086" y="635925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input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769602" y="6359252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Parametrización T-spline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8451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IslaParametricoMarc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05" y="2590476"/>
            <a:ext cx="1763554" cy="1759145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Parametrización T-spline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20713"/>
            <a:ext cx="30741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Geometrías planas anidadas</a:t>
            </a:r>
            <a:endParaRPr lang="es-ES_tradnl" dirty="0">
              <a:solidFill>
                <a:srgbClr val="C8C8C8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2037881" y="3467193"/>
            <a:ext cx="20477" cy="1386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76742" y="4330495"/>
            <a:ext cx="2078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Insertar un </a:t>
            </a:r>
            <a:r>
              <a:rPr lang="es-ES" sz="1600" dirty="0" err="1" smtClean="0"/>
              <a:t>quadtree</a:t>
            </a:r>
            <a:endParaRPr lang="es-ES" sz="1600" dirty="0" smtClean="0"/>
          </a:p>
          <a:p>
            <a:pPr algn="ctr"/>
            <a:r>
              <a:rPr lang="es-ES" sz="1600" dirty="0" smtClean="0"/>
              <a:t> en otro</a:t>
            </a:r>
            <a:endParaRPr lang="es-ES" sz="1600" dirty="0"/>
          </a:p>
        </p:txBody>
      </p:sp>
      <p:pic>
        <p:nvPicPr>
          <p:cNvPr id="20" name="Imagen 19" descr="IslaPielParametri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36" y="2328576"/>
            <a:ext cx="3553268" cy="354438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890431" y="5912510"/>
            <a:ext cx="352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Quadtree</a:t>
            </a:r>
            <a:r>
              <a:rPr lang="es-ES" dirty="0" smtClean="0"/>
              <a:t> resultante balanceado</a:t>
            </a:r>
          </a:p>
          <a:p>
            <a:pPr algn="ctr"/>
            <a:r>
              <a:rPr lang="es-ES" dirty="0" smtClean="0"/>
              <a:t>(T-</a:t>
            </a:r>
            <a:r>
              <a:rPr lang="es-ES" dirty="0" err="1" smtClean="0"/>
              <a:t>mesh</a:t>
            </a:r>
            <a:r>
              <a:rPr lang="es-ES" dirty="0" smtClean="0"/>
              <a:t> paramétrica)</a:t>
            </a:r>
            <a:endParaRPr lang="es-ES" dirty="0"/>
          </a:p>
        </p:txBody>
      </p:sp>
      <p:pic>
        <p:nvPicPr>
          <p:cNvPr id="23" name="Imagen 22" descr="IslaPoligonal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9" y="3128517"/>
            <a:ext cx="645097" cy="67735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533806" y="1581054"/>
            <a:ext cx="406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1B4070"/>
                </a:solidFill>
              </a:rPr>
              <a:t>Construcción de T-</a:t>
            </a:r>
            <a:r>
              <a:rPr lang="es-ES" sz="2000" dirty="0" err="1" smtClean="0">
                <a:solidFill>
                  <a:srgbClr val="1B4070"/>
                </a:solidFill>
              </a:rPr>
              <a:t>mesh</a:t>
            </a:r>
            <a:r>
              <a:rPr lang="es-ES" sz="2000" dirty="0" smtClean="0">
                <a:solidFill>
                  <a:srgbClr val="1B4070"/>
                </a:solidFill>
              </a:rPr>
              <a:t> adaptada</a:t>
            </a:r>
            <a:endParaRPr lang="es-ES" sz="2000" dirty="0">
              <a:solidFill>
                <a:srgbClr val="1B4070"/>
              </a:solidFill>
            </a:endParaRPr>
          </a:p>
        </p:txBody>
      </p:sp>
      <p:pic>
        <p:nvPicPr>
          <p:cNvPr id="25" name="Imagen 24" descr="PielPoligonal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" y="5498109"/>
            <a:ext cx="663143" cy="60843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613992" y="2159299"/>
            <a:ext cx="2888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Un </a:t>
            </a:r>
            <a:r>
              <a:rPr lang="es-ES" sz="1600" dirty="0" err="1" smtClean="0">
                <a:solidFill>
                  <a:srgbClr val="FF0000"/>
                </a:solidFill>
              </a:rPr>
              <a:t>quadtree</a:t>
            </a:r>
            <a:r>
              <a:rPr lang="es-ES" sz="1600" dirty="0" smtClean="0">
                <a:solidFill>
                  <a:srgbClr val="FF0000"/>
                </a:solidFill>
              </a:rPr>
              <a:t> para cada figura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22" name="Imagen 21" descr="PielInnerParametric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04" y="4875191"/>
            <a:ext cx="1763554" cy="17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64" y="115888"/>
            <a:ext cx="6312484" cy="576262"/>
          </a:xfrm>
        </p:spPr>
        <p:txBody>
          <a:bodyPr/>
          <a:lstStyle/>
          <a:p>
            <a:r>
              <a:rPr lang="en-US" sz="2000" dirty="0" err="1"/>
              <a:t>Modelización</a:t>
            </a:r>
            <a:r>
              <a:rPr lang="en-US" sz="2000" dirty="0"/>
              <a:t> de </a:t>
            </a:r>
            <a:r>
              <a:rPr lang="en-US" sz="2000" dirty="0" err="1"/>
              <a:t>sólidos</a:t>
            </a:r>
            <a:r>
              <a:rPr lang="en-US" sz="2000" dirty="0"/>
              <a:t>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 smtClean="0"/>
              <a:t>estructura</a:t>
            </a:r>
            <a:r>
              <a:rPr lang="en-US" sz="2000" dirty="0" smtClean="0"/>
              <a:t> </a:t>
            </a:r>
            <a:r>
              <a:rPr lang="en-US" sz="2000" dirty="0"/>
              <a:t>octree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5519" y="2650701"/>
            <a:ext cx="8538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20436D"/>
                </a:solidFill>
              </a:rPr>
              <a:t>Parte 1: </a:t>
            </a:r>
            <a:r>
              <a:rPr lang="es-ES" dirty="0" smtClean="0"/>
              <a:t>Aproximación geométrica mediante octree y posibles aplicaciones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>
                <a:solidFill>
                  <a:srgbClr val="20436D"/>
                </a:solidFill>
              </a:rPr>
              <a:t>Parte 2: </a:t>
            </a:r>
            <a:r>
              <a:rPr lang="es-ES" dirty="0"/>
              <a:t>Estructura quadtree para la parametrización T-spline y aplicación del Análisis Isogeométrico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28072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Temas de la presentación</a:t>
            </a:r>
            <a:endParaRPr lang="es-ES_tradnl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Aplicación</a:t>
            </a:r>
            <a:r>
              <a:rPr lang="en-US" dirty="0" smtClean="0"/>
              <a:t> de </a:t>
            </a:r>
            <a:r>
              <a:rPr lang="en-US" dirty="0" err="1" smtClean="0"/>
              <a:t>análisis</a:t>
            </a:r>
            <a:r>
              <a:rPr lang="en-US" dirty="0" smtClean="0"/>
              <a:t> isogeométrico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620713"/>
            <a:ext cx="2098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Geometrías planas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573"/>
            <a:ext cx="5627035" cy="5296810"/>
          </a:xfrm>
          <a:prstGeom prst="rect">
            <a:avLst/>
          </a:prstGeom>
        </p:spPr>
      </p:pic>
      <p:pic>
        <p:nvPicPr>
          <p:cNvPr id="10" name="Imagen 9" descr="HornoFisic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29" y="2721898"/>
            <a:ext cx="2734067" cy="24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Líneas</a:t>
            </a:r>
            <a:r>
              <a:rPr lang="en-US" dirty="0" smtClean="0"/>
              <a:t> </a:t>
            </a:r>
            <a:r>
              <a:rPr lang="en-US" dirty="0" err="1" smtClean="0"/>
              <a:t>futuras</a:t>
            </a:r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687840" y="1932804"/>
            <a:ext cx="845616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smtClean="0"/>
              <a:t>Aplicación de Análisis Isogeométricos sobre geometrías con estructura octree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smtClean="0"/>
              <a:t>Extensión a 3D de la parametrización T-spline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smtClean="0"/>
              <a:t>Automatización del método del Mecano</a:t>
            </a:r>
            <a:endParaRPr lang="es-ES" dirty="0"/>
          </a:p>
        </p:txBody>
      </p:sp>
      <p:pic>
        <p:nvPicPr>
          <p:cNvPr id="3" name="Imagen 2" descr="logo_ulpg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6" y="4258281"/>
            <a:ext cx="3175120" cy="13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4638"/>
            <a:ext cx="9144000" cy="747712"/>
          </a:xfrm>
        </p:spPr>
        <p:txBody>
          <a:bodyPr/>
          <a:lstStyle/>
          <a:p>
            <a:pPr algn="ctr"/>
            <a:r>
              <a:rPr lang="en-US" sz="2800" dirty="0" smtClean="0"/>
              <a:t>Gracias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atenci</a:t>
            </a:r>
            <a:r>
              <a:rPr lang="en-US" sz="2800" dirty="0" err="1" smtClean="0"/>
              <a:t>ón</a:t>
            </a:r>
            <a:endParaRPr lang="en-US" sz="28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728102"/>
            <a:ext cx="9144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charset="0"/>
                <a:hlinkClick r:id="rId2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Estructuras</a:t>
            </a:r>
            <a:r>
              <a:rPr lang="en-US" dirty="0" smtClean="0"/>
              <a:t> octree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620713"/>
            <a:ext cx="147926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Introducción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2299" y="1504820"/>
            <a:ext cx="776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Estructura de datos jerárquicas en la que cada nodo puede tener 8 hijos.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04777" y="4731976"/>
            <a:ext cx="3423607" cy="1815882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20436D"/>
                </a:solidFill>
              </a:rPr>
              <a:t>Informática gráfica</a:t>
            </a:r>
          </a:p>
          <a:p>
            <a:r>
              <a:rPr lang="es-ES" sz="1600" dirty="0" smtClean="0"/>
              <a:t>- Representación de imágenes</a:t>
            </a:r>
          </a:p>
          <a:p>
            <a:r>
              <a:rPr lang="es-ES" sz="1600" dirty="0" smtClean="0"/>
              <a:t>- Detección eficiente de colisiones</a:t>
            </a:r>
          </a:p>
          <a:p>
            <a:endParaRPr lang="es-ES" sz="1600" dirty="0"/>
          </a:p>
          <a:p>
            <a:r>
              <a:rPr lang="es-ES" sz="1600" dirty="0" smtClean="0">
                <a:solidFill>
                  <a:srgbClr val="20436D"/>
                </a:solidFill>
              </a:rPr>
              <a:t>Análisis numérico</a:t>
            </a:r>
          </a:p>
          <a:p>
            <a:r>
              <a:rPr lang="es-ES" sz="1600" dirty="0" smtClean="0"/>
              <a:t>- Modelado de figuras complejas</a:t>
            </a:r>
          </a:p>
          <a:p>
            <a:r>
              <a:rPr lang="es-ES" sz="1600" dirty="0" smtClean="0"/>
              <a:t>- Parametrización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68313" y="4630586"/>
            <a:ext cx="48603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20436D"/>
                </a:solidFill>
              </a:rPr>
              <a:t>Ventajas: </a:t>
            </a:r>
            <a:r>
              <a:rPr lang="es-ES" sz="1400" dirty="0" smtClean="0"/>
              <a:t>Generan de forma sencilla, robusta y rápida mallas estructuradas con </a:t>
            </a:r>
            <a:r>
              <a:rPr lang="es-ES" sz="1400" b="1" dirty="0" smtClean="0"/>
              <a:t>adaptación local</a:t>
            </a:r>
            <a:r>
              <a:rPr lang="es-ES" sz="1400" dirty="0" smtClean="0"/>
              <a:t>.</a:t>
            </a:r>
          </a:p>
          <a:p>
            <a:endParaRPr lang="es-ES" sz="1600" dirty="0" smtClean="0"/>
          </a:p>
          <a:p>
            <a:r>
              <a:rPr lang="es-ES" sz="1600" dirty="0" smtClean="0">
                <a:solidFill>
                  <a:srgbClr val="20436D"/>
                </a:solidFill>
              </a:rPr>
              <a:t>Desventajas: </a:t>
            </a:r>
            <a:r>
              <a:rPr lang="es-ES" sz="1400" dirty="0" smtClean="0"/>
              <a:t>Almacenamiento completo en memoria.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68313" y="6030713"/>
            <a:ext cx="4860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20436D"/>
                </a:solidFill>
              </a:rPr>
              <a:t>Tipos: </a:t>
            </a:r>
            <a:r>
              <a:rPr lang="es-ES" sz="1400" dirty="0" smtClean="0"/>
              <a:t>PR quadtree, MX quadtree, Point quadtree, PMR quadtree, etc</a:t>
            </a:r>
            <a:r>
              <a:rPr lang="es-ES" sz="1400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41" y="1974220"/>
            <a:ext cx="2246179" cy="2071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54" y="2107362"/>
            <a:ext cx="4724559" cy="15649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992862" y="4006226"/>
            <a:ext cx="3630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Descomposición recursiva del </a:t>
            </a:r>
            <a:r>
              <a:rPr lang="es-ES" sz="1600" dirty="0" smtClean="0"/>
              <a:t>espacio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7087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262114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Descripción del método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07294" y="1891386"/>
            <a:ext cx="7691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20436D"/>
                </a:solidFill>
              </a:rPr>
              <a:t>Dato de entrada</a:t>
            </a:r>
            <a:r>
              <a:rPr lang="es-ES" dirty="0" smtClean="0"/>
              <a:t>: triangulación superficial de la geometría.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20436D"/>
                </a:solidFill>
              </a:rPr>
              <a:t>Resultado: </a:t>
            </a:r>
            <a:r>
              <a:rPr lang="es-ES" dirty="0" smtClean="0"/>
              <a:t>Aproximación volumétrica mediante una malla de hexaedros.</a:t>
            </a: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639364" y="3358337"/>
            <a:ext cx="172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20436D"/>
                </a:solidFill>
              </a:rPr>
              <a:t>Características</a:t>
            </a:r>
            <a:endParaRPr lang="es-ES" dirty="0">
              <a:solidFill>
                <a:srgbClr val="20436D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5874" y="3920835"/>
            <a:ext cx="76733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(a) Procedimiento </a:t>
            </a:r>
            <a:r>
              <a:rPr lang="es-ES" dirty="0"/>
              <a:t>totalmente </a:t>
            </a:r>
            <a:r>
              <a:rPr lang="es-ES" dirty="0" smtClean="0"/>
              <a:t>paralelizable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(b) Genera </a:t>
            </a:r>
            <a:r>
              <a:rPr lang="es-ES" dirty="0"/>
              <a:t>una </a:t>
            </a:r>
            <a:r>
              <a:rPr lang="es-ES" dirty="0" smtClean="0"/>
              <a:t>malla de hexaedros </a:t>
            </a:r>
            <a:r>
              <a:rPr lang="es-ES" dirty="0"/>
              <a:t>balanceada adaptada a la </a:t>
            </a:r>
            <a:r>
              <a:rPr lang="es-ES" dirty="0" smtClean="0"/>
              <a:t>geometría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(c) Detecta automáticamente la </a:t>
            </a:r>
            <a:r>
              <a:rPr lang="es-ES" dirty="0"/>
              <a:t>línea de intersección entre </a:t>
            </a:r>
            <a:r>
              <a:rPr lang="es-ES" dirty="0" smtClean="0"/>
              <a:t>objetos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(d) Obtiene una aproximación de la región </a:t>
            </a:r>
            <a:r>
              <a:rPr lang="es-ES" dirty="0"/>
              <a:t>de </a:t>
            </a:r>
            <a:r>
              <a:rPr lang="es-ES" dirty="0" smtClean="0"/>
              <a:t>intersección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7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48734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1 – Adaptación de la triangulación dato</a:t>
            </a:r>
            <a:endParaRPr lang="es-ES_tradnl" dirty="0">
              <a:solidFill>
                <a:srgbClr val="C8C8C8"/>
              </a:solidFill>
            </a:endParaRPr>
          </a:p>
        </p:txBody>
      </p:sp>
      <p:pic>
        <p:nvPicPr>
          <p:cNvPr id="2" name="Imagen 1" descr="CaballoTriangulo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20851"/>
          <a:stretch/>
        </p:blipFill>
        <p:spPr>
          <a:xfrm>
            <a:off x="2816202" y="1443869"/>
            <a:ext cx="2419850" cy="2206539"/>
          </a:xfrm>
          <a:prstGeom prst="rect">
            <a:avLst/>
          </a:prstGeom>
        </p:spPr>
      </p:pic>
      <p:pic>
        <p:nvPicPr>
          <p:cNvPr id="4" name="Imagen 3" descr="Cub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18022"/>
          <a:stretch/>
        </p:blipFill>
        <p:spPr>
          <a:xfrm>
            <a:off x="647774" y="1855271"/>
            <a:ext cx="1864717" cy="1759071"/>
          </a:xfrm>
          <a:prstGeom prst="rect">
            <a:avLst/>
          </a:prstGeom>
        </p:spPr>
      </p:pic>
      <p:pic>
        <p:nvPicPr>
          <p:cNvPr id="7" name="Imagen 6" descr="CaballoCub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r="18777"/>
          <a:stretch/>
        </p:blipFill>
        <p:spPr>
          <a:xfrm>
            <a:off x="6767778" y="1855272"/>
            <a:ext cx="1980899" cy="190558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2557274" y="2587366"/>
            <a:ext cx="545483" cy="13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47774" y="3760856"/>
            <a:ext cx="1773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Cubo unitario [0,1]</a:t>
            </a:r>
            <a:r>
              <a:rPr lang="es-ES" sz="1400" baseline="30000" dirty="0" smtClean="0"/>
              <a:t>3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91665" y="3760856"/>
            <a:ext cx="215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Triangulación superficial</a:t>
            </a:r>
            <a:endParaRPr lang="es-ES" sz="1400" dirty="0"/>
          </a:p>
        </p:txBody>
      </p:sp>
      <p:sp>
        <p:nvSpPr>
          <p:cNvPr id="11" name="Flecha derecha 10"/>
          <p:cNvSpPr/>
          <p:nvPr/>
        </p:nvSpPr>
        <p:spPr>
          <a:xfrm>
            <a:off x="5639118" y="2443612"/>
            <a:ext cx="683517" cy="289921"/>
          </a:xfrm>
          <a:prstGeom prst="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132004" y="4666332"/>
            <a:ext cx="7318042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(1) Se parte del cubo unitario que corresponde con el </a:t>
            </a:r>
            <a:r>
              <a:rPr lang="es-ES" i="1" dirty="0" err="1" smtClean="0"/>
              <a:t>root</a:t>
            </a:r>
            <a:r>
              <a:rPr lang="es-ES" dirty="0" smtClean="0"/>
              <a:t> del árbol.</a:t>
            </a:r>
          </a:p>
          <a:p>
            <a:endParaRPr lang="es-ES" dirty="0" smtClean="0"/>
          </a:p>
          <a:p>
            <a:r>
              <a:rPr lang="es-ES" dirty="0" smtClean="0"/>
              <a:t>(2) Se inserta la triangulación en el cubo unitario: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Escalado y traslación de la triangulación para insertarla en el cubo</a:t>
            </a:r>
          </a:p>
        </p:txBody>
      </p:sp>
    </p:spTree>
    <p:extLst>
      <p:ext uri="{BB962C8B-B14F-4D97-AF65-F5344CB8AC3E}">
        <p14:creationId xmlns:p14="http://schemas.microsoft.com/office/powerpoint/2010/main" val="28097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rianCuadInterse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r="14248"/>
          <a:stretch/>
        </p:blipFill>
        <p:spPr>
          <a:xfrm>
            <a:off x="4321858" y="2378458"/>
            <a:ext cx="1447340" cy="138207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365154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2 – Construcción del octree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4533" y="2039904"/>
            <a:ext cx="7340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err="1" smtClean="0"/>
              <a:t>If</a:t>
            </a:r>
            <a:r>
              <a:rPr lang="es-ES" sz="1600" dirty="0" smtClean="0"/>
              <a:t> </a:t>
            </a:r>
            <a:r>
              <a:rPr lang="es-ES" sz="1600" i="1" dirty="0" smtClean="0"/>
              <a:t>profundidad</a:t>
            </a:r>
            <a:r>
              <a:rPr lang="es-ES" sz="1600" dirty="0" smtClean="0"/>
              <a:t>(celda) &lt; h </a:t>
            </a:r>
            <a:r>
              <a:rPr lang="es-ES" sz="1600" b="1" dirty="0" smtClean="0"/>
              <a:t>and</a:t>
            </a:r>
            <a:r>
              <a:rPr lang="es-ES" sz="1600" dirty="0" smtClean="0"/>
              <a:t> </a:t>
            </a:r>
            <a:r>
              <a:rPr lang="es-ES" sz="1600" i="1" dirty="0" smtClean="0"/>
              <a:t>intersección</a:t>
            </a:r>
            <a:r>
              <a:rPr lang="es-ES" sz="1600" dirty="0" smtClean="0"/>
              <a:t>(celda, triángulo) =&gt; </a:t>
            </a:r>
            <a:r>
              <a:rPr lang="es-ES" sz="1600" i="1" dirty="0" smtClean="0"/>
              <a:t>refinar</a:t>
            </a:r>
            <a:r>
              <a:rPr lang="es-ES" sz="1600" dirty="0" smtClean="0"/>
              <a:t>(celda)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426305" y="1477212"/>
            <a:ext cx="63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División octree atendiendo a la intersección cubo-</a:t>
            </a:r>
            <a:r>
              <a:rPr lang="es-ES" dirty="0" smtClean="0"/>
              <a:t>triángulo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86243" y="5247931"/>
            <a:ext cx="504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N</a:t>
            </a:r>
            <a:r>
              <a:rPr lang="es-ES" sz="1600" dirty="0" smtClean="0"/>
              <a:t>ivel </a:t>
            </a:r>
            <a:r>
              <a:rPr lang="es-ES" sz="1600" dirty="0"/>
              <a:t>máximo de </a:t>
            </a:r>
            <a:r>
              <a:rPr lang="es-ES" sz="1600" dirty="0" smtClean="0"/>
              <a:t>refinamiento: h</a:t>
            </a:r>
          </a:p>
          <a:p>
            <a:endParaRPr lang="es-ES" sz="1600" dirty="0" smtClean="0"/>
          </a:p>
          <a:p>
            <a:r>
              <a:rPr lang="es-ES" sz="1600" dirty="0"/>
              <a:t>Tamaño de arista de celdas de la </a:t>
            </a:r>
            <a:r>
              <a:rPr lang="es-ES" sz="1600" dirty="0" smtClean="0"/>
              <a:t>superficie: l =1</a:t>
            </a:r>
            <a:r>
              <a:rPr lang="es-ES" sz="1600" dirty="0"/>
              <a:t>/</a:t>
            </a:r>
            <a:r>
              <a:rPr lang="es-ES" sz="1600" dirty="0" smtClean="0"/>
              <a:t>2</a:t>
            </a:r>
            <a:r>
              <a:rPr lang="es-ES" sz="1600" baseline="30000" dirty="0" smtClean="0"/>
              <a:t>h</a:t>
            </a:r>
            <a:endParaRPr lang="es-ES" sz="1600" dirty="0"/>
          </a:p>
          <a:p>
            <a:endParaRPr lang="es-ES" sz="1600" dirty="0" smtClean="0"/>
          </a:p>
          <a:p>
            <a:r>
              <a:rPr lang="es-ES" sz="1600" dirty="0" smtClean="0"/>
              <a:t>Separación máxima triángulo-cubo: </a:t>
            </a:r>
            <a:r>
              <a:rPr lang="es-ES" sz="1600" dirty="0" err="1" smtClean="0"/>
              <a:t>δ</a:t>
            </a:r>
            <a:r>
              <a:rPr lang="es-ES" sz="1600" dirty="0" smtClean="0"/>
              <a:t> = l √3  </a:t>
            </a:r>
            <a:endParaRPr lang="es-ES" sz="1600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06887"/>
              </p:ext>
            </p:extLst>
          </p:nvPr>
        </p:nvGraphicFramePr>
        <p:xfrm>
          <a:off x="6903922" y="3409520"/>
          <a:ext cx="730191" cy="4009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397"/>
                <a:gridCol w="243397"/>
                <a:gridCol w="243397"/>
              </a:tblGrid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54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26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7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96997"/>
              </p:ext>
            </p:extLst>
          </p:nvPr>
        </p:nvGraphicFramePr>
        <p:xfrm>
          <a:off x="8289500" y="4420022"/>
          <a:ext cx="730191" cy="4009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397"/>
                <a:gridCol w="243397"/>
                <a:gridCol w="243397"/>
              </a:tblGrid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54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26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7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21912"/>
              </p:ext>
            </p:extLst>
          </p:nvPr>
        </p:nvGraphicFramePr>
        <p:xfrm>
          <a:off x="6404401" y="4420022"/>
          <a:ext cx="730191" cy="4009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397"/>
                <a:gridCol w="243397"/>
                <a:gridCol w="243397"/>
              </a:tblGrid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04372"/>
              </p:ext>
            </p:extLst>
          </p:nvPr>
        </p:nvGraphicFramePr>
        <p:xfrm>
          <a:off x="5383777" y="4420022"/>
          <a:ext cx="730191" cy="4009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397"/>
                <a:gridCol w="243397"/>
                <a:gridCol w="243397"/>
              </a:tblGrid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26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7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63878"/>
              </p:ext>
            </p:extLst>
          </p:nvPr>
        </p:nvGraphicFramePr>
        <p:xfrm>
          <a:off x="4315337" y="4420022"/>
          <a:ext cx="730191" cy="4009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397"/>
                <a:gridCol w="243397"/>
                <a:gridCol w="243397"/>
              </a:tblGrid>
              <a:tr h="133634"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</a:t>
                      </a:r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34"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10953" marR="10953" marT="5475" marB="547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7634113" y="4542125"/>
            <a:ext cx="35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…</a:t>
            </a:r>
            <a:endParaRPr lang="es-ES" dirty="0"/>
          </a:p>
        </p:txBody>
      </p:sp>
      <p:cxnSp>
        <p:nvCxnSpPr>
          <p:cNvPr id="24" name="Conector recto 23"/>
          <p:cNvCxnSpPr>
            <a:stCxn id="18" idx="1"/>
            <a:endCxn id="22" idx="0"/>
          </p:cNvCxnSpPr>
          <p:nvPr/>
        </p:nvCxnSpPr>
        <p:spPr>
          <a:xfrm flipH="1">
            <a:off x="4680432" y="3609971"/>
            <a:ext cx="2223490" cy="810051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5762677" y="3796616"/>
            <a:ext cx="1155050" cy="6096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endCxn id="20" idx="0"/>
          </p:cNvCxnSpPr>
          <p:nvPr/>
        </p:nvCxnSpPr>
        <p:spPr>
          <a:xfrm flipH="1">
            <a:off x="6769496" y="3810422"/>
            <a:ext cx="365096" cy="6096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endCxn id="19" idx="0"/>
          </p:cNvCxnSpPr>
          <p:nvPr/>
        </p:nvCxnSpPr>
        <p:spPr>
          <a:xfrm>
            <a:off x="7634113" y="3609971"/>
            <a:ext cx="1020482" cy="810051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5591323" y="2778974"/>
            <a:ext cx="223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/>
              <a:t>Triangle</a:t>
            </a:r>
            <a:r>
              <a:rPr lang="es-ES" sz="1400" dirty="0"/>
              <a:t>-Box </a:t>
            </a:r>
            <a:r>
              <a:rPr lang="es-ES" sz="1400" dirty="0" err="1" smtClean="0"/>
              <a:t>Overlap</a:t>
            </a:r>
            <a:r>
              <a:rPr lang="es-ES" sz="1400" baseline="30000" dirty="0" smtClean="0"/>
              <a:t>(1)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137" y="964090"/>
            <a:ext cx="818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s-ES" sz="1200" dirty="0" smtClean="0">
                <a:solidFill>
                  <a:srgbClr val="BFBFBF"/>
                </a:solidFill>
              </a:rPr>
              <a:t>Tomas </a:t>
            </a:r>
            <a:r>
              <a:rPr lang="es-ES" sz="1200" dirty="0" err="1">
                <a:solidFill>
                  <a:srgbClr val="BFBFBF"/>
                </a:solidFill>
              </a:rPr>
              <a:t>Akenine-</a:t>
            </a:r>
            <a:r>
              <a:rPr lang="es-ES" sz="1200" dirty="0" err="1" smtClean="0">
                <a:solidFill>
                  <a:srgbClr val="BFBFBF"/>
                </a:solidFill>
              </a:rPr>
              <a:t>Möller</a:t>
            </a:r>
            <a:r>
              <a:rPr lang="es-ES" sz="1200" dirty="0">
                <a:solidFill>
                  <a:srgbClr val="BFBFBF"/>
                </a:solidFill>
              </a:rPr>
              <a:t>.</a:t>
            </a:r>
            <a:r>
              <a:rPr lang="es-ES" sz="1200" dirty="0" smtClean="0">
                <a:solidFill>
                  <a:srgbClr val="BFBFBF"/>
                </a:solidFill>
              </a:rPr>
              <a:t> </a:t>
            </a:r>
            <a:r>
              <a:rPr lang="es-ES" sz="1200" dirty="0" err="1">
                <a:solidFill>
                  <a:srgbClr val="BFBFBF"/>
                </a:solidFill>
              </a:rPr>
              <a:t>Fast</a:t>
            </a:r>
            <a:r>
              <a:rPr lang="es-ES" sz="1200" dirty="0">
                <a:solidFill>
                  <a:srgbClr val="BFBFBF"/>
                </a:solidFill>
              </a:rPr>
              <a:t> 3D </a:t>
            </a:r>
            <a:r>
              <a:rPr lang="es-ES" sz="1200" dirty="0" err="1">
                <a:solidFill>
                  <a:srgbClr val="BFBFBF"/>
                </a:solidFill>
              </a:rPr>
              <a:t>triangle</a:t>
            </a:r>
            <a:r>
              <a:rPr lang="es-ES" sz="1200" dirty="0">
                <a:solidFill>
                  <a:srgbClr val="BFBFBF"/>
                </a:solidFill>
              </a:rPr>
              <a:t>-box </a:t>
            </a:r>
            <a:r>
              <a:rPr lang="es-ES" sz="1200" dirty="0" err="1">
                <a:solidFill>
                  <a:srgbClr val="BFBFBF"/>
                </a:solidFill>
              </a:rPr>
              <a:t>overlap</a:t>
            </a:r>
            <a:r>
              <a:rPr lang="es-ES" sz="1200" dirty="0">
                <a:solidFill>
                  <a:srgbClr val="BFBFBF"/>
                </a:solidFill>
              </a:rPr>
              <a:t> </a:t>
            </a:r>
            <a:r>
              <a:rPr lang="es-ES" sz="1200" dirty="0" err="1">
                <a:solidFill>
                  <a:srgbClr val="BFBFBF"/>
                </a:solidFill>
              </a:rPr>
              <a:t>testing</a:t>
            </a:r>
            <a:r>
              <a:rPr lang="es-ES" sz="1200" dirty="0">
                <a:solidFill>
                  <a:srgbClr val="BFBFBF"/>
                </a:solidFill>
              </a:rPr>
              <a:t>. </a:t>
            </a:r>
            <a:r>
              <a:rPr lang="es-ES" sz="1200" dirty="0" smtClean="0">
                <a:solidFill>
                  <a:srgbClr val="BFBFBF"/>
                </a:solidFill>
              </a:rPr>
              <a:t>ACM </a:t>
            </a:r>
            <a:r>
              <a:rPr lang="es-ES" sz="1200" dirty="0">
                <a:solidFill>
                  <a:srgbClr val="BFBFBF"/>
                </a:solidFill>
              </a:rPr>
              <a:t>SIGGRAPH 2005 </a:t>
            </a:r>
            <a:r>
              <a:rPr lang="es-ES" sz="1200" dirty="0" err="1" smtClean="0">
                <a:solidFill>
                  <a:srgbClr val="BFBFBF"/>
                </a:solidFill>
              </a:rPr>
              <a:t>Courses</a:t>
            </a:r>
            <a:r>
              <a:rPr lang="es-ES" sz="1200" dirty="0" smtClean="0">
                <a:solidFill>
                  <a:srgbClr val="BFBFBF"/>
                </a:solidFill>
              </a:rPr>
              <a:t>, </a:t>
            </a:r>
            <a:r>
              <a:rPr lang="es-ES" sz="1200" dirty="0" err="1" smtClean="0">
                <a:solidFill>
                  <a:srgbClr val="BFBFBF"/>
                </a:solidFill>
              </a:rPr>
              <a:t>Article</a:t>
            </a:r>
            <a:r>
              <a:rPr lang="es-ES" sz="1200" dirty="0" smtClean="0">
                <a:solidFill>
                  <a:srgbClr val="BFBFBF"/>
                </a:solidFill>
              </a:rPr>
              <a:t> 8, NY</a:t>
            </a:r>
            <a:r>
              <a:rPr lang="es-ES" sz="1200" dirty="0">
                <a:solidFill>
                  <a:srgbClr val="BFBFBF"/>
                </a:solidFill>
              </a:rPr>
              <a:t>, </a:t>
            </a:r>
            <a:r>
              <a:rPr lang="es-ES" sz="1200" dirty="0" smtClean="0">
                <a:solidFill>
                  <a:srgbClr val="BFBFBF"/>
                </a:solidFill>
              </a:rPr>
              <a:t>USA.</a:t>
            </a:r>
            <a:endParaRPr lang="es-ES" sz="1200" dirty="0">
              <a:solidFill>
                <a:srgbClr val="BFBFBF"/>
              </a:solidFill>
            </a:endParaRPr>
          </a:p>
        </p:txBody>
      </p:sp>
      <p:pic>
        <p:nvPicPr>
          <p:cNvPr id="9" name="Imagen 8" descr="Octree1Caball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21975"/>
          <a:stretch/>
        </p:blipFill>
        <p:spPr>
          <a:xfrm>
            <a:off x="183289" y="2892513"/>
            <a:ext cx="3833928" cy="37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728093" y="3255010"/>
            <a:ext cx="3286876" cy="3145175"/>
            <a:chOff x="728093" y="3313406"/>
            <a:chExt cx="3286876" cy="3145175"/>
          </a:xfrm>
        </p:grpSpPr>
        <p:pic>
          <p:nvPicPr>
            <p:cNvPr id="2" name="Imagen 1" descr="OctreeUnbal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6" t="3213" r="22854"/>
            <a:stretch/>
          </p:blipFill>
          <p:spPr>
            <a:xfrm>
              <a:off x="728093" y="3313406"/>
              <a:ext cx="3286876" cy="3145175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1868187" y="4307400"/>
              <a:ext cx="92082" cy="92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/>
            <p:cNvSpPr/>
            <p:nvPr/>
          </p:nvSpPr>
          <p:spPr>
            <a:xfrm>
              <a:off x="1868732" y="4128456"/>
              <a:ext cx="92082" cy="92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/>
            <p:cNvSpPr/>
            <p:nvPr/>
          </p:nvSpPr>
          <p:spPr>
            <a:xfrm>
              <a:off x="1868732" y="4473606"/>
              <a:ext cx="92082" cy="92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 descr="OctreeBal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3213" r="22552"/>
          <a:stretch/>
        </p:blipFill>
        <p:spPr>
          <a:xfrm>
            <a:off x="4918202" y="3194150"/>
            <a:ext cx="3408396" cy="325313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457972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3 – Balanceo de la estructura octree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394292" y="2001832"/>
            <a:ext cx="4988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sz="1600" dirty="0" smtClean="0"/>
              <a:t>- Sólo 1 </a:t>
            </a:r>
            <a:r>
              <a:rPr lang="es-ES" sz="1600" i="1" dirty="0" err="1" smtClean="0"/>
              <a:t>hanging-node</a:t>
            </a:r>
            <a:r>
              <a:rPr lang="es-ES" sz="1600" dirty="0" smtClean="0"/>
              <a:t> por arista o cara de las celdas</a:t>
            </a:r>
          </a:p>
          <a:p>
            <a:endParaRPr lang="es-ES" sz="1600" dirty="0"/>
          </a:p>
          <a:p>
            <a:r>
              <a:rPr lang="es-ES" sz="1600" dirty="0" smtClean="0"/>
              <a:t>- Octree </a:t>
            </a:r>
            <a:r>
              <a:rPr lang="es-ES" sz="1600" dirty="0"/>
              <a:t>sin transiciones </a:t>
            </a:r>
            <a:r>
              <a:rPr lang="es-ES" sz="1600" dirty="0" smtClean="0"/>
              <a:t>bruscas</a:t>
            </a:r>
            <a:endParaRPr lang="es-ES" sz="1600" dirty="0"/>
          </a:p>
        </p:txBody>
      </p:sp>
      <p:sp>
        <p:nvSpPr>
          <p:cNvPr id="54" name="CuadroTexto 53"/>
          <p:cNvSpPr txBox="1"/>
          <p:nvPr/>
        </p:nvSpPr>
        <p:spPr>
          <a:xfrm>
            <a:off x="3313169" y="171191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0436D"/>
                </a:solidFill>
              </a:rPr>
              <a:t>Balanceo 2:1 del </a:t>
            </a:r>
            <a:r>
              <a:rPr lang="es-ES" dirty="0" smtClean="0">
                <a:solidFill>
                  <a:srgbClr val="20436D"/>
                </a:solidFill>
              </a:rPr>
              <a:t>árbol</a:t>
            </a:r>
            <a:endParaRPr lang="es-ES" dirty="0">
              <a:solidFill>
                <a:srgbClr val="20436D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361981" y="6362425"/>
            <a:ext cx="195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Octree no balanceado</a:t>
            </a:r>
            <a:endParaRPr lang="es-ES" sz="1400" dirty="0"/>
          </a:p>
        </p:txBody>
      </p:sp>
      <p:sp>
        <p:nvSpPr>
          <p:cNvPr id="56" name="CuadroTexto 55"/>
          <p:cNvSpPr txBox="1"/>
          <p:nvPr/>
        </p:nvSpPr>
        <p:spPr>
          <a:xfrm>
            <a:off x="5600622" y="6367227"/>
            <a:ext cx="1756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Octree balanceado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857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42189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4 – Detección de celdas externas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394292" y="1560049"/>
            <a:ext cx="5598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Marcar celdas que no forman parte de la geometría </a:t>
            </a:r>
          </a:p>
          <a:p>
            <a:endParaRPr lang="es-ES" dirty="0"/>
          </a:p>
          <a:p>
            <a:pPr marL="342900" indent="-342900">
              <a:buAutoNum type="arabicParenBoth"/>
            </a:pPr>
            <a:r>
              <a:rPr lang="es-ES" dirty="0" smtClean="0"/>
              <a:t>Partir de una semilla (celda de una esquina)</a:t>
            </a:r>
          </a:p>
          <a:p>
            <a:pPr marL="342900" indent="-342900">
              <a:buAutoNum type="arabicParenBoth"/>
            </a:pPr>
            <a:endParaRPr lang="es-ES" dirty="0"/>
          </a:p>
          <a:p>
            <a:pPr marL="342900" indent="-342900">
              <a:buAutoNum type="arabicParenBoth"/>
            </a:pPr>
            <a:r>
              <a:rPr lang="es-ES" dirty="0" smtClean="0"/>
              <a:t>Proceso de expansión por vecindad de caras</a:t>
            </a:r>
            <a:endParaRPr lang="es-ES" dirty="0"/>
          </a:p>
        </p:txBody>
      </p:sp>
      <p:pic>
        <p:nvPicPr>
          <p:cNvPr id="2" name="Imagen 1" descr="CuboInteri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15310" r="27534" b="4089"/>
          <a:stretch/>
        </p:blipFill>
        <p:spPr>
          <a:xfrm>
            <a:off x="372728" y="3629550"/>
            <a:ext cx="2774782" cy="2748696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7312530" y="1470850"/>
            <a:ext cx="1481173" cy="1549162"/>
            <a:chOff x="7188285" y="2078314"/>
            <a:chExt cx="1481173" cy="1549162"/>
          </a:xfrm>
        </p:grpSpPr>
        <p:cxnSp>
          <p:nvCxnSpPr>
            <p:cNvPr id="27" name="Conector recto de flecha 26"/>
            <p:cNvCxnSpPr/>
            <p:nvPr/>
          </p:nvCxnSpPr>
          <p:spPr>
            <a:xfrm rot="10800000" flipH="1">
              <a:off x="8196975" y="2432402"/>
              <a:ext cx="365160" cy="2589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 rot="10800000">
              <a:off x="7188285" y="2913010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rot="5400000">
              <a:off x="7634639" y="3399696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agen 3" descr="Celd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4" t="21727" r="31912" b="14614"/>
            <a:stretch/>
          </p:blipFill>
          <p:spPr>
            <a:xfrm>
              <a:off x="7400621" y="2432402"/>
              <a:ext cx="978934" cy="967294"/>
            </a:xfrm>
            <a:prstGeom prst="rect">
              <a:avLst/>
            </a:prstGeom>
          </p:spPr>
        </p:pic>
        <p:cxnSp>
          <p:nvCxnSpPr>
            <p:cNvPr id="10" name="Conector recto de flecha 9"/>
            <p:cNvCxnSpPr/>
            <p:nvPr/>
          </p:nvCxnSpPr>
          <p:spPr>
            <a:xfrm>
              <a:off x="8213897" y="2913010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H="1">
              <a:off x="7520818" y="2907924"/>
              <a:ext cx="365160" cy="2589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 rot="16200000">
              <a:off x="7634639" y="2306095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3487921" y="3510144"/>
            <a:ext cx="1485820" cy="1544417"/>
            <a:chOff x="4356205" y="3527402"/>
            <a:chExt cx="2832080" cy="2943771"/>
          </a:xfrm>
        </p:grpSpPr>
        <p:pic>
          <p:nvPicPr>
            <p:cNvPr id="29" name="Imagen 28" descr="OctreeMarcadoExterior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1" t="9150" r="24665" b="1742"/>
            <a:stretch/>
          </p:blipFill>
          <p:spPr>
            <a:xfrm>
              <a:off x="4551139" y="3627477"/>
              <a:ext cx="2637146" cy="2749329"/>
            </a:xfrm>
            <a:prstGeom prst="rect">
              <a:avLst/>
            </a:prstGeom>
          </p:spPr>
        </p:pic>
        <p:cxnSp>
          <p:nvCxnSpPr>
            <p:cNvPr id="31" name="Conector recto de flecha 30"/>
            <p:cNvCxnSpPr/>
            <p:nvPr/>
          </p:nvCxnSpPr>
          <p:spPr>
            <a:xfrm rot="16200000">
              <a:off x="4957040" y="4860689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 rot="16200000">
              <a:off x="4957042" y="3755183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5425860" y="5599500"/>
              <a:ext cx="662087" cy="144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 rot="10800000">
              <a:off x="4356205" y="5351533"/>
              <a:ext cx="662087" cy="144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>
              <a:off x="6526198" y="5787831"/>
              <a:ext cx="662087" cy="144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 rot="5400000">
              <a:off x="4957039" y="6015612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 rot="5400000">
              <a:off x="5860166" y="6243393"/>
              <a:ext cx="455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uadroTexto 55"/>
          <p:cNvSpPr txBox="1"/>
          <p:nvPr/>
        </p:nvSpPr>
        <p:spPr>
          <a:xfrm>
            <a:off x="206327" y="6336824"/>
            <a:ext cx="3068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Geometría inmersa en cubo interior</a:t>
            </a:r>
            <a:endParaRPr lang="es-ES" sz="1400" dirty="0"/>
          </a:p>
        </p:txBody>
      </p:sp>
      <p:pic>
        <p:nvPicPr>
          <p:cNvPr id="57" name="Imagen 56" descr="OctreeCeldasExterio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t="3425" r="21690"/>
          <a:stretch/>
        </p:blipFill>
        <p:spPr>
          <a:xfrm>
            <a:off x="5478448" y="3151188"/>
            <a:ext cx="3628595" cy="3548916"/>
          </a:xfrm>
          <a:prstGeom prst="rect">
            <a:avLst/>
          </a:prstGeom>
        </p:spPr>
      </p:pic>
      <p:sp>
        <p:nvSpPr>
          <p:cNvPr id="58" name="CuadroTexto 57"/>
          <p:cNvSpPr txBox="1"/>
          <p:nvPr/>
        </p:nvSpPr>
        <p:spPr>
          <a:xfrm>
            <a:off x="3274357" y="5096506"/>
            <a:ext cx="188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Expansión por celdas no marcadas como frontera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6240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Modelización octree de geometrías complejas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620713"/>
            <a:ext cx="416934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dirty="0" smtClean="0">
                <a:solidFill>
                  <a:srgbClr val="C8C8C8"/>
                </a:solidFill>
              </a:rPr>
              <a:t>Etapa 5 – Detección de celdas internas</a:t>
            </a:r>
            <a:endParaRPr lang="es-ES_tradnl" dirty="0">
              <a:solidFill>
                <a:srgbClr val="C8C8C8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394292" y="1744715"/>
            <a:ext cx="611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Marcar celdas que pertenecen al interior de la geometría </a:t>
            </a:r>
          </a:p>
        </p:txBody>
      </p:sp>
      <p:pic>
        <p:nvPicPr>
          <p:cNvPr id="5" name="Imagen 4" descr="OctreeMarcadoInteri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3425" r="23155"/>
          <a:stretch/>
        </p:blipFill>
        <p:spPr>
          <a:xfrm>
            <a:off x="1170034" y="2655762"/>
            <a:ext cx="3534047" cy="37991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80000" y="2564381"/>
            <a:ext cx="382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Las celdas del interior son las celdas aún no marcadas tras el marcado de celdas exteriores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376334" y="4219223"/>
            <a:ext cx="2936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Gris: celdas del exterior</a:t>
            </a:r>
          </a:p>
          <a:p>
            <a:endParaRPr lang="es-ES" dirty="0"/>
          </a:p>
          <a:p>
            <a:r>
              <a:rPr lang="es-ES" dirty="0" smtClean="0"/>
              <a:t>Azul: celdas de la frontera</a:t>
            </a:r>
          </a:p>
          <a:p>
            <a:endParaRPr lang="es-ES" dirty="0"/>
          </a:p>
          <a:p>
            <a:r>
              <a:rPr lang="es-ES" dirty="0" smtClean="0"/>
              <a:t>Rojo: celdas del interior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33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IUSIAN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1232</Words>
  <Application>Microsoft Macintosh PowerPoint</Application>
  <PresentationFormat>Presentación en pantalla (4:3)</PresentationFormat>
  <Paragraphs>239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Plantilla_IUSIANI</vt:lpstr>
      <vt:lpstr>Modelización de sólidos mediante estructura octree</vt:lpstr>
      <vt:lpstr>Modelización de sólidos mediante estructura octree</vt:lpstr>
      <vt:lpstr>Estructuras octree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octree de geometrías complejas</vt:lpstr>
      <vt:lpstr>Modelización de sólidos mediante estructuras octree</vt:lpstr>
      <vt:lpstr>Parametrización T-spline</vt:lpstr>
      <vt:lpstr>Parametrización T-spline</vt:lpstr>
      <vt:lpstr>Parametrización T-spline</vt:lpstr>
      <vt:lpstr>Parametrización T-spline</vt:lpstr>
      <vt:lpstr>Parametrización T-spline</vt:lpstr>
      <vt:lpstr>Aplicación de análisis isogeométrico</vt:lpstr>
      <vt:lpstr>Líneas futuras</vt:lpstr>
      <vt:lpstr>Gracias por la atención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José Iván López González</dc:creator>
  <cp:lastModifiedBy>José Iván López González</cp:lastModifiedBy>
  <cp:revision>108</cp:revision>
  <dcterms:created xsi:type="dcterms:W3CDTF">2013-06-18T10:56:47Z</dcterms:created>
  <dcterms:modified xsi:type="dcterms:W3CDTF">2013-06-26T17:11:37Z</dcterms:modified>
</cp:coreProperties>
</file>