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23.xml" ContentType="application/vnd.openxmlformats-officedocument.presentationml.notesSlide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  <p:sldMasterId id="2147484373" r:id="rId2"/>
    <p:sldMasterId id="2147489114" r:id="rId3"/>
    <p:sldMasterId id="2147492164" r:id="rId4"/>
    <p:sldMasterId id="2147493122" r:id="rId5"/>
    <p:sldMasterId id="2147493134" r:id="rId6"/>
    <p:sldMasterId id="2147493194" r:id="rId7"/>
    <p:sldMasterId id="2147493269" r:id="rId8"/>
    <p:sldMasterId id="2147493437" r:id="rId9"/>
    <p:sldMasterId id="2147493607" r:id="rId10"/>
    <p:sldMasterId id="2147493619" r:id="rId11"/>
    <p:sldMasterId id="2147493631" r:id="rId12"/>
  </p:sldMasterIdLst>
  <p:notesMasterIdLst>
    <p:notesMasterId r:id="rId70"/>
  </p:notesMasterIdLst>
  <p:handoutMasterIdLst>
    <p:handoutMasterId r:id="rId71"/>
  </p:handoutMasterIdLst>
  <p:sldIdLst>
    <p:sldId id="1377" r:id="rId13"/>
    <p:sldId id="1500" r:id="rId14"/>
    <p:sldId id="1618" r:id="rId15"/>
    <p:sldId id="1501" r:id="rId16"/>
    <p:sldId id="1603" r:id="rId17"/>
    <p:sldId id="1247" r:id="rId18"/>
    <p:sldId id="1374" r:id="rId19"/>
    <p:sldId id="1367" r:id="rId20"/>
    <p:sldId id="1368" r:id="rId21"/>
    <p:sldId id="1479" r:id="rId22"/>
    <p:sldId id="1502" r:id="rId23"/>
    <p:sldId id="1503" r:id="rId24"/>
    <p:sldId id="1615" r:id="rId25"/>
    <p:sldId id="1461" r:id="rId26"/>
    <p:sldId id="1557" r:id="rId27"/>
    <p:sldId id="1619" r:id="rId28"/>
    <p:sldId id="1620" r:id="rId29"/>
    <p:sldId id="1621" r:id="rId30"/>
    <p:sldId id="1622" r:id="rId31"/>
    <p:sldId id="1629" r:id="rId32"/>
    <p:sldId id="1624" r:id="rId33"/>
    <p:sldId id="1625" r:id="rId34"/>
    <p:sldId id="1645" r:id="rId35"/>
    <p:sldId id="1628" r:id="rId36"/>
    <p:sldId id="1646" r:id="rId37"/>
    <p:sldId id="1647" r:id="rId38"/>
    <p:sldId id="1648" r:id="rId39"/>
    <p:sldId id="1630" r:id="rId40"/>
    <p:sldId id="1631" r:id="rId41"/>
    <p:sldId id="1632" r:id="rId42"/>
    <p:sldId id="1633" r:id="rId43"/>
    <p:sldId id="1634" r:id="rId44"/>
    <p:sldId id="1635" r:id="rId45"/>
    <p:sldId id="1636" r:id="rId46"/>
    <p:sldId id="1637" r:id="rId47"/>
    <p:sldId id="1638" r:id="rId48"/>
    <p:sldId id="1639" r:id="rId49"/>
    <p:sldId id="1649" r:id="rId50"/>
    <p:sldId id="1650" r:id="rId51"/>
    <p:sldId id="1617" r:id="rId52"/>
    <p:sldId id="998" r:id="rId53"/>
    <p:sldId id="1608" r:id="rId54"/>
    <p:sldId id="1609" r:id="rId55"/>
    <p:sldId id="1610" r:id="rId56"/>
    <p:sldId id="1611" r:id="rId57"/>
    <p:sldId id="1612" r:id="rId58"/>
    <p:sldId id="1613" r:id="rId59"/>
    <p:sldId id="1614" r:id="rId60"/>
    <p:sldId id="1616" r:id="rId61"/>
    <p:sldId id="1626" r:id="rId62"/>
    <p:sldId id="1627" r:id="rId63"/>
    <p:sldId id="1641" r:id="rId64"/>
    <p:sldId id="1642" r:id="rId65"/>
    <p:sldId id="1643" r:id="rId66"/>
    <p:sldId id="1644" r:id="rId67"/>
    <p:sldId id="1563" r:id="rId68"/>
    <p:sldId id="1527" r:id="rId69"/>
  </p:sldIdLst>
  <p:sldSz cx="9906000" cy="6858000" type="A4"/>
  <p:notesSz cx="7099300" cy="10234613"/>
  <p:custDataLst>
    <p:tags r:id="rId72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FF0000"/>
    <a:srgbClr val="00B0F0"/>
    <a:srgbClr val="000000"/>
    <a:srgbClr val="0000FF"/>
    <a:srgbClr val="009900"/>
    <a:srgbClr val="CCFFFF"/>
    <a:srgbClr val="CC66FF"/>
    <a:srgbClr val="956309"/>
    <a:srgbClr val="21FF85"/>
    <a:srgbClr val="DEEDD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4" autoAdjust="0"/>
    <p:restoredTop sz="94687" autoAdjust="0"/>
  </p:normalViewPr>
  <p:slideViewPr>
    <p:cSldViewPr snapToGrid="0">
      <p:cViewPr varScale="1">
        <p:scale>
          <a:sx n="74" d="100"/>
          <a:sy n="74" d="100"/>
        </p:scale>
        <p:origin x="-810" y="-102"/>
      </p:cViewPr>
      <p:guideLst>
        <p:guide orient="horz" pos="1416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622" y="-58"/>
      </p:cViewPr>
      <p:guideLst>
        <p:guide orient="horz" pos="3224"/>
        <p:guide pos="2237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61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notesMaster" Target="notesMasters/notesMaster1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wmf"/><Relationship Id="rId3" Type="http://schemas.openxmlformats.org/officeDocument/2006/relationships/image" Target="../media/image115.wmf"/><Relationship Id="rId7" Type="http://schemas.openxmlformats.org/officeDocument/2006/relationships/image" Target="../media/image119.wmf"/><Relationship Id="rId2" Type="http://schemas.openxmlformats.org/officeDocument/2006/relationships/image" Target="../media/image114.wmf"/><Relationship Id="rId1" Type="http://schemas.openxmlformats.org/officeDocument/2006/relationships/image" Target="../media/image113.wmf"/><Relationship Id="rId6" Type="http://schemas.openxmlformats.org/officeDocument/2006/relationships/image" Target="../media/image118.wmf"/><Relationship Id="rId5" Type="http://schemas.openxmlformats.org/officeDocument/2006/relationships/image" Target="../media/image117.wmf"/><Relationship Id="rId4" Type="http://schemas.openxmlformats.org/officeDocument/2006/relationships/image" Target="../media/image116.wmf"/><Relationship Id="rId9" Type="http://schemas.openxmlformats.org/officeDocument/2006/relationships/image" Target="../media/image1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t" anchorCtr="0" compatLnSpc="1">
            <a:prstTxWarp prst="textNoShape">
              <a:avLst/>
            </a:prstTxWarp>
          </a:bodyPr>
          <a:lstStyle>
            <a:lvl1pPr algn="l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/>
              <a:t>Nombre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t" anchorCtr="0" compatLnSpc="1">
            <a:prstTxWarp prst="textNoShape">
              <a:avLst/>
            </a:prstTxWarp>
          </a:bodyPr>
          <a:lstStyle>
            <a:lvl1pPr algn="r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6613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b" anchorCtr="0" compatLnSpc="1">
            <a:prstTxWarp prst="textNoShape">
              <a:avLst/>
            </a:prstTxWarp>
          </a:bodyPr>
          <a:lstStyle>
            <a:lvl1pPr algn="l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/>
              <a:t>Escriba el título aquí</a:t>
            </a: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6613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b" anchorCtr="0" compatLnSpc="1">
            <a:prstTxWarp prst="textNoShape">
              <a:avLst/>
            </a:prstTxWarp>
          </a:bodyPr>
          <a:lstStyle>
            <a:lvl1pPr algn="r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CC94619-AF9F-457C-AC16-D50433946ECA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t" anchorCtr="0" compatLnSpc="1">
            <a:prstTxWarp prst="textNoShape">
              <a:avLst/>
            </a:prstTxWarp>
          </a:bodyPr>
          <a:lstStyle>
            <a:lvl1pPr algn="l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t" anchorCtr="0" compatLnSpc="1">
            <a:prstTxWarp prst="textNoShape">
              <a:avLst/>
            </a:prstTxWarp>
          </a:bodyPr>
          <a:lstStyle>
            <a:lvl1pPr algn="r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03275" y="762000"/>
            <a:ext cx="5495925" cy="3806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19650"/>
            <a:ext cx="5203825" cy="4652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noProof="0" smtClean="0"/>
              <a:t>Haga clic para modificar el estilo de texto del patrón</a:t>
            </a:r>
          </a:p>
          <a:p>
            <a:pPr lvl="1"/>
            <a:r>
              <a:rPr lang="es-ES_tradnl" noProof="0" smtClean="0"/>
              <a:t>Segundo nivel</a:t>
            </a:r>
          </a:p>
          <a:p>
            <a:pPr lvl="2"/>
            <a:r>
              <a:rPr lang="es-ES_tradnl" noProof="0" smtClean="0"/>
              <a:t>Tercer nivel</a:t>
            </a:r>
          </a:p>
          <a:p>
            <a:pPr lvl="3"/>
            <a:r>
              <a:rPr lang="es-ES_tradnl" noProof="0" smtClean="0"/>
              <a:t>Cuarto nivel</a:t>
            </a:r>
          </a:p>
          <a:p>
            <a:pPr lvl="4"/>
            <a:r>
              <a:rPr lang="es-ES_tradnl" noProof="0" smtClean="0"/>
              <a:t>Quinto nivel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6613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b" anchorCtr="0" compatLnSpc="1">
            <a:prstTxWarp prst="textNoShape">
              <a:avLst/>
            </a:prstTxWarp>
          </a:bodyPr>
          <a:lstStyle>
            <a:lvl1pPr algn="l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6613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b" anchorCtr="0" compatLnSpc="1">
            <a:prstTxWarp prst="textNoShape">
              <a:avLst/>
            </a:prstTxWarp>
          </a:bodyPr>
          <a:lstStyle>
            <a:lvl1pPr algn="r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16A8E2B-96C6-42B0-9E11-010E0EB490E8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E4E3D54E-4964-434A-B4FD-6E0666693804}" type="slidenum">
              <a:rPr lang="en-GB" smtClean="0"/>
              <a:pPr defTabSz="973138"/>
              <a:t>1</a:t>
            </a:fld>
            <a:endParaRPr lang="en-GB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017B7-1E1E-FC4C-9841-B800ACDF26AD}" type="slidenum">
              <a:rPr lang="es-ES" smtClean="0">
                <a:solidFill>
                  <a:prstClr val="black"/>
                </a:solidFill>
              </a:rPr>
              <a:pPr/>
              <a:t>12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6399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4502745C-8E09-41E0-BA0F-DFC38926D9AC}" type="slidenum">
              <a:rPr lang="en-GB" smtClean="0"/>
              <a:pPr defTabSz="973138"/>
              <a:t>25</a:t>
            </a:fld>
            <a:endParaRPr lang="en-GB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4502745C-8E09-41E0-BA0F-DFC38926D9AC}" type="slidenum">
              <a:rPr lang="en-GB" smtClean="0"/>
              <a:pPr defTabSz="973138"/>
              <a:t>26</a:t>
            </a:fld>
            <a:endParaRPr lang="en-GB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4502745C-8E09-41E0-BA0F-DFC38926D9AC}" type="slidenum">
              <a:rPr lang="en-GB" smtClean="0"/>
              <a:pPr defTabSz="973138"/>
              <a:t>27</a:t>
            </a:fld>
            <a:endParaRPr lang="en-GB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4502745C-8E09-41E0-BA0F-DFC38926D9AC}" type="slidenum">
              <a:rPr lang="en-GB" smtClean="0"/>
              <a:pPr defTabSz="973138"/>
              <a:t>28</a:t>
            </a:fld>
            <a:endParaRPr lang="en-GB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4502745C-8E09-41E0-BA0F-DFC38926D9AC}" type="slidenum">
              <a:rPr lang="en-GB" smtClean="0"/>
              <a:pPr defTabSz="973138"/>
              <a:t>29</a:t>
            </a:fld>
            <a:endParaRPr lang="en-GB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4502745C-8E09-41E0-BA0F-DFC38926D9AC}" type="slidenum">
              <a:rPr lang="en-GB" smtClean="0"/>
              <a:pPr defTabSz="973138"/>
              <a:t>30</a:t>
            </a:fld>
            <a:endParaRPr lang="en-GB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4502745C-8E09-41E0-BA0F-DFC38926D9AC}" type="slidenum">
              <a:rPr lang="en-GB" smtClean="0"/>
              <a:pPr defTabSz="973138"/>
              <a:t>31</a:t>
            </a:fld>
            <a:endParaRPr lang="en-GB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4502745C-8E09-41E0-BA0F-DFC38926D9AC}" type="slidenum">
              <a:rPr lang="en-GB" smtClean="0"/>
              <a:pPr defTabSz="973138"/>
              <a:t>32</a:t>
            </a:fld>
            <a:endParaRPr lang="en-GB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4502745C-8E09-41E0-BA0F-DFC38926D9AC}" type="slidenum">
              <a:rPr lang="en-GB" smtClean="0"/>
              <a:pPr defTabSz="973138"/>
              <a:t>33</a:t>
            </a:fld>
            <a:endParaRPr lang="en-GB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98D8B8-400F-411F-B1F0-3A4BA163FA29}" type="slidenum">
              <a:rPr lang="en-GB"/>
              <a:pPr/>
              <a:t>2</a:t>
            </a:fld>
            <a:endParaRPr lang="en-GB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9463" y="766763"/>
            <a:ext cx="5541962" cy="3838575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338" y="4862370"/>
            <a:ext cx="5204625" cy="4605745"/>
          </a:xfrm>
          <a:noFill/>
          <a:ln w="9525"/>
        </p:spPr>
        <p:txBody>
          <a:bodyPr/>
          <a:lstStyle/>
          <a:p>
            <a:pPr eaLnBrk="1" hangingPunct="1"/>
            <a:r>
              <a:rPr lang="es-ES_tradnl" smtClean="0"/>
              <a:t>Decimos que un tetraedro es de Tipo I si está marcado con el indicador de error. Se </a:t>
            </a:r>
            <a:r>
              <a:rPr lang="es-ES_tradnl" u="sng" smtClean="0"/>
              <a:t>introducen</a:t>
            </a:r>
            <a:r>
              <a:rPr lang="es-ES_tradnl" smtClean="0"/>
              <a:t> 6 nuevos nodos en el punto medio de sus aristas y se subdividen cada una de sus cuatro caras en 4 triángulos, </a:t>
            </a:r>
            <a:r>
              <a:rPr lang="es-ES_tradnl" u="sng" smtClean="0"/>
              <a:t>uniendo los puntos que</a:t>
            </a:r>
            <a:r>
              <a:rPr lang="es-ES_tradnl" smtClean="0"/>
              <a:t> se han introducido.</a:t>
            </a:r>
          </a:p>
          <a:p>
            <a:pPr eaLnBrk="1" hangingPunct="1"/>
            <a:r>
              <a:rPr lang="es-ES_tradnl" smtClean="0"/>
              <a:t>Cuatro subtetraedros quedan determinados a partir de los cuatro vértices del tetraedro original y las nuevas aristas.</a:t>
            </a:r>
          </a:p>
          <a:p>
            <a:pPr eaLnBrk="1" hangingPunct="1"/>
            <a:r>
              <a:rPr lang="es-ES_tradnl" smtClean="0"/>
              <a:t>Los otros cuatro tetraedros se </a:t>
            </a:r>
            <a:r>
              <a:rPr lang="es-ES_tradnl" u="sng" smtClean="0"/>
              <a:t>obtienen</a:t>
            </a:r>
            <a:r>
              <a:rPr lang="es-ES_tradnl" smtClean="0"/>
              <a:t> al unir los dos vértices opuestos más cercanos del octaedro que resulta en el interior. Estudios de Löhner y Baum aseguran que esta elección produce el menor número de tetraedros distorsionados en la malla refinada. Existen otras dos opciones para subdividir el octaedro, y se podría analizar la calidad de las divisiones, pero aumentaría el coste computacional del algoritmo.</a:t>
            </a:r>
          </a:p>
          <a:p>
            <a:pPr eaLnBrk="1" hangingPunct="1"/>
            <a:endParaRPr lang="es-ES_tradnl" smtClean="0"/>
          </a:p>
          <a:p>
            <a:pPr eaLnBrk="1" hangingPunct="1"/>
            <a:r>
              <a:rPr lang="es-ES_tradnl" smtClean="0"/>
              <a:t>Una vez marcados los tetraedros de Tipo I, para asegurar la conformidad de la malla nos podemos encontrar con tetraedros vecinos que pueden tener 6, 5,..., 1, ó 0 nuevos nodos introducidos.</a:t>
            </a:r>
          </a:p>
          <a:p>
            <a:pPr eaLnBrk="1" hangingPunct="1"/>
            <a:endParaRPr lang="es-ES_tradnl" smtClean="0"/>
          </a:p>
          <a:p>
            <a:pPr eaLnBrk="1" hangingPunct="1"/>
            <a:r>
              <a:rPr lang="es-ES_tradnl" smtClean="0"/>
              <a:t>Aquellos tetraedros que por razones de conformidad tengan marcadas sus 6 aristas pasa automáticamente al conjunto de tetraedros de Tipo I.</a:t>
            </a:r>
          </a:p>
          <a:p>
            <a:pPr eaLnBrk="1" hangingPunct="1"/>
            <a:endParaRPr lang="es-ES_tradnl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4502745C-8E09-41E0-BA0F-DFC38926D9AC}" type="slidenum">
              <a:rPr lang="en-GB" smtClean="0"/>
              <a:pPr defTabSz="973138"/>
              <a:t>34</a:t>
            </a:fld>
            <a:endParaRPr lang="en-GB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4502745C-8E09-41E0-BA0F-DFC38926D9AC}" type="slidenum">
              <a:rPr lang="en-GB" smtClean="0"/>
              <a:pPr defTabSz="973138"/>
              <a:t>35</a:t>
            </a:fld>
            <a:endParaRPr lang="en-GB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4502745C-8E09-41E0-BA0F-DFC38926D9AC}" type="slidenum">
              <a:rPr lang="en-GB" smtClean="0"/>
              <a:pPr defTabSz="973138"/>
              <a:t>36</a:t>
            </a:fld>
            <a:endParaRPr lang="en-GB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4502745C-8E09-41E0-BA0F-DFC38926D9AC}" type="slidenum">
              <a:rPr lang="en-GB" smtClean="0"/>
              <a:pPr defTabSz="973138"/>
              <a:t>37</a:t>
            </a:fld>
            <a:endParaRPr lang="en-GB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E4E3D54E-4964-434A-B4FD-6E0666693804}" type="slidenum">
              <a:rPr lang="en-GB" smtClean="0"/>
              <a:pPr defTabSz="973138"/>
              <a:t>40</a:t>
            </a:fld>
            <a:endParaRPr lang="en-GB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E749545D-FB22-419C-A87C-62977D4A6597}" type="slidenum">
              <a:rPr lang="en-GB" smtClean="0"/>
              <a:pPr defTabSz="973138"/>
              <a:t>41</a:t>
            </a:fld>
            <a:endParaRPr lang="en-GB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017B7-1E1E-FC4C-9841-B800ACDF26AD}" type="slidenum">
              <a:rPr lang="es-ES" smtClean="0">
                <a:solidFill>
                  <a:prstClr val="black"/>
                </a:solidFill>
              </a:rPr>
              <a:pPr/>
              <a:t>42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63992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017B7-1E1E-FC4C-9841-B800ACDF26AD}" type="slidenum">
              <a:rPr lang="es-ES" smtClean="0">
                <a:solidFill>
                  <a:prstClr val="black"/>
                </a:solidFill>
              </a:rPr>
              <a:pPr/>
              <a:t>44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63992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017B7-1E1E-FC4C-9841-B800ACDF26AD}" type="slidenum">
              <a:rPr lang="es-ES" smtClean="0">
                <a:solidFill>
                  <a:prstClr val="black"/>
                </a:solidFill>
              </a:rPr>
              <a:pPr/>
              <a:t>45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63992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017B7-1E1E-FC4C-9841-B800ACDF26AD}" type="slidenum">
              <a:rPr lang="es-ES" smtClean="0">
                <a:solidFill>
                  <a:prstClr val="black"/>
                </a:solidFill>
              </a:rPr>
              <a:pPr/>
              <a:t>46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6399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75085A8E-A7CA-49F0-BC91-87CF3B9AEED4}" type="slidenum">
              <a:rPr lang="en-GB" smtClean="0"/>
              <a:pPr defTabSz="973138"/>
              <a:t>3</a:t>
            </a:fld>
            <a:endParaRPr lang="en-GB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017B7-1E1E-FC4C-9841-B800ACDF26AD}" type="slidenum">
              <a:rPr lang="es-ES" smtClean="0">
                <a:solidFill>
                  <a:prstClr val="black"/>
                </a:solidFill>
              </a:rPr>
              <a:pPr/>
              <a:t>47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63992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017B7-1E1E-FC4C-9841-B800ACDF26AD}" type="slidenum">
              <a:rPr lang="es-ES" smtClean="0">
                <a:solidFill>
                  <a:prstClr val="black"/>
                </a:solidFill>
              </a:rPr>
              <a:pPr/>
              <a:t>48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6399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75085A8E-A7CA-49F0-BC91-87CF3B9AEED4}" type="slidenum">
              <a:rPr lang="en-GB" smtClean="0"/>
              <a:pPr defTabSz="973138"/>
              <a:t>4</a:t>
            </a:fld>
            <a:endParaRPr lang="en-GB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75085A8E-A7CA-49F0-BC91-87CF3B9AEED4}" type="slidenum">
              <a:rPr lang="en-GB" smtClean="0"/>
              <a:pPr defTabSz="973138"/>
              <a:t>5</a:t>
            </a:fld>
            <a:endParaRPr lang="en-GB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4502745C-8E09-41E0-BA0F-DFC38926D9AC}" type="slidenum">
              <a:rPr kumimoji="1" lang="en-GB" smtClean="0">
                <a:solidFill>
                  <a:srgbClr val="FFFF00"/>
                </a:solidFill>
              </a:rPr>
              <a:pPr defTabSz="973138"/>
              <a:t>6</a:t>
            </a:fld>
            <a:endParaRPr kumimoji="1" lang="en-GB" smtClean="0">
              <a:solidFill>
                <a:srgbClr val="FFFF00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4655666D-B355-4111-8F4A-A85E8CE75B77}" type="slidenum">
              <a:rPr kumimoji="1" lang="en-GB" smtClean="0">
                <a:solidFill>
                  <a:srgbClr val="FFFF00"/>
                </a:solidFill>
              </a:rPr>
              <a:pPr defTabSz="973138"/>
              <a:t>7</a:t>
            </a:fld>
            <a:endParaRPr kumimoji="1" lang="en-GB" smtClean="0">
              <a:solidFill>
                <a:srgbClr val="FFFF00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8EE93474-B2DC-42E6-8095-B8FE9E8C4731}" type="slidenum">
              <a:rPr kumimoji="1" lang="en-GB" smtClean="0">
                <a:solidFill>
                  <a:srgbClr val="FFFF00"/>
                </a:solidFill>
              </a:rPr>
              <a:pPr defTabSz="973138"/>
              <a:t>8</a:t>
            </a:fld>
            <a:endParaRPr kumimoji="1" lang="en-GB" smtClean="0">
              <a:solidFill>
                <a:srgbClr val="FFFF00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0A6ADEC5-8800-410C-AE5E-F665DF65548C}" type="slidenum">
              <a:rPr kumimoji="1" lang="en-GB" smtClean="0">
                <a:solidFill>
                  <a:srgbClr val="FFFF00"/>
                </a:solidFill>
              </a:rPr>
              <a:pPr defTabSz="973138"/>
              <a:t>9</a:t>
            </a:fld>
            <a:endParaRPr kumimoji="1" lang="en-GB" smtClean="0">
              <a:solidFill>
                <a:srgbClr val="FFFF00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4.jpe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4.jpeg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4.jpeg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jpe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jpe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jpe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jpe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"/>
            <a:ext cx="387985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762000"/>
            <a:ext cx="3844926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3581401"/>
            <a:ext cx="9906000" cy="107156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" y="5943742"/>
            <a:ext cx="123825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0" y="472440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2819400"/>
            <a:ext cx="9906000" cy="7620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86471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41440" y="3595690"/>
            <a:ext cx="8423275" cy="8413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n-US"/>
              <a:t>Subtítulo de la presentación</a:t>
            </a:r>
          </a:p>
        </p:txBody>
      </p:sp>
      <p:sp>
        <p:nvSpPr>
          <p:cNvPr id="186471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42950" y="2814638"/>
            <a:ext cx="8420100" cy="747712"/>
          </a:xfrm>
        </p:spPr>
        <p:txBody>
          <a:bodyPr wrap="square" anchor="ctr"/>
          <a:lstStyle>
            <a:lvl1pPr>
              <a:defRPr sz="3000"/>
            </a:lvl1pPr>
          </a:lstStyle>
          <a:p>
            <a:r>
              <a:rPr lang="en-US"/>
              <a:t>Titulo de la presentación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6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499" y="27306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6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53300" y="115888"/>
            <a:ext cx="2281238" cy="64817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8004" y="115888"/>
            <a:ext cx="6692901" cy="64817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508006" y="115888"/>
            <a:ext cx="9126538" cy="64817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"/>
            <a:ext cx="3879850" cy="283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62000"/>
            <a:ext cx="3845454" cy="13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26" name="Rectangle 10"/>
          <p:cNvSpPr>
            <a:spLocks noChangeArrowheads="1"/>
          </p:cNvSpPr>
          <p:nvPr userDrawn="1"/>
        </p:nvSpPr>
        <p:spPr bwMode="auto">
          <a:xfrm>
            <a:off x="0" y="3581401"/>
            <a:ext cx="9906000" cy="1071563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227" name="Picture 1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200" y="5943611"/>
            <a:ext cx="1238250" cy="47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28" name="Line 12"/>
          <p:cNvSpPr>
            <a:spLocks noChangeShapeType="1"/>
          </p:cNvSpPr>
          <p:nvPr userDrawn="1"/>
        </p:nvSpPr>
        <p:spPr bwMode="auto">
          <a:xfrm>
            <a:off x="0" y="472440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41231" y="3595690"/>
            <a:ext cx="8423540" cy="8413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s-ES_tradnl" noProof="0" smtClean="0"/>
              <a:t>Haga clic para modificar el estilo de subtítulo del patrón</a:t>
            </a:r>
            <a:endParaRPr lang="en-US" noProof="0" smtClean="0"/>
          </a:p>
        </p:txBody>
      </p:sp>
      <p:sp>
        <p:nvSpPr>
          <p:cNvPr id="9225" name="Rectangle 9"/>
          <p:cNvSpPr>
            <a:spLocks noChangeArrowheads="1"/>
          </p:cNvSpPr>
          <p:nvPr userDrawn="1"/>
        </p:nvSpPr>
        <p:spPr bwMode="auto">
          <a:xfrm>
            <a:off x="0" y="2819400"/>
            <a:ext cx="9906000" cy="762000"/>
          </a:xfrm>
          <a:prstGeom prst="rect">
            <a:avLst/>
          </a:prstGeom>
          <a:solidFill>
            <a:srgbClr val="002E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814638"/>
            <a:ext cx="8420100" cy="747712"/>
          </a:xfrm>
        </p:spPr>
        <p:txBody>
          <a:bodyPr wrap="square" anchor="ctr"/>
          <a:lstStyle>
            <a:lvl1pPr>
              <a:defRPr sz="3000"/>
            </a:lvl1pPr>
          </a:lstStyle>
          <a:p>
            <a:pPr lvl="0"/>
            <a:r>
              <a:rPr lang="es-ES_tradnl" noProof="0" smtClean="0"/>
              <a:t>Clic para editar título</a:t>
            </a:r>
            <a:endParaRPr lang="en-US" noProof="0" smtClean="0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7762833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6911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xmlns="" val="221098327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07345" y="1600200"/>
            <a:ext cx="4480057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152502" y="1600200"/>
            <a:ext cx="4481777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01841256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977950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53300" y="115888"/>
            <a:ext cx="2281238" cy="64817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8004" y="115888"/>
            <a:ext cx="6692901" cy="64817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6656542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25685859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72972" y="27306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xmlns="" val="23998059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xmlns="" val="197248936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19955643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53835" y="115888"/>
            <a:ext cx="2280444" cy="6481762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07345" y="115888"/>
            <a:ext cx="6681390" cy="6481762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62186624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"/>
            <a:ext cx="3879850" cy="28305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62000"/>
            <a:ext cx="3845454" cy="13271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6" name="Rectangle 10"/>
          <p:cNvSpPr>
            <a:spLocks noChangeArrowheads="1"/>
          </p:cNvSpPr>
          <p:nvPr userDrawn="1"/>
        </p:nvSpPr>
        <p:spPr bwMode="auto">
          <a:xfrm>
            <a:off x="0" y="3581401"/>
            <a:ext cx="9906000" cy="1071563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227" name="Picture 1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5943607"/>
            <a:ext cx="1238250" cy="474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8" name="Line 12"/>
          <p:cNvSpPr>
            <a:spLocks noChangeShapeType="1"/>
          </p:cNvSpPr>
          <p:nvPr userDrawn="1"/>
        </p:nvSpPr>
        <p:spPr bwMode="auto">
          <a:xfrm>
            <a:off x="0" y="472440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41231" y="3595690"/>
            <a:ext cx="8423540" cy="8413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s-ES_tradnl" noProof="0" smtClean="0"/>
              <a:t>Haga clic para modificar el estilo de subtítulo del patrón</a:t>
            </a:r>
            <a:endParaRPr lang="en-US" noProof="0" smtClean="0"/>
          </a:p>
        </p:txBody>
      </p:sp>
      <p:sp>
        <p:nvSpPr>
          <p:cNvPr id="9225" name="Rectangle 9"/>
          <p:cNvSpPr>
            <a:spLocks noChangeArrowheads="1"/>
          </p:cNvSpPr>
          <p:nvPr userDrawn="1"/>
        </p:nvSpPr>
        <p:spPr bwMode="auto">
          <a:xfrm>
            <a:off x="0" y="2819400"/>
            <a:ext cx="9906000" cy="762000"/>
          </a:xfrm>
          <a:prstGeom prst="rect">
            <a:avLst/>
          </a:prstGeom>
          <a:solidFill>
            <a:srgbClr val="002E67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814638"/>
            <a:ext cx="8420100" cy="747712"/>
          </a:xfrm>
        </p:spPr>
        <p:txBody>
          <a:bodyPr wrap="square" anchor="ctr"/>
          <a:lstStyle>
            <a:lvl1pPr>
              <a:defRPr sz="3000"/>
            </a:lvl1pPr>
          </a:lstStyle>
          <a:p>
            <a:pPr lvl="0"/>
            <a:r>
              <a:rPr lang="es-ES_tradnl" noProof="0" smtClean="0"/>
              <a:t>Clic para editar título</a:t>
            </a:r>
            <a:endParaRPr lang="en-US" noProof="0" smtClean="0"/>
          </a:p>
        </p:txBody>
      </p:sp>
    </p:spTree>
    <p:extLst>
      <p:ext uri="{BB962C8B-B14F-4D97-AF65-F5344CB8AC3E}">
        <p14:creationId xmlns="" xmlns:p14="http://schemas.microsoft.com/office/powerpoint/2010/main" val="194330619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80170555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6907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="" xmlns:p14="http://schemas.microsoft.com/office/powerpoint/2010/main" val="139664634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07343" y="1600200"/>
            <a:ext cx="4480057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152500" y="1600200"/>
            <a:ext cx="4481777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666133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508006" y="115888"/>
            <a:ext cx="9126538" cy="64817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032114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73771239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81950795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93383348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72972" y="27305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="" xmlns:p14="http://schemas.microsoft.com/office/powerpoint/2010/main" val="171558318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="" xmlns:p14="http://schemas.microsoft.com/office/powerpoint/2010/main" val="421979590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8312684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53833" y="115888"/>
            <a:ext cx="2280444" cy="6481762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07343" y="115888"/>
            <a:ext cx="6681390" cy="6481762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169529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879850" cy="283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62000"/>
            <a:ext cx="3845454" cy="13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26" name="Rectangle 10"/>
          <p:cNvSpPr>
            <a:spLocks noChangeArrowheads="1"/>
          </p:cNvSpPr>
          <p:nvPr userDrawn="1"/>
        </p:nvSpPr>
        <p:spPr bwMode="auto">
          <a:xfrm>
            <a:off x="0" y="3581401"/>
            <a:ext cx="9906000" cy="1071563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227" name="Picture 1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200" y="5943601"/>
            <a:ext cx="1238250" cy="47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28" name="Line 12"/>
          <p:cNvSpPr>
            <a:spLocks noChangeShapeType="1"/>
          </p:cNvSpPr>
          <p:nvPr userDrawn="1"/>
        </p:nvSpPr>
        <p:spPr bwMode="auto">
          <a:xfrm>
            <a:off x="0" y="472440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41231" y="3595689"/>
            <a:ext cx="8423540" cy="8413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s-ES_tradnl" noProof="0" smtClean="0"/>
              <a:t>Haga clic para modificar el estilo de subtítulo del patrón</a:t>
            </a:r>
            <a:endParaRPr lang="en-US" noProof="0" smtClean="0"/>
          </a:p>
        </p:txBody>
      </p:sp>
      <p:sp>
        <p:nvSpPr>
          <p:cNvPr id="9225" name="Rectangle 9"/>
          <p:cNvSpPr>
            <a:spLocks noChangeArrowheads="1"/>
          </p:cNvSpPr>
          <p:nvPr userDrawn="1"/>
        </p:nvSpPr>
        <p:spPr bwMode="auto">
          <a:xfrm>
            <a:off x="0" y="2819400"/>
            <a:ext cx="9906000" cy="762000"/>
          </a:xfrm>
          <a:prstGeom prst="rect">
            <a:avLst/>
          </a:prstGeom>
          <a:solidFill>
            <a:srgbClr val="002E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814638"/>
            <a:ext cx="8420100" cy="747712"/>
          </a:xfrm>
        </p:spPr>
        <p:txBody>
          <a:bodyPr wrap="square" anchor="ctr"/>
          <a:lstStyle>
            <a:lvl1pPr>
              <a:defRPr sz="3000"/>
            </a:lvl1pPr>
          </a:lstStyle>
          <a:p>
            <a:pPr lvl="0"/>
            <a:r>
              <a:rPr lang="es-ES_tradnl" noProof="0" smtClean="0"/>
              <a:t>Clic para editar título</a:t>
            </a:r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xmlns="" val="194330619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80170555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xmlns="" val="1396646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"/>
            <a:ext cx="387985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762000"/>
            <a:ext cx="3844926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3581401"/>
            <a:ext cx="9906000" cy="107156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" y="5943742"/>
            <a:ext cx="123825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0" y="472440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2819400"/>
            <a:ext cx="9906000" cy="7620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86471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41440" y="3595690"/>
            <a:ext cx="8423275" cy="8413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n-US"/>
              <a:t>Subtítulo de la presentación</a:t>
            </a:r>
          </a:p>
        </p:txBody>
      </p:sp>
      <p:sp>
        <p:nvSpPr>
          <p:cNvPr id="186471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42950" y="2814638"/>
            <a:ext cx="8420100" cy="747712"/>
          </a:xfrm>
        </p:spPr>
        <p:txBody>
          <a:bodyPr wrap="square" anchor="ctr"/>
          <a:lstStyle>
            <a:lvl1pPr>
              <a:defRPr sz="3000"/>
            </a:lvl1pPr>
          </a:lstStyle>
          <a:p>
            <a:r>
              <a:rPr lang="en-US"/>
              <a:t>Titulo de la presentación</a:t>
            </a: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07340" y="1600200"/>
            <a:ext cx="4480057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152496" y="1600200"/>
            <a:ext cx="4481777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66613349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73771239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81950795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3383348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xmlns="" val="171558318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xmlns="" val="421979590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98312684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53830" y="115888"/>
            <a:ext cx="2280444" cy="6481762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07340" y="115888"/>
            <a:ext cx="6681390" cy="6481762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1695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38" y="4407066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8090" y="1600200"/>
            <a:ext cx="4486275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46765" y="1600200"/>
            <a:ext cx="4487863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41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41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499" y="273216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53300" y="115888"/>
            <a:ext cx="2281238" cy="64817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8004" y="115888"/>
            <a:ext cx="6692901" cy="64817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508006" y="115888"/>
            <a:ext cx="9126538" cy="64817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"/>
            <a:ext cx="387985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762000"/>
            <a:ext cx="3844926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3581401"/>
            <a:ext cx="9906000" cy="107156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" y="5943742"/>
            <a:ext cx="123825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0" y="472440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2819400"/>
            <a:ext cx="9906000" cy="7620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86471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41440" y="3595690"/>
            <a:ext cx="8423275" cy="8413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n-US"/>
              <a:t>Subtítulo de la presentación</a:t>
            </a:r>
          </a:p>
        </p:txBody>
      </p:sp>
      <p:sp>
        <p:nvSpPr>
          <p:cNvPr id="186471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42950" y="2814638"/>
            <a:ext cx="8420100" cy="747712"/>
          </a:xfrm>
        </p:spPr>
        <p:txBody>
          <a:bodyPr wrap="square" anchor="ctr"/>
          <a:lstStyle>
            <a:lvl1pPr>
              <a:defRPr sz="3000"/>
            </a:lvl1pPr>
          </a:lstStyle>
          <a:p>
            <a:r>
              <a:rPr lang="en-US"/>
              <a:t>Titulo de la presentación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38" y="4407066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8090" y="1600200"/>
            <a:ext cx="4486275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46765" y="1600200"/>
            <a:ext cx="4487863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41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41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38" y="4407066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499" y="273216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53300" y="115888"/>
            <a:ext cx="2281238" cy="64817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8004" y="115888"/>
            <a:ext cx="6692901" cy="64817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508006" y="115888"/>
            <a:ext cx="9126538" cy="64817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42950" y="2130567"/>
            <a:ext cx="84201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2A535-EFA9-491F-9368-74C5EFA57FAC}" type="datetime1">
              <a:rPr lang="es-ES"/>
              <a:pPr>
                <a:defRPr/>
              </a:pPr>
              <a:t>22/07/2014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C6043-775D-4B1D-8BA6-B70DA6C0FD7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C875B-2056-426F-9270-C1D66304558C}" type="datetime1">
              <a:rPr lang="es-ES"/>
              <a:pPr>
                <a:defRPr/>
              </a:pPr>
              <a:t>22/07/2014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28DBD-03F6-4212-AAD1-609AE7024E9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38" y="440704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474AE-094A-4AF3-BD9B-FFB09F30A611}" type="datetime1">
              <a:rPr lang="es-ES"/>
              <a:pPr>
                <a:defRPr/>
              </a:pPr>
              <a:t>22/07/2014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C420C-6DA6-41A6-9793-A6EBDF1AD0E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8090" y="1600200"/>
            <a:ext cx="4486275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46765" y="1600200"/>
            <a:ext cx="4487863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95303" y="1600206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29199" y="1600206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F2DAD-158E-4BF5-89BD-10B3897A6E43}" type="datetime1">
              <a:rPr lang="es-ES"/>
              <a:pPr>
                <a:defRPr/>
              </a:pPr>
              <a:t>22/07/2014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CA0FA-45B1-4192-8668-2DF7FC43AF0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41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41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C84C0-6E47-4115-9E09-7EAE04FA108B}" type="datetime1">
              <a:rPr lang="es-ES"/>
              <a:pPr>
                <a:defRPr/>
              </a:pPr>
              <a:t>22/07/2014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0596B-B2BC-421A-BF7A-1365F2C98F8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3744F-6C37-4E24-BBEC-00D0EE4F2B57}" type="datetime1">
              <a:rPr lang="es-ES"/>
              <a:pPr>
                <a:defRPr/>
              </a:pPr>
              <a:t>22/07/2014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1D1B9-8C89-4C99-B55E-D385ADEE52C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B6099-3824-4C0C-9B65-60E550F5C3ED}" type="datetime1">
              <a:rPr lang="es-ES"/>
              <a:pPr>
                <a:defRPr/>
              </a:pPr>
              <a:t>22/07/2014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14603-19C7-450E-A402-A3F1ADDA0F0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499" y="27319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30592-CA71-4A62-9A86-3C9A13D95B58}" type="datetime1">
              <a:rPr lang="es-ES"/>
              <a:pPr>
                <a:defRPr/>
              </a:pPr>
              <a:t>22/07/2014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C5190-2152-47E4-85AB-9421C4F74DA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EB765-C4CC-44EC-97F4-EA38FB120C79}" type="datetime1">
              <a:rPr lang="es-ES"/>
              <a:pPr>
                <a:defRPr/>
              </a:pPr>
              <a:t>22/07/2014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5DC2E-CF6D-4894-8409-B639E1A9FBF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D3F6A-60F7-41B9-B461-33C150DB5D27}" type="datetime1">
              <a:rPr lang="es-ES"/>
              <a:pPr>
                <a:defRPr/>
              </a:pPr>
              <a:t>22/07/2014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996C2-0BD4-4094-9FC7-9340FC846FB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181850" y="274780"/>
            <a:ext cx="222885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95308" y="274780"/>
            <a:ext cx="653415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6492E-EB36-4E10-B587-689BE9E03716}" type="datetime1">
              <a:rPr lang="es-ES"/>
              <a:pPr>
                <a:defRPr/>
              </a:pPr>
              <a:t>22/07/2014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DBFC3-2026-486C-9D95-64E2E688FB4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3"/>
            <a:ext cx="3879850" cy="283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62000"/>
            <a:ext cx="3845454" cy="13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26" name="Rectangle 10"/>
          <p:cNvSpPr>
            <a:spLocks noChangeArrowheads="1"/>
          </p:cNvSpPr>
          <p:nvPr userDrawn="1"/>
        </p:nvSpPr>
        <p:spPr bwMode="auto">
          <a:xfrm>
            <a:off x="0" y="3581401"/>
            <a:ext cx="9906000" cy="1071563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227" name="Picture 1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200" y="5943743"/>
            <a:ext cx="1238250" cy="47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28" name="Line 12"/>
          <p:cNvSpPr>
            <a:spLocks noChangeShapeType="1"/>
          </p:cNvSpPr>
          <p:nvPr userDrawn="1"/>
        </p:nvSpPr>
        <p:spPr bwMode="auto">
          <a:xfrm>
            <a:off x="0" y="472440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41231" y="3595690"/>
            <a:ext cx="8423540" cy="8413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s-ES_tradnl" noProof="0" smtClean="0"/>
              <a:t>Haga clic para modificar el estilo de subtítulo del patrón</a:t>
            </a:r>
            <a:endParaRPr lang="en-US" noProof="0" smtClean="0"/>
          </a:p>
        </p:txBody>
      </p:sp>
      <p:sp>
        <p:nvSpPr>
          <p:cNvPr id="9225" name="Rectangle 9"/>
          <p:cNvSpPr>
            <a:spLocks noChangeArrowheads="1"/>
          </p:cNvSpPr>
          <p:nvPr userDrawn="1"/>
        </p:nvSpPr>
        <p:spPr bwMode="auto">
          <a:xfrm>
            <a:off x="0" y="2819400"/>
            <a:ext cx="9906000" cy="762000"/>
          </a:xfrm>
          <a:prstGeom prst="rect">
            <a:avLst/>
          </a:prstGeom>
          <a:solidFill>
            <a:srgbClr val="002E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814638"/>
            <a:ext cx="8420100" cy="747712"/>
          </a:xfrm>
        </p:spPr>
        <p:txBody>
          <a:bodyPr wrap="square" anchor="ctr"/>
          <a:lstStyle>
            <a:lvl1pPr>
              <a:defRPr sz="3000"/>
            </a:lvl1pPr>
          </a:lstStyle>
          <a:p>
            <a:pPr lvl="0"/>
            <a:r>
              <a:rPr lang="es-ES_tradnl" noProof="0" smtClean="0"/>
              <a:t>Clic para editar título</a:t>
            </a:r>
            <a:endParaRPr lang="en-US" noProof="0" smtClean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036453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41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41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7043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xmlns="" val="21251458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07416" y="1600200"/>
            <a:ext cx="4480057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152573" y="1600200"/>
            <a:ext cx="4481777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1485797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7542407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0305101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580435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72972" y="27319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xmlns="" val="1524173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xmlns="" val="35893956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3975466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53836" y="115888"/>
            <a:ext cx="2280444" cy="6481762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07345" y="115888"/>
            <a:ext cx="6681390" cy="6481762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9793739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3"/>
            <a:ext cx="3879850" cy="2830513"/>
          </a:xfrm>
          <a:prstGeom prst="rect">
            <a:avLst/>
          </a:prstGeom>
          <a:noFill/>
        </p:spPr>
      </p:pic>
      <p:pic>
        <p:nvPicPr>
          <p:cNvPr id="9223" name="Picture 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762000"/>
            <a:ext cx="3845454" cy="1327150"/>
          </a:xfrm>
          <a:prstGeom prst="rect">
            <a:avLst/>
          </a:prstGeom>
          <a:noFill/>
        </p:spPr>
      </p:pic>
      <p:sp>
        <p:nvSpPr>
          <p:cNvPr id="9226" name="Rectangle 10"/>
          <p:cNvSpPr>
            <a:spLocks noChangeArrowheads="1"/>
          </p:cNvSpPr>
          <p:nvPr userDrawn="1"/>
        </p:nvSpPr>
        <p:spPr bwMode="auto">
          <a:xfrm>
            <a:off x="0" y="3581401"/>
            <a:ext cx="9906000" cy="107156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227" name="Picture 11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" y="5943743"/>
            <a:ext cx="1238250" cy="474663"/>
          </a:xfrm>
          <a:prstGeom prst="rect">
            <a:avLst/>
          </a:prstGeom>
          <a:noFill/>
        </p:spPr>
      </p:pic>
      <p:sp>
        <p:nvSpPr>
          <p:cNvPr id="9228" name="Line 12"/>
          <p:cNvSpPr>
            <a:spLocks noChangeShapeType="1"/>
          </p:cNvSpPr>
          <p:nvPr userDrawn="1"/>
        </p:nvSpPr>
        <p:spPr bwMode="auto">
          <a:xfrm>
            <a:off x="0" y="472440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41231" y="3595690"/>
            <a:ext cx="8423540" cy="8413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9225" name="Rectangle 9"/>
          <p:cNvSpPr>
            <a:spLocks noChangeArrowheads="1"/>
          </p:cNvSpPr>
          <p:nvPr userDrawn="1"/>
        </p:nvSpPr>
        <p:spPr bwMode="auto">
          <a:xfrm>
            <a:off x="0" y="2819400"/>
            <a:ext cx="9906000" cy="7620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814638"/>
            <a:ext cx="8420100" cy="747712"/>
          </a:xfrm>
        </p:spPr>
        <p:txBody>
          <a:bodyPr wrap="square" anchor="ctr"/>
          <a:lstStyle>
            <a:lvl1pPr>
              <a:defRPr sz="3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506" y="4407043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7416" y="1600200"/>
            <a:ext cx="4480057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52573" y="1600200"/>
            <a:ext cx="4481777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2972" y="27319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53836" y="115888"/>
            <a:ext cx="2280444" cy="64817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7345" y="115888"/>
            <a:ext cx="6681390" cy="64817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"/>
            <a:ext cx="3879850" cy="2830513"/>
          </a:xfrm>
          <a:prstGeom prst="rect">
            <a:avLst/>
          </a:prstGeom>
          <a:noFill/>
        </p:spPr>
      </p:pic>
      <p:pic>
        <p:nvPicPr>
          <p:cNvPr id="9223" name="Picture 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762000"/>
            <a:ext cx="3845454" cy="1327150"/>
          </a:xfrm>
          <a:prstGeom prst="rect">
            <a:avLst/>
          </a:prstGeom>
          <a:noFill/>
        </p:spPr>
      </p:pic>
      <p:sp>
        <p:nvSpPr>
          <p:cNvPr id="9226" name="Rectangle 10"/>
          <p:cNvSpPr>
            <a:spLocks noChangeArrowheads="1"/>
          </p:cNvSpPr>
          <p:nvPr userDrawn="1"/>
        </p:nvSpPr>
        <p:spPr bwMode="auto">
          <a:xfrm>
            <a:off x="0" y="3581401"/>
            <a:ext cx="9906000" cy="107156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227" name="Picture 11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" y="5943705"/>
            <a:ext cx="1238250" cy="474663"/>
          </a:xfrm>
          <a:prstGeom prst="rect">
            <a:avLst/>
          </a:prstGeom>
          <a:noFill/>
        </p:spPr>
      </p:pic>
      <p:sp>
        <p:nvSpPr>
          <p:cNvPr id="9228" name="Line 12"/>
          <p:cNvSpPr>
            <a:spLocks noChangeShapeType="1"/>
          </p:cNvSpPr>
          <p:nvPr userDrawn="1"/>
        </p:nvSpPr>
        <p:spPr bwMode="auto">
          <a:xfrm>
            <a:off x="0" y="472440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41231" y="3595690"/>
            <a:ext cx="8423540" cy="8413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9225" name="Rectangle 9"/>
          <p:cNvSpPr>
            <a:spLocks noChangeArrowheads="1"/>
          </p:cNvSpPr>
          <p:nvPr userDrawn="1"/>
        </p:nvSpPr>
        <p:spPr bwMode="auto">
          <a:xfrm>
            <a:off x="0" y="2819400"/>
            <a:ext cx="9906000" cy="7620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814638"/>
            <a:ext cx="8420100" cy="747712"/>
          </a:xfrm>
        </p:spPr>
        <p:txBody>
          <a:bodyPr wrap="square" anchor="ctr"/>
          <a:lstStyle>
            <a:lvl1pPr>
              <a:defRPr sz="3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506" y="4407005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7396" y="1600200"/>
            <a:ext cx="4480057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52553" y="1600200"/>
            <a:ext cx="4481777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2972" y="27315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499" y="273216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53836" y="115888"/>
            <a:ext cx="2280444" cy="64817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7345" y="115888"/>
            <a:ext cx="6681390" cy="64817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"/>
            <a:ext cx="387985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762000"/>
            <a:ext cx="3844926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3581401"/>
            <a:ext cx="9906000" cy="107156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" y="5943698"/>
            <a:ext cx="123825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0" y="472440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2819400"/>
            <a:ext cx="9906000" cy="7620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86471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41416" y="3595690"/>
            <a:ext cx="8423275" cy="8413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n-US"/>
              <a:t>Subtítulo de la presentación</a:t>
            </a:r>
          </a:p>
        </p:txBody>
      </p:sp>
      <p:sp>
        <p:nvSpPr>
          <p:cNvPr id="186471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42950" y="2814638"/>
            <a:ext cx="8420100" cy="747712"/>
          </a:xfrm>
        </p:spPr>
        <p:txBody>
          <a:bodyPr wrap="square" anchor="ctr"/>
          <a:lstStyle>
            <a:lvl1pPr>
              <a:defRPr sz="3000"/>
            </a:lvl1pPr>
          </a:lstStyle>
          <a:p>
            <a:r>
              <a:rPr lang="en-US"/>
              <a:t>Titulo de la presentación</a:t>
            </a: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38" y="4406998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8054" y="1600200"/>
            <a:ext cx="4486275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46728" y="1600200"/>
            <a:ext cx="4487863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41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41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499" y="273148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53300" y="115888"/>
            <a:ext cx="2281238" cy="64817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8004" y="115888"/>
            <a:ext cx="6692901" cy="64817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508006" y="115888"/>
            <a:ext cx="9126538" cy="64817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"/>
            <a:ext cx="387985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762000"/>
            <a:ext cx="3844926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3581401"/>
            <a:ext cx="9906000" cy="107156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" y="5943612"/>
            <a:ext cx="123825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0" y="472440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2819400"/>
            <a:ext cx="9906000" cy="7620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86471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41369" y="3595690"/>
            <a:ext cx="8423275" cy="8413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n-US"/>
              <a:t>Subtítulo de la presentación</a:t>
            </a:r>
          </a:p>
        </p:txBody>
      </p:sp>
      <p:sp>
        <p:nvSpPr>
          <p:cNvPr id="186471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42950" y="2814638"/>
            <a:ext cx="8420100" cy="747712"/>
          </a:xfrm>
        </p:spPr>
        <p:txBody>
          <a:bodyPr wrap="square" anchor="ctr"/>
          <a:lstStyle>
            <a:lvl1pPr>
              <a:defRPr sz="3000"/>
            </a:lvl1pPr>
          </a:lstStyle>
          <a:p>
            <a:r>
              <a:rPr lang="en-US"/>
              <a:t>Titulo de la presentación</a:t>
            </a: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38" y="4406912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8007" y="1600200"/>
            <a:ext cx="4486275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46681" y="1600200"/>
            <a:ext cx="4487863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382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382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6" y="1600200"/>
            <a:ext cx="9126538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863683" name="Rectangle 3"/>
          <p:cNvSpPr>
            <a:spLocks noChangeArrowheads="1"/>
          </p:cNvSpPr>
          <p:nvPr/>
        </p:nvSpPr>
        <p:spPr bwMode="auto">
          <a:xfrm>
            <a:off x="0" y="0"/>
            <a:ext cx="9906000" cy="12954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kumimoji="0" lang="es-E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1" y="115888"/>
            <a:ext cx="73326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Título de la página</a:t>
            </a:r>
          </a:p>
        </p:txBody>
      </p:sp>
      <p:sp>
        <p:nvSpPr>
          <p:cNvPr id="1863685" name="Line 5"/>
          <p:cNvSpPr>
            <a:spLocks noChangeShapeType="1"/>
          </p:cNvSpPr>
          <p:nvPr/>
        </p:nvSpPr>
        <p:spPr bwMode="auto">
          <a:xfrm>
            <a:off x="0" y="1363663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863686" name="Rectangle 6"/>
          <p:cNvSpPr>
            <a:spLocks noChangeArrowheads="1"/>
          </p:cNvSpPr>
          <p:nvPr/>
        </p:nvSpPr>
        <p:spPr bwMode="auto">
          <a:xfrm>
            <a:off x="0" y="6705600"/>
            <a:ext cx="9906000" cy="152400"/>
          </a:xfrm>
          <a:prstGeom prst="rect">
            <a:avLst/>
          </a:prstGeom>
          <a:solidFill>
            <a:srgbClr val="525E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42341" y="134938"/>
            <a:ext cx="1247775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116" r:id="rId1"/>
    <p:sldLayoutId id="2147493039" r:id="rId2"/>
    <p:sldLayoutId id="2147493040" r:id="rId3"/>
    <p:sldLayoutId id="2147493041" r:id="rId4"/>
    <p:sldLayoutId id="2147493042" r:id="rId5"/>
    <p:sldLayoutId id="2147493043" r:id="rId6"/>
    <p:sldLayoutId id="2147493044" r:id="rId7"/>
    <p:sldLayoutId id="2147493045" r:id="rId8"/>
    <p:sldLayoutId id="2147493046" r:id="rId9"/>
    <p:sldLayoutId id="2147493047" r:id="rId10"/>
    <p:sldLayoutId id="2147493048" r:id="rId11"/>
    <p:sldLayoutId id="214749304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600200"/>
            <a:ext cx="9126934" cy="499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906000" cy="1295400"/>
          </a:xfrm>
          <a:prstGeom prst="rect">
            <a:avLst/>
          </a:prstGeom>
          <a:solidFill>
            <a:srgbClr val="002E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115888"/>
            <a:ext cx="7333192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Título de la página</a:t>
            </a: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1363663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0" y="6705600"/>
            <a:ext cx="9906000" cy="152400"/>
          </a:xfrm>
          <a:prstGeom prst="rect">
            <a:avLst/>
          </a:prstGeom>
          <a:solidFill>
            <a:srgbClr val="525E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42212" y="134938"/>
            <a:ext cx="1248569" cy="90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608" r:id="rId1"/>
    <p:sldLayoutId id="2147493609" r:id="rId2"/>
    <p:sldLayoutId id="2147493610" r:id="rId3"/>
    <p:sldLayoutId id="2147493611" r:id="rId4"/>
    <p:sldLayoutId id="2147493612" r:id="rId5"/>
    <p:sldLayoutId id="2147493613" r:id="rId6"/>
    <p:sldLayoutId id="2147493614" r:id="rId7"/>
    <p:sldLayoutId id="2147493615" r:id="rId8"/>
    <p:sldLayoutId id="2147493616" r:id="rId9"/>
    <p:sldLayoutId id="2147493617" r:id="rId10"/>
    <p:sldLayoutId id="2147493618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600200"/>
            <a:ext cx="9126934" cy="499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906000" cy="1295400"/>
          </a:xfrm>
          <a:prstGeom prst="rect">
            <a:avLst/>
          </a:prstGeom>
          <a:solidFill>
            <a:srgbClr val="002E67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115888"/>
            <a:ext cx="7333192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Título de la página</a:t>
            </a: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1363663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0" y="6705600"/>
            <a:ext cx="9906000" cy="152400"/>
          </a:xfrm>
          <a:prstGeom prst="rect">
            <a:avLst/>
          </a:prstGeom>
          <a:solidFill>
            <a:srgbClr val="525E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209" y="134938"/>
            <a:ext cx="1248569" cy="90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97734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0" r:id="rId1"/>
    <p:sldLayoutId id="2147493621" r:id="rId2"/>
    <p:sldLayoutId id="2147493622" r:id="rId3"/>
    <p:sldLayoutId id="2147493623" r:id="rId4"/>
    <p:sldLayoutId id="2147493624" r:id="rId5"/>
    <p:sldLayoutId id="2147493625" r:id="rId6"/>
    <p:sldLayoutId id="2147493626" r:id="rId7"/>
    <p:sldLayoutId id="2147493627" r:id="rId8"/>
    <p:sldLayoutId id="2147493628" r:id="rId9"/>
    <p:sldLayoutId id="2147493629" r:id="rId10"/>
    <p:sldLayoutId id="214749363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600200"/>
            <a:ext cx="9126934" cy="499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906000" cy="1295400"/>
          </a:xfrm>
          <a:prstGeom prst="rect">
            <a:avLst/>
          </a:prstGeom>
          <a:solidFill>
            <a:srgbClr val="002E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115888"/>
            <a:ext cx="7333192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Título de la página</a:t>
            </a: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1363663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0" y="6705600"/>
            <a:ext cx="9906000" cy="152400"/>
          </a:xfrm>
          <a:prstGeom prst="rect">
            <a:avLst/>
          </a:prstGeom>
          <a:solidFill>
            <a:srgbClr val="525E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42206" y="134938"/>
            <a:ext cx="1248569" cy="90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97734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2" r:id="rId1"/>
    <p:sldLayoutId id="2147493633" r:id="rId2"/>
    <p:sldLayoutId id="2147493634" r:id="rId3"/>
    <p:sldLayoutId id="2147493635" r:id="rId4"/>
    <p:sldLayoutId id="2147493636" r:id="rId5"/>
    <p:sldLayoutId id="2147493637" r:id="rId6"/>
    <p:sldLayoutId id="2147493638" r:id="rId7"/>
    <p:sldLayoutId id="2147493639" r:id="rId8"/>
    <p:sldLayoutId id="2147493640" r:id="rId9"/>
    <p:sldLayoutId id="2147493641" r:id="rId10"/>
    <p:sldLayoutId id="2147493642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6" y="1600200"/>
            <a:ext cx="9126538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863683" name="Rectangle 3"/>
          <p:cNvSpPr>
            <a:spLocks noChangeArrowheads="1"/>
          </p:cNvSpPr>
          <p:nvPr/>
        </p:nvSpPr>
        <p:spPr bwMode="auto">
          <a:xfrm>
            <a:off x="0" y="0"/>
            <a:ext cx="9906000" cy="12954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1" y="115888"/>
            <a:ext cx="73326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Título de la página</a:t>
            </a:r>
          </a:p>
        </p:txBody>
      </p:sp>
      <p:sp>
        <p:nvSpPr>
          <p:cNvPr id="1863685" name="Line 5"/>
          <p:cNvSpPr>
            <a:spLocks noChangeShapeType="1"/>
          </p:cNvSpPr>
          <p:nvPr/>
        </p:nvSpPr>
        <p:spPr bwMode="auto">
          <a:xfrm>
            <a:off x="0" y="1363663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863686" name="Rectangle 6"/>
          <p:cNvSpPr>
            <a:spLocks noChangeArrowheads="1"/>
          </p:cNvSpPr>
          <p:nvPr/>
        </p:nvSpPr>
        <p:spPr bwMode="auto">
          <a:xfrm>
            <a:off x="0" y="6705600"/>
            <a:ext cx="9906000" cy="152400"/>
          </a:xfrm>
          <a:prstGeom prst="rect">
            <a:avLst/>
          </a:prstGeom>
          <a:solidFill>
            <a:srgbClr val="525E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42341" y="134938"/>
            <a:ext cx="1247775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117" r:id="rId1"/>
    <p:sldLayoutId id="2147493050" r:id="rId2"/>
    <p:sldLayoutId id="2147493051" r:id="rId3"/>
    <p:sldLayoutId id="2147493052" r:id="rId4"/>
    <p:sldLayoutId id="2147493053" r:id="rId5"/>
    <p:sldLayoutId id="2147493054" r:id="rId6"/>
    <p:sldLayoutId id="2147493055" r:id="rId7"/>
    <p:sldLayoutId id="2147493056" r:id="rId8"/>
    <p:sldLayoutId id="2147493057" r:id="rId9"/>
    <p:sldLayoutId id="2147493058" r:id="rId10"/>
    <p:sldLayoutId id="2147493059" r:id="rId11"/>
    <p:sldLayoutId id="214749306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6" y="1600200"/>
            <a:ext cx="9126538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863683" name="Rectangle 3"/>
          <p:cNvSpPr>
            <a:spLocks noChangeArrowheads="1"/>
          </p:cNvSpPr>
          <p:nvPr/>
        </p:nvSpPr>
        <p:spPr bwMode="auto">
          <a:xfrm>
            <a:off x="0" y="0"/>
            <a:ext cx="9906000" cy="12954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1" y="115888"/>
            <a:ext cx="73326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Título de la página</a:t>
            </a:r>
          </a:p>
        </p:txBody>
      </p:sp>
      <p:sp>
        <p:nvSpPr>
          <p:cNvPr id="1863685" name="Line 5"/>
          <p:cNvSpPr>
            <a:spLocks noChangeShapeType="1"/>
          </p:cNvSpPr>
          <p:nvPr/>
        </p:nvSpPr>
        <p:spPr bwMode="auto">
          <a:xfrm>
            <a:off x="0" y="1363663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863686" name="Rectangle 6"/>
          <p:cNvSpPr>
            <a:spLocks noChangeArrowheads="1"/>
          </p:cNvSpPr>
          <p:nvPr/>
        </p:nvSpPr>
        <p:spPr bwMode="auto">
          <a:xfrm>
            <a:off x="0" y="6705600"/>
            <a:ext cx="9906000" cy="152400"/>
          </a:xfrm>
          <a:prstGeom prst="rect">
            <a:avLst/>
          </a:prstGeom>
          <a:solidFill>
            <a:srgbClr val="525E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42341" y="134938"/>
            <a:ext cx="1247775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120" r:id="rId1"/>
    <p:sldLayoutId id="2147493083" r:id="rId2"/>
    <p:sldLayoutId id="2147493084" r:id="rId3"/>
    <p:sldLayoutId id="2147493085" r:id="rId4"/>
    <p:sldLayoutId id="2147493086" r:id="rId5"/>
    <p:sldLayoutId id="2147493087" r:id="rId6"/>
    <p:sldLayoutId id="2147493088" r:id="rId7"/>
    <p:sldLayoutId id="2147493089" r:id="rId8"/>
    <p:sldLayoutId id="2147493090" r:id="rId9"/>
    <p:sldLayoutId id="2147493091" r:id="rId10"/>
    <p:sldLayoutId id="2147493092" r:id="rId11"/>
    <p:sldLayoutId id="214749309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52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E7218BA3-406A-4FE9-82E4-7BBDC629CD26}" type="datetime1">
              <a:rPr lang="es-ES"/>
              <a:pPr>
                <a:defRPr/>
              </a:pPr>
              <a:t>22/07/2014</a:t>
            </a:fld>
            <a:endParaRPr lang="en-US"/>
          </a:p>
        </p:txBody>
      </p:sp>
      <p:sp>
        <p:nvSpPr>
          <p:cNvPr id="152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2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56FA724F-154D-4DC1-89BF-2B5E0ABA495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105" r:id="rId1"/>
    <p:sldLayoutId id="2147493106" r:id="rId2"/>
    <p:sldLayoutId id="2147493107" r:id="rId3"/>
    <p:sldLayoutId id="2147493108" r:id="rId4"/>
    <p:sldLayoutId id="2147493109" r:id="rId5"/>
    <p:sldLayoutId id="2147493110" r:id="rId6"/>
    <p:sldLayoutId id="2147493111" r:id="rId7"/>
    <p:sldLayoutId id="2147493112" r:id="rId8"/>
    <p:sldLayoutId id="2147493113" r:id="rId9"/>
    <p:sldLayoutId id="2147493114" r:id="rId10"/>
    <p:sldLayoutId id="21474931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600200"/>
            <a:ext cx="9126934" cy="499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906000" cy="1295400"/>
          </a:xfrm>
          <a:prstGeom prst="rect">
            <a:avLst/>
          </a:prstGeom>
          <a:solidFill>
            <a:srgbClr val="002E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115888"/>
            <a:ext cx="7333192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Título de la página</a:t>
            </a: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1363663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0" y="6705600"/>
            <a:ext cx="9906000" cy="152400"/>
          </a:xfrm>
          <a:prstGeom prst="rect">
            <a:avLst/>
          </a:prstGeom>
          <a:solidFill>
            <a:srgbClr val="525E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42283" y="134938"/>
            <a:ext cx="1248569" cy="90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123" r:id="rId1"/>
    <p:sldLayoutId id="2147493124" r:id="rId2"/>
    <p:sldLayoutId id="2147493125" r:id="rId3"/>
    <p:sldLayoutId id="2147493126" r:id="rId4"/>
    <p:sldLayoutId id="2147493127" r:id="rId5"/>
    <p:sldLayoutId id="2147493128" r:id="rId6"/>
    <p:sldLayoutId id="2147493129" r:id="rId7"/>
    <p:sldLayoutId id="2147493130" r:id="rId8"/>
    <p:sldLayoutId id="2147493131" r:id="rId9"/>
    <p:sldLayoutId id="2147493132" r:id="rId10"/>
    <p:sldLayoutId id="214749313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600200"/>
            <a:ext cx="9126934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906000" cy="12954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115888"/>
            <a:ext cx="733319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Título de la página</a:t>
            </a: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1363663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0" y="6705600"/>
            <a:ext cx="9906000" cy="152400"/>
          </a:xfrm>
          <a:prstGeom prst="rect">
            <a:avLst/>
          </a:prstGeom>
          <a:solidFill>
            <a:srgbClr val="525E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542283" y="134938"/>
            <a:ext cx="1248569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135" r:id="rId1"/>
    <p:sldLayoutId id="2147493136" r:id="rId2"/>
    <p:sldLayoutId id="2147493137" r:id="rId3"/>
    <p:sldLayoutId id="2147493138" r:id="rId4"/>
    <p:sldLayoutId id="2147493139" r:id="rId5"/>
    <p:sldLayoutId id="2147493140" r:id="rId6"/>
    <p:sldLayoutId id="2147493141" r:id="rId7"/>
    <p:sldLayoutId id="2147493142" r:id="rId8"/>
    <p:sldLayoutId id="2147493143" r:id="rId9"/>
    <p:sldLayoutId id="2147493144" r:id="rId10"/>
    <p:sldLayoutId id="214749314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600200"/>
            <a:ext cx="9126934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906000" cy="12954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115888"/>
            <a:ext cx="733319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Título de la página</a:t>
            </a: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1363663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0" y="6705600"/>
            <a:ext cx="9906000" cy="152400"/>
          </a:xfrm>
          <a:prstGeom prst="rect">
            <a:avLst/>
          </a:prstGeom>
          <a:solidFill>
            <a:srgbClr val="525E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542263" y="134938"/>
            <a:ext cx="1248569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195" r:id="rId1"/>
    <p:sldLayoutId id="2147493196" r:id="rId2"/>
    <p:sldLayoutId id="2147493197" r:id="rId3"/>
    <p:sldLayoutId id="2147493198" r:id="rId4"/>
    <p:sldLayoutId id="2147493199" r:id="rId5"/>
    <p:sldLayoutId id="2147493200" r:id="rId6"/>
    <p:sldLayoutId id="2147493201" r:id="rId7"/>
    <p:sldLayoutId id="2147493202" r:id="rId8"/>
    <p:sldLayoutId id="2147493203" r:id="rId9"/>
    <p:sldLayoutId id="2147493204" r:id="rId10"/>
    <p:sldLayoutId id="214749320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6" y="1600200"/>
            <a:ext cx="9126538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863683" name="Rectangle 3"/>
          <p:cNvSpPr>
            <a:spLocks noChangeArrowheads="1"/>
          </p:cNvSpPr>
          <p:nvPr/>
        </p:nvSpPr>
        <p:spPr bwMode="auto">
          <a:xfrm>
            <a:off x="0" y="0"/>
            <a:ext cx="9906000" cy="12954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1" y="115888"/>
            <a:ext cx="73326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Título de la página</a:t>
            </a:r>
          </a:p>
        </p:txBody>
      </p:sp>
      <p:sp>
        <p:nvSpPr>
          <p:cNvPr id="1863685" name="Line 5"/>
          <p:cNvSpPr>
            <a:spLocks noChangeShapeType="1"/>
          </p:cNvSpPr>
          <p:nvPr/>
        </p:nvSpPr>
        <p:spPr bwMode="auto">
          <a:xfrm>
            <a:off x="0" y="1363663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863686" name="Rectangle 6"/>
          <p:cNvSpPr>
            <a:spLocks noChangeArrowheads="1"/>
          </p:cNvSpPr>
          <p:nvPr/>
        </p:nvSpPr>
        <p:spPr bwMode="auto">
          <a:xfrm>
            <a:off x="0" y="6705600"/>
            <a:ext cx="9906000" cy="152400"/>
          </a:xfrm>
          <a:prstGeom prst="rect">
            <a:avLst/>
          </a:prstGeom>
          <a:solidFill>
            <a:srgbClr val="525E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42341" y="134938"/>
            <a:ext cx="1247775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270" r:id="rId1"/>
    <p:sldLayoutId id="2147493271" r:id="rId2"/>
    <p:sldLayoutId id="2147493272" r:id="rId3"/>
    <p:sldLayoutId id="2147493273" r:id="rId4"/>
    <p:sldLayoutId id="2147493274" r:id="rId5"/>
    <p:sldLayoutId id="2147493275" r:id="rId6"/>
    <p:sldLayoutId id="2147493276" r:id="rId7"/>
    <p:sldLayoutId id="2147493277" r:id="rId8"/>
    <p:sldLayoutId id="2147493278" r:id="rId9"/>
    <p:sldLayoutId id="2147493279" r:id="rId10"/>
    <p:sldLayoutId id="2147493280" r:id="rId11"/>
    <p:sldLayoutId id="214749328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6" y="1600200"/>
            <a:ext cx="9126538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863683" name="Rectangle 3"/>
          <p:cNvSpPr>
            <a:spLocks noChangeArrowheads="1"/>
          </p:cNvSpPr>
          <p:nvPr/>
        </p:nvSpPr>
        <p:spPr bwMode="auto">
          <a:xfrm>
            <a:off x="0" y="0"/>
            <a:ext cx="9906000" cy="12954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1" y="115888"/>
            <a:ext cx="73326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Título de la página</a:t>
            </a:r>
          </a:p>
        </p:txBody>
      </p:sp>
      <p:sp>
        <p:nvSpPr>
          <p:cNvPr id="1863685" name="Line 5"/>
          <p:cNvSpPr>
            <a:spLocks noChangeShapeType="1"/>
          </p:cNvSpPr>
          <p:nvPr/>
        </p:nvSpPr>
        <p:spPr bwMode="auto">
          <a:xfrm>
            <a:off x="0" y="1363663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863686" name="Rectangle 6"/>
          <p:cNvSpPr>
            <a:spLocks noChangeArrowheads="1"/>
          </p:cNvSpPr>
          <p:nvPr/>
        </p:nvSpPr>
        <p:spPr bwMode="auto">
          <a:xfrm>
            <a:off x="0" y="6705600"/>
            <a:ext cx="9906000" cy="152400"/>
          </a:xfrm>
          <a:prstGeom prst="rect">
            <a:avLst/>
          </a:prstGeom>
          <a:solidFill>
            <a:srgbClr val="525E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42341" y="134938"/>
            <a:ext cx="1247775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438" r:id="rId1"/>
    <p:sldLayoutId id="2147493439" r:id="rId2"/>
    <p:sldLayoutId id="2147493440" r:id="rId3"/>
    <p:sldLayoutId id="2147493441" r:id="rId4"/>
    <p:sldLayoutId id="2147493442" r:id="rId5"/>
    <p:sldLayoutId id="2147493443" r:id="rId6"/>
    <p:sldLayoutId id="2147493444" r:id="rId7"/>
    <p:sldLayoutId id="2147493445" r:id="rId8"/>
    <p:sldLayoutId id="2147493446" r:id="rId9"/>
    <p:sldLayoutId id="2147493447" r:id="rId10"/>
    <p:sldLayoutId id="2147493448" r:id="rId11"/>
    <p:sldLayoutId id="214749344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ca.iusiani.ulpgc.es/proyecto2012-201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9.xml"/><Relationship Id="rId1" Type="http://schemas.openxmlformats.org/officeDocument/2006/relationships/video" Target="file:///C:\Documents%20and%20Settings\Rafa\Mis%20documentos\CopiaNuevaJunio2014PortatilRAFA\CONFERENCIAS\WCCM%20ECCOMAS%2014\videoTest.mpg" TargetMode="Externa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0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9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3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67.png"/><Relationship Id="rId4" Type="http://schemas.openxmlformats.org/officeDocument/2006/relationships/image" Target="../media/image53.png"/><Relationship Id="rId9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8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ca.iusiani.ulpgc.es/proyecto2012-2014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91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0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0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6.png"/><Relationship Id="rId4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oleObject" Target="../embeddings/oleObject7.bin"/><Relationship Id="rId3" Type="http://schemas.openxmlformats.org/officeDocument/2006/relationships/image" Target="../media/image122.png"/><Relationship Id="rId7" Type="http://schemas.openxmlformats.org/officeDocument/2006/relationships/oleObject" Target="../embeddings/oleObject1.bin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9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5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124.png"/><Relationship Id="rId15" Type="http://schemas.openxmlformats.org/officeDocument/2006/relationships/oleObject" Target="../embeddings/oleObject9.bin"/><Relationship Id="rId10" Type="http://schemas.openxmlformats.org/officeDocument/2006/relationships/oleObject" Target="../embeddings/oleObject4.bin"/><Relationship Id="rId4" Type="http://schemas.openxmlformats.org/officeDocument/2006/relationships/image" Target="../media/image123.png"/><Relationship Id="rId9" Type="http://schemas.openxmlformats.org/officeDocument/2006/relationships/oleObject" Target="../embeddings/oleObject3.bin"/><Relationship Id="rId14" Type="http://schemas.openxmlformats.org/officeDocument/2006/relationships/oleObject" Target="../embeddings/oleObject8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29.png"/><Relationship Id="rId5" Type="http://schemas.openxmlformats.org/officeDocument/2006/relationships/image" Target="../media/image11.png"/><Relationship Id="rId4" Type="http://schemas.openxmlformats.org/officeDocument/2006/relationships/image" Target="../media/image1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ChangeArrowheads="1"/>
          </p:cNvSpPr>
          <p:nvPr/>
        </p:nvSpPr>
        <p:spPr bwMode="auto">
          <a:xfrm>
            <a:off x="0" y="6243780"/>
            <a:ext cx="9906000" cy="649287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Arial" charset="0"/>
                <a:hlinkClick r:id="rId3"/>
              </a:rPr>
              <a:t>http://www.dca.iusiani.ulpgc.es/proyecto2012-2014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59" name="Rectangle 9"/>
          <p:cNvSpPr>
            <a:spLocks noChangeArrowheads="1"/>
          </p:cNvSpPr>
          <p:nvPr/>
        </p:nvSpPr>
        <p:spPr bwMode="auto">
          <a:xfrm>
            <a:off x="0" y="2807937"/>
            <a:ext cx="9848850" cy="830997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Advances on T-</a:t>
            </a:r>
            <a:r>
              <a:rPr lang="en-US" sz="2400" b="1" dirty="0" err="1" smtClean="0">
                <a:solidFill>
                  <a:srgbClr val="FFFFFF"/>
                </a:solidFill>
                <a:latin typeface="Trebuchet MS" pitchFamily="34" charset="0"/>
              </a:rPr>
              <a:t>spline</a:t>
            </a:r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 parameterization based on </a:t>
            </a:r>
          </a:p>
          <a:p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the meccano method</a:t>
            </a:r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19460" name="Rectangle 12"/>
          <p:cNvSpPr>
            <a:spLocks noChangeArrowheads="1"/>
          </p:cNvSpPr>
          <p:nvPr/>
        </p:nvSpPr>
        <p:spPr bwMode="auto">
          <a:xfrm>
            <a:off x="-6351" y="5675066"/>
            <a:ext cx="9906000" cy="617734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r>
              <a:rPr lang="es-ES" sz="1600" dirty="0">
                <a:solidFill>
                  <a:srgbClr val="000000"/>
                </a:solidFill>
                <a:latin typeface="Arial" charset="0"/>
              </a:rPr>
              <a:t>MINECO y FEDER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Project</a:t>
            </a:r>
            <a:r>
              <a:rPr lang="es-ES" sz="1600" dirty="0">
                <a:solidFill>
                  <a:srgbClr val="000000"/>
                </a:solidFill>
                <a:latin typeface="Arial" charset="0"/>
              </a:rPr>
              <a:t>: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CGL2011-29396-C03-00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CONACYT-SENER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Project, </a:t>
            </a:r>
            <a:r>
              <a:rPr lang="es-ES" sz="1600" dirty="0" smtClean="0">
                <a:solidFill>
                  <a:srgbClr val="000000"/>
                </a:solidFill>
                <a:latin typeface="Arial" charset="0"/>
              </a:rPr>
              <a:t>Fondo Sectorial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contract: 163723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  <p:sp>
        <p:nvSpPr>
          <p:cNvPr id="19461" name="Rectangle 13"/>
          <p:cNvSpPr>
            <a:spLocks noChangeArrowheads="1"/>
          </p:cNvSpPr>
          <p:nvPr/>
        </p:nvSpPr>
        <p:spPr bwMode="auto">
          <a:xfrm>
            <a:off x="0" y="3689394"/>
            <a:ext cx="9848850" cy="35394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700" b="1" dirty="0" smtClean="0">
                <a:solidFill>
                  <a:srgbClr val="000000"/>
                </a:solidFill>
                <a:latin typeface="Trebuchet MS" pitchFamily="34" charset="0"/>
              </a:rPr>
              <a:t>J.I. </a:t>
            </a:r>
            <a:r>
              <a:rPr lang="en-US" sz="1700" b="1" dirty="0" err="1" smtClean="0">
                <a:solidFill>
                  <a:srgbClr val="000000"/>
                </a:solidFill>
                <a:latin typeface="Trebuchet MS" pitchFamily="34" charset="0"/>
              </a:rPr>
              <a:t>López</a:t>
            </a:r>
            <a:r>
              <a:rPr lang="en-US" sz="1700" b="1" baseline="30000" dirty="0" smtClean="0">
                <a:solidFill>
                  <a:srgbClr val="000000"/>
                </a:solidFill>
                <a:latin typeface="Trebuchet MS" pitchFamily="34" charset="0"/>
              </a:rPr>
              <a:t>(1)</a:t>
            </a:r>
            <a:r>
              <a:rPr lang="en-US" sz="1700" b="1" dirty="0" smtClean="0">
                <a:solidFill>
                  <a:srgbClr val="000000"/>
                </a:solidFill>
                <a:latin typeface="Trebuchet MS" pitchFamily="34" charset="0"/>
              </a:rPr>
              <a:t>, M. </a:t>
            </a:r>
            <a:r>
              <a:rPr lang="en-US" sz="1700" b="1" dirty="0" err="1" smtClean="0">
                <a:solidFill>
                  <a:srgbClr val="000000"/>
                </a:solidFill>
                <a:latin typeface="Trebuchet MS" pitchFamily="34" charset="0"/>
              </a:rPr>
              <a:t>Brovka</a:t>
            </a:r>
            <a:r>
              <a:rPr lang="en-US" sz="1700" b="1" baseline="30000" dirty="0" smtClean="0">
                <a:solidFill>
                  <a:srgbClr val="000000"/>
                </a:solidFill>
                <a:latin typeface="Trebuchet MS" pitchFamily="34" charset="0"/>
              </a:rPr>
              <a:t>(1)</a:t>
            </a:r>
            <a:r>
              <a:rPr lang="en-US" sz="1700" b="1" dirty="0" smtClean="0">
                <a:solidFill>
                  <a:srgbClr val="000000"/>
                </a:solidFill>
                <a:latin typeface="Trebuchet MS" pitchFamily="34" charset="0"/>
              </a:rPr>
              <a:t>, J.M. Escobar</a:t>
            </a:r>
            <a:r>
              <a:rPr lang="en-US" sz="1700" b="1" baseline="30000" dirty="0" smtClean="0">
                <a:solidFill>
                  <a:srgbClr val="000000"/>
                </a:solidFill>
                <a:latin typeface="Trebuchet MS" pitchFamily="34" charset="0"/>
              </a:rPr>
              <a:t>(1)</a:t>
            </a:r>
            <a:r>
              <a:rPr lang="en-US" sz="1700" b="1" dirty="0" smtClean="0">
                <a:solidFill>
                  <a:srgbClr val="000000"/>
                </a:solidFill>
                <a:latin typeface="Trebuchet MS" pitchFamily="34" charset="0"/>
              </a:rPr>
              <a:t>, J.M. Cascón</a:t>
            </a:r>
            <a:r>
              <a:rPr lang="en-US" sz="1700" b="1" baseline="30000" dirty="0" smtClean="0">
                <a:solidFill>
                  <a:srgbClr val="000000"/>
                </a:solidFill>
                <a:latin typeface="Trebuchet MS" pitchFamily="34" charset="0"/>
              </a:rPr>
              <a:t>(2)</a:t>
            </a:r>
            <a:r>
              <a:rPr lang="en-US" sz="1700" b="1" dirty="0" smtClean="0">
                <a:solidFill>
                  <a:srgbClr val="000000"/>
                </a:solidFill>
                <a:latin typeface="Trebuchet MS" pitchFamily="34" charset="0"/>
              </a:rPr>
              <a:t> and R. Montenegro</a:t>
            </a:r>
            <a:r>
              <a:rPr lang="en-US" sz="1700" b="1" baseline="30000" dirty="0" smtClean="0">
                <a:solidFill>
                  <a:srgbClr val="000000"/>
                </a:solidFill>
                <a:latin typeface="Trebuchet MS" pitchFamily="34" charset="0"/>
              </a:rPr>
              <a:t>(1)</a:t>
            </a:r>
            <a:r>
              <a:rPr lang="en-US" sz="1700" b="1" dirty="0" smtClean="0">
                <a:solidFill>
                  <a:srgbClr val="000000"/>
                </a:solidFill>
                <a:latin typeface="Trebuchet MS" pitchFamily="34" charset="0"/>
              </a:rPr>
              <a:t>*</a:t>
            </a:r>
            <a:endParaRPr lang="es-ES" sz="1700" b="1" baseline="30000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19462" name="Rectangle 14"/>
          <p:cNvSpPr>
            <a:spLocks noChangeArrowheads="1"/>
          </p:cNvSpPr>
          <p:nvPr/>
        </p:nvSpPr>
        <p:spPr bwMode="auto">
          <a:xfrm>
            <a:off x="0" y="4115297"/>
            <a:ext cx="9906000" cy="80637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sz="1300" baseline="30000" dirty="0" smtClean="0">
                <a:solidFill>
                  <a:srgbClr val="010000"/>
                </a:solidFill>
                <a:latin typeface="Trebuchet MS" pitchFamily="34" charset="0"/>
              </a:rPr>
              <a:t>		</a:t>
            </a:r>
            <a:r>
              <a:rPr lang="en-US" sz="1400" baseline="30000" dirty="0" smtClean="0">
                <a:solidFill>
                  <a:srgbClr val="010000"/>
                </a:solidFill>
                <a:latin typeface="Trebuchet MS" pitchFamily="34" charset="0"/>
              </a:rPr>
              <a:t>(</a:t>
            </a:r>
            <a:r>
              <a:rPr lang="en-US" sz="1400" baseline="30000" dirty="0">
                <a:solidFill>
                  <a:srgbClr val="010000"/>
                </a:solidFill>
                <a:latin typeface="Trebuchet MS" pitchFamily="34" charset="0"/>
              </a:rPr>
              <a:t>1)  </a:t>
            </a:r>
            <a:r>
              <a:rPr lang="en-US" sz="1400" dirty="0">
                <a:solidFill>
                  <a:srgbClr val="010000"/>
                </a:solidFill>
                <a:latin typeface="Trebuchet MS" pitchFamily="34" charset="0"/>
              </a:rPr>
              <a:t>University </a:t>
            </a:r>
            <a:r>
              <a:rPr lang="en-US" sz="1400" dirty="0" smtClean="0">
                <a:solidFill>
                  <a:srgbClr val="010000"/>
                </a:solidFill>
                <a:latin typeface="Trebuchet MS" pitchFamily="34" charset="0"/>
              </a:rPr>
              <a:t>Institute SIANI</a:t>
            </a:r>
            <a:r>
              <a:rPr lang="en-US" sz="1400" dirty="0">
                <a:solidFill>
                  <a:srgbClr val="010000"/>
                </a:solidFill>
                <a:latin typeface="Trebuchet MS" pitchFamily="34" charset="0"/>
              </a:rPr>
              <a:t>, University of Las Palmas de Gran </a:t>
            </a:r>
            <a:r>
              <a:rPr lang="en-US" sz="1400" dirty="0" err="1">
                <a:solidFill>
                  <a:srgbClr val="010000"/>
                </a:solidFill>
                <a:latin typeface="Trebuchet MS" pitchFamily="34" charset="0"/>
              </a:rPr>
              <a:t>Canaria</a:t>
            </a:r>
            <a:r>
              <a:rPr lang="en-US" sz="1400" dirty="0">
                <a:solidFill>
                  <a:srgbClr val="010000"/>
                </a:solidFill>
                <a:latin typeface="Trebuchet MS" pitchFamily="34" charset="0"/>
              </a:rPr>
              <a:t>, Spain</a:t>
            </a:r>
          </a:p>
          <a:p>
            <a:pPr algn="l">
              <a:spcBef>
                <a:spcPct val="20000"/>
              </a:spcBef>
            </a:pPr>
            <a:r>
              <a:rPr lang="es-ES" sz="1400" baseline="30000" dirty="0" smtClean="0">
                <a:solidFill>
                  <a:srgbClr val="010000"/>
                </a:solidFill>
                <a:latin typeface="Trebuchet MS" pitchFamily="34" charset="0"/>
              </a:rPr>
              <a:t>		(</a:t>
            </a:r>
            <a:r>
              <a:rPr lang="es-ES" sz="1400" baseline="30000" dirty="0">
                <a:solidFill>
                  <a:srgbClr val="010000"/>
                </a:solidFill>
                <a:latin typeface="Trebuchet MS" pitchFamily="34" charset="0"/>
              </a:rPr>
              <a:t>2)  </a:t>
            </a:r>
            <a:r>
              <a:rPr lang="en-US" sz="1400" dirty="0">
                <a:solidFill>
                  <a:srgbClr val="010000"/>
                </a:solidFill>
                <a:latin typeface="Trebuchet MS" pitchFamily="34" charset="0"/>
              </a:rPr>
              <a:t>Department of Economics and History of Economics, University of Salamanca, Spain</a:t>
            </a:r>
            <a:endParaRPr lang="en-US" sz="1400" dirty="0">
              <a:solidFill>
                <a:srgbClr val="010000"/>
              </a:solidFill>
              <a:latin typeface="Arial" charset="0"/>
            </a:endParaRPr>
          </a:p>
          <a:p>
            <a:pPr algn="l">
              <a:spcBef>
                <a:spcPct val="20000"/>
              </a:spcBef>
            </a:pPr>
            <a:endParaRPr lang="es-ES" sz="1300" dirty="0">
              <a:solidFill>
                <a:srgbClr val="010000"/>
              </a:solidFill>
              <a:latin typeface="Trebuchet MS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4862898"/>
            <a:ext cx="9906000" cy="738664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b="1" dirty="0" smtClean="0">
                <a:solidFill>
                  <a:srgbClr val="010000"/>
                </a:solidFill>
                <a:latin typeface="Arial" charset="0"/>
              </a:rPr>
              <a:t>WCCM XI - ECCM V - ECFD VI  </a:t>
            </a:r>
          </a:p>
          <a:p>
            <a:pPr>
              <a:spcBef>
                <a:spcPct val="20000"/>
              </a:spcBef>
            </a:pPr>
            <a:r>
              <a:rPr lang="en-US" sz="1800" b="1" dirty="0" smtClean="0">
                <a:solidFill>
                  <a:srgbClr val="010000"/>
                </a:solidFill>
                <a:latin typeface="Arial" charset="0"/>
              </a:rPr>
              <a:t>July 20–25, 2014, Barcelona, Spain</a:t>
            </a:r>
            <a:r>
              <a:rPr lang="en-US" sz="2000" b="1" dirty="0" smtClean="0">
                <a:solidFill>
                  <a:srgbClr val="010000"/>
                </a:solidFill>
                <a:latin typeface="Arial" charset="0"/>
              </a:rPr>
              <a:t> </a:t>
            </a:r>
            <a:endParaRPr lang="en-US" sz="2000" b="1" dirty="0">
              <a:solidFill>
                <a:srgbClr val="01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Meccano Method on T-meshes in 2-D</a:t>
            </a:r>
            <a:endParaRPr lang="en-US" dirty="0"/>
          </a:p>
        </p:txBody>
      </p:sp>
      <p:sp>
        <p:nvSpPr>
          <p:cNvPr id="7" name="6 CuadroTexto"/>
          <p:cNvSpPr txBox="1"/>
          <p:nvPr/>
        </p:nvSpPr>
        <p:spPr>
          <a:xfrm>
            <a:off x="1081059" y="6198343"/>
            <a:ext cx="2166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Parameter space</a:t>
            </a:r>
            <a:endParaRPr kumimoji="0" lang="es-E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8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305" name="Rectangle 9"/>
          <p:cNvSpPr>
            <a:spLocks noChangeArrowheads="1"/>
          </p:cNvSpPr>
          <p:nvPr/>
        </p:nvSpPr>
        <p:spPr bwMode="auto">
          <a:xfrm>
            <a:off x="83" y="6916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s-ES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55653" y="1510272"/>
            <a:ext cx="2940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T-mesh</a:t>
            </a:r>
            <a:endParaRPr kumimoji="0" lang="es-E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583161" y="6186506"/>
            <a:ext cx="2321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Physical space</a:t>
            </a:r>
            <a:endParaRPr kumimoji="0" lang="es-E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208637" y="1543722"/>
            <a:ext cx="2940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T-</a:t>
            </a:r>
            <a:r>
              <a:rPr kumimoji="0" lang="en-US" sz="1800" dirty="0" err="1" smtClean="0">
                <a:solidFill>
                  <a:srgbClr val="000000"/>
                </a:solidFill>
                <a:latin typeface="Arial" charset="0"/>
              </a:rPr>
              <a:t>spline</a:t>
            </a:r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 mesh</a:t>
            </a:r>
            <a:endParaRPr kumimoji="0" lang="es-E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518984" y="656573"/>
            <a:ext cx="5186035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Input data: Boundary representation of the object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304" y="2110163"/>
            <a:ext cx="3559103" cy="355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6350" y="2015976"/>
            <a:ext cx="4230356" cy="388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20 Flecha derecha"/>
          <p:cNvSpPr/>
          <p:nvPr/>
        </p:nvSpPr>
        <p:spPr>
          <a:xfrm>
            <a:off x="4150527" y="3783112"/>
            <a:ext cx="1384703" cy="217397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eaLnBrk="1" hangingPunct="1"/>
            <a:endParaRPr kumimoji="0" lang="es-ES" sz="1800" dirty="0">
              <a:solidFill>
                <a:srgbClr val="FFFFFF"/>
              </a:solidFill>
            </a:endParaRPr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6858" y="3436536"/>
            <a:ext cx="687346" cy="33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531684" y="986773"/>
            <a:ext cx="6900351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Objective: Construction of a high quality T-</a:t>
            </a:r>
            <a:r>
              <a:rPr lang="en-US" sz="1800" dirty="0" err="1" smtClean="0">
                <a:solidFill>
                  <a:srgbClr val="C8C8C8"/>
                </a:solidFill>
                <a:latin typeface="Arial" charset="0"/>
              </a:rPr>
              <a:t>spline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 parameterization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799715" y="6198343"/>
            <a:ext cx="2166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Parameter space</a:t>
            </a:r>
            <a:endParaRPr kumimoji="0" lang="es-E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8 Flecha derecha"/>
          <p:cNvSpPr/>
          <p:nvPr/>
        </p:nvSpPr>
        <p:spPr>
          <a:xfrm>
            <a:off x="3839586" y="3749040"/>
            <a:ext cx="1052462" cy="20575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eaLnBrk="1" hangingPunct="1"/>
            <a:endParaRPr kumimoji="0" lang="es-ES" sz="1800" dirty="0">
              <a:solidFill>
                <a:srgbClr val="FFFFFF"/>
              </a:solidFill>
            </a:endParaRPr>
          </a:p>
        </p:txBody>
      </p:sp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8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305" name="Rectangle 9"/>
          <p:cNvSpPr>
            <a:spLocks noChangeArrowheads="1"/>
          </p:cNvSpPr>
          <p:nvPr/>
        </p:nvSpPr>
        <p:spPr bwMode="auto">
          <a:xfrm>
            <a:off x="83" y="6916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s-ES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55653" y="1510272"/>
            <a:ext cx="2940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T-mesh</a:t>
            </a:r>
            <a:endParaRPr kumimoji="0" lang="es-E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382195" y="6186506"/>
            <a:ext cx="2321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Physical space</a:t>
            </a:r>
            <a:endParaRPr kumimoji="0" lang="es-E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874933" y="1553770"/>
            <a:ext cx="2940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T-</a:t>
            </a:r>
            <a:r>
              <a:rPr kumimoji="0" lang="en-US" sz="1800" dirty="0" err="1" smtClean="0">
                <a:solidFill>
                  <a:srgbClr val="000000"/>
                </a:solidFill>
                <a:latin typeface="Arial" charset="0"/>
              </a:rPr>
              <a:t>spline</a:t>
            </a:r>
            <a:endParaRPr kumimoji="0" lang="es-ES" sz="1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131" y="2194563"/>
            <a:ext cx="3362856" cy="3358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5785" y="2168198"/>
            <a:ext cx="4711260" cy="362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507392" y="115888"/>
            <a:ext cx="7747661" cy="576262"/>
          </a:xfrm>
        </p:spPr>
        <p:txBody>
          <a:bodyPr/>
          <a:lstStyle/>
          <a:p>
            <a:r>
              <a:rPr lang="en-US" dirty="0" smtClean="0"/>
              <a:t>Simultaneous Untangling and Smoothing of T-meshes</a:t>
            </a:r>
            <a:endParaRPr lang="en-US" dirty="0"/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4535" y="3396342"/>
            <a:ext cx="687346" cy="33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507422" y="620713"/>
            <a:ext cx="5942717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T-mesh transformation along the SUS process: Example</a:t>
            </a:r>
            <a:endParaRPr kumimoji="0" lang="en-US" sz="1800" dirty="0">
              <a:solidFill>
                <a:srgbClr val="C8C8C8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507392" y="115888"/>
            <a:ext cx="7747661" cy="576262"/>
          </a:xfrm>
        </p:spPr>
        <p:txBody>
          <a:bodyPr/>
          <a:lstStyle/>
          <a:p>
            <a:r>
              <a:rPr lang="en-US" dirty="0" smtClean="0"/>
              <a:t>Simultaneous Untangling and Smoothing of T-meshes</a:t>
            </a:r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07365" y="620713"/>
            <a:ext cx="5630772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T-mesh transformation along the SUS process: Video</a:t>
            </a:r>
            <a:endParaRPr kumimoji="0" lang="en-US" sz="1800" dirty="0">
              <a:solidFill>
                <a:srgbClr val="C8C8C8"/>
              </a:solidFill>
              <a:latin typeface="Arial" charset="0"/>
            </a:endParaRPr>
          </a:p>
        </p:txBody>
      </p:sp>
      <p:pic>
        <p:nvPicPr>
          <p:cNvPr id="5" name="videoTest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52922" y="1463045"/>
            <a:ext cx="8376726" cy="50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239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/>
          <p:cNvSpPr>
            <a:spLocks noChangeArrowheads="1"/>
          </p:cNvSpPr>
          <p:nvPr/>
        </p:nvSpPr>
        <p:spPr bwMode="auto">
          <a:xfrm>
            <a:off x="4860642" y="-353943"/>
            <a:ext cx="1847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57347" name="Rectangle 6"/>
          <p:cNvSpPr>
            <a:spLocks noChangeArrowheads="1"/>
          </p:cNvSpPr>
          <p:nvPr/>
        </p:nvSpPr>
        <p:spPr bwMode="auto">
          <a:xfrm>
            <a:off x="4860642" y="-353943"/>
            <a:ext cx="1847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57348" name="Rectangle 8"/>
          <p:cNvSpPr>
            <a:spLocks noChangeArrowheads="1"/>
          </p:cNvSpPr>
          <p:nvPr/>
        </p:nvSpPr>
        <p:spPr bwMode="auto">
          <a:xfrm>
            <a:off x="4860642" y="-353943"/>
            <a:ext cx="1847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57349" name="Rectangle 10"/>
          <p:cNvSpPr>
            <a:spLocks noChangeArrowheads="1"/>
          </p:cNvSpPr>
          <p:nvPr/>
        </p:nvSpPr>
        <p:spPr bwMode="auto">
          <a:xfrm>
            <a:off x="4860642" y="-353943"/>
            <a:ext cx="1847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57350" name="Rectangle 12"/>
          <p:cNvSpPr>
            <a:spLocks noChangeArrowheads="1"/>
          </p:cNvSpPr>
          <p:nvPr/>
        </p:nvSpPr>
        <p:spPr bwMode="auto">
          <a:xfrm>
            <a:off x="4860642" y="-353943"/>
            <a:ext cx="1847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pic>
        <p:nvPicPr>
          <p:cNvPr id="475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2209" y="1600200"/>
            <a:ext cx="4809137" cy="4927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51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806" y="1738253"/>
            <a:ext cx="4559300" cy="456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507339" y="115888"/>
            <a:ext cx="7333192" cy="576262"/>
          </a:xfrm>
        </p:spPr>
        <p:txBody>
          <a:bodyPr/>
          <a:lstStyle/>
          <a:p>
            <a:r>
              <a:rPr lang="en-US" dirty="0" err="1" smtClean="0"/>
              <a:t>Isogeometric</a:t>
            </a:r>
            <a:r>
              <a:rPr lang="en-US" dirty="0" smtClean="0"/>
              <a:t> Modeling of Several Materials or Holes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6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61" y="80863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n-U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6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61" y="80863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n-U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6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1 Título"/>
          <p:cNvSpPr>
            <a:spLocks noGrp="1"/>
          </p:cNvSpPr>
          <p:nvPr>
            <p:ph type="title"/>
          </p:nvPr>
        </p:nvSpPr>
        <p:spPr>
          <a:xfrm>
            <a:off x="507339" y="115888"/>
            <a:ext cx="7333192" cy="576262"/>
          </a:xfrm>
        </p:spPr>
        <p:txBody>
          <a:bodyPr/>
          <a:lstStyle/>
          <a:p>
            <a:r>
              <a:rPr lang="en-US" smtClean="0"/>
              <a:t>Local Nested Adaptive Refinement </a:t>
            </a:r>
            <a:endParaRPr lang="en-US"/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507349" y="620717"/>
            <a:ext cx="5596404" cy="61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smtClean="0">
                <a:solidFill>
                  <a:srgbClr val="C8C8C8"/>
                </a:solidFill>
                <a:latin typeface="Arial" charset="0"/>
              </a:rPr>
              <a:t>Numerical solution of a Poisson problem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smtClean="0">
                <a:solidFill>
                  <a:srgbClr val="C8C8C8"/>
                </a:solidFill>
                <a:latin typeface="Arial" charset="0"/>
              </a:rPr>
              <a:t>Concentrate </a:t>
            </a:r>
            <a:r>
              <a:rPr kumimoji="0" lang="en-US" sz="1800" smtClean="0">
                <a:solidFill>
                  <a:srgbClr val="C8C8C8"/>
                </a:solidFill>
                <a:latin typeface="Arial" pitchFamily="34" charset="0"/>
                <a:cs typeface="Arial" pitchFamily="34" charset="0"/>
              </a:rPr>
              <a:t>source in relation to the initial mesh size</a:t>
            </a:r>
            <a:endParaRPr kumimoji="0" lang="en-US" sz="1800">
              <a:solidFill>
                <a:srgbClr val="C8C8C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5" y="1738313"/>
            <a:ext cx="3312597" cy="9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24 Grupo"/>
          <p:cNvGrpSpPr/>
          <p:nvPr/>
        </p:nvGrpSpPr>
        <p:grpSpPr>
          <a:xfrm>
            <a:off x="800741" y="4998720"/>
            <a:ext cx="7256512" cy="1398670"/>
            <a:chOff x="495933" y="5059680"/>
            <a:chExt cx="7256512" cy="1398670"/>
          </a:xfrm>
        </p:grpSpPr>
        <p:pic>
          <p:nvPicPr>
            <p:cNvPr id="2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5933" y="5594350"/>
              <a:ext cx="7256512" cy="86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26 CuadroTexto"/>
            <p:cNvSpPr txBox="1"/>
            <p:nvPr/>
          </p:nvSpPr>
          <p:spPr>
            <a:xfrm>
              <a:off x="533400" y="5059680"/>
              <a:ext cx="5425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smtClean="0">
                  <a:solidFill>
                    <a:schemeClr val="tx1"/>
                  </a:solidFill>
                  <a:latin typeface="+mn-lt"/>
                </a:rPr>
                <a:t>Residual-type error indicator:</a:t>
              </a:r>
              <a:endParaRPr lang="en-US" sz="2400">
                <a:solidFill>
                  <a:schemeClr val="tx1"/>
                </a:solidFill>
                <a:latin typeface="+mn-lt"/>
              </a:endParaRPr>
            </a:p>
          </p:txBody>
        </p:sp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6206" y="1473200"/>
            <a:ext cx="3235946" cy="2968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2" name="21 Grupo"/>
          <p:cNvGrpSpPr/>
          <p:nvPr/>
        </p:nvGrpSpPr>
        <p:grpSpPr>
          <a:xfrm>
            <a:off x="853446" y="3624591"/>
            <a:ext cx="6080760" cy="1057915"/>
            <a:chOff x="411480" y="3413760"/>
            <a:chExt cx="6080760" cy="1057915"/>
          </a:xfrm>
        </p:grpSpPr>
        <p:sp>
          <p:nvSpPr>
            <p:cNvPr id="28" name="27 CuadroTexto"/>
            <p:cNvSpPr txBox="1"/>
            <p:nvPr/>
          </p:nvSpPr>
          <p:spPr>
            <a:xfrm>
              <a:off x="411480" y="3413760"/>
              <a:ext cx="28651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smtClean="0">
                  <a:solidFill>
                    <a:schemeClr val="tx1"/>
                  </a:solidFill>
                  <a:latin typeface="+mn-lt"/>
                </a:rPr>
                <a:t>Exact solution:</a:t>
              </a:r>
              <a:endParaRPr lang="en-US" sz="240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1107" y="4003675"/>
              <a:ext cx="6041133" cy="46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/>
          <a:srcRect l="82252" t="55808" r="5269"/>
          <a:stretch>
            <a:fillRect/>
          </a:stretch>
        </p:blipFill>
        <p:spPr bwMode="auto">
          <a:xfrm>
            <a:off x="6197601" y="2387600"/>
            <a:ext cx="571500" cy="515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23 CuadroTexto"/>
          <p:cNvSpPr txBox="1"/>
          <p:nvPr/>
        </p:nvSpPr>
        <p:spPr>
          <a:xfrm>
            <a:off x="7505700" y="2898095"/>
            <a:ext cx="647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Symbol"/>
              </a:rPr>
              <a:t></a:t>
            </a:r>
            <a:endParaRPr kumimoji="0" lang="en-US" sz="2800" b="0" i="0" u="none" strike="noStrike" kern="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96" y="1436370"/>
            <a:ext cx="5543550" cy="526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5645" y="2150772"/>
            <a:ext cx="3787992" cy="378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507339" y="115888"/>
            <a:ext cx="7333192" cy="576262"/>
          </a:xfrm>
        </p:spPr>
        <p:txBody>
          <a:bodyPr/>
          <a:lstStyle/>
          <a:p>
            <a:r>
              <a:rPr lang="en-US" smtClean="0"/>
              <a:t>Local Nested Adaptive Refinement </a:t>
            </a:r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07349" y="620713"/>
            <a:ext cx="4314001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smtClean="0">
                <a:solidFill>
                  <a:srgbClr val="C8C8C8"/>
                </a:solidFill>
                <a:latin typeface="Arial" charset="0"/>
              </a:rPr>
              <a:t>Numerical solution of a Poisson problem</a:t>
            </a:r>
            <a:endParaRPr kumimoji="0" lang="en-US" sz="1800">
              <a:solidFill>
                <a:srgbClr val="C8C8C8"/>
              </a:solidFill>
              <a:latin typeface="Arial" charset="0"/>
            </a:endParaRPr>
          </a:p>
        </p:txBody>
      </p:sp>
      <p:grpSp>
        <p:nvGrpSpPr>
          <p:cNvPr id="2" name="9 Grupo"/>
          <p:cNvGrpSpPr/>
          <p:nvPr/>
        </p:nvGrpSpPr>
        <p:grpSpPr>
          <a:xfrm>
            <a:off x="4854894" y="795528"/>
            <a:ext cx="3485450" cy="443992"/>
            <a:chOff x="4506406" y="740664"/>
            <a:chExt cx="3485450" cy="443992"/>
          </a:xfrm>
        </p:grpSpPr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 contrast="-70000"/>
            </a:blip>
            <a:srcRect/>
            <a:stretch>
              <a:fillRect/>
            </a:stretch>
          </p:blipFill>
          <p:spPr bwMode="auto">
            <a:xfrm>
              <a:off x="5721859" y="791763"/>
              <a:ext cx="754352" cy="334982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</p:pic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 contrast="-70000"/>
            </a:blip>
            <a:srcRect/>
            <a:stretch>
              <a:fillRect/>
            </a:stretch>
          </p:blipFill>
          <p:spPr bwMode="auto">
            <a:xfrm>
              <a:off x="6446806" y="740664"/>
              <a:ext cx="1320964" cy="443992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</p:pic>
        <p:pic>
          <p:nvPicPr>
            <p:cNvPr id="13" name="Picture 10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 contrast="-70000"/>
            </a:blip>
            <a:srcRect/>
            <a:stretch>
              <a:fillRect/>
            </a:stretch>
          </p:blipFill>
          <p:spPr bwMode="auto">
            <a:xfrm>
              <a:off x="7867450" y="900083"/>
              <a:ext cx="124406" cy="126044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</p:pic>
        <p:sp>
          <p:nvSpPr>
            <p:cNvPr id="14" name="19 Rectángulo"/>
            <p:cNvSpPr>
              <a:spLocks noChangeArrowheads="1"/>
            </p:cNvSpPr>
            <p:nvPr/>
          </p:nvSpPr>
          <p:spPr bwMode="auto">
            <a:xfrm>
              <a:off x="7683298" y="796185"/>
              <a:ext cx="2744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sz="1400" i="1" kern="0" smtClean="0">
                  <a:solidFill>
                    <a:srgbClr val="FFFFFF"/>
                  </a:solidFill>
                  <a:cs typeface="Times New Roman" pitchFamily="18" charset="0"/>
                </a:rPr>
                <a:t>d</a:t>
              </a:r>
              <a:endParaRPr kumimoji="0" lang="en-US" sz="1400" i="1" kern="0">
                <a:solidFill>
                  <a:srgbClr val="FFFFFF"/>
                </a:solidFill>
                <a:cs typeface="Times New Roman" pitchFamily="18" charset="0"/>
              </a:endParaRPr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4506406" y="822053"/>
              <a:ext cx="1278029" cy="27699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5715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sz="1200" kern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Error indicator :</a:t>
              </a:r>
              <a:endParaRPr kumimoji="0" lang="en-US" sz="1200" kern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7" name="16 CuadroTexto"/>
          <p:cNvSpPr txBox="1"/>
          <p:nvPr/>
        </p:nvSpPr>
        <p:spPr>
          <a:xfrm>
            <a:off x="6473878" y="1856868"/>
            <a:ext cx="3082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n-US" sz="1200" smtClean="0">
                <a:solidFill>
                  <a:srgbClr val="000000"/>
                </a:solidFill>
                <a:latin typeface="Arial" charset="0"/>
              </a:rPr>
              <a:t>Non-monotonous convergence behavior</a:t>
            </a:r>
            <a:endParaRPr kumimoji="0"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Polynomial </a:t>
            </a:r>
            <a:r>
              <a:rPr lang="en-US" dirty="0" err="1" smtClean="0"/>
              <a:t>spline</a:t>
            </a:r>
            <a:r>
              <a:rPr lang="en-US" dirty="0" smtClean="0"/>
              <a:t> spaces over any</a:t>
            </a:r>
            <a:br>
              <a:rPr lang="en-US" dirty="0" smtClean="0"/>
            </a:br>
            <a:r>
              <a:rPr lang="en-US" dirty="0" err="1" smtClean="0"/>
              <a:t>quadtree</a:t>
            </a:r>
            <a:r>
              <a:rPr lang="en-US" dirty="0" smtClean="0"/>
              <a:t> and </a:t>
            </a:r>
            <a:r>
              <a:rPr lang="en-US" dirty="0" err="1" smtClean="0"/>
              <a:t>octree</a:t>
            </a:r>
            <a:r>
              <a:rPr lang="en-US" dirty="0" smtClean="0"/>
              <a:t> T-meshes </a:t>
            </a:r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115915" y="3219954"/>
            <a:ext cx="96613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buFont typeface="Wingdings" pitchFamily="2" charset="2"/>
              <a:buChar char="q"/>
            </a:pPr>
            <a:r>
              <a:rPr kumimoji="0" lang="en-US" sz="18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  </a:t>
            </a: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For a given T-mesh,  it allows to obtain  a set of cubic </a:t>
            </a:r>
            <a:r>
              <a:rPr kumimoji="0" lang="en-US" sz="200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spline</a:t>
            </a: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 functions  that  span</a:t>
            </a:r>
          </a:p>
          <a:p>
            <a:pPr algn="l" eaLnBrk="1" hangingPunct="1"/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     a space with nice properties: C</a:t>
            </a:r>
            <a:r>
              <a:rPr kumimoji="0" lang="en-US" sz="2000" baseline="30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2</a:t>
            </a: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 continuous, nested spaces, linear independence</a:t>
            </a:r>
          </a:p>
          <a:p>
            <a:pPr algn="l" eaLnBrk="1" hangingPunct="1"/>
            <a:endParaRPr kumimoji="0" lang="en-US" sz="2000" dirty="0" smtClean="0">
              <a:solidFill>
                <a:srgbClr val="000000">
                  <a:lumMod val="95000"/>
                  <a:lumOff val="5000"/>
                </a:srgbClr>
              </a:solidFill>
              <a:latin typeface="Arial" charset="0"/>
            </a:endParaRPr>
          </a:p>
          <a:p>
            <a:pPr algn="l" eaLnBrk="1" hangingPunct="1">
              <a:buFont typeface="Wingdings" pitchFamily="2" charset="2"/>
              <a:buChar char="q"/>
            </a:pPr>
            <a:endParaRPr kumimoji="0" lang="en-US" sz="2000" dirty="0" smtClean="0">
              <a:solidFill>
                <a:srgbClr val="000000">
                  <a:lumMod val="95000"/>
                  <a:lumOff val="5000"/>
                </a:srgbClr>
              </a:solidFill>
              <a:latin typeface="Arial" charset="0"/>
            </a:endParaRPr>
          </a:p>
          <a:p>
            <a:pPr algn="l" eaLnBrk="1" hangingPunct="1">
              <a:buFont typeface="Wingdings" pitchFamily="2" charset="2"/>
              <a:buChar char="q"/>
            </a:pP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  Simple rules for inferring local knot vectors to define </a:t>
            </a:r>
            <a:r>
              <a:rPr kumimoji="0" lang="en-US" sz="200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spline</a:t>
            </a: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 blending functions</a:t>
            </a:r>
          </a:p>
          <a:p>
            <a:pPr algn="l" eaLnBrk="1" hangingPunct="1">
              <a:buFont typeface="Wingdings" pitchFamily="2" charset="2"/>
              <a:buChar char="q"/>
            </a:pPr>
            <a:endParaRPr kumimoji="0" lang="en-US" sz="2000" dirty="0" smtClean="0">
              <a:solidFill>
                <a:srgbClr val="000000">
                  <a:lumMod val="95000"/>
                  <a:lumOff val="5000"/>
                </a:srgbClr>
              </a:solidFill>
              <a:latin typeface="Arial" charset="0"/>
            </a:endParaRPr>
          </a:p>
          <a:p>
            <a:pPr algn="l" eaLnBrk="1" hangingPunct="1"/>
            <a:endParaRPr kumimoji="0" lang="en-US" sz="2000" dirty="0" smtClean="0">
              <a:solidFill>
                <a:srgbClr val="000000">
                  <a:lumMod val="95000"/>
                  <a:lumOff val="5000"/>
                </a:srgbClr>
              </a:solidFill>
              <a:latin typeface="Arial" charset="0"/>
            </a:endParaRPr>
          </a:p>
          <a:p>
            <a:pPr algn="l" eaLnBrk="1" hangingPunct="1">
              <a:buFont typeface="Wingdings" pitchFamily="2" charset="2"/>
              <a:buChar char="q"/>
            </a:pP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  Straightforward implementation in 2D and 3D</a:t>
            </a:r>
          </a:p>
          <a:p>
            <a:pPr algn="l" eaLnBrk="1" hangingPunct="1"/>
            <a:endParaRPr kumimoji="0" lang="en-US" sz="1800" dirty="0" smtClean="0">
              <a:solidFill>
                <a:srgbClr val="000000"/>
              </a:solidFill>
              <a:latin typeface="Arial" charset="0"/>
            </a:endParaRPr>
          </a:p>
          <a:p>
            <a:pPr algn="l" eaLnBrk="1" hangingPunct="1"/>
            <a:endParaRPr kumimoji="0"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0" y="1700808"/>
            <a:ext cx="9906000" cy="11521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" y="1772816"/>
            <a:ext cx="9905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n-US" sz="2400" dirty="0" smtClean="0">
                <a:solidFill>
                  <a:srgbClr val="0D0D0D"/>
                </a:solidFill>
                <a:latin typeface="Arial" charset="0"/>
              </a:rPr>
              <a:t>A new strategy for constructing tensor product cubic </a:t>
            </a:r>
            <a:r>
              <a:rPr kumimoji="0" lang="en-US" sz="2400" dirty="0" err="1" smtClean="0">
                <a:solidFill>
                  <a:srgbClr val="0D0D0D"/>
                </a:solidFill>
                <a:latin typeface="Arial" charset="0"/>
              </a:rPr>
              <a:t>spline</a:t>
            </a:r>
            <a:r>
              <a:rPr kumimoji="0" lang="en-US" sz="2400" dirty="0" smtClean="0">
                <a:solidFill>
                  <a:srgbClr val="0D0D0D"/>
                </a:solidFill>
                <a:latin typeface="Arial" charset="0"/>
              </a:rPr>
              <a:t> spaces</a:t>
            </a:r>
          </a:p>
          <a:p>
            <a:pPr eaLnBrk="1" hangingPunct="1"/>
            <a:r>
              <a:rPr kumimoji="0" lang="en-US" sz="2400" dirty="0" smtClean="0">
                <a:solidFill>
                  <a:srgbClr val="0D0D0D"/>
                </a:solidFill>
                <a:latin typeface="Arial" charset="0"/>
              </a:rPr>
              <a:t>over arbitrary </a:t>
            </a:r>
            <a:r>
              <a:rPr kumimoji="0" lang="en-US" sz="2400" dirty="0" err="1" smtClean="0">
                <a:solidFill>
                  <a:srgbClr val="0D0D0D"/>
                </a:solidFill>
                <a:latin typeface="Arial" charset="0"/>
              </a:rPr>
              <a:t>quadtree</a:t>
            </a:r>
            <a:r>
              <a:rPr kumimoji="0" lang="en-US" sz="2400" dirty="0" smtClean="0">
                <a:solidFill>
                  <a:srgbClr val="0D0D0D"/>
                </a:solidFill>
                <a:latin typeface="Arial" charset="0"/>
              </a:rPr>
              <a:t> (2D) and </a:t>
            </a:r>
            <a:r>
              <a:rPr kumimoji="0" lang="en-US" sz="2400" dirty="0" err="1" smtClean="0">
                <a:solidFill>
                  <a:srgbClr val="0D0D0D"/>
                </a:solidFill>
                <a:latin typeface="Arial" charset="0"/>
              </a:rPr>
              <a:t>octree</a:t>
            </a:r>
            <a:r>
              <a:rPr kumimoji="0" lang="en-US" sz="2400" dirty="0" smtClean="0">
                <a:solidFill>
                  <a:srgbClr val="0D0D0D"/>
                </a:solidFill>
                <a:latin typeface="Arial" charset="0"/>
              </a:rPr>
              <a:t> (3D) T-meshes</a:t>
            </a:r>
          </a:p>
          <a:p>
            <a:pPr algn="l" eaLnBrk="1" hangingPunct="1"/>
            <a:endParaRPr kumimoji="0" lang="en-US" sz="1800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700808"/>
            <a:ext cx="9906000" cy="11521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Strategy for defining polynomial spline spaces</a:t>
            </a:r>
            <a:endParaRPr lang="en-US"/>
          </a:p>
        </p:txBody>
      </p:sp>
      <p:sp>
        <p:nvSpPr>
          <p:cNvPr id="3" name="CuadroTexto 2"/>
          <p:cNvSpPr txBox="1"/>
          <p:nvPr/>
        </p:nvSpPr>
        <p:spPr>
          <a:xfrm>
            <a:off x="2612740" y="3130439"/>
            <a:ext cx="69427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endParaRPr kumimoji="0" lang="en-US" sz="1800" smtClean="0">
              <a:solidFill>
                <a:srgbClr val="000000"/>
              </a:solidFill>
              <a:latin typeface="Arial" charset="0"/>
            </a:endParaRPr>
          </a:p>
          <a:p>
            <a:pPr marL="457200" indent="-457200" algn="l" eaLnBrk="1" hangingPunct="1">
              <a:buFont typeface="+mj-lt"/>
              <a:buAutoNum type="arabicPeriod"/>
            </a:pPr>
            <a:r>
              <a:rPr kumimoji="0" lang="en-US" sz="2400" smtClean="0">
                <a:solidFill>
                  <a:srgbClr val="000000"/>
                </a:solidFill>
                <a:latin typeface="Arial" charset="0"/>
              </a:rPr>
              <a:t> Mesh pretreatment: 0-balancing </a:t>
            </a:r>
          </a:p>
          <a:p>
            <a:pPr marL="457200" indent="-457200" algn="l" eaLnBrk="1" hangingPunct="1">
              <a:buFont typeface="+mj-lt"/>
              <a:buAutoNum type="arabicPeriod"/>
            </a:pPr>
            <a:endParaRPr kumimoji="0" lang="en-US" sz="2400" smtClean="0">
              <a:solidFill>
                <a:srgbClr val="000000"/>
              </a:solidFill>
              <a:latin typeface="Arial" charset="0"/>
            </a:endParaRPr>
          </a:p>
          <a:p>
            <a:pPr marL="457200" indent="-457200" algn="l" eaLnBrk="1" hangingPunct="1">
              <a:buFont typeface="+mj-lt"/>
              <a:buAutoNum type="arabicPeriod"/>
            </a:pPr>
            <a:endParaRPr kumimoji="0" lang="en-US" sz="2400" smtClean="0">
              <a:solidFill>
                <a:srgbClr val="000000"/>
              </a:solidFill>
              <a:latin typeface="Arial" charset="0"/>
            </a:endParaRPr>
          </a:p>
          <a:p>
            <a:pPr marL="457200" indent="-457200" algn="l" eaLnBrk="1" hangingPunct="1">
              <a:buFont typeface="+mj-lt"/>
              <a:buAutoNum type="arabicPeriod"/>
            </a:pPr>
            <a:r>
              <a:rPr kumimoji="0" lang="en-US" sz="2400" smtClean="0">
                <a:solidFill>
                  <a:srgbClr val="000000"/>
                </a:solidFill>
                <a:latin typeface="Arial" charset="0"/>
              </a:rPr>
              <a:t> Inferring local knot vectors</a:t>
            </a:r>
            <a:br>
              <a:rPr kumimoji="0" lang="en-US" sz="2400" smtClean="0">
                <a:solidFill>
                  <a:srgbClr val="000000"/>
                </a:solidFill>
                <a:latin typeface="Arial" charset="0"/>
              </a:rPr>
            </a:br>
            <a:endParaRPr kumimoji="0" lang="en-US" sz="2400" smtClean="0">
              <a:solidFill>
                <a:srgbClr val="000000"/>
              </a:solidFill>
              <a:latin typeface="Arial" charset="0"/>
            </a:endParaRPr>
          </a:p>
          <a:p>
            <a:pPr marL="457200" indent="-457200" algn="l" eaLnBrk="1" hangingPunct="1">
              <a:buFont typeface="+mj-lt"/>
              <a:buAutoNum type="arabicPeriod"/>
            </a:pPr>
            <a:endParaRPr kumimoji="0" lang="en-US" sz="2400" smtClean="0">
              <a:solidFill>
                <a:srgbClr val="000000"/>
              </a:solidFill>
              <a:latin typeface="Arial" charset="0"/>
            </a:endParaRPr>
          </a:p>
          <a:p>
            <a:pPr marL="457200" indent="-457200" algn="l" eaLnBrk="1" hangingPunct="1">
              <a:buFont typeface="+mj-lt"/>
              <a:buAutoNum type="arabicPeriod"/>
            </a:pPr>
            <a:r>
              <a:rPr kumimoji="0" lang="en-US" sz="2400" smtClean="0">
                <a:solidFill>
                  <a:srgbClr val="000000"/>
                </a:solidFill>
                <a:latin typeface="Arial" charset="0"/>
              </a:rPr>
              <a:t> Modification of local knot vectors </a:t>
            </a:r>
          </a:p>
          <a:p>
            <a:pPr algn="l" eaLnBrk="1" hangingPunct="1"/>
            <a:endParaRPr kumimoji="0" lang="en-US" sz="1800" smtClean="0">
              <a:solidFill>
                <a:srgbClr val="000000"/>
              </a:solidFill>
              <a:latin typeface="Arial" charset="0"/>
            </a:endParaRPr>
          </a:p>
          <a:p>
            <a:pPr algn="l" eaLnBrk="1" hangingPunct="1"/>
            <a:endParaRPr kumimoji="0" lang="en-US" sz="1800" smtClean="0">
              <a:solidFill>
                <a:srgbClr val="000000"/>
              </a:solidFill>
              <a:latin typeface="Arial" charset="0"/>
            </a:endParaRPr>
          </a:p>
          <a:p>
            <a:pPr algn="l" eaLnBrk="1" hangingPunct="1"/>
            <a:endParaRPr kumimoji="0"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0" y="1988853"/>
            <a:ext cx="990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n-US" sz="3600" smtClean="0">
                <a:solidFill>
                  <a:srgbClr val="000000"/>
                </a:solidFill>
                <a:latin typeface="Arial" charset="0"/>
              </a:rPr>
              <a:t>Three main steps</a:t>
            </a:r>
            <a:endParaRPr kumimoji="0" lang="en-US" sz="3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07345" y="620713"/>
            <a:ext cx="1915909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smtClean="0">
                <a:solidFill>
                  <a:srgbClr val="C8C8C8"/>
                </a:solidFill>
                <a:latin typeface="Arial" charset="0"/>
              </a:rPr>
              <a:t>General Scheme</a:t>
            </a:r>
            <a:endParaRPr kumimoji="0" lang="en-US" sz="1800">
              <a:solidFill>
                <a:srgbClr val="C8C8C8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932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1700808"/>
            <a:ext cx="9906000" cy="12241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Strategy for defining polynomial spline spaces</a:t>
            </a:r>
            <a:endParaRPr lang="en-US"/>
          </a:p>
        </p:txBody>
      </p:sp>
      <p:sp>
        <p:nvSpPr>
          <p:cNvPr id="3" name="CuadroTexto 2"/>
          <p:cNvSpPr txBox="1"/>
          <p:nvPr/>
        </p:nvSpPr>
        <p:spPr>
          <a:xfrm>
            <a:off x="441378" y="1700816"/>
            <a:ext cx="94775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n-US" sz="2400" b="1" dirty="0" smtClean="0">
                <a:solidFill>
                  <a:srgbClr val="000000"/>
                </a:solidFill>
                <a:latin typeface="Arial" charset="0"/>
              </a:rPr>
              <a:t>0-balancing</a:t>
            </a:r>
          </a:p>
          <a:p>
            <a:pPr marL="514350" indent="-514350" algn="l" eaLnBrk="1" hangingPunct="1">
              <a:buFont typeface="Wingdings" pitchFamily="2" charset="2"/>
              <a:buChar char="q"/>
            </a:pPr>
            <a:r>
              <a:rPr kumimoji="0" lang="en-US" sz="2000" dirty="0" smtClean="0">
                <a:solidFill>
                  <a:srgbClr val="000000"/>
                </a:solidFill>
                <a:latin typeface="Arial" charset="0"/>
              </a:rPr>
              <a:t>Only one hanging node (T-junction) per edge</a:t>
            </a:r>
          </a:p>
          <a:p>
            <a:pPr marL="514350" indent="-514350" algn="l" eaLnBrk="1" hangingPunct="1">
              <a:buFont typeface="Wingdings" pitchFamily="2" charset="2"/>
              <a:buChar char="q"/>
            </a:pPr>
            <a:r>
              <a:rPr kumimoji="0" lang="en-US" sz="2000" dirty="0" smtClean="0">
                <a:solidFill>
                  <a:srgbClr val="000000"/>
                </a:solidFill>
                <a:latin typeface="Arial" charset="0"/>
              </a:rPr>
              <a:t>Any node is shared by cells that at most belong to two consecutive levels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07346" y="620713"/>
            <a:ext cx="2993127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smtClean="0">
                <a:solidFill>
                  <a:srgbClr val="C8C8C8"/>
                </a:solidFill>
                <a:latin typeface="Arial" charset="0"/>
              </a:rPr>
              <a:t>Step 1 - Mesh pretreatment</a:t>
            </a:r>
            <a:endParaRPr kumimoji="0" lang="en-US" sz="1800">
              <a:solidFill>
                <a:srgbClr val="C8C8C8"/>
              </a:solidFill>
              <a:latin typeface="Arial" charset="0"/>
            </a:endParaRPr>
          </a:p>
        </p:txBody>
      </p:sp>
      <p:pic>
        <p:nvPicPr>
          <p:cNvPr id="5" name="Imagen 4" descr="quadtree2b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0083" y="3713433"/>
            <a:ext cx="3042338" cy="279922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068383" y="3272105"/>
            <a:ext cx="21435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kumimoji="0" lang="en-US" sz="1600" dirty="0" smtClean="0">
                <a:solidFill>
                  <a:srgbClr val="000000"/>
                </a:solidFill>
                <a:latin typeface="Arial" charset="0"/>
              </a:rPr>
              <a:t>Unbalanced </a:t>
            </a:r>
            <a:r>
              <a:rPr kumimoji="0" lang="en-US" sz="1600" dirty="0" err="1" smtClean="0">
                <a:solidFill>
                  <a:srgbClr val="000000"/>
                </a:solidFill>
                <a:latin typeface="Arial" charset="0"/>
              </a:rPr>
              <a:t>quadtree</a:t>
            </a:r>
            <a:endParaRPr kumimoji="0"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887405" y="3284984"/>
            <a:ext cx="20649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kumimoji="0" lang="en-US" sz="1600" dirty="0" smtClean="0">
                <a:solidFill>
                  <a:srgbClr val="000000"/>
                </a:solidFill>
                <a:latin typeface="Arial" charset="0"/>
              </a:rPr>
              <a:t>0-balanced </a:t>
            </a:r>
            <a:r>
              <a:rPr kumimoji="0" lang="en-US" sz="1600" dirty="0" err="1" smtClean="0">
                <a:solidFill>
                  <a:srgbClr val="000000"/>
                </a:solidFill>
                <a:latin typeface="Arial" charset="0"/>
              </a:rPr>
              <a:t>quadtree</a:t>
            </a:r>
            <a:endParaRPr kumimoji="0" lang="en-US" sz="16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4" name="13 Grupo"/>
          <p:cNvGrpSpPr/>
          <p:nvPr/>
        </p:nvGrpSpPr>
        <p:grpSpPr>
          <a:xfrm>
            <a:off x="626825" y="3704152"/>
            <a:ext cx="3042338" cy="2808312"/>
            <a:chOff x="974558" y="3717031"/>
            <a:chExt cx="3042338" cy="2808312"/>
          </a:xfrm>
        </p:grpSpPr>
        <p:pic>
          <p:nvPicPr>
            <p:cNvPr id="2" name="Imagen 1" descr="quadtree1b.ep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74558" y="3717031"/>
              <a:ext cx="3042338" cy="2808312"/>
            </a:xfrm>
            <a:prstGeom prst="rect">
              <a:avLst/>
            </a:prstGeom>
          </p:spPr>
        </p:pic>
        <p:sp>
          <p:nvSpPr>
            <p:cNvPr id="10" name="9 Elipse"/>
            <p:cNvSpPr/>
            <p:nvPr/>
          </p:nvSpPr>
          <p:spPr>
            <a:xfrm>
              <a:off x="2768957" y="4378817"/>
              <a:ext cx="167426" cy="154546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10 Elipse"/>
            <p:cNvSpPr/>
            <p:nvPr/>
          </p:nvSpPr>
          <p:spPr>
            <a:xfrm>
              <a:off x="2586503" y="4389548"/>
              <a:ext cx="167426" cy="154546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3" name="12 Flecha derecha"/>
          <p:cNvSpPr/>
          <p:nvPr/>
        </p:nvSpPr>
        <p:spPr>
          <a:xfrm>
            <a:off x="4062677" y="5040691"/>
            <a:ext cx="2019300" cy="152409"/>
          </a:xfrm>
          <a:prstGeom prst="rightArrow">
            <a:avLst/>
          </a:prstGeom>
          <a:solidFill>
            <a:srgbClr val="000000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" name="CuadroTexto 5"/>
          <p:cNvSpPr txBox="1"/>
          <p:nvPr/>
        </p:nvSpPr>
        <p:spPr>
          <a:xfrm>
            <a:off x="3989772" y="4725284"/>
            <a:ext cx="1997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kumimoji="0" lang="en-US" sz="1600" dirty="0" smtClean="0">
                <a:solidFill>
                  <a:srgbClr val="000000"/>
                </a:solidFill>
                <a:latin typeface="Arial" charset="0"/>
              </a:rPr>
              <a:t>Standard procedure</a:t>
            </a:r>
            <a:endParaRPr kumimoji="0"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CuadroTexto 5"/>
          <p:cNvSpPr txBox="1"/>
          <p:nvPr/>
        </p:nvSpPr>
        <p:spPr>
          <a:xfrm>
            <a:off x="4399754" y="5148143"/>
            <a:ext cx="1292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kumimoji="0" lang="en-US" sz="1600" dirty="0" smtClean="0">
                <a:solidFill>
                  <a:srgbClr val="000000"/>
                </a:solidFill>
                <a:latin typeface="Arial" charset="0"/>
              </a:rPr>
              <a:t>(refinement)</a:t>
            </a:r>
            <a:endParaRPr kumimoji="0" lang="en-US" sz="16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900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1484784"/>
            <a:ext cx="9906000" cy="14644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Strategy for defining polynomial spline spaces</a:t>
            </a: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07339" y="620713"/>
            <a:ext cx="3749744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smtClean="0">
                <a:solidFill>
                  <a:srgbClr val="C8C8C8"/>
                </a:solidFill>
                <a:latin typeface="Arial" charset="0"/>
              </a:rPr>
              <a:t>Step 2 - Inferring local knot vectors</a:t>
            </a:r>
            <a:endParaRPr kumimoji="0" lang="en-US" sz="180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35326" y="1484794"/>
            <a:ext cx="87719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kumimoji="0" lang="en-US" sz="2400" b="1" smtClean="0">
                <a:solidFill>
                  <a:srgbClr val="0D0D0D"/>
                </a:solidFill>
                <a:latin typeface="Arial" charset="0"/>
              </a:rPr>
              <a:t>Inferring local knot vectors</a:t>
            </a:r>
          </a:p>
          <a:p>
            <a:pPr marL="514350" indent="-514350" algn="l" eaLnBrk="1" hangingPunct="1">
              <a:buFont typeface="Wingdings" pitchFamily="2" charset="2"/>
              <a:buChar char="q"/>
            </a:pPr>
            <a:r>
              <a:rPr kumimoji="0" lang="en-US" sz="2000" smtClean="0">
                <a:solidFill>
                  <a:srgbClr val="000000"/>
                </a:solidFill>
                <a:latin typeface="Arial" charset="0"/>
              </a:rPr>
              <a:t> Blending functions are associated </a:t>
            </a:r>
            <a:r>
              <a:rPr kumimoji="0" lang="en-US" sz="2000" b="1" smtClean="0">
                <a:solidFill>
                  <a:srgbClr val="000000"/>
                </a:solidFill>
                <a:latin typeface="Arial" charset="0"/>
              </a:rPr>
              <a:t>only to regular nodes</a:t>
            </a:r>
            <a:endParaRPr kumimoji="0" lang="en-US" sz="2000" smtClean="0">
              <a:solidFill>
                <a:srgbClr val="000000"/>
              </a:solidFill>
              <a:latin typeface="Arial" charset="0"/>
            </a:endParaRPr>
          </a:p>
          <a:p>
            <a:pPr marL="514350" indent="-514350" algn="l" eaLnBrk="1" hangingPunct="1">
              <a:buFont typeface="Wingdings" pitchFamily="2" charset="2"/>
              <a:buChar char="q"/>
            </a:pPr>
            <a:r>
              <a:rPr kumimoji="0" lang="en-US" sz="2000" smtClean="0">
                <a:solidFill>
                  <a:srgbClr val="000000"/>
                </a:solidFill>
                <a:latin typeface="Arial" charset="0"/>
              </a:rPr>
              <a:t> Local knot vectors are inferred by traversing T-mesh edges </a:t>
            </a:r>
          </a:p>
          <a:p>
            <a:pPr marL="514350" lvl="0" indent="-514350" algn="l" eaLnBrk="1" hangingPunct="1">
              <a:buFont typeface="Wingdings" pitchFamily="2" charset="2"/>
              <a:buChar char="q"/>
            </a:pPr>
            <a:r>
              <a:rPr kumimoji="0" lang="en-US" sz="2000" smtClean="0">
                <a:solidFill>
                  <a:srgbClr val="000000"/>
                </a:solidFill>
                <a:latin typeface="Arial" charset="0"/>
              </a:rPr>
              <a:t> Hanging nodes are skipped when “walking” along its surrounding edge</a:t>
            </a:r>
            <a:endParaRPr kumimoji="0" lang="en-US" sz="1800" b="1" smtClean="0">
              <a:solidFill>
                <a:srgbClr val="0D0D0D"/>
              </a:solidFill>
              <a:latin typeface="Arial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028152" y="6289578"/>
            <a:ext cx="3142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Original T-</a:t>
            </a:r>
            <a:r>
              <a:rPr kumimoji="0" lang="en-US" sz="1800" dirty="0" err="1" smtClean="0">
                <a:solidFill>
                  <a:srgbClr val="000000"/>
                </a:solidFill>
                <a:latin typeface="Arial" charset="0"/>
              </a:rPr>
              <a:t>spline</a:t>
            </a:r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 (</a:t>
            </a:r>
            <a:r>
              <a:rPr kumimoji="0" lang="en-US" sz="1800" dirty="0" err="1" smtClean="0">
                <a:solidFill>
                  <a:srgbClr val="000000"/>
                </a:solidFill>
                <a:latin typeface="Arial" charset="0"/>
              </a:rPr>
              <a:t>Sederberg</a:t>
            </a:r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6448538" y="6316082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New strategy</a:t>
            </a:r>
          </a:p>
        </p:txBody>
      </p:sp>
      <p:pic>
        <p:nvPicPr>
          <p:cNvPr id="13" name="Imagen 6" descr="tspline_support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1" y="3205945"/>
            <a:ext cx="3023178" cy="3023178"/>
          </a:xfrm>
          <a:prstGeom prst="rect">
            <a:avLst/>
          </a:prstGeom>
        </p:spPr>
      </p:pic>
      <p:pic>
        <p:nvPicPr>
          <p:cNvPr id="15" name="Imagen 7" descr="our_support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488" y="3232596"/>
            <a:ext cx="3033156" cy="3009178"/>
          </a:xfrm>
          <a:prstGeom prst="rect">
            <a:avLst/>
          </a:prstGeom>
        </p:spPr>
      </p:pic>
      <p:sp>
        <p:nvSpPr>
          <p:cNvPr id="16" name="15 Rectángulo"/>
          <p:cNvSpPr/>
          <p:nvPr/>
        </p:nvSpPr>
        <p:spPr>
          <a:xfrm>
            <a:off x="2150775" y="3940935"/>
            <a:ext cx="1532586" cy="1532586"/>
          </a:xfrm>
          <a:prstGeom prst="rect">
            <a:avLst/>
          </a:prstGeom>
          <a:solidFill>
            <a:srgbClr val="00B0F0">
              <a:alpha val="1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Rectángulo"/>
          <p:cNvSpPr/>
          <p:nvPr/>
        </p:nvSpPr>
        <p:spPr>
          <a:xfrm>
            <a:off x="6465197" y="3990311"/>
            <a:ext cx="2228045" cy="1481071"/>
          </a:xfrm>
          <a:prstGeom prst="rect">
            <a:avLst/>
          </a:prstGeom>
          <a:solidFill>
            <a:srgbClr val="FF0000">
              <a:alpha val="1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3870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667" name="Text Box 35"/>
          <p:cNvSpPr txBox="1">
            <a:spLocks noChangeArrowheads="1"/>
          </p:cNvSpPr>
          <p:nvPr/>
        </p:nvSpPr>
        <p:spPr bwMode="auto">
          <a:xfrm>
            <a:off x="668294" y="2415289"/>
            <a:ext cx="9005887" cy="707886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>
              <a:buFont typeface="Wingdings" pitchFamily="2" charset="2"/>
              <a:buChar char="§"/>
            </a:pPr>
            <a:r>
              <a:rPr lang="en-GB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T-</a:t>
            </a:r>
            <a:r>
              <a:rPr lang="en-US" sz="2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spline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parameterization of 2D and 3D geometries</a:t>
            </a:r>
            <a:endParaRPr lang="en-GB" sz="2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§"/>
            </a:pPr>
            <a:r>
              <a:rPr lang="en-GB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Application to </a:t>
            </a:r>
            <a:r>
              <a:rPr lang="en-US" sz="2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isogeometric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modeling and analysis</a:t>
            </a:r>
            <a:endParaRPr lang="en-GB" sz="2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33669" name="Text Box 37"/>
          <p:cNvSpPr txBox="1">
            <a:spLocks noChangeArrowheads="1"/>
          </p:cNvSpPr>
          <p:nvPr/>
        </p:nvSpPr>
        <p:spPr bwMode="auto">
          <a:xfrm>
            <a:off x="674359" y="4187791"/>
            <a:ext cx="7503724" cy="10156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The main three steps of the new technique in 2D and 3D</a:t>
            </a:r>
          </a:p>
          <a:p>
            <a:pPr algn="l"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Straightforward implementation in 2D and 3D</a:t>
            </a:r>
          </a:p>
          <a:p>
            <a:pPr algn="l"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Application to </a:t>
            </a:r>
            <a:r>
              <a:rPr lang="en-US" sz="2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isogeometric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modeling and analysis</a:t>
            </a:r>
          </a:p>
        </p:txBody>
      </p:sp>
      <p:sp>
        <p:nvSpPr>
          <p:cNvPr id="1733670" name="Text Box 38"/>
          <p:cNvSpPr txBox="1">
            <a:spLocks noChangeArrowheads="1"/>
          </p:cNvSpPr>
          <p:nvPr/>
        </p:nvSpPr>
        <p:spPr bwMode="auto">
          <a:xfrm>
            <a:off x="106319" y="1763126"/>
            <a:ext cx="9567862" cy="90794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5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Motivation and summary of our previous works</a:t>
            </a:r>
          </a:p>
          <a:p>
            <a:pPr algn="l"/>
            <a:endParaRPr lang="en-US" sz="28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33672" name="Text Box 40"/>
          <p:cNvSpPr txBox="1">
            <a:spLocks noChangeArrowheads="1"/>
          </p:cNvSpPr>
          <p:nvPr/>
        </p:nvSpPr>
        <p:spPr bwMode="auto">
          <a:xfrm>
            <a:off x="126960" y="3530284"/>
            <a:ext cx="9622349" cy="477054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5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ZapfDingbats" pitchFamily="82" charset="2"/>
              </a:rPr>
              <a:t>  </a:t>
            </a: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ZapfDingbats" pitchFamily="82" charset="2"/>
              </a:rPr>
              <a:t>Polynomial </a:t>
            </a:r>
            <a:r>
              <a:rPr lang="en-US" sz="2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ZapfDingbats" pitchFamily="82" charset="2"/>
              </a:rPr>
              <a:t>spline</a:t>
            </a: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ZapfDingbats" pitchFamily="82" charset="2"/>
              </a:rPr>
              <a:t> spaces over </a:t>
            </a:r>
            <a:r>
              <a:rPr lang="en-US" sz="2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ZapfDingbats" pitchFamily="82" charset="2"/>
              </a:rPr>
              <a:t>quadtree</a:t>
            </a: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ZapfDingbats" pitchFamily="82" charset="2"/>
              </a:rPr>
              <a:t> and </a:t>
            </a:r>
            <a:r>
              <a:rPr lang="en-US" sz="2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ZapfDingbats" pitchFamily="82" charset="2"/>
              </a:rPr>
              <a:t>octree</a:t>
            </a: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ZapfDingbats" pitchFamily="82" charset="2"/>
              </a:rPr>
              <a:t> T-meshes</a:t>
            </a:r>
            <a:endParaRPr kumimoji="0" lang="en-US" sz="24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33675" name="Text Box 43"/>
          <p:cNvSpPr txBox="1">
            <a:spLocks noChangeArrowheads="1"/>
          </p:cNvSpPr>
          <p:nvPr/>
        </p:nvSpPr>
        <p:spPr bwMode="auto">
          <a:xfrm>
            <a:off x="139654" y="5678377"/>
            <a:ext cx="7124700" cy="477837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5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ZapfDingbats" pitchFamily="82" charset="2"/>
              </a:rPr>
              <a:t> </a:t>
            </a:r>
            <a:r>
              <a:rPr lang="en-US" sz="25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Comments and future research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507339" y="115888"/>
            <a:ext cx="7333192" cy="576262"/>
          </a:xfrm>
        </p:spPr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33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733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733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73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733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3667" grpId="0"/>
      <p:bldP spid="1733669" grpId="0"/>
      <p:bldP spid="1733670" grpId="0"/>
      <p:bldP spid="1733672" grpId="0"/>
      <p:bldP spid="173367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Strategy for defining polynomial spline spaces</a:t>
            </a: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07339" y="620713"/>
            <a:ext cx="4390946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smtClean="0">
                <a:solidFill>
                  <a:srgbClr val="C8C8C8"/>
                </a:solidFill>
                <a:latin typeface="Arial" charset="0"/>
              </a:rPr>
              <a:t>Step 3 - Modification of local knot vectors</a:t>
            </a:r>
            <a:endParaRPr kumimoji="0" lang="en-US" sz="1800">
              <a:solidFill>
                <a:srgbClr val="C8C8C8"/>
              </a:solidFill>
              <a:latin typeface="Arial" charset="0"/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2726586" y="2112469"/>
            <a:ext cx="4240886" cy="4502878"/>
            <a:chOff x="2726586" y="2112469"/>
            <a:chExt cx="4240886" cy="4502878"/>
          </a:xfrm>
        </p:grpSpPr>
        <p:pic>
          <p:nvPicPr>
            <p:cNvPr id="8" name="Imagen 7" descr="notacion.eps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726586" y="2112469"/>
              <a:ext cx="4240886" cy="4502878"/>
            </a:xfrm>
            <a:prstGeom prst="rect">
              <a:avLst/>
            </a:prstGeom>
          </p:spPr>
        </p:pic>
        <p:sp>
          <p:nvSpPr>
            <p:cNvPr id="5" name="4 Rectángulo"/>
            <p:cNvSpPr/>
            <p:nvPr/>
          </p:nvSpPr>
          <p:spPr>
            <a:xfrm>
              <a:off x="4048127" y="3731886"/>
              <a:ext cx="53674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0" lang="en-US" sz="2800" i="1" baseline="-25000" dirty="0" smtClean="0">
                  <a:solidFill>
                    <a:srgbClr val="000000"/>
                  </a:solidFill>
                  <a:latin typeface="Sylfaen" pitchFamily="18" charset="0"/>
                  <a:cs typeface="Times New Roman" pitchFamily="18" charset="0"/>
                </a:rPr>
                <a:t>α</a:t>
              </a:r>
              <a:endParaRPr lang="es-ES" sz="2800" dirty="0"/>
            </a:p>
          </p:txBody>
        </p:sp>
      </p:grpSp>
      <p:sp>
        <p:nvSpPr>
          <p:cNvPr id="6" name="CuadroTexto 2"/>
          <p:cNvSpPr txBox="1"/>
          <p:nvPr/>
        </p:nvSpPr>
        <p:spPr>
          <a:xfrm>
            <a:off x="6" y="1330141"/>
            <a:ext cx="9905999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endParaRPr kumimoji="0" lang="en-US" sz="800" b="1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Support of the blending function  </a:t>
            </a:r>
            <a:r>
              <a:rPr kumimoji="0" lang="en-US" sz="2000" i="1" dirty="0" err="1" smtClean="0">
                <a:solidFill>
                  <a:srgbClr val="000000"/>
                </a:solidFill>
                <a:latin typeface="Century Schoolbook" pitchFamily="18" charset="0"/>
                <a:cs typeface="Times New Roman" pitchFamily="18" charset="0"/>
              </a:rPr>
              <a:t>N</a:t>
            </a:r>
            <a:r>
              <a:rPr kumimoji="0" lang="en-US" sz="2200" i="1" baseline="-25000" dirty="0" err="1" smtClean="0">
                <a:solidFill>
                  <a:srgbClr val="000000"/>
                </a:solidFill>
                <a:latin typeface="Sylfaen" pitchFamily="18" charset="0"/>
                <a:cs typeface="Times New Roman" pitchFamily="18" charset="0"/>
              </a:rPr>
              <a:t>α</a:t>
            </a:r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  associated to the anchor </a:t>
            </a:r>
            <a:r>
              <a:rPr kumimoji="0" lang="en-US" sz="2300" i="1" dirty="0" smtClean="0">
                <a:solidFill>
                  <a:srgbClr val="000000"/>
                </a:solidFill>
                <a:latin typeface="Sylfaen" pitchFamily="18" charset="0"/>
                <a:cs typeface="Times New Roman" pitchFamily="18" charset="0"/>
              </a:rPr>
              <a:t>α</a:t>
            </a:r>
            <a:endParaRPr kumimoji="0" lang="en-US" sz="2300" dirty="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211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0" y="1484784"/>
            <a:ext cx="9906000" cy="10081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Strategy for defining polynomial spline spaces</a:t>
            </a:r>
            <a:endParaRPr lang="en-US"/>
          </a:p>
        </p:txBody>
      </p:sp>
      <p:sp>
        <p:nvSpPr>
          <p:cNvPr id="3" name="CuadroTexto 2"/>
          <p:cNvSpPr txBox="1"/>
          <p:nvPr/>
        </p:nvSpPr>
        <p:spPr>
          <a:xfrm>
            <a:off x="1" y="1536195"/>
            <a:ext cx="974930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n-US" sz="2400" b="1" dirty="0" smtClean="0">
                <a:solidFill>
                  <a:srgbClr val="000000"/>
                </a:solidFill>
                <a:latin typeface="Arial" charset="0"/>
              </a:rPr>
              <a:t>Modification of local knot vectors</a:t>
            </a:r>
          </a:p>
          <a:p>
            <a:pPr eaLnBrk="1" hangingPunct="1"/>
            <a:endParaRPr kumimoji="0" lang="en-US" sz="800" b="1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Knot vectors of each blending function  </a:t>
            </a:r>
            <a:r>
              <a:rPr kumimoji="0" lang="en-US" sz="2000" i="1" dirty="0" err="1" smtClean="0">
                <a:solidFill>
                  <a:srgbClr val="000000"/>
                </a:solidFill>
                <a:latin typeface="Century Schoolbook" pitchFamily="18" charset="0"/>
                <a:cs typeface="Times New Roman" pitchFamily="18" charset="0"/>
              </a:rPr>
              <a:t>N</a:t>
            </a:r>
            <a:r>
              <a:rPr kumimoji="0" lang="en-US" sz="2200" i="1" baseline="-25000" dirty="0" err="1" smtClean="0">
                <a:solidFill>
                  <a:srgbClr val="000000"/>
                </a:solidFill>
                <a:latin typeface="Sylfaen" pitchFamily="18" charset="0"/>
                <a:cs typeface="Times New Roman" pitchFamily="18" charset="0"/>
              </a:rPr>
              <a:t>α</a:t>
            </a:r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  have to fulfill two conditions: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07339" y="620713"/>
            <a:ext cx="4390946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smtClean="0">
                <a:solidFill>
                  <a:srgbClr val="C8C8C8"/>
                </a:solidFill>
                <a:latin typeface="Arial" charset="0"/>
              </a:rPr>
              <a:t>Step 3 - Modification of local knot vectors</a:t>
            </a:r>
            <a:endParaRPr kumimoji="0" lang="en-US" sz="1800">
              <a:solidFill>
                <a:srgbClr val="C8C8C8"/>
              </a:solidFill>
              <a:latin typeface="Arial" charset="0"/>
            </a:endParaRPr>
          </a:p>
        </p:txBody>
      </p:sp>
      <p:pic>
        <p:nvPicPr>
          <p:cNvPr id="2" name="Imagen 1" descr="Captura de pantalla 2014-07-10 a la(s) 12.14.5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0628" y="3677557"/>
            <a:ext cx="4368485" cy="38343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235508" y="4633365"/>
            <a:ext cx="6603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1600" b="1" dirty="0" smtClean="0">
                <a:solidFill>
                  <a:srgbClr val="000000"/>
                </a:solidFill>
                <a:latin typeface="Arial" charset="0"/>
              </a:rPr>
              <a:t>Condition 2: </a:t>
            </a:r>
            <a:r>
              <a:rPr kumimoji="0" lang="en-US" sz="1600" dirty="0" smtClean="0">
                <a:solidFill>
                  <a:srgbClr val="000000"/>
                </a:solidFill>
                <a:latin typeface="Arial" charset="0"/>
              </a:rPr>
              <a:t>The frame of the function support should be situated over </a:t>
            </a:r>
          </a:p>
          <a:p>
            <a:pPr algn="l" eaLnBrk="1" hangingPunct="1"/>
            <a:r>
              <a:rPr kumimoji="0" lang="en-US" sz="1600" dirty="0" smtClean="0">
                <a:solidFill>
                  <a:srgbClr val="000000"/>
                </a:solidFill>
                <a:latin typeface="Arial" charset="0"/>
              </a:rPr>
              <a:t>                      the mesh skeleton:</a:t>
            </a:r>
          </a:p>
        </p:txBody>
      </p:sp>
      <p:pic>
        <p:nvPicPr>
          <p:cNvPr id="11" name="Imagen 10" descr="Captura de pantalla 2014-07-10 a la(s) 12.26.57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1237" y="5403516"/>
            <a:ext cx="2730303" cy="344301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3235507" y="2993650"/>
            <a:ext cx="6475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1600" b="1" dirty="0" smtClean="0">
                <a:solidFill>
                  <a:srgbClr val="000000"/>
                </a:solidFill>
                <a:latin typeface="Arial" charset="0"/>
              </a:rPr>
              <a:t>Condition 1: </a:t>
            </a:r>
            <a:r>
              <a:rPr kumimoji="0" lang="en-US" sz="1600" dirty="0" smtClean="0">
                <a:solidFill>
                  <a:srgbClr val="000000"/>
                </a:solidFill>
                <a:latin typeface="Arial" charset="0"/>
              </a:rPr>
              <a:t>Local knot vectors of the d-</a:t>
            </a:r>
            <a:r>
              <a:rPr kumimoji="0" lang="en-US" sz="1600" dirty="0" err="1" smtClean="0">
                <a:solidFill>
                  <a:srgbClr val="000000"/>
                </a:solidFill>
                <a:latin typeface="Arial" charset="0"/>
              </a:rPr>
              <a:t>variate</a:t>
            </a:r>
            <a:r>
              <a:rPr kumimoji="0" lang="en-US" sz="1600" dirty="0" smtClean="0">
                <a:solidFill>
                  <a:srgbClr val="000000"/>
                </a:solidFill>
                <a:latin typeface="Arial" charset="0"/>
              </a:rPr>
              <a:t> function  </a:t>
            </a:r>
            <a:r>
              <a:rPr kumimoji="0" lang="en-US" sz="2000" i="1" dirty="0" err="1" smtClean="0">
                <a:solidFill>
                  <a:srgbClr val="000000"/>
                </a:solidFill>
                <a:latin typeface="Century Schoolbook" pitchFamily="18" charset="0"/>
                <a:cs typeface="Times New Roman" pitchFamily="18" charset="0"/>
              </a:rPr>
              <a:t>N</a:t>
            </a:r>
            <a:r>
              <a:rPr kumimoji="0" lang="en-US" sz="2200" i="1" baseline="-25000" dirty="0" err="1" smtClean="0">
                <a:solidFill>
                  <a:srgbClr val="000000"/>
                </a:solidFill>
                <a:latin typeface="Sylfaen" pitchFamily="18" charset="0"/>
                <a:cs typeface="Times New Roman" pitchFamily="18" charset="0"/>
              </a:rPr>
              <a:t>α</a:t>
            </a:r>
            <a:r>
              <a:rPr kumimoji="0" lang="en-US" sz="1600" dirty="0" smtClean="0">
                <a:solidFill>
                  <a:srgbClr val="000000"/>
                </a:solidFill>
                <a:latin typeface="Arial" charset="0"/>
              </a:rPr>
              <a:t>  verify:</a:t>
            </a:r>
          </a:p>
        </p:txBody>
      </p:sp>
      <p:grpSp>
        <p:nvGrpSpPr>
          <p:cNvPr id="15" name="14 Grupo"/>
          <p:cNvGrpSpPr/>
          <p:nvPr/>
        </p:nvGrpSpPr>
        <p:grpSpPr>
          <a:xfrm>
            <a:off x="202330" y="3047805"/>
            <a:ext cx="2577920" cy="2737178"/>
            <a:chOff x="202330" y="3047805"/>
            <a:chExt cx="2577920" cy="2737178"/>
          </a:xfrm>
        </p:grpSpPr>
        <p:pic>
          <p:nvPicPr>
            <p:cNvPr id="8" name="Imagen 7" descr="notacion.eps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02330" y="3047805"/>
              <a:ext cx="2577920" cy="2737178"/>
            </a:xfrm>
            <a:prstGeom prst="rect">
              <a:avLst/>
            </a:prstGeom>
          </p:spPr>
        </p:pic>
        <p:sp>
          <p:nvSpPr>
            <p:cNvPr id="14" name="13 Rectángulo"/>
            <p:cNvSpPr/>
            <p:nvPr/>
          </p:nvSpPr>
          <p:spPr>
            <a:xfrm>
              <a:off x="1027791" y="4015214"/>
              <a:ext cx="2776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0" lang="en-US" sz="1800" i="1" baseline="-25000" dirty="0" smtClean="0">
                  <a:solidFill>
                    <a:srgbClr val="000000"/>
                  </a:solidFill>
                  <a:latin typeface="Sylfaen" pitchFamily="18" charset="0"/>
                  <a:cs typeface="Times New Roman" pitchFamily="18" charset="0"/>
                </a:rPr>
                <a:t>α</a:t>
              </a:r>
              <a:endParaRPr lang="es-ES" sz="1800" dirty="0"/>
            </a:p>
          </p:txBody>
        </p:sp>
      </p:grpSp>
      <p:sp>
        <p:nvSpPr>
          <p:cNvPr id="16" name="CuadroTexto 5"/>
          <p:cNvSpPr txBox="1"/>
          <p:nvPr/>
        </p:nvSpPr>
        <p:spPr>
          <a:xfrm>
            <a:off x="0" y="6189573"/>
            <a:ext cx="99060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n-US" sz="1900" b="1" dirty="0" smtClean="0">
                <a:solidFill>
                  <a:srgbClr val="000000"/>
                </a:solidFill>
                <a:latin typeface="Arial" charset="0"/>
              </a:rPr>
              <a:t>Simple extension rule: </a:t>
            </a:r>
            <a:r>
              <a:rPr kumimoji="0" lang="en-US" sz="1900" dirty="0" smtClean="0">
                <a:solidFill>
                  <a:srgbClr val="000000"/>
                </a:solidFill>
                <a:latin typeface="Arial" charset="0"/>
              </a:rPr>
              <a:t>If any condition is not verified, then some          are duplicated</a:t>
            </a:r>
          </a:p>
        </p:txBody>
      </p:sp>
      <p:pic>
        <p:nvPicPr>
          <p:cNvPr id="113254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31315" y="6130350"/>
            <a:ext cx="511635" cy="43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0211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Strategy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/>
              <a:t>d</a:t>
            </a:r>
            <a:r>
              <a:rPr lang="es-ES" dirty="0" err="1" smtClean="0"/>
              <a:t>efining</a:t>
            </a:r>
            <a:r>
              <a:rPr lang="es-ES" dirty="0" smtClean="0"/>
              <a:t> </a:t>
            </a:r>
            <a:r>
              <a:rPr lang="es-ES" dirty="0" err="1" smtClean="0"/>
              <a:t>polynomial</a:t>
            </a:r>
            <a:r>
              <a:rPr lang="es-ES" dirty="0" smtClean="0"/>
              <a:t> </a:t>
            </a:r>
            <a:r>
              <a:rPr lang="es-ES" dirty="0"/>
              <a:t>spline </a:t>
            </a:r>
            <a:r>
              <a:rPr lang="es-ES" dirty="0" err="1" smtClean="0"/>
              <a:t>spaces</a:t>
            </a:r>
            <a:endParaRPr lang="es-ES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07339" y="620713"/>
            <a:ext cx="5622052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s-ES_tradnl" sz="1800" dirty="0" err="1" smtClean="0">
                <a:solidFill>
                  <a:srgbClr val="C8C8C8"/>
                </a:solidFill>
                <a:latin typeface="Arial" charset="0"/>
              </a:rPr>
              <a:t>Step</a:t>
            </a: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 3 - </a:t>
            </a:r>
            <a:r>
              <a:rPr kumimoji="0" lang="es-ES_tradnl" sz="1800" dirty="0" err="1" smtClean="0">
                <a:solidFill>
                  <a:srgbClr val="C8C8C8"/>
                </a:solidFill>
                <a:latin typeface="Arial" charset="0"/>
              </a:rPr>
              <a:t>Modification</a:t>
            </a: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 of local </a:t>
            </a:r>
            <a:r>
              <a:rPr kumimoji="0" lang="es-ES_tradnl" sz="1800" dirty="0" err="1" smtClean="0">
                <a:solidFill>
                  <a:srgbClr val="C8C8C8"/>
                </a:solidFill>
                <a:latin typeface="Arial" charset="0"/>
              </a:rPr>
              <a:t>knot</a:t>
            </a: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 </a:t>
            </a:r>
            <a:r>
              <a:rPr kumimoji="0" lang="es-ES_tradnl" sz="1800" dirty="0" err="1" smtClean="0">
                <a:solidFill>
                  <a:srgbClr val="C8C8C8"/>
                </a:solidFill>
                <a:latin typeface="Arial" charset="0"/>
              </a:rPr>
              <a:t>vectors</a:t>
            </a: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 (</a:t>
            </a:r>
            <a:r>
              <a:rPr kumimoji="0" lang="es-ES_tradnl" sz="1800" dirty="0" err="1" smtClean="0">
                <a:solidFill>
                  <a:srgbClr val="C8C8C8"/>
                </a:solidFill>
                <a:latin typeface="Arial" charset="0"/>
              </a:rPr>
              <a:t>Examples</a:t>
            </a: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)</a:t>
            </a:r>
            <a:endParaRPr kumimoji="0" lang="es-ES_tradnl" sz="1800" dirty="0">
              <a:solidFill>
                <a:srgbClr val="C8C8C8"/>
              </a:solidFill>
              <a:latin typeface="Arial" charset="0"/>
            </a:endParaRPr>
          </a:p>
        </p:txBody>
      </p:sp>
      <p:pic>
        <p:nvPicPr>
          <p:cNvPr id="5" name="Imagen 4" descr="rule1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9131" y="1790168"/>
            <a:ext cx="6148165" cy="2040325"/>
          </a:xfrm>
          <a:prstGeom prst="rect">
            <a:avLst/>
          </a:prstGeom>
        </p:spPr>
      </p:pic>
      <p:pic>
        <p:nvPicPr>
          <p:cNvPr id="7" name="Imagen 6" descr="rule2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1910" y="4356916"/>
            <a:ext cx="6544524" cy="2312444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71001" y="3799182"/>
            <a:ext cx="2989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>
              <a:tabLst>
                <a:tab pos="901700" algn="l"/>
              </a:tabLst>
            </a:pPr>
            <a:r>
              <a:rPr kumimoji="0" lang="el-GR" sz="1400" i="1" dirty="0">
                <a:solidFill>
                  <a:srgbClr val="000000"/>
                </a:solidFill>
                <a:latin typeface="Century Schoolbook" pitchFamily="18" charset="0"/>
                <a:cs typeface="Times New Roman" pitchFamily="18" charset="0"/>
              </a:rPr>
              <a:t>h</a:t>
            </a:r>
            <a:r>
              <a:rPr kumimoji="0" lang="el-GR" sz="1400" dirty="0">
                <a:solidFill>
                  <a:srgbClr val="000000"/>
                </a:solidFill>
                <a:latin typeface="Century Schoolbook" pitchFamily="18" charset="0"/>
                <a:cs typeface="Times New Roman" pitchFamily="18" charset="0"/>
              </a:rPr>
              <a:t> = </a:t>
            </a:r>
            <a:r>
              <a:rPr kumimoji="0" lang="el-GR" sz="1400" dirty="0" smtClean="0">
                <a:solidFill>
                  <a:srgbClr val="000000"/>
                </a:solidFill>
                <a:latin typeface="Century Schoolbook" pitchFamily="18" charset="0"/>
                <a:cs typeface="Times New Roman" pitchFamily="18" charset="0"/>
              </a:rPr>
              <a:t>max</a:t>
            </a:r>
            <a:r>
              <a:rPr kumimoji="0" lang="el-GR" sz="1400" dirty="0" smtClean="0">
                <a:solidFill>
                  <a:srgbClr val="000000"/>
                </a:solidFill>
                <a:cs typeface="Times New Roman" pitchFamily="18" charset="0"/>
              </a:rPr>
              <a:t>(</a:t>
            </a:r>
            <a:r>
              <a:rPr kumimoji="0" lang="el-GR" sz="1400" dirty="0" smtClean="0">
                <a:solidFill>
                  <a:srgbClr val="000000"/>
                </a:solidFill>
                <a:latin typeface="Century Schoolbook" pitchFamily="18" charset="0"/>
              </a:rPr>
              <a:t>∆</a:t>
            </a:r>
            <a:r>
              <a:rPr kumimoji="0" lang="el-GR" sz="1400" i="1" baseline="30000" dirty="0" smtClean="0">
                <a:solidFill>
                  <a:srgbClr val="000000"/>
                </a:solidFill>
                <a:latin typeface="Century Schoolbook" pitchFamily="18" charset="0"/>
              </a:rPr>
              <a:t>ξ</a:t>
            </a:r>
            <a:r>
              <a:rPr kumimoji="0" lang="el-GR" sz="1400" baseline="-25000" dirty="0" smtClean="0">
                <a:solidFill>
                  <a:srgbClr val="000000"/>
                </a:solidFill>
                <a:latin typeface="Century Schoolbook" pitchFamily="18" charset="0"/>
              </a:rPr>
              <a:t>2</a:t>
            </a:r>
            <a:r>
              <a:rPr kumimoji="0" lang="es-ES" sz="1400" baseline="-25000" dirty="0" smtClean="0">
                <a:solidFill>
                  <a:srgbClr val="000000"/>
                </a:solidFill>
                <a:latin typeface="Century Schoolbook" pitchFamily="18" charset="0"/>
              </a:rPr>
              <a:t> </a:t>
            </a:r>
            <a:r>
              <a:rPr kumimoji="0" lang="el-GR" sz="1400" dirty="0" smtClean="0">
                <a:solidFill>
                  <a:srgbClr val="000000"/>
                </a:solidFill>
                <a:latin typeface="Century Schoolbook" pitchFamily="18" charset="0"/>
              </a:rPr>
              <a:t>,</a:t>
            </a:r>
            <a:r>
              <a:rPr kumimoji="0" lang="el-GR" sz="1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l-GR" sz="1400" dirty="0">
                <a:solidFill>
                  <a:srgbClr val="000000"/>
                </a:solidFill>
                <a:latin typeface="Century Schoolbook" pitchFamily="18" charset="0"/>
              </a:rPr>
              <a:t>∆</a:t>
            </a:r>
            <a:r>
              <a:rPr kumimoji="0" lang="el-GR" sz="1400" i="1" baseline="30000" dirty="0">
                <a:solidFill>
                  <a:srgbClr val="000000"/>
                </a:solidFill>
                <a:latin typeface="Century Schoolbook" pitchFamily="18" charset="0"/>
              </a:rPr>
              <a:t>ξ</a:t>
            </a:r>
            <a:r>
              <a:rPr kumimoji="0" lang="el-GR" sz="1400" baseline="-25000" dirty="0">
                <a:solidFill>
                  <a:srgbClr val="000000"/>
                </a:solidFill>
                <a:latin typeface="Century Schoolbook" pitchFamily="18" charset="0"/>
              </a:rPr>
              <a:t>3</a:t>
            </a:r>
            <a:r>
              <a:rPr kumimoji="0" lang="el-GR" sz="1400" dirty="0">
                <a:solidFill>
                  <a:srgbClr val="000000"/>
                </a:solidFill>
                <a:latin typeface="Arial" charset="0"/>
              </a:rPr>
              <a:t>) </a:t>
            </a:r>
            <a:r>
              <a:rPr kumimoji="0" lang="el-GR" sz="1400" dirty="0">
                <a:solidFill>
                  <a:srgbClr val="000000"/>
                </a:solidFill>
                <a:latin typeface="Century Schoolbook" pitchFamily="18" charset="0"/>
              </a:rPr>
              <a:t>= max</a:t>
            </a:r>
            <a:r>
              <a:rPr kumimoji="0" lang="el-GR" sz="14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kumimoji="0" lang="el-GR" sz="1400" dirty="0">
                <a:solidFill>
                  <a:srgbClr val="000000"/>
                </a:solidFill>
                <a:latin typeface="Century Schoolbook" pitchFamily="18" charset="0"/>
              </a:rPr>
              <a:t>∆</a:t>
            </a:r>
            <a:r>
              <a:rPr kumimoji="0" lang="el-GR" sz="1400" i="1" baseline="30000" dirty="0">
                <a:solidFill>
                  <a:srgbClr val="000000"/>
                </a:solidFill>
                <a:latin typeface="Century Schoolbook" pitchFamily="18" charset="0"/>
              </a:rPr>
              <a:t>η</a:t>
            </a:r>
            <a:r>
              <a:rPr kumimoji="0" lang="el-GR" sz="1400" baseline="-25000" dirty="0">
                <a:solidFill>
                  <a:srgbClr val="000000"/>
                </a:solidFill>
                <a:latin typeface="Century Schoolbook" pitchFamily="18" charset="0"/>
              </a:rPr>
              <a:t>2</a:t>
            </a:r>
            <a:r>
              <a:rPr kumimoji="0" lang="el-GR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l-GR" sz="1400" dirty="0">
                <a:solidFill>
                  <a:srgbClr val="000000"/>
                </a:solidFill>
                <a:latin typeface="Century Schoolbook" pitchFamily="18" charset="0"/>
              </a:rPr>
              <a:t>,</a:t>
            </a:r>
            <a:r>
              <a:rPr kumimoji="0" lang="el-GR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l-GR" sz="1400" dirty="0">
                <a:solidFill>
                  <a:srgbClr val="000000"/>
                </a:solidFill>
                <a:latin typeface="Century Schoolbook" pitchFamily="18" charset="0"/>
              </a:rPr>
              <a:t>∆</a:t>
            </a:r>
            <a:r>
              <a:rPr kumimoji="0" lang="el-GR" sz="1400" i="1" baseline="30000" dirty="0">
                <a:solidFill>
                  <a:srgbClr val="000000"/>
                </a:solidFill>
                <a:latin typeface="Century Schoolbook" pitchFamily="18" charset="0"/>
              </a:rPr>
              <a:t>η</a:t>
            </a:r>
            <a:r>
              <a:rPr kumimoji="0" lang="el-GR" sz="1400" baseline="-25000" dirty="0">
                <a:solidFill>
                  <a:srgbClr val="000000"/>
                </a:solidFill>
                <a:latin typeface="Century Schoolbook" pitchFamily="18" charset="0"/>
              </a:rPr>
              <a:t>3</a:t>
            </a:r>
            <a:r>
              <a:rPr kumimoji="0" lang="el-GR" sz="1400" dirty="0">
                <a:solidFill>
                  <a:srgbClr val="000000"/>
                </a:solidFill>
                <a:latin typeface="Arial" charset="0"/>
              </a:rPr>
              <a:t> ) </a:t>
            </a:r>
            <a:endParaRPr kumimoji="0" lang="el-GR" sz="14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-166875" y="2378760"/>
            <a:ext cx="3276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s-ES" sz="1600" dirty="0" err="1">
                <a:solidFill>
                  <a:srgbClr val="000000"/>
                </a:solidFill>
                <a:latin typeface="Arial" charset="0"/>
              </a:rPr>
              <a:t>Condition</a:t>
            </a:r>
            <a:r>
              <a:rPr kumimoji="0" lang="es-ES" sz="1600" dirty="0">
                <a:solidFill>
                  <a:srgbClr val="000000"/>
                </a:solidFill>
                <a:latin typeface="Arial" charset="0"/>
              </a:rPr>
              <a:t> 1 </a:t>
            </a:r>
            <a:r>
              <a:rPr kumimoji="0" lang="es-ES" sz="1600" dirty="0" err="1">
                <a:solidFill>
                  <a:srgbClr val="000000"/>
                </a:solidFill>
                <a:latin typeface="Arial" charset="0"/>
              </a:rPr>
              <a:t>is</a:t>
            </a:r>
            <a:r>
              <a:rPr kumimoji="0" lang="es-ES" sz="1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s-ES" sz="1600" b="1" dirty="0" err="1">
                <a:solidFill>
                  <a:srgbClr val="000000"/>
                </a:solidFill>
                <a:latin typeface="Arial" charset="0"/>
              </a:rPr>
              <a:t>not</a:t>
            </a:r>
            <a:r>
              <a:rPr kumimoji="0" lang="es-ES" sz="16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s-ES" sz="1600" b="1" dirty="0" err="1" smtClean="0">
                <a:solidFill>
                  <a:srgbClr val="000000"/>
                </a:solidFill>
                <a:latin typeface="Arial" charset="0"/>
              </a:rPr>
              <a:t>satisfied</a:t>
            </a:r>
            <a:endParaRPr kumimoji="0" lang="es-ES" sz="1600" b="1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-166875" y="4819389"/>
            <a:ext cx="3276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s-ES" sz="1600" dirty="0" err="1">
                <a:solidFill>
                  <a:srgbClr val="000000"/>
                </a:solidFill>
                <a:latin typeface="Arial" charset="0"/>
              </a:rPr>
              <a:t>Condition</a:t>
            </a:r>
            <a:r>
              <a:rPr kumimoji="0" lang="es-ES" sz="1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s-ES" sz="1600" dirty="0" smtClean="0">
                <a:solidFill>
                  <a:srgbClr val="000000"/>
                </a:solidFill>
                <a:latin typeface="Arial" charset="0"/>
              </a:rPr>
              <a:t>2 </a:t>
            </a:r>
            <a:r>
              <a:rPr kumimoji="0" lang="es-ES" sz="1600" dirty="0" err="1">
                <a:solidFill>
                  <a:srgbClr val="000000"/>
                </a:solidFill>
                <a:latin typeface="Arial" charset="0"/>
              </a:rPr>
              <a:t>is</a:t>
            </a:r>
            <a:r>
              <a:rPr kumimoji="0" lang="es-ES" sz="1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s-ES" sz="1600" b="1" dirty="0" err="1">
                <a:solidFill>
                  <a:srgbClr val="000000"/>
                </a:solidFill>
                <a:latin typeface="Arial" charset="0"/>
              </a:rPr>
              <a:t>not</a:t>
            </a:r>
            <a:r>
              <a:rPr kumimoji="0" lang="es-ES" sz="16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s-ES" sz="1600" b="1" dirty="0" err="1" smtClean="0">
                <a:solidFill>
                  <a:srgbClr val="000000"/>
                </a:solidFill>
                <a:latin typeface="Arial" charset="0"/>
              </a:rPr>
              <a:t>satisfied</a:t>
            </a:r>
            <a:endParaRPr kumimoji="0" lang="es-ES" sz="1600" b="1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2" name="Imagen 11" descr="Captura de pantalla 2014-07-10 a la(s) 12.45.5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203" y="2820959"/>
            <a:ext cx="2072698" cy="272559"/>
          </a:xfrm>
          <a:prstGeom prst="rect">
            <a:avLst/>
          </a:prstGeom>
        </p:spPr>
      </p:pic>
      <p:pic>
        <p:nvPicPr>
          <p:cNvPr id="14" name="Imagen 13" descr="Captura de pantalla 2014-07-10 a la(s) 12.46.1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5247" y="5259080"/>
            <a:ext cx="1325341" cy="25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378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Strategy for defining polynomial spline spaces</a:t>
            </a: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07343" y="620713"/>
            <a:ext cx="3980577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Straightforward implementation in 3D</a:t>
            </a:r>
          </a:p>
        </p:txBody>
      </p:sp>
      <p:pic>
        <p:nvPicPr>
          <p:cNvPr id="2" name="Imagen 1" descr="3DrulesOpcion12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545" y="1497497"/>
            <a:ext cx="6716555" cy="2376628"/>
          </a:xfrm>
          <a:prstGeom prst="rect">
            <a:avLst/>
          </a:prstGeom>
        </p:spPr>
      </p:pic>
      <p:pic>
        <p:nvPicPr>
          <p:cNvPr id="3" name="Imagen 2" descr="3DrulesOpcion22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118" y="4152056"/>
            <a:ext cx="7013497" cy="2451044"/>
          </a:xfrm>
          <a:prstGeom prst="rect">
            <a:avLst/>
          </a:prstGeom>
        </p:spPr>
      </p:pic>
      <p:pic>
        <p:nvPicPr>
          <p:cNvPr id="1161218" name="Picture 2" descr="C:\Documents and Settings\Rafa\Escritorio\notation.png"/>
          <p:cNvPicPr>
            <a:picLocks noChangeAspect="1" noChangeArrowheads="1"/>
          </p:cNvPicPr>
          <p:nvPr/>
        </p:nvPicPr>
        <p:blipFill>
          <a:blip r:embed="rId4" cstate="print"/>
          <a:srcRect l="17100" t="47295" r="3573" b="7351"/>
          <a:stretch>
            <a:fillRect/>
          </a:stretch>
        </p:blipFill>
        <p:spPr bwMode="auto">
          <a:xfrm>
            <a:off x="3" y="2425149"/>
            <a:ext cx="3013765" cy="24383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2563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1726566"/>
            <a:ext cx="9906000" cy="12241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Strategy for defining polynomial spline spaces</a:t>
            </a:r>
            <a:endParaRPr lang="en-US"/>
          </a:p>
        </p:txBody>
      </p:sp>
      <p:sp>
        <p:nvSpPr>
          <p:cNvPr id="5" name="CuadroTexto 4"/>
          <p:cNvSpPr txBox="1"/>
          <p:nvPr/>
        </p:nvSpPr>
        <p:spPr>
          <a:xfrm>
            <a:off x="3938888" y="2060851"/>
            <a:ext cx="2523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kumimoji="0"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Some remarks</a:t>
            </a:r>
            <a:endParaRPr kumimoji="0" lang="en-US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CuadroTexto 4"/>
          <p:cNvSpPr txBox="1"/>
          <p:nvPr/>
        </p:nvSpPr>
        <p:spPr>
          <a:xfrm>
            <a:off x="588431" y="3487901"/>
            <a:ext cx="88809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>
              <a:buFont typeface="Wingdings" pitchFamily="2" charset="2"/>
              <a:buChar char="q"/>
            </a:pPr>
            <a:r>
              <a:rPr kumimoji="0"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 Function supports can be constructed separately (in parallel)</a:t>
            </a:r>
          </a:p>
          <a:p>
            <a:pPr algn="l" eaLnBrk="1" hangingPunct="1">
              <a:buFont typeface="Wingdings" pitchFamily="2" charset="2"/>
              <a:buChar char="q"/>
            </a:pPr>
            <a:endParaRPr kumimoji="0" lang="en-US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l" eaLnBrk="1" hangingPunct="1">
              <a:buFont typeface="Wingdings" pitchFamily="2" charset="2"/>
              <a:buChar char="q"/>
            </a:pPr>
            <a:r>
              <a:rPr kumimoji="0"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 For a given T-mesh, the resulting </a:t>
            </a:r>
            <a:r>
              <a:rPr kumimoji="0" lang="en-US" sz="2400" dirty="0" err="1" smtClean="0">
                <a:solidFill>
                  <a:srgbClr val="000000"/>
                </a:solidFill>
                <a:latin typeface="Arial"/>
                <a:cs typeface="Arial"/>
              </a:rPr>
              <a:t>spline</a:t>
            </a:r>
            <a:r>
              <a:rPr kumimoji="0"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space is unique</a:t>
            </a:r>
          </a:p>
        </p:txBody>
      </p:sp>
    </p:spTree>
    <p:extLst>
      <p:ext uri="{BB962C8B-B14F-4D97-AF65-F5344CB8AC3E}">
        <p14:creationId xmlns:p14="http://schemas.microsoft.com/office/powerpoint/2010/main" xmlns="" val="1780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8234" y="1453609"/>
            <a:ext cx="4967749" cy="38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143192" y="662263"/>
            <a:ext cx="5288627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smtClean="0">
                <a:solidFill>
                  <a:srgbClr val="C8C8C8"/>
                </a:solidFill>
                <a:latin typeface="Arial" charset="0"/>
              </a:rPr>
              <a:t>Poisson problem with Dirichlet boundary condition</a:t>
            </a:r>
            <a:endParaRPr lang="en-US" sz="180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33461" y="103953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err="1" smtClean="0">
                <a:solidFill>
                  <a:srgbClr val="FFFFFF"/>
                </a:solidFill>
                <a:latin typeface="Trebuchet MS" pitchFamily="34" charset="0"/>
              </a:rPr>
              <a:t>Isogeometric</a:t>
            </a:r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 analysis on 2D domain</a:t>
            </a:r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308" y="1622443"/>
            <a:ext cx="2629662" cy="720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CuadroTexto"/>
          <p:cNvSpPr txBox="1"/>
          <p:nvPr/>
        </p:nvSpPr>
        <p:spPr>
          <a:xfrm>
            <a:off x="203200" y="2753964"/>
            <a:ext cx="6007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Analytical solution</a:t>
            </a:r>
            <a:r>
              <a:rPr lang="es-ES" sz="2000" dirty="0" smtClean="0">
                <a:solidFill>
                  <a:srgbClr val="000000"/>
                </a:solidFill>
              </a:rPr>
              <a:t>:</a:t>
            </a:r>
            <a:endParaRPr lang="es-ES" sz="2000" dirty="0">
              <a:solidFill>
                <a:srgbClr val="00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93914" y="5537560"/>
            <a:ext cx="5425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00"/>
                </a:solidFill>
                <a:cs typeface="Times New Roman" pitchFamily="18" charset="0"/>
              </a:rPr>
              <a:t>Residual-type error indicator</a:t>
            </a:r>
            <a:r>
              <a:rPr lang="es-ES" sz="2000" dirty="0" smtClean="0">
                <a:solidFill>
                  <a:srgbClr val="000000"/>
                </a:solidFill>
                <a:cs typeface="Times New Roman" pitchFamily="18" charset="0"/>
              </a:rPr>
              <a:t>:</a:t>
            </a:r>
            <a:endParaRPr lang="es-ES" sz="20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2" name="18 Grupo"/>
          <p:cNvGrpSpPr/>
          <p:nvPr/>
        </p:nvGrpSpPr>
        <p:grpSpPr>
          <a:xfrm>
            <a:off x="4064936" y="5591418"/>
            <a:ext cx="4339303" cy="808085"/>
            <a:chOff x="356533" y="5680309"/>
            <a:chExt cx="4665917" cy="868909"/>
          </a:xfrm>
        </p:grpSpPr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6533" y="5843594"/>
              <a:ext cx="1363370" cy="484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58042" y="5680309"/>
              <a:ext cx="3264408" cy="868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7708" y="3308366"/>
            <a:ext cx="4004374" cy="1306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91443" y="119018"/>
            <a:ext cx="630936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Adaptive refinement for 2D Poisson problem</a:t>
            </a:r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grpSp>
        <p:nvGrpSpPr>
          <p:cNvPr id="2" name="42 Grupo"/>
          <p:cNvGrpSpPr/>
          <p:nvPr/>
        </p:nvGrpSpPr>
        <p:grpSpPr>
          <a:xfrm>
            <a:off x="160339" y="692658"/>
            <a:ext cx="3485450" cy="443992"/>
            <a:chOff x="4506406" y="740664"/>
            <a:chExt cx="3485450" cy="443992"/>
          </a:xfrm>
        </p:grpSpPr>
        <p:pic>
          <p:nvPicPr>
            <p:cNvPr id="44" name="Picture 8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 contrast="-70000"/>
            </a:blip>
            <a:srcRect/>
            <a:stretch>
              <a:fillRect/>
            </a:stretch>
          </p:blipFill>
          <p:spPr bwMode="auto">
            <a:xfrm>
              <a:off x="5721859" y="791763"/>
              <a:ext cx="754352" cy="334982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</p:pic>
        <p:pic>
          <p:nvPicPr>
            <p:cNvPr id="45" name="Picture 9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 contrast="-70000"/>
            </a:blip>
            <a:srcRect/>
            <a:stretch>
              <a:fillRect/>
            </a:stretch>
          </p:blipFill>
          <p:spPr bwMode="auto">
            <a:xfrm>
              <a:off x="6446806" y="740664"/>
              <a:ext cx="1320964" cy="443992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</p:pic>
        <p:pic>
          <p:nvPicPr>
            <p:cNvPr id="46" name="Picture 10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 contrast="-70000"/>
            </a:blip>
            <a:srcRect/>
            <a:stretch>
              <a:fillRect/>
            </a:stretch>
          </p:blipFill>
          <p:spPr bwMode="auto">
            <a:xfrm>
              <a:off x="7867450" y="900083"/>
              <a:ext cx="124406" cy="126044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</p:pic>
        <p:sp>
          <p:nvSpPr>
            <p:cNvPr id="47" name="19 Rectángulo"/>
            <p:cNvSpPr>
              <a:spLocks noChangeArrowheads="1"/>
            </p:cNvSpPr>
            <p:nvPr/>
          </p:nvSpPr>
          <p:spPr bwMode="auto">
            <a:xfrm>
              <a:off x="7683298" y="796185"/>
              <a:ext cx="2744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sz="1400" i="1" dirty="0">
                  <a:solidFill>
                    <a:srgbClr val="FFFFFF"/>
                  </a:solidFill>
                  <a:cs typeface="Times New Roman" pitchFamily="18" charset="0"/>
                </a:rPr>
                <a:t>d</a:t>
              </a:r>
            </a:p>
          </p:txBody>
        </p:sp>
        <p:sp>
          <p:nvSpPr>
            <p:cNvPr id="48" name="Text Box 10"/>
            <p:cNvSpPr txBox="1">
              <a:spLocks noChangeArrowheads="1"/>
            </p:cNvSpPr>
            <p:nvPr/>
          </p:nvSpPr>
          <p:spPr bwMode="auto">
            <a:xfrm>
              <a:off x="4506406" y="822053"/>
              <a:ext cx="1278029" cy="27699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5715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Error indicator :</a:t>
              </a:r>
              <a:endParaRPr lang="en-US" sz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38679" y="1497014"/>
            <a:ext cx="2497836" cy="250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39900" y="1517653"/>
            <a:ext cx="2464308" cy="244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27200" y="4168779"/>
            <a:ext cx="2497836" cy="245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8370" y="4168779"/>
            <a:ext cx="2472690" cy="245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33461" y="153653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Adaptive refinement for 2D Poisson problem</a:t>
            </a:r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221" y="2090743"/>
            <a:ext cx="4176522" cy="3384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9676" y="2044702"/>
            <a:ext cx="4395521" cy="344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4558" y="697986"/>
            <a:ext cx="6253635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Monotonous convergence: L</a:t>
            </a:r>
            <a:r>
              <a:rPr lang="en-US" sz="1800" baseline="46000" dirty="0" smtClean="0">
                <a:solidFill>
                  <a:srgbClr val="C8C8C8"/>
                </a:solidFill>
                <a:latin typeface="Arial" charset="0"/>
              </a:rPr>
              <a:t>2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-norm and  H</a:t>
            </a:r>
            <a:r>
              <a:rPr lang="en-US" sz="1800" baseline="46000" dirty="0" smtClean="0">
                <a:solidFill>
                  <a:srgbClr val="C8C8C8"/>
                </a:solidFill>
                <a:latin typeface="Arial" charset="0"/>
              </a:rPr>
              <a:t>1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-seminorm error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143194" y="662263"/>
            <a:ext cx="7148111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Poisson problem with </a:t>
            </a:r>
            <a:r>
              <a:rPr lang="en-US" sz="1800" dirty="0" err="1" smtClean="0">
                <a:solidFill>
                  <a:srgbClr val="C8C8C8"/>
                </a:solidFill>
                <a:latin typeface="Arial" charset="0"/>
              </a:rPr>
              <a:t>Dirichlet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 boundary condition on a puzzle piece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33461" y="103953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smtClean="0">
                <a:solidFill>
                  <a:srgbClr val="FFFFFF"/>
                </a:solidFill>
                <a:latin typeface="Trebuchet MS" pitchFamily="34" charset="0"/>
              </a:rPr>
              <a:t>Isogeometric analysis on 2D complex domain</a:t>
            </a:r>
            <a:endParaRPr lang="en-US" sz="2400" b="1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746" y="3956046"/>
            <a:ext cx="3522422" cy="44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806" y="1762152"/>
            <a:ext cx="3248406" cy="889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CuadroTexto"/>
          <p:cNvSpPr txBox="1"/>
          <p:nvPr/>
        </p:nvSpPr>
        <p:spPr>
          <a:xfrm>
            <a:off x="203204" y="3312771"/>
            <a:ext cx="6390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000000"/>
                </a:solidFill>
              </a:rPr>
              <a:t>●  Analytical solution:  Steep wave front given by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93914" y="5105591"/>
            <a:ext cx="7639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●  Adaptive strategy: Residual-type error indicator:</a:t>
            </a:r>
            <a:endParaRPr lang="en-US" sz="2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3" name="18 Grupo"/>
          <p:cNvGrpSpPr/>
          <p:nvPr/>
        </p:nvGrpSpPr>
        <p:grpSpPr>
          <a:xfrm>
            <a:off x="2542529" y="5657067"/>
            <a:ext cx="4665917" cy="868909"/>
            <a:chOff x="356533" y="5680309"/>
            <a:chExt cx="4665917" cy="868909"/>
          </a:xfrm>
        </p:grpSpPr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6533" y="5843594"/>
              <a:ext cx="1363370" cy="484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58042" y="5680309"/>
              <a:ext cx="3264408" cy="868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58286" y="1493950"/>
            <a:ext cx="2575866" cy="2201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18 Grupo"/>
          <p:cNvGrpSpPr/>
          <p:nvPr/>
        </p:nvGrpSpPr>
        <p:grpSpPr>
          <a:xfrm>
            <a:off x="4541287" y="3961561"/>
            <a:ext cx="5040618" cy="847031"/>
            <a:chOff x="4541287" y="3961551"/>
            <a:chExt cx="5040618" cy="847031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772486" y="3971924"/>
              <a:ext cx="4336999" cy="415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0497" name="Picture 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699385" y="4401594"/>
              <a:ext cx="2882520" cy="383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0498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41287" y="4399710"/>
              <a:ext cx="2052705" cy="408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16 Rectángulo"/>
            <p:cNvSpPr/>
            <p:nvPr/>
          </p:nvSpPr>
          <p:spPr>
            <a:xfrm>
              <a:off x="6470695" y="4337186"/>
              <a:ext cx="26161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  <a:cs typeface="Times New Roman" pitchFamily="18" charset="0"/>
                </a:rPr>
                <a:t>,</a:t>
              </a:r>
              <a:endParaRPr lang="es-ES" dirty="0"/>
            </a:p>
          </p:txBody>
        </p:sp>
        <p:sp>
          <p:nvSpPr>
            <p:cNvPr id="18" name="17 Rectángulo"/>
            <p:cNvSpPr/>
            <p:nvPr/>
          </p:nvSpPr>
          <p:spPr>
            <a:xfrm>
              <a:off x="9134475" y="3961551"/>
              <a:ext cx="26161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  <a:cs typeface="Times New Roman" pitchFamily="18" charset="0"/>
                </a:rPr>
                <a:t>,</a:t>
              </a:r>
              <a:endParaRPr lang="es-ES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143192" y="607835"/>
            <a:ext cx="8041689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Initial adapted T-mesh and parameterization of the puzzle (Meccano method)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Mean ratio </a:t>
            </a:r>
            <a:r>
              <a:rPr lang="en-US" sz="1800" dirty="0" err="1" smtClean="0">
                <a:solidFill>
                  <a:srgbClr val="C8C8C8"/>
                </a:solidFill>
                <a:latin typeface="Arial" charset="0"/>
              </a:rPr>
              <a:t>Jacobian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 as a quality metric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33461" y="38637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smtClean="0">
                <a:solidFill>
                  <a:srgbClr val="FFFFFF"/>
                </a:solidFill>
                <a:latin typeface="Trebuchet MS" pitchFamily="34" charset="0"/>
              </a:rPr>
              <a:t>Isogeometric analysis for 2D Poisson problem</a:t>
            </a:r>
            <a:endParaRPr lang="en-US" sz="2400" b="1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7457" y="1513241"/>
            <a:ext cx="5201869" cy="4260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411" y="2196753"/>
            <a:ext cx="4148023" cy="3633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ChangeArrowheads="1"/>
          </p:cNvSpPr>
          <p:nvPr/>
        </p:nvSpPr>
        <p:spPr bwMode="auto">
          <a:xfrm>
            <a:off x="6196026" y="5834774"/>
            <a:ext cx="2633664" cy="710067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l"/>
            <a:r>
              <a:rPr lang="es-ES" sz="1600" dirty="0" smtClean="0"/>
              <a:t>http://www.cyberware.com/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5873" y="318142"/>
            <a:ext cx="4741862" cy="618172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169695" y="5749873"/>
            <a:ext cx="3545907" cy="340735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algn="l"/>
            <a:r>
              <a:rPr lang="es-ES" sz="1600" dirty="0" smtClean="0"/>
              <a:t>INPUT DATA: </a:t>
            </a:r>
            <a:r>
              <a:rPr lang="en-US" sz="1600" dirty="0" smtClean="0"/>
              <a:t>Surface Triangulation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91445" y="86360"/>
            <a:ext cx="630936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smtClean="0">
                <a:solidFill>
                  <a:srgbClr val="FFFFFF"/>
                </a:solidFill>
                <a:latin typeface="Trebuchet MS" pitchFamily="34" charset="0"/>
              </a:rPr>
              <a:t>Adaptive refinement for 2D Poisson problem</a:t>
            </a:r>
            <a:endParaRPr lang="en-US" sz="2400" b="1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544" y="2258927"/>
            <a:ext cx="3699053" cy="366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5158" y="1501434"/>
            <a:ext cx="5505602" cy="443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41 CuadroTexto"/>
          <p:cNvSpPr txBox="1"/>
          <p:nvPr/>
        </p:nvSpPr>
        <p:spPr>
          <a:xfrm>
            <a:off x="76199" y="558804"/>
            <a:ext cx="6265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smtClean="0">
                <a:solidFill>
                  <a:srgbClr val="FFFFFF">
                    <a:lumMod val="85000"/>
                  </a:srgbClr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1800" smtClean="0">
                <a:solidFill>
                  <a:srgbClr val="FFFFFF">
                    <a:lumMod val="85000"/>
                  </a:srgbClr>
                </a:solidFill>
                <a:latin typeface="Arial" pitchFamily="34" charset="0"/>
                <a:cs typeface="Arial" pitchFamily="34" charset="0"/>
              </a:rPr>
              <a:t>daptive T-mesh after 13 refinement </a:t>
            </a:r>
            <a:r>
              <a:rPr lang="en-US" sz="1800" smtClean="0">
                <a:solidFill>
                  <a:srgbClr val="FFFFFF">
                    <a:lumMod val="85000"/>
                  </a:srgbClr>
                </a:solidFill>
                <a:latin typeface="Arial" pitchFamily="34" charset="0"/>
                <a:cs typeface="Arial" pitchFamily="34" charset="0"/>
              </a:rPr>
              <a:t>steps</a:t>
            </a:r>
            <a:endParaRPr lang="en-US" sz="1600" i="1" smtClean="0">
              <a:solidFill>
                <a:srgbClr val="FFFFFF">
                  <a:lumMod val="85000"/>
                </a:srgbClr>
              </a:solidFill>
              <a:cs typeface="Times New Roman" pitchFamily="18" charset="0"/>
            </a:endParaRPr>
          </a:p>
          <a:p>
            <a:pPr algn="l"/>
            <a:endParaRPr lang="en-US" sz="1800" i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104553" y="697986"/>
            <a:ext cx="2146742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Numerical solution 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33461" y="90153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Adaptive refinement for 2D Poisson problem</a:t>
            </a:r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003" y="2136785"/>
            <a:ext cx="3684846" cy="3665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0826" y="1584101"/>
            <a:ext cx="5458019" cy="4286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104558" y="697986"/>
            <a:ext cx="6253635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Monotonous convergence: L</a:t>
            </a:r>
            <a:r>
              <a:rPr lang="en-US" sz="1800" baseline="46000" dirty="0" smtClean="0">
                <a:solidFill>
                  <a:srgbClr val="C8C8C8"/>
                </a:solidFill>
                <a:latin typeface="Arial" charset="0"/>
              </a:rPr>
              <a:t>2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-norm and  H</a:t>
            </a:r>
            <a:r>
              <a:rPr lang="en-US" sz="1800" baseline="46000" dirty="0" smtClean="0">
                <a:solidFill>
                  <a:srgbClr val="C8C8C8"/>
                </a:solidFill>
                <a:latin typeface="Arial" charset="0"/>
              </a:rPr>
              <a:t>1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-seminorm error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33461" y="153653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Adaptive refinement for 2D Poisson problem</a:t>
            </a:r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806" y="1532586"/>
            <a:ext cx="6148783" cy="486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9616" y="2717452"/>
            <a:ext cx="5120703" cy="394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758" y="2875804"/>
            <a:ext cx="3692087" cy="3785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143193" y="694921"/>
            <a:ext cx="5823133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Adaptive T-</a:t>
            </a:r>
            <a:r>
              <a:rPr lang="en-US" sz="1800" dirty="0" err="1" smtClean="0">
                <a:solidFill>
                  <a:srgbClr val="C8C8C8"/>
                </a:solidFill>
                <a:latin typeface="Arial" charset="0"/>
              </a:rPr>
              <a:t>spline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 parameterization of a sphere portion 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33461" y="103953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smtClean="0">
                <a:solidFill>
                  <a:srgbClr val="FFFFFF"/>
                </a:solidFill>
                <a:latin typeface="Trebuchet MS" pitchFamily="34" charset="0"/>
              </a:rPr>
              <a:t>Isogeometric analysis for 3D Poisson problem</a:t>
            </a:r>
            <a:endParaRPr lang="en-US" sz="2400" b="1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02402" y="2207760"/>
            <a:ext cx="2245995" cy="34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3372" y="1994801"/>
            <a:ext cx="2228850" cy="72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214090" y="1516615"/>
            <a:ext cx="840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smtClean="0">
                <a:solidFill>
                  <a:srgbClr val="000000"/>
                </a:solidFill>
              </a:rPr>
              <a:t>Analytical solution: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47028" y="2197049"/>
            <a:ext cx="1172718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CuadroTexto"/>
          <p:cNvSpPr txBox="1"/>
          <p:nvPr/>
        </p:nvSpPr>
        <p:spPr>
          <a:xfrm>
            <a:off x="5241703" y="2185710"/>
            <a:ext cx="268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rgbClr val="000000"/>
                </a:solidFill>
              </a:rPr>
              <a:t>and oscillation parameter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104553" y="774186"/>
            <a:ext cx="2146742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Numerical solution 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33461" y="181593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Adaptive refinement for 3D Poisson problem</a:t>
            </a:r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6" y="2139066"/>
            <a:ext cx="3890277" cy="388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4175" y="1873888"/>
            <a:ext cx="5324399" cy="414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5938" y="2063200"/>
            <a:ext cx="5295362" cy="4082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104558" y="774186"/>
            <a:ext cx="5673413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A section of the parametric and physical </a:t>
            </a:r>
            <a:r>
              <a:rPr lang="en-US" sz="1800" dirty="0" err="1" smtClean="0">
                <a:solidFill>
                  <a:srgbClr val="C8C8C8"/>
                </a:solidFill>
                <a:latin typeface="Arial" charset="0"/>
              </a:rPr>
              <a:t>discretization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33461" y="181593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Adaptive refinement for 3D Poisson problem</a:t>
            </a:r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15" y="2160278"/>
            <a:ext cx="3902659" cy="388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" y="2171693"/>
            <a:ext cx="3721579" cy="3674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97827" y="1935473"/>
            <a:ext cx="5389235" cy="4125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104557" y="774186"/>
            <a:ext cx="7417415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Numerical solution on a section of the parametric and physical domain 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33461" y="181593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Adaptive refinement for 3D Poisson problem</a:t>
            </a:r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33461" y="153653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Adaptive refinement for 3D Poisson problem</a:t>
            </a:r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4246" y="1559716"/>
            <a:ext cx="6157320" cy="496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4558" y="697986"/>
            <a:ext cx="6253635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Monotonous convergence: L</a:t>
            </a:r>
            <a:r>
              <a:rPr lang="en-US" sz="1800" baseline="46000" dirty="0" smtClean="0">
                <a:solidFill>
                  <a:srgbClr val="C8C8C8"/>
                </a:solidFill>
                <a:latin typeface="Arial" charset="0"/>
              </a:rPr>
              <a:t>2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-norm and  H</a:t>
            </a:r>
            <a:r>
              <a:rPr lang="en-US" sz="1800" baseline="46000" dirty="0" smtClean="0">
                <a:solidFill>
                  <a:srgbClr val="C8C8C8"/>
                </a:solidFill>
                <a:latin typeface="Arial" charset="0"/>
              </a:rPr>
              <a:t>1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-seminorm error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Text Box 10"/>
          <p:cNvSpPr txBox="1">
            <a:spLocks noChangeArrowheads="1"/>
          </p:cNvSpPr>
          <p:nvPr/>
        </p:nvSpPr>
        <p:spPr bwMode="auto">
          <a:xfrm>
            <a:off x="358448" y="1441138"/>
            <a:ext cx="9395435" cy="4524315"/>
          </a:xfrm>
          <a:prstGeom prst="rect">
            <a:avLst/>
          </a:prstGeom>
          <a:solidFill>
            <a:srgbClr val="FFFFFF"/>
          </a:solidFill>
          <a:ln w="571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62000" indent="-762000"/>
            <a:r>
              <a:rPr lang="en-US" sz="2800" b="1" dirty="0">
                <a:solidFill>
                  <a:srgbClr val="000000"/>
                </a:solidFill>
                <a:latin typeface="Trebuchet MS" pitchFamily="34" charset="0"/>
              </a:rPr>
              <a:t>Conclusions</a:t>
            </a:r>
          </a:p>
          <a:p>
            <a:pPr marL="762000" indent="-762000"/>
            <a:endParaRPr lang="en-US" sz="1400" b="1" i="1" dirty="0">
              <a:solidFill>
                <a:srgbClr val="FF0000"/>
              </a:solidFill>
              <a:latin typeface="Trebuchet MS" pitchFamily="34" charset="0"/>
            </a:endParaRPr>
          </a:p>
          <a:p>
            <a:pPr marL="541338" indent="-541338" algn="l">
              <a:buFont typeface="Wingdings" pitchFamily="2" charset="2"/>
              <a:buChar char="q"/>
            </a:pPr>
            <a:r>
              <a:rPr lang="en-US" sz="2400" b="1" dirty="0">
                <a:solidFill>
                  <a:schemeClr val="tx1"/>
                </a:solidFill>
                <a:latin typeface="Trebuchet MS" pitchFamily="34" charset="0"/>
              </a:rPr>
              <a:t>We have developed </a:t>
            </a:r>
            <a:r>
              <a:rPr lang="en-US" sz="2400" b="1" dirty="0" smtClean="0">
                <a:solidFill>
                  <a:schemeClr val="tx1"/>
                </a:solidFill>
                <a:latin typeface="Trebuchet MS" pitchFamily="34" charset="0"/>
              </a:rPr>
              <a:t>a new strategy for constructing tensor product cubic </a:t>
            </a:r>
            <a:r>
              <a:rPr lang="en-US" sz="2400" b="1" dirty="0" err="1" smtClean="0">
                <a:solidFill>
                  <a:schemeClr val="tx1"/>
                </a:solidFill>
                <a:latin typeface="Trebuchet MS" pitchFamily="34" charset="0"/>
              </a:rPr>
              <a:t>spline</a:t>
            </a:r>
            <a:r>
              <a:rPr lang="en-US" sz="2400" b="1" dirty="0" smtClean="0">
                <a:solidFill>
                  <a:schemeClr val="tx1"/>
                </a:solidFill>
                <a:latin typeface="Trebuchet MS" pitchFamily="34" charset="0"/>
              </a:rPr>
              <a:t> spaces  over  arbitrary  </a:t>
            </a:r>
            <a:r>
              <a:rPr lang="en-US" sz="2400" b="1" dirty="0" err="1" smtClean="0">
                <a:solidFill>
                  <a:schemeClr val="tx1"/>
                </a:solidFill>
                <a:latin typeface="Trebuchet MS" pitchFamily="34" charset="0"/>
              </a:rPr>
              <a:t>quadtree</a:t>
            </a:r>
            <a:r>
              <a:rPr lang="en-US" sz="2400" b="1" dirty="0" smtClean="0">
                <a:solidFill>
                  <a:schemeClr val="tx1"/>
                </a:solidFill>
                <a:latin typeface="Trebuchet MS" pitchFamily="34" charset="0"/>
              </a:rPr>
              <a:t> (2D) and </a:t>
            </a:r>
            <a:r>
              <a:rPr lang="en-US" sz="2400" b="1" dirty="0" err="1" smtClean="0">
                <a:solidFill>
                  <a:schemeClr val="tx1"/>
                </a:solidFill>
                <a:latin typeface="Trebuchet MS" pitchFamily="34" charset="0"/>
              </a:rPr>
              <a:t>octree</a:t>
            </a:r>
            <a:r>
              <a:rPr lang="en-US" sz="2400" b="1" dirty="0" smtClean="0">
                <a:solidFill>
                  <a:schemeClr val="tx1"/>
                </a:solidFill>
                <a:latin typeface="Trebuchet MS" pitchFamily="34" charset="0"/>
              </a:rPr>
              <a:t> (3D) meshes</a:t>
            </a:r>
          </a:p>
          <a:p>
            <a:pPr marL="541338" indent="-541338" algn="l"/>
            <a:endParaRPr lang="en-US" sz="2400" b="1" dirty="0" smtClean="0">
              <a:solidFill>
                <a:schemeClr val="tx1"/>
              </a:solidFill>
              <a:latin typeface="Trebuchet MS" pitchFamily="34" charset="0"/>
            </a:endParaRPr>
          </a:p>
          <a:p>
            <a:pPr marL="541338" indent="-541338" algn="l">
              <a:buFont typeface="Wingdings" pitchFamily="2" charset="2"/>
              <a:buChar char="q"/>
            </a:pPr>
            <a:r>
              <a:rPr lang="en-US" sz="2400" b="1" dirty="0" smtClean="0">
                <a:solidFill>
                  <a:schemeClr val="tx1"/>
                </a:solidFill>
                <a:latin typeface="Trebuchet MS" pitchFamily="34" charset="0"/>
              </a:rPr>
              <a:t>Easy implementation in 2D and 3D</a:t>
            </a:r>
            <a:endParaRPr lang="en-US" sz="2400" b="1" dirty="0">
              <a:solidFill>
                <a:schemeClr val="tx1"/>
              </a:solidFill>
              <a:latin typeface="Trebuchet MS" pitchFamily="34" charset="0"/>
            </a:endParaRPr>
          </a:p>
          <a:p>
            <a:pPr marL="541338" indent="-541338" algn="l"/>
            <a:endParaRPr lang="en-US" sz="3600" b="1" dirty="0">
              <a:solidFill>
                <a:schemeClr val="tx1"/>
              </a:solidFill>
              <a:latin typeface="Trebuchet MS" pitchFamily="34" charset="0"/>
            </a:endParaRPr>
          </a:p>
          <a:p>
            <a:pPr marL="541338" indent="-541338"/>
            <a:r>
              <a:rPr lang="en-US" sz="2800" b="1" dirty="0" smtClean="0">
                <a:solidFill>
                  <a:schemeClr val="tx1"/>
                </a:solidFill>
                <a:latin typeface="Trebuchet MS" pitchFamily="34" charset="0"/>
              </a:rPr>
              <a:t>Future Works</a:t>
            </a:r>
            <a:endParaRPr lang="en-US" sz="2800" b="1" dirty="0">
              <a:solidFill>
                <a:schemeClr val="tx1"/>
              </a:solidFill>
              <a:latin typeface="Trebuchet MS" pitchFamily="34" charset="0"/>
            </a:endParaRPr>
          </a:p>
          <a:p>
            <a:pPr marL="541338" indent="-541338">
              <a:buFont typeface="Wingdings" pitchFamily="2" charset="2"/>
              <a:buChar char="q"/>
            </a:pPr>
            <a:endParaRPr lang="en-US" sz="1400" b="1" dirty="0">
              <a:solidFill>
                <a:schemeClr val="tx1"/>
              </a:solidFill>
              <a:latin typeface="Trebuchet MS" pitchFamily="34" charset="0"/>
            </a:endParaRPr>
          </a:p>
          <a:p>
            <a:pPr marL="541338" indent="-541338" algn="l">
              <a:buFont typeface="Wingdings" pitchFamily="2" charset="2"/>
              <a:buChar char="q"/>
            </a:pPr>
            <a:r>
              <a:rPr lang="en-US" sz="2400" b="1" dirty="0" smtClean="0">
                <a:solidFill>
                  <a:schemeClr val="tx1"/>
                </a:solidFill>
                <a:latin typeface="Trebuchet MS" pitchFamily="34" charset="0"/>
              </a:rPr>
              <a:t>The proof of the </a:t>
            </a:r>
            <a:r>
              <a:rPr lang="en-US" sz="2400" b="1" dirty="0" err="1" smtClean="0">
                <a:solidFill>
                  <a:schemeClr val="tx1"/>
                </a:solidFill>
                <a:latin typeface="Trebuchet MS" pitchFamily="34" charset="0"/>
              </a:rPr>
              <a:t>nestedness</a:t>
            </a:r>
            <a:r>
              <a:rPr lang="en-US" sz="2400" b="1" dirty="0" smtClean="0">
                <a:solidFill>
                  <a:schemeClr val="tx1"/>
                </a:solidFill>
                <a:latin typeface="Trebuchet MS" pitchFamily="34" charset="0"/>
              </a:rPr>
              <a:t> of the spaces and their linear independence is in preparation</a:t>
            </a:r>
            <a:endParaRPr lang="en-US" sz="2500" b="1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68313" y="115888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Conclusion and Future Works</a:t>
            </a:r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Strategy for defining polynomial spline spaces</a:t>
            </a: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07341" y="620713"/>
            <a:ext cx="1992853" cy="29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smtClean="0">
                <a:solidFill>
                  <a:srgbClr val="C8C8C8"/>
                </a:solidFill>
                <a:latin typeface="Arial" charset="0"/>
              </a:rPr>
              <a:t>Nestedness proof</a:t>
            </a:r>
            <a:endParaRPr kumimoji="0" lang="en-US" sz="180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0" y="1484784"/>
            <a:ext cx="9906000" cy="5760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0" y="1582224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800" b="1" dirty="0" smtClean="0">
                <a:solidFill>
                  <a:srgbClr val="0D0D0D"/>
                </a:solidFill>
                <a:latin typeface="Trebuchet MS"/>
              </a:rPr>
              <a:t>Three basic types </a:t>
            </a:r>
            <a:r>
              <a:rPr kumimoji="0" lang="en-US" sz="1800" b="1" dirty="0" smtClean="0">
                <a:solidFill>
                  <a:srgbClr val="0D0D0D"/>
                </a:solidFill>
                <a:latin typeface="Trebuchet MS"/>
              </a:rPr>
              <a:t>of a </a:t>
            </a:r>
            <a:r>
              <a:rPr kumimoji="0" lang="en-US" sz="1800" b="1" dirty="0" smtClean="0">
                <a:solidFill>
                  <a:srgbClr val="0D0D0D"/>
                </a:solidFill>
                <a:latin typeface="Trebuchet MS"/>
              </a:rPr>
              <a:t>blending function of level </a:t>
            </a:r>
            <a:r>
              <a:rPr kumimoji="0" lang="en-US" sz="1800" b="1" i="1" dirty="0" smtClean="0">
                <a:solidFill>
                  <a:srgbClr val="0D0D0D"/>
                </a:solidFill>
                <a:latin typeface="Trebuchet MS"/>
              </a:rPr>
              <a:t>K</a:t>
            </a:r>
            <a:r>
              <a:rPr kumimoji="0" lang="en-US" sz="1800" b="1" dirty="0" smtClean="0">
                <a:solidFill>
                  <a:srgbClr val="0D0D0D"/>
                </a:solidFill>
                <a:latin typeface="Trebuchet MS"/>
              </a:rPr>
              <a:t> verifying conditions</a:t>
            </a:r>
          </a:p>
        </p:txBody>
      </p:sp>
      <p:grpSp>
        <p:nvGrpSpPr>
          <p:cNvPr id="12" name="11 Grupo"/>
          <p:cNvGrpSpPr/>
          <p:nvPr/>
        </p:nvGrpSpPr>
        <p:grpSpPr>
          <a:xfrm>
            <a:off x="122292" y="2357983"/>
            <a:ext cx="9682820" cy="2802469"/>
            <a:chOff x="122292" y="2357983"/>
            <a:chExt cx="9682820" cy="2802469"/>
          </a:xfrm>
        </p:grpSpPr>
        <p:pic>
          <p:nvPicPr>
            <p:cNvPr id="2" name="Imagen 1" descr="scene1.eps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2292" y="2357983"/>
              <a:ext cx="3036008" cy="2802469"/>
            </a:xfrm>
            <a:prstGeom prst="rect">
              <a:avLst/>
            </a:prstGeom>
          </p:spPr>
        </p:pic>
        <p:pic>
          <p:nvPicPr>
            <p:cNvPr id="3" name="Imagen 2" descr="scene2.ep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439583" y="2357983"/>
              <a:ext cx="3036008" cy="2802469"/>
            </a:xfrm>
            <a:prstGeom prst="rect">
              <a:avLst/>
            </a:prstGeom>
          </p:spPr>
        </p:pic>
        <p:pic>
          <p:nvPicPr>
            <p:cNvPr id="5" name="Imagen 4" descr="scene3.eps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769104" y="2357983"/>
              <a:ext cx="3036008" cy="2802469"/>
            </a:xfrm>
            <a:prstGeom prst="rect">
              <a:avLst/>
            </a:prstGeom>
          </p:spPr>
        </p:pic>
        <p:sp>
          <p:nvSpPr>
            <p:cNvPr id="9" name="8 Rectángulo"/>
            <p:cNvSpPr/>
            <p:nvPr/>
          </p:nvSpPr>
          <p:spPr>
            <a:xfrm>
              <a:off x="900752" y="2374861"/>
              <a:ext cx="1505949" cy="2072788"/>
            </a:xfrm>
            <a:prstGeom prst="rect">
              <a:avLst/>
            </a:prstGeom>
            <a:solidFill>
              <a:srgbClr val="FF0000">
                <a:alpha val="14902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3462689" y="2374861"/>
              <a:ext cx="2228045" cy="2058158"/>
            </a:xfrm>
            <a:prstGeom prst="rect">
              <a:avLst/>
            </a:prstGeom>
            <a:solidFill>
              <a:srgbClr val="FF0000">
                <a:alpha val="14902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10 Rectángulo"/>
            <p:cNvSpPr/>
            <p:nvPr/>
          </p:nvSpPr>
          <p:spPr>
            <a:xfrm>
              <a:off x="7541971" y="3068604"/>
              <a:ext cx="1492302" cy="1379046"/>
            </a:xfrm>
            <a:prstGeom prst="rect">
              <a:avLst/>
            </a:prstGeom>
            <a:solidFill>
              <a:srgbClr val="FF0000">
                <a:alpha val="14902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3" name="CuadroTexto 17"/>
          <p:cNvSpPr txBox="1"/>
          <p:nvPr/>
        </p:nvSpPr>
        <p:spPr>
          <a:xfrm>
            <a:off x="0" y="6050583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800" b="1" dirty="0" smtClean="0">
                <a:solidFill>
                  <a:srgbClr val="0D0D0D"/>
                </a:solidFill>
                <a:latin typeface="Trebuchet MS"/>
              </a:rPr>
              <a:t>Function support cover 6, 9 or 4 cells of level </a:t>
            </a:r>
            <a:r>
              <a:rPr kumimoji="0" lang="en-US" sz="1800" b="1" i="1" dirty="0" smtClean="0">
                <a:solidFill>
                  <a:srgbClr val="0D0D0D"/>
                </a:solidFill>
                <a:latin typeface="Trebuchet MS"/>
              </a:rPr>
              <a:t>K-1</a:t>
            </a:r>
            <a:r>
              <a:rPr kumimoji="0" lang="en-US" sz="1800" b="1" dirty="0" smtClean="0">
                <a:solidFill>
                  <a:srgbClr val="0D0D0D"/>
                </a:solidFill>
                <a:latin typeface="Trebuchet MS"/>
              </a:rPr>
              <a:t>, respectively</a:t>
            </a:r>
          </a:p>
        </p:txBody>
      </p:sp>
      <p:sp>
        <p:nvSpPr>
          <p:cNvPr id="14" name="CuadroTexto 17"/>
          <p:cNvSpPr txBox="1"/>
          <p:nvPr/>
        </p:nvSpPr>
        <p:spPr>
          <a:xfrm>
            <a:off x="1002187" y="5317843"/>
            <a:ext cx="1287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400" b="1" dirty="0" smtClean="0">
                <a:solidFill>
                  <a:srgbClr val="0D0D0D"/>
                </a:solidFill>
                <a:latin typeface="Trebuchet MS"/>
              </a:rPr>
              <a:t>Type I</a:t>
            </a:r>
          </a:p>
        </p:txBody>
      </p:sp>
      <p:sp>
        <p:nvSpPr>
          <p:cNvPr id="15" name="CuadroTexto 17"/>
          <p:cNvSpPr txBox="1"/>
          <p:nvPr/>
        </p:nvSpPr>
        <p:spPr>
          <a:xfrm>
            <a:off x="7643167" y="5309308"/>
            <a:ext cx="1287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400" b="1" dirty="0" smtClean="0">
                <a:solidFill>
                  <a:srgbClr val="0D0D0D"/>
                </a:solidFill>
                <a:latin typeface="Trebuchet MS"/>
              </a:rPr>
              <a:t>Type III</a:t>
            </a:r>
          </a:p>
        </p:txBody>
      </p:sp>
      <p:sp>
        <p:nvSpPr>
          <p:cNvPr id="16" name="CuadroTexto 17"/>
          <p:cNvSpPr txBox="1"/>
          <p:nvPr/>
        </p:nvSpPr>
        <p:spPr>
          <a:xfrm>
            <a:off x="4313533" y="5322721"/>
            <a:ext cx="1287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sz="1400" b="1" dirty="0" smtClean="0">
                <a:solidFill>
                  <a:srgbClr val="0D0D0D"/>
                </a:solidFill>
                <a:latin typeface="Trebuchet MS"/>
              </a:rPr>
              <a:t>Type II</a:t>
            </a:r>
          </a:p>
        </p:txBody>
      </p:sp>
    </p:spTree>
    <p:extLst>
      <p:ext uri="{BB962C8B-B14F-4D97-AF65-F5344CB8AC3E}">
        <p14:creationId xmlns:p14="http://schemas.microsoft.com/office/powerpoint/2010/main" xmlns="" val="297083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C:\Documents and Settings\Rafa\Escritorio\cubeIgea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52576E"/>
              </a:clrFrom>
              <a:clrTo>
                <a:srgbClr val="52576E">
                  <a:alpha val="0"/>
                </a:srgbClr>
              </a:clrTo>
            </a:clrChange>
          </a:blip>
          <a:srcRect l="14898" t="4920" r="14442" b="5420"/>
          <a:stretch>
            <a:fillRect/>
          </a:stretch>
        </p:blipFill>
        <p:spPr bwMode="auto">
          <a:xfrm>
            <a:off x="328169" y="1145502"/>
            <a:ext cx="4474946" cy="4461468"/>
          </a:xfrm>
          <a:prstGeom prst="rect">
            <a:avLst/>
          </a:prstGeom>
          <a:noFill/>
        </p:spPr>
      </p:pic>
      <p:pic>
        <p:nvPicPr>
          <p:cNvPr id="216067" name="Picture 3" descr="C:\Documents and Settings\Rafa\Escritorio\fisicoIgea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52576E"/>
              </a:clrFrom>
              <a:clrTo>
                <a:srgbClr val="52576E">
                  <a:alpha val="0"/>
                </a:srgbClr>
              </a:clrTo>
            </a:clrChange>
          </a:blip>
          <a:srcRect l="20940" t="6539" r="23181"/>
          <a:stretch>
            <a:fillRect/>
          </a:stretch>
        </p:blipFill>
        <p:spPr bwMode="auto">
          <a:xfrm>
            <a:off x="5225137" y="511491"/>
            <a:ext cx="4280600" cy="562541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ChangeArrowheads="1"/>
          </p:cNvSpPr>
          <p:nvPr/>
        </p:nvSpPr>
        <p:spPr bwMode="auto">
          <a:xfrm>
            <a:off x="0" y="6243780"/>
            <a:ext cx="9906000" cy="649287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Arial" charset="0"/>
                <a:hlinkClick r:id="rId3"/>
              </a:rPr>
              <a:t>http://www.dca.iusiani.ulpgc.es/proyecto2012-2014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59" name="Rectangle 9"/>
          <p:cNvSpPr>
            <a:spLocks noChangeArrowheads="1"/>
          </p:cNvSpPr>
          <p:nvPr/>
        </p:nvSpPr>
        <p:spPr bwMode="auto">
          <a:xfrm>
            <a:off x="0" y="2807937"/>
            <a:ext cx="9848850" cy="830997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Advances on T-</a:t>
            </a:r>
            <a:r>
              <a:rPr lang="en-US" sz="2400" b="1" dirty="0" err="1" smtClean="0">
                <a:solidFill>
                  <a:srgbClr val="FFFFFF"/>
                </a:solidFill>
                <a:latin typeface="Trebuchet MS" pitchFamily="34" charset="0"/>
              </a:rPr>
              <a:t>spline</a:t>
            </a:r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 parameterization based on </a:t>
            </a:r>
          </a:p>
          <a:p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the meccano method</a:t>
            </a:r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19460" name="Rectangle 12"/>
          <p:cNvSpPr>
            <a:spLocks noChangeArrowheads="1"/>
          </p:cNvSpPr>
          <p:nvPr/>
        </p:nvSpPr>
        <p:spPr bwMode="auto">
          <a:xfrm>
            <a:off x="-6351" y="5675066"/>
            <a:ext cx="9906000" cy="617734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r>
              <a:rPr lang="es-ES" sz="1600" dirty="0">
                <a:solidFill>
                  <a:srgbClr val="000000"/>
                </a:solidFill>
                <a:latin typeface="Arial" charset="0"/>
              </a:rPr>
              <a:t>MINECO y FEDER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Project</a:t>
            </a:r>
            <a:r>
              <a:rPr lang="es-ES" sz="1600" dirty="0">
                <a:solidFill>
                  <a:srgbClr val="000000"/>
                </a:solidFill>
                <a:latin typeface="Arial" charset="0"/>
              </a:rPr>
              <a:t>: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CGL2011-29396-C03-00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CONACYT-SENER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Project, </a:t>
            </a:r>
            <a:r>
              <a:rPr lang="es-ES" sz="1600" dirty="0" smtClean="0">
                <a:solidFill>
                  <a:srgbClr val="000000"/>
                </a:solidFill>
                <a:latin typeface="Arial" charset="0"/>
              </a:rPr>
              <a:t>Fondo Sectorial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contract: 163723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  <p:sp>
        <p:nvSpPr>
          <p:cNvPr id="19461" name="Rectangle 13"/>
          <p:cNvSpPr>
            <a:spLocks noChangeArrowheads="1"/>
          </p:cNvSpPr>
          <p:nvPr/>
        </p:nvSpPr>
        <p:spPr bwMode="auto">
          <a:xfrm>
            <a:off x="0" y="3689394"/>
            <a:ext cx="9848850" cy="35394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700" b="1" dirty="0" smtClean="0">
                <a:solidFill>
                  <a:srgbClr val="000000"/>
                </a:solidFill>
                <a:latin typeface="Trebuchet MS" pitchFamily="34" charset="0"/>
              </a:rPr>
              <a:t>J.I. </a:t>
            </a:r>
            <a:r>
              <a:rPr lang="en-US" sz="1700" b="1" dirty="0" err="1" smtClean="0">
                <a:solidFill>
                  <a:srgbClr val="000000"/>
                </a:solidFill>
                <a:latin typeface="Trebuchet MS" pitchFamily="34" charset="0"/>
              </a:rPr>
              <a:t>López</a:t>
            </a:r>
            <a:r>
              <a:rPr lang="en-US" sz="1700" b="1" baseline="30000" dirty="0" smtClean="0">
                <a:solidFill>
                  <a:srgbClr val="000000"/>
                </a:solidFill>
                <a:latin typeface="Trebuchet MS" pitchFamily="34" charset="0"/>
              </a:rPr>
              <a:t>(1)</a:t>
            </a:r>
            <a:r>
              <a:rPr lang="en-US" sz="1700" b="1" dirty="0" smtClean="0">
                <a:solidFill>
                  <a:srgbClr val="000000"/>
                </a:solidFill>
                <a:latin typeface="Trebuchet MS" pitchFamily="34" charset="0"/>
              </a:rPr>
              <a:t>, M. </a:t>
            </a:r>
            <a:r>
              <a:rPr lang="en-US" sz="1700" b="1" dirty="0" err="1" smtClean="0">
                <a:solidFill>
                  <a:srgbClr val="000000"/>
                </a:solidFill>
                <a:latin typeface="Trebuchet MS" pitchFamily="34" charset="0"/>
              </a:rPr>
              <a:t>Brovka</a:t>
            </a:r>
            <a:r>
              <a:rPr lang="en-US" sz="1700" b="1" baseline="30000" dirty="0" smtClean="0">
                <a:solidFill>
                  <a:srgbClr val="000000"/>
                </a:solidFill>
                <a:latin typeface="Trebuchet MS" pitchFamily="34" charset="0"/>
              </a:rPr>
              <a:t>(1)</a:t>
            </a:r>
            <a:r>
              <a:rPr lang="en-US" sz="1700" b="1" dirty="0" smtClean="0">
                <a:solidFill>
                  <a:srgbClr val="000000"/>
                </a:solidFill>
                <a:latin typeface="Trebuchet MS" pitchFamily="34" charset="0"/>
              </a:rPr>
              <a:t>, J.M. Escobar</a:t>
            </a:r>
            <a:r>
              <a:rPr lang="en-US" sz="1700" b="1" baseline="30000" dirty="0" smtClean="0">
                <a:solidFill>
                  <a:srgbClr val="000000"/>
                </a:solidFill>
                <a:latin typeface="Trebuchet MS" pitchFamily="34" charset="0"/>
              </a:rPr>
              <a:t>(1)</a:t>
            </a:r>
            <a:r>
              <a:rPr lang="en-US" sz="1700" b="1" dirty="0" smtClean="0">
                <a:solidFill>
                  <a:srgbClr val="000000"/>
                </a:solidFill>
                <a:latin typeface="Trebuchet MS" pitchFamily="34" charset="0"/>
              </a:rPr>
              <a:t>, J.M. Cascón</a:t>
            </a:r>
            <a:r>
              <a:rPr lang="en-US" sz="1700" b="1" baseline="30000" dirty="0" smtClean="0">
                <a:solidFill>
                  <a:srgbClr val="000000"/>
                </a:solidFill>
                <a:latin typeface="Trebuchet MS" pitchFamily="34" charset="0"/>
              </a:rPr>
              <a:t>(2)</a:t>
            </a:r>
            <a:r>
              <a:rPr lang="en-US" sz="1700" b="1" dirty="0" smtClean="0">
                <a:solidFill>
                  <a:srgbClr val="000000"/>
                </a:solidFill>
                <a:latin typeface="Trebuchet MS" pitchFamily="34" charset="0"/>
              </a:rPr>
              <a:t> and R. Montenegro</a:t>
            </a:r>
            <a:r>
              <a:rPr lang="en-US" sz="1700" b="1" baseline="30000" dirty="0" smtClean="0">
                <a:solidFill>
                  <a:srgbClr val="000000"/>
                </a:solidFill>
                <a:latin typeface="Trebuchet MS" pitchFamily="34" charset="0"/>
              </a:rPr>
              <a:t>(1)</a:t>
            </a:r>
            <a:r>
              <a:rPr lang="en-US" sz="1700" b="1" dirty="0" smtClean="0">
                <a:solidFill>
                  <a:srgbClr val="000000"/>
                </a:solidFill>
                <a:latin typeface="Trebuchet MS" pitchFamily="34" charset="0"/>
              </a:rPr>
              <a:t>*</a:t>
            </a:r>
            <a:endParaRPr lang="es-ES" sz="1700" b="1" baseline="30000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19462" name="Rectangle 14"/>
          <p:cNvSpPr>
            <a:spLocks noChangeArrowheads="1"/>
          </p:cNvSpPr>
          <p:nvPr/>
        </p:nvSpPr>
        <p:spPr bwMode="auto">
          <a:xfrm>
            <a:off x="0" y="4115297"/>
            <a:ext cx="9906000" cy="80637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sz="1300" baseline="30000" dirty="0" smtClean="0">
                <a:solidFill>
                  <a:srgbClr val="010000"/>
                </a:solidFill>
                <a:latin typeface="Trebuchet MS" pitchFamily="34" charset="0"/>
              </a:rPr>
              <a:t>		</a:t>
            </a:r>
            <a:r>
              <a:rPr lang="en-US" sz="1400" baseline="30000" dirty="0" smtClean="0">
                <a:solidFill>
                  <a:srgbClr val="010000"/>
                </a:solidFill>
                <a:latin typeface="Trebuchet MS" pitchFamily="34" charset="0"/>
              </a:rPr>
              <a:t>(</a:t>
            </a:r>
            <a:r>
              <a:rPr lang="en-US" sz="1400" baseline="30000" dirty="0">
                <a:solidFill>
                  <a:srgbClr val="010000"/>
                </a:solidFill>
                <a:latin typeface="Trebuchet MS" pitchFamily="34" charset="0"/>
              </a:rPr>
              <a:t>1)  </a:t>
            </a:r>
            <a:r>
              <a:rPr lang="en-US" sz="1400" dirty="0">
                <a:solidFill>
                  <a:srgbClr val="010000"/>
                </a:solidFill>
                <a:latin typeface="Trebuchet MS" pitchFamily="34" charset="0"/>
              </a:rPr>
              <a:t>University </a:t>
            </a:r>
            <a:r>
              <a:rPr lang="en-US" sz="1400" dirty="0" smtClean="0">
                <a:solidFill>
                  <a:srgbClr val="010000"/>
                </a:solidFill>
                <a:latin typeface="Trebuchet MS" pitchFamily="34" charset="0"/>
              </a:rPr>
              <a:t>Institute SIANI</a:t>
            </a:r>
            <a:r>
              <a:rPr lang="en-US" sz="1400" dirty="0">
                <a:solidFill>
                  <a:srgbClr val="010000"/>
                </a:solidFill>
                <a:latin typeface="Trebuchet MS" pitchFamily="34" charset="0"/>
              </a:rPr>
              <a:t>, University of Las Palmas de Gran </a:t>
            </a:r>
            <a:r>
              <a:rPr lang="en-US" sz="1400" dirty="0" err="1">
                <a:solidFill>
                  <a:srgbClr val="010000"/>
                </a:solidFill>
                <a:latin typeface="Trebuchet MS" pitchFamily="34" charset="0"/>
              </a:rPr>
              <a:t>Canaria</a:t>
            </a:r>
            <a:r>
              <a:rPr lang="en-US" sz="1400" dirty="0">
                <a:solidFill>
                  <a:srgbClr val="010000"/>
                </a:solidFill>
                <a:latin typeface="Trebuchet MS" pitchFamily="34" charset="0"/>
              </a:rPr>
              <a:t>, Spain</a:t>
            </a:r>
          </a:p>
          <a:p>
            <a:pPr algn="l">
              <a:spcBef>
                <a:spcPct val="20000"/>
              </a:spcBef>
            </a:pPr>
            <a:r>
              <a:rPr lang="es-ES" sz="1400" baseline="30000" dirty="0" smtClean="0">
                <a:solidFill>
                  <a:srgbClr val="010000"/>
                </a:solidFill>
                <a:latin typeface="Trebuchet MS" pitchFamily="34" charset="0"/>
              </a:rPr>
              <a:t>		(</a:t>
            </a:r>
            <a:r>
              <a:rPr lang="es-ES" sz="1400" baseline="30000" dirty="0">
                <a:solidFill>
                  <a:srgbClr val="010000"/>
                </a:solidFill>
                <a:latin typeface="Trebuchet MS" pitchFamily="34" charset="0"/>
              </a:rPr>
              <a:t>2)  </a:t>
            </a:r>
            <a:r>
              <a:rPr lang="en-US" sz="1400" dirty="0">
                <a:solidFill>
                  <a:srgbClr val="010000"/>
                </a:solidFill>
                <a:latin typeface="Trebuchet MS" pitchFamily="34" charset="0"/>
              </a:rPr>
              <a:t>Department of Economics and History of Economics, University of Salamanca, Spain</a:t>
            </a:r>
            <a:endParaRPr lang="en-US" sz="1400" dirty="0">
              <a:solidFill>
                <a:srgbClr val="010000"/>
              </a:solidFill>
              <a:latin typeface="Arial" charset="0"/>
            </a:endParaRPr>
          </a:p>
          <a:p>
            <a:pPr algn="l">
              <a:spcBef>
                <a:spcPct val="20000"/>
              </a:spcBef>
            </a:pPr>
            <a:endParaRPr lang="es-ES" sz="1300" dirty="0">
              <a:solidFill>
                <a:srgbClr val="010000"/>
              </a:solidFill>
              <a:latin typeface="Trebuchet MS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4862898"/>
            <a:ext cx="9906000" cy="738664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b="1" dirty="0" smtClean="0">
                <a:solidFill>
                  <a:srgbClr val="010000"/>
                </a:solidFill>
                <a:latin typeface="Arial" charset="0"/>
              </a:rPr>
              <a:t>WCCM XI - ECCM V - ECFD VI  </a:t>
            </a:r>
          </a:p>
          <a:p>
            <a:pPr>
              <a:spcBef>
                <a:spcPct val="20000"/>
              </a:spcBef>
            </a:pPr>
            <a:r>
              <a:rPr lang="en-US" sz="1800" b="1" dirty="0" smtClean="0">
                <a:solidFill>
                  <a:srgbClr val="010000"/>
                </a:solidFill>
                <a:latin typeface="Arial" charset="0"/>
              </a:rPr>
              <a:t>July 20–25, 2014, Barcelona, Spain</a:t>
            </a:r>
            <a:r>
              <a:rPr lang="en-US" sz="2000" b="1" dirty="0" smtClean="0">
                <a:solidFill>
                  <a:srgbClr val="010000"/>
                </a:solidFill>
                <a:latin typeface="Arial" charset="0"/>
              </a:rPr>
              <a:t> </a:t>
            </a:r>
            <a:endParaRPr lang="en-US" sz="2000" b="1" dirty="0">
              <a:solidFill>
                <a:srgbClr val="01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-207963"/>
            <a:ext cx="10107613" cy="7232651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520039" y="620713"/>
            <a:ext cx="7891904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Step 1: Input boundary (image, </a:t>
            </a:r>
            <a:r>
              <a:rPr kumimoji="0" lang="en-US" sz="1800" dirty="0" err="1" smtClean="0">
                <a:solidFill>
                  <a:srgbClr val="C8C8C8"/>
                </a:solidFill>
                <a:latin typeface="Arial" charset="0"/>
              </a:rPr>
              <a:t>polyline</a:t>
            </a: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, curve, etc.) and boundary mapping</a:t>
            </a:r>
            <a:endParaRPr kumimoji="0"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55299" name="CuadroTexto 55298"/>
          <p:cNvSpPr txBox="1"/>
          <p:nvPr/>
        </p:nvSpPr>
        <p:spPr>
          <a:xfrm>
            <a:off x="535494" y="5652100"/>
            <a:ext cx="626645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>
              <a:buFont typeface="Wingdings" pitchFamily="2" charset="2"/>
              <a:buChar char="Ø"/>
            </a:pPr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n-US" sz="2000" dirty="0" smtClean="0">
                <a:solidFill>
                  <a:srgbClr val="000000"/>
                </a:solidFill>
                <a:latin typeface="Arial" charset="0"/>
              </a:rPr>
              <a:t>Select four points (A, B, C, D) of the input boundary</a:t>
            </a:r>
          </a:p>
          <a:p>
            <a:pPr algn="l" eaLnBrk="1" hangingPunct="1">
              <a:buFont typeface="Wingdings" pitchFamily="2" charset="2"/>
              <a:buChar char="Ø"/>
            </a:pPr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n-US" sz="2000" dirty="0" smtClean="0">
                <a:solidFill>
                  <a:srgbClr val="000000"/>
                </a:solidFill>
                <a:latin typeface="Arial" charset="0"/>
              </a:rPr>
              <a:t>Boundary parameterization via chord-length  </a:t>
            </a:r>
          </a:p>
          <a:p>
            <a:pPr algn="l" eaLnBrk="1" hangingPunct="1"/>
            <a:endParaRPr kumimoji="0" lang="en-US" sz="1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6919" y="1714500"/>
            <a:ext cx="3701279" cy="3395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204" y="1752600"/>
            <a:ext cx="328483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" name="61 Rectángulo"/>
          <p:cNvSpPr/>
          <p:nvPr/>
        </p:nvSpPr>
        <p:spPr>
          <a:xfrm>
            <a:off x="5749235" y="1618887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s-E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63 Rectángulo"/>
          <p:cNvSpPr/>
          <p:nvPr/>
        </p:nvSpPr>
        <p:spPr>
          <a:xfrm>
            <a:off x="5334019" y="4070084"/>
            <a:ext cx="4074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s-E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64 Rectángulo"/>
          <p:cNvSpPr/>
          <p:nvPr/>
        </p:nvSpPr>
        <p:spPr>
          <a:xfrm>
            <a:off x="9067818" y="4501884"/>
            <a:ext cx="4074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</a:t>
            </a:r>
            <a:endParaRPr lang="es-E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65 Rectángulo"/>
          <p:cNvSpPr/>
          <p:nvPr/>
        </p:nvSpPr>
        <p:spPr>
          <a:xfrm>
            <a:off x="9305235" y="2368284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</a:t>
            </a:r>
            <a:endParaRPr lang="es-E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8" name="67 Conector recto de flecha"/>
          <p:cNvCxnSpPr/>
          <p:nvPr/>
        </p:nvCxnSpPr>
        <p:spPr>
          <a:xfrm flipH="1">
            <a:off x="4343400" y="3175000"/>
            <a:ext cx="12573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2"/>
          <p:cNvSpPr>
            <a:spLocks noGrp="1" noChangeArrowheads="1"/>
          </p:cNvSpPr>
          <p:nvPr>
            <p:ph type="title"/>
          </p:nvPr>
        </p:nvSpPr>
        <p:spPr>
          <a:xfrm>
            <a:off x="507339" y="115888"/>
            <a:ext cx="7333192" cy="576262"/>
          </a:xfrm>
        </p:spPr>
        <p:txBody>
          <a:bodyPr/>
          <a:lstStyle/>
          <a:p>
            <a:r>
              <a:rPr lang="en-US" dirty="0" smtClean="0"/>
              <a:t>The Meccano Method on T-meshes in 2-D</a:t>
            </a:r>
            <a:endParaRPr lang="en-US" dirty="0"/>
          </a:p>
        </p:txBody>
      </p:sp>
      <p:sp>
        <p:nvSpPr>
          <p:cNvPr id="12" name="11 Rectángulo"/>
          <p:cNvSpPr/>
          <p:nvPr/>
        </p:nvSpPr>
        <p:spPr>
          <a:xfrm>
            <a:off x="328687" y="1580789"/>
            <a:ext cx="4359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A’</a:t>
            </a:r>
            <a:endParaRPr lang="es-E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295754" y="4717784"/>
            <a:ext cx="4764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C’</a:t>
            </a:r>
            <a:endParaRPr lang="es-E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3915256" y="4717784"/>
            <a:ext cx="4764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D’</a:t>
            </a:r>
            <a:endParaRPr lang="es-E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924071" y="1593487"/>
            <a:ext cx="458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B’</a:t>
            </a:r>
            <a:endParaRPr lang="es-E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531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507339" y="620713"/>
            <a:ext cx="7276351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Step 2: Coarse quadrilateral mesh of the </a:t>
            </a:r>
            <a:r>
              <a:rPr kumimoji="0" lang="en-US" sz="1800" dirty="0" err="1" smtClean="0">
                <a:solidFill>
                  <a:srgbClr val="C8C8C8"/>
                </a:solidFill>
                <a:latin typeface="Arial" charset="0"/>
              </a:rPr>
              <a:t>meccano</a:t>
            </a: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 (parameter space)</a:t>
            </a:r>
            <a:endParaRPr kumimoji="0"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44" name="Rectangle 2"/>
          <p:cNvSpPr>
            <a:spLocks noGrp="1" noChangeArrowheads="1"/>
          </p:cNvSpPr>
          <p:nvPr>
            <p:ph type="title"/>
          </p:nvPr>
        </p:nvSpPr>
        <p:spPr>
          <a:xfrm>
            <a:off x="507339" y="115888"/>
            <a:ext cx="7333192" cy="576262"/>
          </a:xfrm>
        </p:spPr>
        <p:txBody>
          <a:bodyPr/>
          <a:lstStyle/>
          <a:p>
            <a:r>
              <a:rPr lang="en-US" dirty="0" smtClean="0"/>
              <a:t>The Meccano Method on T-meshes in 2-D</a:t>
            </a:r>
            <a:endParaRPr lang="en-US" dirty="0"/>
          </a:p>
        </p:txBody>
      </p:sp>
      <p:pic>
        <p:nvPicPr>
          <p:cNvPr id="435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2543" y="1546734"/>
            <a:ext cx="4942400" cy="4904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33930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507339" y="620713"/>
            <a:ext cx="7738016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Step 3: Refine mesh with </a:t>
            </a:r>
            <a:r>
              <a:rPr kumimoji="0" lang="en-US" sz="1800" dirty="0" err="1" smtClean="0">
                <a:solidFill>
                  <a:srgbClr val="C8C8C8"/>
                </a:solidFill>
                <a:latin typeface="Arial" charset="0"/>
              </a:rPr>
              <a:t>quadtree</a:t>
            </a: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 subdivisions to approach the boundary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507339" y="115888"/>
            <a:ext cx="7333192" cy="576262"/>
          </a:xfrm>
        </p:spPr>
        <p:txBody>
          <a:bodyPr/>
          <a:lstStyle/>
          <a:p>
            <a:r>
              <a:rPr lang="en-US" dirty="0" smtClean="0"/>
              <a:t>The Meccano Method on T-meshes in 2-D</a:t>
            </a:r>
            <a:endParaRPr lang="en-US" dirty="0"/>
          </a:p>
        </p:txBody>
      </p:sp>
      <p:pic>
        <p:nvPicPr>
          <p:cNvPr id="4352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2700" y="1562100"/>
            <a:ext cx="4940300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1718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507339" y="115888"/>
            <a:ext cx="7333192" cy="576262"/>
          </a:xfrm>
        </p:spPr>
        <p:txBody>
          <a:bodyPr/>
          <a:lstStyle/>
          <a:p>
            <a:r>
              <a:rPr lang="en-US" dirty="0" smtClean="0"/>
              <a:t>The Meccano Method on T-meshes in 2-D</a:t>
            </a: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06425" y="620713"/>
            <a:ext cx="7058343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Step 4: </a:t>
            </a:r>
            <a:r>
              <a:rPr kumimoji="0" lang="en-US" sz="1800" dirty="0">
                <a:solidFill>
                  <a:srgbClr val="C8C8C8"/>
                </a:solidFill>
                <a:latin typeface="Arial" charset="0"/>
              </a:rPr>
              <a:t>Move the </a:t>
            </a:r>
            <a:r>
              <a:rPr kumimoji="0" lang="en-US" sz="1800" dirty="0" err="1">
                <a:solidFill>
                  <a:srgbClr val="C8C8C8"/>
                </a:solidFill>
                <a:latin typeface="Arial" charset="0"/>
              </a:rPr>
              <a:t>meccano</a:t>
            </a:r>
            <a:r>
              <a:rPr kumimoji="0" lang="en-US" sz="1800" dirty="0">
                <a:solidFill>
                  <a:srgbClr val="C8C8C8"/>
                </a:solidFill>
                <a:latin typeface="Arial" charset="0"/>
              </a:rPr>
              <a:t> boundary nodes to the </a:t>
            </a: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object boundary </a:t>
            </a:r>
            <a:endParaRPr kumimoji="0" lang="en-US" sz="1800" i="1" dirty="0">
              <a:solidFill>
                <a:srgbClr val="C8C8C8"/>
              </a:solidFill>
              <a:latin typeface="Arial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6426" y="1612900"/>
            <a:ext cx="4898428" cy="4896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41718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507339" y="115888"/>
            <a:ext cx="7333192" cy="576262"/>
          </a:xfrm>
        </p:spPr>
        <p:txBody>
          <a:bodyPr/>
          <a:lstStyle/>
          <a:p>
            <a:r>
              <a:rPr lang="en-US" dirty="0" smtClean="0"/>
              <a:t>The Meccano Method on T-meshes in 2-D</a:t>
            </a:r>
            <a:endParaRPr lang="en-US" dirty="0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506414" y="620713"/>
            <a:ext cx="7827784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Step 5: Inner node relocation with Coons patch to facilitate the optimization</a:t>
            </a:r>
            <a:endParaRPr kumimoji="0" lang="en-US" sz="1800" i="1" dirty="0">
              <a:solidFill>
                <a:srgbClr val="C8C8C8"/>
              </a:solidFill>
              <a:latin typeface="Arial" charset="0"/>
            </a:endParaRPr>
          </a:p>
        </p:txBody>
      </p:sp>
      <p:pic>
        <p:nvPicPr>
          <p:cNvPr id="4362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8453" y="3124200"/>
            <a:ext cx="3767109" cy="3409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8" name="17 Conector recto de flecha"/>
          <p:cNvCxnSpPr/>
          <p:nvPr/>
        </p:nvCxnSpPr>
        <p:spPr>
          <a:xfrm flipV="1">
            <a:off x="6946908" y="3187700"/>
            <a:ext cx="647700" cy="2286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uadroTexto 5"/>
          <p:cNvSpPr txBox="1"/>
          <p:nvPr/>
        </p:nvSpPr>
        <p:spPr>
          <a:xfrm>
            <a:off x="8044828" y="4003700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Mesh folder</a:t>
            </a:r>
            <a:endParaRPr kumimoji="0" lang="en-US" sz="1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1" name="Imagen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5653" y="1612900"/>
            <a:ext cx="4019163" cy="1222266"/>
          </a:xfrm>
          <a:prstGeom prst="rect">
            <a:avLst/>
          </a:prstGeom>
        </p:spPr>
      </p:pic>
      <p:pic>
        <p:nvPicPr>
          <p:cNvPr id="22" name="Imagen 3"/>
          <p:cNvPicPr>
            <a:picLocks noChangeAspect="1"/>
          </p:cNvPicPr>
          <p:nvPr/>
        </p:nvPicPr>
        <p:blipFill>
          <a:blip r:embed="rId5" cstate="print"/>
          <a:srcRect l="28649" r="9742" b="22445"/>
          <a:stretch>
            <a:fillRect/>
          </a:stretch>
        </p:blipFill>
        <p:spPr>
          <a:xfrm>
            <a:off x="7747000" y="1476657"/>
            <a:ext cx="2032000" cy="2435041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27" name="26 Rectángulo"/>
          <p:cNvSpPr/>
          <p:nvPr/>
        </p:nvSpPr>
        <p:spPr>
          <a:xfrm>
            <a:off x="5778508" y="3111500"/>
            <a:ext cx="1003300" cy="1193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dirty="0">
              <a:solidFill>
                <a:srgbClr val="FFFFFF"/>
              </a:solidFill>
            </a:endParaRPr>
          </a:p>
        </p:txBody>
      </p:sp>
      <p:grpSp>
        <p:nvGrpSpPr>
          <p:cNvPr id="2" name="34 Grupo"/>
          <p:cNvGrpSpPr/>
          <p:nvPr/>
        </p:nvGrpSpPr>
        <p:grpSpPr>
          <a:xfrm>
            <a:off x="388936" y="3005137"/>
            <a:ext cx="2055814" cy="2049463"/>
            <a:chOff x="363536" y="3182937"/>
            <a:chExt cx="2055814" cy="2049463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6404" y="3213100"/>
              <a:ext cx="1986180" cy="1981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2" name="11 Conector recto"/>
            <p:cNvCxnSpPr/>
            <p:nvPr/>
          </p:nvCxnSpPr>
          <p:spPr>
            <a:xfrm flipH="1">
              <a:off x="952500" y="3251200"/>
              <a:ext cx="12700" cy="1892300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15 Conector recto"/>
            <p:cNvCxnSpPr/>
            <p:nvPr/>
          </p:nvCxnSpPr>
          <p:spPr>
            <a:xfrm flipV="1">
              <a:off x="431800" y="3886200"/>
              <a:ext cx="1930400" cy="25400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6226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25521" y="3968014"/>
              <a:ext cx="573087" cy="267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23 Elipse"/>
            <p:cNvSpPr/>
            <p:nvPr/>
          </p:nvSpPr>
          <p:spPr>
            <a:xfrm>
              <a:off x="896937" y="3182937"/>
              <a:ext cx="139700" cy="1397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ES" dirty="0">
                <a:solidFill>
                  <a:srgbClr val="FFC000"/>
                </a:solidFill>
              </a:endParaRPr>
            </a:p>
          </p:txBody>
        </p:sp>
        <p:sp>
          <p:nvSpPr>
            <p:cNvPr id="25" name="24 Elipse"/>
            <p:cNvSpPr/>
            <p:nvPr/>
          </p:nvSpPr>
          <p:spPr>
            <a:xfrm>
              <a:off x="879475" y="5092700"/>
              <a:ext cx="139700" cy="1397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ES" dirty="0">
                <a:solidFill>
                  <a:srgbClr val="FFC000"/>
                </a:solidFill>
              </a:endParaRPr>
            </a:p>
          </p:txBody>
        </p:sp>
        <p:sp>
          <p:nvSpPr>
            <p:cNvPr id="26" name="25 Elipse"/>
            <p:cNvSpPr/>
            <p:nvPr/>
          </p:nvSpPr>
          <p:spPr>
            <a:xfrm>
              <a:off x="379412" y="3844926"/>
              <a:ext cx="139700" cy="1397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ES" dirty="0">
                <a:solidFill>
                  <a:srgbClr val="FFC000"/>
                </a:solidFill>
              </a:endParaRPr>
            </a:p>
          </p:txBody>
        </p:sp>
        <p:sp>
          <p:nvSpPr>
            <p:cNvPr id="28" name="27 Elipse"/>
            <p:cNvSpPr/>
            <p:nvPr/>
          </p:nvSpPr>
          <p:spPr>
            <a:xfrm>
              <a:off x="2279650" y="3811588"/>
              <a:ext cx="139700" cy="1397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ES" dirty="0">
                <a:solidFill>
                  <a:srgbClr val="FFC000"/>
                </a:solidFill>
              </a:endParaRPr>
            </a:p>
          </p:txBody>
        </p:sp>
        <p:sp>
          <p:nvSpPr>
            <p:cNvPr id="30" name="29 Elipse"/>
            <p:cNvSpPr/>
            <p:nvPr/>
          </p:nvSpPr>
          <p:spPr>
            <a:xfrm>
              <a:off x="2263774" y="3201986"/>
              <a:ext cx="139700" cy="139700"/>
            </a:xfrm>
            <a:prstGeom prst="ellipse">
              <a:avLst/>
            </a:prstGeom>
            <a:solidFill>
              <a:srgbClr val="956309"/>
            </a:solidFill>
            <a:ln>
              <a:solidFill>
                <a:srgbClr val="9563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ES" dirty="0">
                <a:solidFill>
                  <a:srgbClr val="FFC000"/>
                </a:solidFill>
              </a:endParaRPr>
            </a:p>
          </p:txBody>
        </p:sp>
        <p:sp>
          <p:nvSpPr>
            <p:cNvPr id="31" name="30 Elipse"/>
            <p:cNvSpPr/>
            <p:nvPr/>
          </p:nvSpPr>
          <p:spPr>
            <a:xfrm>
              <a:off x="363536" y="3187699"/>
              <a:ext cx="139700" cy="139700"/>
            </a:xfrm>
            <a:prstGeom prst="ellipse">
              <a:avLst/>
            </a:prstGeom>
            <a:solidFill>
              <a:srgbClr val="956309"/>
            </a:solidFill>
            <a:ln>
              <a:solidFill>
                <a:srgbClr val="9563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ES" dirty="0">
                <a:solidFill>
                  <a:srgbClr val="FFC000"/>
                </a:solidFill>
              </a:endParaRPr>
            </a:p>
          </p:txBody>
        </p:sp>
        <p:sp>
          <p:nvSpPr>
            <p:cNvPr id="32" name="31 Elipse"/>
            <p:cNvSpPr/>
            <p:nvPr/>
          </p:nvSpPr>
          <p:spPr>
            <a:xfrm>
              <a:off x="368299" y="5078412"/>
              <a:ext cx="139700" cy="139700"/>
            </a:xfrm>
            <a:prstGeom prst="ellipse">
              <a:avLst/>
            </a:prstGeom>
            <a:solidFill>
              <a:srgbClr val="956309"/>
            </a:solidFill>
            <a:ln>
              <a:solidFill>
                <a:srgbClr val="9563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ES" dirty="0">
                <a:solidFill>
                  <a:srgbClr val="FFC000"/>
                </a:solidFill>
              </a:endParaRPr>
            </a:p>
          </p:txBody>
        </p:sp>
        <p:sp>
          <p:nvSpPr>
            <p:cNvPr id="33" name="32 Elipse"/>
            <p:cNvSpPr/>
            <p:nvPr/>
          </p:nvSpPr>
          <p:spPr>
            <a:xfrm>
              <a:off x="2278062" y="5087937"/>
              <a:ext cx="139700" cy="139700"/>
            </a:xfrm>
            <a:prstGeom prst="ellipse">
              <a:avLst/>
            </a:prstGeom>
            <a:solidFill>
              <a:srgbClr val="956309"/>
            </a:solidFill>
            <a:ln>
              <a:solidFill>
                <a:srgbClr val="9563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ES" dirty="0">
                <a:solidFill>
                  <a:srgbClr val="FFC000"/>
                </a:solidFill>
              </a:endParaRPr>
            </a:p>
          </p:txBody>
        </p:sp>
        <p:sp>
          <p:nvSpPr>
            <p:cNvPr id="34" name="33 Elipse"/>
            <p:cNvSpPr/>
            <p:nvPr/>
          </p:nvSpPr>
          <p:spPr>
            <a:xfrm>
              <a:off x="887412" y="3840162"/>
              <a:ext cx="139700" cy="139700"/>
            </a:xfrm>
            <a:prstGeom prst="ellipse">
              <a:avLst/>
            </a:pr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ES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5355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507348" y="620713"/>
            <a:ext cx="7323543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Step 6: Simultaneous Untangling and Smoothing (SUS) of the T-mesh</a:t>
            </a:r>
            <a:endParaRPr kumimoji="0"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7339" y="115888"/>
            <a:ext cx="7333192" cy="576262"/>
          </a:xfrm>
        </p:spPr>
        <p:txBody>
          <a:bodyPr/>
          <a:lstStyle/>
          <a:p>
            <a:r>
              <a:rPr lang="en-US" dirty="0" smtClean="0"/>
              <a:t>The Meccano Method on T-meshes in 2-D</a:t>
            </a:r>
            <a:endParaRPr lang="en-US" dirty="0"/>
          </a:p>
        </p:txBody>
      </p:sp>
      <p:pic>
        <p:nvPicPr>
          <p:cNvPr id="437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8258" y="1532320"/>
            <a:ext cx="5366395" cy="4982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0239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507339" y="115888"/>
            <a:ext cx="7333192" cy="576262"/>
          </a:xfrm>
        </p:spPr>
        <p:txBody>
          <a:bodyPr/>
          <a:lstStyle/>
          <a:p>
            <a:r>
              <a:rPr lang="en-US" dirty="0" smtClean="0"/>
              <a:t>The Meccano Method on T-meshes in 2-D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9566" y="1546073"/>
            <a:ext cx="5415834" cy="4969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07341" y="620713"/>
            <a:ext cx="4463786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Step 7: T-</a:t>
            </a:r>
            <a:r>
              <a:rPr kumimoji="0" lang="en-US" sz="1800" dirty="0" err="1" smtClean="0">
                <a:solidFill>
                  <a:srgbClr val="C8C8C8"/>
                </a:solidFill>
                <a:latin typeface="Arial" charset="0"/>
              </a:rPr>
              <a:t>spline</a:t>
            </a: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 representation of the spot</a:t>
            </a:r>
            <a:endParaRPr kumimoji="0" lang="en-US" sz="1800" dirty="0">
              <a:solidFill>
                <a:srgbClr val="C8C8C8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718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 Ratio </a:t>
            </a:r>
            <a:r>
              <a:rPr lang="en-US" dirty="0" err="1" smtClean="0"/>
              <a:t>Jacobian</a:t>
            </a:r>
            <a:r>
              <a:rPr lang="en-US" dirty="0" smtClean="0"/>
              <a:t> </a:t>
            </a:r>
            <a:r>
              <a:rPr lang="en-US" b="0" i="1" dirty="0" err="1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b="0" i="1" baseline="-25000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b="0" dirty="0" smtClean="0"/>
              <a:t>(</a:t>
            </a:r>
            <a:r>
              <a:rPr lang="en-US" b="0" dirty="0" smtClean="0">
                <a:sym typeface="Symbol"/>
              </a:rPr>
              <a:t></a:t>
            </a:r>
            <a:r>
              <a:rPr lang="en-US" b="0" dirty="0" smtClean="0"/>
              <a:t>) </a:t>
            </a:r>
            <a:r>
              <a:rPr lang="en-US" dirty="0" smtClean="0"/>
              <a:t>of Parametric Transformation</a:t>
            </a:r>
            <a:endParaRPr lang="en-US" dirty="0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8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83" y="72179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s-E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8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83" y="6916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s-E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8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83" y="6916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s-E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8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09" name="Rectangle 13"/>
          <p:cNvSpPr>
            <a:spLocks noChangeArrowheads="1"/>
          </p:cNvSpPr>
          <p:nvPr/>
        </p:nvSpPr>
        <p:spPr bwMode="auto">
          <a:xfrm>
            <a:off x="83" y="6916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s-E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8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auto">
          <a:xfrm>
            <a:off x="83" y="6916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s-E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14" name="Rectangle 18"/>
          <p:cNvSpPr>
            <a:spLocks noChangeArrowheads="1"/>
          </p:cNvSpPr>
          <p:nvPr/>
        </p:nvSpPr>
        <p:spPr bwMode="auto">
          <a:xfrm>
            <a:off x="8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15" name="Rectangle 19"/>
          <p:cNvSpPr>
            <a:spLocks noChangeArrowheads="1"/>
          </p:cNvSpPr>
          <p:nvPr/>
        </p:nvSpPr>
        <p:spPr bwMode="auto">
          <a:xfrm>
            <a:off x="83" y="6916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s-E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18" name="Rectangle 22"/>
          <p:cNvSpPr>
            <a:spLocks noChangeArrowheads="1"/>
          </p:cNvSpPr>
          <p:nvPr/>
        </p:nvSpPr>
        <p:spPr bwMode="auto">
          <a:xfrm>
            <a:off x="8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19" name="Rectangle 23"/>
          <p:cNvSpPr>
            <a:spLocks noChangeArrowheads="1"/>
          </p:cNvSpPr>
          <p:nvPr/>
        </p:nvSpPr>
        <p:spPr bwMode="auto">
          <a:xfrm>
            <a:off x="83" y="882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s-E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518984" y="656573"/>
            <a:ext cx="5746253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A quality metric of the T-</a:t>
            </a:r>
            <a:r>
              <a:rPr lang="en-US" sz="1800" dirty="0" err="1" smtClean="0">
                <a:solidFill>
                  <a:srgbClr val="C8C8C8"/>
                </a:solidFill>
                <a:latin typeface="Arial" charset="0"/>
              </a:rPr>
              <a:t>spline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 mapping at any point </a:t>
            </a:r>
            <a:r>
              <a:rPr lang="en-US" sz="1800" i="1" dirty="0" smtClean="0">
                <a:solidFill>
                  <a:srgbClr val="C8C8C8"/>
                </a:solidFill>
                <a:cs typeface="Times New Roman" pitchFamily="18" charset="0"/>
              </a:rPr>
              <a:t>P</a:t>
            </a:r>
            <a:r>
              <a:rPr lang="en-US" sz="1800" b="1" baseline="-25000" dirty="0" smtClean="0">
                <a:solidFill>
                  <a:srgbClr val="C8C8C8"/>
                </a:solidFill>
                <a:cs typeface="Times New Roman" pitchFamily="18" charset="0"/>
              </a:rPr>
              <a:t>0</a:t>
            </a:r>
            <a:endParaRPr lang="en-US" sz="1800" b="1" baseline="-25000" dirty="0">
              <a:solidFill>
                <a:srgbClr val="C8C8C8"/>
              </a:solidFill>
              <a:cs typeface="Times New Roman" pitchFamily="18" charset="0"/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475703" y="1772216"/>
            <a:ext cx="922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s-ES" sz="2800" dirty="0" smtClean="0">
                <a:solidFill>
                  <a:srgbClr val="000000"/>
                </a:solidFill>
                <a:cs typeface="Times New Roman" pitchFamily="18" charset="0"/>
                <a:sym typeface="Symbol"/>
              </a:rPr>
              <a:t>-1</a:t>
            </a:r>
            <a:r>
              <a:rPr kumimoji="0" lang="es-E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kumimoji="0" lang="es-ES" sz="2800" dirty="0" smtClean="0">
                <a:solidFill>
                  <a:srgbClr val="000000"/>
                </a:solidFill>
                <a:cs typeface="Times New Roman" pitchFamily="18" charset="0"/>
                <a:sym typeface="Symbol"/>
              </a:rPr>
              <a:t></a:t>
            </a:r>
            <a:r>
              <a:rPr kumimoji="0" lang="es-E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endParaRPr kumimoji="0" lang="es-ES" sz="2800" baseline="-25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53 CuadroTexto"/>
          <p:cNvSpPr txBox="1"/>
          <p:nvPr/>
        </p:nvSpPr>
        <p:spPr>
          <a:xfrm>
            <a:off x="4412702" y="1772216"/>
            <a:ext cx="922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s-ES" sz="2800" dirty="0" smtClean="0">
                <a:solidFill>
                  <a:srgbClr val="000000"/>
                </a:solidFill>
                <a:cs typeface="Times New Roman" pitchFamily="18" charset="0"/>
                <a:sym typeface="Symbol"/>
              </a:rPr>
              <a:t> 1</a:t>
            </a:r>
            <a:r>
              <a:rPr kumimoji="0" lang="es-E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endParaRPr kumimoji="0" lang="es-ES" sz="2800" baseline="-25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91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29" y="2857500"/>
            <a:ext cx="9117684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6878" y="1542723"/>
            <a:ext cx="3025775" cy="1051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CuadroTexto 11"/>
          <p:cNvSpPr txBox="1"/>
          <p:nvPr/>
        </p:nvSpPr>
        <p:spPr>
          <a:xfrm>
            <a:off x="5499100" y="1651977"/>
            <a:ext cx="415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+mn-lt"/>
              </a:rPr>
              <a:t>w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here </a:t>
            </a:r>
            <a:r>
              <a:rPr lang="en-US" sz="1800" b="1" i="1" dirty="0" smtClean="0">
                <a:solidFill>
                  <a:srgbClr val="000000"/>
                </a:solidFill>
                <a:cs typeface="Times New Roman" pitchFamily="18" charset="0"/>
              </a:rPr>
              <a:t>J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 is the </a:t>
            </a:r>
            <a:r>
              <a:rPr lang="en-US" sz="1800" dirty="0" err="1" smtClean="0">
                <a:solidFill>
                  <a:srgbClr val="000000"/>
                </a:solidFill>
                <a:latin typeface="+mn-lt"/>
              </a:rPr>
              <a:t>jacobian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 matrix of the 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T-</a:t>
            </a:r>
            <a:r>
              <a:rPr lang="en-US" sz="1800" dirty="0" err="1" smtClean="0">
                <a:solidFill>
                  <a:srgbClr val="000000"/>
                </a:solidFill>
                <a:latin typeface="+mn-lt"/>
              </a:rPr>
              <a:t>spline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 mapping </a:t>
            </a:r>
            <a:r>
              <a:rPr lang="en-US" sz="1800" b="1" dirty="0" smtClean="0">
                <a:solidFill>
                  <a:srgbClr val="000000"/>
                </a:solidFill>
                <a:cs typeface="Times New Roman" pitchFamily="18" charset="0"/>
              </a:rPr>
              <a:t>S</a:t>
            </a:r>
            <a:endParaRPr lang="en-US" sz="18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 descr="Igea_300dpi(vista total).jpg"/>
          <p:cNvPicPr>
            <a:picLocks noChangeAspect="1"/>
          </p:cNvPicPr>
          <p:nvPr/>
        </p:nvPicPr>
        <p:blipFill>
          <a:blip r:embed="rId3" cstate="print"/>
          <a:srcRect l="17366" t="7671" r="11200" b="9285"/>
          <a:stretch>
            <a:fillRect/>
          </a:stretch>
        </p:blipFill>
        <p:spPr bwMode="auto">
          <a:xfrm>
            <a:off x="5512159" y="274310"/>
            <a:ext cx="3786387" cy="5471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091446" y="6121569"/>
            <a:ext cx="2738438" cy="400050"/>
          </a:xfrm>
          <a:prstGeom prst="rect">
            <a:avLst/>
          </a:prstGeom>
          <a:solidFill>
            <a:srgbClr val="FFFFFF"/>
          </a:solidFill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rebuchet MS" pitchFamily="34" charset="0"/>
              </a:rPr>
              <a:t>T-mesh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6103070" y="6107282"/>
            <a:ext cx="2738437" cy="400050"/>
          </a:xfrm>
          <a:prstGeom prst="rect">
            <a:avLst/>
          </a:prstGeom>
          <a:solidFill>
            <a:srgbClr val="FFFFFF"/>
          </a:solidFill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rebuchet MS" pitchFamily="34" charset="0"/>
              </a:rPr>
              <a:t>T-</a:t>
            </a:r>
            <a:r>
              <a:rPr lang="en-US" sz="2000" dirty="0" err="1">
                <a:solidFill>
                  <a:srgbClr val="000000"/>
                </a:solidFill>
                <a:latin typeface="Trebuchet MS" pitchFamily="34" charset="0"/>
              </a:rPr>
              <a:t>spline</a:t>
            </a:r>
            <a:endParaRPr lang="en-US" sz="2000" dirty="0">
              <a:solidFill>
                <a:srgbClr val="000000"/>
              </a:solidFill>
              <a:latin typeface="Trebuchet MS" pitchFamily="34" charset="0"/>
            </a:endParaRPr>
          </a:p>
        </p:txBody>
      </p:sp>
      <p:pic>
        <p:nvPicPr>
          <p:cNvPr id="7" name="Imagen 7" descr="Igea_300dpi(vista total param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466" y="1083037"/>
            <a:ext cx="4206960" cy="421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Flecha derecha"/>
          <p:cNvSpPr/>
          <p:nvPr/>
        </p:nvSpPr>
        <p:spPr>
          <a:xfrm>
            <a:off x="4552075" y="6289942"/>
            <a:ext cx="2019300" cy="152409"/>
          </a:xfrm>
          <a:prstGeom prst="rightArrow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2086" y="5904796"/>
            <a:ext cx="687346" cy="33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Strategy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/>
              <a:t>d</a:t>
            </a:r>
            <a:r>
              <a:rPr lang="es-ES" dirty="0" err="1" smtClean="0"/>
              <a:t>efining</a:t>
            </a:r>
            <a:r>
              <a:rPr lang="es-ES" dirty="0" smtClean="0"/>
              <a:t> </a:t>
            </a:r>
            <a:r>
              <a:rPr lang="es-ES" dirty="0" err="1" smtClean="0"/>
              <a:t>polynomial</a:t>
            </a:r>
            <a:r>
              <a:rPr lang="es-ES" dirty="0" smtClean="0"/>
              <a:t> </a:t>
            </a:r>
            <a:r>
              <a:rPr lang="es-ES" dirty="0"/>
              <a:t>spline </a:t>
            </a:r>
            <a:r>
              <a:rPr lang="es-ES" dirty="0" err="1" smtClean="0"/>
              <a:t>spaces</a:t>
            </a:r>
            <a:endParaRPr lang="es-ES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07339" y="620713"/>
            <a:ext cx="4390946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s-ES_tradnl" sz="1800" dirty="0" err="1" smtClean="0">
                <a:solidFill>
                  <a:srgbClr val="C8C8C8"/>
                </a:solidFill>
                <a:latin typeface="Arial" charset="0"/>
              </a:rPr>
              <a:t>Step</a:t>
            </a: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 3 - </a:t>
            </a:r>
            <a:r>
              <a:rPr kumimoji="0" lang="es-ES_tradnl" sz="1800" dirty="0" err="1" smtClean="0">
                <a:solidFill>
                  <a:srgbClr val="C8C8C8"/>
                </a:solidFill>
                <a:latin typeface="Arial" charset="0"/>
              </a:rPr>
              <a:t>Modification</a:t>
            </a: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 of local </a:t>
            </a:r>
            <a:r>
              <a:rPr kumimoji="0" lang="es-ES_tradnl" sz="1800" dirty="0" err="1" smtClean="0">
                <a:solidFill>
                  <a:srgbClr val="C8C8C8"/>
                </a:solidFill>
                <a:latin typeface="Arial" charset="0"/>
              </a:rPr>
              <a:t>knot</a:t>
            </a: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 </a:t>
            </a:r>
            <a:r>
              <a:rPr kumimoji="0" lang="es-ES_tradnl" sz="1800" dirty="0" err="1" smtClean="0">
                <a:solidFill>
                  <a:srgbClr val="C8C8C8"/>
                </a:solidFill>
                <a:latin typeface="Arial" charset="0"/>
              </a:rPr>
              <a:t>vectors</a:t>
            </a:r>
            <a:endParaRPr kumimoji="0" lang="es-ES_tradnl" sz="1800" dirty="0">
              <a:solidFill>
                <a:srgbClr val="C8C8C8"/>
              </a:solidFill>
              <a:latin typeface="Arial" charset="0"/>
            </a:endParaRPr>
          </a:p>
        </p:txBody>
      </p:sp>
      <p:pic>
        <p:nvPicPr>
          <p:cNvPr id="2" name="Imagen 1" descr="Captura de pantalla 2014-07-10 a la(s) 12.51.0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043" y="1412776"/>
            <a:ext cx="9243477" cy="520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721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Strategy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/>
              <a:t>d</a:t>
            </a:r>
            <a:r>
              <a:rPr lang="es-ES" dirty="0" err="1" smtClean="0"/>
              <a:t>efining</a:t>
            </a:r>
            <a:r>
              <a:rPr lang="es-ES" dirty="0" smtClean="0"/>
              <a:t> </a:t>
            </a:r>
            <a:r>
              <a:rPr lang="es-ES" dirty="0" err="1" smtClean="0"/>
              <a:t>polynomial</a:t>
            </a:r>
            <a:r>
              <a:rPr lang="es-ES" dirty="0" smtClean="0"/>
              <a:t> </a:t>
            </a:r>
            <a:r>
              <a:rPr lang="es-ES" dirty="0"/>
              <a:t>spline </a:t>
            </a:r>
            <a:r>
              <a:rPr lang="es-ES" dirty="0" err="1" smtClean="0"/>
              <a:t>spaces</a:t>
            </a:r>
            <a:endParaRPr lang="es-ES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07339" y="620713"/>
            <a:ext cx="4390946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s-ES_tradnl" sz="1800" dirty="0" err="1" smtClean="0">
                <a:solidFill>
                  <a:srgbClr val="C8C8C8"/>
                </a:solidFill>
                <a:latin typeface="Arial" charset="0"/>
              </a:rPr>
              <a:t>Step</a:t>
            </a: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 3 - </a:t>
            </a:r>
            <a:r>
              <a:rPr kumimoji="0" lang="es-ES_tradnl" sz="1800" dirty="0" err="1" smtClean="0">
                <a:solidFill>
                  <a:srgbClr val="C8C8C8"/>
                </a:solidFill>
                <a:latin typeface="Arial" charset="0"/>
              </a:rPr>
              <a:t>Modification</a:t>
            </a: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 of local </a:t>
            </a:r>
            <a:r>
              <a:rPr kumimoji="0" lang="es-ES_tradnl" sz="1800" dirty="0" err="1" smtClean="0">
                <a:solidFill>
                  <a:srgbClr val="C8C8C8"/>
                </a:solidFill>
                <a:latin typeface="Arial" charset="0"/>
              </a:rPr>
              <a:t>knot</a:t>
            </a: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 </a:t>
            </a:r>
            <a:r>
              <a:rPr kumimoji="0" lang="es-ES_tradnl" sz="1800" dirty="0" err="1" smtClean="0">
                <a:solidFill>
                  <a:srgbClr val="C8C8C8"/>
                </a:solidFill>
                <a:latin typeface="Arial" charset="0"/>
              </a:rPr>
              <a:t>vectors</a:t>
            </a:r>
            <a:endParaRPr kumimoji="0" lang="es-ES_tradnl" sz="1800" dirty="0">
              <a:solidFill>
                <a:srgbClr val="C8C8C8"/>
              </a:solidFill>
              <a:latin typeface="Arial" charset="0"/>
            </a:endParaRPr>
          </a:p>
        </p:txBody>
      </p:sp>
      <p:pic>
        <p:nvPicPr>
          <p:cNvPr id="3" name="Imagen 2" descr="Captura de pantalla 2014-07-10 a la(s) 12.52.0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6549" y="1393066"/>
            <a:ext cx="8044439" cy="527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009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4161" y="76200"/>
            <a:ext cx="7332663" cy="576262"/>
          </a:xfrm>
        </p:spPr>
        <p:txBody>
          <a:bodyPr/>
          <a:lstStyle/>
          <a:p>
            <a:r>
              <a:rPr lang="es-ES" dirty="0" err="1" smtClean="0"/>
              <a:t>Good</a:t>
            </a:r>
            <a:r>
              <a:rPr lang="es-ES" dirty="0" smtClean="0"/>
              <a:t> </a:t>
            </a:r>
            <a:r>
              <a:rPr lang="es-ES" dirty="0" err="1" smtClean="0"/>
              <a:t>quality</a:t>
            </a:r>
            <a:r>
              <a:rPr lang="es-ES" dirty="0" smtClean="0"/>
              <a:t> </a:t>
            </a:r>
            <a:r>
              <a:rPr lang="es-ES" dirty="0" err="1" smtClean="0"/>
              <a:t>parameterization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application</a:t>
            </a:r>
            <a:r>
              <a:rPr lang="es-ES" dirty="0" smtClean="0"/>
              <a:t> of IGA</a:t>
            </a:r>
            <a:endParaRPr lang="es-ES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26479" y="697986"/>
            <a:ext cx="4185761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Mean ratio </a:t>
            </a:r>
            <a:r>
              <a:rPr lang="en-US" sz="1800" dirty="0" err="1" smtClean="0">
                <a:solidFill>
                  <a:srgbClr val="C8C8C8"/>
                </a:solidFill>
                <a:latin typeface="Arial" charset="0"/>
              </a:rPr>
              <a:t>Jacobian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 as a quality metric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0" y="2169160"/>
            <a:ext cx="3627120" cy="3627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18397" y="2285051"/>
            <a:ext cx="787603" cy="237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03476" y="3075856"/>
            <a:ext cx="687346" cy="33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2965" y="1763108"/>
            <a:ext cx="4496410" cy="412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13 Flecha derecha"/>
          <p:cNvSpPr/>
          <p:nvPr/>
        </p:nvSpPr>
        <p:spPr>
          <a:xfrm>
            <a:off x="4028564" y="3485934"/>
            <a:ext cx="955445" cy="172748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eaLnBrk="1" hangingPunct="1"/>
            <a:endParaRPr kumimoji="0" lang="es-ES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9 Grupo"/>
          <p:cNvGrpSpPr/>
          <p:nvPr/>
        </p:nvGrpSpPr>
        <p:grpSpPr>
          <a:xfrm>
            <a:off x="4881092" y="1801253"/>
            <a:ext cx="4934755" cy="4660680"/>
            <a:chOff x="-126424" y="2131448"/>
            <a:chExt cx="4934755" cy="4660680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1192" y="2131448"/>
              <a:ext cx="4167835" cy="3813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6 CuadroTexto"/>
            <p:cNvSpPr txBox="1"/>
            <p:nvPr/>
          </p:nvSpPr>
          <p:spPr>
            <a:xfrm>
              <a:off x="-126424" y="6145797"/>
              <a:ext cx="49347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dirty="0" err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Spline</a:t>
              </a:r>
              <a:r>
                <a:rPr lang="en-US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parameterization with the new strategy</a:t>
              </a:r>
            </a:p>
            <a:p>
              <a:pPr algn="l"/>
              <a:r>
                <a:rPr lang="en-US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             (polynomial blending functions)</a:t>
              </a:r>
              <a:endParaRPr lang="es-E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8 Grupo"/>
          <p:cNvGrpSpPr/>
          <p:nvPr/>
        </p:nvGrpSpPr>
        <p:grpSpPr>
          <a:xfrm>
            <a:off x="283335" y="1757375"/>
            <a:ext cx="4340180" cy="4691495"/>
            <a:chOff x="5262451" y="1947875"/>
            <a:chExt cx="4340180" cy="4691495"/>
          </a:xfrm>
        </p:grpSpPr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73690" y="1947875"/>
              <a:ext cx="4140000" cy="3787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7 CuadroTexto"/>
            <p:cNvSpPr txBox="1"/>
            <p:nvPr/>
          </p:nvSpPr>
          <p:spPr>
            <a:xfrm>
              <a:off x="5262451" y="5993039"/>
              <a:ext cx="43401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T-</a:t>
              </a:r>
              <a:r>
                <a:rPr lang="en-US" sz="1800" dirty="0" err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spline</a:t>
              </a:r>
              <a:r>
                <a:rPr lang="en-US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parameterization, </a:t>
              </a:r>
              <a:r>
                <a:rPr lang="en-US" sz="1800" dirty="0" err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Sederberg</a:t>
              </a:r>
              <a:endPara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(rational blending functions )</a:t>
              </a:r>
              <a:endParaRPr lang="es-E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1 Título"/>
          <p:cNvSpPr txBox="1">
            <a:spLocks/>
          </p:cNvSpPr>
          <p:nvPr/>
        </p:nvSpPr>
        <p:spPr bwMode="auto">
          <a:xfrm>
            <a:off x="187966" y="121920"/>
            <a:ext cx="73326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defRPr/>
            </a:pPr>
            <a:r>
              <a:rPr kumimoji="0" lang="es-ES" sz="2400" b="1" kern="0" dirty="0" err="1" smtClean="0">
                <a:solidFill>
                  <a:srgbClr val="FFFFFF"/>
                </a:solidFill>
                <a:latin typeface="Trebuchet MS"/>
              </a:rPr>
              <a:t>Good</a:t>
            </a:r>
            <a:r>
              <a:rPr kumimoji="0" lang="es-ES" sz="2400" b="1" kern="0" dirty="0" smtClean="0">
                <a:solidFill>
                  <a:srgbClr val="FFFFFF"/>
                </a:solidFill>
                <a:latin typeface="Trebuchet MS"/>
              </a:rPr>
              <a:t> </a:t>
            </a:r>
            <a:r>
              <a:rPr kumimoji="0" lang="es-ES" sz="2400" b="1" kern="0" dirty="0" err="1" smtClean="0">
                <a:solidFill>
                  <a:srgbClr val="FFFFFF"/>
                </a:solidFill>
                <a:latin typeface="Trebuchet MS"/>
              </a:rPr>
              <a:t>quality</a:t>
            </a:r>
            <a:r>
              <a:rPr kumimoji="0" lang="es-ES" sz="2400" b="1" kern="0" dirty="0" smtClean="0">
                <a:solidFill>
                  <a:srgbClr val="FFFFFF"/>
                </a:solidFill>
                <a:latin typeface="Trebuchet MS"/>
              </a:rPr>
              <a:t> </a:t>
            </a:r>
            <a:r>
              <a:rPr kumimoji="0" lang="es-ES" sz="2400" b="1" kern="0" dirty="0" err="1" smtClean="0">
                <a:solidFill>
                  <a:srgbClr val="FFFFFF"/>
                </a:solidFill>
                <a:latin typeface="Trebuchet MS"/>
              </a:rPr>
              <a:t>parameterization</a:t>
            </a:r>
            <a:r>
              <a:rPr kumimoji="0" lang="es-ES" sz="2400" b="1" kern="0" dirty="0" smtClean="0">
                <a:solidFill>
                  <a:srgbClr val="FFFFFF"/>
                </a:solidFill>
                <a:latin typeface="Trebuchet MS"/>
              </a:rPr>
              <a:t> </a:t>
            </a:r>
            <a:r>
              <a:rPr kumimoji="0" lang="es-ES" sz="2400" b="1" kern="0" dirty="0" err="1" smtClean="0">
                <a:solidFill>
                  <a:srgbClr val="FFFFFF"/>
                </a:solidFill>
                <a:latin typeface="Trebuchet MS"/>
              </a:rPr>
              <a:t>for</a:t>
            </a:r>
            <a:r>
              <a:rPr kumimoji="0" lang="es-ES" sz="2400" b="1" kern="0" dirty="0" smtClean="0">
                <a:solidFill>
                  <a:srgbClr val="FFFFFF"/>
                </a:solidFill>
                <a:latin typeface="Trebuchet MS"/>
              </a:rPr>
              <a:t> </a:t>
            </a:r>
            <a:r>
              <a:rPr kumimoji="0" lang="es-ES" sz="2400" b="1" kern="0" dirty="0" err="1" smtClean="0">
                <a:solidFill>
                  <a:srgbClr val="FFFFFF"/>
                </a:solidFill>
                <a:latin typeface="Trebuchet MS"/>
              </a:rPr>
              <a:t>application</a:t>
            </a:r>
            <a:r>
              <a:rPr kumimoji="0" lang="es-ES" sz="2400" b="1" kern="0" dirty="0" smtClean="0">
                <a:solidFill>
                  <a:srgbClr val="FFFFFF"/>
                </a:solidFill>
                <a:latin typeface="Trebuchet MS"/>
              </a:rPr>
              <a:t> of IGA</a:t>
            </a:r>
            <a:endParaRPr kumimoji="0" lang="es-ES" sz="2400" b="1" kern="0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26472" y="697986"/>
            <a:ext cx="7451784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Comparison of rational T-</a:t>
            </a:r>
            <a:r>
              <a:rPr lang="en-US" sz="1800" dirty="0" err="1" smtClean="0">
                <a:solidFill>
                  <a:srgbClr val="C8C8C8"/>
                </a:solidFill>
                <a:latin typeface="Arial" charset="0"/>
              </a:rPr>
              <a:t>spline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 parameterization with the new strategy 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9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018" y="2518418"/>
            <a:ext cx="4467225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7936" y="4432884"/>
            <a:ext cx="3483864" cy="2099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5300" y="1515662"/>
            <a:ext cx="2202181" cy="253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8" name="17 Conector recto de flecha"/>
          <p:cNvCxnSpPr/>
          <p:nvPr/>
        </p:nvCxnSpPr>
        <p:spPr bwMode="auto">
          <a:xfrm flipH="1">
            <a:off x="3656877" y="2529114"/>
            <a:ext cx="2936239" cy="96157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20 Conector recto de flecha"/>
          <p:cNvCxnSpPr>
            <a:stCxn id="8205" idx="1"/>
          </p:cNvCxnSpPr>
          <p:nvPr/>
        </p:nvCxnSpPr>
        <p:spPr bwMode="auto">
          <a:xfrm flipH="1" flipV="1">
            <a:off x="4157620" y="4988571"/>
            <a:ext cx="1680317" cy="49432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25 CuadroTexto"/>
          <p:cNvSpPr txBox="1"/>
          <p:nvPr/>
        </p:nvSpPr>
        <p:spPr>
          <a:xfrm>
            <a:off x="264165" y="1619163"/>
            <a:ext cx="5917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Rational T-</a:t>
            </a:r>
            <a:r>
              <a:rPr lang="en-US" sz="1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spline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represents a little more cell oscillations </a:t>
            </a:r>
            <a:endParaRPr lang="es-ES" sz="1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1 Título"/>
          <p:cNvSpPr txBox="1">
            <a:spLocks/>
          </p:cNvSpPr>
          <p:nvPr/>
        </p:nvSpPr>
        <p:spPr bwMode="auto">
          <a:xfrm>
            <a:off x="187966" y="121920"/>
            <a:ext cx="73326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defRPr/>
            </a:pPr>
            <a:r>
              <a:rPr kumimoji="0" lang="es-ES" sz="2400" b="1" kern="0" dirty="0" err="1" smtClean="0">
                <a:solidFill>
                  <a:srgbClr val="FFFFFF"/>
                </a:solidFill>
                <a:latin typeface="Trebuchet MS"/>
              </a:rPr>
              <a:t>Good</a:t>
            </a:r>
            <a:r>
              <a:rPr kumimoji="0" lang="es-ES" sz="2400" b="1" kern="0" dirty="0" smtClean="0">
                <a:solidFill>
                  <a:srgbClr val="FFFFFF"/>
                </a:solidFill>
                <a:latin typeface="Trebuchet MS"/>
              </a:rPr>
              <a:t> </a:t>
            </a:r>
            <a:r>
              <a:rPr kumimoji="0" lang="es-ES" sz="2400" b="1" kern="0" dirty="0" err="1" smtClean="0">
                <a:solidFill>
                  <a:srgbClr val="FFFFFF"/>
                </a:solidFill>
                <a:latin typeface="Trebuchet MS"/>
              </a:rPr>
              <a:t>quality</a:t>
            </a:r>
            <a:r>
              <a:rPr kumimoji="0" lang="es-ES" sz="2400" b="1" kern="0" dirty="0" smtClean="0">
                <a:solidFill>
                  <a:srgbClr val="FFFFFF"/>
                </a:solidFill>
                <a:latin typeface="Trebuchet MS"/>
              </a:rPr>
              <a:t> </a:t>
            </a:r>
            <a:r>
              <a:rPr kumimoji="0" lang="es-ES" sz="2400" b="1" kern="0" dirty="0" err="1" smtClean="0">
                <a:solidFill>
                  <a:srgbClr val="FFFFFF"/>
                </a:solidFill>
                <a:latin typeface="Trebuchet MS"/>
              </a:rPr>
              <a:t>parameterization</a:t>
            </a:r>
            <a:r>
              <a:rPr kumimoji="0" lang="es-ES" sz="2400" b="1" kern="0" dirty="0" smtClean="0">
                <a:solidFill>
                  <a:srgbClr val="FFFFFF"/>
                </a:solidFill>
                <a:latin typeface="Trebuchet MS"/>
              </a:rPr>
              <a:t> </a:t>
            </a:r>
            <a:r>
              <a:rPr kumimoji="0" lang="es-ES" sz="2400" b="1" kern="0" dirty="0" err="1" smtClean="0">
                <a:solidFill>
                  <a:srgbClr val="FFFFFF"/>
                </a:solidFill>
                <a:latin typeface="Trebuchet MS"/>
              </a:rPr>
              <a:t>for</a:t>
            </a:r>
            <a:r>
              <a:rPr kumimoji="0" lang="es-ES" sz="2400" b="1" kern="0" dirty="0" smtClean="0">
                <a:solidFill>
                  <a:srgbClr val="FFFFFF"/>
                </a:solidFill>
                <a:latin typeface="Trebuchet MS"/>
              </a:rPr>
              <a:t> </a:t>
            </a:r>
            <a:r>
              <a:rPr kumimoji="0" lang="es-ES" sz="2400" b="1" kern="0" dirty="0" err="1" smtClean="0">
                <a:solidFill>
                  <a:srgbClr val="FFFFFF"/>
                </a:solidFill>
                <a:latin typeface="Trebuchet MS"/>
              </a:rPr>
              <a:t>application</a:t>
            </a:r>
            <a:r>
              <a:rPr kumimoji="0" lang="es-ES" sz="2400" b="1" kern="0" dirty="0" smtClean="0">
                <a:solidFill>
                  <a:srgbClr val="FFFFFF"/>
                </a:solidFill>
                <a:latin typeface="Trebuchet MS"/>
              </a:rPr>
              <a:t> of IGA</a:t>
            </a:r>
            <a:endParaRPr kumimoji="0" lang="es-ES" sz="2400" b="1" kern="0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226472" y="697986"/>
            <a:ext cx="7451784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Comparison of rational T-</a:t>
            </a:r>
            <a:r>
              <a:rPr lang="en-US" sz="1800" dirty="0" err="1" smtClean="0">
                <a:solidFill>
                  <a:srgbClr val="C8C8C8"/>
                </a:solidFill>
                <a:latin typeface="Arial" charset="0"/>
              </a:rPr>
              <a:t>spline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 parameterization with the new strategy 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40" name="39 Rectángulo"/>
          <p:cNvSpPr/>
          <p:nvPr/>
        </p:nvSpPr>
        <p:spPr bwMode="auto">
          <a:xfrm>
            <a:off x="2946403" y="3525157"/>
            <a:ext cx="684000" cy="710067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s-ES" smtClean="0"/>
          </a:p>
        </p:txBody>
      </p:sp>
      <p:sp>
        <p:nvSpPr>
          <p:cNvPr id="42" name="41 Rectángulo"/>
          <p:cNvSpPr/>
          <p:nvPr/>
        </p:nvSpPr>
        <p:spPr bwMode="auto">
          <a:xfrm>
            <a:off x="2492834" y="4902210"/>
            <a:ext cx="1634671" cy="710067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s-E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187966" y="121920"/>
            <a:ext cx="73326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defRPr/>
            </a:pPr>
            <a:r>
              <a:rPr kumimoji="0" lang="es-ES" sz="2400" b="1" kern="0" dirty="0" err="1" smtClean="0">
                <a:solidFill>
                  <a:srgbClr val="FFFFFF"/>
                </a:solidFill>
                <a:latin typeface="Trebuchet MS"/>
              </a:rPr>
              <a:t>Good</a:t>
            </a:r>
            <a:r>
              <a:rPr kumimoji="0" lang="es-ES" sz="2400" b="1" kern="0" dirty="0" smtClean="0">
                <a:solidFill>
                  <a:srgbClr val="FFFFFF"/>
                </a:solidFill>
                <a:latin typeface="Trebuchet MS"/>
              </a:rPr>
              <a:t> </a:t>
            </a:r>
            <a:r>
              <a:rPr kumimoji="0" lang="es-ES" sz="2400" b="1" kern="0" dirty="0" err="1" smtClean="0">
                <a:solidFill>
                  <a:srgbClr val="FFFFFF"/>
                </a:solidFill>
                <a:latin typeface="Trebuchet MS"/>
              </a:rPr>
              <a:t>quality</a:t>
            </a:r>
            <a:r>
              <a:rPr kumimoji="0" lang="es-ES" sz="2400" b="1" kern="0" dirty="0" smtClean="0">
                <a:solidFill>
                  <a:srgbClr val="FFFFFF"/>
                </a:solidFill>
                <a:latin typeface="Trebuchet MS"/>
              </a:rPr>
              <a:t> </a:t>
            </a:r>
            <a:r>
              <a:rPr kumimoji="0" lang="es-ES" sz="2400" b="1" kern="0" dirty="0" err="1" smtClean="0">
                <a:solidFill>
                  <a:srgbClr val="FFFFFF"/>
                </a:solidFill>
                <a:latin typeface="Trebuchet MS"/>
              </a:rPr>
              <a:t>parameterization</a:t>
            </a:r>
            <a:r>
              <a:rPr kumimoji="0" lang="es-ES" sz="2400" b="1" kern="0" dirty="0" smtClean="0">
                <a:solidFill>
                  <a:srgbClr val="FFFFFF"/>
                </a:solidFill>
                <a:latin typeface="Trebuchet MS"/>
              </a:rPr>
              <a:t> </a:t>
            </a:r>
            <a:r>
              <a:rPr kumimoji="0" lang="es-ES" sz="2400" b="1" kern="0" dirty="0" err="1" smtClean="0">
                <a:solidFill>
                  <a:srgbClr val="FFFFFF"/>
                </a:solidFill>
                <a:latin typeface="Trebuchet MS"/>
              </a:rPr>
              <a:t>for</a:t>
            </a:r>
            <a:r>
              <a:rPr kumimoji="0" lang="es-ES" sz="2400" b="1" kern="0" dirty="0" smtClean="0">
                <a:solidFill>
                  <a:srgbClr val="FFFFFF"/>
                </a:solidFill>
                <a:latin typeface="Trebuchet MS"/>
              </a:rPr>
              <a:t> </a:t>
            </a:r>
            <a:r>
              <a:rPr kumimoji="0" lang="es-ES" sz="2400" b="1" kern="0" dirty="0" err="1" smtClean="0">
                <a:solidFill>
                  <a:srgbClr val="FFFFFF"/>
                </a:solidFill>
                <a:latin typeface="Trebuchet MS"/>
              </a:rPr>
              <a:t>application</a:t>
            </a:r>
            <a:r>
              <a:rPr kumimoji="0" lang="es-ES" sz="2400" b="1" kern="0" dirty="0" smtClean="0">
                <a:solidFill>
                  <a:srgbClr val="FFFFFF"/>
                </a:solidFill>
                <a:latin typeface="Trebuchet MS"/>
              </a:rPr>
              <a:t> of IGA</a:t>
            </a:r>
            <a:endParaRPr kumimoji="0" lang="es-ES" sz="2400" b="1" kern="0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26472" y="697991"/>
            <a:ext cx="7580024" cy="6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Comparison of  rational T-</a:t>
            </a:r>
            <a:r>
              <a:rPr lang="en-US" sz="1800" dirty="0" err="1" smtClean="0">
                <a:solidFill>
                  <a:srgbClr val="C8C8C8"/>
                </a:solidFill>
                <a:latin typeface="Arial" charset="0"/>
              </a:rPr>
              <a:t>spline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 parameterization with the  new strategy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Oscillation of mean ratio </a:t>
            </a:r>
            <a:r>
              <a:rPr lang="en-US" sz="1800" dirty="0" err="1" smtClean="0">
                <a:solidFill>
                  <a:srgbClr val="C8C8C8"/>
                </a:solidFill>
                <a:latin typeface="Arial" charset="0"/>
              </a:rPr>
              <a:t>Jacobian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 on each cell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1372" y="2150772"/>
            <a:ext cx="6327488" cy="4524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CuadroTexto"/>
          <p:cNvSpPr txBox="1"/>
          <p:nvPr/>
        </p:nvSpPr>
        <p:spPr>
          <a:xfrm>
            <a:off x="0" y="1509941"/>
            <a:ext cx="9906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Representation in increasing order in the 844 cells with 64 </a:t>
            </a:r>
            <a:r>
              <a:rPr lang="en-US" sz="18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quadrature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points per cell</a:t>
            </a:r>
            <a:endParaRPr lang="es-ES" sz="1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17 Grupo"/>
          <p:cNvGrpSpPr/>
          <p:nvPr/>
        </p:nvGrpSpPr>
        <p:grpSpPr>
          <a:xfrm>
            <a:off x="2956934" y="2589546"/>
            <a:ext cx="3048000" cy="788432"/>
            <a:chOff x="368300" y="3333659"/>
            <a:chExt cx="3048000" cy="788432"/>
          </a:xfrm>
        </p:grpSpPr>
        <p:cxnSp>
          <p:nvCxnSpPr>
            <p:cNvPr id="10" name="9 Conector recto"/>
            <p:cNvCxnSpPr/>
            <p:nvPr/>
          </p:nvCxnSpPr>
          <p:spPr bwMode="auto">
            <a:xfrm>
              <a:off x="381000" y="3975100"/>
              <a:ext cx="82800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14 Conector recto"/>
            <p:cNvCxnSpPr/>
            <p:nvPr/>
          </p:nvCxnSpPr>
          <p:spPr bwMode="auto">
            <a:xfrm>
              <a:off x="368300" y="3543300"/>
              <a:ext cx="82800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" name="15 CuadroTexto"/>
            <p:cNvSpPr txBox="1"/>
            <p:nvPr/>
          </p:nvSpPr>
          <p:spPr>
            <a:xfrm>
              <a:off x="1407160" y="3333659"/>
              <a:ext cx="20091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dirty="0" smtClean="0">
                  <a:solidFill>
                    <a:srgbClr val="000000"/>
                  </a:solidFill>
                </a:rPr>
                <a:t>rational T- </a:t>
              </a:r>
              <a:r>
                <a:rPr lang="en-US" sz="1800" dirty="0" err="1" smtClean="0">
                  <a:solidFill>
                    <a:srgbClr val="000000"/>
                  </a:solidFill>
                </a:rPr>
                <a:t>spline</a:t>
              </a:r>
              <a:r>
                <a:rPr lang="en-US" sz="1800" dirty="0" smtClean="0">
                  <a:solidFill>
                    <a:srgbClr val="000000"/>
                  </a:solidFill>
                </a:rPr>
                <a:t> </a:t>
              </a:r>
              <a:endParaRPr lang="es-ES" sz="1800" dirty="0">
                <a:solidFill>
                  <a:srgbClr val="000000"/>
                </a:solidFill>
              </a:endParaRPr>
            </a:p>
          </p:txBody>
        </p:sp>
        <p:sp>
          <p:nvSpPr>
            <p:cNvPr id="17" name="16 CuadroTexto"/>
            <p:cNvSpPr txBox="1"/>
            <p:nvPr/>
          </p:nvSpPr>
          <p:spPr>
            <a:xfrm>
              <a:off x="1407161" y="3752759"/>
              <a:ext cx="2009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dirty="0" smtClean="0">
                  <a:solidFill>
                    <a:srgbClr val="000000"/>
                  </a:solidFill>
                </a:rPr>
                <a:t>polynomial  </a:t>
              </a:r>
              <a:r>
                <a:rPr lang="en-US" sz="1800" dirty="0" err="1" smtClean="0">
                  <a:solidFill>
                    <a:srgbClr val="000000"/>
                  </a:solidFill>
                </a:rPr>
                <a:t>spline</a:t>
              </a:r>
              <a:r>
                <a:rPr lang="en-US" sz="1800" dirty="0" smtClean="0">
                  <a:solidFill>
                    <a:srgbClr val="000000"/>
                  </a:solidFill>
                </a:rPr>
                <a:t> </a:t>
              </a:r>
              <a:endParaRPr lang="es-ES" sz="1800" dirty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7" name="Picture 98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9" y="2100263"/>
            <a:ext cx="3595687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Picture 5" descr="C:\trabajos\Congresos\Workshop Swansea\spline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5063" y="2517775"/>
            <a:ext cx="4572000" cy="353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9" name="Text Box 10"/>
          <p:cNvSpPr txBox="1">
            <a:spLocks noChangeArrowheads="1"/>
          </p:cNvSpPr>
          <p:nvPr/>
        </p:nvSpPr>
        <p:spPr bwMode="auto">
          <a:xfrm>
            <a:off x="1611313" y="1663700"/>
            <a:ext cx="2178050" cy="307975"/>
          </a:xfrm>
          <a:prstGeom prst="rect">
            <a:avLst/>
          </a:prstGeom>
          <a:solidFill>
            <a:srgbClr val="FFFFFF"/>
          </a:solidFill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 b="1" i="1" smtClean="0">
                <a:solidFill>
                  <a:srgbClr val="000000"/>
                </a:solidFill>
                <a:latin typeface="Trebuchet MS" pitchFamily="34" charset="0"/>
              </a:rPr>
              <a:t>T-mesh and anchor </a:t>
            </a:r>
            <a:r>
              <a:rPr lang="en-US" sz="1400" b="1" i="1" smtClean="0">
                <a:solidFill>
                  <a:srgbClr val="000000"/>
                </a:solidFill>
                <a:latin typeface="Trebuchet MS" pitchFamily="34" charset="0"/>
              </a:rPr>
              <a:t>t</a:t>
            </a:r>
            <a:r>
              <a:rPr lang="el-GR" sz="1400" b="1" i="1" baseline="-25000" smtClean="0">
                <a:solidFill>
                  <a:srgbClr val="000000"/>
                </a:solidFill>
                <a:latin typeface="Trebuchet MS" pitchFamily="34" charset="0"/>
              </a:rPr>
              <a:t>α</a:t>
            </a:r>
            <a:r>
              <a:rPr lang="es-ES" sz="1400" b="1" i="1" smtClean="0">
                <a:solidFill>
                  <a:srgbClr val="000000"/>
                </a:solidFill>
                <a:latin typeface="Trebuchet MS" pitchFamily="34" charset="0"/>
              </a:rPr>
              <a:t> </a:t>
            </a:r>
            <a:endParaRPr lang="en-US" sz="1400" b="1" i="1" smtClean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4110" name="Text Box 10"/>
          <p:cNvSpPr txBox="1">
            <a:spLocks noChangeArrowheads="1"/>
          </p:cNvSpPr>
          <p:nvPr/>
        </p:nvSpPr>
        <p:spPr bwMode="auto">
          <a:xfrm>
            <a:off x="5149856" y="6099187"/>
            <a:ext cx="4151313" cy="307975"/>
          </a:xfrm>
          <a:prstGeom prst="rect">
            <a:avLst/>
          </a:prstGeom>
          <a:solidFill>
            <a:srgbClr val="FFFFFF"/>
          </a:solidFill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i="1" smtClean="0">
                <a:solidFill>
                  <a:srgbClr val="000000"/>
                </a:solidFill>
                <a:latin typeface="Trebuchet MS" pitchFamily="34" charset="0"/>
              </a:rPr>
              <a:t>Bivariate Cubic T-spline Basis Function </a:t>
            </a:r>
          </a:p>
        </p:txBody>
      </p:sp>
      <p:sp>
        <p:nvSpPr>
          <p:cNvPr id="4111" name="Text Box 10"/>
          <p:cNvSpPr txBox="1">
            <a:spLocks noChangeArrowheads="1"/>
          </p:cNvSpPr>
          <p:nvPr/>
        </p:nvSpPr>
        <p:spPr bwMode="auto">
          <a:xfrm>
            <a:off x="4843463" y="3289310"/>
            <a:ext cx="1914525" cy="276999"/>
          </a:xfrm>
          <a:prstGeom prst="rect">
            <a:avLst/>
          </a:prstGeom>
          <a:solidFill>
            <a:srgbClr val="FFFFFF"/>
          </a:solidFill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i="1" smtClean="0">
                <a:solidFill>
                  <a:srgbClr val="000000"/>
                </a:solidFill>
                <a:latin typeface="Trebuchet MS" pitchFamily="34" charset="0"/>
              </a:rPr>
              <a:t>support of the T-spline </a:t>
            </a:r>
          </a:p>
        </p:txBody>
      </p:sp>
      <p:sp>
        <p:nvSpPr>
          <p:cNvPr id="4112" name="26 Flecha curvada hacia la derecha"/>
          <p:cNvSpPr>
            <a:spLocks noChangeArrowheads="1"/>
          </p:cNvSpPr>
          <p:nvPr/>
        </p:nvSpPr>
        <p:spPr bwMode="auto">
          <a:xfrm>
            <a:off x="4641856" y="3587755"/>
            <a:ext cx="271463" cy="710067"/>
          </a:xfrm>
          <a:prstGeom prst="curvedRightArrow">
            <a:avLst>
              <a:gd name="adj1" fmla="val 24953"/>
              <a:gd name="adj2" fmla="val 49888"/>
              <a:gd name="adj3" fmla="val 25000"/>
            </a:avLst>
          </a:prstGeom>
          <a:solidFill>
            <a:schemeClr val="accent1"/>
          </a:solidFill>
          <a:ln w="57150" algn="ctr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lang="es-ES" smtClean="0"/>
          </a:p>
        </p:txBody>
      </p:sp>
      <p:pic>
        <p:nvPicPr>
          <p:cNvPr id="4113" name="Picture 3" descr="C:\trabajos\Congresos\Workshop Swansea\splx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4763" y="1597025"/>
            <a:ext cx="203041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4" name="Picture 4" descr="C:\trabajos\Congresos\Workshop Swansea\sply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70782" y="1608150"/>
            <a:ext cx="2030413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5" name="Rectangle 6"/>
          <p:cNvSpPr>
            <a:spLocks noChangeArrowheads="1"/>
          </p:cNvSpPr>
          <p:nvPr/>
        </p:nvSpPr>
        <p:spPr bwMode="auto">
          <a:xfrm>
            <a:off x="4860640" y="-353943"/>
            <a:ext cx="1847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 smtClean="0"/>
          </a:p>
        </p:txBody>
      </p:sp>
      <p:sp>
        <p:nvSpPr>
          <p:cNvPr id="4116" name="Rectangle 8"/>
          <p:cNvSpPr>
            <a:spLocks noChangeArrowheads="1"/>
          </p:cNvSpPr>
          <p:nvPr/>
        </p:nvSpPr>
        <p:spPr bwMode="auto">
          <a:xfrm>
            <a:off x="4860640" y="-353943"/>
            <a:ext cx="1847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 smtClean="0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7151688" y="2371737"/>
          <a:ext cx="207962" cy="282575"/>
        </p:xfrm>
        <a:graphic>
          <a:graphicData uri="http://schemas.openxmlformats.org/presentationml/2006/ole">
            <p:oleObj spid="_x0000_s539650" name="Ecuación" r:id="rId7" imgW="165028" imgH="228501" progId="Equation.3">
              <p:embed/>
            </p:oleObj>
          </a:graphicData>
        </a:graphic>
      </p:graphicFrame>
      <p:sp>
        <p:nvSpPr>
          <p:cNvPr id="4117" name="Rectangle 10"/>
          <p:cNvSpPr>
            <a:spLocks noChangeArrowheads="1"/>
          </p:cNvSpPr>
          <p:nvPr/>
        </p:nvSpPr>
        <p:spPr bwMode="auto">
          <a:xfrm>
            <a:off x="4860640" y="-353943"/>
            <a:ext cx="1847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 smtClean="0"/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9547232" y="2397125"/>
          <a:ext cx="219075" cy="287338"/>
        </p:xfrm>
        <a:graphic>
          <a:graphicData uri="http://schemas.openxmlformats.org/presentationml/2006/ole">
            <p:oleObj spid="_x0000_s539651" name="Ecuación" r:id="rId8" imgW="177646" imgH="228402" progId="Equation.3">
              <p:embed/>
            </p:oleObj>
          </a:graphicData>
        </a:graphic>
      </p:graphicFrame>
      <p:sp>
        <p:nvSpPr>
          <p:cNvPr id="4118" name="Rectangle 12"/>
          <p:cNvSpPr>
            <a:spLocks noChangeArrowheads="1"/>
          </p:cNvSpPr>
          <p:nvPr/>
        </p:nvSpPr>
        <p:spPr bwMode="auto">
          <a:xfrm>
            <a:off x="4860640" y="-353943"/>
            <a:ext cx="1847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 smtClean="0"/>
          </a:p>
        </p:txBody>
      </p:sp>
      <p:sp>
        <p:nvSpPr>
          <p:cNvPr id="4119" name="Rectangle 14"/>
          <p:cNvSpPr>
            <a:spLocks noChangeArrowheads="1"/>
          </p:cNvSpPr>
          <p:nvPr/>
        </p:nvSpPr>
        <p:spPr bwMode="auto">
          <a:xfrm>
            <a:off x="4860640" y="-353943"/>
            <a:ext cx="1847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 smtClean="0"/>
          </a:p>
        </p:txBody>
      </p:sp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6935794" y="1998663"/>
          <a:ext cx="284162" cy="285750"/>
        </p:xfrm>
        <a:graphic>
          <a:graphicData uri="http://schemas.openxmlformats.org/presentationml/2006/ole">
            <p:oleObj spid="_x0000_s539652" name="Ecuación" r:id="rId9" imgW="126725" imgH="126725" progId="Equation.3">
              <p:embed/>
            </p:oleObj>
          </a:graphicData>
        </a:graphic>
      </p:graphicFrame>
      <p:sp>
        <p:nvSpPr>
          <p:cNvPr id="4120" name="Rectangle 16"/>
          <p:cNvSpPr>
            <a:spLocks noChangeArrowheads="1"/>
          </p:cNvSpPr>
          <p:nvPr/>
        </p:nvSpPr>
        <p:spPr bwMode="auto">
          <a:xfrm>
            <a:off x="4860640" y="-353943"/>
            <a:ext cx="1847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 smtClean="0"/>
          </a:p>
        </p:txBody>
      </p:sp>
      <p:graphicFrame>
        <p:nvGraphicFramePr>
          <p:cNvPr id="4101" name="Object 5"/>
          <p:cNvGraphicFramePr>
            <a:graphicFrameLocks noChangeAspect="1"/>
          </p:cNvGraphicFramePr>
          <p:nvPr/>
        </p:nvGraphicFramePr>
        <p:xfrm>
          <a:off x="9324975" y="1976442"/>
          <a:ext cx="312738" cy="223837"/>
        </p:xfrm>
        <a:graphic>
          <a:graphicData uri="http://schemas.openxmlformats.org/presentationml/2006/ole">
            <p:oleObj spid="_x0000_s539653" name="Ecuación" r:id="rId10" imgW="139639" imgH="101556" progId="Equation.3">
              <p:embed/>
            </p:oleObj>
          </a:graphicData>
        </a:graphic>
      </p:graphicFrame>
      <p:sp>
        <p:nvSpPr>
          <p:cNvPr id="4121" name="Rectangle 17"/>
          <p:cNvSpPr>
            <a:spLocks noChangeArrowheads="1"/>
          </p:cNvSpPr>
          <p:nvPr/>
        </p:nvSpPr>
        <p:spPr bwMode="auto">
          <a:xfrm>
            <a:off x="4860640" y="-353943"/>
            <a:ext cx="1847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 smtClean="0"/>
          </a:p>
        </p:txBody>
      </p:sp>
      <p:graphicFrame>
        <p:nvGraphicFramePr>
          <p:cNvPr id="4102" name="Object 6"/>
          <p:cNvGraphicFramePr>
            <a:graphicFrameLocks noChangeAspect="1"/>
          </p:cNvGraphicFramePr>
          <p:nvPr/>
        </p:nvGraphicFramePr>
        <p:xfrm>
          <a:off x="5927732" y="2767025"/>
          <a:ext cx="2919413" cy="441325"/>
        </p:xfrm>
        <a:graphic>
          <a:graphicData uri="http://schemas.openxmlformats.org/presentationml/2006/ole">
            <p:oleObj spid="_x0000_s539654" name="Ecuación" r:id="rId11" imgW="1612900" imgH="241300" progId="Equation.3">
              <p:embed/>
            </p:oleObj>
          </a:graphicData>
        </a:graphic>
      </p:graphicFrame>
      <p:sp>
        <p:nvSpPr>
          <p:cNvPr id="4122" name="Rectangle 19"/>
          <p:cNvSpPr>
            <a:spLocks noChangeArrowheads="1"/>
          </p:cNvSpPr>
          <p:nvPr/>
        </p:nvSpPr>
        <p:spPr bwMode="auto">
          <a:xfrm>
            <a:off x="4860640" y="-353943"/>
            <a:ext cx="1847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 smtClean="0"/>
          </a:p>
        </p:txBody>
      </p:sp>
      <p:graphicFrame>
        <p:nvGraphicFramePr>
          <p:cNvPr id="4103" name="Object 7"/>
          <p:cNvGraphicFramePr>
            <a:graphicFrameLocks noChangeAspect="1"/>
          </p:cNvGraphicFramePr>
          <p:nvPr/>
        </p:nvGraphicFramePr>
        <p:xfrm>
          <a:off x="5145094" y="1441462"/>
          <a:ext cx="673100" cy="358775"/>
        </p:xfrm>
        <a:graphic>
          <a:graphicData uri="http://schemas.openxmlformats.org/presentationml/2006/ole">
            <p:oleObj spid="_x0000_s539655" name="Ecuación" r:id="rId12" imgW="457200" imgH="241300" progId="Equation.3">
              <p:embed/>
            </p:oleObj>
          </a:graphicData>
        </a:graphic>
      </p:graphicFrame>
      <p:sp>
        <p:nvSpPr>
          <p:cNvPr id="4123" name="Rectangle 21"/>
          <p:cNvSpPr>
            <a:spLocks noChangeArrowheads="1"/>
          </p:cNvSpPr>
          <p:nvPr/>
        </p:nvSpPr>
        <p:spPr bwMode="auto">
          <a:xfrm>
            <a:off x="4860640" y="-353943"/>
            <a:ext cx="1847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 smtClean="0"/>
          </a:p>
        </p:txBody>
      </p:sp>
      <p:graphicFrame>
        <p:nvGraphicFramePr>
          <p:cNvPr id="4104" name="Object 8"/>
          <p:cNvGraphicFramePr>
            <a:graphicFrameLocks noChangeAspect="1"/>
          </p:cNvGraphicFramePr>
          <p:nvPr/>
        </p:nvGraphicFramePr>
        <p:xfrm>
          <a:off x="7548563" y="1433513"/>
          <a:ext cx="698500" cy="361950"/>
        </p:xfrm>
        <a:graphic>
          <a:graphicData uri="http://schemas.openxmlformats.org/presentationml/2006/ole">
            <p:oleObj spid="_x0000_s539656" name="Ecuación" r:id="rId13" imgW="469696" imgH="241195" progId="Equation.3">
              <p:embed/>
            </p:oleObj>
          </a:graphicData>
        </a:graphic>
      </p:graphicFrame>
      <p:sp>
        <p:nvSpPr>
          <p:cNvPr id="4124" name="Text Box 10"/>
          <p:cNvSpPr txBox="1">
            <a:spLocks noChangeArrowheads="1"/>
          </p:cNvSpPr>
          <p:nvPr/>
        </p:nvSpPr>
        <p:spPr bwMode="auto">
          <a:xfrm>
            <a:off x="523882" y="5721356"/>
            <a:ext cx="2830513" cy="307777"/>
          </a:xfrm>
          <a:prstGeom prst="rect">
            <a:avLst/>
          </a:prstGeom>
          <a:solidFill>
            <a:srgbClr val="FFFFFF"/>
          </a:solidFill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 i="1" smtClean="0">
                <a:solidFill>
                  <a:srgbClr val="000000"/>
                </a:solidFill>
                <a:latin typeface="Trebuchet MS" pitchFamily="34" charset="0"/>
              </a:rPr>
              <a:t>Knots associated to anchor t</a:t>
            </a:r>
            <a:r>
              <a:rPr lang="el-GR" sz="1400" b="1" i="1" baseline="-25000" smtClean="0">
                <a:solidFill>
                  <a:srgbClr val="000000"/>
                </a:solidFill>
                <a:latin typeface="Trebuchet MS" pitchFamily="34" charset="0"/>
              </a:rPr>
              <a:t>α</a:t>
            </a:r>
            <a:r>
              <a:rPr lang="es-ES" sz="1400" b="1" i="1" baseline="-25000" smtClean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es-ES" sz="1400" b="1" i="1" smtClean="0">
                <a:solidFill>
                  <a:srgbClr val="000000"/>
                </a:solidFill>
                <a:latin typeface="Trebuchet MS" pitchFamily="34" charset="0"/>
              </a:rPr>
              <a:t>: </a:t>
            </a:r>
            <a:endParaRPr lang="en-US" sz="1400" b="1" i="1" smtClean="0">
              <a:solidFill>
                <a:srgbClr val="000000"/>
              </a:solidFill>
              <a:latin typeface="Trebuchet MS" pitchFamily="34" charset="0"/>
            </a:endParaRPr>
          </a:p>
        </p:txBody>
      </p:sp>
      <p:graphicFrame>
        <p:nvGraphicFramePr>
          <p:cNvPr id="4105" name="Object 9"/>
          <p:cNvGraphicFramePr>
            <a:graphicFrameLocks noChangeAspect="1"/>
          </p:cNvGraphicFramePr>
          <p:nvPr/>
        </p:nvGraphicFramePr>
        <p:xfrm>
          <a:off x="625479" y="6099175"/>
          <a:ext cx="1797050" cy="330200"/>
        </p:xfrm>
        <a:graphic>
          <a:graphicData uri="http://schemas.openxmlformats.org/presentationml/2006/ole">
            <p:oleObj spid="_x0000_s539657" name="Ecuación" r:id="rId14" imgW="1333500" imgH="241300" progId="Equation.3">
              <p:embed/>
            </p:oleObj>
          </a:graphicData>
        </a:graphic>
      </p:graphicFrame>
      <p:graphicFrame>
        <p:nvGraphicFramePr>
          <p:cNvPr id="4106" name="Object 10"/>
          <p:cNvGraphicFramePr>
            <a:graphicFrameLocks noChangeAspect="1"/>
          </p:cNvGraphicFramePr>
          <p:nvPr/>
        </p:nvGraphicFramePr>
        <p:xfrm>
          <a:off x="2762256" y="6099175"/>
          <a:ext cx="1835150" cy="317500"/>
        </p:xfrm>
        <a:graphic>
          <a:graphicData uri="http://schemas.openxmlformats.org/presentationml/2006/ole">
            <p:oleObj spid="_x0000_s539658" name="Ecuación" r:id="rId15" imgW="1409088" imgH="241195" progId="Equation.3">
              <p:embed/>
            </p:oleObj>
          </a:graphicData>
        </a:graphic>
      </p:graphicFrame>
      <p:sp>
        <p:nvSpPr>
          <p:cNvPr id="4125" name="Rectangle 4"/>
          <p:cNvSpPr>
            <a:spLocks noChangeArrowheads="1"/>
          </p:cNvSpPr>
          <p:nvPr/>
        </p:nvSpPr>
        <p:spPr bwMode="auto">
          <a:xfrm>
            <a:off x="496892" y="168275"/>
            <a:ext cx="77771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 eaLnBrk="1" hangingPunct="1"/>
            <a:r>
              <a:rPr kumimoji="0"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T-</a:t>
            </a:r>
            <a:r>
              <a:rPr kumimoji="0" lang="en-US" sz="2400" b="1" dirty="0" err="1" smtClean="0">
                <a:solidFill>
                  <a:srgbClr val="FFFFFF"/>
                </a:solidFill>
                <a:latin typeface="Trebuchet MS" pitchFamily="34" charset="0"/>
              </a:rPr>
              <a:t>spline</a:t>
            </a:r>
            <a:r>
              <a:rPr kumimoji="0"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 Basis Functions in 2-D </a:t>
            </a: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507365" y="620713"/>
            <a:ext cx="4412490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smtClean="0">
                <a:solidFill>
                  <a:srgbClr val="C8C8C8"/>
                </a:solidFill>
                <a:latin typeface="Arial" charset="0"/>
              </a:rPr>
              <a:t>Example of a bivariate basis on a T-mesh</a:t>
            </a:r>
            <a:endParaRPr kumimoji="0" lang="en-US" sz="1800">
              <a:solidFill>
                <a:srgbClr val="C8C8C8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190" y="1665923"/>
            <a:ext cx="3153900" cy="8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24" name="Picture 4"/>
          <p:cNvPicPr>
            <a:picLocks noChangeAspect="1" noChangeArrowheads="1"/>
          </p:cNvPicPr>
          <p:nvPr/>
        </p:nvPicPr>
        <p:blipFill>
          <a:blip r:embed="rId3" cstate="print"/>
          <a:srcRect r="21869"/>
          <a:stretch>
            <a:fillRect/>
          </a:stretch>
        </p:blipFill>
        <p:spPr bwMode="auto">
          <a:xfrm>
            <a:off x="864273" y="3016543"/>
            <a:ext cx="3085427" cy="3050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8388" y="3053638"/>
            <a:ext cx="4260741" cy="322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07392" y="115888"/>
            <a:ext cx="7747661" cy="576262"/>
          </a:xfrm>
        </p:spPr>
        <p:txBody>
          <a:bodyPr/>
          <a:lstStyle/>
          <a:p>
            <a:r>
              <a:rPr lang="en-US" dirty="0" smtClean="0"/>
              <a:t>T-</a:t>
            </a:r>
            <a:r>
              <a:rPr lang="en-US" dirty="0" err="1" smtClean="0"/>
              <a:t>spline</a:t>
            </a:r>
            <a:r>
              <a:rPr lang="en-US" dirty="0" smtClean="0"/>
              <a:t> Parameterization</a:t>
            </a:r>
            <a:endParaRPr lang="en-US" dirty="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507365" y="620713"/>
            <a:ext cx="7032694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Determination of control points by imposing interpolation conditions</a:t>
            </a:r>
            <a:endParaRPr kumimoji="0"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7" name="6 Flecha derecha"/>
          <p:cNvSpPr/>
          <p:nvPr/>
        </p:nvSpPr>
        <p:spPr>
          <a:xfrm>
            <a:off x="4315575" y="4445098"/>
            <a:ext cx="1170826" cy="24130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eaLnBrk="1" hangingPunct="1"/>
            <a:endParaRPr kumimoji="0" lang="es-ES" sz="1800" dirty="0">
              <a:solidFill>
                <a:srgbClr val="FFFFFF"/>
              </a:solidFill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5762" y="4165600"/>
            <a:ext cx="599333" cy="29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 l="85207"/>
          <a:stretch>
            <a:fillRect/>
          </a:stretch>
        </p:blipFill>
        <p:spPr bwMode="auto">
          <a:xfrm>
            <a:off x="114333" y="3168943"/>
            <a:ext cx="584193" cy="3050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06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3305" y="1617191"/>
            <a:ext cx="3124200" cy="8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Rectángulo"/>
          <p:cNvSpPr/>
          <p:nvPr/>
        </p:nvSpPr>
        <p:spPr>
          <a:xfrm>
            <a:off x="4571881" y="1817757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dirty="0" smtClean="0">
                <a:solidFill>
                  <a:schemeClr val="tx1"/>
                </a:solidFill>
                <a:latin typeface="Arial" charset="0"/>
              </a:rPr>
              <a:t>where</a:t>
            </a:r>
            <a:endParaRPr lang="es-E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465220" y="620713"/>
            <a:ext cx="6096541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Application in </a:t>
            </a:r>
            <a:r>
              <a:rPr lang="en-US" sz="1800" dirty="0" err="1" smtClean="0">
                <a:solidFill>
                  <a:srgbClr val="C8C8C8"/>
                </a:solidFill>
                <a:latin typeface="Arial" charset="0"/>
              </a:rPr>
              <a:t>Igea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: Poisson problem </a:t>
            </a:r>
            <a:r>
              <a:rPr lang="en-US" sz="1800" dirty="0">
                <a:solidFill>
                  <a:srgbClr val="C8C8C8"/>
                </a:solidFill>
                <a:latin typeface="Arial" charset="0"/>
              </a:rPr>
              <a:t>with a central 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source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468313" y="115888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>
                <a:solidFill>
                  <a:srgbClr val="FFFFFF"/>
                </a:solidFill>
                <a:latin typeface="Trebuchet MS" pitchFamily="34" charset="0"/>
              </a:rPr>
              <a:t>Adaptive </a:t>
            </a:r>
            <a:r>
              <a:rPr lang="en-US" sz="2400" b="1" dirty="0" err="1">
                <a:solidFill>
                  <a:srgbClr val="FFFFFF"/>
                </a:solidFill>
                <a:latin typeface="Trebuchet MS" pitchFamily="34" charset="0"/>
              </a:rPr>
              <a:t>Isogeometric</a:t>
            </a:r>
            <a:r>
              <a:rPr lang="en-US" sz="2400" b="1" dirty="0">
                <a:solidFill>
                  <a:srgbClr val="FFFFFF"/>
                </a:solidFill>
                <a:latin typeface="Trebuchet MS" pitchFamily="34" charset="0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Refinement (EWC 2014)</a:t>
            </a:r>
          </a:p>
          <a:p>
            <a:pPr algn="l"/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45060" name="Imagen 2" descr="Igea_300dpi(vista total).jpg"/>
          <p:cNvPicPr>
            <a:picLocks noChangeAspect="1"/>
          </p:cNvPicPr>
          <p:nvPr/>
        </p:nvPicPr>
        <p:blipFill>
          <a:blip r:embed="rId3" cstate="print"/>
          <a:srcRect l="17366" t="7671" r="11200" b="9285"/>
          <a:stretch>
            <a:fillRect/>
          </a:stretch>
        </p:blipFill>
        <p:spPr bwMode="auto">
          <a:xfrm>
            <a:off x="6832600" y="1790700"/>
            <a:ext cx="2997200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5061" name="8 Grupo"/>
          <p:cNvGrpSpPr>
            <a:grpSpLocks/>
          </p:cNvGrpSpPr>
          <p:nvPr/>
        </p:nvGrpSpPr>
        <p:grpSpPr bwMode="auto">
          <a:xfrm>
            <a:off x="101600" y="3606800"/>
            <a:ext cx="1893888" cy="787400"/>
            <a:chOff x="431800" y="3292475"/>
            <a:chExt cx="1741488" cy="728663"/>
          </a:xfrm>
        </p:grpSpPr>
        <p:pic>
          <p:nvPicPr>
            <p:cNvPr id="45067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1800" y="3292475"/>
              <a:ext cx="1741488" cy="728663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</p:pic>
        <p:pic>
          <p:nvPicPr>
            <p:cNvPr id="45068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50876" y="3306469"/>
              <a:ext cx="933463" cy="557671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</p:pic>
      </p:grpSp>
      <p:sp>
        <p:nvSpPr>
          <p:cNvPr id="45062" name="Text Box 10"/>
          <p:cNvSpPr txBox="1">
            <a:spLocks noChangeArrowheads="1"/>
          </p:cNvSpPr>
          <p:nvPr/>
        </p:nvSpPr>
        <p:spPr bwMode="auto">
          <a:xfrm>
            <a:off x="15875" y="3108325"/>
            <a:ext cx="2063750" cy="368300"/>
          </a:xfrm>
          <a:prstGeom prst="rect">
            <a:avLst/>
          </a:prstGeom>
          <a:solidFill>
            <a:srgbClr val="FFFFFF"/>
          </a:solidFill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Trebuchet MS" pitchFamily="34" charset="0"/>
              </a:rPr>
              <a:t>Exact solution:</a:t>
            </a:r>
          </a:p>
        </p:txBody>
      </p:sp>
      <p:sp>
        <p:nvSpPr>
          <p:cNvPr id="45063" name="Text Box 10"/>
          <p:cNvSpPr txBox="1">
            <a:spLocks noChangeArrowheads="1"/>
          </p:cNvSpPr>
          <p:nvPr/>
        </p:nvSpPr>
        <p:spPr bwMode="auto">
          <a:xfrm>
            <a:off x="3114677" y="6296025"/>
            <a:ext cx="2738438" cy="400050"/>
          </a:xfrm>
          <a:prstGeom prst="rect">
            <a:avLst/>
          </a:prstGeom>
          <a:solidFill>
            <a:srgbClr val="FFFFFF"/>
          </a:solidFill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rebuchet MS" pitchFamily="34" charset="0"/>
              </a:rPr>
              <a:t>T-mesh</a:t>
            </a:r>
          </a:p>
        </p:txBody>
      </p:sp>
      <p:sp>
        <p:nvSpPr>
          <p:cNvPr id="45064" name="Text Box 10"/>
          <p:cNvSpPr txBox="1">
            <a:spLocks noChangeArrowheads="1"/>
          </p:cNvSpPr>
          <p:nvPr/>
        </p:nvSpPr>
        <p:spPr bwMode="auto">
          <a:xfrm>
            <a:off x="7126301" y="6281738"/>
            <a:ext cx="2738437" cy="400050"/>
          </a:xfrm>
          <a:prstGeom prst="rect">
            <a:avLst/>
          </a:prstGeom>
          <a:solidFill>
            <a:srgbClr val="FFFFFF"/>
          </a:solidFill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rebuchet MS" pitchFamily="34" charset="0"/>
              </a:rPr>
              <a:t>T-</a:t>
            </a:r>
            <a:r>
              <a:rPr lang="en-US" sz="2000" dirty="0" err="1">
                <a:solidFill>
                  <a:srgbClr val="000000"/>
                </a:solidFill>
                <a:latin typeface="Trebuchet MS" pitchFamily="34" charset="0"/>
              </a:rPr>
              <a:t>spline</a:t>
            </a:r>
            <a:endParaRPr lang="en-US" sz="2000" dirty="0">
              <a:solidFill>
                <a:srgbClr val="000000"/>
              </a:solidFill>
              <a:latin typeface="Trebuchet MS" pitchFamily="34" charset="0"/>
            </a:endParaRPr>
          </a:p>
        </p:txBody>
      </p:sp>
      <p:pic>
        <p:nvPicPr>
          <p:cNvPr id="45065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300" y="1422400"/>
            <a:ext cx="4337050" cy="1265238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pic>
        <p:nvPicPr>
          <p:cNvPr id="45066" name="Imagen 7" descr="Igea_300dpi(vista total param)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60591" y="2093913"/>
            <a:ext cx="4002087" cy="401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Flecha derecha"/>
          <p:cNvSpPr/>
          <p:nvPr/>
        </p:nvSpPr>
        <p:spPr>
          <a:xfrm>
            <a:off x="5575306" y="6464398"/>
            <a:ext cx="2019300" cy="152409"/>
          </a:xfrm>
          <a:prstGeom prst="rightArrow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35317" y="6079252"/>
            <a:ext cx="687346" cy="33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ChangeArrowheads="1"/>
          </p:cNvSpPr>
          <p:nvPr/>
        </p:nvSpPr>
        <p:spPr bwMode="auto">
          <a:xfrm>
            <a:off x="465140" y="620713"/>
            <a:ext cx="3822585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>
                <a:solidFill>
                  <a:srgbClr val="C8C8C8"/>
                </a:solidFill>
                <a:latin typeface="Arial" charset="0"/>
              </a:rPr>
              <a:t>Igea: T-spline of Numerical Solution</a:t>
            </a:r>
          </a:p>
        </p:txBody>
      </p:sp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468313" y="115888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>
                <a:solidFill>
                  <a:srgbClr val="FFFFFF"/>
                </a:solidFill>
                <a:latin typeface="Trebuchet MS" pitchFamily="34" charset="0"/>
              </a:rPr>
              <a:t>Adaptive </a:t>
            </a:r>
            <a:r>
              <a:rPr lang="en-US" sz="2400" b="1" dirty="0" err="1">
                <a:solidFill>
                  <a:srgbClr val="FFFFFF"/>
                </a:solidFill>
                <a:latin typeface="Trebuchet MS" pitchFamily="34" charset="0"/>
              </a:rPr>
              <a:t>Isogeometric</a:t>
            </a:r>
            <a:r>
              <a:rPr lang="en-US" sz="2400" b="1" dirty="0">
                <a:solidFill>
                  <a:srgbClr val="FFFFFF"/>
                </a:solidFill>
                <a:latin typeface="Trebuchet MS" pitchFamily="34" charset="0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Refinement (EWC 2014)</a:t>
            </a:r>
          </a:p>
          <a:p>
            <a:pPr algn="l"/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47108" name="Imagen 17" descr="Igea_300dpi(1x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103" y="1444625"/>
            <a:ext cx="5106988" cy="52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Imagen 18" descr="Igea_300dpi(1z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2338" y="1460505"/>
            <a:ext cx="3584575" cy="512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Text Box 10"/>
          <p:cNvSpPr txBox="1">
            <a:spLocks noChangeArrowheads="1"/>
          </p:cNvSpPr>
          <p:nvPr/>
        </p:nvSpPr>
        <p:spPr bwMode="auto">
          <a:xfrm>
            <a:off x="4002164" y="5945258"/>
            <a:ext cx="2370137" cy="646331"/>
          </a:xfrm>
          <a:prstGeom prst="rect">
            <a:avLst/>
          </a:prstGeom>
          <a:solidFill>
            <a:srgbClr val="FFFFFF"/>
          </a:solidFill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0070C0"/>
                </a:solidFill>
                <a:latin typeface="Trebuchet MS" pitchFamily="34" charset="0"/>
              </a:rPr>
              <a:t>Initial T-mesh</a:t>
            </a:r>
          </a:p>
          <a:p>
            <a:r>
              <a:rPr lang="en-US" sz="1800">
                <a:solidFill>
                  <a:srgbClr val="0070C0"/>
                </a:solidFill>
                <a:latin typeface="Trebuchet MS" pitchFamily="34" charset="0"/>
              </a:rPr>
              <a:t>5692 cells, 9304 DOF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/>
          <p:cNvSpPr>
            <a:spLocks noChangeArrowheads="1"/>
          </p:cNvSpPr>
          <p:nvPr/>
        </p:nvSpPr>
        <p:spPr bwMode="auto">
          <a:xfrm>
            <a:off x="468313" y="115888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>
                <a:solidFill>
                  <a:srgbClr val="FFFFFF"/>
                </a:solidFill>
                <a:latin typeface="Trebuchet MS" pitchFamily="34" charset="0"/>
              </a:rPr>
              <a:t>Adaptive </a:t>
            </a:r>
            <a:r>
              <a:rPr lang="en-US" sz="2400" b="1" dirty="0" err="1">
                <a:solidFill>
                  <a:srgbClr val="FFFFFF"/>
                </a:solidFill>
                <a:latin typeface="Trebuchet MS" pitchFamily="34" charset="0"/>
              </a:rPr>
              <a:t>Isogeometric</a:t>
            </a:r>
            <a:r>
              <a:rPr lang="en-US" sz="2400" b="1" dirty="0">
                <a:solidFill>
                  <a:srgbClr val="FFFFFF"/>
                </a:solidFill>
                <a:latin typeface="Trebuchet MS" pitchFamily="34" charset="0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Refinement (EWC 2014)</a:t>
            </a:r>
          </a:p>
          <a:p>
            <a:pPr algn="l"/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48131" name="Imagen 1" descr="Igea_300dpi(3x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551" y="1428750"/>
            <a:ext cx="5105400" cy="52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Imagen 2" descr="Igea_300dpi(3z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1688" y="1400175"/>
            <a:ext cx="3681412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Rectangle 3"/>
          <p:cNvSpPr>
            <a:spLocks noChangeArrowheads="1"/>
          </p:cNvSpPr>
          <p:nvPr/>
        </p:nvSpPr>
        <p:spPr bwMode="auto">
          <a:xfrm>
            <a:off x="465140" y="620713"/>
            <a:ext cx="3822585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err="1">
                <a:solidFill>
                  <a:srgbClr val="C8C8C8"/>
                </a:solidFill>
                <a:latin typeface="Arial" charset="0"/>
              </a:rPr>
              <a:t>Igea</a:t>
            </a:r>
            <a:r>
              <a:rPr lang="en-US" sz="1800" dirty="0">
                <a:solidFill>
                  <a:srgbClr val="C8C8C8"/>
                </a:solidFill>
                <a:latin typeface="Arial" charset="0"/>
              </a:rPr>
              <a:t>: T-</a:t>
            </a:r>
            <a:r>
              <a:rPr lang="en-US" sz="1800" dirty="0" err="1">
                <a:solidFill>
                  <a:srgbClr val="C8C8C8"/>
                </a:solidFill>
                <a:latin typeface="Arial" charset="0"/>
              </a:rPr>
              <a:t>spline</a:t>
            </a:r>
            <a:r>
              <a:rPr lang="en-US" sz="1800" dirty="0">
                <a:solidFill>
                  <a:srgbClr val="C8C8C8"/>
                </a:solidFill>
                <a:latin typeface="Arial" charset="0"/>
              </a:rPr>
              <a:t> of Numerical 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Solution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48134" name="Text Box 10"/>
          <p:cNvSpPr txBox="1">
            <a:spLocks noChangeArrowheads="1"/>
          </p:cNvSpPr>
          <p:nvPr/>
        </p:nvSpPr>
        <p:spPr bwMode="auto">
          <a:xfrm>
            <a:off x="4002164" y="5945329"/>
            <a:ext cx="2370137" cy="646331"/>
          </a:xfrm>
          <a:prstGeom prst="rect">
            <a:avLst/>
          </a:prstGeom>
          <a:solidFill>
            <a:srgbClr val="FFFFFF"/>
          </a:solidFill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0070C0"/>
                </a:solidFill>
                <a:latin typeface="Trebuchet MS" pitchFamily="34" charset="0"/>
              </a:rPr>
              <a:t>2</a:t>
            </a:r>
            <a:r>
              <a:rPr lang="en-US" sz="1800" baseline="30000">
                <a:solidFill>
                  <a:srgbClr val="0070C0"/>
                </a:solidFill>
                <a:latin typeface="Trebuchet MS" pitchFamily="34" charset="0"/>
              </a:rPr>
              <a:t>nd</a:t>
            </a:r>
            <a:r>
              <a:rPr lang="en-US" sz="1800">
                <a:solidFill>
                  <a:srgbClr val="0070C0"/>
                </a:solidFill>
                <a:latin typeface="Trebuchet MS" pitchFamily="34" charset="0"/>
              </a:rPr>
              <a:t> local refinement</a:t>
            </a:r>
          </a:p>
          <a:p>
            <a:r>
              <a:rPr lang="en-US" sz="1800">
                <a:solidFill>
                  <a:srgbClr val="0070C0"/>
                </a:solidFill>
                <a:latin typeface="Trebuchet MS" pitchFamily="34" charset="0"/>
              </a:rPr>
              <a:t>6021 cells, 9807 DOF</a:t>
            </a:r>
          </a:p>
        </p:txBody>
      </p:sp>
      <p:grpSp>
        <p:nvGrpSpPr>
          <p:cNvPr id="13" name="12 Grupo"/>
          <p:cNvGrpSpPr/>
          <p:nvPr/>
        </p:nvGrpSpPr>
        <p:grpSpPr>
          <a:xfrm>
            <a:off x="4753294" y="795528"/>
            <a:ext cx="3485450" cy="443992"/>
            <a:chOff x="4506406" y="740664"/>
            <a:chExt cx="3485450" cy="443992"/>
          </a:xfrm>
        </p:grpSpPr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 contrast="-70000"/>
            </a:blip>
            <a:srcRect/>
            <a:stretch>
              <a:fillRect/>
            </a:stretch>
          </p:blipFill>
          <p:spPr bwMode="auto">
            <a:xfrm>
              <a:off x="5721859" y="791763"/>
              <a:ext cx="754352" cy="334982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 contrast="-70000"/>
            </a:blip>
            <a:srcRect/>
            <a:stretch>
              <a:fillRect/>
            </a:stretch>
          </p:blipFill>
          <p:spPr bwMode="auto">
            <a:xfrm>
              <a:off x="6446806" y="740664"/>
              <a:ext cx="1320964" cy="443992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</p:pic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 contrast="-70000"/>
            </a:blip>
            <a:srcRect/>
            <a:stretch>
              <a:fillRect/>
            </a:stretch>
          </p:blipFill>
          <p:spPr bwMode="auto">
            <a:xfrm>
              <a:off x="7867450" y="900083"/>
              <a:ext cx="124406" cy="126044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</p:pic>
        <p:sp>
          <p:nvSpPr>
            <p:cNvPr id="11" name="19 Rectángulo"/>
            <p:cNvSpPr>
              <a:spLocks noChangeArrowheads="1"/>
            </p:cNvSpPr>
            <p:nvPr/>
          </p:nvSpPr>
          <p:spPr bwMode="auto">
            <a:xfrm>
              <a:off x="7683298" y="796185"/>
              <a:ext cx="2744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sz="1400" i="1" dirty="0">
                  <a:solidFill>
                    <a:schemeClr val="bg1"/>
                  </a:solidFill>
                  <a:cs typeface="Times New Roman" pitchFamily="18" charset="0"/>
                </a:rPr>
                <a:t>d</a:t>
              </a: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4506406" y="822053"/>
              <a:ext cx="1278029" cy="27699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5715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Error indicator :</a:t>
              </a:r>
              <a:endPara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/>
          <p:cNvSpPr>
            <a:spLocks noChangeArrowheads="1"/>
          </p:cNvSpPr>
          <p:nvPr/>
        </p:nvSpPr>
        <p:spPr bwMode="auto">
          <a:xfrm>
            <a:off x="468313" y="115888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>
                <a:solidFill>
                  <a:srgbClr val="FFFFFF"/>
                </a:solidFill>
                <a:latin typeface="Trebuchet MS" pitchFamily="34" charset="0"/>
              </a:rPr>
              <a:t>Adaptive </a:t>
            </a:r>
            <a:r>
              <a:rPr lang="en-US" sz="2400" b="1" dirty="0" err="1">
                <a:solidFill>
                  <a:srgbClr val="FFFFFF"/>
                </a:solidFill>
                <a:latin typeface="Trebuchet MS" pitchFamily="34" charset="0"/>
              </a:rPr>
              <a:t>Isogeometric</a:t>
            </a:r>
            <a:r>
              <a:rPr lang="en-US" sz="2400" b="1" dirty="0">
                <a:solidFill>
                  <a:srgbClr val="FFFFFF"/>
                </a:solidFill>
                <a:latin typeface="Trebuchet MS" pitchFamily="34" charset="0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Refinement (EWC 2014)</a:t>
            </a:r>
          </a:p>
          <a:p>
            <a:pPr algn="l"/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49155" name="Imagen 1" descr="Igea2_300dpi(6x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843" y="1455741"/>
            <a:ext cx="5106987" cy="522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Imagen 2" descr="Igea_300dpi(6z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0263" y="1431925"/>
            <a:ext cx="3676650" cy="525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Rectangle 3"/>
          <p:cNvSpPr>
            <a:spLocks noChangeArrowheads="1"/>
          </p:cNvSpPr>
          <p:nvPr/>
        </p:nvSpPr>
        <p:spPr bwMode="auto">
          <a:xfrm>
            <a:off x="465140" y="620713"/>
            <a:ext cx="3822585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err="1">
                <a:solidFill>
                  <a:srgbClr val="C8C8C8"/>
                </a:solidFill>
                <a:latin typeface="Arial" charset="0"/>
              </a:rPr>
              <a:t>Igea</a:t>
            </a:r>
            <a:r>
              <a:rPr lang="en-US" sz="1800" dirty="0">
                <a:solidFill>
                  <a:srgbClr val="C8C8C8"/>
                </a:solidFill>
                <a:latin typeface="Arial" charset="0"/>
              </a:rPr>
              <a:t>: T-</a:t>
            </a:r>
            <a:r>
              <a:rPr lang="en-US" sz="1800" dirty="0" err="1">
                <a:solidFill>
                  <a:srgbClr val="C8C8C8"/>
                </a:solidFill>
                <a:latin typeface="Arial" charset="0"/>
              </a:rPr>
              <a:t>spline</a:t>
            </a:r>
            <a:r>
              <a:rPr lang="en-US" sz="1800" dirty="0">
                <a:solidFill>
                  <a:srgbClr val="C8C8C8"/>
                </a:solidFill>
                <a:latin typeface="Arial" charset="0"/>
              </a:rPr>
              <a:t> of Numerical Solution</a:t>
            </a:r>
          </a:p>
        </p:txBody>
      </p:sp>
      <p:sp>
        <p:nvSpPr>
          <p:cNvPr id="49158" name="Text Box 10"/>
          <p:cNvSpPr txBox="1">
            <a:spLocks noChangeArrowheads="1"/>
          </p:cNvSpPr>
          <p:nvPr/>
        </p:nvSpPr>
        <p:spPr bwMode="auto">
          <a:xfrm>
            <a:off x="3808413" y="5945258"/>
            <a:ext cx="2628900" cy="646331"/>
          </a:xfrm>
          <a:prstGeom prst="rect">
            <a:avLst/>
          </a:prstGeom>
          <a:solidFill>
            <a:srgbClr val="FFFFFF"/>
          </a:solidFill>
          <a:ln w="571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0070C0"/>
                </a:solidFill>
                <a:latin typeface="Trebuchet MS" pitchFamily="34" charset="0"/>
              </a:rPr>
              <a:t>5</a:t>
            </a:r>
            <a:r>
              <a:rPr lang="en-US" sz="1800" baseline="30000">
                <a:solidFill>
                  <a:srgbClr val="0070C0"/>
                </a:solidFill>
                <a:latin typeface="Trebuchet MS" pitchFamily="34" charset="0"/>
              </a:rPr>
              <a:t>th</a:t>
            </a:r>
            <a:r>
              <a:rPr lang="en-US" sz="1800">
                <a:solidFill>
                  <a:srgbClr val="0070C0"/>
                </a:solidFill>
                <a:latin typeface="Trebuchet MS" pitchFamily="34" charset="0"/>
              </a:rPr>
              <a:t> local refinement</a:t>
            </a:r>
          </a:p>
          <a:p>
            <a:r>
              <a:rPr lang="en-US" sz="1800">
                <a:solidFill>
                  <a:srgbClr val="0070C0"/>
                </a:solidFill>
                <a:latin typeface="Trebuchet MS" pitchFamily="34" charset="0"/>
              </a:rPr>
              <a:t>6756 cells, 10838 DOF</a:t>
            </a:r>
          </a:p>
        </p:txBody>
      </p:sp>
      <p:grpSp>
        <p:nvGrpSpPr>
          <p:cNvPr id="7" name="6 Grupo"/>
          <p:cNvGrpSpPr/>
          <p:nvPr/>
        </p:nvGrpSpPr>
        <p:grpSpPr>
          <a:xfrm>
            <a:off x="4753294" y="795528"/>
            <a:ext cx="3485450" cy="443992"/>
            <a:chOff x="4506406" y="740664"/>
            <a:chExt cx="3485450" cy="443992"/>
          </a:xfrm>
        </p:grpSpPr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 contrast="-70000"/>
            </a:blip>
            <a:srcRect/>
            <a:stretch>
              <a:fillRect/>
            </a:stretch>
          </p:blipFill>
          <p:spPr bwMode="auto">
            <a:xfrm>
              <a:off x="5721859" y="791763"/>
              <a:ext cx="754352" cy="334982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 contrast="-70000"/>
            </a:blip>
            <a:srcRect/>
            <a:stretch>
              <a:fillRect/>
            </a:stretch>
          </p:blipFill>
          <p:spPr bwMode="auto">
            <a:xfrm>
              <a:off x="6446806" y="740664"/>
              <a:ext cx="1320964" cy="443992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</p:pic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 contrast="-70000"/>
            </a:blip>
            <a:srcRect/>
            <a:stretch>
              <a:fillRect/>
            </a:stretch>
          </p:blipFill>
          <p:spPr bwMode="auto">
            <a:xfrm>
              <a:off x="7867450" y="900083"/>
              <a:ext cx="124406" cy="126044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</p:pic>
        <p:sp>
          <p:nvSpPr>
            <p:cNvPr id="11" name="19 Rectángulo"/>
            <p:cNvSpPr>
              <a:spLocks noChangeArrowheads="1"/>
            </p:cNvSpPr>
            <p:nvPr/>
          </p:nvSpPr>
          <p:spPr bwMode="auto">
            <a:xfrm>
              <a:off x="7683298" y="796185"/>
              <a:ext cx="2744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sz="1400" i="1" dirty="0">
                  <a:solidFill>
                    <a:schemeClr val="bg1"/>
                  </a:solidFill>
                  <a:cs typeface="Times New Roman" pitchFamily="18" charset="0"/>
                </a:rPr>
                <a:t>d</a:t>
              </a: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4506406" y="822053"/>
              <a:ext cx="1278029" cy="27699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5715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Error indicator :</a:t>
              </a:r>
              <a:endPara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INEDINNAVIGATOR" val="False"/>
  <p:tag name="HOTSPOTTYPE" val="EndShow"/>
  <p:tag name="BRANCHTO" val="-3"/>
</p:tagLst>
</file>

<file path=ppt/theme/theme1.xml><?xml version="1.0" encoding="utf-8"?>
<a:theme xmlns:a="http://schemas.openxmlformats.org/drawingml/2006/main" name="Plantilla_IUSIANI">
  <a:themeElements>
    <a:clrScheme name="Plantilla_IUSIAN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lantilla_IUSIANI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lantilla_IUSIAN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Plantilla_IUSIANI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Trebuchet MS"/>
        <a:ea typeface="ＭＳ Ｐゴシック"/>
        <a:cs typeface=""/>
      </a:majorFont>
      <a:minorFont>
        <a:latin typeface="Trebuchet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Plantilla_IUSIANI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Trebuchet MS"/>
        <a:ea typeface="ＭＳ Ｐゴシック"/>
        <a:cs typeface=""/>
      </a:majorFont>
      <a:minorFont>
        <a:latin typeface="Trebuchet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Plantilla_IUSIANI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Trebuchet MS"/>
        <a:ea typeface="ＭＳ Ｐゴシック"/>
        <a:cs typeface=""/>
      </a:majorFont>
      <a:minorFont>
        <a:latin typeface="Trebuchet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lantilla_IUSIANI">
  <a:themeElements>
    <a:clrScheme name="Plantilla_IUSIAN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lantilla_IUSIANI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lantilla_IUSIAN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Plantilla_IUSIANI">
  <a:themeElements>
    <a:clrScheme name="Plantilla_IUSIAN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lantilla_IUSIANI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0000"/>
        </a:solidFill>
        <a:ln w="31750" algn="ctr">
          <a:solidFill>
            <a:srgbClr val="FFFFF5"/>
          </a:solidFill>
          <a:miter lim="800000"/>
          <a:headEnd/>
          <a:tailEnd/>
        </a:ln>
      </a:spPr>
      <a:bodyPr wrap="none" anchor="ctr"/>
      <a:lstStyle>
        <a:defPPr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lantilla_IUSIAN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iseño predeterminado">
  <a:themeElements>
    <a:clrScheme name="1_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Plantilla_IUSIANI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Trebuchet MS"/>
        <a:ea typeface="ＭＳ Ｐゴシック"/>
        <a:cs typeface=""/>
      </a:majorFont>
      <a:minorFont>
        <a:latin typeface="Trebuchet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Plantilla_IUSIANI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1_Plantilla_IUSIANI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2_Plantilla_IUSIANI">
  <a:themeElements>
    <a:clrScheme name="Plantilla_IUSIAN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lantilla_IUSIANI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lantilla_IUSIAN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5_Plantilla_IUSIANI">
  <a:themeElements>
    <a:clrScheme name="Plantilla_IUSIAN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lantilla_IUSIANI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0000"/>
        </a:solidFill>
        <a:ln w="31750" algn="ctr">
          <a:solidFill>
            <a:srgbClr val="FFFFF5"/>
          </a:solidFill>
          <a:miter lim="800000"/>
          <a:headEnd/>
          <a:tailEnd/>
        </a:ln>
      </a:spPr>
      <a:bodyPr wrap="none" anchor="ctr"/>
      <a:lstStyle>
        <a:defPPr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lantilla_IUSIAN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41150</TotalTime>
  <Words>1732</Words>
  <Application>Microsoft Office PowerPoint</Application>
  <PresentationFormat>A4 (210 x 297 mm)</PresentationFormat>
  <Paragraphs>299</Paragraphs>
  <Slides>57</Slides>
  <Notes>31</Notes>
  <HiddenSlides>0</HiddenSlides>
  <MMClips>1</MMClips>
  <ScaleCrop>false</ScaleCrop>
  <HeadingPairs>
    <vt:vector size="6" baseType="variant">
      <vt:variant>
        <vt:lpstr>Tema</vt:lpstr>
      </vt:variant>
      <vt:variant>
        <vt:i4>12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57</vt:i4>
      </vt:variant>
    </vt:vector>
  </HeadingPairs>
  <TitlesOfParts>
    <vt:vector size="70" baseType="lpstr">
      <vt:lpstr>Plantilla_IUSIANI</vt:lpstr>
      <vt:lpstr>1_Plantilla_IUSIANI</vt:lpstr>
      <vt:lpstr>6_Plantilla_IUSIANI</vt:lpstr>
      <vt:lpstr>3_Diseño predeterminado</vt:lpstr>
      <vt:lpstr>2_Plantilla_IUSIANI</vt:lpstr>
      <vt:lpstr>3_Plantilla_IUSIANI</vt:lpstr>
      <vt:lpstr>11_Plantilla_IUSIANI</vt:lpstr>
      <vt:lpstr>12_Plantilla_IUSIANI</vt:lpstr>
      <vt:lpstr>15_Plantilla_IUSIANI</vt:lpstr>
      <vt:lpstr>4_Plantilla_IUSIANI</vt:lpstr>
      <vt:lpstr>5_Plantilla_IUSIANI</vt:lpstr>
      <vt:lpstr>7_Plantilla_IUSIANI</vt:lpstr>
      <vt:lpstr>Ecuación</vt:lpstr>
      <vt:lpstr>Diapositiva 1</vt:lpstr>
      <vt:lpstr>Contents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The Meccano Method on T-meshes in 2-D</vt:lpstr>
      <vt:lpstr>Simultaneous Untangling and Smoothing of T-meshes</vt:lpstr>
      <vt:lpstr>Simultaneous Untangling and Smoothing of T-meshes</vt:lpstr>
      <vt:lpstr>Isogeometric Modeling of Several Materials or Holes</vt:lpstr>
      <vt:lpstr>Local Nested Adaptive Refinement </vt:lpstr>
      <vt:lpstr>Local Nested Adaptive Refinement </vt:lpstr>
      <vt:lpstr>Polynomial spline spaces over any quadtree and octree T-meshes </vt:lpstr>
      <vt:lpstr>Strategy for defining polynomial spline spaces</vt:lpstr>
      <vt:lpstr>Strategy for defining polynomial spline spaces</vt:lpstr>
      <vt:lpstr>Strategy for defining polynomial spline spaces</vt:lpstr>
      <vt:lpstr>Strategy for defining polynomial spline spaces</vt:lpstr>
      <vt:lpstr>Strategy for defining polynomial spline spaces</vt:lpstr>
      <vt:lpstr>Strategy for defining polynomial spline spaces</vt:lpstr>
      <vt:lpstr>Strategy for defining polynomial spline spaces</vt:lpstr>
      <vt:lpstr>Strategy for defining polynomial spline spaces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Strategy for defining polynomial spline spaces</vt:lpstr>
      <vt:lpstr>Diapositiva 40</vt:lpstr>
      <vt:lpstr>Diapositiva 41</vt:lpstr>
      <vt:lpstr>The Meccano Method on T-meshes in 2-D</vt:lpstr>
      <vt:lpstr>The Meccano Method on T-meshes in 2-D</vt:lpstr>
      <vt:lpstr>The Meccano Method on T-meshes in 2-D</vt:lpstr>
      <vt:lpstr>The Meccano Method on T-meshes in 2-D</vt:lpstr>
      <vt:lpstr>The Meccano Method on T-meshes in 2-D</vt:lpstr>
      <vt:lpstr>The Meccano Method on T-meshes in 2-D</vt:lpstr>
      <vt:lpstr>The Meccano Method on T-meshes in 2-D</vt:lpstr>
      <vt:lpstr>Mean Ratio Jacobian Jr() of Parametric Transformation</vt:lpstr>
      <vt:lpstr>Strategy for defining polynomial spline spaces</vt:lpstr>
      <vt:lpstr>Strategy for defining polynomial spline spaces</vt:lpstr>
      <vt:lpstr>Good quality parameterization for application of IGA</vt:lpstr>
      <vt:lpstr>Diapositiva 53</vt:lpstr>
      <vt:lpstr>Diapositiva 54</vt:lpstr>
      <vt:lpstr>Diapositiva 55</vt:lpstr>
      <vt:lpstr>Diapositiva 56</vt:lpstr>
      <vt:lpstr>T-spline Parameterization</vt:lpstr>
    </vt:vector>
  </TitlesOfParts>
  <Company>Universidad de Las Palmas de G.C.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Conferencia Larga sobre Generacion de Mallas 3-D</dc:title>
  <dc:creator>Rafael Montenegro Armas</dc:creator>
  <cp:lastModifiedBy>Rafa</cp:lastModifiedBy>
  <cp:revision>2370</cp:revision>
  <cp:lastPrinted>2001-09-04T19:07:26Z</cp:lastPrinted>
  <dcterms:created xsi:type="dcterms:W3CDTF">1999-11-30T19:04:13Z</dcterms:created>
  <dcterms:modified xsi:type="dcterms:W3CDTF">2014-07-22T13:49:03Z</dcterms:modified>
</cp:coreProperties>
</file>