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73" r:id="rId1"/>
    <p:sldMasterId id="2147493118" r:id="rId2"/>
  </p:sldMasterIdLst>
  <p:notesMasterIdLst>
    <p:notesMasterId r:id="rId47"/>
  </p:notesMasterIdLst>
  <p:handoutMasterIdLst>
    <p:handoutMasterId r:id="rId48"/>
  </p:handoutMasterIdLst>
  <p:sldIdLst>
    <p:sldId id="1572" r:id="rId3"/>
    <p:sldId id="1512" r:id="rId4"/>
    <p:sldId id="1584" r:id="rId5"/>
    <p:sldId id="1570" r:id="rId6"/>
    <p:sldId id="1521" r:id="rId7"/>
    <p:sldId id="1585" r:id="rId8"/>
    <p:sldId id="1588" r:id="rId9"/>
    <p:sldId id="1523" r:id="rId10"/>
    <p:sldId id="1524" r:id="rId11"/>
    <p:sldId id="1569" r:id="rId12"/>
    <p:sldId id="1581" r:id="rId13"/>
    <p:sldId id="1525" r:id="rId14"/>
    <p:sldId id="1574" r:id="rId15"/>
    <p:sldId id="1580" r:id="rId16"/>
    <p:sldId id="1575" r:id="rId17"/>
    <p:sldId id="1527" r:id="rId18"/>
    <p:sldId id="1532" r:id="rId19"/>
    <p:sldId id="1533" r:id="rId20"/>
    <p:sldId id="1587" r:id="rId21"/>
    <p:sldId id="1538" r:id="rId22"/>
    <p:sldId id="1539" r:id="rId23"/>
    <p:sldId id="1542" r:id="rId24"/>
    <p:sldId id="1576" r:id="rId25"/>
    <p:sldId id="1540" r:id="rId26"/>
    <p:sldId id="1541" r:id="rId27"/>
    <p:sldId id="1543" r:id="rId28"/>
    <p:sldId id="1544" r:id="rId29"/>
    <p:sldId id="1555" r:id="rId30"/>
    <p:sldId id="1591" r:id="rId31"/>
    <p:sldId id="1592" r:id="rId32"/>
    <p:sldId id="1593" r:id="rId33"/>
    <p:sldId id="1577" r:id="rId34"/>
    <p:sldId id="1578" r:id="rId35"/>
    <p:sldId id="1579" r:id="rId36"/>
    <p:sldId id="1547" r:id="rId37"/>
    <p:sldId id="1548" r:id="rId38"/>
    <p:sldId id="1549" r:id="rId39"/>
    <p:sldId id="1550" r:id="rId40"/>
    <p:sldId id="1551" r:id="rId41"/>
    <p:sldId id="1553" r:id="rId42"/>
    <p:sldId id="1589" r:id="rId43"/>
    <p:sldId id="1590" r:id="rId44"/>
    <p:sldId id="1557" r:id="rId45"/>
    <p:sldId id="1573" r:id="rId46"/>
  </p:sldIdLst>
  <p:sldSz cx="9906000" cy="6858000" type="A4"/>
  <p:notesSz cx="6669088" cy="9926638"/>
  <p:custDataLst>
    <p:tags r:id="rId4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FF"/>
    <a:srgbClr val="000000"/>
    <a:srgbClr val="FFDA79"/>
    <a:srgbClr val="DEEDDD"/>
    <a:srgbClr val="99CCFF"/>
    <a:srgbClr val="85542F"/>
    <a:srgbClr val="CCFFFF"/>
    <a:srgbClr val="CC66FF"/>
    <a:srgbClr val="956309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8" autoAdjust="0"/>
    <p:restoredTop sz="94671" autoAdjust="0"/>
  </p:normalViewPr>
  <p:slideViewPr>
    <p:cSldViewPr snapToGrid="0">
      <p:cViewPr>
        <p:scale>
          <a:sx n="50" d="100"/>
          <a:sy n="50" d="100"/>
        </p:scale>
        <p:origin x="-1186" y="-197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22" y="-58"/>
      </p:cViewPr>
      <p:guideLst>
        <p:guide orient="horz" pos="3127"/>
        <p:guide pos="210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10" Type="http://schemas.openxmlformats.org/officeDocument/2006/relationships/image" Target="../media/image65.wmf"/><Relationship Id="rId4" Type="http://schemas.openxmlformats.org/officeDocument/2006/relationships/image" Target="../media/image59.wmf"/><Relationship Id="rId9" Type="http://schemas.openxmlformats.org/officeDocument/2006/relationships/image" Target="../media/image6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951" y="0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924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951" y="9433924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951" y="0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1513" y="739775"/>
            <a:ext cx="5329237" cy="3690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306" y="4674620"/>
            <a:ext cx="4888477" cy="45129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924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l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951" y="9433924"/>
            <a:ext cx="2890137" cy="4927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200" tIns="46600" rIns="93200" bIns="46600" numCol="1" anchor="b" anchorCtr="0" compatLnSpc="1">
            <a:prstTxWarp prst="textNoShape">
              <a:avLst/>
            </a:prstTxWarp>
          </a:bodyPr>
          <a:lstStyle>
            <a:lvl1pPr algn="r" defTabSz="931809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E4E3D54E-4964-434A-B4FD-6E0666693804}" type="slidenum">
              <a:rPr lang="en-GB" smtClean="0"/>
              <a:pPr defTabSz="931682"/>
              <a:t>1</a:t>
            </a:fld>
            <a:endParaRPr lang="en-GB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1513" y="739775"/>
            <a:ext cx="5329237" cy="3690938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46113" y="744538"/>
            <a:ext cx="5376862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399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lang="en-GB" smtClean="0"/>
              <a:pPr defTabSz="931682"/>
              <a:t>29</a:t>
            </a:fld>
            <a:endParaRPr lang="en-GB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6090" y="739070"/>
            <a:ext cx="5161384" cy="369073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lang="en-GB" smtClean="0"/>
              <a:pPr defTabSz="931682"/>
              <a:t>30</a:t>
            </a:fld>
            <a:endParaRPr lang="en-GB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6090" y="739070"/>
            <a:ext cx="5161384" cy="369073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lang="en-GB" smtClean="0"/>
              <a:pPr defTabSz="931682"/>
              <a:t>31</a:t>
            </a:fld>
            <a:endParaRPr lang="en-GB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6090" y="739070"/>
            <a:ext cx="5161384" cy="369073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lang="en-GB" smtClean="0"/>
              <a:pPr defTabSz="931682"/>
              <a:t>32</a:t>
            </a:fld>
            <a:endParaRPr lang="en-GB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lang="en-GB" smtClean="0"/>
              <a:pPr defTabSz="931682"/>
              <a:t>33</a:t>
            </a:fld>
            <a:endParaRPr lang="en-GB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lang="en-GB" smtClean="0"/>
              <a:pPr defTabSz="931682"/>
              <a:t>34</a:t>
            </a:fld>
            <a:endParaRPr lang="en-GB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35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36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37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2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38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39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40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41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3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4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5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6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8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682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31682"/>
              <a:t>9</a:t>
            </a:fld>
            <a:endParaRPr kumimoji="1" lang="en-GB" dirty="0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739775"/>
            <a:ext cx="5327650" cy="36893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46113" y="744538"/>
            <a:ext cx="5376862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44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99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731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036453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703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212514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410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67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48579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54240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30510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5804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18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52417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3589395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97546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6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793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68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37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12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11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7" r:id="rId1"/>
    <p:sldLayoutId id="2147493050" r:id="rId2"/>
    <p:sldLayoutId id="2147493051" r:id="rId3"/>
    <p:sldLayoutId id="2147493052" r:id="rId4"/>
    <p:sldLayoutId id="2147493053" r:id="rId5"/>
    <p:sldLayoutId id="2147493054" r:id="rId6"/>
    <p:sldLayoutId id="2147493055" r:id="rId7"/>
    <p:sldLayoutId id="2147493056" r:id="rId8"/>
    <p:sldLayoutId id="2147493057" r:id="rId9"/>
    <p:sldLayoutId id="2147493058" r:id="rId10"/>
    <p:sldLayoutId id="2147493059" r:id="rId11"/>
    <p:sldLayoutId id="21474930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77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9" r:id="rId1"/>
    <p:sldLayoutId id="2147493120" r:id="rId2"/>
    <p:sldLayoutId id="2147493121" r:id="rId3"/>
    <p:sldLayoutId id="2147493122" r:id="rId4"/>
    <p:sldLayoutId id="2147493123" r:id="rId5"/>
    <p:sldLayoutId id="2147493124" r:id="rId6"/>
    <p:sldLayoutId id="2147493125" r:id="rId7"/>
    <p:sldLayoutId id="2147493126" r:id="rId8"/>
    <p:sldLayoutId id="2147493127" r:id="rId9"/>
    <p:sldLayoutId id="2147493128" r:id="rId10"/>
    <p:sldLayoutId id="214749312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a.iusiani.ulpgc.es/proyecto2012-20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marina\Downloads\videoTest.mpg" TargetMode="Externa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67.png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106.png"/><Relationship Id="rId4" Type="http://schemas.openxmlformats.org/officeDocument/2006/relationships/image" Target="../media/image89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6243780"/>
            <a:ext cx="9906000" cy="6492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  <a:hlinkClick r:id="rId3"/>
              </a:rPr>
              <a:t>http://www.dca.iusiani.ulpgc.es/proyecto2012-2014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956027"/>
            <a:ext cx="9848850" cy="46166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Some advances in open problems  of 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-6351" y="5675066"/>
            <a:ext cx="9906000" cy="61773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" charset="0"/>
              </a:rPr>
              <a:t>MINECO y FEDER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</a:t>
            </a:r>
            <a:r>
              <a:rPr lang="es-ES" sz="1600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CGL2011-29396-C03-00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CONACYT-SENER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Project, </a:t>
            </a:r>
            <a:r>
              <a:rPr lang="es-ES" sz="1600" dirty="0" smtClean="0">
                <a:solidFill>
                  <a:srgbClr val="000000"/>
                </a:solidFill>
                <a:latin typeface="Arial" charset="0"/>
              </a:rPr>
              <a:t>Fondo Sectorial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contract: 163723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0" y="3689394"/>
            <a:ext cx="9848850" cy="3539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M.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(1)*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J.I.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López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Escobar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Cascón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(2)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 and R. Montenegro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endParaRPr lang="es-ES" sz="1700" b="1" baseline="30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462" name="Rectangle 14"/>
          <p:cNvSpPr>
            <a:spLocks noChangeArrowheads="1"/>
          </p:cNvSpPr>
          <p:nvPr/>
        </p:nvSpPr>
        <p:spPr bwMode="auto">
          <a:xfrm>
            <a:off x="0" y="4115297"/>
            <a:ext cx="9906000" cy="8063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300" baseline="30000" dirty="0" smtClean="0">
                <a:solidFill>
                  <a:srgbClr val="010000"/>
                </a:solidFill>
                <a:latin typeface="Trebuchet MS" pitchFamily="34" charset="0"/>
              </a:rPr>
              <a:t>		</a:t>
            </a:r>
            <a:r>
              <a:rPr lang="en-U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(</a:t>
            </a:r>
            <a:r>
              <a:rPr lang="en-US" sz="1400" baseline="30000" dirty="0">
                <a:solidFill>
                  <a:srgbClr val="010000"/>
                </a:solidFill>
                <a:latin typeface="Trebuchet MS" pitchFamily="34" charset="0"/>
              </a:rPr>
              <a:t>1)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University </a:t>
            </a:r>
            <a:r>
              <a:rPr lang="en-US" sz="1400" dirty="0" smtClean="0">
                <a:solidFill>
                  <a:srgbClr val="010000"/>
                </a:solidFill>
                <a:latin typeface="Trebuchet MS" pitchFamily="34" charset="0"/>
              </a:rPr>
              <a:t>Institute SIANI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University of Las Palmas de Gran </a:t>
            </a:r>
            <a:r>
              <a:rPr lang="en-US" sz="1400" dirty="0" err="1">
                <a:solidFill>
                  <a:srgbClr val="010000"/>
                </a:solidFill>
                <a:latin typeface="Trebuchet MS" pitchFamily="34" charset="0"/>
              </a:rPr>
              <a:t>Canaria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Spain</a:t>
            </a:r>
          </a:p>
          <a:p>
            <a:pPr algn="l">
              <a:spcBef>
                <a:spcPct val="20000"/>
              </a:spcBef>
            </a:pPr>
            <a:r>
              <a:rPr lang="es-E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		(2)  </a:t>
            </a:r>
            <a:r>
              <a:rPr lang="en-US" sz="1400" dirty="0" smtClean="0">
                <a:solidFill>
                  <a:srgbClr val="010000"/>
                </a:solidFill>
                <a:latin typeface="Trebuchet MS" pitchFamily="34" charset="0"/>
              </a:rPr>
              <a:t>Department of Economics and History of Economics, University of Salamanca, Spain</a:t>
            </a:r>
            <a:endParaRPr lang="en-US" sz="1400" dirty="0">
              <a:solidFill>
                <a:srgbClr val="010000"/>
              </a:solidFill>
              <a:latin typeface="Arial" charset="0"/>
            </a:endParaRPr>
          </a:p>
          <a:p>
            <a:pPr algn="l">
              <a:spcBef>
                <a:spcPct val="20000"/>
              </a:spcBef>
            </a:pPr>
            <a:endParaRPr lang="es-ES" sz="1300" dirty="0">
              <a:solidFill>
                <a:srgbClr val="010000"/>
              </a:solidFill>
              <a:latin typeface="Trebuchet MS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862898"/>
            <a:ext cx="9906000" cy="738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s-ES" sz="1800" b="1" dirty="0" smtClean="0">
                <a:solidFill>
                  <a:srgbClr val="010000"/>
                </a:solidFill>
                <a:latin typeface="Arial" charset="0"/>
              </a:rPr>
              <a:t>XXIV Congreso de Ecuaciones Diferenciales y Aplicaciones </a:t>
            </a: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(XXIV CEDYA / XIV CMA)</a:t>
            </a:r>
          </a:p>
          <a:p>
            <a:pPr>
              <a:spcBef>
                <a:spcPct val="20000"/>
              </a:spcBef>
            </a:pPr>
            <a:r>
              <a:rPr lang="en-US" sz="1800" b="1" dirty="0" err="1" smtClean="0">
                <a:solidFill>
                  <a:srgbClr val="010000"/>
                </a:solidFill>
                <a:latin typeface="Arial" charset="0"/>
              </a:rPr>
              <a:t>Junio</a:t>
            </a: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 8–12, 2015, Cadiz, Spain</a:t>
            </a:r>
            <a:r>
              <a:rPr lang="en-US" sz="2000" b="1" dirty="0" smtClean="0">
                <a:solidFill>
                  <a:srgbClr val="01000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01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85" y="115888"/>
            <a:ext cx="7747661" cy="576262"/>
          </a:xfrm>
        </p:spPr>
        <p:txBody>
          <a:bodyPr/>
          <a:lstStyle/>
          <a:p>
            <a:r>
              <a:rPr lang="en-US" dirty="0" smtClean="0"/>
              <a:t>Simultaneous Untangling and Smoothing of T-meshes</a:t>
            </a:r>
            <a:endParaRPr lang="en-US" dirty="0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6864" y="735013"/>
            <a:ext cx="4557786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Triangle decomposition of the T-mesh cells</a:t>
            </a:r>
            <a:endParaRPr kumimoji="0" lang="en-US" sz="1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72" name="CuadroTexto 7"/>
          <p:cNvSpPr txBox="1"/>
          <p:nvPr/>
        </p:nvSpPr>
        <p:spPr>
          <a:xfrm>
            <a:off x="165100" y="1529777"/>
            <a:ext cx="42459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Case 1: Free node is a regular node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CuadroTexto 17"/>
          <p:cNvSpPr txBox="1"/>
          <p:nvPr/>
        </p:nvSpPr>
        <p:spPr>
          <a:xfrm>
            <a:off x="4775207" y="1440874"/>
            <a:ext cx="4826000" cy="5027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i="1" baseline="30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Case 2: Free node is a hanging node</a:t>
            </a:r>
            <a:endParaRPr lang="en-US" sz="1800" b="1" dirty="0">
              <a:latin typeface="+mn-lt"/>
            </a:endParaRPr>
          </a:p>
        </p:txBody>
      </p:sp>
      <p:sp>
        <p:nvSpPr>
          <p:cNvPr id="78" name="CuadroTexto 18"/>
          <p:cNvSpPr txBox="1"/>
          <p:nvPr/>
        </p:nvSpPr>
        <p:spPr>
          <a:xfrm>
            <a:off x="9252" y="6032201"/>
            <a:ext cx="25961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+mn-lt"/>
              </a:rPr>
              <a:t>Barriers and feasible region for a regular node</a:t>
            </a:r>
            <a:endParaRPr lang="en-US" sz="1600" i="1" dirty="0">
              <a:latin typeface="+mn-lt"/>
            </a:endParaRPr>
          </a:p>
        </p:txBody>
      </p:sp>
      <p:sp>
        <p:nvSpPr>
          <p:cNvPr id="79" name="CuadroTexto 19"/>
          <p:cNvSpPr txBox="1"/>
          <p:nvPr/>
        </p:nvSpPr>
        <p:spPr>
          <a:xfrm>
            <a:off x="4533900" y="6031431"/>
            <a:ext cx="2590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+mn-lt"/>
              </a:rPr>
              <a:t>Barriers and feasible region for a hanging node</a:t>
            </a:r>
            <a:endParaRPr lang="en-US" sz="1600" i="1" dirty="0">
              <a:latin typeface="+mn-lt"/>
            </a:endParaRPr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1" y="2181870"/>
            <a:ext cx="3399570" cy="162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3828" y="2171157"/>
            <a:ext cx="4749456" cy="158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3134" y="3810002"/>
            <a:ext cx="2814493" cy="204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03" y="3873502"/>
            <a:ext cx="2038213" cy="197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127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1857375"/>
            <a:ext cx="2565954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04800" y="1569720"/>
            <a:ext cx="93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smtClean="0">
                <a:solidFill>
                  <a:schemeClr val="tx1"/>
                </a:solidFill>
                <a:latin typeface="+mn-lt"/>
              </a:rPr>
              <a:t>Local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submesh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is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decomposed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in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triangles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.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9560" y="2209800"/>
            <a:ext cx="8244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Shape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quality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measure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for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a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triangle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: </a:t>
            </a:r>
            <a:r>
              <a:rPr lang="es-ES" sz="2000" b="1" i="1" dirty="0" smtClean="0">
                <a:solidFill>
                  <a:schemeClr val="tx1"/>
                </a:solidFill>
                <a:latin typeface="+mn-lt"/>
              </a:rPr>
              <a:t>mean ratio </a:t>
            </a:r>
            <a:endParaRPr lang="es-ES" sz="20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" name="27 Grupo"/>
          <p:cNvGrpSpPr/>
          <p:nvPr/>
        </p:nvGrpSpPr>
        <p:grpSpPr>
          <a:xfrm>
            <a:off x="4622800" y="3446780"/>
            <a:ext cx="5283200" cy="3056950"/>
            <a:chOff x="215900" y="3538220"/>
            <a:chExt cx="5283200" cy="3056950"/>
          </a:xfrm>
        </p:grpSpPr>
        <p:sp>
          <p:nvSpPr>
            <p:cNvPr id="9" name="8 Forma libre"/>
            <p:cNvSpPr/>
            <p:nvPr/>
          </p:nvSpPr>
          <p:spPr bwMode="auto">
            <a:xfrm rot="11648816">
              <a:off x="3132146" y="3898450"/>
              <a:ext cx="2198702" cy="1931521"/>
            </a:xfrm>
            <a:custGeom>
              <a:avLst/>
              <a:gdLst>
                <a:gd name="connsiteX0" fmla="*/ 160020 w 2461260"/>
                <a:gd name="connsiteY0" fmla="*/ 1546860 h 1546860"/>
                <a:gd name="connsiteX1" fmla="*/ 0 w 2461260"/>
                <a:gd name="connsiteY1" fmla="*/ 0 h 1546860"/>
                <a:gd name="connsiteX2" fmla="*/ 2461260 w 2461260"/>
                <a:gd name="connsiteY2" fmla="*/ 205740 h 1546860"/>
                <a:gd name="connsiteX3" fmla="*/ 160020 w 2461260"/>
                <a:gd name="connsiteY3" fmla="*/ 1546860 h 1546860"/>
                <a:gd name="connsiteX0" fmla="*/ 160020 w 2156460"/>
                <a:gd name="connsiteY0" fmla="*/ 1546860 h 1546860"/>
                <a:gd name="connsiteX1" fmla="*/ 0 w 2156460"/>
                <a:gd name="connsiteY1" fmla="*/ 0 h 1546860"/>
                <a:gd name="connsiteX2" fmla="*/ 2156460 w 2156460"/>
                <a:gd name="connsiteY2" fmla="*/ 612140 h 1546860"/>
                <a:gd name="connsiteX3" fmla="*/ 160020 w 2156460"/>
                <a:gd name="connsiteY3" fmla="*/ 1546860 h 1546860"/>
                <a:gd name="connsiteX0" fmla="*/ 468800 w 2156460"/>
                <a:gd name="connsiteY0" fmla="*/ 1940530 h 1940530"/>
                <a:gd name="connsiteX1" fmla="*/ 0 w 2156460"/>
                <a:gd name="connsiteY1" fmla="*/ 0 h 1940530"/>
                <a:gd name="connsiteX2" fmla="*/ 2156460 w 2156460"/>
                <a:gd name="connsiteY2" fmla="*/ 612140 h 1940530"/>
                <a:gd name="connsiteX3" fmla="*/ 468800 w 2156460"/>
                <a:gd name="connsiteY3" fmla="*/ 1940530 h 1940530"/>
                <a:gd name="connsiteX0" fmla="*/ 468800 w 2198702"/>
                <a:gd name="connsiteY0" fmla="*/ 1940530 h 1940530"/>
                <a:gd name="connsiteX1" fmla="*/ 0 w 2198702"/>
                <a:gd name="connsiteY1" fmla="*/ 0 h 1940530"/>
                <a:gd name="connsiteX2" fmla="*/ 2198702 w 2198702"/>
                <a:gd name="connsiteY2" fmla="*/ 156188 h 1940530"/>
                <a:gd name="connsiteX3" fmla="*/ 468800 w 2198702"/>
                <a:gd name="connsiteY3" fmla="*/ 1940530 h 1940530"/>
                <a:gd name="connsiteX0" fmla="*/ 348655 w 2198702"/>
                <a:gd name="connsiteY0" fmla="*/ 1931521 h 1931521"/>
                <a:gd name="connsiteX1" fmla="*/ 0 w 2198702"/>
                <a:gd name="connsiteY1" fmla="*/ 0 h 1931521"/>
                <a:gd name="connsiteX2" fmla="*/ 2198702 w 2198702"/>
                <a:gd name="connsiteY2" fmla="*/ 156188 h 1931521"/>
                <a:gd name="connsiteX3" fmla="*/ 348655 w 2198702"/>
                <a:gd name="connsiteY3" fmla="*/ 1931521 h 193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702" h="1931521">
                  <a:moveTo>
                    <a:pt x="348655" y="1931521"/>
                  </a:moveTo>
                  <a:lnTo>
                    <a:pt x="0" y="0"/>
                  </a:lnTo>
                  <a:lnTo>
                    <a:pt x="2198702" y="156188"/>
                  </a:lnTo>
                  <a:lnTo>
                    <a:pt x="348655" y="193152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/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 rot="9711624" flipH="1" flipV="1">
              <a:off x="1640631" y="4020791"/>
              <a:ext cx="2624874" cy="873200"/>
            </a:xfrm>
            <a:custGeom>
              <a:avLst/>
              <a:gdLst/>
              <a:ahLst/>
              <a:cxnLst>
                <a:cxn ang="0">
                  <a:pos x="0" y="213"/>
                </a:cxn>
                <a:cxn ang="0">
                  <a:pos x="352" y="69"/>
                </a:cxn>
                <a:cxn ang="0">
                  <a:pos x="682" y="5"/>
                </a:cxn>
                <a:cxn ang="0">
                  <a:pos x="1002" y="37"/>
                </a:cxn>
                <a:cxn ang="0">
                  <a:pos x="1280" y="138"/>
                </a:cxn>
                <a:cxn ang="0">
                  <a:pos x="1514" y="287"/>
                </a:cxn>
                <a:cxn ang="0">
                  <a:pos x="1800" y="534"/>
                </a:cxn>
              </a:cxnLst>
              <a:rect l="0" t="0" r="r" b="b"/>
              <a:pathLst>
                <a:path w="1800" h="534">
                  <a:moveTo>
                    <a:pt x="0" y="213"/>
                  </a:moveTo>
                  <a:cubicBezTo>
                    <a:pt x="59" y="189"/>
                    <a:pt x="238" y="104"/>
                    <a:pt x="352" y="69"/>
                  </a:cubicBezTo>
                  <a:cubicBezTo>
                    <a:pt x="466" y="34"/>
                    <a:pt x="574" y="10"/>
                    <a:pt x="682" y="5"/>
                  </a:cubicBezTo>
                  <a:cubicBezTo>
                    <a:pt x="790" y="0"/>
                    <a:pt x="903" y="15"/>
                    <a:pt x="1002" y="37"/>
                  </a:cubicBezTo>
                  <a:cubicBezTo>
                    <a:pt x="1101" y="59"/>
                    <a:pt x="1195" y="96"/>
                    <a:pt x="1280" y="138"/>
                  </a:cubicBezTo>
                  <a:cubicBezTo>
                    <a:pt x="1365" y="180"/>
                    <a:pt x="1427" y="221"/>
                    <a:pt x="1514" y="287"/>
                  </a:cubicBezTo>
                  <a:cubicBezTo>
                    <a:pt x="1601" y="353"/>
                    <a:pt x="1741" y="483"/>
                    <a:pt x="1800" y="534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2651760" y="3538220"/>
              <a:ext cx="596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solidFill>
                    <a:schemeClr val="tx1"/>
                  </a:solidFill>
                </a:rPr>
                <a:t>S</a:t>
              </a:r>
              <a:endParaRPr lang="es-ES" sz="2800" dirty="0">
                <a:solidFill>
                  <a:schemeClr val="tx1"/>
                </a:solidFill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215900" y="6149340"/>
              <a:ext cx="2311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i="1" dirty="0" smtClean="0">
                  <a:solidFill>
                    <a:schemeClr val="tx1"/>
                  </a:solidFill>
                  <a:latin typeface="+mn-lt"/>
                </a:rPr>
                <a:t>ideal </a:t>
              </a:r>
              <a:r>
                <a:rPr lang="es-ES" sz="2000" i="1" dirty="0" err="1" smtClean="0">
                  <a:solidFill>
                    <a:schemeClr val="tx1"/>
                  </a:solidFill>
                  <a:latin typeface="+mn-lt"/>
                </a:rPr>
                <a:t>triangle</a:t>
              </a:r>
              <a:endParaRPr lang="es-ES" sz="2000" i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2959100" y="6195060"/>
              <a:ext cx="254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i="1" dirty="0" err="1" smtClean="0">
                  <a:solidFill>
                    <a:schemeClr val="tx1"/>
                  </a:solidFill>
                  <a:latin typeface="+mn-lt"/>
                </a:rPr>
                <a:t>physical</a:t>
              </a:r>
              <a:r>
                <a:rPr lang="es-ES" sz="2000" i="1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s-ES" sz="2000" i="1" dirty="0" err="1" smtClean="0">
                  <a:solidFill>
                    <a:schemeClr val="tx1"/>
                  </a:solidFill>
                  <a:latin typeface="+mn-lt"/>
                </a:rPr>
                <a:t>triangle</a:t>
              </a:r>
              <a:endParaRPr lang="es-ES" sz="2000" i="1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6" name="25 CuadroTexto"/>
          <p:cNvSpPr txBox="1"/>
          <p:nvPr/>
        </p:nvSpPr>
        <p:spPr>
          <a:xfrm>
            <a:off x="287020" y="2984500"/>
            <a:ext cx="294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Objective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function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:</a:t>
            </a:r>
            <a:endParaRPr lang="es-E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085" y="2528888"/>
            <a:ext cx="3291423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Triángulo isósceles"/>
          <p:cNvSpPr/>
          <p:nvPr/>
        </p:nvSpPr>
        <p:spPr bwMode="auto">
          <a:xfrm rot="20708131">
            <a:off x="4632960" y="4099560"/>
            <a:ext cx="1620000" cy="1476000"/>
          </a:xfrm>
          <a:prstGeom prst="triangle">
            <a:avLst/>
          </a:prstGeom>
          <a:solidFill>
            <a:srgbClr val="FFDDBB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ES"/>
          </a:p>
        </p:txBody>
      </p:sp>
      <p:pic>
        <p:nvPicPr>
          <p:cNvPr id="3420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6688"/>
            <a:ext cx="4093147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198120" y="5577840"/>
            <a:ext cx="4632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  <a:latin typeface="+mn-lt"/>
              </a:rPr>
              <a:t>M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: </a:t>
            </a:r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number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elements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local </a:t>
            </a:r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submesh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74419" y="567373"/>
            <a:ext cx="8054241" cy="3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ts val="25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sz="1800" kern="0" noProof="0" dirty="0" smtClean="0">
                <a:solidFill>
                  <a:srgbClr val="C8C8C8"/>
                </a:solidFill>
                <a:latin typeface="Arial" pitchFamily="34" charset="0"/>
                <a:cs typeface="Arial" pitchFamily="34" charset="0"/>
              </a:rPr>
              <a:t>Quality  measure. Objective function</a:t>
            </a:r>
            <a:endParaRPr lang="es-ES" sz="18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85" y="115888"/>
            <a:ext cx="7747661" cy="576262"/>
          </a:xfrm>
        </p:spPr>
        <p:txBody>
          <a:bodyPr/>
          <a:lstStyle/>
          <a:p>
            <a:r>
              <a:rPr lang="en-US" dirty="0" smtClean="0"/>
              <a:t>Simultaneous Untangling and Smoothing of T-meshes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85" y="115888"/>
            <a:ext cx="7747661" cy="576262"/>
          </a:xfrm>
        </p:spPr>
        <p:txBody>
          <a:bodyPr/>
          <a:lstStyle/>
          <a:p>
            <a:r>
              <a:rPr lang="en-US" dirty="0" smtClean="0"/>
              <a:t>Simultaneous Untangling and Smoothing of T-meshes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7365" y="696913"/>
            <a:ext cx="5630772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T-mesh transformation along the SUS process: Video</a:t>
            </a:r>
            <a:endParaRPr kumimoji="0" lang="en-US" sz="1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videoTe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2922" y="1463045"/>
            <a:ext cx="8376726" cy="5069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23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Ratio </a:t>
            </a:r>
            <a:r>
              <a:rPr lang="en-US" dirty="0" err="1" smtClean="0"/>
              <a:t>Jacobian</a:t>
            </a:r>
            <a:r>
              <a:rPr lang="en-US" dirty="0" smtClean="0"/>
              <a:t> </a:t>
            </a:r>
            <a:r>
              <a:rPr lang="en-US" b="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b="0" i="1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0" dirty="0" smtClean="0"/>
              <a:t>(</a:t>
            </a:r>
            <a:r>
              <a:rPr lang="en-US" b="0" dirty="0" smtClean="0">
                <a:sym typeface="Symbol"/>
              </a:rPr>
              <a:t></a:t>
            </a:r>
            <a:r>
              <a:rPr lang="en-US" b="0" dirty="0" smtClean="0"/>
              <a:t>) </a:t>
            </a:r>
            <a:r>
              <a:rPr lang="en-US" dirty="0" smtClean="0"/>
              <a:t>of Parametric Transformation</a:t>
            </a:r>
            <a:endParaRPr lang="en-US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3" y="7217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83" y="882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518984" y="720073"/>
            <a:ext cx="494244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 quality metric of the  mapping at any point </a:t>
            </a:r>
            <a:r>
              <a:rPr lang="en-US" sz="1800" i="1" dirty="0" smtClean="0">
                <a:solidFill>
                  <a:srgbClr val="C8C8C8"/>
                </a:solidFill>
                <a:cs typeface="Times New Roman" pitchFamily="18" charset="0"/>
              </a:rPr>
              <a:t>P</a:t>
            </a:r>
            <a:r>
              <a:rPr lang="en-US" sz="1800" b="1" baseline="-25000" dirty="0" smtClean="0">
                <a:solidFill>
                  <a:srgbClr val="C8C8C8"/>
                </a:solidFill>
                <a:cs typeface="Times New Roman" pitchFamily="18" charset="0"/>
              </a:rPr>
              <a:t>0</a:t>
            </a:r>
            <a:endParaRPr lang="en-US" sz="1800" b="1" baseline="-25000" dirty="0">
              <a:solidFill>
                <a:srgbClr val="C8C8C8"/>
              </a:solidFill>
              <a:cs typeface="Times New Roman" pitchFamily="18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475703" y="1772216"/>
            <a:ext cx="9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-1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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4412702" y="1772216"/>
            <a:ext cx="9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 1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29" y="2857500"/>
            <a:ext cx="9117684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78" y="1542723"/>
            <a:ext cx="3025775" cy="10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uadroTexto 11"/>
          <p:cNvSpPr txBox="1"/>
          <p:nvPr/>
        </p:nvSpPr>
        <p:spPr>
          <a:xfrm>
            <a:off x="5499100" y="1651977"/>
            <a:ext cx="415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w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here </a:t>
            </a:r>
            <a:r>
              <a:rPr lang="en-US" sz="1800" b="1" i="1" dirty="0" smtClean="0">
                <a:solidFill>
                  <a:srgbClr val="000000"/>
                </a:solidFill>
                <a:cs typeface="Times New Roman" pitchFamily="18" charset="0"/>
              </a:rPr>
              <a:t>J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is the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jacobian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matrix of the </a:t>
            </a:r>
          </a:p>
          <a:p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mapping </a:t>
            </a:r>
            <a:r>
              <a:rPr lang="en-US" sz="1800" b="1" dirty="0" smtClean="0">
                <a:solidFill>
                  <a:srgbClr val="000000"/>
                </a:solidFill>
                <a:cs typeface="Times New Roman" pitchFamily="18" charset="0"/>
              </a:rPr>
              <a:t>S</a:t>
            </a:r>
            <a:endParaRPr lang="en-US" sz="1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8739" y="722313"/>
            <a:ext cx="3906839" cy="29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Puzzle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piece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(Mean Ratio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Jacobian</a:t>
            </a:r>
            <a:r>
              <a:rPr kumimoji="0" lang="es-ES_tradnl" sz="1800" dirty="0" smtClean="0">
                <a:solidFill>
                  <a:srgbClr val="FFDA79"/>
                </a:solidFill>
                <a:latin typeface="Arial" charset="0"/>
              </a:rPr>
              <a:t>)</a:t>
            </a:r>
            <a:endParaRPr kumimoji="0" lang="es-ES_tradnl" sz="1800" dirty="0">
              <a:solidFill>
                <a:srgbClr val="FFDA79"/>
              </a:solidFill>
              <a:latin typeface="Arial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20816" y="14399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</a:t>
            </a:r>
            <a:r>
              <a:rPr lang="es-ES_tradnl" dirty="0" err="1" smtClean="0"/>
              <a:t>geometries</a:t>
            </a: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457" y="1538641"/>
            <a:ext cx="5201869" cy="426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11" y="2222153"/>
            <a:ext cx="4148023" cy="363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48" y="2230326"/>
            <a:ext cx="4415883" cy="383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9551" y="1589977"/>
            <a:ext cx="4549697" cy="48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4161" y="76200"/>
            <a:ext cx="7332663" cy="576262"/>
          </a:xfrm>
        </p:spPr>
        <p:txBody>
          <a:bodyPr/>
          <a:lstStyle/>
          <a:p>
            <a:r>
              <a:rPr lang="es-ES" dirty="0" err="1" smtClean="0"/>
              <a:t>Good</a:t>
            </a:r>
            <a:r>
              <a:rPr lang="es-ES" dirty="0" smtClean="0"/>
              <a:t>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parameterization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application</a:t>
            </a:r>
            <a:r>
              <a:rPr lang="es-ES" dirty="0" smtClean="0"/>
              <a:t> of IGA</a:t>
            </a:r>
            <a:endParaRPr lang="es-E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6479" y="697986"/>
            <a:ext cx="418576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as a quality metric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8869" y="2078199"/>
            <a:ext cx="5847131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41233"/>
            <a:ext cx="3769485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11480" y="1524000"/>
            <a:ext cx="884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Low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quality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zone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is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refined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optimized</a:t>
            </a: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n-lt"/>
              </a:rPr>
              <a:t>again</a:t>
            </a:r>
            <a:endParaRPr lang="es-E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CuadroTexto 10"/>
          <p:cNvSpPr txBox="1"/>
          <p:nvPr/>
        </p:nvSpPr>
        <p:spPr>
          <a:xfrm>
            <a:off x="4486038" y="4022161"/>
            <a:ext cx="17907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600" i="1" dirty="0" err="1" smtClean="0">
                <a:solidFill>
                  <a:schemeClr val="tx1"/>
                </a:solidFill>
                <a:latin typeface="+mn-lt"/>
              </a:rPr>
              <a:t>inicial</a:t>
            </a:r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T-</a:t>
            </a:r>
            <a:r>
              <a:rPr lang="en-GB" sz="1600" i="1" dirty="0" err="1" smtClean="0">
                <a:solidFill>
                  <a:schemeClr val="tx1"/>
                </a:solidFill>
                <a:latin typeface="+mn-lt"/>
              </a:rPr>
              <a:t>spline</a:t>
            </a:r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</a:t>
            </a:r>
            <a:endParaRPr lang="en-GB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CuadroTexto 12"/>
          <p:cNvSpPr txBox="1"/>
          <p:nvPr/>
        </p:nvSpPr>
        <p:spPr>
          <a:xfrm>
            <a:off x="7083624" y="4022742"/>
            <a:ext cx="2530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improved T-</a:t>
            </a:r>
            <a:r>
              <a:rPr lang="en-GB" sz="1600" i="1" dirty="0" err="1" smtClean="0">
                <a:solidFill>
                  <a:schemeClr val="tx1"/>
                </a:solidFill>
                <a:latin typeface="+mn-lt"/>
              </a:rPr>
              <a:t>spline</a:t>
            </a:r>
            <a:r>
              <a:rPr lang="en-GB" sz="1600" i="1" dirty="0" smtClean="0">
                <a:solidFill>
                  <a:schemeClr val="tx1"/>
                </a:solidFill>
                <a:latin typeface="+mn-lt"/>
              </a:rPr>
              <a:t> </a:t>
            </a:r>
            <a:endParaRPr lang="en-GB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60240" y="627888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Mean ratio </a:t>
            </a:r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Jacobian</a:t>
            </a:r>
            <a:endParaRPr lang="es-ES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48500" y="629412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Mean ratio </a:t>
            </a:r>
            <a:r>
              <a:rPr lang="es-ES" sz="1600" i="1" dirty="0" err="1" smtClean="0">
                <a:solidFill>
                  <a:schemeClr val="tx1"/>
                </a:solidFill>
                <a:latin typeface="+mn-lt"/>
              </a:rPr>
              <a:t>Jacobian</a:t>
            </a:r>
            <a:endParaRPr lang="es-ES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00100" y="600456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i="1" dirty="0" smtClean="0">
                <a:solidFill>
                  <a:schemeClr val="tx1"/>
                </a:solidFill>
                <a:latin typeface="+mn-lt"/>
              </a:rPr>
              <a:t>Isla de Gran Canaria</a:t>
            </a:r>
            <a:endParaRPr lang="es-ES" sz="1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98219" y="719773"/>
            <a:ext cx="8054241" cy="29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s-ES" sz="1800" kern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Adaptive</a:t>
            </a:r>
            <a:r>
              <a:rPr kumimoji="0" lang="es-ES" sz="1800" kern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1800" kern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kumimoji="0" lang="es-ES" sz="1800" kern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1800" kern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kumimoji="0" lang="es-ES" sz="1800" kern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1800" kern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improve</a:t>
            </a:r>
            <a:r>
              <a:rPr kumimoji="0" lang="es-ES" sz="1800" kern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1800" kern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parameterization</a:t>
            </a:r>
            <a:r>
              <a:rPr kumimoji="0" lang="es-ES" sz="1800" kern="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1800" kern="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quality</a:t>
            </a:r>
            <a:endParaRPr lang="es-ES" sz="1800" dirty="0" smtClean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220816" y="14399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</a:t>
            </a:r>
            <a:r>
              <a:rPr lang="es-ES_tradnl" dirty="0" err="1" smtClean="0"/>
              <a:t>geometries</a:t>
            </a: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77800" y="1786808"/>
            <a:ext cx="972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What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can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we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parameterize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with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a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square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Something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similar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a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square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and a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little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bit  more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</a:p>
          <a:p>
            <a:pPr algn="l"/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/>
            </a:r>
            <a:b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need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more complex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polycube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-type parametric domain that fits better the geometry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[ Li (2007), Liu (2014)]</a:t>
            </a:r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1968500" y="3152774"/>
            <a:ext cx="7523988" cy="2701925"/>
            <a:chOff x="3886200" y="4676775"/>
            <a:chExt cx="5720588" cy="18562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86200" y="4778396"/>
              <a:ext cx="2255520" cy="1725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2500" y="4676775"/>
              <a:ext cx="2304288" cy="1856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7" name="36 Conector recto de flecha"/>
            <p:cNvCxnSpPr/>
            <p:nvPr/>
          </p:nvCxnSpPr>
          <p:spPr bwMode="auto">
            <a:xfrm>
              <a:off x="6308092" y="5482908"/>
              <a:ext cx="7452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5542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78739" y="722313"/>
            <a:ext cx="3456395" cy="29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Limitations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future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research</a:t>
            </a:r>
            <a:endParaRPr kumimoji="0" lang="es-ES_tradnl" sz="1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1 Título"/>
          <p:cNvSpPr>
            <a:spLocks noGrp="1"/>
          </p:cNvSpPr>
          <p:nvPr>
            <p:ph type="title"/>
          </p:nvPr>
        </p:nvSpPr>
        <p:spPr>
          <a:xfrm>
            <a:off x="220816" y="14399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</a:t>
            </a:r>
            <a:r>
              <a:rPr lang="es-ES_tradnl" dirty="0" err="1" smtClean="0"/>
              <a:t>geometries</a:t>
            </a: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5" descr="arma_patches_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54" y="3063498"/>
            <a:ext cx="2950220" cy="3486624"/>
          </a:xfrm>
          <a:prstGeom prst="rect">
            <a:avLst/>
          </a:prstGeom>
        </p:spPr>
      </p:pic>
      <p:pic>
        <p:nvPicPr>
          <p:cNvPr id="12" name="Imagen 7" descr="arma_cube_kossask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58" y="3538403"/>
            <a:ext cx="2913891" cy="3011175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8739" y="722313"/>
            <a:ext cx="3352200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Limitations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future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research</a:t>
            </a:r>
            <a:endParaRPr kumimoji="0" lang="es-ES_tradnl" sz="1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220816" y="14399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and 3D </a:t>
            </a:r>
            <a:r>
              <a:rPr lang="es-ES_tradnl" dirty="0" err="1" smtClean="0"/>
              <a:t>geometries</a:t>
            </a: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8424" y="1520108"/>
            <a:ext cx="9236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All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above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mentioned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problems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for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2D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domain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are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aggravated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considerably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for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3D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object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l"/>
            <a:endParaRPr lang="es-ES" sz="1600" b="1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An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appropiate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selection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edges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may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not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exist</a:t>
            </a:r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More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complex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untangling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and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optimization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procedure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number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options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increases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a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lot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/>
            </a:r>
            <a:b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</a:b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(O.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Ushakova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Nondegeneracy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tests for hexahedral cells, CMAME 2011)</a:t>
            </a:r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Jacobian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close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do cero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along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edges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object</a:t>
            </a:r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/>
            <a:r>
              <a:rPr lang="es-ES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Tensor </a:t>
            </a:r>
            <a:r>
              <a:rPr lang="es-ES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product</a:t>
            </a:r>
            <a:r>
              <a:rPr lang="es-ES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structure</a:t>
            </a:r>
            <a:r>
              <a:rPr lang="es-ES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is</a:t>
            </a:r>
            <a:r>
              <a:rPr lang="es-ES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too</a:t>
            </a:r>
            <a:r>
              <a:rPr lang="es-ES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rigid</a:t>
            </a:r>
            <a:r>
              <a:rPr lang="es-ES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l"/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6083300" y="4648200"/>
            <a:ext cx="1140460" cy="30226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" y="189548"/>
            <a:ext cx="7333192" cy="576262"/>
          </a:xfrm>
        </p:spPr>
        <p:txBody>
          <a:bodyPr/>
          <a:lstStyle/>
          <a:p>
            <a:r>
              <a:rPr lang="en-US" dirty="0" smtClean="0"/>
              <a:t>Our results:</a:t>
            </a:r>
            <a:br>
              <a:rPr lang="en-US" dirty="0" smtClean="0"/>
            </a:br>
            <a:r>
              <a:rPr lang="en-US" dirty="0" smtClean="0"/>
              <a:t>Polynomial </a:t>
            </a:r>
            <a:r>
              <a:rPr lang="en-US" dirty="0" err="1" smtClean="0"/>
              <a:t>spline</a:t>
            </a:r>
            <a:r>
              <a:rPr lang="en-US" dirty="0" smtClean="0"/>
              <a:t> spaces over hierarchical T-meshes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0" y="3928614"/>
            <a:ext cx="96613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For a given T-mesh,  it allows to obtain  a set of cubic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functions  that  span</a:t>
            </a:r>
          </a:p>
          <a:p>
            <a:pPr algn="l" eaLnBrk="1" hangingPunct="1"/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   a space with nice properties: C</a:t>
            </a:r>
            <a:r>
              <a:rPr kumimoji="0" lang="en-US" sz="2000" baseline="30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2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continuous, nested spaces, linear independence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Simple rules for inferring local knot vectors to define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blending functions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Straightforward implementation in 2D and 3D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231040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8120" y="2354476"/>
            <a:ext cx="99059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 A new strategy for constructing cubic </a:t>
            </a:r>
            <a:r>
              <a:rPr kumimoji="0" lang="en-US" sz="2800" dirty="0" err="1" smtClean="0">
                <a:solidFill>
                  <a:srgbClr val="0D0D0D"/>
                </a:solidFill>
                <a:latin typeface="Arial" charset="0"/>
              </a:rPr>
              <a:t>spline</a:t>
            </a: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space over   </a:t>
            </a:r>
            <a:b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</a:b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   arbitrary </a:t>
            </a:r>
            <a:r>
              <a:rPr kumimoji="0" lang="en-US" sz="2800" dirty="0" err="1" smtClean="0">
                <a:solidFill>
                  <a:srgbClr val="0D0D0D"/>
                </a:solidFill>
                <a:latin typeface="Arial" charset="0"/>
              </a:rPr>
              <a:t>quadtree</a:t>
            </a: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(2D) and </a:t>
            </a:r>
            <a:r>
              <a:rPr kumimoji="0" lang="en-US" sz="2800" dirty="0" err="1" smtClean="0">
                <a:solidFill>
                  <a:srgbClr val="0D0D0D"/>
                </a:solidFill>
                <a:latin typeface="Arial" charset="0"/>
              </a:rPr>
              <a:t>octree</a:t>
            </a: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(3D) T-meshes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2069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 analysis: integrating  FEA  and  CAD</a:t>
            </a:r>
          </a:p>
          <a:p>
            <a:pPr algn="l"/>
            <a:endParaRPr lang="en-US" sz="2400" dirty="0" smtClean="0">
              <a:solidFill>
                <a:srgbClr val="FFC000"/>
              </a:solidFill>
              <a:latin typeface="Trebuchet MS" charset="0"/>
            </a:endParaRP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08432" y="1687738"/>
            <a:ext cx="9405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  <a:latin typeface="+mj-lt"/>
              </a:rPr>
              <a:t>Isogeometric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 analysis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(IGA) has arisen as an attempt</a:t>
            </a:r>
            <a:br>
              <a:rPr lang="en-US" sz="1800" dirty="0" smtClean="0">
                <a:solidFill>
                  <a:schemeClr val="tx1"/>
                </a:solidFill>
                <a:latin typeface="+mj-lt"/>
              </a:rPr>
            </a:b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to unify the field of CAD and classical finite element method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2400" y="2729138"/>
            <a:ext cx="97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The main idea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using for analysis the same functions that are</a:t>
            </a:r>
            <a:br>
              <a:rPr lang="en-US" sz="1800" dirty="0" smtClean="0">
                <a:solidFill>
                  <a:schemeClr val="tx1"/>
                </a:solidFill>
                <a:latin typeface="+mj-lt"/>
              </a:rPr>
            </a:b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used in CAD representation of the computational domain,</a:t>
            </a:r>
            <a:br>
              <a:rPr lang="en-US" sz="1800" dirty="0" smtClean="0">
                <a:solidFill>
                  <a:schemeClr val="tx1"/>
                </a:solidFill>
                <a:latin typeface="+mj-lt"/>
              </a:rPr>
            </a:b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preserving thus  the “exact” geometry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203200" y="4583113"/>
            <a:ext cx="5692775" cy="1981200"/>
            <a:chOff x="203200" y="4176713"/>
            <a:chExt cx="5692775" cy="1981200"/>
          </a:xfrm>
        </p:grpSpPr>
        <p:sp>
          <p:nvSpPr>
            <p:cNvPr id="23" name="22 CuadroTexto"/>
            <p:cNvSpPr txBox="1"/>
            <p:nvPr/>
          </p:nvSpPr>
          <p:spPr>
            <a:xfrm>
              <a:off x="1968500" y="4622800"/>
              <a:ext cx="1968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tx1"/>
                  </a:solidFill>
                  <a:latin typeface="+mj-lt"/>
                </a:rPr>
                <a:t>G </a:t>
              </a:r>
              <a:endParaRPr lang="es-ES" sz="16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1688" y="5410200"/>
              <a:ext cx="657225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200" y="5272088"/>
              <a:ext cx="6191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8813" y="4202113"/>
              <a:ext cx="1476375" cy="155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57625" y="4176713"/>
              <a:ext cx="20383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18 Conector recto de flecha"/>
            <p:cNvCxnSpPr/>
            <p:nvPr/>
          </p:nvCxnSpPr>
          <p:spPr bwMode="auto">
            <a:xfrm>
              <a:off x="2349500" y="5003800"/>
              <a:ext cx="1260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23 CuadroTexto"/>
          <p:cNvSpPr txBox="1"/>
          <p:nvPr/>
        </p:nvSpPr>
        <p:spPr>
          <a:xfrm>
            <a:off x="152400" y="4142018"/>
            <a:ext cx="515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chemeClr val="tx1"/>
                </a:solidFill>
                <a:latin typeface="+mj-lt"/>
              </a:rPr>
              <a:t>Global </a:t>
            </a:r>
            <a:r>
              <a:rPr lang="es-ES" sz="1600" i="1" dirty="0" err="1" smtClean="0">
                <a:solidFill>
                  <a:schemeClr val="tx1"/>
                </a:solidFill>
                <a:latin typeface="+mj-lt"/>
              </a:rPr>
              <a:t>parameterization</a:t>
            </a:r>
            <a:r>
              <a:rPr lang="es-ES" sz="1600" i="1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es-ES" sz="1600" i="1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6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600" i="1" dirty="0" err="1" smtClean="0">
                <a:solidFill>
                  <a:schemeClr val="tx1"/>
                </a:solidFill>
                <a:latin typeface="+mj-lt"/>
              </a:rPr>
              <a:t>physical</a:t>
            </a:r>
            <a:r>
              <a:rPr lang="es-ES" sz="1600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600" i="1" dirty="0" err="1" smtClean="0">
                <a:solidFill>
                  <a:schemeClr val="tx1"/>
                </a:solidFill>
                <a:latin typeface="+mj-lt"/>
              </a:rPr>
              <a:t>domain</a:t>
            </a:r>
            <a:endParaRPr lang="es-ES" sz="16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6210300" y="5651500"/>
            <a:ext cx="515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Higher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smoothness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: </a:t>
            </a:r>
          </a:p>
          <a:p>
            <a:pPr algn="l"/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C</a:t>
            </a:r>
            <a:r>
              <a:rPr lang="es-ES" sz="1600" i="1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n-lt"/>
              </a:rPr>
              <a:t>instead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of  </a:t>
            </a:r>
            <a:r>
              <a:rPr lang="es-ES" sz="1600" i="1" dirty="0" smtClean="0">
                <a:solidFill>
                  <a:schemeClr val="tx1"/>
                </a:solidFill>
                <a:latin typeface="+mn-lt"/>
              </a:rPr>
              <a:t>C</a:t>
            </a:r>
            <a:r>
              <a:rPr lang="es-ES" sz="1600" baseline="30000" dirty="0" smtClean="0">
                <a:solidFill>
                  <a:schemeClr val="tx1"/>
                </a:solidFill>
                <a:latin typeface="+mn-lt"/>
              </a:rPr>
              <a:t>0 </a:t>
            </a:r>
            <a:r>
              <a:rPr lang="es-ES" sz="1600" dirty="0" smtClean="0">
                <a:solidFill>
                  <a:schemeClr val="tx1"/>
                </a:solidFill>
                <a:latin typeface="+mn-lt"/>
              </a:rPr>
              <a:t> of  FEM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146800" y="51435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err="1" smtClean="0">
                <a:solidFill>
                  <a:schemeClr val="tx1"/>
                </a:solidFill>
                <a:latin typeface="+mj-lt"/>
              </a:rPr>
              <a:t>Basis</a:t>
            </a:r>
            <a:r>
              <a:rPr lang="es-ES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</a:rPr>
              <a:t>functions</a:t>
            </a:r>
            <a:r>
              <a:rPr lang="es-ES" sz="1600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</a:rPr>
              <a:t>cubic</a:t>
            </a:r>
            <a:r>
              <a:rPr lang="es-ES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</a:rPr>
              <a:t>splines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8210" y="1733646"/>
            <a:ext cx="2045970" cy="235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Spline</a:t>
            </a:r>
            <a:r>
              <a:rPr lang="es-ES" dirty="0" smtClean="0"/>
              <a:t> </a:t>
            </a:r>
            <a:r>
              <a:rPr lang="es-ES" dirty="0" err="1" smtClean="0"/>
              <a:t>spaces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T-</a:t>
            </a:r>
            <a:r>
              <a:rPr lang="es-ES" dirty="0" err="1" smtClean="0"/>
              <a:t>meshes</a:t>
            </a:r>
            <a:endParaRPr lang="es-E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53365" y="684213"/>
            <a:ext cx="3172728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T-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splines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, 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Sederberg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(2003) </a:t>
            </a:r>
          </a:p>
        </p:txBody>
      </p:sp>
      <p:pic>
        <p:nvPicPr>
          <p:cNvPr id="6" name="Picture 98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15" y="1884365"/>
            <a:ext cx="3379609" cy="338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38213" y="1473200"/>
            <a:ext cx="2178050" cy="30797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T-</a:t>
            </a:r>
            <a:r>
              <a:rPr lang="es-E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mesh</a:t>
            </a: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 and </a:t>
            </a:r>
            <a:r>
              <a:rPr lang="es-ES" sz="1400" b="1" i="1" dirty="0" err="1" smtClean="0">
                <a:solidFill>
                  <a:srgbClr val="000000"/>
                </a:solidFill>
                <a:latin typeface="Trebuchet MS" pitchFamily="34" charset="0"/>
              </a:rPr>
              <a:t>anchor</a:t>
            </a: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400" b="1" i="1" dirty="0" smtClean="0">
                <a:solidFill>
                  <a:srgbClr val="000000"/>
                </a:solidFill>
                <a:latin typeface="Trebuchet MS" pitchFamily="34" charset="0"/>
              </a:rPr>
              <a:t>t</a:t>
            </a:r>
            <a:r>
              <a:rPr lang="el-GR" sz="1400" b="1" i="1" baseline="-25000" dirty="0" smtClean="0">
                <a:solidFill>
                  <a:srgbClr val="000000"/>
                </a:solidFill>
                <a:latin typeface="Trebuchet MS" pitchFamily="34" charset="0"/>
              </a:rPr>
              <a:t>α</a:t>
            </a:r>
            <a:r>
              <a:rPr lang="es-ES" sz="1400" b="1" i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n-US" sz="1400" b="1" i="1" dirty="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3954463" y="2746385"/>
            <a:ext cx="4838700" cy="2797165"/>
            <a:chOff x="4310063" y="3254385"/>
            <a:chExt cx="4838700" cy="2797165"/>
          </a:xfrm>
        </p:grpSpPr>
        <p:pic>
          <p:nvPicPr>
            <p:cNvPr id="7" name="Picture 5" descr="C:\trabajos\Congresos\Workshop Swansea\spline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37165" y="3254385"/>
              <a:ext cx="3200406" cy="2477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25 Grupo"/>
            <p:cNvGrpSpPr/>
            <p:nvPr/>
          </p:nvGrpSpPr>
          <p:grpSpPr>
            <a:xfrm>
              <a:off x="4310063" y="3771900"/>
              <a:ext cx="4838700" cy="2279650"/>
              <a:chOff x="4310063" y="3771900"/>
              <a:chExt cx="4838700" cy="2279650"/>
            </a:xfrm>
          </p:grpSpPr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4997450" y="5743575"/>
                <a:ext cx="4151313" cy="307975"/>
              </a:xfrm>
              <a:prstGeom prst="rect">
                <a:avLst/>
              </a:prstGeom>
              <a:solidFill>
                <a:srgbClr val="FFFFFF"/>
              </a:solidFill>
              <a:ln w="5715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400" b="1" i="1" dirty="0" err="1" smtClean="0">
                    <a:solidFill>
                      <a:srgbClr val="000000"/>
                    </a:solidFill>
                    <a:latin typeface="Trebuchet MS" pitchFamily="34" charset="0"/>
                  </a:rPr>
                  <a:t>Bivariate</a:t>
                </a:r>
                <a:r>
                  <a:rPr lang="en-US" sz="1400" b="1" i="1" dirty="0" smtClean="0">
                    <a:solidFill>
                      <a:srgbClr val="000000"/>
                    </a:solidFill>
                    <a:latin typeface="Trebuchet MS" pitchFamily="34" charset="0"/>
                  </a:rPr>
                  <a:t> Cubic T-</a:t>
                </a:r>
                <a:r>
                  <a:rPr lang="en-US" sz="1400" b="1" i="1" dirty="0" err="1" smtClean="0">
                    <a:solidFill>
                      <a:srgbClr val="000000"/>
                    </a:solidFill>
                    <a:latin typeface="Trebuchet MS" pitchFamily="34" charset="0"/>
                  </a:rPr>
                  <a:t>spline</a:t>
                </a:r>
                <a:r>
                  <a:rPr lang="en-US" sz="1400" b="1" i="1" dirty="0" smtClean="0">
                    <a:solidFill>
                      <a:srgbClr val="000000"/>
                    </a:solidFill>
                    <a:latin typeface="Trebuchet MS" pitchFamily="34" charset="0"/>
                  </a:rPr>
                  <a:t> Basis </a:t>
                </a:r>
                <a:r>
                  <a:rPr lang="en-US" sz="1400" b="1" i="1" dirty="0" err="1" smtClean="0">
                    <a:solidFill>
                      <a:srgbClr val="000000"/>
                    </a:solidFill>
                    <a:latin typeface="Trebuchet MS" pitchFamily="34" charset="0"/>
                  </a:rPr>
                  <a:t>Func</a:t>
                </a:r>
                <a:r>
                  <a:rPr lang="es-ES" sz="1400" b="1" i="1" dirty="0" err="1" smtClean="0">
                    <a:solidFill>
                      <a:srgbClr val="000000"/>
                    </a:solidFill>
                    <a:latin typeface="Trebuchet MS" pitchFamily="34" charset="0"/>
                  </a:rPr>
                  <a:t>tion</a:t>
                </a:r>
                <a:r>
                  <a:rPr lang="es-ES" sz="1400" b="1" i="1" dirty="0" smtClean="0">
                    <a:solidFill>
                      <a:srgbClr val="000000"/>
                    </a:solidFill>
                    <a:latin typeface="Trebuchet MS" pitchFamily="34" charset="0"/>
                  </a:rPr>
                  <a:t> </a:t>
                </a:r>
                <a:endParaRPr lang="en-US" sz="1400" b="1" i="1" dirty="0" smtClean="0">
                  <a:solidFill>
                    <a:srgbClr val="00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4310063" y="3771900"/>
                <a:ext cx="1914525" cy="277813"/>
              </a:xfrm>
              <a:prstGeom prst="rect">
                <a:avLst/>
              </a:prstGeom>
              <a:solidFill>
                <a:srgbClr val="FFFFFF"/>
              </a:solidFill>
              <a:ln w="5715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i="1" dirty="0" smtClean="0">
                    <a:solidFill>
                      <a:srgbClr val="000000"/>
                    </a:solidFill>
                    <a:latin typeface="Trebuchet MS" pitchFamily="34" charset="0"/>
                  </a:rPr>
                  <a:t>support of the T-</a:t>
                </a:r>
                <a:r>
                  <a:rPr lang="en-US" sz="1200" i="1" dirty="0" err="1" smtClean="0">
                    <a:solidFill>
                      <a:srgbClr val="000000"/>
                    </a:solidFill>
                    <a:latin typeface="Trebuchet MS" pitchFamily="34" charset="0"/>
                  </a:rPr>
                  <a:t>spline</a:t>
                </a:r>
                <a:r>
                  <a:rPr lang="en-US" sz="1200" i="1" dirty="0" smtClean="0">
                    <a:solidFill>
                      <a:srgbClr val="000000"/>
                    </a:solidFill>
                    <a:latin typeface="Trebuchet MS" pitchFamily="34" charset="0"/>
                  </a:rPr>
                  <a:t> </a:t>
                </a:r>
              </a:p>
            </p:txBody>
          </p:sp>
          <p:sp>
            <p:nvSpPr>
              <p:cNvPr id="11" name="26 Flecha curvada hacia la derecha"/>
              <p:cNvSpPr>
                <a:spLocks noChangeArrowheads="1"/>
              </p:cNvSpPr>
              <p:nvPr/>
            </p:nvSpPr>
            <p:spPr bwMode="auto">
              <a:xfrm>
                <a:off x="4908550" y="4324350"/>
                <a:ext cx="271463" cy="495300"/>
              </a:xfrm>
              <a:prstGeom prst="curvedRightArrow">
                <a:avLst>
                  <a:gd name="adj1" fmla="val 24953"/>
                  <a:gd name="adj2" fmla="val 49888"/>
                  <a:gd name="adj3" fmla="val 25000"/>
                </a:avLst>
              </a:prstGeom>
              <a:solidFill>
                <a:schemeClr val="accent1"/>
              </a:solidFill>
              <a:ln w="571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es-ES" smtClean="0"/>
              </a:p>
            </p:txBody>
          </p:sp>
        </p:grpSp>
      </p:grpSp>
      <p:graphicFrame>
        <p:nvGraphicFramePr>
          <p:cNvPr id="20" name="Object 6"/>
          <p:cNvGraphicFramePr>
            <a:graphicFrameLocks noChangeAspect="1"/>
          </p:cNvGraphicFramePr>
          <p:nvPr/>
        </p:nvGraphicFramePr>
        <p:xfrm>
          <a:off x="6753225" y="3040528"/>
          <a:ext cx="2454275" cy="371010"/>
        </p:xfrm>
        <a:graphic>
          <a:graphicData uri="http://schemas.openxmlformats.org/presentationml/2006/ole">
            <p:oleObj spid="_x0000_s1031" name="Ecuación" r:id="rId5" imgW="1612900" imgH="241300" progId="Equation.3">
              <p:embed/>
            </p:oleObj>
          </a:graphicData>
        </a:graphic>
      </p:graphicFrame>
      <p:grpSp>
        <p:nvGrpSpPr>
          <p:cNvPr id="28" name="27 Grupo"/>
          <p:cNvGrpSpPr/>
          <p:nvPr/>
        </p:nvGrpSpPr>
        <p:grpSpPr>
          <a:xfrm>
            <a:off x="4589464" y="1547815"/>
            <a:ext cx="4504151" cy="1322506"/>
            <a:chOff x="4271963" y="1433513"/>
            <a:chExt cx="4681537" cy="1255712"/>
          </a:xfrm>
        </p:grpSpPr>
        <p:pic>
          <p:nvPicPr>
            <p:cNvPr id="12" name="Picture 3" descr="C:\trabajos\Congresos\Workshop Swansea\splx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71963" y="1597025"/>
              <a:ext cx="2030412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 descr="C:\trabajos\Congresos\Workshop Swansea\sply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57975" y="1608138"/>
              <a:ext cx="2030413" cy="108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6338888" y="2371725"/>
            <a:ext cx="207962" cy="282575"/>
          </p:xfrm>
          <a:graphic>
            <a:graphicData uri="http://schemas.openxmlformats.org/presentationml/2006/ole">
              <p:oleObj spid="_x0000_s1027" name="Ecuación" r:id="rId8" imgW="165028" imgH="228501" progId="Equation.3">
                <p:embed/>
              </p:oleObj>
            </a:graphicData>
          </a:graphic>
        </p:graphicFrame>
        <p:graphicFrame>
          <p:nvGraphicFramePr>
            <p:cNvPr id="17" name="Object 3"/>
            <p:cNvGraphicFramePr>
              <a:graphicFrameLocks noChangeAspect="1"/>
            </p:cNvGraphicFramePr>
            <p:nvPr/>
          </p:nvGraphicFramePr>
          <p:xfrm>
            <a:off x="8734425" y="2397125"/>
            <a:ext cx="219075" cy="287338"/>
          </p:xfrm>
          <a:graphic>
            <a:graphicData uri="http://schemas.openxmlformats.org/presentationml/2006/ole">
              <p:oleObj spid="_x0000_s1028" name="Ecuación" r:id="rId9" imgW="177646" imgH="228402" progId="Equation.3">
                <p:embed/>
              </p:oleObj>
            </a:graphicData>
          </a:graphic>
        </p:graphicFrame>
        <p:graphicFrame>
          <p:nvGraphicFramePr>
            <p:cNvPr id="18" name="Object 4"/>
            <p:cNvGraphicFramePr>
              <a:graphicFrameLocks noChangeAspect="1"/>
            </p:cNvGraphicFramePr>
            <p:nvPr/>
          </p:nvGraphicFramePr>
          <p:xfrm>
            <a:off x="6122988" y="1998663"/>
            <a:ext cx="284162" cy="285750"/>
          </p:xfrm>
          <a:graphic>
            <a:graphicData uri="http://schemas.openxmlformats.org/presentationml/2006/ole">
              <p:oleObj spid="_x0000_s1029" name="Ecuación" r:id="rId10" imgW="126725" imgH="126725" progId="Equation.3">
                <p:embed/>
              </p:oleObj>
            </a:graphicData>
          </a:graphic>
        </p:graphicFrame>
        <p:graphicFrame>
          <p:nvGraphicFramePr>
            <p:cNvPr id="19" name="Object 5"/>
            <p:cNvGraphicFramePr>
              <a:graphicFrameLocks noChangeAspect="1"/>
            </p:cNvGraphicFramePr>
            <p:nvPr/>
          </p:nvGraphicFramePr>
          <p:xfrm>
            <a:off x="8512175" y="1976438"/>
            <a:ext cx="312738" cy="223837"/>
          </p:xfrm>
          <a:graphic>
            <a:graphicData uri="http://schemas.openxmlformats.org/presentationml/2006/ole">
              <p:oleObj spid="_x0000_s1030" name="Ecuación" r:id="rId11" imgW="139639" imgH="101556" progId="Equation.3">
                <p:embed/>
              </p:oleObj>
            </a:graphicData>
          </a:graphic>
        </p:graphicFrame>
        <p:graphicFrame>
          <p:nvGraphicFramePr>
            <p:cNvPr id="21" name="Object 7"/>
            <p:cNvGraphicFramePr>
              <a:graphicFrameLocks noChangeAspect="1"/>
            </p:cNvGraphicFramePr>
            <p:nvPr/>
          </p:nvGraphicFramePr>
          <p:xfrm>
            <a:off x="4332288" y="1441450"/>
            <a:ext cx="673100" cy="358775"/>
          </p:xfrm>
          <a:graphic>
            <a:graphicData uri="http://schemas.openxmlformats.org/presentationml/2006/ole">
              <p:oleObj spid="_x0000_s1032" name="Ecuación" r:id="rId12" imgW="457200" imgH="241300" progId="Equation.3">
                <p:embed/>
              </p:oleObj>
            </a:graphicData>
          </a:graphic>
        </p:graphicFrame>
        <p:graphicFrame>
          <p:nvGraphicFramePr>
            <p:cNvPr id="22" name="Object 8"/>
            <p:cNvGraphicFramePr>
              <a:graphicFrameLocks noChangeAspect="1"/>
            </p:cNvGraphicFramePr>
            <p:nvPr/>
          </p:nvGraphicFramePr>
          <p:xfrm>
            <a:off x="6735763" y="1433513"/>
            <a:ext cx="698500" cy="361950"/>
          </p:xfrm>
          <a:graphic>
            <a:graphicData uri="http://schemas.openxmlformats.org/presentationml/2006/ole">
              <p:oleObj spid="_x0000_s1033" name="Ecuación" r:id="rId13" imgW="469696" imgH="241195" progId="Equation.3">
                <p:embed/>
              </p:oleObj>
            </a:graphicData>
          </a:graphic>
        </p:graphicFrame>
      </p:grp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3975" y="5429250"/>
            <a:ext cx="2830513" cy="30797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i="1" smtClean="0">
                <a:solidFill>
                  <a:srgbClr val="000000"/>
                </a:solidFill>
                <a:latin typeface="Trebuchet MS" pitchFamily="34" charset="0"/>
              </a:rPr>
              <a:t>Knots associated to anchor t</a:t>
            </a:r>
            <a:r>
              <a:rPr lang="el-GR" sz="1400" b="1" i="1" baseline="-25000" smtClean="0">
                <a:solidFill>
                  <a:srgbClr val="000000"/>
                </a:solidFill>
                <a:latin typeface="Trebuchet MS" pitchFamily="34" charset="0"/>
              </a:rPr>
              <a:t>α</a:t>
            </a:r>
            <a:r>
              <a:rPr lang="es-ES" sz="1400" b="1" i="1" baseline="-2500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s-ES" sz="1400" b="1" i="1" smtClean="0">
                <a:solidFill>
                  <a:srgbClr val="000000"/>
                </a:solidFill>
                <a:latin typeface="Trebuchet MS" pitchFamily="34" charset="0"/>
              </a:rPr>
              <a:t>: </a:t>
            </a:r>
            <a:endParaRPr lang="en-US" sz="1400" b="1" i="1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/>
        </p:nvGraphicFramePr>
        <p:xfrm>
          <a:off x="155575" y="5807075"/>
          <a:ext cx="1797050" cy="330200"/>
        </p:xfrm>
        <a:graphic>
          <a:graphicData uri="http://schemas.openxmlformats.org/presentationml/2006/ole">
            <p:oleObj spid="_x0000_s1034" name="Ecuación" r:id="rId14" imgW="1333500" imgH="241300" progId="Equation.3">
              <p:embed/>
            </p:oleObj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/>
        </p:nvGraphicFramePr>
        <p:xfrm>
          <a:off x="2292350" y="5807075"/>
          <a:ext cx="1835150" cy="317500"/>
        </p:xfrm>
        <a:graphic>
          <a:graphicData uri="http://schemas.openxmlformats.org/presentationml/2006/ole">
            <p:oleObj spid="_x0000_s1035" name="Ecuación" r:id="rId15" imgW="1409088" imgH="241195" progId="Equation.3">
              <p:embed/>
            </p:oleObj>
          </a:graphicData>
        </a:graphic>
      </p:graphicFrame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394201" y="5981700"/>
            <a:ext cx="2933700" cy="307777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FF"/>
                </a:solidFill>
                <a:latin typeface="Trebuchet MS" pitchFamily="34" charset="0"/>
              </a:rPr>
              <a:t>Normalized  rational T-</a:t>
            </a:r>
            <a:r>
              <a:rPr lang="en-US" sz="1400" i="1" dirty="0" err="1" smtClean="0">
                <a:solidFill>
                  <a:srgbClr val="0000FF"/>
                </a:solidFill>
                <a:latin typeface="Trebuchet MS" pitchFamily="34" charset="0"/>
              </a:rPr>
              <a:t>splines</a:t>
            </a:r>
            <a:endParaRPr lang="en-US" sz="1400" i="1" dirty="0" smtClean="0">
              <a:solidFill>
                <a:srgbClr val="0000FF"/>
              </a:solidFill>
              <a:latin typeface="Trebuchet MS" pitchFamily="34" charset="0"/>
            </a:endParaRPr>
          </a:p>
        </p:txBody>
      </p:sp>
      <p:grpSp>
        <p:nvGrpSpPr>
          <p:cNvPr id="31" name="30 Grupo"/>
          <p:cNvGrpSpPr/>
          <p:nvPr/>
        </p:nvGrpSpPr>
        <p:grpSpPr>
          <a:xfrm>
            <a:off x="7315200" y="5626100"/>
            <a:ext cx="2527300" cy="990600"/>
            <a:chOff x="7213600" y="5651500"/>
            <a:chExt cx="2527300" cy="990600"/>
          </a:xfrm>
        </p:grpSpPr>
        <p:graphicFrame>
          <p:nvGraphicFramePr>
            <p:cNvPr id="1036" name="Object 3"/>
            <p:cNvGraphicFramePr>
              <a:graphicFrameLocks noChangeAspect="1"/>
            </p:cNvGraphicFramePr>
            <p:nvPr/>
          </p:nvGraphicFramePr>
          <p:xfrm>
            <a:off x="7300912" y="5783263"/>
            <a:ext cx="2230438" cy="831850"/>
          </p:xfrm>
          <a:graphic>
            <a:graphicData uri="http://schemas.openxmlformats.org/presentationml/2006/ole">
              <p:oleObj spid="_x0000_s1036" name="Ecuación" r:id="rId16" imgW="1612800" imgH="596880" progId="Equation.3">
                <p:embed/>
              </p:oleObj>
            </a:graphicData>
          </a:graphic>
        </p:graphicFrame>
        <p:sp>
          <p:nvSpPr>
            <p:cNvPr id="30" name="29 Rectángulo"/>
            <p:cNvSpPr/>
            <p:nvPr/>
          </p:nvSpPr>
          <p:spPr>
            <a:xfrm>
              <a:off x="7213600" y="5651500"/>
              <a:ext cx="2527300" cy="9906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2125668"/>
            <a:ext cx="5480685" cy="342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90950"/>
            <a:ext cx="3810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6273800" y="3221908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Error convergence en  </a:t>
            </a:r>
            <a:r>
              <a:rPr lang="en-US" sz="1600" i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</a:t>
            </a:r>
            <a:r>
              <a:rPr lang="en-US" sz="1600" i="1" baseline="30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norm </a:t>
            </a:r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30200" y="1443908"/>
            <a:ext cx="933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Adaptive refinement 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 the approximation of smooth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gaussian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-type function                                               </a:t>
            </a:r>
            <a:b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via interpolation with rational T-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splines</a:t>
            </a:r>
            <a:endParaRPr lang="en-U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/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3339" y="904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Spline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spaces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T-</a:t>
            </a: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meshes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2565" y="646113"/>
            <a:ext cx="845628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T-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splines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, 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Sederberg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(2003).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Approximation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capability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of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rational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basis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functions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7800" y="5860128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rgbClr val="0000FF"/>
                </a:solidFill>
                <a:latin typeface="AdvPTimesB"/>
              </a:rPr>
              <a:t>It is time to drop the ‘‘R’’ from NURBS,  EWC, 2014</a:t>
            </a:r>
          </a:p>
          <a:p>
            <a:pPr algn="l"/>
            <a:r>
              <a:rPr lang="es-ES" sz="1600" dirty="0" smtClean="0">
                <a:solidFill>
                  <a:srgbClr val="0000FF"/>
                </a:solidFill>
                <a:latin typeface="AdvPTimesB"/>
              </a:rPr>
              <a:t>Les A. </a:t>
            </a:r>
            <a:r>
              <a:rPr lang="es-ES" sz="1600" dirty="0" err="1" smtClean="0">
                <a:solidFill>
                  <a:srgbClr val="0000FF"/>
                </a:solidFill>
                <a:latin typeface="AdvPTimesB"/>
              </a:rPr>
              <a:t>Piegl</a:t>
            </a:r>
            <a:r>
              <a:rPr lang="es-ES" sz="1600" dirty="0" smtClean="0">
                <a:solidFill>
                  <a:srgbClr val="0000FF"/>
                </a:solidFill>
                <a:latin typeface="AdvPTimesB"/>
              </a:rPr>
              <a:t> </a:t>
            </a:r>
            <a:r>
              <a:rPr lang="es-ES" sz="1600" dirty="0" smtClean="0">
                <a:solidFill>
                  <a:srgbClr val="0000FF"/>
                </a:solidFill>
                <a:latin typeface="AdvNPSTim-B"/>
              </a:rPr>
              <a:t>• </a:t>
            </a:r>
            <a:r>
              <a:rPr lang="es-ES" sz="1600" dirty="0" smtClean="0">
                <a:solidFill>
                  <a:srgbClr val="0000FF"/>
                </a:solidFill>
                <a:latin typeface="AdvPTimesB"/>
              </a:rPr>
              <a:t>Wayne </a:t>
            </a:r>
            <a:r>
              <a:rPr lang="es-ES" sz="1600" dirty="0" err="1" smtClean="0">
                <a:solidFill>
                  <a:srgbClr val="0000FF"/>
                </a:solidFill>
                <a:latin typeface="AdvPTimesB"/>
              </a:rPr>
              <a:t>Tiller</a:t>
            </a:r>
            <a:r>
              <a:rPr lang="es-ES" sz="1600" dirty="0" smtClean="0">
                <a:solidFill>
                  <a:srgbClr val="0000FF"/>
                </a:solidFill>
                <a:latin typeface="AdvPTimesB"/>
              </a:rPr>
              <a:t> </a:t>
            </a:r>
            <a:r>
              <a:rPr lang="es-ES" sz="1600" dirty="0" smtClean="0">
                <a:solidFill>
                  <a:srgbClr val="0000FF"/>
                </a:solidFill>
                <a:latin typeface="AdvNPSTim-B"/>
              </a:rPr>
              <a:t>• </a:t>
            </a:r>
            <a:r>
              <a:rPr lang="es-ES" sz="1600" dirty="0" err="1" smtClean="0">
                <a:solidFill>
                  <a:srgbClr val="0000FF"/>
                </a:solidFill>
                <a:latin typeface="AdvPTimesB"/>
              </a:rPr>
              <a:t>Khairan</a:t>
            </a:r>
            <a:r>
              <a:rPr lang="es-ES" sz="1600" dirty="0" smtClean="0">
                <a:solidFill>
                  <a:srgbClr val="0000FF"/>
                </a:solidFill>
                <a:latin typeface="AdvPTimesB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AdvPTimesB"/>
              </a:rPr>
              <a:t>Rajab</a:t>
            </a:r>
            <a:endParaRPr lang="es-ES" sz="1600" dirty="0">
              <a:solidFill>
                <a:srgbClr val="0000FF"/>
              </a:solidFill>
            </a:endParaRPr>
          </a:p>
        </p:txBody>
      </p:sp>
      <p:graphicFrame>
        <p:nvGraphicFramePr>
          <p:cNvPr id="232450" name="Object 6"/>
          <p:cNvGraphicFramePr>
            <a:graphicFrameLocks noChangeAspect="1"/>
          </p:cNvGraphicFramePr>
          <p:nvPr/>
        </p:nvGraphicFramePr>
        <p:xfrm>
          <a:off x="7631113" y="1406525"/>
          <a:ext cx="1487487" cy="368300"/>
        </p:xfrm>
        <a:graphic>
          <a:graphicData uri="http://schemas.openxmlformats.org/presentationml/2006/ole">
            <p:oleObj spid="_x0000_s232450" name="Ecuación" r:id="rId5" imgW="977760" imgH="2412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53339" y="904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Spline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spaces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</a:t>
            </a: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T-</a:t>
            </a:r>
            <a:r>
              <a:rPr kumimoji="0" lang="es-E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meshes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02565" y="646113"/>
            <a:ext cx="5788892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T-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splines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, 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Sederberg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(2003).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Aproximation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capability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?</a:t>
            </a:r>
          </a:p>
        </p:txBody>
      </p:sp>
      <p:grpSp>
        <p:nvGrpSpPr>
          <p:cNvPr id="15" name="9 Grupo"/>
          <p:cNvGrpSpPr/>
          <p:nvPr/>
        </p:nvGrpSpPr>
        <p:grpSpPr>
          <a:xfrm>
            <a:off x="4881092" y="1801253"/>
            <a:ext cx="4934755" cy="4660680"/>
            <a:chOff x="-126424" y="2131448"/>
            <a:chExt cx="4934755" cy="466068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1192" y="2131448"/>
              <a:ext cx="4167835" cy="3813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22 CuadroTexto"/>
            <p:cNvSpPr txBox="1"/>
            <p:nvPr/>
          </p:nvSpPr>
          <p:spPr>
            <a:xfrm>
              <a:off x="-126424" y="6145797"/>
              <a:ext cx="4934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parameterization with the new strategy</a:t>
              </a:r>
            </a:p>
            <a:p>
              <a:pPr algn="l"/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           (polynomial blending functions)</a:t>
              </a:r>
              <a:endParaRPr lang="es-E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8 Grupo"/>
          <p:cNvGrpSpPr/>
          <p:nvPr/>
        </p:nvGrpSpPr>
        <p:grpSpPr>
          <a:xfrm>
            <a:off x="283335" y="1757375"/>
            <a:ext cx="4340180" cy="4691495"/>
            <a:chOff x="5262451" y="1947875"/>
            <a:chExt cx="4340180" cy="4691495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73690" y="1947875"/>
              <a:ext cx="4140000" cy="378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25 CuadroTexto"/>
            <p:cNvSpPr txBox="1"/>
            <p:nvPr/>
          </p:nvSpPr>
          <p:spPr>
            <a:xfrm>
              <a:off x="5262451" y="5993039"/>
              <a:ext cx="434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T-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spline</a:t>
              </a:r>
              <a:r>
                <a:rPr lang="en-US" sz="1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parameterization,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Sederberg</a:t>
              </a:r>
              <a:endPara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(rational blending functions )</a:t>
              </a:r>
              <a:endParaRPr lang="es-E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18" y="2518418"/>
            <a:ext cx="44672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936" y="4432884"/>
            <a:ext cx="3483864" cy="209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300" y="1515662"/>
            <a:ext cx="2202181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17 Conector recto de flecha"/>
          <p:cNvCxnSpPr/>
          <p:nvPr/>
        </p:nvCxnSpPr>
        <p:spPr bwMode="auto">
          <a:xfrm flipH="1">
            <a:off x="3656877" y="2529114"/>
            <a:ext cx="2936239" cy="9615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20 Conector recto de flecha"/>
          <p:cNvCxnSpPr>
            <a:stCxn id="8205" idx="1"/>
          </p:cNvCxnSpPr>
          <p:nvPr/>
        </p:nvCxnSpPr>
        <p:spPr bwMode="auto">
          <a:xfrm flipH="1" flipV="1">
            <a:off x="4157620" y="4988571"/>
            <a:ext cx="1680317" cy="4943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1 Título"/>
          <p:cNvSpPr txBox="1">
            <a:spLocks/>
          </p:cNvSpPr>
          <p:nvPr/>
        </p:nvSpPr>
        <p:spPr bwMode="auto">
          <a:xfrm>
            <a:off x="187966" y="121920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Good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quality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parameterization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for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application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of IGA</a:t>
            </a:r>
            <a:endParaRPr kumimoji="0" lang="es-ES" sz="2400" b="1" kern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26472" y="697986"/>
            <a:ext cx="74517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Comparison of rational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with the new strategy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0" name="39 Rectángulo"/>
          <p:cNvSpPr/>
          <p:nvPr/>
        </p:nvSpPr>
        <p:spPr bwMode="auto">
          <a:xfrm>
            <a:off x="2946403" y="3525157"/>
            <a:ext cx="684000" cy="71006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s-ES" smtClean="0"/>
          </a:p>
        </p:txBody>
      </p:sp>
      <p:sp>
        <p:nvSpPr>
          <p:cNvPr id="42" name="41 Rectángulo"/>
          <p:cNvSpPr/>
          <p:nvPr/>
        </p:nvSpPr>
        <p:spPr bwMode="auto">
          <a:xfrm>
            <a:off x="2492834" y="4902210"/>
            <a:ext cx="1634671" cy="71006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s-ES" smtClean="0"/>
          </a:p>
        </p:txBody>
      </p:sp>
      <p:sp>
        <p:nvSpPr>
          <p:cNvPr id="12" name="11 CuadroTexto"/>
          <p:cNvSpPr txBox="1"/>
          <p:nvPr/>
        </p:nvSpPr>
        <p:spPr>
          <a:xfrm>
            <a:off x="203200" y="1725839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rational T-</a:t>
            </a:r>
            <a:r>
              <a:rPr lang="en-US" sz="1600" dirty="0" err="1" smtClean="0">
                <a:solidFill>
                  <a:srgbClr val="0000FF"/>
                </a:solidFill>
                <a:latin typeface="+mj-lt"/>
              </a:rPr>
              <a:t>spline</a:t>
            </a:r>
            <a:r>
              <a:rPr lang="en-US" sz="1600" dirty="0" smtClean="0">
                <a:solidFill>
                  <a:srgbClr val="0000FF"/>
                </a:solidFill>
                <a:latin typeface="+mj-lt"/>
              </a:rPr>
              <a:t> parameterization  presents more oscillation</a:t>
            </a:r>
            <a:endParaRPr lang="es-ES" sz="1600" dirty="0">
              <a:solidFill>
                <a:srgbClr val="0000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3094" y="1565275"/>
            <a:ext cx="3973068" cy="18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04800" y="1609008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Analysis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suitable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spline</a:t>
            </a:r>
            <a:r>
              <a:rPr lang="es-ES" sz="16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,  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Scott (2011)</a:t>
            </a:r>
          </a:p>
          <a:p>
            <a:pPr algn="l"/>
            <a:endParaRPr lang="en-U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nested spaces</a:t>
            </a:r>
          </a:p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linear independence</a:t>
            </a:r>
          </a:p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optimal support overlapping</a:t>
            </a:r>
            <a:endParaRPr lang="es-ES" sz="16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topoligical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restriction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</a:p>
          <a:p>
            <a:pPr algn="l"/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difficult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implement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=&gt;  </a:t>
            </a:r>
            <a:r>
              <a:rPr lang="en-U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Does not exist in 3D yet!</a:t>
            </a:r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/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5600" y="3933108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Hierachical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refinement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for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IGA,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Vuong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(2011),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Schillinger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(2012),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Bornemann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(2012)   </a:t>
            </a:r>
          </a:p>
          <a:p>
            <a:pPr algn="l"/>
            <a:endParaRPr lang="en-U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lvl="0"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Trebuchet MS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333399"/>
                </a:solidFill>
                <a:latin typeface="Trebuchet MS"/>
                <a:cs typeface="Times New Roman" pitchFamily="18" charset="0"/>
              </a:rPr>
              <a:t>nested spaces</a:t>
            </a:r>
          </a:p>
          <a:p>
            <a:pPr lvl="0"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333399"/>
                </a:solidFill>
                <a:latin typeface="Trebuchet MS"/>
                <a:cs typeface="Times New Roman" pitchFamily="18" charset="0"/>
              </a:rPr>
              <a:t> linear independence</a:t>
            </a:r>
          </a:p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accent6"/>
                </a:solidFill>
                <a:latin typeface="+mj-lt"/>
                <a:cs typeface="Times New Roman" pitchFamily="18" charset="0"/>
              </a:rPr>
              <a:t> relatively easy implementation</a:t>
            </a:r>
            <a:endParaRPr lang="en-US" sz="16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excesive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support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overlapping</a:t>
            </a:r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imposibility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define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spline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/>
            </a:r>
            <a:b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space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over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arbitrary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Spline</a:t>
            </a:r>
            <a:r>
              <a:rPr lang="es-ES" dirty="0" smtClean="0"/>
              <a:t> </a:t>
            </a:r>
            <a:r>
              <a:rPr lang="es-ES" dirty="0" err="1" smtClean="0"/>
              <a:t>spaces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T-</a:t>
            </a:r>
            <a:r>
              <a:rPr lang="es-ES" dirty="0" err="1" smtClean="0"/>
              <a:t>meshes</a:t>
            </a:r>
            <a:endParaRPr lang="es-E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53365" y="684213"/>
            <a:ext cx="2181046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Available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strategies</a:t>
            </a:r>
            <a:endParaRPr kumimoji="0" lang="es-ES_tradnl" sz="1800" dirty="0" smtClean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0165" y="4395791"/>
            <a:ext cx="5414772" cy="102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6120" y="5575312"/>
            <a:ext cx="5436489" cy="98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42900" y="3298108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work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with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0-balanced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quadtree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and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octree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T-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meshes</a:t>
            </a:r>
            <a:endParaRPr lang="es-ES" sz="1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708972" y="4016651"/>
            <a:ext cx="2112727" cy="2112784"/>
            <a:chOff x="2555776" y="2060848"/>
            <a:chExt cx="2347474" cy="2347538"/>
          </a:xfrm>
        </p:grpSpPr>
        <p:sp>
          <p:nvSpPr>
            <p:cNvPr id="7" name="6 Rectángulo"/>
            <p:cNvSpPr/>
            <p:nvPr/>
          </p:nvSpPr>
          <p:spPr>
            <a:xfrm>
              <a:off x="4453217" y="3244334"/>
              <a:ext cx="2375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/>
                <a:t> </a:t>
              </a:r>
              <a:endParaRPr lang="es-ES" dirty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55776" y="2060848"/>
              <a:ext cx="2347474" cy="234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054" y="4020841"/>
            <a:ext cx="2142070" cy="214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292100" y="1659808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Our</a:t>
            </a: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objective</a:t>
            </a:r>
            <a:endParaRPr lang="es-ES" sz="18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/>
            <a:endParaRPr lang="es-ES" sz="18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simple and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easy</a:t>
            </a: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implementation</a:t>
            </a:r>
            <a:endParaRPr lang="es-ES" sz="18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nice</a:t>
            </a: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properties</a:t>
            </a: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: linear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independence</a:t>
            </a: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and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nested</a:t>
            </a:r>
            <a:r>
              <a:rPr lang="es-ES" sz="18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spaces</a:t>
            </a:r>
            <a:endParaRPr lang="es-ES" sz="18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/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Spline</a:t>
            </a:r>
            <a:r>
              <a:rPr lang="es-ES" dirty="0" smtClean="0"/>
              <a:t> </a:t>
            </a:r>
            <a:r>
              <a:rPr lang="es-ES" dirty="0" err="1" smtClean="0"/>
              <a:t>spaces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T-</a:t>
            </a:r>
            <a:r>
              <a:rPr lang="es-ES" dirty="0" err="1" smtClean="0"/>
              <a:t>meshes</a:t>
            </a:r>
            <a:endParaRPr lang="es-ES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53365" y="684213"/>
            <a:ext cx="1518364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Our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strategy</a:t>
            </a:r>
            <a:endParaRPr kumimoji="0" lang="es-ES_tradnl" sz="1800" dirty="0" smtClean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58800" y="6206408"/>
            <a:ext cx="245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unbalanced</a:t>
            </a:r>
            <a:r>
              <a:rPr lang="es-ES" sz="1600" i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600" i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endParaRPr lang="es-ES" sz="1600" i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79800" y="6257208"/>
            <a:ext cx="245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i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0-balanced T-</a:t>
            </a:r>
            <a:r>
              <a:rPr lang="es-ES" sz="1600" i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endParaRPr lang="es-ES" sz="1600" i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8035" y="2027556"/>
            <a:ext cx="3878885" cy="444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Spline</a:t>
            </a:r>
            <a:r>
              <a:rPr lang="es-ES" dirty="0" smtClean="0"/>
              <a:t> </a:t>
            </a:r>
            <a:r>
              <a:rPr lang="es-ES" dirty="0" err="1" smtClean="0"/>
              <a:t>spaces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T-</a:t>
            </a:r>
            <a:r>
              <a:rPr lang="es-ES" dirty="0" err="1" smtClean="0"/>
              <a:t>meshes</a:t>
            </a:r>
            <a:endParaRPr lang="es-E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53365" y="684213"/>
            <a:ext cx="3993401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Construction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of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spline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space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. 3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Steps</a:t>
            </a:r>
            <a:endParaRPr kumimoji="0" lang="es-ES_tradnl" sz="1800" dirty="0" smtClean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52400" y="1523738"/>
            <a:ext cx="68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Steps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define </a:t>
            </a:r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spline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basis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functions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over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a </a:t>
            </a:r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given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8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13" name="CuadroTexto 2"/>
          <p:cNvSpPr txBox="1"/>
          <p:nvPr/>
        </p:nvSpPr>
        <p:spPr>
          <a:xfrm>
            <a:off x="187041" y="1978369"/>
            <a:ext cx="4423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eaLnBrk="1" hangingPunct="1">
              <a:buFont typeface="Arial" pitchFamily="34" charset="0"/>
              <a:buChar char="•"/>
            </a:pPr>
            <a:r>
              <a:rPr kumimoji="0" lang="en-US" sz="1800" dirty="0" smtClean="0">
                <a:solidFill>
                  <a:srgbClr val="000000"/>
                </a:solidFill>
                <a:latin typeface="+mj-lt"/>
              </a:rPr>
              <a:t>Mesh pretreatment: 0-balancing </a:t>
            </a:r>
          </a:p>
          <a:p>
            <a:pPr marL="457200" indent="-457200" algn="l" eaLnBrk="1" hangingPunct="1">
              <a:buFont typeface="Arial" pitchFamily="34" charset="0"/>
              <a:buChar char="•"/>
            </a:pPr>
            <a:r>
              <a:rPr kumimoji="0" lang="en-US" sz="1800" dirty="0" smtClean="0">
                <a:solidFill>
                  <a:srgbClr val="000000"/>
                </a:solidFill>
                <a:latin typeface="+mj-lt"/>
              </a:rPr>
              <a:t>Inferring local knot vectors</a:t>
            </a:r>
          </a:p>
          <a:p>
            <a:pPr marL="457200" indent="-457200" algn="just" eaLnBrk="1" hangingPunct="1">
              <a:buFont typeface="Arial" pitchFamily="34" charset="0"/>
              <a:buChar char="•"/>
            </a:pPr>
            <a:r>
              <a:rPr kumimoji="0" lang="en-US" sz="1800" dirty="0" smtClean="0">
                <a:solidFill>
                  <a:srgbClr val="000000"/>
                </a:solidFill>
                <a:latin typeface="+mj-lt"/>
              </a:rPr>
              <a:t>Modification of local knot vectors 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CuadroTexto 5"/>
          <p:cNvSpPr txBox="1"/>
          <p:nvPr/>
        </p:nvSpPr>
        <p:spPr>
          <a:xfrm>
            <a:off x="187508" y="5141365"/>
            <a:ext cx="660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2: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The frame of the function support should </a:t>
            </a:r>
          </a:p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                    be situated over the mesh skeleton:</a:t>
            </a:r>
          </a:p>
        </p:txBody>
      </p:sp>
      <p:pic>
        <p:nvPicPr>
          <p:cNvPr id="22" name="Imagen 10" descr="Captura de pantalla 2014-07-10 a la(s) 12.26.5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008" y="5987716"/>
            <a:ext cx="2730303" cy="344301"/>
          </a:xfrm>
          <a:prstGeom prst="rect">
            <a:avLst/>
          </a:prstGeom>
        </p:spPr>
      </p:pic>
      <p:sp>
        <p:nvSpPr>
          <p:cNvPr id="23" name="CuadroTexto 11"/>
          <p:cNvSpPr txBox="1"/>
          <p:nvPr/>
        </p:nvSpPr>
        <p:spPr>
          <a:xfrm>
            <a:off x="177800" y="3882650"/>
            <a:ext cx="627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1: 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Local knot vectors verify:</a:t>
            </a: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4830" y="4378120"/>
            <a:ext cx="2719959" cy="51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2149" y="1531940"/>
            <a:ext cx="5896051" cy="507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52400" y="1766488"/>
            <a:ext cx="680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Support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modification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l"/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fulfill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imposed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conditions</a:t>
            </a:r>
            <a:endParaRPr lang="es-ES" sz="1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Spline</a:t>
            </a:r>
            <a:r>
              <a:rPr lang="es-ES" dirty="0" smtClean="0"/>
              <a:t> </a:t>
            </a:r>
            <a:r>
              <a:rPr lang="es-ES" dirty="0" err="1" smtClean="0"/>
              <a:t>spaces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T-</a:t>
            </a:r>
            <a:r>
              <a:rPr lang="es-ES" dirty="0" err="1" smtClean="0"/>
              <a:t>meshes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228600" y="2967908"/>
            <a:ext cx="367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Simple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extension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rules: </a:t>
            </a:r>
          </a:p>
          <a:p>
            <a:pPr algn="l"/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duplicate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some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knot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intervals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3365" y="747713"/>
            <a:ext cx="6596678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Definition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of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polynomial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spline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functions</a:t>
            </a:r>
            <a:r>
              <a:rPr kumimoji="0" lang="es-E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. </a:t>
            </a:r>
            <a:r>
              <a:rPr kumimoji="0" lang="es-ES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Extension</a:t>
            </a:r>
            <a:r>
              <a:rPr kumimoji="0" lang="es-E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rules in 2D </a:t>
            </a:r>
            <a:endParaRPr kumimoji="0" lang="es-ES_tradnl" sz="1800" dirty="0" smtClean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3" y="1516065"/>
            <a:ext cx="5767121" cy="514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27000" y="2231308"/>
            <a:ext cx="572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Support</a:t>
            </a:r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modification</a:t>
            </a:r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/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fulfill</a:t>
            </a:r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imposed</a:t>
            </a:r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conditions</a:t>
            </a:r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Spline</a:t>
            </a:r>
            <a:r>
              <a:rPr lang="es-ES" dirty="0" smtClean="0"/>
              <a:t> </a:t>
            </a:r>
            <a:r>
              <a:rPr lang="es-ES" dirty="0" err="1" smtClean="0"/>
              <a:t>spaces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T-</a:t>
            </a:r>
            <a:r>
              <a:rPr lang="es-ES" dirty="0" err="1" smtClean="0"/>
              <a:t>meshes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27000" y="3158408"/>
            <a:ext cx="386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Simple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extension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rules in 3D as </a:t>
            </a:r>
            <a:r>
              <a:rPr lang="es-ES" sz="16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well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!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3365" y="735013"/>
            <a:ext cx="6532558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Definition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of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polynomial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spline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functions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.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Extension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rules in 3D</a:t>
            </a:r>
            <a:endParaRPr kumimoji="0" lang="es-ES_tradnl" sz="1800" dirty="0" smtClean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234" y="1453609"/>
            <a:ext cx="4967749" cy="38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2" y="662263"/>
            <a:ext cx="5288627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C8C8C8"/>
                </a:solidFill>
                <a:latin typeface="Arial" charset="0"/>
              </a:rPr>
              <a:t>Poisson problem with Dirichlet boundary condition</a:t>
            </a:r>
            <a:endParaRPr lang="en-US" sz="180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 on 2D domain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08" y="1622443"/>
            <a:ext cx="2629662" cy="72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3200" y="2753964"/>
            <a:ext cx="600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Analytical solution</a:t>
            </a:r>
            <a:r>
              <a:rPr lang="es-ES" sz="2000" dirty="0" smtClean="0">
                <a:solidFill>
                  <a:srgbClr val="000000"/>
                </a:solidFill>
              </a:rPr>
              <a:t>:</a:t>
            </a: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914" y="5537560"/>
            <a:ext cx="542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Residual-type error indicator</a:t>
            </a:r>
            <a:r>
              <a:rPr lang="es-ES" sz="2000" dirty="0" smtClean="0">
                <a:solidFill>
                  <a:srgbClr val="000000"/>
                </a:solidFill>
                <a:cs typeface="Times New Roman" pitchFamily="18" charset="0"/>
              </a:rPr>
              <a:t>:</a:t>
            </a:r>
            <a:endParaRPr lang="es-ES" sz="2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" name="18 Grupo"/>
          <p:cNvGrpSpPr/>
          <p:nvPr/>
        </p:nvGrpSpPr>
        <p:grpSpPr>
          <a:xfrm>
            <a:off x="4064936" y="5591418"/>
            <a:ext cx="4339303" cy="808085"/>
            <a:chOff x="356533" y="5680309"/>
            <a:chExt cx="4665917" cy="868909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533" y="5843594"/>
              <a:ext cx="1363370" cy="4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042" y="5680309"/>
              <a:ext cx="3264408" cy="86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708" y="3308366"/>
            <a:ext cx="4004374" cy="130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3716" y="3386476"/>
            <a:ext cx="5012284" cy="310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05200"/>
            <a:ext cx="4890211" cy="271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3720450" y="1631406"/>
            <a:ext cx="3716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Cubic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B-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spline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l"/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with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knot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vector  </a:t>
            </a:r>
            <a:endParaRPr lang="es-ES" sz="1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2958" y="1935481"/>
            <a:ext cx="1628862" cy="29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381000" y="5563326"/>
            <a:ext cx="440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Langrange</a:t>
            </a:r>
            <a:r>
              <a:rPr lang="es-E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basis</a:t>
            </a:r>
            <a:r>
              <a:rPr lang="es-E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function</a:t>
            </a:r>
            <a:r>
              <a:rPr lang="es-E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order</a:t>
            </a:r>
            <a:r>
              <a:rPr lang="es-E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 3</a:t>
            </a:r>
            <a:endParaRPr lang="es-ES" sz="18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3461" y="16127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 analysis: integrating  FEA  and  CAD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7462" y="807206"/>
            <a:ext cx="2598788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Trebuchet MS" charset="0"/>
              </a:rPr>
              <a:t>B-</a:t>
            </a:r>
            <a:r>
              <a:rPr lang="en-US" sz="1800" dirty="0" err="1" smtClean="0">
                <a:solidFill>
                  <a:schemeClr val="bg1"/>
                </a:solidFill>
                <a:latin typeface="Trebuchet MS" charset="0"/>
              </a:rPr>
              <a:t>spline</a:t>
            </a:r>
            <a:r>
              <a:rPr lang="en-US" sz="1800" dirty="0" smtClean="0">
                <a:solidFill>
                  <a:schemeClr val="bg1"/>
                </a:solidFill>
                <a:latin typeface="Trebuchet MS" charset="0"/>
              </a:rPr>
              <a:t> basis functions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FFC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91443" y="119018"/>
            <a:ext cx="630936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2" name="42 Grupo"/>
          <p:cNvGrpSpPr/>
          <p:nvPr/>
        </p:nvGrpSpPr>
        <p:grpSpPr>
          <a:xfrm>
            <a:off x="160339" y="692658"/>
            <a:ext cx="3485450" cy="443992"/>
            <a:chOff x="4506406" y="740664"/>
            <a:chExt cx="3485450" cy="443992"/>
          </a:xfrm>
        </p:grpSpPr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6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47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i="1" dirty="0">
                  <a:solidFill>
                    <a:srgbClr val="FFFFFF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8679" y="1497014"/>
            <a:ext cx="2497836" cy="250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9900" y="1517653"/>
            <a:ext cx="2464308" cy="244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27200" y="4168779"/>
            <a:ext cx="2497836" cy="24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8370" y="4168779"/>
            <a:ext cx="2472690" cy="24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1" y="2090743"/>
            <a:ext cx="4176522" cy="3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9676" y="2044702"/>
            <a:ext cx="4395521" cy="344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558" y="697986"/>
            <a:ext cx="625363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Monotonous convergence: L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-norm and  H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1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-seminorm error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4" y="662263"/>
            <a:ext cx="7148111" cy="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Poisson problem with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Dirichlet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boundary condition on a puzzle piece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on 2D complex domain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46" y="3956046"/>
            <a:ext cx="3522422" cy="4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806" y="1762152"/>
            <a:ext cx="3248406" cy="88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3204" y="3312771"/>
            <a:ext cx="639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●  Analytical solution:  Steep wave front given by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914" y="5105591"/>
            <a:ext cx="763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●  Adaptive strategy: Residual-type error indicator:</a:t>
            </a: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3" name="18 Grupo"/>
          <p:cNvGrpSpPr/>
          <p:nvPr/>
        </p:nvGrpSpPr>
        <p:grpSpPr>
          <a:xfrm>
            <a:off x="2542529" y="5657067"/>
            <a:ext cx="4665917" cy="868909"/>
            <a:chOff x="356533" y="5680309"/>
            <a:chExt cx="4665917" cy="868909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533" y="5843594"/>
              <a:ext cx="1363370" cy="4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042" y="5680309"/>
              <a:ext cx="3264408" cy="86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8286" y="1493950"/>
            <a:ext cx="2575866" cy="220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18 Grupo"/>
          <p:cNvGrpSpPr/>
          <p:nvPr/>
        </p:nvGrpSpPr>
        <p:grpSpPr>
          <a:xfrm>
            <a:off x="4541287" y="3961561"/>
            <a:ext cx="5040618" cy="847031"/>
            <a:chOff x="4541287" y="3961551"/>
            <a:chExt cx="5040618" cy="84703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72486" y="3971924"/>
              <a:ext cx="4336999" cy="415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7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99385" y="4401594"/>
              <a:ext cx="2882520" cy="38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41287" y="4399710"/>
              <a:ext cx="2052705" cy="40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16 Rectángulo"/>
            <p:cNvSpPr/>
            <p:nvPr/>
          </p:nvSpPr>
          <p:spPr>
            <a:xfrm>
              <a:off x="6470695" y="4337186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9134475" y="3961551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2" y="607835"/>
            <a:ext cx="450636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Parameterization of computational domain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38637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57" y="1513241"/>
            <a:ext cx="5201869" cy="426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11" y="2196753"/>
            <a:ext cx="4148023" cy="363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91445" y="86360"/>
            <a:ext cx="630936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844" y="1852527"/>
            <a:ext cx="3699053" cy="366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398" y="1374434"/>
            <a:ext cx="5505602" cy="443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41 CuadroTexto"/>
          <p:cNvSpPr txBox="1"/>
          <p:nvPr/>
        </p:nvSpPr>
        <p:spPr>
          <a:xfrm>
            <a:off x="76199" y="558804"/>
            <a:ext cx="626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smtClean="0">
                <a:solidFill>
                  <a:srgbClr val="FFFFFF">
                    <a:lumMod val="85000"/>
                  </a:srgbClr>
                </a:solidFill>
                <a:latin typeface="Arial" pitchFamily="34" charset="0"/>
                <a:cs typeface="Arial" pitchFamily="34" charset="0"/>
              </a:rPr>
              <a:t>Adaptive T-mesh after 13 refinement steps</a:t>
            </a:r>
            <a:endParaRPr lang="en-US" sz="1600" i="1" smtClean="0">
              <a:solidFill>
                <a:srgbClr val="FFFFFF">
                  <a:lumMod val="85000"/>
                </a:srgbClr>
              </a:solidFill>
              <a:cs typeface="Times New Roman" pitchFamily="18" charset="0"/>
            </a:endParaRPr>
          </a:p>
          <a:p>
            <a:pPr algn="l"/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2770" y="5980339"/>
            <a:ext cx="442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final refinement in the parametric  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                   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239278" y="6043268"/>
            <a:ext cx="440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final refinement  in the physical 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2" y="697986"/>
            <a:ext cx="2146742" cy="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Numerical solution 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901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162713" y="2136782"/>
            <a:ext cx="4421740" cy="4093211"/>
            <a:chOff x="5633873" y="2334902"/>
            <a:chExt cx="4421740" cy="4093211"/>
          </a:xfrm>
        </p:grpSpPr>
        <p:sp>
          <p:nvSpPr>
            <p:cNvPr id="18" name="17 CuadroTexto"/>
            <p:cNvSpPr txBox="1"/>
            <p:nvPr/>
          </p:nvSpPr>
          <p:spPr>
            <a:xfrm>
              <a:off x="5633873" y="6089559"/>
              <a:ext cx="442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+mj-lt"/>
                </a:rPr>
                <a:t>numerical solution in the parametric domain</a:t>
              </a:r>
              <a:endParaRPr lang="es-ES" sz="16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55997" y="2334902"/>
              <a:ext cx="3525012" cy="3506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7 Grupo"/>
          <p:cNvGrpSpPr/>
          <p:nvPr/>
        </p:nvGrpSpPr>
        <p:grpSpPr>
          <a:xfrm>
            <a:off x="4752213" y="1724660"/>
            <a:ext cx="5032634" cy="4509842"/>
            <a:chOff x="0" y="1907540"/>
            <a:chExt cx="5032634" cy="4509842"/>
          </a:xfrm>
        </p:grpSpPr>
        <p:sp>
          <p:nvSpPr>
            <p:cNvPr id="17" name="16 CuadroTexto"/>
            <p:cNvSpPr txBox="1"/>
            <p:nvPr/>
          </p:nvSpPr>
          <p:spPr>
            <a:xfrm>
              <a:off x="628060" y="6078828"/>
              <a:ext cx="44045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+mj-lt"/>
                </a:rPr>
                <a:t>numerical solution  in the physical  domain</a:t>
              </a:r>
              <a:endParaRPr lang="es-ES" sz="16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907540"/>
              <a:ext cx="5016627" cy="3939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2" y="697986"/>
            <a:ext cx="2505814" cy="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Convergence behavior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01851" y="1722366"/>
            <a:ext cx="554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Convergence of  </a:t>
            </a:r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-norm and  </a:t>
            </a:r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H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-seminorm error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823" y="2404612"/>
            <a:ext cx="5280660" cy="417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35280" y="2850126"/>
            <a:ext cx="554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expected order for 2D problem:</a:t>
            </a:r>
            <a:br>
              <a:rPr lang="en-US" sz="1800" dirty="0" smtClean="0">
                <a:solidFill>
                  <a:schemeClr val="tx1"/>
                </a:solidFill>
                <a:latin typeface="+mj-lt"/>
              </a:rPr>
            </a:b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-norm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: 2</a:t>
            </a:r>
          </a:p>
          <a:p>
            <a:pPr algn="l"/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H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-seminorm: 3/2 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3417367"/>
            <a:ext cx="3228404" cy="322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601" y="1340488"/>
            <a:ext cx="5324399" cy="414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89" y="694921"/>
            <a:ext cx="4160113" cy="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s-ES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Computational</a:t>
            </a:r>
            <a:r>
              <a:rPr lang="es-E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es-ES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domain</a:t>
            </a:r>
            <a:r>
              <a:rPr lang="es-E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: </a:t>
            </a:r>
            <a:r>
              <a:rPr lang="es-ES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sphere</a:t>
            </a:r>
            <a:r>
              <a:rPr lang="es-E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r>
              <a:rPr lang="es-ES" sz="1800" dirty="0" err="1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portion</a:t>
            </a:r>
            <a:r>
              <a:rPr lang="es-E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 analysis for 3D Poisson problem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2402" y="2068050"/>
            <a:ext cx="2245995" cy="3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372" y="1855101"/>
            <a:ext cx="2228850" cy="72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214085" y="1465815"/>
            <a:ext cx="2338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Analytical solution</a:t>
            </a:r>
            <a:r>
              <a:rPr lang="es-ES" sz="1600" dirty="0" smtClean="0">
                <a:solidFill>
                  <a:schemeClr val="tx1"/>
                </a:solidFill>
                <a:latin typeface="+mj-lt"/>
              </a:rPr>
              <a:t>: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9211" y="2804331"/>
            <a:ext cx="117271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93803" y="2792987"/>
            <a:ext cx="219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oscillation parameter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32533" y="6272439"/>
            <a:ext cx="4421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numerical solution in the parametric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501426" y="5568288"/>
            <a:ext cx="440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numerical solution  in the physical 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2" y="774186"/>
            <a:ext cx="2236510" cy="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Adaptive refinement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856" y="1647377"/>
            <a:ext cx="5358144" cy="412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19" y="2290040"/>
            <a:ext cx="3982212" cy="408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5548597" y="5803057"/>
            <a:ext cx="3925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final refinement in the physical 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06503" y="6258253"/>
            <a:ext cx="4421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final refinement in the parametric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8324" y="4091942"/>
            <a:ext cx="2375476" cy="234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4581" y="3398521"/>
            <a:ext cx="3439183" cy="263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2009" y="1478290"/>
            <a:ext cx="3040111" cy="234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2" y="774186"/>
            <a:ext cx="5083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 section of the parametric and physical domain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111026" y="1491588"/>
            <a:ext cx="440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final refinement in the physical  domain</a:t>
            </a:r>
            <a:endParaRPr lang="es-ES" sz="1800" dirty="0">
              <a:solidFill>
                <a:schemeClr val="tx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0" y="3712119"/>
            <a:ext cx="442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final refinement in the parametric domain</a:t>
            </a:r>
            <a:endParaRPr lang="es-ES" sz="18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79" y="1626886"/>
            <a:ext cx="2068597" cy="205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4884947" y="6139788"/>
            <a:ext cx="4404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numerical solution  in the physical 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6295299"/>
            <a:ext cx="4421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+mj-lt"/>
              </a:rPr>
              <a:t>numerical solution in the parametric domain</a:t>
            </a:r>
            <a:endParaRPr lang="es-ES" sz="16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38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4788" y="4438650"/>
            <a:ext cx="31718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73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912" y="2616197"/>
            <a:ext cx="3371088" cy="204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4603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 analysis: integrating  FEA  and  CAD</a:t>
            </a:r>
          </a:p>
          <a:p>
            <a:pPr algn="l"/>
            <a:endParaRPr lang="en-US" sz="2400" dirty="0" smtClean="0">
              <a:solidFill>
                <a:srgbClr val="FFC000"/>
              </a:solidFill>
              <a:latin typeface="Trebuchet MS" charset="0"/>
            </a:endParaRP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7462" y="761486"/>
            <a:ext cx="3313728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err="1" smtClean="0">
                <a:solidFill>
                  <a:schemeClr val="accent3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Isoparametric</a:t>
            </a:r>
            <a:r>
              <a:rPr lang="en-US" sz="1800" dirty="0" smtClean="0">
                <a:solidFill>
                  <a:schemeClr val="accent3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approach in IGA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FFC000"/>
              </a:solidFill>
              <a:latin typeface="Arial" charset="0"/>
            </a:endParaRPr>
          </a:p>
        </p:txBody>
      </p:sp>
      <p:grpSp>
        <p:nvGrpSpPr>
          <p:cNvPr id="2" name="20 Grupo"/>
          <p:cNvGrpSpPr/>
          <p:nvPr/>
        </p:nvGrpSpPr>
        <p:grpSpPr>
          <a:xfrm>
            <a:off x="347990" y="3128656"/>
            <a:ext cx="3527477" cy="1718299"/>
            <a:chOff x="6464310" y="3308996"/>
            <a:chExt cx="3527477" cy="1718299"/>
          </a:xfrm>
        </p:grpSpPr>
        <p:pic>
          <p:nvPicPr>
            <p:cNvPr id="15872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64310" y="344171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872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739516" y="3308996"/>
              <a:ext cx="1252271" cy="1252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7 CuadroTexto"/>
            <p:cNvSpPr txBox="1"/>
            <p:nvPr/>
          </p:nvSpPr>
          <p:spPr>
            <a:xfrm>
              <a:off x="7747000" y="3644900"/>
              <a:ext cx="977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tx1"/>
                  </a:solidFill>
                  <a:latin typeface="+mj-lt"/>
                </a:rPr>
                <a:t>G </a:t>
              </a:r>
              <a:endParaRPr lang="es-ES" sz="16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9" name="8 Conector recto de flecha"/>
            <p:cNvCxnSpPr/>
            <p:nvPr/>
          </p:nvCxnSpPr>
          <p:spPr bwMode="auto">
            <a:xfrm>
              <a:off x="7744460" y="4013200"/>
              <a:ext cx="864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158725" name="Object 6"/>
            <p:cNvGraphicFramePr>
              <a:graphicFrameLocks noChangeAspect="1"/>
            </p:cNvGraphicFramePr>
            <p:nvPr/>
          </p:nvGraphicFramePr>
          <p:xfrm>
            <a:off x="6671945" y="4644708"/>
            <a:ext cx="676275" cy="350837"/>
          </p:xfrm>
          <a:graphic>
            <a:graphicData uri="http://schemas.openxmlformats.org/presentationml/2006/ole">
              <p:oleObj spid="_x0000_s236546" name="Ecuación" r:id="rId8" imgW="444240" imgH="228600" progId="Equation.3">
                <p:embed/>
              </p:oleObj>
            </a:graphicData>
          </a:graphic>
        </p:graphicFrame>
        <p:graphicFrame>
          <p:nvGraphicFramePr>
            <p:cNvPr id="158726" name="Object 6"/>
            <p:cNvGraphicFramePr>
              <a:graphicFrameLocks noChangeAspect="1"/>
            </p:cNvGraphicFramePr>
            <p:nvPr/>
          </p:nvGraphicFramePr>
          <p:xfrm>
            <a:off x="8879840" y="4716145"/>
            <a:ext cx="889000" cy="311150"/>
          </p:xfrm>
          <a:graphic>
            <a:graphicData uri="http://schemas.openxmlformats.org/presentationml/2006/ole">
              <p:oleObj spid="_x0000_s236547" name="Ecuación" r:id="rId9" imgW="583920" imgH="203040" progId="Equation.3">
                <p:embed/>
              </p:oleObj>
            </a:graphicData>
          </a:graphic>
        </p:graphicFrame>
      </p:grpSp>
      <p:pic>
        <p:nvPicPr>
          <p:cNvPr id="15872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83606" y="6014623"/>
            <a:ext cx="560070" cy="57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5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3" y="5507990"/>
            <a:ext cx="6274613" cy="42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6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0333" y="1456050"/>
            <a:ext cx="8199120" cy="169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0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35312" y="4025799"/>
            <a:ext cx="446913" cy="4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33 Conector recto de flecha"/>
          <p:cNvCxnSpPr/>
          <p:nvPr/>
        </p:nvCxnSpPr>
        <p:spPr bwMode="auto">
          <a:xfrm flipV="1">
            <a:off x="6184900" y="4000500"/>
            <a:ext cx="482600" cy="17160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35 Conector recto de flecha"/>
          <p:cNvCxnSpPr/>
          <p:nvPr/>
        </p:nvCxnSpPr>
        <p:spPr bwMode="auto">
          <a:xfrm flipV="1">
            <a:off x="6540500" y="6172200"/>
            <a:ext cx="482600" cy="171600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58728" name="Object 6"/>
          <p:cNvGraphicFramePr>
            <a:graphicFrameLocks noChangeAspect="1"/>
          </p:cNvGraphicFramePr>
          <p:nvPr/>
        </p:nvGraphicFramePr>
        <p:xfrm>
          <a:off x="203200" y="4879975"/>
          <a:ext cx="1255713" cy="330200"/>
        </p:xfrm>
        <a:graphic>
          <a:graphicData uri="http://schemas.openxmlformats.org/presentationml/2006/ole">
            <p:oleObj spid="_x0000_s236548" name="Ecuación" r:id="rId14" imgW="825480" imgH="2156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2" y="697986"/>
            <a:ext cx="2545890" cy="29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FFDA79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Convergence behavior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Adaptive refinement for 3D Poisson problem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68106" y="1642537"/>
            <a:ext cx="554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Convergence of  </a:t>
            </a:r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-norm and  </a:t>
            </a:r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H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-seminorm error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7999" y="2349821"/>
            <a:ext cx="5177790" cy="417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82880" y="2850126"/>
            <a:ext cx="554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expected order for 3D problem:</a:t>
            </a:r>
            <a:br>
              <a:rPr lang="en-US" sz="1800" dirty="0" smtClean="0">
                <a:solidFill>
                  <a:schemeClr val="tx1"/>
                </a:solidFill>
                <a:latin typeface="+mj-lt"/>
              </a:rPr>
            </a:b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L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-norm: 3/2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H</a:t>
            </a:r>
            <a:r>
              <a:rPr lang="en-US" sz="1800" baseline="30000" dirty="0" smtClean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-seminorm: 1 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2" y="697986"/>
            <a:ext cx="2624436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FFDA79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Surface representation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Application in CAD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6380" y="1527324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representation of the surface from its triangulation</a:t>
            </a:r>
            <a:endParaRPr lang="es-E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2118368"/>
            <a:ext cx="2832354" cy="396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885" y="2266950"/>
            <a:ext cx="2667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223" y="2811780"/>
            <a:ext cx="3019577" cy="30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28600" y="6135279"/>
            <a:ext cx="442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input triangulation</a:t>
            </a:r>
            <a:endParaRPr lang="es-E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688080" y="6150519"/>
            <a:ext cx="442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representation</a:t>
            </a:r>
            <a:endParaRPr lang="es-E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967220" y="6130199"/>
            <a:ext cx="442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parametric T-mesh</a:t>
            </a:r>
            <a:endParaRPr lang="es-E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167640" y="1789348"/>
            <a:ext cx="7426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Excesive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overlapping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function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support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in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some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situations</a:t>
            </a:r>
            <a:endParaRPr lang="es-ES" sz="1800" b="1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/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b="1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/>
            </a:r>
            <a:br>
              <a:rPr lang="es-ES" sz="1600" b="1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</a:br>
            <a:r>
              <a:rPr lang="es-ES" sz="1600" b="1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Possible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improvement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locallity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function</a:t>
            </a:r>
            <a:r>
              <a:rPr lang="es-ES" sz="16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supports</a:t>
            </a:r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78739" y="722313"/>
            <a:ext cx="3456395" cy="29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/>
                </a:solidFill>
                <a:latin typeface="+mj-lt"/>
              </a:rPr>
              <a:t>Limitations</a:t>
            </a:r>
            <a:r>
              <a:rPr kumimoji="0" lang="es-ES_tradnl" sz="1800" dirty="0" smtClean="0">
                <a:solidFill>
                  <a:schemeClr val="bg1"/>
                </a:solidFill>
                <a:latin typeface="+mj-lt"/>
              </a:rPr>
              <a:t> and </a:t>
            </a:r>
            <a:r>
              <a:rPr kumimoji="0" lang="es-ES_tradnl" sz="1800" dirty="0" err="1" smtClean="0">
                <a:solidFill>
                  <a:schemeClr val="bg1"/>
                </a:solidFill>
                <a:latin typeface="+mj-lt"/>
              </a:rPr>
              <a:t>future</a:t>
            </a:r>
            <a:r>
              <a:rPr kumimoji="0" lang="es-ES_tradnl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kumimoji="0" lang="es-ES_tradnl" sz="1800" dirty="0" err="1" smtClean="0">
                <a:solidFill>
                  <a:schemeClr val="bg1"/>
                </a:solidFill>
                <a:latin typeface="+mj-lt"/>
              </a:rPr>
              <a:t>research</a:t>
            </a:r>
            <a:endParaRPr kumimoji="0" lang="es-ES_tradnl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Spline</a:t>
            </a:r>
            <a:r>
              <a:rPr lang="es-ES" dirty="0" smtClean="0"/>
              <a:t> </a:t>
            </a:r>
            <a:r>
              <a:rPr lang="es-ES" dirty="0" err="1" smtClean="0"/>
              <a:t>spaces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T-</a:t>
            </a:r>
            <a:r>
              <a:rPr lang="es-ES" dirty="0" err="1" smtClean="0"/>
              <a:t>meshes</a:t>
            </a:r>
            <a:endParaRPr lang="es-ES" dirty="0"/>
          </a:p>
        </p:txBody>
      </p:sp>
      <p:sp>
        <p:nvSpPr>
          <p:cNvPr id="33" name="32 CuadroTexto"/>
          <p:cNvSpPr txBox="1"/>
          <p:nvPr/>
        </p:nvSpPr>
        <p:spPr>
          <a:xfrm>
            <a:off x="180340" y="2945048"/>
            <a:ext cx="9560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Rigorous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proof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properties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spaces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defined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with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our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strategy</a:t>
            </a:r>
            <a:r>
              <a:rPr lang="es-ES" sz="16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l"/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s-ES" sz="1600" dirty="0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 linear </a:t>
            </a:r>
            <a:r>
              <a:rPr lang="es-ES" sz="1600" dirty="0" err="1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independence</a:t>
            </a:r>
            <a:r>
              <a:rPr lang="es-ES" sz="1600" dirty="0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es-ES" sz="1600" dirty="0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nestedness</a:t>
            </a:r>
            <a:r>
              <a:rPr lang="es-ES" sz="1600" dirty="0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FF"/>
                </a:solidFill>
                <a:latin typeface="Trebuchet MS"/>
                <a:cs typeface="Times New Roman" pitchFamily="18" charset="0"/>
              </a:rPr>
              <a:t>spaces</a:t>
            </a:r>
            <a:endParaRPr lang="es-ES" sz="16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78739" y="722313"/>
            <a:ext cx="1824538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Future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research</a:t>
            </a:r>
            <a:endParaRPr kumimoji="0" lang="es-ES_tradnl" sz="180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039" y="115888"/>
            <a:ext cx="7333192" cy="576262"/>
          </a:xfrm>
        </p:spPr>
        <p:txBody>
          <a:bodyPr/>
          <a:lstStyle/>
          <a:p>
            <a:pPr lvl="0" eaLnBrk="0" hangingPunct="0">
              <a:defRPr/>
            </a:pPr>
            <a:r>
              <a:rPr lang="es-ES" dirty="0" err="1" smtClean="0"/>
              <a:t>Isogeometric</a:t>
            </a:r>
            <a:r>
              <a:rPr lang="es-ES" dirty="0" smtClean="0"/>
              <a:t>  </a:t>
            </a:r>
            <a:r>
              <a:rPr lang="es-ES" dirty="0" err="1" smtClean="0"/>
              <a:t>analysis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320040" y="1606468"/>
            <a:ext cx="9265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And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another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interesting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question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l"/>
            <a:endParaRPr lang="es-ES" sz="1800" b="1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/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Is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IGA  </a:t>
            </a:r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always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better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than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FEM ?</a:t>
            </a:r>
          </a:p>
          <a:p>
            <a:pPr algn="l"/>
            <a:endParaRPr lang="es-ES" sz="2400" b="1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/>
            <a:r>
              <a:rPr lang="es-ES" sz="2400" b="1" i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s-ES" sz="2400" b="1" baseline="300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2 </a:t>
            </a:r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is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alwais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better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than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C</a:t>
            </a:r>
            <a:r>
              <a:rPr lang="es-ES" sz="2400" b="1" baseline="300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0 </a:t>
            </a:r>
            <a:r>
              <a:rPr lang="es-E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r>
              <a:rPr lang="es-ES" sz="2400" b="1" baseline="300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endParaRPr lang="es-ES" sz="2400" b="1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4880" y="2950845"/>
            <a:ext cx="4966335" cy="307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0" y="3602908"/>
            <a:ext cx="463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seems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a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lot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better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approximation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very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smooth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function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And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so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smooth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??? 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Should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studied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015366" y="6178977"/>
            <a:ext cx="554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err="1" smtClean="0">
                <a:solidFill>
                  <a:schemeClr val="tx1"/>
                </a:solidFill>
                <a:latin typeface="+mj-lt"/>
              </a:rPr>
              <a:t>Spline</a:t>
            </a:r>
            <a:r>
              <a:rPr lang="en-US" sz="1800" i="1" dirty="0" smtClean="0">
                <a:solidFill>
                  <a:schemeClr val="tx1"/>
                </a:solidFill>
                <a:latin typeface="+mj-lt"/>
              </a:rPr>
              <a:t> approximation of a steep function </a:t>
            </a:r>
            <a:endParaRPr lang="es-ES" sz="1800" i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9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52039" y="3162300"/>
            <a:ext cx="4801261" cy="1270000"/>
          </a:xfrm>
        </p:spPr>
        <p:txBody>
          <a:bodyPr/>
          <a:lstStyle/>
          <a:p>
            <a:pPr algn="ctr">
              <a:buNone/>
            </a:pPr>
            <a:r>
              <a:rPr lang="es-ES" sz="6000" dirty="0" smtClean="0"/>
              <a:t>GRACIAS !</a:t>
            </a:r>
            <a:endParaRPr lang="es-E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15250" y="1485900"/>
            <a:ext cx="94773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Volumetric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parameterization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computational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domain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from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its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surface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</a:t>
            </a:r>
            <a:b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</a:b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   </a:t>
            </a:r>
            <a:r>
              <a:rPr lang="es-ES" sz="18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representation</a:t>
            </a:r>
            <a: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br>
              <a:rPr lang="es-ES" sz="18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</a:br>
            <a:endParaRPr lang="es-ES" sz="1800" b="1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l"/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CAD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provides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only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surface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representation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geometry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application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IGA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it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is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necessary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have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robust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and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effective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method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obtain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analysis-suitable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volume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parameterization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es-ES" sz="1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3461" y="140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 analysis: integrating  FEA  and  CAD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7462" y="774187"/>
            <a:ext cx="2484298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Open problems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9792" r="7122"/>
          <a:stretch>
            <a:fillRect/>
          </a:stretch>
        </p:blipFill>
        <p:spPr bwMode="auto">
          <a:xfrm>
            <a:off x="91440" y="3063050"/>
            <a:ext cx="2737780" cy="32140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7378" y="3526154"/>
            <a:ext cx="2492902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351" y="2982913"/>
            <a:ext cx="1962634" cy="21600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16" name="15 Forma libre"/>
          <p:cNvSpPr/>
          <p:nvPr/>
        </p:nvSpPr>
        <p:spPr bwMode="auto">
          <a:xfrm rot="679271" flipV="1">
            <a:off x="5402659" y="5184167"/>
            <a:ext cx="2222500" cy="710067"/>
          </a:xfrm>
          <a:custGeom>
            <a:avLst/>
            <a:gdLst>
              <a:gd name="connsiteX0" fmla="*/ 0 w 2222500"/>
              <a:gd name="connsiteY0" fmla="*/ 552450 h 552450"/>
              <a:gd name="connsiteX1" fmla="*/ 381000 w 2222500"/>
              <a:gd name="connsiteY1" fmla="*/ 247650 h 552450"/>
              <a:gd name="connsiteX2" fmla="*/ 939800 w 2222500"/>
              <a:gd name="connsiteY2" fmla="*/ 31750 h 552450"/>
              <a:gd name="connsiteX3" fmla="*/ 1651000 w 2222500"/>
              <a:gd name="connsiteY3" fmla="*/ 57150 h 552450"/>
              <a:gd name="connsiteX4" fmla="*/ 2222500 w 2222500"/>
              <a:gd name="connsiteY4" fmla="*/ 3111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500" h="552450">
                <a:moveTo>
                  <a:pt x="0" y="552450"/>
                </a:moveTo>
                <a:cubicBezTo>
                  <a:pt x="112183" y="443441"/>
                  <a:pt x="224367" y="334433"/>
                  <a:pt x="381000" y="247650"/>
                </a:cubicBezTo>
                <a:cubicBezTo>
                  <a:pt x="537633" y="160867"/>
                  <a:pt x="728133" y="63500"/>
                  <a:pt x="939800" y="31750"/>
                </a:cubicBezTo>
                <a:cubicBezTo>
                  <a:pt x="1151467" y="0"/>
                  <a:pt x="1437217" y="10583"/>
                  <a:pt x="1651000" y="57150"/>
                </a:cubicBezTo>
                <a:cubicBezTo>
                  <a:pt x="1864783" y="103717"/>
                  <a:pt x="2043641" y="207433"/>
                  <a:pt x="2222500" y="31115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086860" y="6115233"/>
            <a:ext cx="35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spline</a:t>
            </a:r>
            <a:r>
              <a:rPr lang="es-ES" sz="1800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volume</a:t>
            </a:r>
            <a:r>
              <a:rPr lang="es-ES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parameterization</a:t>
            </a:r>
            <a:endParaRPr lang="es-E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18 Flecha derecha"/>
          <p:cNvSpPr/>
          <p:nvPr/>
        </p:nvSpPr>
        <p:spPr bwMode="auto">
          <a:xfrm>
            <a:off x="3108960" y="4312920"/>
            <a:ext cx="1158240" cy="288000"/>
          </a:xfrm>
          <a:prstGeom prst="rightArrow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98120" y="6226993"/>
            <a:ext cx="35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smtClean="0">
                <a:solidFill>
                  <a:schemeClr val="accent2"/>
                </a:solidFill>
                <a:latin typeface="+mn-lt"/>
              </a:rPr>
              <a:t>Input </a:t>
            </a:r>
            <a:r>
              <a:rPr lang="es-ES" sz="1800" dirty="0" err="1" smtClean="0">
                <a:solidFill>
                  <a:schemeClr val="accent2"/>
                </a:solidFill>
                <a:latin typeface="+mn-lt"/>
              </a:rPr>
              <a:t>surface</a:t>
            </a:r>
            <a:endParaRPr lang="es-ES" sz="18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28610" y="1546860"/>
            <a:ext cx="9477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ES" sz="20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s-ES" sz="2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Local </a:t>
            </a:r>
            <a:r>
              <a:rPr lang="es-ES" sz="20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refinement</a:t>
            </a:r>
            <a:r>
              <a:rPr lang="es-ES" sz="2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 </a:t>
            </a: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/>
            </a:r>
            <a:b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/>
            </a:r>
            <a:br>
              <a:rPr lang="es-ES" sz="1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Tensor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product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structure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does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allow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local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enrichment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approximation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space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 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knot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insertion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propagates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thru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domain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 A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strategy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defining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spline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spaces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over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meshes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with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juntions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(T-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meshes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)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is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needed</a:t>
            </a:r>
            <a:r>
              <a:rPr lang="es-ES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l"/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324" y="4051294"/>
            <a:ext cx="1807159" cy="178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2264" y="4093525"/>
            <a:ext cx="1807159" cy="174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693573" y="6056539"/>
            <a:ext cx="363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global refinement 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252113" y="6046379"/>
            <a:ext cx="247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local  refinement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3461" y="18413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 analysis: integrating  FEA  and  CAD</a:t>
            </a:r>
            <a:endParaRPr lang="en-US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67462" y="802127"/>
            <a:ext cx="2438578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Open problems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FFC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42888"/>
            <a:ext cx="7333192" cy="576262"/>
          </a:xfrm>
        </p:spPr>
        <p:txBody>
          <a:bodyPr/>
          <a:lstStyle/>
          <a:p>
            <a:r>
              <a:rPr lang="en-US" dirty="0" smtClean="0"/>
              <a:t>Our results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0" y="213514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1920" y="2293516"/>
            <a:ext cx="99059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 A method for </a:t>
            </a:r>
            <a:r>
              <a:rPr kumimoji="0" lang="en-US" sz="2800" dirty="0" err="1" smtClean="0">
                <a:solidFill>
                  <a:srgbClr val="0D0D0D"/>
                </a:solidFill>
                <a:latin typeface="Arial" charset="0"/>
              </a:rPr>
              <a:t>spline</a:t>
            </a: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parameterization of 2D and 3D  </a:t>
            </a:r>
          </a:p>
          <a:p>
            <a:pPr algn="l" eaLnBrk="1" hangingPunct="1"/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    geometries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ángulo 8"/>
          <p:cNvSpPr/>
          <p:nvPr/>
        </p:nvSpPr>
        <p:spPr>
          <a:xfrm>
            <a:off x="0" y="372772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6" name="CuadroTexto 3"/>
          <p:cNvSpPr txBox="1"/>
          <p:nvPr/>
        </p:nvSpPr>
        <p:spPr>
          <a:xfrm>
            <a:off x="106680" y="3726076"/>
            <a:ext cx="99059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  A new strategy for constructing cubic </a:t>
            </a:r>
            <a:r>
              <a:rPr kumimoji="0" lang="en-US" sz="2800" dirty="0" err="1" smtClean="0">
                <a:solidFill>
                  <a:srgbClr val="0D0D0D"/>
                </a:solidFill>
                <a:latin typeface="Arial" charset="0"/>
              </a:rPr>
              <a:t>spline</a:t>
            </a: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spaces over   </a:t>
            </a:r>
            <a:b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</a:b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     </a:t>
            </a:r>
            <a:r>
              <a:rPr kumimoji="0" lang="en-US" sz="2800" dirty="0" err="1" smtClean="0">
                <a:solidFill>
                  <a:srgbClr val="0D0D0D"/>
                </a:solidFill>
                <a:latin typeface="Arial" charset="0"/>
              </a:rPr>
              <a:t>quadtree</a:t>
            </a: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(2D) and </a:t>
            </a:r>
            <a:r>
              <a:rPr kumimoji="0" lang="en-US" sz="2800" dirty="0" err="1" smtClean="0">
                <a:solidFill>
                  <a:srgbClr val="0D0D0D"/>
                </a:solidFill>
                <a:latin typeface="Arial" charset="0"/>
              </a:rPr>
              <a:t>octree</a:t>
            </a:r>
            <a:r>
              <a:rPr kumimoji="0" lang="en-US" sz="2800" dirty="0" smtClean="0">
                <a:solidFill>
                  <a:srgbClr val="0D0D0D"/>
                </a:solidFill>
                <a:latin typeface="Arial" charset="0"/>
              </a:rPr>
              <a:t> (3D) T-meshes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216309" y="1513758"/>
            <a:ext cx="490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Goal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construct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a global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transformation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from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parametric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physical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domain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from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boundary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representation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geometry</a:t>
            </a:r>
            <a:endParaRPr lang="es-E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80668" y="2780562"/>
            <a:ext cx="6334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Good quality parameterization: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Strictly positive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Jacobian</a:t>
            </a:r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Good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orthogonality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and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uniformity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isoparametric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curves</a:t>
            </a:r>
            <a:endParaRPr lang="es-E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5283200" y="1613848"/>
            <a:ext cx="4161406" cy="1660026"/>
            <a:chOff x="393704" y="3699863"/>
            <a:chExt cx="3505228" cy="139827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4932" y="3699863"/>
              <a:ext cx="1524000" cy="1398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" name="12 Conector recto de flecha"/>
            <p:cNvCxnSpPr/>
            <p:nvPr/>
          </p:nvCxnSpPr>
          <p:spPr bwMode="auto">
            <a:xfrm>
              <a:off x="1636486" y="4301672"/>
              <a:ext cx="7200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704" y="3859213"/>
              <a:ext cx="1118806" cy="11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1600" y="3782059"/>
            <a:ext cx="3139440" cy="288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Flecha izquierda y derecha"/>
          <p:cNvSpPr/>
          <p:nvPr/>
        </p:nvSpPr>
        <p:spPr bwMode="auto">
          <a:xfrm>
            <a:off x="5449986" y="4942754"/>
            <a:ext cx="1080000" cy="144000"/>
          </a:xfrm>
          <a:prstGeom prst="leftRightArrow">
            <a:avLst/>
          </a:prstGeom>
          <a:ln w="28575"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648997" y="4495630"/>
            <a:ext cx="50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tx1"/>
                </a:solidFill>
              </a:rPr>
              <a:t>S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1670" y="4031344"/>
            <a:ext cx="2499360" cy="249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157316" y="14907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results</a:t>
            </a:r>
            <a:r>
              <a:rPr lang="es-ES" dirty="0" smtClean="0"/>
              <a:t>: </a:t>
            </a:r>
            <a:br>
              <a:rPr lang="es-ES" dirty="0" smtClean="0"/>
            </a:br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 </a:t>
            </a:r>
            <a:r>
              <a:rPr lang="es-ES_tradnl" dirty="0" err="1" smtClean="0"/>
              <a:t>geometries</a:t>
            </a:r>
            <a:r>
              <a:rPr lang="es-ES_tradnl" b="0" dirty="0" smtClean="0"/>
              <a:t/>
            </a:r>
            <a:br>
              <a:rPr lang="es-ES_tradnl" b="0" dirty="0" smtClean="0"/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16 Conector recto de flecha"/>
          <p:cNvCxnSpPr/>
          <p:nvPr/>
        </p:nvCxnSpPr>
        <p:spPr bwMode="auto">
          <a:xfrm>
            <a:off x="5723890" y="2712720"/>
            <a:ext cx="828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4" name="23 CuadroTexto"/>
          <p:cNvSpPr txBox="1"/>
          <p:nvPr/>
        </p:nvSpPr>
        <p:spPr>
          <a:xfrm>
            <a:off x="165100" y="1686478"/>
            <a:ext cx="4393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Parametric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is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deformed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b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isomorphically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l"/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physical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T-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endParaRPr lang="es-ES" sz="16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52400" y="398018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Local </a:t>
            </a:r>
            <a:r>
              <a:rPr lang="es-ES" sz="16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optimization</a:t>
            </a:r>
            <a:r>
              <a:rPr lang="es-ES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: 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determine a new position of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free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node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improve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mesh</a:t>
            </a:r>
            <a:r>
              <a:rPr lang="es-E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quality</a:t>
            </a:r>
            <a:endParaRPr lang="es-E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26 Flecha derecha"/>
          <p:cNvSpPr/>
          <p:nvPr/>
        </p:nvSpPr>
        <p:spPr bwMode="auto">
          <a:xfrm>
            <a:off x="6537960" y="5318760"/>
            <a:ext cx="1044000" cy="144000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s-ES">
              <a:latin typeface="+mj-lt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67640" y="5051651"/>
            <a:ext cx="42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Minimize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objective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function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1600" i="1" dirty="0" smtClean="0">
                <a:solidFill>
                  <a:schemeClr val="tx1"/>
                </a:solidFill>
                <a:cs typeface="Times New Roman" pitchFamily="18" charset="0"/>
              </a:rPr>
              <a:t>K</a:t>
            </a:r>
            <a:r>
              <a:rPr lang="es-ES" sz="1600" dirty="0" smtClean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es-ES" sz="1600" b="1" dirty="0" smtClean="0">
                <a:solidFill>
                  <a:schemeClr val="tx1"/>
                </a:solidFill>
                <a:cs typeface="Times New Roman" pitchFamily="18" charset="0"/>
              </a:rPr>
              <a:t>x</a:t>
            </a:r>
            <a:r>
              <a:rPr lang="es-ES" sz="1600" dirty="0" smtClean="0">
                <a:solidFill>
                  <a:schemeClr val="tx1"/>
                </a:solidFill>
                <a:cs typeface="Times New Roman" pitchFamily="18" charset="0"/>
              </a:rPr>
              <a:t>) </a:t>
            </a:r>
          </a:p>
          <a:p>
            <a:pPr algn="l"/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to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find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optimal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position </a:t>
            </a:r>
            <a:r>
              <a:rPr lang="es-ES" sz="1600" b="1" dirty="0" smtClean="0">
                <a:solidFill>
                  <a:srgbClr val="000000"/>
                </a:solidFill>
                <a:cs typeface="Times New Roman" pitchFamily="18" charset="0"/>
              </a:rPr>
              <a:t>x</a:t>
            </a:r>
            <a:r>
              <a:rPr lang="es-ES" sz="1600" b="1" baseline="-25000" dirty="0" smtClean="0">
                <a:solidFill>
                  <a:srgbClr val="000000"/>
                </a:solidFill>
                <a:cs typeface="Times New Roman" pitchFamily="18" charset="0"/>
              </a:rPr>
              <a:t>0 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of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the</a:t>
            </a:r>
            <a:r>
              <a:rPr lang="es-E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free </a:t>
            </a:r>
            <a:r>
              <a:rPr lang="es-ES" sz="1600" dirty="0" err="1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node</a:t>
            </a:r>
            <a:endParaRPr lang="es-E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6235948" y="4086869"/>
            <a:ext cx="82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rgbClr val="FF0000"/>
                </a:solidFill>
                <a:latin typeface="+mj-lt"/>
              </a:rPr>
              <a:t>free </a:t>
            </a:r>
            <a:r>
              <a:rPr lang="es-ES" sz="1400" dirty="0" err="1" smtClean="0">
                <a:solidFill>
                  <a:srgbClr val="FF0000"/>
                </a:solidFill>
                <a:latin typeface="+mj-lt"/>
              </a:rPr>
              <a:t>node</a:t>
            </a:r>
            <a:endParaRPr lang="es-E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3" name="72 CuadroTexto"/>
          <p:cNvSpPr txBox="1"/>
          <p:nvPr/>
        </p:nvSpPr>
        <p:spPr>
          <a:xfrm>
            <a:off x="4802880" y="6232153"/>
            <a:ext cx="1088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smtClean="0">
                <a:solidFill>
                  <a:schemeClr val="tx1"/>
                </a:solidFill>
                <a:latin typeface="+mj-lt"/>
              </a:rPr>
              <a:t>local </a:t>
            </a:r>
            <a:r>
              <a:rPr lang="es-ES" sz="1400" i="1" dirty="0" err="1" smtClean="0">
                <a:solidFill>
                  <a:schemeClr val="tx1"/>
                </a:solidFill>
                <a:latin typeface="+mj-lt"/>
              </a:rPr>
              <a:t>mesh</a:t>
            </a:r>
            <a:endParaRPr lang="es-ES" sz="14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0" name="89 CuadroTexto"/>
          <p:cNvSpPr txBox="1"/>
          <p:nvPr/>
        </p:nvSpPr>
        <p:spPr>
          <a:xfrm>
            <a:off x="7556509" y="6240800"/>
            <a:ext cx="225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400" i="1" dirty="0" err="1" smtClean="0">
                <a:solidFill>
                  <a:schemeClr val="tx1"/>
                </a:solidFill>
                <a:latin typeface="+mj-lt"/>
              </a:rPr>
              <a:t>optimized</a:t>
            </a:r>
            <a:r>
              <a:rPr lang="es-ES" sz="1400" i="1" dirty="0" smtClean="0">
                <a:solidFill>
                  <a:schemeClr val="tx1"/>
                </a:solidFill>
                <a:latin typeface="+mj-lt"/>
              </a:rPr>
              <a:t> local </a:t>
            </a:r>
            <a:r>
              <a:rPr lang="es-ES" sz="1400" i="1" dirty="0" err="1" smtClean="0">
                <a:solidFill>
                  <a:schemeClr val="tx1"/>
                </a:solidFill>
                <a:latin typeface="+mj-lt"/>
              </a:rPr>
              <a:t>mesh</a:t>
            </a:r>
            <a:endParaRPr lang="es-ES" sz="1400" i="1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400" i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8" name="137 Grupo"/>
          <p:cNvGrpSpPr/>
          <p:nvPr/>
        </p:nvGrpSpPr>
        <p:grpSpPr>
          <a:xfrm>
            <a:off x="7568815" y="4638257"/>
            <a:ext cx="2066036" cy="1544336"/>
            <a:chOff x="7507853" y="4501094"/>
            <a:chExt cx="2295596" cy="1715929"/>
          </a:xfrm>
        </p:grpSpPr>
        <p:sp>
          <p:nvSpPr>
            <p:cNvPr id="103" name="102 Forma libre"/>
            <p:cNvSpPr/>
            <p:nvPr/>
          </p:nvSpPr>
          <p:spPr bwMode="auto">
            <a:xfrm>
              <a:off x="7552571" y="4538840"/>
              <a:ext cx="2226288" cy="1663247"/>
            </a:xfrm>
            <a:custGeom>
              <a:avLst/>
              <a:gdLst>
                <a:gd name="connsiteX0" fmla="*/ 2148840 w 4023360"/>
                <a:gd name="connsiteY0" fmla="*/ 304800 h 3688080"/>
                <a:gd name="connsiteX1" fmla="*/ 4008120 w 4023360"/>
                <a:gd name="connsiteY1" fmla="*/ 228600 h 3688080"/>
                <a:gd name="connsiteX2" fmla="*/ 4023360 w 4023360"/>
                <a:gd name="connsiteY2" fmla="*/ 1828800 h 3688080"/>
                <a:gd name="connsiteX3" fmla="*/ 3749040 w 4023360"/>
                <a:gd name="connsiteY3" fmla="*/ 3642360 h 3688080"/>
                <a:gd name="connsiteX4" fmla="*/ 1676400 w 4023360"/>
                <a:gd name="connsiteY4" fmla="*/ 3688080 h 3688080"/>
                <a:gd name="connsiteX5" fmla="*/ 137160 w 4023360"/>
                <a:gd name="connsiteY5" fmla="*/ 3276600 h 3688080"/>
                <a:gd name="connsiteX6" fmla="*/ 0 w 4023360"/>
                <a:gd name="connsiteY6" fmla="*/ 1630680 h 3688080"/>
                <a:gd name="connsiteX7" fmla="*/ 396240 w 4023360"/>
                <a:gd name="connsiteY7" fmla="*/ 0 h 3688080"/>
                <a:gd name="connsiteX8" fmla="*/ 2148840 w 4023360"/>
                <a:gd name="connsiteY8" fmla="*/ 304800 h 3688080"/>
                <a:gd name="connsiteX0" fmla="*/ 2011680 w 3886200"/>
                <a:gd name="connsiteY0" fmla="*/ 304800 h 3688080"/>
                <a:gd name="connsiteX1" fmla="*/ 3870960 w 3886200"/>
                <a:gd name="connsiteY1" fmla="*/ 228600 h 3688080"/>
                <a:gd name="connsiteX2" fmla="*/ 3886200 w 3886200"/>
                <a:gd name="connsiteY2" fmla="*/ 1828800 h 3688080"/>
                <a:gd name="connsiteX3" fmla="*/ 3611880 w 3886200"/>
                <a:gd name="connsiteY3" fmla="*/ 3642360 h 3688080"/>
                <a:gd name="connsiteX4" fmla="*/ 1539240 w 3886200"/>
                <a:gd name="connsiteY4" fmla="*/ 3688080 h 3688080"/>
                <a:gd name="connsiteX5" fmla="*/ 0 w 3886200"/>
                <a:gd name="connsiteY5" fmla="*/ 3276600 h 3688080"/>
                <a:gd name="connsiteX6" fmla="*/ 304800 w 3886200"/>
                <a:gd name="connsiteY6" fmla="*/ 1630680 h 3688080"/>
                <a:gd name="connsiteX7" fmla="*/ 259080 w 3886200"/>
                <a:gd name="connsiteY7" fmla="*/ 0 h 3688080"/>
                <a:gd name="connsiteX8" fmla="*/ 2011680 w 3886200"/>
                <a:gd name="connsiteY8" fmla="*/ 304800 h 3688080"/>
                <a:gd name="connsiteX0" fmla="*/ 2011680 w 3870960"/>
                <a:gd name="connsiteY0" fmla="*/ 304800 h 3688080"/>
                <a:gd name="connsiteX1" fmla="*/ 3870960 w 3870960"/>
                <a:gd name="connsiteY1" fmla="*/ 228600 h 3688080"/>
                <a:gd name="connsiteX2" fmla="*/ 3627120 w 3870960"/>
                <a:gd name="connsiteY2" fmla="*/ 1798320 h 3688080"/>
                <a:gd name="connsiteX3" fmla="*/ 3611880 w 3870960"/>
                <a:gd name="connsiteY3" fmla="*/ 3642360 h 3688080"/>
                <a:gd name="connsiteX4" fmla="*/ 1539240 w 3870960"/>
                <a:gd name="connsiteY4" fmla="*/ 3688080 h 3688080"/>
                <a:gd name="connsiteX5" fmla="*/ 0 w 3870960"/>
                <a:gd name="connsiteY5" fmla="*/ 3276600 h 3688080"/>
                <a:gd name="connsiteX6" fmla="*/ 304800 w 3870960"/>
                <a:gd name="connsiteY6" fmla="*/ 1630680 h 3688080"/>
                <a:gd name="connsiteX7" fmla="*/ 259080 w 3870960"/>
                <a:gd name="connsiteY7" fmla="*/ 0 h 3688080"/>
                <a:gd name="connsiteX8" fmla="*/ 2011680 w 3870960"/>
                <a:gd name="connsiteY8" fmla="*/ 304800 h 3688080"/>
                <a:gd name="connsiteX0" fmla="*/ 2011680 w 3870960"/>
                <a:gd name="connsiteY0" fmla="*/ 304800 h 3642360"/>
                <a:gd name="connsiteX1" fmla="*/ 3870960 w 3870960"/>
                <a:gd name="connsiteY1" fmla="*/ 228600 h 3642360"/>
                <a:gd name="connsiteX2" fmla="*/ 3627120 w 3870960"/>
                <a:gd name="connsiteY2" fmla="*/ 1798320 h 3642360"/>
                <a:gd name="connsiteX3" fmla="*/ 3611880 w 3870960"/>
                <a:gd name="connsiteY3" fmla="*/ 3642360 h 3642360"/>
                <a:gd name="connsiteX4" fmla="*/ 1935480 w 3870960"/>
                <a:gd name="connsiteY4" fmla="*/ 3627120 h 3642360"/>
                <a:gd name="connsiteX5" fmla="*/ 0 w 3870960"/>
                <a:gd name="connsiteY5" fmla="*/ 3276600 h 3642360"/>
                <a:gd name="connsiteX6" fmla="*/ 304800 w 3870960"/>
                <a:gd name="connsiteY6" fmla="*/ 1630680 h 3642360"/>
                <a:gd name="connsiteX7" fmla="*/ 259080 w 3870960"/>
                <a:gd name="connsiteY7" fmla="*/ 0 h 3642360"/>
                <a:gd name="connsiteX8" fmla="*/ 2011680 w 3870960"/>
                <a:gd name="connsiteY8" fmla="*/ 304800 h 3642360"/>
                <a:gd name="connsiteX0" fmla="*/ 2453640 w 4312920"/>
                <a:gd name="connsiteY0" fmla="*/ 304800 h 3703320"/>
                <a:gd name="connsiteX1" fmla="*/ 4312920 w 4312920"/>
                <a:gd name="connsiteY1" fmla="*/ 228600 h 3703320"/>
                <a:gd name="connsiteX2" fmla="*/ 4069080 w 4312920"/>
                <a:gd name="connsiteY2" fmla="*/ 1798320 h 3703320"/>
                <a:gd name="connsiteX3" fmla="*/ 4053840 w 4312920"/>
                <a:gd name="connsiteY3" fmla="*/ 3642360 h 3703320"/>
                <a:gd name="connsiteX4" fmla="*/ 2377440 w 4312920"/>
                <a:gd name="connsiteY4" fmla="*/ 3627120 h 3703320"/>
                <a:gd name="connsiteX5" fmla="*/ 0 w 4312920"/>
                <a:gd name="connsiteY5" fmla="*/ 3703320 h 3703320"/>
                <a:gd name="connsiteX6" fmla="*/ 746760 w 4312920"/>
                <a:gd name="connsiteY6" fmla="*/ 1630680 h 3703320"/>
                <a:gd name="connsiteX7" fmla="*/ 701040 w 4312920"/>
                <a:gd name="connsiteY7" fmla="*/ 0 h 3703320"/>
                <a:gd name="connsiteX8" fmla="*/ 2453640 w 4312920"/>
                <a:gd name="connsiteY8" fmla="*/ 304800 h 3703320"/>
                <a:gd name="connsiteX0" fmla="*/ 1950720 w 3810000"/>
                <a:gd name="connsiteY0" fmla="*/ 304800 h 3657600"/>
                <a:gd name="connsiteX1" fmla="*/ 3810000 w 3810000"/>
                <a:gd name="connsiteY1" fmla="*/ 228600 h 3657600"/>
                <a:gd name="connsiteX2" fmla="*/ 3566160 w 3810000"/>
                <a:gd name="connsiteY2" fmla="*/ 1798320 h 3657600"/>
                <a:gd name="connsiteX3" fmla="*/ 3550920 w 3810000"/>
                <a:gd name="connsiteY3" fmla="*/ 3642360 h 3657600"/>
                <a:gd name="connsiteX4" fmla="*/ 1874520 w 3810000"/>
                <a:gd name="connsiteY4" fmla="*/ 3627120 h 3657600"/>
                <a:gd name="connsiteX5" fmla="*/ 0 w 3810000"/>
                <a:gd name="connsiteY5" fmla="*/ 3657600 h 3657600"/>
                <a:gd name="connsiteX6" fmla="*/ 243840 w 3810000"/>
                <a:gd name="connsiteY6" fmla="*/ 1630680 h 3657600"/>
                <a:gd name="connsiteX7" fmla="*/ 198120 w 3810000"/>
                <a:gd name="connsiteY7" fmla="*/ 0 h 3657600"/>
                <a:gd name="connsiteX8" fmla="*/ 1950720 w 3810000"/>
                <a:gd name="connsiteY8" fmla="*/ 304800 h 3657600"/>
                <a:gd name="connsiteX0" fmla="*/ 1950720 w 3810000"/>
                <a:gd name="connsiteY0" fmla="*/ 304800 h 3657600"/>
                <a:gd name="connsiteX1" fmla="*/ 3810000 w 3810000"/>
                <a:gd name="connsiteY1" fmla="*/ 228600 h 3657600"/>
                <a:gd name="connsiteX2" fmla="*/ 3566160 w 3810000"/>
                <a:gd name="connsiteY2" fmla="*/ 1798320 h 3657600"/>
                <a:gd name="connsiteX3" fmla="*/ 3550920 w 3810000"/>
                <a:gd name="connsiteY3" fmla="*/ 3642360 h 3657600"/>
                <a:gd name="connsiteX4" fmla="*/ 1859280 w 3810000"/>
                <a:gd name="connsiteY4" fmla="*/ 3215640 h 3657600"/>
                <a:gd name="connsiteX5" fmla="*/ 0 w 3810000"/>
                <a:gd name="connsiteY5" fmla="*/ 3657600 h 3657600"/>
                <a:gd name="connsiteX6" fmla="*/ 243840 w 3810000"/>
                <a:gd name="connsiteY6" fmla="*/ 1630680 h 3657600"/>
                <a:gd name="connsiteX7" fmla="*/ 198120 w 3810000"/>
                <a:gd name="connsiteY7" fmla="*/ 0 h 3657600"/>
                <a:gd name="connsiteX8" fmla="*/ 1950720 w 3810000"/>
                <a:gd name="connsiteY8" fmla="*/ 304800 h 3657600"/>
                <a:gd name="connsiteX0" fmla="*/ 2331720 w 4191000"/>
                <a:gd name="connsiteY0" fmla="*/ 304800 h 3657600"/>
                <a:gd name="connsiteX1" fmla="*/ 4191000 w 4191000"/>
                <a:gd name="connsiteY1" fmla="*/ 228600 h 3657600"/>
                <a:gd name="connsiteX2" fmla="*/ 3947160 w 4191000"/>
                <a:gd name="connsiteY2" fmla="*/ 1798320 h 3657600"/>
                <a:gd name="connsiteX3" fmla="*/ 3931920 w 4191000"/>
                <a:gd name="connsiteY3" fmla="*/ 3642360 h 3657600"/>
                <a:gd name="connsiteX4" fmla="*/ 2240280 w 4191000"/>
                <a:gd name="connsiteY4" fmla="*/ 3215640 h 3657600"/>
                <a:gd name="connsiteX5" fmla="*/ 381000 w 4191000"/>
                <a:gd name="connsiteY5" fmla="*/ 3657600 h 3657600"/>
                <a:gd name="connsiteX6" fmla="*/ 0 w 4191000"/>
                <a:gd name="connsiteY6" fmla="*/ 1554480 h 3657600"/>
                <a:gd name="connsiteX7" fmla="*/ 579120 w 4191000"/>
                <a:gd name="connsiteY7" fmla="*/ 0 h 3657600"/>
                <a:gd name="connsiteX8" fmla="*/ 2331720 w 4191000"/>
                <a:gd name="connsiteY8" fmla="*/ 304800 h 3657600"/>
                <a:gd name="connsiteX0" fmla="*/ 1950720 w 3810000"/>
                <a:gd name="connsiteY0" fmla="*/ 304800 h 3657600"/>
                <a:gd name="connsiteX1" fmla="*/ 3810000 w 3810000"/>
                <a:gd name="connsiteY1" fmla="*/ 228600 h 3657600"/>
                <a:gd name="connsiteX2" fmla="*/ 3566160 w 3810000"/>
                <a:gd name="connsiteY2" fmla="*/ 1798320 h 3657600"/>
                <a:gd name="connsiteX3" fmla="*/ 3550920 w 3810000"/>
                <a:gd name="connsiteY3" fmla="*/ 3642360 h 3657600"/>
                <a:gd name="connsiteX4" fmla="*/ 1859280 w 3810000"/>
                <a:gd name="connsiteY4" fmla="*/ 3215640 h 3657600"/>
                <a:gd name="connsiteX5" fmla="*/ 0 w 3810000"/>
                <a:gd name="connsiteY5" fmla="*/ 3657600 h 3657600"/>
                <a:gd name="connsiteX6" fmla="*/ 609600 w 3810000"/>
                <a:gd name="connsiteY6" fmla="*/ 1661160 h 3657600"/>
                <a:gd name="connsiteX7" fmla="*/ 198120 w 3810000"/>
                <a:gd name="connsiteY7" fmla="*/ 0 h 3657600"/>
                <a:gd name="connsiteX8" fmla="*/ 1950720 w 3810000"/>
                <a:gd name="connsiteY8" fmla="*/ 304800 h 3657600"/>
                <a:gd name="connsiteX0" fmla="*/ 1950720 w 5173473"/>
                <a:gd name="connsiteY0" fmla="*/ 324766 h 3677566"/>
                <a:gd name="connsiteX1" fmla="*/ 5173473 w 5173473"/>
                <a:gd name="connsiteY1" fmla="*/ 0 h 3677566"/>
                <a:gd name="connsiteX2" fmla="*/ 3566160 w 5173473"/>
                <a:gd name="connsiteY2" fmla="*/ 1818286 h 3677566"/>
                <a:gd name="connsiteX3" fmla="*/ 3550920 w 5173473"/>
                <a:gd name="connsiteY3" fmla="*/ 3662326 h 3677566"/>
                <a:gd name="connsiteX4" fmla="*/ 1859280 w 5173473"/>
                <a:gd name="connsiteY4" fmla="*/ 3235606 h 3677566"/>
                <a:gd name="connsiteX5" fmla="*/ 0 w 5173473"/>
                <a:gd name="connsiteY5" fmla="*/ 3677566 h 3677566"/>
                <a:gd name="connsiteX6" fmla="*/ 609600 w 5173473"/>
                <a:gd name="connsiteY6" fmla="*/ 1681126 h 3677566"/>
                <a:gd name="connsiteX7" fmla="*/ 198120 w 5173473"/>
                <a:gd name="connsiteY7" fmla="*/ 19966 h 3677566"/>
                <a:gd name="connsiteX8" fmla="*/ 1950720 w 5173473"/>
                <a:gd name="connsiteY8" fmla="*/ 324766 h 3677566"/>
                <a:gd name="connsiteX0" fmla="*/ 1950720 w 5173473"/>
                <a:gd name="connsiteY0" fmla="*/ 324766 h 3875381"/>
                <a:gd name="connsiteX1" fmla="*/ 5173473 w 5173473"/>
                <a:gd name="connsiteY1" fmla="*/ 0 h 3875381"/>
                <a:gd name="connsiteX2" fmla="*/ 3566160 w 5173473"/>
                <a:gd name="connsiteY2" fmla="*/ 1818286 h 3875381"/>
                <a:gd name="connsiteX3" fmla="*/ 5002931 w 5173473"/>
                <a:gd name="connsiteY3" fmla="*/ 3875381 h 3875381"/>
                <a:gd name="connsiteX4" fmla="*/ 1859280 w 5173473"/>
                <a:gd name="connsiteY4" fmla="*/ 3235606 h 3875381"/>
                <a:gd name="connsiteX5" fmla="*/ 0 w 5173473"/>
                <a:gd name="connsiteY5" fmla="*/ 3677566 h 3875381"/>
                <a:gd name="connsiteX6" fmla="*/ 609600 w 5173473"/>
                <a:gd name="connsiteY6" fmla="*/ 1681126 h 3875381"/>
                <a:gd name="connsiteX7" fmla="*/ 198120 w 5173473"/>
                <a:gd name="connsiteY7" fmla="*/ 19966 h 3875381"/>
                <a:gd name="connsiteX8" fmla="*/ 1950720 w 5173473"/>
                <a:gd name="connsiteY8" fmla="*/ 324766 h 3875381"/>
                <a:gd name="connsiteX0" fmla="*/ 1950720 w 5173473"/>
                <a:gd name="connsiteY0" fmla="*/ 324766 h 3875381"/>
                <a:gd name="connsiteX1" fmla="*/ 5173473 w 5173473"/>
                <a:gd name="connsiteY1" fmla="*/ 0 h 3875381"/>
                <a:gd name="connsiteX2" fmla="*/ 4911926 w 5173473"/>
                <a:gd name="connsiteY2" fmla="*/ 1995832 h 3875381"/>
                <a:gd name="connsiteX3" fmla="*/ 5002931 w 5173473"/>
                <a:gd name="connsiteY3" fmla="*/ 3875381 h 3875381"/>
                <a:gd name="connsiteX4" fmla="*/ 1859280 w 5173473"/>
                <a:gd name="connsiteY4" fmla="*/ 3235606 h 3875381"/>
                <a:gd name="connsiteX5" fmla="*/ 0 w 5173473"/>
                <a:gd name="connsiteY5" fmla="*/ 3677566 h 3875381"/>
                <a:gd name="connsiteX6" fmla="*/ 609600 w 5173473"/>
                <a:gd name="connsiteY6" fmla="*/ 1681126 h 3875381"/>
                <a:gd name="connsiteX7" fmla="*/ 198120 w 5173473"/>
                <a:gd name="connsiteY7" fmla="*/ 19966 h 3875381"/>
                <a:gd name="connsiteX8" fmla="*/ 1950720 w 5173473"/>
                <a:gd name="connsiteY8" fmla="*/ 324766 h 3875381"/>
                <a:gd name="connsiteX0" fmla="*/ 1950720 w 5173473"/>
                <a:gd name="connsiteY0" fmla="*/ 324766 h 3875381"/>
                <a:gd name="connsiteX1" fmla="*/ 5173473 w 5173473"/>
                <a:gd name="connsiteY1" fmla="*/ 0 h 3875381"/>
                <a:gd name="connsiteX2" fmla="*/ 4911926 w 5173473"/>
                <a:gd name="connsiteY2" fmla="*/ 1995832 h 3875381"/>
                <a:gd name="connsiteX3" fmla="*/ 5002931 w 5173473"/>
                <a:gd name="connsiteY3" fmla="*/ 3875381 h 3875381"/>
                <a:gd name="connsiteX4" fmla="*/ 1859280 w 5173473"/>
                <a:gd name="connsiteY4" fmla="*/ 3235606 h 3875381"/>
                <a:gd name="connsiteX5" fmla="*/ 0 w 5173473"/>
                <a:gd name="connsiteY5" fmla="*/ 3677566 h 3875381"/>
                <a:gd name="connsiteX6" fmla="*/ 397111 w 5173473"/>
                <a:gd name="connsiteY6" fmla="*/ 1734391 h 3875381"/>
                <a:gd name="connsiteX7" fmla="*/ 198120 w 5173473"/>
                <a:gd name="connsiteY7" fmla="*/ 19966 h 3875381"/>
                <a:gd name="connsiteX8" fmla="*/ 1950720 w 5173473"/>
                <a:gd name="connsiteY8" fmla="*/ 324766 h 387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3473" h="3875381">
                  <a:moveTo>
                    <a:pt x="1950720" y="324766"/>
                  </a:moveTo>
                  <a:lnTo>
                    <a:pt x="5173473" y="0"/>
                  </a:lnTo>
                  <a:lnTo>
                    <a:pt x="4911926" y="1995832"/>
                  </a:lnTo>
                  <a:lnTo>
                    <a:pt x="5002931" y="3875381"/>
                  </a:lnTo>
                  <a:lnTo>
                    <a:pt x="1859280" y="3235606"/>
                  </a:lnTo>
                  <a:lnTo>
                    <a:pt x="0" y="3677566"/>
                  </a:lnTo>
                  <a:lnTo>
                    <a:pt x="397111" y="1734391"/>
                  </a:lnTo>
                  <a:lnTo>
                    <a:pt x="198120" y="19966"/>
                  </a:lnTo>
                  <a:lnTo>
                    <a:pt x="1950720" y="324766"/>
                  </a:lnTo>
                  <a:close/>
                </a:path>
              </a:pathLst>
            </a:cu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04" name="103 Elipse"/>
            <p:cNvSpPr/>
            <p:nvPr/>
          </p:nvSpPr>
          <p:spPr bwMode="auto">
            <a:xfrm>
              <a:off x="8361134" y="5178610"/>
              <a:ext cx="108443" cy="108154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cxnSp>
          <p:nvCxnSpPr>
            <p:cNvPr id="106" name="105 Conector recto"/>
            <p:cNvCxnSpPr>
              <a:stCxn id="103" idx="0"/>
              <a:endCxn id="104" idx="0"/>
            </p:cNvCxnSpPr>
            <p:nvPr/>
          </p:nvCxnSpPr>
          <p:spPr bwMode="auto">
            <a:xfrm>
              <a:off x="8392020" y="4678224"/>
              <a:ext cx="23336" cy="5003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106 Conector recto"/>
            <p:cNvCxnSpPr>
              <a:stCxn id="103" idx="4"/>
              <a:endCxn id="104" idx="4"/>
            </p:cNvCxnSpPr>
            <p:nvPr/>
          </p:nvCxnSpPr>
          <p:spPr bwMode="auto">
            <a:xfrm flipV="1">
              <a:off x="8352670" y="5286764"/>
              <a:ext cx="62686" cy="6407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107 Conector recto"/>
            <p:cNvCxnSpPr>
              <a:stCxn id="103" idx="6"/>
              <a:endCxn id="104" idx="2"/>
            </p:cNvCxnSpPr>
            <p:nvPr/>
          </p:nvCxnSpPr>
          <p:spPr bwMode="auto">
            <a:xfrm flipV="1">
              <a:off x="7723459" y="5232687"/>
              <a:ext cx="637675" cy="505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94 Elipse"/>
            <p:cNvSpPr/>
            <p:nvPr/>
          </p:nvSpPr>
          <p:spPr bwMode="auto">
            <a:xfrm>
              <a:off x="7627995" y="4525148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96" name="95 Elipse"/>
            <p:cNvSpPr/>
            <p:nvPr/>
          </p:nvSpPr>
          <p:spPr bwMode="auto">
            <a:xfrm>
              <a:off x="8359338" y="4644109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97" name="96 Elipse"/>
            <p:cNvSpPr/>
            <p:nvPr/>
          </p:nvSpPr>
          <p:spPr bwMode="auto">
            <a:xfrm>
              <a:off x="9733681" y="4501094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99" name="98 Elipse"/>
            <p:cNvSpPr/>
            <p:nvPr/>
          </p:nvSpPr>
          <p:spPr bwMode="auto">
            <a:xfrm>
              <a:off x="7677779" y="5257087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00" name="99 Elipse"/>
            <p:cNvSpPr/>
            <p:nvPr/>
          </p:nvSpPr>
          <p:spPr bwMode="auto">
            <a:xfrm>
              <a:off x="7507853" y="6075741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01" name="100 Elipse"/>
            <p:cNvSpPr/>
            <p:nvPr/>
          </p:nvSpPr>
          <p:spPr bwMode="auto">
            <a:xfrm>
              <a:off x="8319163" y="5891410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02" name="101 Elipse"/>
            <p:cNvSpPr/>
            <p:nvPr/>
          </p:nvSpPr>
          <p:spPr bwMode="auto">
            <a:xfrm>
              <a:off x="9657507" y="6147255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72752" y="5329192"/>
              <a:ext cx="235938" cy="17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6285" y="1656087"/>
            <a:ext cx="1940814" cy="193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6064" y="1492562"/>
            <a:ext cx="3022321" cy="232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9" name="138 Grupo"/>
          <p:cNvGrpSpPr/>
          <p:nvPr/>
        </p:nvGrpSpPr>
        <p:grpSpPr>
          <a:xfrm>
            <a:off x="4436995" y="4623017"/>
            <a:ext cx="2066036" cy="1544336"/>
            <a:chOff x="7507853" y="4501094"/>
            <a:chExt cx="2295596" cy="1715929"/>
          </a:xfrm>
        </p:grpSpPr>
        <p:sp>
          <p:nvSpPr>
            <p:cNvPr id="140" name="139 Forma libre"/>
            <p:cNvSpPr/>
            <p:nvPr/>
          </p:nvSpPr>
          <p:spPr bwMode="auto">
            <a:xfrm>
              <a:off x="7552571" y="4538840"/>
              <a:ext cx="2226288" cy="1663247"/>
            </a:xfrm>
            <a:custGeom>
              <a:avLst/>
              <a:gdLst>
                <a:gd name="connsiteX0" fmla="*/ 2148840 w 4023360"/>
                <a:gd name="connsiteY0" fmla="*/ 304800 h 3688080"/>
                <a:gd name="connsiteX1" fmla="*/ 4008120 w 4023360"/>
                <a:gd name="connsiteY1" fmla="*/ 228600 h 3688080"/>
                <a:gd name="connsiteX2" fmla="*/ 4023360 w 4023360"/>
                <a:gd name="connsiteY2" fmla="*/ 1828800 h 3688080"/>
                <a:gd name="connsiteX3" fmla="*/ 3749040 w 4023360"/>
                <a:gd name="connsiteY3" fmla="*/ 3642360 h 3688080"/>
                <a:gd name="connsiteX4" fmla="*/ 1676400 w 4023360"/>
                <a:gd name="connsiteY4" fmla="*/ 3688080 h 3688080"/>
                <a:gd name="connsiteX5" fmla="*/ 137160 w 4023360"/>
                <a:gd name="connsiteY5" fmla="*/ 3276600 h 3688080"/>
                <a:gd name="connsiteX6" fmla="*/ 0 w 4023360"/>
                <a:gd name="connsiteY6" fmla="*/ 1630680 h 3688080"/>
                <a:gd name="connsiteX7" fmla="*/ 396240 w 4023360"/>
                <a:gd name="connsiteY7" fmla="*/ 0 h 3688080"/>
                <a:gd name="connsiteX8" fmla="*/ 2148840 w 4023360"/>
                <a:gd name="connsiteY8" fmla="*/ 304800 h 3688080"/>
                <a:gd name="connsiteX0" fmla="*/ 2011680 w 3886200"/>
                <a:gd name="connsiteY0" fmla="*/ 304800 h 3688080"/>
                <a:gd name="connsiteX1" fmla="*/ 3870960 w 3886200"/>
                <a:gd name="connsiteY1" fmla="*/ 228600 h 3688080"/>
                <a:gd name="connsiteX2" fmla="*/ 3886200 w 3886200"/>
                <a:gd name="connsiteY2" fmla="*/ 1828800 h 3688080"/>
                <a:gd name="connsiteX3" fmla="*/ 3611880 w 3886200"/>
                <a:gd name="connsiteY3" fmla="*/ 3642360 h 3688080"/>
                <a:gd name="connsiteX4" fmla="*/ 1539240 w 3886200"/>
                <a:gd name="connsiteY4" fmla="*/ 3688080 h 3688080"/>
                <a:gd name="connsiteX5" fmla="*/ 0 w 3886200"/>
                <a:gd name="connsiteY5" fmla="*/ 3276600 h 3688080"/>
                <a:gd name="connsiteX6" fmla="*/ 304800 w 3886200"/>
                <a:gd name="connsiteY6" fmla="*/ 1630680 h 3688080"/>
                <a:gd name="connsiteX7" fmla="*/ 259080 w 3886200"/>
                <a:gd name="connsiteY7" fmla="*/ 0 h 3688080"/>
                <a:gd name="connsiteX8" fmla="*/ 2011680 w 3886200"/>
                <a:gd name="connsiteY8" fmla="*/ 304800 h 3688080"/>
                <a:gd name="connsiteX0" fmla="*/ 2011680 w 3870960"/>
                <a:gd name="connsiteY0" fmla="*/ 304800 h 3688080"/>
                <a:gd name="connsiteX1" fmla="*/ 3870960 w 3870960"/>
                <a:gd name="connsiteY1" fmla="*/ 228600 h 3688080"/>
                <a:gd name="connsiteX2" fmla="*/ 3627120 w 3870960"/>
                <a:gd name="connsiteY2" fmla="*/ 1798320 h 3688080"/>
                <a:gd name="connsiteX3" fmla="*/ 3611880 w 3870960"/>
                <a:gd name="connsiteY3" fmla="*/ 3642360 h 3688080"/>
                <a:gd name="connsiteX4" fmla="*/ 1539240 w 3870960"/>
                <a:gd name="connsiteY4" fmla="*/ 3688080 h 3688080"/>
                <a:gd name="connsiteX5" fmla="*/ 0 w 3870960"/>
                <a:gd name="connsiteY5" fmla="*/ 3276600 h 3688080"/>
                <a:gd name="connsiteX6" fmla="*/ 304800 w 3870960"/>
                <a:gd name="connsiteY6" fmla="*/ 1630680 h 3688080"/>
                <a:gd name="connsiteX7" fmla="*/ 259080 w 3870960"/>
                <a:gd name="connsiteY7" fmla="*/ 0 h 3688080"/>
                <a:gd name="connsiteX8" fmla="*/ 2011680 w 3870960"/>
                <a:gd name="connsiteY8" fmla="*/ 304800 h 3688080"/>
                <a:gd name="connsiteX0" fmla="*/ 2011680 w 3870960"/>
                <a:gd name="connsiteY0" fmla="*/ 304800 h 3642360"/>
                <a:gd name="connsiteX1" fmla="*/ 3870960 w 3870960"/>
                <a:gd name="connsiteY1" fmla="*/ 228600 h 3642360"/>
                <a:gd name="connsiteX2" fmla="*/ 3627120 w 3870960"/>
                <a:gd name="connsiteY2" fmla="*/ 1798320 h 3642360"/>
                <a:gd name="connsiteX3" fmla="*/ 3611880 w 3870960"/>
                <a:gd name="connsiteY3" fmla="*/ 3642360 h 3642360"/>
                <a:gd name="connsiteX4" fmla="*/ 1935480 w 3870960"/>
                <a:gd name="connsiteY4" fmla="*/ 3627120 h 3642360"/>
                <a:gd name="connsiteX5" fmla="*/ 0 w 3870960"/>
                <a:gd name="connsiteY5" fmla="*/ 3276600 h 3642360"/>
                <a:gd name="connsiteX6" fmla="*/ 304800 w 3870960"/>
                <a:gd name="connsiteY6" fmla="*/ 1630680 h 3642360"/>
                <a:gd name="connsiteX7" fmla="*/ 259080 w 3870960"/>
                <a:gd name="connsiteY7" fmla="*/ 0 h 3642360"/>
                <a:gd name="connsiteX8" fmla="*/ 2011680 w 3870960"/>
                <a:gd name="connsiteY8" fmla="*/ 304800 h 3642360"/>
                <a:gd name="connsiteX0" fmla="*/ 2453640 w 4312920"/>
                <a:gd name="connsiteY0" fmla="*/ 304800 h 3703320"/>
                <a:gd name="connsiteX1" fmla="*/ 4312920 w 4312920"/>
                <a:gd name="connsiteY1" fmla="*/ 228600 h 3703320"/>
                <a:gd name="connsiteX2" fmla="*/ 4069080 w 4312920"/>
                <a:gd name="connsiteY2" fmla="*/ 1798320 h 3703320"/>
                <a:gd name="connsiteX3" fmla="*/ 4053840 w 4312920"/>
                <a:gd name="connsiteY3" fmla="*/ 3642360 h 3703320"/>
                <a:gd name="connsiteX4" fmla="*/ 2377440 w 4312920"/>
                <a:gd name="connsiteY4" fmla="*/ 3627120 h 3703320"/>
                <a:gd name="connsiteX5" fmla="*/ 0 w 4312920"/>
                <a:gd name="connsiteY5" fmla="*/ 3703320 h 3703320"/>
                <a:gd name="connsiteX6" fmla="*/ 746760 w 4312920"/>
                <a:gd name="connsiteY6" fmla="*/ 1630680 h 3703320"/>
                <a:gd name="connsiteX7" fmla="*/ 701040 w 4312920"/>
                <a:gd name="connsiteY7" fmla="*/ 0 h 3703320"/>
                <a:gd name="connsiteX8" fmla="*/ 2453640 w 4312920"/>
                <a:gd name="connsiteY8" fmla="*/ 304800 h 3703320"/>
                <a:gd name="connsiteX0" fmla="*/ 1950720 w 3810000"/>
                <a:gd name="connsiteY0" fmla="*/ 304800 h 3657600"/>
                <a:gd name="connsiteX1" fmla="*/ 3810000 w 3810000"/>
                <a:gd name="connsiteY1" fmla="*/ 228600 h 3657600"/>
                <a:gd name="connsiteX2" fmla="*/ 3566160 w 3810000"/>
                <a:gd name="connsiteY2" fmla="*/ 1798320 h 3657600"/>
                <a:gd name="connsiteX3" fmla="*/ 3550920 w 3810000"/>
                <a:gd name="connsiteY3" fmla="*/ 3642360 h 3657600"/>
                <a:gd name="connsiteX4" fmla="*/ 1874520 w 3810000"/>
                <a:gd name="connsiteY4" fmla="*/ 3627120 h 3657600"/>
                <a:gd name="connsiteX5" fmla="*/ 0 w 3810000"/>
                <a:gd name="connsiteY5" fmla="*/ 3657600 h 3657600"/>
                <a:gd name="connsiteX6" fmla="*/ 243840 w 3810000"/>
                <a:gd name="connsiteY6" fmla="*/ 1630680 h 3657600"/>
                <a:gd name="connsiteX7" fmla="*/ 198120 w 3810000"/>
                <a:gd name="connsiteY7" fmla="*/ 0 h 3657600"/>
                <a:gd name="connsiteX8" fmla="*/ 1950720 w 3810000"/>
                <a:gd name="connsiteY8" fmla="*/ 304800 h 3657600"/>
                <a:gd name="connsiteX0" fmla="*/ 1950720 w 3810000"/>
                <a:gd name="connsiteY0" fmla="*/ 304800 h 3657600"/>
                <a:gd name="connsiteX1" fmla="*/ 3810000 w 3810000"/>
                <a:gd name="connsiteY1" fmla="*/ 228600 h 3657600"/>
                <a:gd name="connsiteX2" fmla="*/ 3566160 w 3810000"/>
                <a:gd name="connsiteY2" fmla="*/ 1798320 h 3657600"/>
                <a:gd name="connsiteX3" fmla="*/ 3550920 w 3810000"/>
                <a:gd name="connsiteY3" fmla="*/ 3642360 h 3657600"/>
                <a:gd name="connsiteX4" fmla="*/ 1859280 w 3810000"/>
                <a:gd name="connsiteY4" fmla="*/ 3215640 h 3657600"/>
                <a:gd name="connsiteX5" fmla="*/ 0 w 3810000"/>
                <a:gd name="connsiteY5" fmla="*/ 3657600 h 3657600"/>
                <a:gd name="connsiteX6" fmla="*/ 243840 w 3810000"/>
                <a:gd name="connsiteY6" fmla="*/ 1630680 h 3657600"/>
                <a:gd name="connsiteX7" fmla="*/ 198120 w 3810000"/>
                <a:gd name="connsiteY7" fmla="*/ 0 h 3657600"/>
                <a:gd name="connsiteX8" fmla="*/ 1950720 w 3810000"/>
                <a:gd name="connsiteY8" fmla="*/ 304800 h 3657600"/>
                <a:gd name="connsiteX0" fmla="*/ 2331720 w 4191000"/>
                <a:gd name="connsiteY0" fmla="*/ 304800 h 3657600"/>
                <a:gd name="connsiteX1" fmla="*/ 4191000 w 4191000"/>
                <a:gd name="connsiteY1" fmla="*/ 228600 h 3657600"/>
                <a:gd name="connsiteX2" fmla="*/ 3947160 w 4191000"/>
                <a:gd name="connsiteY2" fmla="*/ 1798320 h 3657600"/>
                <a:gd name="connsiteX3" fmla="*/ 3931920 w 4191000"/>
                <a:gd name="connsiteY3" fmla="*/ 3642360 h 3657600"/>
                <a:gd name="connsiteX4" fmla="*/ 2240280 w 4191000"/>
                <a:gd name="connsiteY4" fmla="*/ 3215640 h 3657600"/>
                <a:gd name="connsiteX5" fmla="*/ 381000 w 4191000"/>
                <a:gd name="connsiteY5" fmla="*/ 3657600 h 3657600"/>
                <a:gd name="connsiteX6" fmla="*/ 0 w 4191000"/>
                <a:gd name="connsiteY6" fmla="*/ 1554480 h 3657600"/>
                <a:gd name="connsiteX7" fmla="*/ 579120 w 4191000"/>
                <a:gd name="connsiteY7" fmla="*/ 0 h 3657600"/>
                <a:gd name="connsiteX8" fmla="*/ 2331720 w 4191000"/>
                <a:gd name="connsiteY8" fmla="*/ 304800 h 3657600"/>
                <a:gd name="connsiteX0" fmla="*/ 1950720 w 3810000"/>
                <a:gd name="connsiteY0" fmla="*/ 304800 h 3657600"/>
                <a:gd name="connsiteX1" fmla="*/ 3810000 w 3810000"/>
                <a:gd name="connsiteY1" fmla="*/ 228600 h 3657600"/>
                <a:gd name="connsiteX2" fmla="*/ 3566160 w 3810000"/>
                <a:gd name="connsiteY2" fmla="*/ 1798320 h 3657600"/>
                <a:gd name="connsiteX3" fmla="*/ 3550920 w 3810000"/>
                <a:gd name="connsiteY3" fmla="*/ 3642360 h 3657600"/>
                <a:gd name="connsiteX4" fmla="*/ 1859280 w 3810000"/>
                <a:gd name="connsiteY4" fmla="*/ 3215640 h 3657600"/>
                <a:gd name="connsiteX5" fmla="*/ 0 w 3810000"/>
                <a:gd name="connsiteY5" fmla="*/ 3657600 h 3657600"/>
                <a:gd name="connsiteX6" fmla="*/ 609600 w 3810000"/>
                <a:gd name="connsiteY6" fmla="*/ 1661160 h 3657600"/>
                <a:gd name="connsiteX7" fmla="*/ 198120 w 3810000"/>
                <a:gd name="connsiteY7" fmla="*/ 0 h 3657600"/>
                <a:gd name="connsiteX8" fmla="*/ 1950720 w 3810000"/>
                <a:gd name="connsiteY8" fmla="*/ 304800 h 3657600"/>
                <a:gd name="connsiteX0" fmla="*/ 1950720 w 5173473"/>
                <a:gd name="connsiteY0" fmla="*/ 324766 h 3677566"/>
                <a:gd name="connsiteX1" fmla="*/ 5173473 w 5173473"/>
                <a:gd name="connsiteY1" fmla="*/ 0 h 3677566"/>
                <a:gd name="connsiteX2" fmla="*/ 3566160 w 5173473"/>
                <a:gd name="connsiteY2" fmla="*/ 1818286 h 3677566"/>
                <a:gd name="connsiteX3" fmla="*/ 3550920 w 5173473"/>
                <a:gd name="connsiteY3" fmla="*/ 3662326 h 3677566"/>
                <a:gd name="connsiteX4" fmla="*/ 1859280 w 5173473"/>
                <a:gd name="connsiteY4" fmla="*/ 3235606 h 3677566"/>
                <a:gd name="connsiteX5" fmla="*/ 0 w 5173473"/>
                <a:gd name="connsiteY5" fmla="*/ 3677566 h 3677566"/>
                <a:gd name="connsiteX6" fmla="*/ 609600 w 5173473"/>
                <a:gd name="connsiteY6" fmla="*/ 1681126 h 3677566"/>
                <a:gd name="connsiteX7" fmla="*/ 198120 w 5173473"/>
                <a:gd name="connsiteY7" fmla="*/ 19966 h 3677566"/>
                <a:gd name="connsiteX8" fmla="*/ 1950720 w 5173473"/>
                <a:gd name="connsiteY8" fmla="*/ 324766 h 3677566"/>
                <a:gd name="connsiteX0" fmla="*/ 1950720 w 5173473"/>
                <a:gd name="connsiteY0" fmla="*/ 324766 h 3875381"/>
                <a:gd name="connsiteX1" fmla="*/ 5173473 w 5173473"/>
                <a:gd name="connsiteY1" fmla="*/ 0 h 3875381"/>
                <a:gd name="connsiteX2" fmla="*/ 3566160 w 5173473"/>
                <a:gd name="connsiteY2" fmla="*/ 1818286 h 3875381"/>
                <a:gd name="connsiteX3" fmla="*/ 5002931 w 5173473"/>
                <a:gd name="connsiteY3" fmla="*/ 3875381 h 3875381"/>
                <a:gd name="connsiteX4" fmla="*/ 1859280 w 5173473"/>
                <a:gd name="connsiteY4" fmla="*/ 3235606 h 3875381"/>
                <a:gd name="connsiteX5" fmla="*/ 0 w 5173473"/>
                <a:gd name="connsiteY5" fmla="*/ 3677566 h 3875381"/>
                <a:gd name="connsiteX6" fmla="*/ 609600 w 5173473"/>
                <a:gd name="connsiteY6" fmla="*/ 1681126 h 3875381"/>
                <a:gd name="connsiteX7" fmla="*/ 198120 w 5173473"/>
                <a:gd name="connsiteY7" fmla="*/ 19966 h 3875381"/>
                <a:gd name="connsiteX8" fmla="*/ 1950720 w 5173473"/>
                <a:gd name="connsiteY8" fmla="*/ 324766 h 3875381"/>
                <a:gd name="connsiteX0" fmla="*/ 1950720 w 5173473"/>
                <a:gd name="connsiteY0" fmla="*/ 324766 h 3875381"/>
                <a:gd name="connsiteX1" fmla="*/ 5173473 w 5173473"/>
                <a:gd name="connsiteY1" fmla="*/ 0 h 3875381"/>
                <a:gd name="connsiteX2" fmla="*/ 4911926 w 5173473"/>
                <a:gd name="connsiteY2" fmla="*/ 1995832 h 3875381"/>
                <a:gd name="connsiteX3" fmla="*/ 5002931 w 5173473"/>
                <a:gd name="connsiteY3" fmla="*/ 3875381 h 3875381"/>
                <a:gd name="connsiteX4" fmla="*/ 1859280 w 5173473"/>
                <a:gd name="connsiteY4" fmla="*/ 3235606 h 3875381"/>
                <a:gd name="connsiteX5" fmla="*/ 0 w 5173473"/>
                <a:gd name="connsiteY5" fmla="*/ 3677566 h 3875381"/>
                <a:gd name="connsiteX6" fmla="*/ 609600 w 5173473"/>
                <a:gd name="connsiteY6" fmla="*/ 1681126 h 3875381"/>
                <a:gd name="connsiteX7" fmla="*/ 198120 w 5173473"/>
                <a:gd name="connsiteY7" fmla="*/ 19966 h 3875381"/>
                <a:gd name="connsiteX8" fmla="*/ 1950720 w 5173473"/>
                <a:gd name="connsiteY8" fmla="*/ 324766 h 3875381"/>
                <a:gd name="connsiteX0" fmla="*/ 1950720 w 5173473"/>
                <a:gd name="connsiteY0" fmla="*/ 324766 h 3875381"/>
                <a:gd name="connsiteX1" fmla="*/ 5173473 w 5173473"/>
                <a:gd name="connsiteY1" fmla="*/ 0 h 3875381"/>
                <a:gd name="connsiteX2" fmla="*/ 4911926 w 5173473"/>
                <a:gd name="connsiteY2" fmla="*/ 1995832 h 3875381"/>
                <a:gd name="connsiteX3" fmla="*/ 5002931 w 5173473"/>
                <a:gd name="connsiteY3" fmla="*/ 3875381 h 3875381"/>
                <a:gd name="connsiteX4" fmla="*/ 1859280 w 5173473"/>
                <a:gd name="connsiteY4" fmla="*/ 3235606 h 3875381"/>
                <a:gd name="connsiteX5" fmla="*/ 0 w 5173473"/>
                <a:gd name="connsiteY5" fmla="*/ 3677566 h 3875381"/>
                <a:gd name="connsiteX6" fmla="*/ 397111 w 5173473"/>
                <a:gd name="connsiteY6" fmla="*/ 1734391 h 3875381"/>
                <a:gd name="connsiteX7" fmla="*/ 198120 w 5173473"/>
                <a:gd name="connsiteY7" fmla="*/ 19966 h 3875381"/>
                <a:gd name="connsiteX8" fmla="*/ 1950720 w 5173473"/>
                <a:gd name="connsiteY8" fmla="*/ 324766 h 387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3473" h="3875381">
                  <a:moveTo>
                    <a:pt x="1950720" y="324766"/>
                  </a:moveTo>
                  <a:lnTo>
                    <a:pt x="5173473" y="0"/>
                  </a:lnTo>
                  <a:lnTo>
                    <a:pt x="4911926" y="1995832"/>
                  </a:lnTo>
                  <a:lnTo>
                    <a:pt x="5002931" y="3875381"/>
                  </a:lnTo>
                  <a:lnTo>
                    <a:pt x="1859280" y="3235606"/>
                  </a:lnTo>
                  <a:lnTo>
                    <a:pt x="0" y="3677566"/>
                  </a:lnTo>
                  <a:lnTo>
                    <a:pt x="397111" y="1734391"/>
                  </a:lnTo>
                  <a:lnTo>
                    <a:pt x="198120" y="19966"/>
                  </a:lnTo>
                  <a:lnTo>
                    <a:pt x="1950720" y="324766"/>
                  </a:lnTo>
                  <a:close/>
                </a:path>
              </a:pathLst>
            </a:cu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41" name="140 Elipse"/>
            <p:cNvSpPr/>
            <p:nvPr/>
          </p:nvSpPr>
          <p:spPr bwMode="auto">
            <a:xfrm>
              <a:off x="8970734" y="4907676"/>
              <a:ext cx="108443" cy="108154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cxnSp>
          <p:nvCxnSpPr>
            <p:cNvPr id="142" name="141 Conector recto"/>
            <p:cNvCxnSpPr>
              <a:stCxn id="140" idx="0"/>
              <a:endCxn id="141" idx="0"/>
            </p:cNvCxnSpPr>
            <p:nvPr/>
          </p:nvCxnSpPr>
          <p:spPr bwMode="auto">
            <a:xfrm>
              <a:off x="8392020" y="4678224"/>
              <a:ext cx="632937" cy="22945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142 Conector recto"/>
            <p:cNvCxnSpPr>
              <a:stCxn id="140" idx="4"/>
              <a:endCxn id="141" idx="4"/>
            </p:cNvCxnSpPr>
            <p:nvPr/>
          </p:nvCxnSpPr>
          <p:spPr bwMode="auto">
            <a:xfrm flipV="1">
              <a:off x="8352670" y="5015831"/>
              <a:ext cx="672287" cy="9116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143 Conector recto"/>
            <p:cNvCxnSpPr>
              <a:stCxn id="140" idx="6"/>
              <a:endCxn id="141" idx="2"/>
            </p:cNvCxnSpPr>
            <p:nvPr/>
          </p:nvCxnSpPr>
          <p:spPr bwMode="auto">
            <a:xfrm flipV="1">
              <a:off x="7723459" y="4961754"/>
              <a:ext cx="1247276" cy="32145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5" name="144 Elipse"/>
            <p:cNvSpPr/>
            <p:nvPr/>
          </p:nvSpPr>
          <p:spPr bwMode="auto">
            <a:xfrm>
              <a:off x="7627995" y="4525148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46" name="145 Elipse"/>
            <p:cNvSpPr/>
            <p:nvPr/>
          </p:nvSpPr>
          <p:spPr bwMode="auto">
            <a:xfrm>
              <a:off x="8359338" y="4644109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47" name="146 Elipse"/>
            <p:cNvSpPr/>
            <p:nvPr/>
          </p:nvSpPr>
          <p:spPr bwMode="auto">
            <a:xfrm>
              <a:off x="9733681" y="4501094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48" name="147 Elipse"/>
            <p:cNvSpPr/>
            <p:nvPr/>
          </p:nvSpPr>
          <p:spPr bwMode="auto">
            <a:xfrm>
              <a:off x="7677779" y="5257087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49" name="148 Elipse"/>
            <p:cNvSpPr/>
            <p:nvPr/>
          </p:nvSpPr>
          <p:spPr bwMode="auto">
            <a:xfrm>
              <a:off x="7507853" y="6075741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50" name="149 Elipse"/>
            <p:cNvSpPr/>
            <p:nvPr/>
          </p:nvSpPr>
          <p:spPr bwMode="auto">
            <a:xfrm>
              <a:off x="8310697" y="5882943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151" name="150 Elipse"/>
            <p:cNvSpPr/>
            <p:nvPr/>
          </p:nvSpPr>
          <p:spPr bwMode="auto">
            <a:xfrm>
              <a:off x="9657507" y="6147255"/>
              <a:ext cx="69768" cy="69768"/>
            </a:xfrm>
            <a:prstGeom prst="ellipse">
              <a:avLst/>
            </a:prstGeom>
            <a:solidFill>
              <a:schemeClr val="tx1"/>
            </a:solidFill>
            <a:ln w="317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</p:grpSp>
      <p:cxnSp>
        <p:nvCxnSpPr>
          <p:cNvPr id="72" name="71 Conector recto de flecha"/>
          <p:cNvCxnSpPr/>
          <p:nvPr/>
        </p:nvCxnSpPr>
        <p:spPr bwMode="auto">
          <a:xfrm flipH="1">
            <a:off x="5836862" y="4503420"/>
            <a:ext cx="518218" cy="4222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1 Título"/>
          <p:cNvSpPr>
            <a:spLocks noGrp="1"/>
          </p:cNvSpPr>
          <p:nvPr>
            <p:ph type="title"/>
          </p:nvPr>
        </p:nvSpPr>
        <p:spPr>
          <a:xfrm>
            <a:off x="170016" y="16431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</a:t>
            </a:r>
            <a:r>
              <a:rPr lang="es-ES_tradnl" dirty="0" err="1" smtClean="0"/>
              <a:t>geometries</a:t>
            </a: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177800" y="773113"/>
            <a:ext cx="9156700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l" fontAlgn="auto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sz="18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key: untangling and smoothing procedure for T-mesh </a:t>
            </a: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44718</TotalTime>
  <Words>1427</Words>
  <Application>Microsoft Office PowerPoint</Application>
  <PresentationFormat>A4 (210 x 297 mm)</PresentationFormat>
  <Paragraphs>287</Paragraphs>
  <Slides>44</Slides>
  <Notes>23</Notes>
  <HiddenSlides>0</HiddenSlides>
  <MMClips>1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7" baseType="lpstr">
      <vt:lpstr>1_Plantilla_IUSIANI</vt:lpstr>
      <vt:lpstr>2_Plantilla_IUSIANI</vt:lpstr>
      <vt:lpstr>Ecuación</vt:lpstr>
      <vt:lpstr>Diapositiva 1</vt:lpstr>
      <vt:lpstr>Diapositiva 2</vt:lpstr>
      <vt:lpstr>Diapositiva 3</vt:lpstr>
      <vt:lpstr>Diapositiva 4</vt:lpstr>
      <vt:lpstr>Diapositiva 5</vt:lpstr>
      <vt:lpstr>Diapositiva 6</vt:lpstr>
      <vt:lpstr>Our results</vt:lpstr>
      <vt:lpstr>Our results:  spline  parameterization of 2D  geometries  </vt:lpstr>
      <vt:lpstr>Spline  parameterization of 2D geometries  </vt:lpstr>
      <vt:lpstr>Simultaneous Untangling and Smoothing of T-meshes</vt:lpstr>
      <vt:lpstr>Simultaneous Untangling and Smoothing of T-meshes</vt:lpstr>
      <vt:lpstr>Simultaneous Untangling and Smoothing of T-meshes</vt:lpstr>
      <vt:lpstr>Mean Ratio Jacobian Jr() of Parametric Transformation</vt:lpstr>
      <vt:lpstr>Spline  parameterization of 2D geometries  </vt:lpstr>
      <vt:lpstr>Good quality parameterization for application of IGA</vt:lpstr>
      <vt:lpstr>Spline  parameterization of 2D geometries  </vt:lpstr>
      <vt:lpstr>Spline  parameterization of 2D geometries  </vt:lpstr>
      <vt:lpstr>Spline  parameterization of 2D and 3D geometries  </vt:lpstr>
      <vt:lpstr>Our results: Polynomial spline spaces over hierarchical T-meshes </vt:lpstr>
      <vt:lpstr>Spline spaces over T-meshes</vt:lpstr>
      <vt:lpstr>Diapositiva 21</vt:lpstr>
      <vt:lpstr>Diapositiva 22</vt:lpstr>
      <vt:lpstr>Diapositiva 23</vt:lpstr>
      <vt:lpstr>Spline spaces over T-meshes</vt:lpstr>
      <vt:lpstr>Spline spaces over T-meshes</vt:lpstr>
      <vt:lpstr>Spline spaces over T-meshes</vt:lpstr>
      <vt:lpstr>Spline spaces over T-meshes</vt:lpstr>
      <vt:lpstr>Spline spaces over T-meshes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Spline spaces over T-meshes</vt:lpstr>
      <vt:lpstr>Isogeometric  analysis</vt:lpstr>
      <vt:lpstr>Diapositiva 44</vt:lpstr>
    </vt:vector>
  </TitlesOfParts>
  <Company>Universidad de Las Palmas de G.C.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Larga sobre Generacion de Mallas 3-D</dc:title>
  <dc:creator>Rafael Montenegro Armas</dc:creator>
  <cp:lastModifiedBy>marina</cp:lastModifiedBy>
  <cp:revision>3029</cp:revision>
  <cp:lastPrinted>2001-09-04T19:07:26Z</cp:lastPrinted>
  <dcterms:created xsi:type="dcterms:W3CDTF">1999-11-30T19:04:13Z</dcterms:created>
  <dcterms:modified xsi:type="dcterms:W3CDTF">2015-06-07T01:04:10Z</dcterms:modified>
</cp:coreProperties>
</file>