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27" r:id="rId1"/>
    <p:sldMasterId id="2147484040" r:id="rId2"/>
  </p:sldMasterIdLst>
  <p:notesMasterIdLst>
    <p:notesMasterId r:id="rId30"/>
  </p:notesMasterIdLst>
  <p:handoutMasterIdLst>
    <p:handoutMasterId r:id="rId31"/>
  </p:handoutMasterIdLst>
  <p:sldIdLst>
    <p:sldId id="1275" r:id="rId3"/>
    <p:sldId id="1416" r:id="rId4"/>
    <p:sldId id="1425" r:id="rId5"/>
    <p:sldId id="1415" r:id="rId6"/>
    <p:sldId id="1420" r:id="rId7"/>
    <p:sldId id="1424" r:id="rId8"/>
    <p:sldId id="1428" r:id="rId9"/>
    <p:sldId id="1379" r:id="rId10"/>
    <p:sldId id="1381" r:id="rId11"/>
    <p:sldId id="1429" r:id="rId12"/>
    <p:sldId id="1383" r:id="rId13"/>
    <p:sldId id="1388" r:id="rId14"/>
    <p:sldId id="1386" r:id="rId15"/>
    <p:sldId id="1384" r:id="rId16"/>
    <p:sldId id="1387" r:id="rId17"/>
    <p:sldId id="1389" r:id="rId18"/>
    <p:sldId id="1393" r:id="rId19"/>
    <p:sldId id="1390" r:id="rId20"/>
    <p:sldId id="1359" r:id="rId21"/>
    <p:sldId id="1432" r:id="rId22"/>
    <p:sldId id="1394" r:id="rId23"/>
    <p:sldId id="1431" r:id="rId24"/>
    <p:sldId id="1396" r:id="rId25"/>
    <p:sldId id="1398" r:id="rId26"/>
    <p:sldId id="1401" r:id="rId27"/>
    <p:sldId id="1391" r:id="rId28"/>
    <p:sldId id="1403" r:id="rId29"/>
  </p:sldIdLst>
  <p:sldSz cx="9906000" cy="6858000" type="A4"/>
  <p:notesSz cx="7099300" cy="10234613"/>
  <p:custDataLst>
    <p:tags r:id="rId32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umimoji="1" sz="4000" kern="1200">
        <a:solidFill>
          <a:srgbClr val="FFFF00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umimoji="1" sz="4000" kern="1200">
        <a:solidFill>
          <a:srgbClr val="FFFF00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umimoji="1" sz="4000" kern="1200">
        <a:solidFill>
          <a:srgbClr val="FFFF00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umimoji="1" sz="4000" kern="1200">
        <a:solidFill>
          <a:srgbClr val="FFFF00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umimoji="1" sz="4000" kern="1200">
        <a:solidFill>
          <a:srgbClr val="FFFF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4000" kern="1200">
        <a:solidFill>
          <a:srgbClr val="FFFF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4000" kern="1200">
        <a:solidFill>
          <a:srgbClr val="FFFF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4000" kern="1200">
        <a:solidFill>
          <a:srgbClr val="FFFF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4000" kern="1200">
        <a:solidFill>
          <a:srgbClr val="FFFF00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cción predeterminada" id="{3DA62850-5C08-5B44-9756-8AC0E509FDE0}">
          <p14:sldIdLst>
            <p14:sldId id="1275"/>
            <p14:sldId id="1341"/>
            <p14:sldId id="1342"/>
            <p14:sldId id="1349"/>
            <p14:sldId id="1348"/>
            <p14:sldId id="1334"/>
            <p14:sldId id="1343"/>
            <p14:sldId id="1346"/>
            <p14:sldId id="1344"/>
            <p14:sldId id="1345"/>
            <p14:sldId id="1347"/>
            <p14:sldId id="1351"/>
            <p14:sldId id="1366"/>
            <p14:sldId id="1350"/>
            <p14:sldId id="1337"/>
            <p14:sldId id="1340"/>
            <p14:sldId id="1352"/>
            <p14:sldId id="1353"/>
            <p14:sldId id="1296"/>
            <p14:sldId id="1297"/>
            <p14:sldId id="1298"/>
            <p14:sldId id="1327"/>
            <p14:sldId id="1354"/>
            <p14:sldId id="1355"/>
            <p14:sldId id="1356"/>
            <p14:sldId id="1357"/>
            <p14:sldId id="1360"/>
            <p14:sldId id="1359"/>
            <p14:sldId id="1358"/>
            <p14:sldId id="1362"/>
            <p14:sldId id="1363"/>
            <p14:sldId id="1364"/>
            <p14:sldId id="1365"/>
          </p14:sldIdLst>
        </p14:section>
        <p14:section name="Sección sin título" id="{31A3C4DB-3576-EE4E-8D5F-9FF613E395C5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DDBB"/>
    <a:srgbClr val="7DFFB8"/>
    <a:srgbClr val="339966"/>
    <a:srgbClr val="FF0000"/>
    <a:srgbClr val="FF00FF"/>
    <a:srgbClr val="339933"/>
    <a:srgbClr val="0033CC"/>
    <a:srgbClr val="21FF85"/>
    <a:srgbClr val="00990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6" autoAdjust="0"/>
    <p:restoredTop sz="89343" autoAdjust="0"/>
  </p:normalViewPr>
  <p:slideViewPr>
    <p:cSldViewPr snapToGrid="0">
      <p:cViewPr>
        <p:scale>
          <a:sx n="60" d="100"/>
          <a:sy n="60" d="100"/>
        </p:scale>
        <p:origin x="-739" y="-62"/>
      </p:cViewPr>
      <p:guideLst>
        <p:guide orient="horz" pos="1416"/>
        <p:guide pos="3120"/>
      </p:guideLst>
    </p:cSldViewPr>
  </p:slideViewPr>
  <p:outlineViewPr>
    <p:cViewPr>
      <p:scale>
        <a:sx n="33" d="100"/>
        <a:sy n="33" d="100"/>
      </p:scale>
      <p:origin x="0" y="101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4320" y="-48"/>
      </p:cViewPr>
      <p:guideLst>
        <p:guide orient="horz" pos="3224"/>
        <p:guide pos="2237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5981" cy="508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347" tIns="48673" rIns="97347" bIns="48673" numCol="1" anchor="t" anchorCtr="0" compatLnSpc="1">
            <a:prstTxWarp prst="textNoShape">
              <a:avLst/>
            </a:prstTxWarp>
          </a:bodyPr>
          <a:lstStyle>
            <a:lvl1pPr algn="l" defTabSz="973270">
              <a:defRPr kumimoji="0"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Nombre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319" y="0"/>
            <a:ext cx="3075981" cy="508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347" tIns="48673" rIns="97347" bIns="48673" numCol="1" anchor="t" anchorCtr="0" compatLnSpc="1">
            <a:prstTxWarp prst="textNoShape">
              <a:avLst/>
            </a:prstTxWarp>
          </a:bodyPr>
          <a:lstStyle>
            <a:lvl1pPr algn="r" defTabSz="973270">
              <a:defRPr kumimoji="0"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6429"/>
            <a:ext cx="3075981" cy="50818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347" tIns="48673" rIns="97347" bIns="48673" numCol="1" anchor="b" anchorCtr="0" compatLnSpc="1">
            <a:prstTxWarp prst="textNoShape">
              <a:avLst/>
            </a:prstTxWarp>
          </a:bodyPr>
          <a:lstStyle>
            <a:lvl1pPr algn="l" defTabSz="973270">
              <a:defRPr kumimoji="0"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Escriba el título aquí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319" y="9726429"/>
            <a:ext cx="3075981" cy="50818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347" tIns="48673" rIns="97347" bIns="48673" numCol="1" anchor="b" anchorCtr="0" compatLnSpc="1">
            <a:prstTxWarp prst="textNoShape">
              <a:avLst/>
            </a:prstTxWarp>
          </a:bodyPr>
          <a:lstStyle>
            <a:lvl1pPr algn="r" defTabSz="973270">
              <a:defRPr kumimoji="0"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236B4DC-3E8A-448B-9705-8E5576D60EE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85355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5981" cy="508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347" tIns="48673" rIns="97347" bIns="48673" numCol="1" anchor="t" anchorCtr="0" compatLnSpc="1">
            <a:prstTxWarp prst="textNoShape">
              <a:avLst/>
            </a:prstTxWarp>
          </a:bodyPr>
          <a:lstStyle>
            <a:lvl1pPr algn="l" defTabSz="973270">
              <a:defRPr kumimoji="0"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319" y="0"/>
            <a:ext cx="3075981" cy="508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347" tIns="48673" rIns="97347" bIns="48673" numCol="1" anchor="t" anchorCtr="0" compatLnSpc="1">
            <a:prstTxWarp prst="textNoShape">
              <a:avLst/>
            </a:prstTxWarp>
          </a:bodyPr>
          <a:lstStyle>
            <a:lvl1pPr algn="r" defTabSz="973270">
              <a:defRPr kumimoji="0"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3275" y="762000"/>
            <a:ext cx="5495925" cy="3806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338" y="4820162"/>
            <a:ext cx="5204625" cy="46530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347" tIns="48673" rIns="97347" bIns="486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6429"/>
            <a:ext cx="3075981" cy="50818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347" tIns="48673" rIns="97347" bIns="48673" numCol="1" anchor="b" anchorCtr="0" compatLnSpc="1">
            <a:prstTxWarp prst="textNoShape">
              <a:avLst/>
            </a:prstTxWarp>
          </a:bodyPr>
          <a:lstStyle>
            <a:lvl1pPr algn="l" defTabSz="973270">
              <a:defRPr kumimoji="0"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319" y="9726429"/>
            <a:ext cx="3075981" cy="50818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347" tIns="48673" rIns="97347" bIns="48673" numCol="1" anchor="b" anchorCtr="0" compatLnSpc="1">
            <a:prstTxWarp prst="textNoShape">
              <a:avLst/>
            </a:prstTxWarp>
          </a:bodyPr>
          <a:lstStyle>
            <a:lvl1pPr algn="r" defTabSz="973270">
              <a:defRPr kumimoji="0"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45D3C37-F5D0-413E-8B8B-4F8BDEDF509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084547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01819-4759-4057-9179-6384FE37F83D}" type="slidenum">
              <a:rPr lang="en-GB" smtClean="0"/>
              <a:pPr/>
              <a:t>1</a:t>
            </a:fld>
            <a:endParaRPr lang="en-GB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5D3C37-F5D0-413E-8B8B-4F8BDEDF509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D198EA-AF2E-43A8-AC99-BAFB5B1D76B6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4863" y="762000"/>
            <a:ext cx="5494337" cy="3805238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D198EA-AF2E-43A8-AC99-BAFB5B1D76B6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4863" y="762000"/>
            <a:ext cx="5494337" cy="3805238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7985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762000"/>
            <a:ext cx="3844925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3581400"/>
            <a:ext cx="9906000" cy="1071563"/>
          </a:xfrm>
          <a:prstGeom prst="rect">
            <a:avLst/>
          </a:prstGeom>
          <a:solidFill>
            <a:srgbClr val="C8C8C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200" y="5943600"/>
            <a:ext cx="12382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0" y="4724400"/>
            <a:ext cx="990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2819400"/>
            <a:ext cx="9906000" cy="762000"/>
          </a:xfrm>
          <a:prstGeom prst="rect">
            <a:avLst/>
          </a:prstGeom>
          <a:solidFill>
            <a:srgbClr val="002E6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86471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741363" y="3595688"/>
            <a:ext cx="8423275" cy="84137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Subtítulo de la presentación</a:t>
            </a:r>
          </a:p>
        </p:txBody>
      </p:sp>
      <p:sp>
        <p:nvSpPr>
          <p:cNvPr id="186471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742950" y="2814638"/>
            <a:ext cx="8420100" cy="747712"/>
          </a:xfrm>
        </p:spPr>
        <p:txBody>
          <a:bodyPr wrap="square" anchor="ctr"/>
          <a:lstStyle>
            <a:lvl1pPr>
              <a:defRPr sz="3000"/>
            </a:lvl1pPr>
          </a:lstStyle>
          <a:p>
            <a:r>
              <a:rPr lang="en-US"/>
              <a:t>Titulo de la presentación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53300" y="115888"/>
            <a:ext cx="2281238" cy="64817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8000" y="115888"/>
            <a:ext cx="6692900" cy="64817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508000" y="115888"/>
            <a:ext cx="9126538" cy="6481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5F5D-2ACF-F64B-8085-240AC5D273A5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25/06/2013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2DD9-273C-B145-9E3C-E855A2D36615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653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5F5D-2ACF-F64B-8085-240AC5D273A5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25/06/2013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2DD9-273C-B145-9E3C-E855A2D36615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8965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5F5D-2ACF-F64B-8085-240AC5D273A5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25/06/2013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2DD9-273C-B145-9E3C-E855A2D36615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044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5F5D-2ACF-F64B-8085-240AC5D273A5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25/06/2013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2DD9-273C-B145-9E3C-E855A2D36615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514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5F5D-2ACF-F64B-8085-240AC5D273A5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25/06/2013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2DD9-273C-B145-9E3C-E855A2D36615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693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5F5D-2ACF-F64B-8085-240AC5D273A5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25/06/2013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2DD9-273C-B145-9E3C-E855A2D36615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7785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5F5D-2ACF-F64B-8085-240AC5D273A5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25/06/2013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2DD9-273C-B145-9E3C-E855A2D36615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2312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5F5D-2ACF-F64B-8085-240AC5D273A5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25/06/2013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2DD9-273C-B145-9E3C-E855A2D36615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6189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5F5D-2ACF-F64B-8085-240AC5D273A5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25/06/2013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2DD9-273C-B145-9E3C-E855A2D36615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488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5F5D-2ACF-F64B-8085-240AC5D273A5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25/06/2013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2DD9-273C-B145-9E3C-E855A2D36615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4777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5F5D-2ACF-F64B-8085-240AC5D273A5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25/06/2013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2DD9-273C-B145-9E3C-E855A2D36615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592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8000" y="1600200"/>
            <a:ext cx="4486275" cy="4997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6675" y="1600200"/>
            <a:ext cx="4487863" cy="4997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600200"/>
            <a:ext cx="9126538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863683" name="Rectangle 3"/>
          <p:cNvSpPr>
            <a:spLocks noChangeArrowheads="1"/>
          </p:cNvSpPr>
          <p:nvPr/>
        </p:nvSpPr>
        <p:spPr bwMode="auto">
          <a:xfrm>
            <a:off x="0" y="0"/>
            <a:ext cx="9906000" cy="1295400"/>
          </a:xfrm>
          <a:prstGeom prst="rect">
            <a:avLst/>
          </a:prstGeom>
          <a:solidFill>
            <a:srgbClr val="002E6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s-E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115888"/>
            <a:ext cx="73326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Título de la página</a:t>
            </a:r>
          </a:p>
        </p:txBody>
      </p:sp>
      <p:sp>
        <p:nvSpPr>
          <p:cNvPr id="1863685" name="Line 5"/>
          <p:cNvSpPr>
            <a:spLocks noChangeShapeType="1"/>
          </p:cNvSpPr>
          <p:nvPr/>
        </p:nvSpPr>
        <p:spPr bwMode="auto">
          <a:xfrm>
            <a:off x="0" y="1363663"/>
            <a:ext cx="990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863686" name="Rectangle 6"/>
          <p:cNvSpPr>
            <a:spLocks noChangeArrowheads="1"/>
          </p:cNvSpPr>
          <p:nvPr/>
        </p:nvSpPr>
        <p:spPr bwMode="auto">
          <a:xfrm>
            <a:off x="0" y="6705600"/>
            <a:ext cx="9906000" cy="152400"/>
          </a:xfrm>
          <a:prstGeom prst="rect">
            <a:avLst/>
          </a:prstGeom>
          <a:solidFill>
            <a:srgbClr val="525E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42338" y="134938"/>
            <a:ext cx="12477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D0365F5D-2ACF-F64B-8085-240AC5D273A5}" type="datetimeFigureOut">
              <a:rPr kumimoji="0"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25/06/2013</a:t>
            </a:fld>
            <a:endParaRPr kumimoji="0" lang="en-GB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en-GB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1172DD9-273C-B145-9E3C-E855A2D36615}" type="slidenum">
              <a:rPr kumimoji="0"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kumimoji="0" lang="en-GB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985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a.iusiani.ulpgc.es/proyecto2012-201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2767780"/>
            <a:ext cx="9478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bg1"/>
                </a:solidFill>
              </a:rPr>
              <a:t>Extención</a:t>
            </a:r>
            <a:r>
              <a:rPr lang="es-ES" sz="2400" dirty="0" smtClean="0">
                <a:solidFill>
                  <a:schemeClr val="bg1"/>
                </a:solidFill>
              </a:rPr>
              <a:t> del Método del Mecano para Análisis </a:t>
            </a:r>
            <a:r>
              <a:rPr lang="es-ES" sz="2400" dirty="0" err="1" smtClean="0">
                <a:solidFill>
                  <a:schemeClr val="bg1"/>
                </a:solidFill>
              </a:rPr>
              <a:t>Isogeométrico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br>
              <a:rPr lang="es-ES" sz="2400" dirty="0" smtClean="0">
                <a:solidFill>
                  <a:schemeClr val="bg1"/>
                </a:solidFill>
              </a:rPr>
            </a:br>
            <a:r>
              <a:rPr lang="es-ES" sz="2400" dirty="0" smtClean="0">
                <a:solidFill>
                  <a:schemeClr val="bg1"/>
                </a:solidFill>
              </a:rPr>
              <a:t>con T-</a:t>
            </a:r>
            <a:r>
              <a:rPr lang="es-ES" sz="2400" dirty="0" err="1" smtClean="0">
                <a:solidFill>
                  <a:schemeClr val="bg1"/>
                </a:solidFill>
              </a:rPr>
              <a:t>splines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0" y="3604747"/>
            <a:ext cx="9848850" cy="52322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rebuchet MS" pitchFamily="34" charset="0"/>
              </a:rPr>
              <a:t>M. </a:t>
            </a:r>
            <a:r>
              <a:rPr lang="en-US" sz="1400" dirty="0" err="1" smtClean="0">
                <a:solidFill>
                  <a:srgbClr val="000000"/>
                </a:solidFill>
                <a:latin typeface="Trebuchet MS" pitchFamily="34" charset="0"/>
              </a:rPr>
              <a:t>Brovka</a:t>
            </a:r>
            <a:r>
              <a:rPr lang="en-US" sz="1400" baseline="30000" dirty="0" smtClean="0">
                <a:solidFill>
                  <a:srgbClr val="000000"/>
                </a:solidFill>
                <a:latin typeface="Trebuchet MS" pitchFamily="34" charset="0"/>
              </a:rPr>
              <a:t>(1)* </a:t>
            </a:r>
            <a:r>
              <a:rPr lang="en-US" sz="1400" dirty="0" smtClean="0">
                <a:solidFill>
                  <a:srgbClr val="000000"/>
                </a:solidFill>
                <a:latin typeface="Trebuchet MS" pitchFamily="34" charset="0"/>
              </a:rPr>
              <a:t>, </a:t>
            </a:r>
            <a:r>
              <a:rPr lang="es-ES" sz="1400" dirty="0" smtClean="0">
                <a:solidFill>
                  <a:srgbClr val="000000"/>
                </a:solidFill>
                <a:latin typeface="Trebuchet MS" pitchFamily="34" charset="0"/>
              </a:rPr>
              <a:t>J.I. López</a:t>
            </a:r>
            <a:r>
              <a:rPr lang="en-US" sz="1400" baseline="30000" dirty="0" smtClean="0">
                <a:solidFill>
                  <a:srgbClr val="000000"/>
                </a:solidFill>
                <a:latin typeface="Trebuchet MS" pitchFamily="34" charset="0"/>
              </a:rPr>
              <a:t>(1) </a:t>
            </a:r>
            <a:r>
              <a:rPr lang="en-US" sz="1400" dirty="0" smtClean="0">
                <a:solidFill>
                  <a:srgbClr val="000000"/>
                </a:solidFill>
                <a:latin typeface="Trebuchet MS" pitchFamily="34" charset="0"/>
              </a:rPr>
              <a:t>, J. </a:t>
            </a:r>
            <a:r>
              <a:rPr lang="en-US" sz="1400" dirty="0" err="1" smtClean="0">
                <a:solidFill>
                  <a:srgbClr val="000000"/>
                </a:solidFill>
                <a:latin typeface="Trebuchet MS" pitchFamily="34" charset="0"/>
              </a:rPr>
              <a:t>Ramírez</a:t>
            </a:r>
            <a:r>
              <a:rPr lang="en-US" sz="1400" baseline="30000" dirty="0" smtClean="0">
                <a:solidFill>
                  <a:srgbClr val="000000"/>
                </a:solidFill>
                <a:latin typeface="Trebuchet MS" pitchFamily="34" charset="0"/>
              </a:rPr>
              <a:t>(1)</a:t>
            </a:r>
            <a:endParaRPr lang="es-ES" sz="1400" baseline="30000" dirty="0" smtClean="0">
              <a:solidFill>
                <a:srgbClr val="000000"/>
              </a:solidFill>
              <a:latin typeface="Trebuchet MS" pitchFamily="34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Trebuchet MS" pitchFamily="34" charset="0"/>
              </a:rPr>
              <a:t> R</a:t>
            </a:r>
            <a:r>
              <a:rPr lang="en-US" sz="1400" dirty="0">
                <a:solidFill>
                  <a:srgbClr val="000000"/>
                </a:solidFill>
                <a:latin typeface="Trebuchet MS" pitchFamily="34" charset="0"/>
              </a:rPr>
              <a:t>. Montenegro</a:t>
            </a:r>
            <a:r>
              <a:rPr lang="en-US" sz="1400" baseline="30000" dirty="0">
                <a:solidFill>
                  <a:srgbClr val="000000"/>
                </a:solidFill>
                <a:latin typeface="Trebuchet MS" pitchFamily="34" charset="0"/>
              </a:rPr>
              <a:t>(1</a:t>
            </a:r>
            <a:r>
              <a:rPr lang="en-US" sz="1400" baseline="30000" dirty="0" smtClean="0">
                <a:solidFill>
                  <a:srgbClr val="000000"/>
                </a:solidFill>
                <a:latin typeface="Trebuchet MS" pitchFamily="34" charset="0"/>
              </a:rPr>
              <a:t>) </a:t>
            </a:r>
            <a:r>
              <a:rPr lang="en-US" sz="1400" dirty="0">
                <a:solidFill>
                  <a:srgbClr val="000000"/>
                </a:solidFill>
                <a:latin typeface="Trebuchet MS" pitchFamily="34" charset="0"/>
              </a:rPr>
              <a:t>, </a:t>
            </a:r>
            <a:r>
              <a:rPr lang="en-US" sz="1400" dirty="0" smtClean="0">
                <a:solidFill>
                  <a:srgbClr val="000000"/>
                </a:solidFill>
                <a:latin typeface="Trebuchet MS" pitchFamily="34" charset="0"/>
              </a:rPr>
              <a:t>J.M</a:t>
            </a:r>
            <a:r>
              <a:rPr lang="en-US" sz="1400" dirty="0">
                <a:solidFill>
                  <a:srgbClr val="000000"/>
                </a:solidFill>
                <a:latin typeface="Trebuchet MS" pitchFamily="34" charset="0"/>
              </a:rPr>
              <a:t>. Escobar</a:t>
            </a:r>
            <a:r>
              <a:rPr lang="en-US" sz="1400" baseline="30000" dirty="0">
                <a:solidFill>
                  <a:srgbClr val="000000"/>
                </a:solidFill>
                <a:latin typeface="Trebuchet MS" pitchFamily="34" charset="0"/>
              </a:rPr>
              <a:t> (1</a:t>
            </a:r>
            <a:r>
              <a:rPr lang="en-US" sz="1400" baseline="30000" dirty="0" smtClean="0">
                <a:solidFill>
                  <a:srgbClr val="000000"/>
                </a:solidFill>
                <a:latin typeface="Trebuchet MS" pitchFamily="34" charset="0"/>
              </a:rPr>
              <a:t>)</a:t>
            </a:r>
            <a:r>
              <a:rPr lang="en-US" sz="1400" dirty="0" smtClean="0">
                <a:solidFill>
                  <a:srgbClr val="000000"/>
                </a:solidFill>
                <a:latin typeface="Trebuchet MS" pitchFamily="34" charset="0"/>
              </a:rPr>
              <a:t>, J.M. </a:t>
            </a:r>
            <a:r>
              <a:rPr lang="en-US" sz="1400" dirty="0" err="1" smtClean="0">
                <a:solidFill>
                  <a:srgbClr val="000000"/>
                </a:solidFill>
                <a:latin typeface="Trebuchet MS" pitchFamily="34" charset="0"/>
              </a:rPr>
              <a:t>Cascón</a:t>
            </a:r>
            <a:r>
              <a:rPr lang="en-US" sz="1400" baseline="30000" dirty="0" smtClean="0">
                <a:solidFill>
                  <a:srgbClr val="000000"/>
                </a:solidFill>
                <a:latin typeface="Trebuchet MS" pitchFamily="34" charset="0"/>
              </a:rPr>
              <a:t>(2) </a:t>
            </a:r>
            <a:r>
              <a:rPr lang="en-US" sz="1400" dirty="0" smtClean="0">
                <a:solidFill>
                  <a:schemeClr val="tx1"/>
                </a:solidFill>
                <a:latin typeface="Trebuchet MS" pitchFamily="34" charset="0"/>
              </a:rPr>
              <a:t>, </a:t>
            </a:r>
            <a:r>
              <a:rPr lang="es-ES" sz="1400" dirty="0" smtClean="0">
                <a:solidFill>
                  <a:schemeClr val="tx1"/>
                </a:solidFill>
                <a:latin typeface="Trebuchet MS" pitchFamily="34" charset="0"/>
              </a:rPr>
              <a:t>E. Rodríguez</a:t>
            </a:r>
            <a:r>
              <a:rPr lang="es-ES" sz="1400" baseline="30000" dirty="0" smtClean="0">
                <a:solidFill>
                  <a:schemeClr val="tx1"/>
                </a:solidFill>
                <a:latin typeface="Trebuchet MS" pitchFamily="34" charset="0"/>
              </a:rPr>
              <a:t>(1)</a:t>
            </a:r>
            <a:endParaRPr lang="en-US" sz="1400" baseline="300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2033588" y="4145159"/>
            <a:ext cx="5477782" cy="46474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GB" sz="1100" baseline="30000" dirty="0">
                <a:solidFill>
                  <a:srgbClr val="010000"/>
                </a:solidFill>
                <a:latin typeface="Trebuchet MS" pitchFamily="34" charset="0"/>
              </a:rPr>
              <a:t>(1)  </a:t>
            </a:r>
            <a:r>
              <a:rPr lang="en-GB" sz="1100" dirty="0">
                <a:solidFill>
                  <a:srgbClr val="010000"/>
                </a:solidFill>
                <a:latin typeface="Trebuchet MS" pitchFamily="34" charset="0"/>
              </a:rPr>
              <a:t>University Institute SIANI, University of Las Palmas de Gran </a:t>
            </a:r>
            <a:r>
              <a:rPr lang="en-GB" sz="1100" dirty="0" err="1">
                <a:solidFill>
                  <a:srgbClr val="010000"/>
                </a:solidFill>
                <a:latin typeface="Trebuchet MS" pitchFamily="34" charset="0"/>
              </a:rPr>
              <a:t>Canaria</a:t>
            </a:r>
            <a:r>
              <a:rPr lang="en-GB" sz="1100" dirty="0">
                <a:solidFill>
                  <a:srgbClr val="010000"/>
                </a:solidFill>
                <a:latin typeface="Trebuchet MS" pitchFamily="34" charset="0"/>
              </a:rPr>
              <a:t>, Spain</a:t>
            </a:r>
            <a:endParaRPr lang="en-GB" sz="1100" dirty="0">
              <a:solidFill>
                <a:srgbClr val="010000"/>
              </a:solidFill>
              <a:latin typeface="Arial" charset="0"/>
            </a:endParaRPr>
          </a:p>
          <a:p>
            <a:pPr algn="l">
              <a:spcBef>
                <a:spcPct val="20000"/>
              </a:spcBef>
            </a:pPr>
            <a:r>
              <a:rPr lang="en-US" sz="1100" baseline="30000" dirty="0">
                <a:solidFill>
                  <a:srgbClr val="010000"/>
                </a:solidFill>
                <a:latin typeface="Trebuchet MS" pitchFamily="34" charset="0"/>
              </a:rPr>
              <a:t>(2)  </a:t>
            </a:r>
            <a:r>
              <a:rPr lang="en-US" sz="1100" dirty="0">
                <a:solidFill>
                  <a:srgbClr val="010000"/>
                </a:solidFill>
                <a:latin typeface="Trebuchet MS" pitchFamily="34" charset="0"/>
              </a:rPr>
              <a:t>Department of Mathematics, Faculty of Sciences, </a:t>
            </a:r>
            <a:r>
              <a:rPr lang="en-GB" sz="1100" dirty="0">
                <a:solidFill>
                  <a:srgbClr val="010000"/>
                </a:solidFill>
                <a:latin typeface="Trebuchet MS" pitchFamily="34" charset="0"/>
              </a:rPr>
              <a:t>University of Salamanca, Spain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4829175"/>
            <a:ext cx="9906000" cy="4000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rgbClr val="010000"/>
                </a:solidFill>
                <a:latin typeface="Arial" charset="0"/>
              </a:rPr>
              <a:t>CNM 2013, 25–28 June, 2013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es-ES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Bilbao, </a:t>
            </a:r>
            <a:r>
              <a:rPr lang="es-ES" sz="2000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Spain</a:t>
            </a:r>
            <a:r>
              <a:rPr lang="en-US" sz="2000" b="1" dirty="0" smtClean="0">
                <a:solidFill>
                  <a:srgbClr val="010000"/>
                </a:solidFill>
                <a:latin typeface="Arial" charset="0"/>
              </a:rPr>
              <a:t> </a:t>
            </a:r>
            <a:endParaRPr lang="en-US" sz="2000" b="1" dirty="0">
              <a:solidFill>
                <a:srgbClr val="010000"/>
              </a:solidFill>
              <a:latin typeface="Arial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6078582"/>
            <a:ext cx="9906000" cy="64928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hlinkClick r:id="rId3"/>
              </a:rPr>
              <a:t>http://www.dca.iusiani.ulpgc.es/proyecto2012-2014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  <a:p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-6351" y="5273675"/>
            <a:ext cx="9906000" cy="64770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es-ES" sz="1800" dirty="0">
                <a:solidFill>
                  <a:srgbClr val="000000"/>
                </a:solidFill>
                <a:latin typeface="Arial" charset="0"/>
              </a:rPr>
              <a:t>MINECO y FEDER 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Project</a:t>
            </a:r>
            <a:r>
              <a:rPr lang="es-ES" sz="1800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CGL2011-29396-C03-00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CONACYT-SENER 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Project, </a:t>
            </a:r>
            <a:r>
              <a:rPr lang="es-ES" sz="1800" dirty="0" smtClean="0">
                <a:solidFill>
                  <a:srgbClr val="000000"/>
                </a:solidFill>
                <a:latin typeface="Arial" charset="0"/>
              </a:rPr>
              <a:t>Fondo Sectorial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contract: 163723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855" y="2410780"/>
            <a:ext cx="3162300" cy="153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5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365" y="4234825"/>
            <a:ext cx="1958340" cy="178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55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7320" y="2392685"/>
            <a:ext cx="4221480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55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3960" y="4211960"/>
            <a:ext cx="2446020" cy="184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365760" y="1661160"/>
            <a:ext cx="399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i="1" dirty="0" smtClean="0">
                <a:solidFill>
                  <a:schemeClr val="tx1"/>
                </a:solidFill>
                <a:latin typeface="+mn-lt"/>
              </a:rPr>
              <a:t>nodo regular,  12 triángulos</a:t>
            </a:r>
            <a:endParaRPr lang="es-ES" sz="20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212080" y="1691640"/>
            <a:ext cx="399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i="1" dirty="0" err="1" smtClean="0">
                <a:solidFill>
                  <a:schemeClr val="tx1"/>
                </a:solidFill>
                <a:latin typeface="+mn-lt"/>
              </a:rPr>
              <a:t>hanging</a:t>
            </a:r>
            <a:r>
              <a:rPr lang="es-ES" sz="20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i="1" dirty="0" err="1" smtClean="0">
                <a:solidFill>
                  <a:schemeClr val="tx1"/>
                </a:solidFill>
                <a:latin typeface="+mn-lt"/>
              </a:rPr>
              <a:t>node</a:t>
            </a:r>
            <a:r>
              <a:rPr lang="es-ES" sz="2000" i="1" dirty="0" smtClean="0">
                <a:solidFill>
                  <a:schemeClr val="tx1"/>
                </a:solidFill>
                <a:latin typeface="+mn-lt"/>
              </a:rPr>
              <a:t>,  11 triángulos</a:t>
            </a:r>
            <a:endParaRPr lang="es-ES" sz="20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96240" y="6126480"/>
            <a:ext cx="195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i="1" dirty="0" smtClean="0">
                <a:solidFill>
                  <a:schemeClr val="tx1"/>
                </a:solidFill>
                <a:latin typeface="+mn-lt"/>
              </a:rPr>
              <a:t>región factible</a:t>
            </a:r>
            <a:endParaRPr lang="es-ES" sz="20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273040" y="6141720"/>
            <a:ext cx="195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i="1" dirty="0" smtClean="0">
                <a:solidFill>
                  <a:schemeClr val="tx1"/>
                </a:solidFill>
                <a:latin typeface="+mn-lt"/>
              </a:rPr>
              <a:t>región factible</a:t>
            </a:r>
            <a:endParaRPr lang="es-ES" sz="20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 bwMode="auto">
          <a:xfrm>
            <a:off x="165300" y="105228"/>
            <a:ext cx="73326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Algoritmo de </a:t>
            </a:r>
            <a:r>
              <a:rPr kumimoji="0" lang="es-ES" sz="24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</a:t>
            </a:r>
            <a:r>
              <a:rPr kumimoji="0" lang="es-E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arametrización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T-</a:t>
            </a:r>
            <a:r>
              <a:rPr kumimoji="0" lang="es-E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spline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03200" y="567373"/>
            <a:ext cx="8623300" cy="70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fontAlgn="auto">
              <a:lnSpc>
                <a:spcPts val="25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s-ES_tradnl" sz="1800" kern="0" noProof="0" dirty="0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Paso 2:  </a:t>
            </a:r>
            <a:r>
              <a:rPr kumimoji="0" lang="es-ES_tradnl" sz="1800" kern="0" noProof="0" dirty="0" err="1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optimizaci</a:t>
            </a:r>
            <a:r>
              <a:rPr kumimoji="0" lang="es-ES_tradnl" sz="1800" kern="0" dirty="0" err="1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ón</a:t>
            </a:r>
            <a:r>
              <a:rPr kumimoji="0" lang="es-ES_tradnl" sz="1800" kern="0" dirty="0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 de T-</a:t>
            </a:r>
            <a:r>
              <a:rPr kumimoji="0" lang="es-ES_tradnl" sz="1800" kern="0" dirty="0" err="1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mesh</a:t>
            </a:r>
            <a:r>
              <a:rPr kumimoji="0" lang="es-ES_tradnl" sz="1800" kern="0" dirty="0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.  </a:t>
            </a:r>
            <a:br>
              <a:rPr kumimoji="0" lang="es-ES_tradnl" sz="1800" kern="0" dirty="0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ES_tradnl" sz="1800" kern="0" dirty="0" err="1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Descomposici</a:t>
            </a:r>
            <a:r>
              <a:rPr kumimoji="0" lang="es-ES" sz="1800" kern="0" dirty="0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ó</a:t>
            </a:r>
            <a:r>
              <a:rPr kumimoji="0" lang="es-ES_tradnl" sz="1800" kern="0" dirty="0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n de la malla local en triángulos  </a:t>
            </a:r>
            <a:endParaRPr lang="es-ES" sz="1800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9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1857375"/>
            <a:ext cx="2565954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304800" y="1569720"/>
            <a:ext cx="937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dirty="0" smtClean="0">
                <a:solidFill>
                  <a:schemeClr val="tx1"/>
                </a:solidFill>
                <a:latin typeface="+mn-lt"/>
              </a:rPr>
              <a:t>Celdas de la malla local se descomponen en triángulos</a:t>
            </a:r>
            <a:r>
              <a:rPr lang="es-ES" sz="2400" dirty="0" smtClean="0">
                <a:solidFill>
                  <a:schemeClr val="tx1"/>
                </a:solidFill>
                <a:latin typeface="+mn-lt"/>
              </a:rPr>
              <a:t>.</a:t>
            </a:r>
            <a:endParaRPr lang="es-E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89560" y="2209800"/>
            <a:ext cx="8244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dirty="0" smtClean="0">
                <a:solidFill>
                  <a:schemeClr val="tx1"/>
                </a:solidFill>
                <a:latin typeface="+mn-lt"/>
              </a:rPr>
              <a:t>La medida de calidad </a:t>
            </a:r>
            <a:r>
              <a:rPr lang="es-ES" sz="2000" b="1" i="1" dirty="0" smtClean="0">
                <a:solidFill>
                  <a:schemeClr val="tx1"/>
                </a:solidFill>
                <a:latin typeface="+mn-lt"/>
              </a:rPr>
              <a:t>mean ratio 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de un triángulo :   </a:t>
            </a: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28" name="27 Grupo"/>
          <p:cNvGrpSpPr/>
          <p:nvPr/>
        </p:nvGrpSpPr>
        <p:grpSpPr>
          <a:xfrm>
            <a:off x="4622800" y="3446780"/>
            <a:ext cx="5283200" cy="3056950"/>
            <a:chOff x="215900" y="3538220"/>
            <a:chExt cx="5283200" cy="3056950"/>
          </a:xfrm>
        </p:grpSpPr>
        <p:sp>
          <p:nvSpPr>
            <p:cNvPr id="9" name="8 Forma libre"/>
            <p:cNvSpPr/>
            <p:nvPr/>
          </p:nvSpPr>
          <p:spPr bwMode="auto">
            <a:xfrm rot="11648816">
              <a:off x="3132146" y="3898450"/>
              <a:ext cx="2198702" cy="1931521"/>
            </a:xfrm>
            <a:custGeom>
              <a:avLst/>
              <a:gdLst>
                <a:gd name="connsiteX0" fmla="*/ 160020 w 2461260"/>
                <a:gd name="connsiteY0" fmla="*/ 1546860 h 1546860"/>
                <a:gd name="connsiteX1" fmla="*/ 0 w 2461260"/>
                <a:gd name="connsiteY1" fmla="*/ 0 h 1546860"/>
                <a:gd name="connsiteX2" fmla="*/ 2461260 w 2461260"/>
                <a:gd name="connsiteY2" fmla="*/ 205740 h 1546860"/>
                <a:gd name="connsiteX3" fmla="*/ 160020 w 2461260"/>
                <a:gd name="connsiteY3" fmla="*/ 1546860 h 1546860"/>
                <a:gd name="connsiteX0" fmla="*/ 160020 w 2156460"/>
                <a:gd name="connsiteY0" fmla="*/ 1546860 h 1546860"/>
                <a:gd name="connsiteX1" fmla="*/ 0 w 2156460"/>
                <a:gd name="connsiteY1" fmla="*/ 0 h 1546860"/>
                <a:gd name="connsiteX2" fmla="*/ 2156460 w 2156460"/>
                <a:gd name="connsiteY2" fmla="*/ 612140 h 1546860"/>
                <a:gd name="connsiteX3" fmla="*/ 160020 w 2156460"/>
                <a:gd name="connsiteY3" fmla="*/ 1546860 h 1546860"/>
                <a:gd name="connsiteX0" fmla="*/ 468800 w 2156460"/>
                <a:gd name="connsiteY0" fmla="*/ 1940530 h 1940530"/>
                <a:gd name="connsiteX1" fmla="*/ 0 w 2156460"/>
                <a:gd name="connsiteY1" fmla="*/ 0 h 1940530"/>
                <a:gd name="connsiteX2" fmla="*/ 2156460 w 2156460"/>
                <a:gd name="connsiteY2" fmla="*/ 612140 h 1940530"/>
                <a:gd name="connsiteX3" fmla="*/ 468800 w 2156460"/>
                <a:gd name="connsiteY3" fmla="*/ 1940530 h 1940530"/>
                <a:gd name="connsiteX0" fmla="*/ 468800 w 2198702"/>
                <a:gd name="connsiteY0" fmla="*/ 1940530 h 1940530"/>
                <a:gd name="connsiteX1" fmla="*/ 0 w 2198702"/>
                <a:gd name="connsiteY1" fmla="*/ 0 h 1940530"/>
                <a:gd name="connsiteX2" fmla="*/ 2198702 w 2198702"/>
                <a:gd name="connsiteY2" fmla="*/ 156188 h 1940530"/>
                <a:gd name="connsiteX3" fmla="*/ 468800 w 2198702"/>
                <a:gd name="connsiteY3" fmla="*/ 1940530 h 1940530"/>
                <a:gd name="connsiteX0" fmla="*/ 348655 w 2198702"/>
                <a:gd name="connsiteY0" fmla="*/ 1931521 h 1931521"/>
                <a:gd name="connsiteX1" fmla="*/ 0 w 2198702"/>
                <a:gd name="connsiteY1" fmla="*/ 0 h 1931521"/>
                <a:gd name="connsiteX2" fmla="*/ 2198702 w 2198702"/>
                <a:gd name="connsiteY2" fmla="*/ 156188 h 1931521"/>
                <a:gd name="connsiteX3" fmla="*/ 348655 w 2198702"/>
                <a:gd name="connsiteY3" fmla="*/ 1931521 h 193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8702" h="1931521">
                  <a:moveTo>
                    <a:pt x="348655" y="1931521"/>
                  </a:moveTo>
                  <a:lnTo>
                    <a:pt x="0" y="0"/>
                  </a:lnTo>
                  <a:lnTo>
                    <a:pt x="2198702" y="156188"/>
                  </a:lnTo>
                  <a:lnTo>
                    <a:pt x="348655" y="193152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es-ES"/>
            </a:p>
          </p:txBody>
        </p:sp>
        <p:sp>
          <p:nvSpPr>
            <p:cNvPr id="14" name="Freeform 64"/>
            <p:cNvSpPr>
              <a:spLocks/>
            </p:cNvSpPr>
            <p:nvPr/>
          </p:nvSpPr>
          <p:spPr bwMode="auto">
            <a:xfrm rot="9711624" flipH="1" flipV="1">
              <a:off x="1640631" y="4020791"/>
              <a:ext cx="2624874" cy="873200"/>
            </a:xfrm>
            <a:custGeom>
              <a:avLst/>
              <a:gdLst/>
              <a:ahLst/>
              <a:cxnLst>
                <a:cxn ang="0">
                  <a:pos x="0" y="213"/>
                </a:cxn>
                <a:cxn ang="0">
                  <a:pos x="352" y="69"/>
                </a:cxn>
                <a:cxn ang="0">
                  <a:pos x="682" y="5"/>
                </a:cxn>
                <a:cxn ang="0">
                  <a:pos x="1002" y="37"/>
                </a:cxn>
                <a:cxn ang="0">
                  <a:pos x="1280" y="138"/>
                </a:cxn>
                <a:cxn ang="0">
                  <a:pos x="1514" y="287"/>
                </a:cxn>
                <a:cxn ang="0">
                  <a:pos x="1800" y="534"/>
                </a:cxn>
              </a:cxnLst>
              <a:rect l="0" t="0" r="r" b="b"/>
              <a:pathLst>
                <a:path w="1800" h="534">
                  <a:moveTo>
                    <a:pt x="0" y="213"/>
                  </a:moveTo>
                  <a:cubicBezTo>
                    <a:pt x="59" y="189"/>
                    <a:pt x="238" y="104"/>
                    <a:pt x="352" y="69"/>
                  </a:cubicBezTo>
                  <a:cubicBezTo>
                    <a:pt x="466" y="34"/>
                    <a:pt x="574" y="10"/>
                    <a:pt x="682" y="5"/>
                  </a:cubicBezTo>
                  <a:cubicBezTo>
                    <a:pt x="790" y="0"/>
                    <a:pt x="903" y="15"/>
                    <a:pt x="1002" y="37"/>
                  </a:cubicBezTo>
                  <a:cubicBezTo>
                    <a:pt x="1101" y="59"/>
                    <a:pt x="1195" y="96"/>
                    <a:pt x="1280" y="138"/>
                  </a:cubicBezTo>
                  <a:cubicBezTo>
                    <a:pt x="1365" y="180"/>
                    <a:pt x="1427" y="221"/>
                    <a:pt x="1514" y="287"/>
                  </a:cubicBezTo>
                  <a:cubicBezTo>
                    <a:pt x="1601" y="353"/>
                    <a:pt x="1741" y="483"/>
                    <a:pt x="1800" y="534"/>
                  </a:cubicBez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2651760" y="3538220"/>
              <a:ext cx="596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dirty="0" smtClean="0">
                  <a:solidFill>
                    <a:schemeClr val="tx1"/>
                  </a:solidFill>
                </a:rPr>
                <a:t>S</a:t>
              </a:r>
              <a:endParaRPr lang="es-ES" sz="2800" dirty="0">
                <a:solidFill>
                  <a:schemeClr val="tx1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215900" y="6149340"/>
              <a:ext cx="2311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i="1" dirty="0" smtClean="0">
                  <a:solidFill>
                    <a:schemeClr val="tx1"/>
                  </a:solidFill>
                  <a:latin typeface="+mn-lt"/>
                </a:rPr>
                <a:t>triángulo  ideal</a:t>
              </a:r>
              <a:endParaRPr lang="es-ES" sz="2000" i="1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2959100" y="6195060"/>
              <a:ext cx="25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i="1" dirty="0" smtClean="0">
                  <a:solidFill>
                    <a:schemeClr val="tx1"/>
                  </a:solidFill>
                  <a:latin typeface="+mn-lt"/>
                </a:rPr>
                <a:t>triángulo  físico</a:t>
              </a:r>
              <a:endParaRPr lang="es-ES" sz="2000" i="1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26" name="25 CuadroTexto"/>
          <p:cNvSpPr txBox="1"/>
          <p:nvPr/>
        </p:nvSpPr>
        <p:spPr>
          <a:xfrm>
            <a:off x="287020" y="2984500"/>
            <a:ext cx="294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dirty="0" smtClean="0">
                <a:solidFill>
                  <a:schemeClr val="tx1"/>
                </a:solidFill>
                <a:latin typeface="+mn-lt"/>
              </a:rPr>
              <a:t>La función objetivo:</a:t>
            </a: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42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6085" y="2528888"/>
            <a:ext cx="3291423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Triángulo isósceles"/>
          <p:cNvSpPr/>
          <p:nvPr/>
        </p:nvSpPr>
        <p:spPr bwMode="auto">
          <a:xfrm rot="20708131">
            <a:off x="4632960" y="4099560"/>
            <a:ext cx="1620000" cy="1476000"/>
          </a:xfrm>
          <a:prstGeom prst="triangle">
            <a:avLst/>
          </a:prstGeom>
          <a:solidFill>
            <a:srgbClr val="FFDDBB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s-ES"/>
          </a:p>
        </p:txBody>
      </p:sp>
      <p:pic>
        <p:nvPicPr>
          <p:cNvPr id="3420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76688"/>
            <a:ext cx="4093147" cy="14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198120" y="5577840"/>
            <a:ext cx="4632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600" b="1" dirty="0" smtClean="0">
                <a:solidFill>
                  <a:schemeClr val="tx1"/>
                </a:solidFill>
                <a:latin typeface="+mn-lt"/>
              </a:rPr>
              <a:t>M</a:t>
            </a:r>
            <a:r>
              <a:rPr lang="es-ES" sz="1600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es-ES" sz="1600" dirty="0" smtClean="0">
                <a:solidFill>
                  <a:schemeClr val="tx1"/>
                </a:solidFill>
                <a:latin typeface="+mn-lt"/>
              </a:rPr>
              <a:t>número </a:t>
            </a:r>
            <a:r>
              <a:rPr lang="es-ES" sz="1600" dirty="0" smtClean="0">
                <a:solidFill>
                  <a:schemeClr val="tx1"/>
                </a:solidFill>
                <a:latin typeface="+mn-lt"/>
              </a:rPr>
              <a:t>de elementos de la malla local</a:t>
            </a:r>
            <a:endParaRPr lang="es-E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1 Título"/>
          <p:cNvSpPr txBox="1">
            <a:spLocks/>
          </p:cNvSpPr>
          <p:nvPr/>
        </p:nvSpPr>
        <p:spPr bwMode="auto">
          <a:xfrm>
            <a:off x="274156" y="63500"/>
            <a:ext cx="73326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Algoritmo de </a:t>
            </a:r>
            <a:r>
              <a:rPr kumimoji="0" lang="es-E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parametrización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T-</a:t>
            </a:r>
            <a:r>
              <a:rPr kumimoji="0" lang="es-E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spline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274419" y="567373"/>
            <a:ext cx="8054241" cy="70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fontAlgn="auto">
              <a:lnSpc>
                <a:spcPts val="25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s-ES_tradnl" sz="1800" kern="0" noProof="0" dirty="0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Paso 2:  optimización de T-</a:t>
            </a:r>
            <a:r>
              <a:rPr kumimoji="0" lang="es-ES_tradnl" sz="1800" kern="0" noProof="0" dirty="0" err="1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mesh</a:t>
            </a:r>
            <a:r>
              <a:rPr kumimoji="0" lang="es-ES_tradnl" sz="1800" kern="0" noProof="0" dirty="0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.  </a:t>
            </a:r>
            <a:br>
              <a:rPr kumimoji="0" lang="es-ES_tradnl" sz="1800" kern="0" noProof="0" dirty="0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ES" sz="1800" kern="0" dirty="0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kumimoji="0" lang="es-ES" sz="1800" kern="0" noProof="0" dirty="0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unción objetivo basada en una medida de calidad para cuadriláteros</a:t>
            </a:r>
            <a:endParaRPr lang="es-ES" sz="1800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1829" y="1383030"/>
            <a:ext cx="2573816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5448300" y="1584960"/>
            <a:ext cx="426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tx1"/>
                </a:solidFill>
              </a:rPr>
              <a:t>,</a:t>
            </a: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3369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1338" y="2338388"/>
            <a:ext cx="282956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14300" y="1694180"/>
            <a:ext cx="3108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dirty="0" smtClean="0">
                <a:solidFill>
                  <a:schemeClr val="tx1"/>
                </a:solidFill>
                <a:latin typeface="+mn-lt"/>
              </a:rPr>
              <a:t>función objetivo original: </a:t>
            </a: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54000" y="2697480"/>
            <a:ext cx="2626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dirty="0" smtClean="0">
                <a:solidFill>
                  <a:schemeClr val="tx1"/>
                </a:solidFill>
                <a:latin typeface="+mn-lt"/>
              </a:rPr>
              <a:t>función  modificada: </a:t>
            </a: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369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2361" y="1640205"/>
            <a:ext cx="1997419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69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9828" y="2567940"/>
            <a:ext cx="355500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5730240" y="2606040"/>
            <a:ext cx="426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tx1"/>
                </a:solidFill>
              </a:rPr>
              <a:t>,</a:t>
            </a: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6" y="3712845"/>
            <a:ext cx="4425444" cy="2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20 Grupo"/>
          <p:cNvGrpSpPr/>
          <p:nvPr/>
        </p:nvGrpSpPr>
        <p:grpSpPr>
          <a:xfrm>
            <a:off x="4937760" y="3657600"/>
            <a:ext cx="3413760" cy="750332"/>
            <a:chOff x="1950720" y="3093720"/>
            <a:chExt cx="3413760" cy="750332"/>
          </a:xfrm>
        </p:grpSpPr>
        <p:cxnSp>
          <p:nvCxnSpPr>
            <p:cNvPr id="22" name="21 Conector recto"/>
            <p:cNvCxnSpPr/>
            <p:nvPr/>
          </p:nvCxnSpPr>
          <p:spPr bwMode="auto">
            <a:xfrm>
              <a:off x="1950720" y="3307080"/>
              <a:ext cx="396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22 CuadroTexto"/>
            <p:cNvSpPr txBox="1"/>
            <p:nvPr/>
          </p:nvSpPr>
          <p:spPr>
            <a:xfrm>
              <a:off x="2560320" y="309372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s-ES" sz="1800" dirty="0" smtClean="0">
                  <a:solidFill>
                    <a:schemeClr val="tx1"/>
                  </a:solidFill>
                </a:rPr>
                <a:t>función objetivo original</a:t>
              </a:r>
              <a:endParaRPr lang="es-ES" sz="1800" dirty="0">
                <a:solidFill>
                  <a:schemeClr val="tx1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2545080" y="3474720"/>
              <a:ext cx="281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s-ES" sz="1800" dirty="0" smtClean="0">
                  <a:solidFill>
                    <a:schemeClr val="tx1"/>
                  </a:solidFill>
                </a:rPr>
                <a:t>función objetivo modificada</a:t>
              </a:r>
              <a:endParaRPr lang="es-ES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24 Conector recto"/>
            <p:cNvCxnSpPr/>
            <p:nvPr/>
          </p:nvCxnSpPr>
          <p:spPr bwMode="auto">
            <a:xfrm>
              <a:off x="1950720" y="3672840"/>
              <a:ext cx="396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7" name="1 Título"/>
          <p:cNvSpPr txBox="1">
            <a:spLocks/>
          </p:cNvSpPr>
          <p:nvPr/>
        </p:nvSpPr>
        <p:spPr bwMode="auto">
          <a:xfrm>
            <a:off x="185256" y="101600"/>
            <a:ext cx="73326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Algoritmo de </a:t>
            </a:r>
            <a:r>
              <a:rPr kumimoji="0" lang="es-E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parametrización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T-</a:t>
            </a:r>
            <a:r>
              <a:rPr kumimoji="0" lang="es-E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spline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198219" y="719773"/>
            <a:ext cx="8054241" cy="29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s-ES_tradnl" sz="1800" kern="0" noProof="0" dirty="0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Paso 2:  </a:t>
            </a:r>
            <a:r>
              <a:rPr kumimoji="0" lang="es-ES" sz="1800" kern="0" noProof="0" dirty="0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función objetivo modificada para desenredo y suavizado simultaneo</a:t>
            </a:r>
            <a:endParaRPr lang="es-ES" sz="1800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31 Grupo"/>
          <p:cNvGrpSpPr/>
          <p:nvPr/>
        </p:nvGrpSpPr>
        <p:grpSpPr>
          <a:xfrm>
            <a:off x="6298778" y="5132980"/>
            <a:ext cx="4970146" cy="707886"/>
            <a:chOff x="5057774" y="5285384"/>
            <a:chExt cx="4970146" cy="707886"/>
          </a:xfrm>
        </p:grpSpPr>
        <p:sp>
          <p:nvSpPr>
            <p:cNvPr id="29" name="28 CuadroTexto"/>
            <p:cNvSpPr txBox="1"/>
            <p:nvPr/>
          </p:nvSpPr>
          <p:spPr>
            <a:xfrm>
              <a:off x="5057774" y="5285384"/>
              <a:ext cx="49701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s-ES" sz="2000" dirty="0" smtClean="0">
                  <a:solidFill>
                    <a:schemeClr val="tx1"/>
                  </a:solidFill>
                  <a:latin typeface="+mn-lt"/>
                </a:rPr>
                <a:t>     tiene el mismo mínimo</a:t>
              </a:r>
            </a:p>
            <a:p>
              <a:pPr algn="l"/>
              <a:r>
                <a:rPr lang="es-ES" sz="2000" dirty="0" smtClean="0">
                  <a:solidFill>
                    <a:schemeClr val="tx1"/>
                  </a:solidFill>
                  <a:latin typeface="+mn-lt"/>
                </a:rPr>
                <a:t>y es suave en todo</a:t>
              </a:r>
              <a:endParaRPr lang="es-ES" sz="2000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30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77915" y="5614387"/>
              <a:ext cx="345600" cy="28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08666" y="5338028"/>
              <a:ext cx="379916" cy="28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9373" y="2314575"/>
            <a:ext cx="343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8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" y="3729990"/>
            <a:ext cx="33337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8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2940" y="3715703"/>
            <a:ext cx="34099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6431280" y="1478280"/>
            <a:ext cx="3474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400" i="1" dirty="0" smtClean="0">
                <a:solidFill>
                  <a:schemeClr val="tx1"/>
                </a:solidFill>
                <a:latin typeface="+mn-lt"/>
              </a:rPr>
              <a:t>una malla conforme, </a:t>
            </a:r>
          </a:p>
          <a:p>
            <a:pPr algn="l"/>
            <a:r>
              <a:rPr lang="es-ES" sz="2400" i="1" dirty="0" smtClean="0">
                <a:solidFill>
                  <a:schemeClr val="tx1"/>
                </a:solidFill>
                <a:latin typeface="+mn-lt"/>
              </a:rPr>
              <a:t> resultados satisfactorios</a:t>
            </a:r>
            <a:endParaRPr lang="es-ES" sz="2400" i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9" name="8 Conector recto de flecha"/>
          <p:cNvCxnSpPr/>
          <p:nvPr/>
        </p:nvCxnSpPr>
        <p:spPr bwMode="auto">
          <a:xfrm flipH="1">
            <a:off x="5318760" y="1920240"/>
            <a:ext cx="960120" cy="3352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11 CuadroTexto"/>
          <p:cNvSpPr txBox="1"/>
          <p:nvPr/>
        </p:nvSpPr>
        <p:spPr>
          <a:xfrm>
            <a:off x="198120" y="519684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400" i="1" dirty="0" smtClean="0">
                <a:solidFill>
                  <a:schemeClr val="tx1"/>
                </a:solidFill>
                <a:latin typeface="+mn-lt"/>
              </a:rPr>
              <a:t>una malla  no conforme, </a:t>
            </a:r>
          </a:p>
          <a:p>
            <a:pPr algn="l"/>
            <a:r>
              <a:rPr lang="es-ES" sz="2400" i="1" dirty="0" smtClean="0">
                <a:solidFill>
                  <a:schemeClr val="tx1"/>
                </a:solidFill>
                <a:latin typeface="+mn-lt"/>
              </a:rPr>
              <a:t>resultados no tan  satisfactorios</a:t>
            </a:r>
            <a:endParaRPr lang="es-ES" sz="2400" i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4" name="13 Conector recto de flecha"/>
          <p:cNvCxnSpPr/>
          <p:nvPr/>
        </p:nvCxnSpPr>
        <p:spPr bwMode="auto">
          <a:xfrm flipV="1">
            <a:off x="426720" y="4754880"/>
            <a:ext cx="624840" cy="4114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16 CuadroTexto"/>
          <p:cNvSpPr txBox="1"/>
          <p:nvPr/>
        </p:nvSpPr>
        <p:spPr>
          <a:xfrm>
            <a:off x="5471160" y="5105400"/>
            <a:ext cx="4511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400" i="1" dirty="0" smtClean="0">
                <a:solidFill>
                  <a:schemeClr val="tx1"/>
                </a:solidFill>
                <a:latin typeface="+mn-lt"/>
              </a:rPr>
              <a:t>resultados satisfactorios con una función objetivo con pesos</a:t>
            </a:r>
            <a:endParaRPr lang="es-ES" sz="2400" i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8" name="17 Conector recto de flecha"/>
          <p:cNvCxnSpPr/>
          <p:nvPr/>
        </p:nvCxnSpPr>
        <p:spPr bwMode="auto">
          <a:xfrm flipH="1" flipV="1">
            <a:off x="7894320" y="4754880"/>
            <a:ext cx="685800" cy="3505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12 CuadroTexto"/>
          <p:cNvSpPr txBox="1"/>
          <p:nvPr/>
        </p:nvSpPr>
        <p:spPr>
          <a:xfrm>
            <a:off x="4099560" y="3169920"/>
            <a:ext cx="472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tx1"/>
                </a:solidFill>
              </a:rPr>
              <a:t>(a)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225040" y="45415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tx1"/>
                </a:solidFill>
              </a:rPr>
              <a:t>(b)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958840" y="4587240"/>
            <a:ext cx="472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tx1"/>
                </a:solidFill>
              </a:rPr>
              <a:t>(c)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20" name="1 Título"/>
          <p:cNvSpPr txBox="1">
            <a:spLocks/>
          </p:cNvSpPr>
          <p:nvPr/>
        </p:nvSpPr>
        <p:spPr bwMode="auto">
          <a:xfrm>
            <a:off x="185256" y="101600"/>
            <a:ext cx="73326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Algoritmo de </a:t>
            </a:r>
            <a:r>
              <a:rPr kumimoji="0" lang="es-E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parametrización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T-</a:t>
            </a:r>
            <a:r>
              <a:rPr kumimoji="0" lang="es-E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spline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98219" y="719773"/>
            <a:ext cx="8054241" cy="29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s-ES_tradnl" sz="1800" kern="0" noProof="0" dirty="0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Paso 2:  </a:t>
            </a:r>
            <a:r>
              <a:rPr kumimoji="0" lang="es-ES" sz="1800" kern="0" noProof="0" dirty="0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función objetivo  con pesos</a:t>
            </a:r>
            <a:endParaRPr lang="es-ES" sz="1800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46" y="2792730"/>
            <a:ext cx="3200487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75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2880" y="4827905"/>
            <a:ext cx="4561332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756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8860" y="1516380"/>
            <a:ext cx="6016361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 bwMode="auto">
          <a:xfrm>
            <a:off x="185256" y="101600"/>
            <a:ext cx="73326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Algoritmo de </a:t>
            </a:r>
            <a:r>
              <a:rPr kumimoji="0" lang="es-E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parametrización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T-</a:t>
            </a:r>
            <a:r>
              <a:rPr kumimoji="0" lang="es-E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spline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98219" y="719773"/>
            <a:ext cx="8054241" cy="29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s-ES_tradnl" sz="1800" kern="0" noProof="0" dirty="0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Paso 2:  </a:t>
            </a:r>
            <a:r>
              <a:rPr kumimoji="0" lang="es-ES" sz="1800" kern="0" noProof="0" dirty="0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función objetivo  con pesos. Nodo regular</a:t>
            </a:r>
            <a:endParaRPr lang="es-ES" sz="1800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656" y="2844165"/>
            <a:ext cx="2839184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3" y="5915978"/>
            <a:ext cx="3093043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" y="1465080"/>
            <a:ext cx="7886843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 bwMode="auto">
          <a:xfrm>
            <a:off x="7376160" y="4678680"/>
            <a:ext cx="2819400" cy="899160"/>
          </a:xfrm>
          <a:prstGeom prst="rect">
            <a:avLst/>
          </a:prstGeom>
          <a:noFill/>
          <a:ln w="31750" algn="ctr">
            <a:solidFill>
              <a:srgbClr val="FFFFF5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s-ES"/>
          </a:p>
        </p:txBody>
      </p:sp>
      <p:grpSp>
        <p:nvGrpSpPr>
          <p:cNvPr id="37" name="36 Grupo"/>
          <p:cNvGrpSpPr/>
          <p:nvPr/>
        </p:nvGrpSpPr>
        <p:grpSpPr>
          <a:xfrm>
            <a:off x="6101242" y="2953907"/>
            <a:ext cx="3024000" cy="907302"/>
            <a:chOff x="431960" y="3212976"/>
            <a:chExt cx="3780000" cy="1440160"/>
          </a:xfrm>
        </p:grpSpPr>
        <p:sp>
          <p:nvSpPr>
            <p:cNvPr id="38" name="37 Rectángulo"/>
            <p:cNvSpPr/>
            <p:nvPr/>
          </p:nvSpPr>
          <p:spPr>
            <a:xfrm>
              <a:off x="431960" y="3213136"/>
              <a:ext cx="3780000" cy="1440000"/>
            </a:xfrm>
            <a:prstGeom prst="rect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2" name="41 Conector recto"/>
            <p:cNvCxnSpPr/>
            <p:nvPr/>
          </p:nvCxnSpPr>
          <p:spPr>
            <a:xfrm>
              <a:off x="467544" y="3933056"/>
              <a:ext cx="1008112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3" name="42 Conector recto"/>
            <p:cNvCxnSpPr/>
            <p:nvPr/>
          </p:nvCxnSpPr>
          <p:spPr>
            <a:xfrm flipH="1">
              <a:off x="1475656" y="3212976"/>
              <a:ext cx="216024" cy="72008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4" name="43 Conector recto"/>
            <p:cNvCxnSpPr/>
            <p:nvPr/>
          </p:nvCxnSpPr>
          <p:spPr>
            <a:xfrm flipH="1" flipV="1">
              <a:off x="1475656" y="3933056"/>
              <a:ext cx="216024" cy="72008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5" name="44 Conector recto"/>
            <p:cNvCxnSpPr>
              <a:stCxn id="38" idx="1"/>
            </p:cNvCxnSpPr>
            <p:nvPr/>
          </p:nvCxnSpPr>
          <p:spPr>
            <a:xfrm flipV="1">
              <a:off x="431960" y="3933056"/>
              <a:ext cx="1043696" cy="8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46" name="45 Elipse"/>
            <p:cNvSpPr/>
            <p:nvPr/>
          </p:nvSpPr>
          <p:spPr>
            <a:xfrm>
              <a:off x="1403648" y="3861048"/>
              <a:ext cx="144016" cy="144016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7" name="46 Grupo"/>
          <p:cNvGrpSpPr/>
          <p:nvPr/>
        </p:nvGrpSpPr>
        <p:grpSpPr>
          <a:xfrm>
            <a:off x="6080004" y="4767464"/>
            <a:ext cx="3024224" cy="939600"/>
            <a:chOff x="5184208" y="3212976"/>
            <a:chExt cx="3780280" cy="1440160"/>
          </a:xfrm>
        </p:grpSpPr>
        <p:sp>
          <p:nvSpPr>
            <p:cNvPr id="48" name="47 Rectángulo"/>
            <p:cNvSpPr/>
            <p:nvPr/>
          </p:nvSpPr>
          <p:spPr>
            <a:xfrm>
              <a:off x="5184488" y="3213136"/>
              <a:ext cx="3780000" cy="1440000"/>
            </a:xfrm>
            <a:prstGeom prst="rect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48 Rectángulo"/>
            <p:cNvSpPr/>
            <p:nvPr/>
          </p:nvSpPr>
          <p:spPr>
            <a:xfrm>
              <a:off x="5184208" y="3212976"/>
              <a:ext cx="1260000" cy="720000"/>
            </a:xfrm>
            <a:prstGeom prst="rect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49 Rectángulo"/>
            <p:cNvSpPr/>
            <p:nvPr/>
          </p:nvSpPr>
          <p:spPr>
            <a:xfrm>
              <a:off x="5184208" y="3933056"/>
              <a:ext cx="1260000" cy="720000"/>
            </a:xfrm>
            <a:prstGeom prst="rect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50 Elipse"/>
            <p:cNvSpPr/>
            <p:nvPr/>
          </p:nvSpPr>
          <p:spPr>
            <a:xfrm>
              <a:off x="6372200" y="3861048"/>
              <a:ext cx="144016" cy="144016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0" name="59 CuadroTexto"/>
          <p:cNvSpPr txBox="1"/>
          <p:nvPr/>
        </p:nvSpPr>
        <p:spPr>
          <a:xfrm>
            <a:off x="6095999" y="5852160"/>
            <a:ext cx="3810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dirty="0" smtClean="0">
                <a:solidFill>
                  <a:schemeClr val="tx1"/>
                </a:solidFill>
                <a:latin typeface="+mn-lt"/>
              </a:rPr>
              <a:t>(b)  </a:t>
            </a:r>
            <a:r>
              <a:rPr lang="es-ES" sz="2000" i="1" dirty="0" smtClean="0">
                <a:solidFill>
                  <a:schemeClr val="tx1"/>
                </a:solidFill>
                <a:latin typeface="+mn-lt"/>
              </a:rPr>
              <a:t>función objetivo con pesos</a:t>
            </a:r>
            <a:endParaRPr lang="es-ES" sz="20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6074228" y="3999412"/>
            <a:ext cx="3831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dirty="0" smtClean="0">
                <a:solidFill>
                  <a:schemeClr val="tx1"/>
                </a:solidFill>
                <a:latin typeface="+mn-lt"/>
              </a:rPr>
              <a:t>(a)  </a:t>
            </a:r>
            <a:r>
              <a:rPr lang="es-ES" sz="2000" i="1" dirty="0" smtClean="0">
                <a:solidFill>
                  <a:schemeClr val="tx1"/>
                </a:solidFill>
                <a:latin typeface="+mn-lt"/>
              </a:rPr>
              <a:t>función objetivo sin pesos</a:t>
            </a:r>
            <a:endParaRPr lang="es-ES" sz="20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1 Título"/>
          <p:cNvSpPr txBox="1">
            <a:spLocks/>
          </p:cNvSpPr>
          <p:nvPr/>
        </p:nvSpPr>
        <p:spPr bwMode="auto">
          <a:xfrm>
            <a:off x="185256" y="101600"/>
            <a:ext cx="73326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Algoritmo de </a:t>
            </a:r>
            <a:r>
              <a:rPr kumimoji="0" lang="es-E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parametrización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T-</a:t>
            </a:r>
            <a:r>
              <a:rPr kumimoji="0" lang="es-E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spline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198219" y="719773"/>
            <a:ext cx="8054241" cy="29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s-ES_tradnl" sz="1800" kern="0" noProof="0" dirty="0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Paso 2:  </a:t>
            </a:r>
            <a:r>
              <a:rPr kumimoji="0" lang="es-ES" sz="1800" kern="0" noProof="0" dirty="0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función objetivo  con pesos. </a:t>
            </a:r>
            <a:r>
              <a:rPr kumimoji="0" lang="es-ES" sz="1800" kern="0" noProof="0" dirty="0" err="1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Hanging</a:t>
            </a:r>
            <a:r>
              <a:rPr kumimoji="0" lang="es-ES" sz="1800" kern="0" noProof="0" dirty="0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800" kern="0" noProof="0" dirty="0" err="1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node</a:t>
            </a:r>
            <a:endParaRPr lang="es-ES" sz="1800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" y="1665923"/>
            <a:ext cx="31539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3688080" y="1554480"/>
            <a:ext cx="6217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400" dirty="0" smtClean="0">
                <a:solidFill>
                  <a:schemeClr val="tx1"/>
                </a:solidFill>
                <a:latin typeface="+mn-lt"/>
              </a:rPr>
              <a:t>Los puntos de control se determinan</a:t>
            </a:r>
            <a:br>
              <a:rPr lang="es-ES" sz="2400" dirty="0" smtClean="0">
                <a:solidFill>
                  <a:schemeClr val="tx1"/>
                </a:solidFill>
                <a:latin typeface="+mn-lt"/>
              </a:rPr>
            </a:br>
            <a:r>
              <a:rPr lang="es-ES" sz="2400" dirty="0" smtClean="0">
                <a:solidFill>
                  <a:schemeClr val="tx1"/>
                </a:solidFill>
                <a:latin typeface="+mn-lt"/>
              </a:rPr>
              <a:t>imponiendo  condiciones  de interpolación</a:t>
            </a:r>
            <a:endParaRPr lang="es-ES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379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" y="3087053"/>
            <a:ext cx="4194882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6352" y="2940368"/>
            <a:ext cx="4754368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Título"/>
          <p:cNvSpPr txBox="1">
            <a:spLocks/>
          </p:cNvSpPr>
          <p:nvPr/>
        </p:nvSpPr>
        <p:spPr bwMode="auto">
          <a:xfrm>
            <a:off x="185256" y="101600"/>
            <a:ext cx="73326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Algoritmo de </a:t>
            </a:r>
            <a:r>
              <a:rPr kumimoji="0" lang="es-E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parametrización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T-</a:t>
            </a:r>
            <a:r>
              <a:rPr kumimoji="0" lang="es-E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spline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98219" y="719773"/>
            <a:ext cx="8054241" cy="29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s-ES_tradnl" sz="1800" kern="0" noProof="0" dirty="0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Paso 3:  </a:t>
            </a:r>
            <a:r>
              <a:rPr kumimoji="0" lang="es-ES" sz="1800" kern="0" dirty="0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construcción T-</a:t>
            </a:r>
            <a:r>
              <a:rPr kumimoji="0" lang="es-ES" sz="1800" kern="0" dirty="0" err="1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spline</a:t>
            </a:r>
            <a:r>
              <a:rPr kumimoji="0" lang="es-ES" sz="1800" kern="0" dirty="0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 vía interpolación</a:t>
            </a:r>
            <a:endParaRPr lang="es-ES" sz="1800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11480" y="1524000"/>
            <a:ext cx="9494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400" b="1" dirty="0" smtClean="0">
                <a:solidFill>
                  <a:schemeClr val="tx1"/>
                </a:solidFill>
                <a:latin typeface="+mn-lt"/>
              </a:rPr>
              <a:t>Mean ratio </a:t>
            </a:r>
            <a:r>
              <a:rPr lang="es-ES" sz="2400" b="1" dirty="0" err="1" smtClean="0">
                <a:solidFill>
                  <a:schemeClr val="tx1"/>
                </a:solidFill>
                <a:latin typeface="+mn-lt"/>
              </a:rPr>
              <a:t>Jacobian</a:t>
            </a:r>
            <a:r>
              <a:rPr lang="es-ES" sz="2400" b="1" dirty="0" smtClean="0">
                <a:solidFill>
                  <a:schemeClr val="tx1"/>
                </a:solidFill>
                <a:latin typeface="+mn-lt"/>
              </a:rPr>
              <a:t>   -  </a:t>
            </a:r>
            <a:r>
              <a:rPr lang="es-ES" sz="2400" dirty="0" smtClean="0">
                <a:solidFill>
                  <a:schemeClr val="tx1"/>
                </a:solidFill>
                <a:latin typeface="+mn-lt"/>
              </a:rPr>
              <a:t>medida de calidad de la transformación  </a:t>
            </a:r>
          </a:p>
          <a:p>
            <a:pPr algn="l"/>
            <a:r>
              <a:rPr lang="es-ES" sz="2400" dirty="0" smtClean="0">
                <a:solidFill>
                  <a:schemeClr val="tx1"/>
                </a:solidFill>
                <a:latin typeface="+mn-lt"/>
              </a:rPr>
              <a:t>                                     paramétrica </a:t>
            </a:r>
            <a:r>
              <a:rPr lang="es-ES" sz="2400" b="1" dirty="0" smtClean="0">
                <a:solidFill>
                  <a:schemeClr val="tx1"/>
                </a:solidFill>
                <a:cs typeface="Times New Roman" pitchFamily="18" charset="0"/>
              </a:rPr>
              <a:t>S</a:t>
            </a:r>
            <a:r>
              <a:rPr lang="es-ES" sz="2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400" dirty="0" smtClean="0">
                <a:solidFill>
                  <a:schemeClr val="tx1"/>
                </a:solidFill>
                <a:latin typeface="+mn-lt"/>
              </a:rPr>
              <a:t>en un punto </a:t>
            </a:r>
            <a:r>
              <a:rPr lang="es-ES" sz="2400" b="1" dirty="0" smtClean="0">
                <a:solidFill>
                  <a:schemeClr val="tx1"/>
                </a:solidFill>
                <a:latin typeface="+mn-lt"/>
              </a:rPr>
              <a:t> </a:t>
            </a:r>
            <a:endParaRPr lang="es-ES" sz="2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32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684" y="3957320"/>
            <a:ext cx="6487875" cy="26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8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880" y="2304098"/>
            <a:ext cx="299284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0365" y="3135630"/>
            <a:ext cx="2829489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 Título"/>
          <p:cNvSpPr txBox="1">
            <a:spLocks/>
          </p:cNvSpPr>
          <p:nvPr/>
        </p:nvSpPr>
        <p:spPr bwMode="auto">
          <a:xfrm>
            <a:off x="185256" y="101600"/>
            <a:ext cx="73326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Algoritmo de </a:t>
            </a:r>
            <a:r>
              <a:rPr kumimoji="0" lang="es-E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parametrización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T-</a:t>
            </a:r>
            <a:r>
              <a:rPr kumimoji="0" lang="es-E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spline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98219" y="719773"/>
            <a:ext cx="8054241" cy="29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s-ES_tradnl" sz="1800" kern="0" noProof="0" dirty="0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Paso 4:  </a:t>
            </a:r>
            <a:r>
              <a:rPr kumimoji="0" lang="es-ES" sz="1800" kern="0" dirty="0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evaluación de la calidad de </a:t>
            </a:r>
            <a:r>
              <a:rPr kumimoji="0" lang="es-ES" sz="1800" kern="0" dirty="0" err="1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parametrización</a:t>
            </a:r>
            <a:r>
              <a:rPr kumimoji="0" lang="es-ES" sz="1800" kern="0" dirty="0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. Mean ratio </a:t>
            </a:r>
            <a:r>
              <a:rPr kumimoji="0" lang="es-ES" sz="1800" kern="0" dirty="0" err="1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Jacobian</a:t>
            </a:r>
            <a:endParaRPr lang="es-ES" sz="1800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1917" y="2256000"/>
            <a:ext cx="5588363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41233"/>
            <a:ext cx="3769485" cy="35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411480" y="1524000"/>
            <a:ext cx="7269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400" dirty="0" smtClean="0">
                <a:solidFill>
                  <a:schemeClr val="tx1"/>
                </a:solidFill>
                <a:latin typeface="+mn-lt"/>
              </a:rPr>
              <a:t>Refinamos en la zonas  con celdas de baja calidad</a:t>
            </a:r>
            <a:endParaRPr lang="es-E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CuadroTexto 10"/>
          <p:cNvSpPr txBox="1"/>
          <p:nvPr/>
        </p:nvSpPr>
        <p:spPr>
          <a:xfrm>
            <a:off x="4486038" y="4022161"/>
            <a:ext cx="17907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i="1" dirty="0" smtClean="0">
                <a:solidFill>
                  <a:schemeClr val="tx1"/>
                </a:solidFill>
                <a:latin typeface="+mn-lt"/>
              </a:rPr>
              <a:t> T-</a:t>
            </a:r>
            <a:r>
              <a:rPr lang="en-GB" sz="1600" i="1" dirty="0" err="1" smtClean="0">
                <a:solidFill>
                  <a:schemeClr val="tx1"/>
                </a:solidFill>
                <a:latin typeface="+mn-lt"/>
              </a:rPr>
              <a:t>spline</a:t>
            </a:r>
            <a:r>
              <a:rPr lang="en-GB" sz="16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600" i="1" dirty="0" err="1" smtClean="0">
                <a:solidFill>
                  <a:schemeClr val="tx1"/>
                </a:solidFill>
                <a:latin typeface="+mn-lt"/>
              </a:rPr>
              <a:t>inicial</a:t>
            </a:r>
            <a:endParaRPr lang="en-GB" sz="16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CuadroTexto 12"/>
          <p:cNvSpPr txBox="1"/>
          <p:nvPr/>
        </p:nvSpPr>
        <p:spPr>
          <a:xfrm>
            <a:off x="7083624" y="4022742"/>
            <a:ext cx="253027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1600" i="1" dirty="0" smtClean="0">
                <a:solidFill>
                  <a:schemeClr val="tx1"/>
                </a:solidFill>
                <a:latin typeface="+mn-lt"/>
              </a:rPr>
              <a:t> T-</a:t>
            </a:r>
            <a:r>
              <a:rPr lang="en-GB" sz="1600" i="1" dirty="0" err="1" smtClean="0">
                <a:solidFill>
                  <a:schemeClr val="tx1"/>
                </a:solidFill>
                <a:latin typeface="+mn-lt"/>
              </a:rPr>
              <a:t>spline</a:t>
            </a:r>
            <a:r>
              <a:rPr lang="en-GB" sz="16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600" i="1" dirty="0" err="1" smtClean="0">
                <a:solidFill>
                  <a:schemeClr val="tx1"/>
                </a:solidFill>
                <a:latin typeface="+mn-lt"/>
              </a:rPr>
              <a:t>refinada</a:t>
            </a:r>
            <a:endParaRPr lang="en-GB" sz="16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460240" y="627888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600" i="1" dirty="0" smtClean="0">
                <a:solidFill>
                  <a:schemeClr val="tx1"/>
                </a:solidFill>
                <a:latin typeface="+mn-lt"/>
              </a:rPr>
              <a:t>Mean ratio </a:t>
            </a:r>
            <a:r>
              <a:rPr lang="es-ES" sz="1600" i="1" dirty="0" err="1" smtClean="0">
                <a:solidFill>
                  <a:schemeClr val="tx1"/>
                </a:solidFill>
                <a:latin typeface="+mn-lt"/>
              </a:rPr>
              <a:t>Jacobian</a:t>
            </a:r>
            <a:endParaRPr lang="es-ES" sz="16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048500" y="629412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600" i="1" dirty="0" smtClean="0">
                <a:solidFill>
                  <a:schemeClr val="tx1"/>
                </a:solidFill>
                <a:latin typeface="+mn-lt"/>
              </a:rPr>
              <a:t>Mean ratio </a:t>
            </a:r>
            <a:r>
              <a:rPr lang="es-ES" sz="1600" i="1" dirty="0" err="1" smtClean="0">
                <a:solidFill>
                  <a:schemeClr val="tx1"/>
                </a:solidFill>
                <a:latin typeface="+mn-lt"/>
              </a:rPr>
              <a:t>Jacobian</a:t>
            </a:r>
            <a:endParaRPr lang="es-ES" sz="16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00100" y="600456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800" i="1" dirty="0" smtClean="0">
                <a:solidFill>
                  <a:schemeClr val="tx1"/>
                </a:solidFill>
                <a:latin typeface="+mn-lt"/>
              </a:rPr>
              <a:t>Isla de Gran Canaria</a:t>
            </a:r>
            <a:endParaRPr lang="es-ES" sz="18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 bwMode="auto">
          <a:xfrm>
            <a:off x="185256" y="101600"/>
            <a:ext cx="73326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Algoritmo de </a:t>
            </a:r>
            <a:r>
              <a:rPr kumimoji="0" lang="es-E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parametrización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T-</a:t>
            </a:r>
            <a:r>
              <a:rPr kumimoji="0" lang="es-E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spline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98219" y="719773"/>
            <a:ext cx="8054241" cy="31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s-ES_tradnl" sz="2000" kern="0" noProof="0" dirty="0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Paso 4:  </a:t>
            </a:r>
            <a:r>
              <a:rPr kumimoji="0" lang="es-ES" sz="2000" kern="0" dirty="0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refinamiento adaptativo para mejorar la calidad de la malla</a:t>
            </a:r>
            <a:endParaRPr lang="es-ES" sz="2000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12"/>
          <p:cNvGraphicFramePr>
            <a:graphicFrameLocks noChangeAspect="1"/>
          </p:cNvGraphicFramePr>
          <p:nvPr/>
        </p:nvGraphicFramePr>
        <p:xfrm>
          <a:off x="400050" y="1588"/>
          <a:ext cx="112713" cy="176212"/>
        </p:xfrm>
        <a:graphic>
          <a:graphicData uri="http://schemas.openxmlformats.org/presentationml/2006/ole">
            <p:oleObj spid="_x0000_s329763" name="Equation" r:id="rId4" imgW="113887" imgH="177708" progId="">
              <p:embed/>
            </p:oleObj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734060" y="5694680"/>
            <a:ext cx="435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i="1" dirty="0" smtClean="0">
                <a:solidFill>
                  <a:schemeClr val="tx1"/>
                </a:solidFill>
                <a:latin typeface="+mn-lt"/>
              </a:rPr>
              <a:t>dominio paramétrico</a:t>
            </a:r>
            <a:endParaRPr lang="es-ES" sz="20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200140" y="5725160"/>
            <a:ext cx="4099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i="1" dirty="0" smtClean="0">
                <a:solidFill>
                  <a:schemeClr val="tx1"/>
                </a:solidFill>
                <a:latin typeface="+mn-lt"/>
              </a:rPr>
              <a:t>T-</a:t>
            </a:r>
            <a:r>
              <a:rPr lang="es-ES" sz="2000" i="1" dirty="0" err="1" smtClean="0">
                <a:solidFill>
                  <a:schemeClr val="tx1"/>
                </a:solidFill>
                <a:latin typeface="+mn-lt"/>
              </a:rPr>
              <a:t>spline</a:t>
            </a:r>
            <a:r>
              <a:rPr lang="es-ES" sz="2000" i="1" dirty="0" smtClean="0">
                <a:solidFill>
                  <a:schemeClr val="tx1"/>
                </a:solidFill>
                <a:latin typeface="+mn-lt"/>
              </a:rPr>
              <a:t>, dominio físico</a:t>
            </a:r>
            <a:endParaRPr lang="es-ES" sz="20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185256" y="101600"/>
            <a:ext cx="73326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Algoritmo de </a:t>
            </a:r>
            <a:r>
              <a:rPr kumimoji="0" lang="es-E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parametrización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T-</a:t>
            </a:r>
            <a:r>
              <a:rPr kumimoji="0" lang="es-E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spline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98219" y="719773"/>
            <a:ext cx="8054241" cy="31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s-ES" sz="2000" kern="0" noProof="0" dirty="0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Resultados de aplicación. Isla de Gran Canaria</a:t>
            </a:r>
            <a:endParaRPr lang="es-ES" sz="2000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9764" name="Picture 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3566" y="1695450"/>
            <a:ext cx="3754687" cy="38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766" name="Picture 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60" y="2032000"/>
            <a:ext cx="3484483" cy="34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8175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7816" y="123672"/>
            <a:ext cx="7332663" cy="576262"/>
          </a:xfrm>
        </p:spPr>
        <p:txBody>
          <a:bodyPr/>
          <a:lstStyle/>
          <a:p>
            <a:r>
              <a:rPr lang="es-ES" dirty="0" err="1" smtClean="0"/>
              <a:t>Parametrización</a:t>
            </a:r>
            <a:r>
              <a:rPr lang="es-ES" dirty="0" smtClean="0"/>
              <a:t> T-</a:t>
            </a:r>
            <a:r>
              <a:rPr lang="es-ES" dirty="0" err="1" smtClean="0"/>
              <a:t>spline</a:t>
            </a:r>
            <a:r>
              <a:rPr lang="es-ES" dirty="0" smtClean="0"/>
              <a:t> del dominio computacional </a:t>
            </a:r>
            <a:br>
              <a:rPr lang="es-ES" dirty="0" smtClean="0"/>
            </a:br>
            <a:r>
              <a:rPr lang="es-ES" dirty="0" smtClean="0"/>
              <a:t>para aplicación de IGA  en 2D  </a:t>
            </a:r>
            <a:endParaRPr lang="es-ES" dirty="0"/>
          </a:p>
        </p:txBody>
      </p:sp>
      <p:pic>
        <p:nvPicPr>
          <p:cNvPr id="397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7" y="2790129"/>
            <a:ext cx="8091190" cy="34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368709" y="1755058"/>
            <a:ext cx="9537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b="1" dirty="0" smtClean="0">
                <a:solidFill>
                  <a:schemeClr val="tx1"/>
                </a:solidFill>
                <a:latin typeface="+mn-lt"/>
              </a:rPr>
              <a:t>Objetivo:  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construir una transformación global del dominio paramétrico  al dominio físico a partir de la representación del contorno de la geometría</a:t>
            </a: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12"/>
          <p:cNvGraphicFramePr>
            <a:graphicFrameLocks noChangeAspect="1"/>
          </p:cNvGraphicFramePr>
          <p:nvPr/>
        </p:nvGraphicFramePr>
        <p:xfrm>
          <a:off x="400050" y="1588"/>
          <a:ext cx="112713" cy="176212"/>
        </p:xfrm>
        <a:graphic>
          <a:graphicData uri="http://schemas.openxmlformats.org/presentationml/2006/ole">
            <p:oleObj spid="_x0000_s381954" name="Equation" r:id="rId4" imgW="113887" imgH="177708" progId="">
              <p:embed/>
            </p:oleObj>
          </a:graphicData>
        </a:graphic>
      </p:graphicFrame>
      <p:pic>
        <p:nvPicPr>
          <p:cNvPr id="329764" name="Picture 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2835" y="1476375"/>
            <a:ext cx="4719404" cy="41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765" name="Picture 3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4003" y="2058670"/>
            <a:ext cx="4190078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594360" y="5669280"/>
            <a:ext cx="435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i="1" dirty="0" smtClean="0">
                <a:solidFill>
                  <a:schemeClr val="tx1"/>
                </a:solidFill>
                <a:latin typeface="+mn-lt"/>
              </a:rPr>
              <a:t>mean ratio </a:t>
            </a:r>
            <a:r>
              <a:rPr lang="es-ES" sz="2000" i="1" dirty="0" err="1" smtClean="0">
                <a:solidFill>
                  <a:schemeClr val="tx1"/>
                </a:solidFill>
                <a:latin typeface="+mn-lt"/>
              </a:rPr>
              <a:t>Jacobian</a:t>
            </a:r>
            <a:r>
              <a:rPr lang="es-ES" sz="2000" i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s-ES" sz="2000" i="1" dirty="0" smtClean="0">
                <a:solidFill>
                  <a:schemeClr val="tx1"/>
                </a:solidFill>
                <a:latin typeface="+mn-lt"/>
              </a:rPr>
            </a:br>
            <a:r>
              <a:rPr lang="es-ES" sz="2000" i="1" dirty="0" smtClean="0">
                <a:solidFill>
                  <a:schemeClr val="tx1"/>
                </a:solidFill>
                <a:latin typeface="+mn-lt"/>
              </a:rPr>
              <a:t>en el dominio paramétrico</a:t>
            </a:r>
            <a:endParaRPr lang="es-ES" sz="20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276340" y="5699760"/>
            <a:ext cx="4099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i="1" dirty="0" smtClean="0">
                <a:solidFill>
                  <a:schemeClr val="tx1"/>
                </a:solidFill>
                <a:latin typeface="+mn-lt"/>
              </a:rPr>
              <a:t>mean ratio </a:t>
            </a:r>
            <a:r>
              <a:rPr lang="es-ES" sz="2000" i="1" dirty="0" err="1" smtClean="0">
                <a:solidFill>
                  <a:schemeClr val="tx1"/>
                </a:solidFill>
                <a:latin typeface="+mn-lt"/>
              </a:rPr>
              <a:t>Jacobian</a:t>
            </a:r>
            <a:r>
              <a:rPr lang="es-ES" sz="2000" i="1" dirty="0" smtClean="0">
                <a:solidFill>
                  <a:schemeClr val="tx1"/>
                </a:solidFill>
                <a:latin typeface="+mn-lt"/>
              </a:rPr>
              <a:t> </a:t>
            </a:r>
            <a:br>
              <a:rPr lang="es-ES" sz="2000" i="1" dirty="0" smtClean="0">
                <a:solidFill>
                  <a:schemeClr val="tx1"/>
                </a:solidFill>
                <a:latin typeface="+mn-lt"/>
              </a:rPr>
            </a:br>
            <a:r>
              <a:rPr lang="es-ES" sz="2000" i="1" dirty="0" smtClean="0">
                <a:solidFill>
                  <a:schemeClr val="tx1"/>
                </a:solidFill>
                <a:latin typeface="+mn-lt"/>
              </a:rPr>
              <a:t>en el dominio físico</a:t>
            </a:r>
            <a:endParaRPr lang="es-ES" sz="20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185256" y="101600"/>
            <a:ext cx="73326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Algoritmo de </a:t>
            </a:r>
            <a:r>
              <a:rPr kumimoji="0" lang="es-E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parametrización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T-</a:t>
            </a:r>
            <a:r>
              <a:rPr kumimoji="0" lang="es-E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spline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98219" y="719773"/>
            <a:ext cx="8054241" cy="31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s-ES" sz="2000" kern="0" noProof="0" dirty="0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Resultados de aplicación. Isla de Gran Canaria</a:t>
            </a:r>
            <a:endParaRPr lang="es-ES" sz="2000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75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9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3631" y="1644421"/>
            <a:ext cx="4093399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728980" y="5859780"/>
            <a:ext cx="4297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i="1" dirty="0" smtClean="0">
                <a:solidFill>
                  <a:schemeClr val="tx1"/>
                </a:solidFill>
                <a:latin typeface="+mn-lt"/>
              </a:rPr>
              <a:t>dominio paramétrico</a:t>
            </a:r>
            <a:endParaRPr lang="es-ES" sz="20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002020" y="5895340"/>
            <a:ext cx="352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i="1" dirty="0" smtClean="0">
                <a:solidFill>
                  <a:schemeClr val="tx1"/>
                </a:solidFill>
                <a:latin typeface="+mn-lt"/>
              </a:rPr>
              <a:t>T-</a:t>
            </a:r>
            <a:r>
              <a:rPr lang="es-ES" sz="2000" i="1" dirty="0" err="1" smtClean="0">
                <a:solidFill>
                  <a:schemeClr val="tx1"/>
                </a:solidFill>
                <a:latin typeface="+mn-lt"/>
              </a:rPr>
              <a:t>spline</a:t>
            </a:r>
            <a:r>
              <a:rPr lang="es-ES" sz="2000" i="1" dirty="0" smtClean="0">
                <a:solidFill>
                  <a:schemeClr val="tx1"/>
                </a:solidFill>
                <a:latin typeface="+mn-lt"/>
              </a:rPr>
              <a:t>, dominio físico</a:t>
            </a:r>
            <a:endParaRPr lang="es-ES" sz="20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185256" y="101600"/>
            <a:ext cx="73326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Algoritmo de </a:t>
            </a:r>
            <a:r>
              <a:rPr kumimoji="0" lang="es-E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parametrización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T-</a:t>
            </a:r>
            <a:r>
              <a:rPr kumimoji="0" lang="es-E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spline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98219" y="719773"/>
            <a:ext cx="8054241" cy="31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s-ES" sz="2000" kern="0" noProof="0" dirty="0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Resultados de aplicación. </a:t>
            </a:r>
            <a:r>
              <a:rPr kumimoji="0" lang="es-ES" sz="2000" kern="0" dirty="0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Flor</a:t>
            </a:r>
            <a:endParaRPr lang="es-ES" sz="2000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09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836" y="1877106"/>
            <a:ext cx="3636000" cy="36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2235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5084" y="1524635"/>
            <a:ext cx="4482456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8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" y="1769745"/>
            <a:ext cx="4293488" cy="37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63880" y="5669280"/>
            <a:ext cx="4297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i="1" dirty="0" smtClean="0">
                <a:solidFill>
                  <a:schemeClr val="tx1"/>
                </a:solidFill>
                <a:latin typeface="+mn-lt"/>
              </a:rPr>
              <a:t>mean ratio </a:t>
            </a:r>
            <a:r>
              <a:rPr lang="es-ES" sz="2000" i="1" dirty="0" err="1" smtClean="0">
                <a:solidFill>
                  <a:schemeClr val="tx1"/>
                </a:solidFill>
                <a:latin typeface="+mn-lt"/>
              </a:rPr>
              <a:t>Jacobian</a:t>
            </a:r>
            <a:r>
              <a:rPr lang="es-ES" sz="2000" i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s-ES" sz="2000" i="1" dirty="0" smtClean="0">
                <a:solidFill>
                  <a:schemeClr val="tx1"/>
                </a:solidFill>
                <a:latin typeface="+mn-lt"/>
              </a:rPr>
            </a:br>
            <a:r>
              <a:rPr lang="es-ES" sz="2000" i="1" dirty="0" smtClean="0">
                <a:solidFill>
                  <a:schemeClr val="tx1"/>
                </a:solidFill>
                <a:latin typeface="+mn-lt"/>
              </a:rPr>
              <a:t>en el dominio paramétrico</a:t>
            </a:r>
            <a:endParaRPr lang="es-ES" sz="20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090920" y="5654040"/>
            <a:ext cx="352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i="1" dirty="0" smtClean="0">
                <a:solidFill>
                  <a:schemeClr val="tx1"/>
                </a:solidFill>
                <a:latin typeface="+mn-lt"/>
              </a:rPr>
              <a:t>mean ratio </a:t>
            </a:r>
            <a:r>
              <a:rPr lang="es-ES" sz="2000" i="1" dirty="0" err="1" smtClean="0">
                <a:solidFill>
                  <a:schemeClr val="tx1"/>
                </a:solidFill>
                <a:latin typeface="+mn-lt"/>
              </a:rPr>
              <a:t>Jacobian</a:t>
            </a:r>
            <a:r>
              <a:rPr lang="es-ES" sz="2000" i="1" dirty="0" smtClean="0">
                <a:solidFill>
                  <a:schemeClr val="tx1"/>
                </a:solidFill>
                <a:latin typeface="+mn-lt"/>
              </a:rPr>
              <a:t> </a:t>
            </a:r>
            <a:br>
              <a:rPr lang="es-ES" sz="2000" i="1" dirty="0" smtClean="0">
                <a:solidFill>
                  <a:schemeClr val="tx1"/>
                </a:solidFill>
                <a:latin typeface="+mn-lt"/>
              </a:rPr>
            </a:br>
            <a:r>
              <a:rPr lang="es-ES" sz="2000" i="1" dirty="0" smtClean="0">
                <a:solidFill>
                  <a:schemeClr val="tx1"/>
                </a:solidFill>
                <a:latin typeface="+mn-lt"/>
              </a:rPr>
              <a:t>en el dominio físico</a:t>
            </a:r>
            <a:endParaRPr lang="es-ES" sz="20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185256" y="101600"/>
            <a:ext cx="73326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Algoritmo de </a:t>
            </a:r>
            <a:r>
              <a:rPr kumimoji="0" lang="es-E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parametrización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T-</a:t>
            </a:r>
            <a:r>
              <a:rPr kumimoji="0" lang="es-E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spline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98219" y="719773"/>
            <a:ext cx="8054241" cy="31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s-ES" sz="2000" kern="0" noProof="0" dirty="0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Resultados de aplicación. </a:t>
            </a:r>
            <a:r>
              <a:rPr kumimoji="0" lang="es-ES" sz="2000" kern="0" dirty="0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Flor</a:t>
            </a:r>
            <a:endParaRPr lang="es-ES" sz="2000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35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920" y="106680"/>
            <a:ext cx="7332663" cy="576262"/>
          </a:xfrm>
        </p:spPr>
        <p:txBody>
          <a:bodyPr/>
          <a:lstStyle/>
          <a:p>
            <a:r>
              <a:rPr lang="en-US" dirty="0" err="1" smtClean="0"/>
              <a:t>Aplicación</a:t>
            </a:r>
            <a:r>
              <a:rPr lang="en-US" dirty="0" smtClean="0"/>
              <a:t> del an</a:t>
            </a:r>
            <a:r>
              <a:rPr lang="es-ES" dirty="0" err="1" smtClean="0"/>
              <a:t>álisis</a:t>
            </a:r>
            <a:r>
              <a:rPr lang="es-ES" dirty="0" smtClean="0"/>
              <a:t> </a:t>
            </a:r>
            <a:r>
              <a:rPr lang="es-ES" dirty="0" err="1" smtClean="0"/>
              <a:t>isogeométrico</a:t>
            </a:r>
            <a:endParaRPr lang="es-ES" dirty="0"/>
          </a:p>
        </p:txBody>
      </p:sp>
      <p:pic>
        <p:nvPicPr>
          <p:cNvPr id="386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" y="1738313"/>
            <a:ext cx="3312597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6 Grupo"/>
          <p:cNvGrpSpPr/>
          <p:nvPr/>
        </p:nvGrpSpPr>
        <p:grpSpPr>
          <a:xfrm>
            <a:off x="853440" y="3307080"/>
            <a:ext cx="6080760" cy="1057915"/>
            <a:chOff x="411480" y="3413760"/>
            <a:chExt cx="6080760" cy="1057915"/>
          </a:xfrm>
        </p:grpSpPr>
        <p:sp>
          <p:nvSpPr>
            <p:cNvPr id="5" name="4 CuadroTexto"/>
            <p:cNvSpPr txBox="1"/>
            <p:nvPr/>
          </p:nvSpPr>
          <p:spPr>
            <a:xfrm>
              <a:off x="411480" y="3413760"/>
              <a:ext cx="2865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s-ES" sz="2400" dirty="0" smtClean="0">
                  <a:solidFill>
                    <a:schemeClr val="tx1"/>
                  </a:solidFill>
                  <a:latin typeface="+mn-lt"/>
                </a:rPr>
                <a:t>solución exacta:</a:t>
              </a:r>
              <a:endParaRPr lang="es-ES" sz="2400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3860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1107" y="4003675"/>
              <a:ext cx="6041133" cy="46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10 Grupo"/>
          <p:cNvGrpSpPr/>
          <p:nvPr/>
        </p:nvGrpSpPr>
        <p:grpSpPr>
          <a:xfrm>
            <a:off x="800733" y="4998720"/>
            <a:ext cx="7256512" cy="1398670"/>
            <a:chOff x="495933" y="5059680"/>
            <a:chExt cx="7256512" cy="1398670"/>
          </a:xfrm>
        </p:grpSpPr>
        <p:pic>
          <p:nvPicPr>
            <p:cNvPr id="38605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5933" y="5594350"/>
              <a:ext cx="7256512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9 CuadroTexto"/>
            <p:cNvSpPr txBox="1"/>
            <p:nvPr/>
          </p:nvSpPr>
          <p:spPr>
            <a:xfrm>
              <a:off x="533400" y="5059680"/>
              <a:ext cx="5425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s-ES" sz="2400" dirty="0" smtClean="0">
                  <a:solidFill>
                    <a:schemeClr val="tx1"/>
                  </a:solidFill>
                  <a:latin typeface="+mn-lt"/>
                </a:rPr>
                <a:t>indicador de error basado en residuo:</a:t>
              </a:r>
              <a:endParaRPr lang="es-ES" sz="240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74419" y="750253"/>
            <a:ext cx="805424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s-ES" sz="2000" kern="0" noProof="0" dirty="0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Resolución de ecuación de </a:t>
            </a:r>
            <a:r>
              <a:rPr kumimoji="0" lang="es-ES" sz="2000" kern="0" noProof="0" dirty="0" err="1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Poisson</a:t>
            </a:r>
            <a:endParaRPr lang="es-ES" sz="2000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1" y="137160"/>
            <a:ext cx="6975053" cy="65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080760" y="1767840"/>
            <a:ext cx="3154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i="1" dirty="0" smtClean="0">
                <a:solidFill>
                  <a:schemeClr val="tx1"/>
                </a:solidFill>
                <a:latin typeface="Trebuchet MS" pitchFamily="34" charset="0"/>
              </a:rPr>
              <a:t>grafica de convergencia</a:t>
            </a:r>
            <a:endParaRPr lang="es-ES" sz="2000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98120" y="370332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i="1" dirty="0" smtClean="0">
                <a:solidFill>
                  <a:schemeClr val="tx1"/>
                </a:solidFill>
                <a:latin typeface="Trebuchet MS" pitchFamily="34" charset="0"/>
              </a:rPr>
              <a:t>solución numérica en un corte del dominio paramétrico</a:t>
            </a:r>
            <a:endParaRPr lang="es-ES" sz="2000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385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760" y="2346960"/>
            <a:ext cx="4212000" cy="42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938" y="419100"/>
            <a:ext cx="5198192" cy="31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2280" y="222568"/>
            <a:ext cx="7332663" cy="576262"/>
          </a:xfrm>
        </p:spPr>
        <p:txBody>
          <a:bodyPr/>
          <a:lstStyle/>
          <a:p>
            <a:r>
              <a:rPr lang="es-ES" dirty="0" smtClean="0"/>
              <a:t>Líneas futuras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98120" y="1584960"/>
            <a:ext cx="94945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endParaRPr lang="es-ES" sz="24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  <a:latin typeface="+mn-lt"/>
              </a:rPr>
              <a:t> Extender el algoritmo a 3D: </a:t>
            </a:r>
            <a:r>
              <a:rPr lang="es-ES" sz="2400" dirty="0" err="1" smtClean="0">
                <a:solidFill>
                  <a:schemeClr val="tx1"/>
                </a:solidFill>
                <a:latin typeface="+mn-lt"/>
              </a:rPr>
              <a:t>parametrización</a:t>
            </a:r>
            <a:r>
              <a:rPr lang="es-ES" sz="2400" dirty="0" smtClean="0">
                <a:solidFill>
                  <a:schemeClr val="tx1"/>
                </a:solidFill>
                <a:latin typeface="+mn-lt"/>
              </a:rPr>
              <a:t> volumétrica de un  </a:t>
            </a:r>
          </a:p>
          <a:p>
            <a:pPr algn="l"/>
            <a:r>
              <a:rPr lang="es-ES" sz="2400" dirty="0" smtClean="0">
                <a:solidFill>
                  <a:schemeClr val="tx1"/>
                </a:solidFill>
                <a:latin typeface="+mn-lt"/>
              </a:rPr>
              <a:t>   solido a partir de su superficie</a:t>
            </a:r>
            <a:br>
              <a:rPr lang="es-ES" sz="2400" dirty="0" smtClean="0">
                <a:solidFill>
                  <a:schemeClr val="tx1"/>
                </a:solidFill>
                <a:latin typeface="+mn-lt"/>
              </a:rPr>
            </a:br>
            <a:endParaRPr lang="es-ES" sz="2400" dirty="0" smtClean="0">
              <a:solidFill>
                <a:schemeClr val="tx1"/>
              </a:solidFill>
              <a:latin typeface="+mn-lt"/>
            </a:endParaRPr>
          </a:p>
          <a:p>
            <a:pPr algn="l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  <a:latin typeface="+mn-lt"/>
              </a:rPr>
              <a:t>Parametrización</a:t>
            </a:r>
            <a:r>
              <a:rPr lang="es-ES" sz="2400" dirty="0" smtClean="0">
                <a:solidFill>
                  <a:schemeClr val="tx1"/>
                </a:solidFill>
                <a:latin typeface="+mn-lt"/>
              </a:rPr>
              <a:t> con un dominio paramétrico del tipo </a:t>
            </a:r>
            <a:r>
              <a:rPr lang="es-ES" sz="2400" dirty="0" err="1" smtClean="0">
                <a:solidFill>
                  <a:schemeClr val="tx1"/>
                </a:solidFill>
                <a:latin typeface="+mn-lt"/>
              </a:rPr>
              <a:t>policubo</a:t>
            </a:r>
            <a:r>
              <a:rPr lang="es-ES" sz="2400" dirty="0" smtClean="0">
                <a:solidFill>
                  <a:schemeClr val="tx1"/>
                </a:solidFill>
                <a:latin typeface="+mn-lt"/>
              </a:rPr>
              <a:t>  </a:t>
            </a:r>
          </a:p>
          <a:p>
            <a:pPr algn="l"/>
            <a:r>
              <a:rPr lang="es-ES" sz="2400" dirty="0" smtClean="0">
                <a:solidFill>
                  <a:schemeClr val="tx1"/>
                </a:solidFill>
                <a:latin typeface="+mn-lt"/>
              </a:rPr>
              <a:t>   que se adapta mejor a las singularidades de dominios complejos</a:t>
            </a:r>
          </a:p>
          <a:p>
            <a:pPr algn="l"/>
            <a:r>
              <a:rPr lang="es-ES" sz="2400" dirty="0" smtClean="0">
                <a:solidFill>
                  <a:schemeClr val="tx1"/>
                </a:solidFill>
              </a:rPr>
              <a:t/>
            </a:r>
            <a:br>
              <a:rPr lang="es-ES" sz="2400" dirty="0" smtClean="0">
                <a:solidFill>
                  <a:schemeClr val="tx1"/>
                </a:solidFill>
              </a:rPr>
            </a:br>
            <a:endParaRPr lang="es-E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17320" y="2636520"/>
            <a:ext cx="8199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4800" dirty="0" smtClean="0">
                <a:solidFill>
                  <a:schemeClr val="tx1"/>
                </a:solidFill>
                <a:latin typeface="Trebuchet MS" pitchFamily="34" charset="0"/>
              </a:rPr>
              <a:t>Gracias por su atención</a:t>
            </a:r>
            <a:endParaRPr lang="es-ES" sz="4800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4850" y="3226945"/>
            <a:ext cx="3688284" cy="33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Flecha derecha"/>
          <p:cNvSpPr/>
          <p:nvPr/>
        </p:nvSpPr>
        <p:spPr bwMode="auto">
          <a:xfrm>
            <a:off x="4916586" y="4650654"/>
            <a:ext cx="1188000" cy="180000"/>
          </a:xfrm>
          <a:prstGeom prst="rightArrow">
            <a:avLst/>
          </a:prstGeom>
          <a:ln w="28575"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179097" y="4013030"/>
            <a:ext cx="501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tx1"/>
                </a:solidFill>
              </a:rPr>
              <a:t>S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18768" y="1561362"/>
            <a:ext cx="87605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chemeClr val="tx1"/>
                </a:solidFill>
                <a:latin typeface="+mn-lt"/>
              </a:rPr>
              <a:t>Parametrizáción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 T-</a:t>
            </a:r>
            <a:r>
              <a:rPr lang="en-US" sz="2000" b="1" dirty="0" err="1" smtClean="0">
                <a:solidFill>
                  <a:schemeClr val="tx1"/>
                </a:solidFill>
                <a:latin typeface="+mn-lt"/>
              </a:rPr>
              <a:t>spline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 de </a:t>
            </a:r>
            <a:r>
              <a:rPr lang="en-US" sz="2000" b="1" dirty="0" err="1" smtClean="0">
                <a:solidFill>
                  <a:schemeClr val="tx1"/>
                </a:solidFill>
                <a:latin typeface="+mn-lt"/>
              </a:rPr>
              <a:t>buena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+mn-lt"/>
              </a:rPr>
              <a:t>calidad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 :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Jacobiano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positivo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.</a:t>
            </a:r>
            <a:br>
              <a:rPr lang="en-US" sz="2000" dirty="0" smtClean="0">
                <a:solidFill>
                  <a:schemeClr val="tx1"/>
                </a:solidFill>
                <a:latin typeface="+mn-lt"/>
              </a:rPr>
            </a:br>
            <a:endParaRPr lang="es-ES" sz="2000" dirty="0" smtClean="0">
              <a:solidFill>
                <a:schemeClr val="tx1"/>
              </a:solidFill>
              <a:latin typeface="+mn-lt"/>
            </a:endParaRPr>
          </a:p>
          <a:p>
            <a:pPr algn="l"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  Buena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</a:rPr>
              <a:t>ortogonalidad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 y uniformidad de las curvas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</a:rPr>
              <a:t>isoparamétricas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 </a:t>
            </a: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330200" y="165100"/>
            <a:ext cx="73326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/>
            <a:r>
              <a:rPr kumimoji="0" lang="es-ES" sz="2400" b="1" kern="0" dirty="0" err="1" smtClean="0">
                <a:solidFill>
                  <a:srgbClr val="FFFFFF"/>
                </a:solidFill>
                <a:latin typeface="Trebuchet MS"/>
                <a:ea typeface="+mj-ea"/>
                <a:cs typeface="+mj-cs"/>
              </a:rPr>
              <a:t>Parametrización</a:t>
            </a:r>
            <a:r>
              <a:rPr kumimoji="0" lang="es-ES" sz="2400" b="1" kern="0" dirty="0" smtClean="0">
                <a:solidFill>
                  <a:srgbClr val="FFFFFF"/>
                </a:solidFill>
                <a:latin typeface="Trebuchet MS"/>
                <a:ea typeface="+mj-ea"/>
                <a:cs typeface="+mj-cs"/>
              </a:rPr>
              <a:t>  del dominio computacional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20865" y="798513"/>
            <a:ext cx="6230521" cy="31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0" fontAlgn="auto" latinLnBrk="0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kern="0" dirty="0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Transformación paramétrica de buena calidad</a:t>
            </a:r>
            <a:endParaRPr kumimoji="0" lang="es-ES_tradnl" sz="2000" b="0" i="0" u="none" strike="noStrike" kern="0" cap="none" spc="0" normalizeH="0" baseline="0" noProof="0" dirty="0">
              <a:ln>
                <a:noFill/>
              </a:ln>
              <a:solidFill>
                <a:srgbClr val="C8C8C8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02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6170" y="3472544"/>
            <a:ext cx="288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17188" y="137160"/>
            <a:ext cx="7332663" cy="576262"/>
          </a:xfrm>
        </p:spPr>
        <p:txBody>
          <a:bodyPr/>
          <a:lstStyle/>
          <a:p>
            <a:r>
              <a:rPr lang="es-ES" dirty="0" smtClean="0"/>
              <a:t>Algoritmo de </a:t>
            </a:r>
            <a:r>
              <a:rPr lang="es-ES" dirty="0" err="1" smtClean="0"/>
              <a:t>parametrización</a:t>
            </a:r>
            <a:r>
              <a:rPr lang="es-ES" dirty="0" smtClean="0"/>
              <a:t>  T-</a:t>
            </a:r>
            <a:r>
              <a:rPr lang="es-ES" dirty="0" err="1" smtClean="0"/>
              <a:t>spline</a:t>
            </a:r>
            <a:r>
              <a:rPr lang="es-ES" dirty="0" smtClean="0"/>
              <a:t>  </a:t>
            </a:r>
            <a:endParaRPr lang="es-E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1079" y="747713"/>
            <a:ext cx="6586121" cy="31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0" fontAlgn="auto" latinLnBrk="0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kern="0" dirty="0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Esquema general del algoritmo</a:t>
            </a:r>
            <a:endParaRPr kumimoji="0" lang="es-ES_tradnl" sz="2000" b="0" i="0" u="none" strike="noStrike" kern="0" cap="none" spc="0" normalizeH="0" baseline="0" noProof="0" dirty="0">
              <a:ln>
                <a:noFill/>
              </a:ln>
              <a:solidFill>
                <a:srgbClr val="C8C8C8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0960" y="1493521"/>
            <a:ext cx="9588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s-ES" sz="1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Parametrización</a:t>
            </a:r>
            <a:r>
              <a:rPr lang="es-ES" sz="2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del contorno y construcción de una malla adaptada a las     </a:t>
            </a:r>
            <a:br>
              <a:rPr lang="es-ES" sz="2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es-ES" sz="2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singularidades del contorno</a:t>
            </a:r>
          </a:p>
          <a:p>
            <a:pPr marL="342900" indent="-342900" algn="l">
              <a:buFont typeface="+mj-lt"/>
              <a:buAutoNum type="arabicPeriod"/>
            </a:pPr>
            <a:endParaRPr lang="es-ES" sz="2000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s-ES" sz="2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Optimización de la  T-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mesh</a:t>
            </a:r>
            <a:endParaRPr lang="es-ES" sz="2000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s-ES" sz="2000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s-ES" sz="2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Construcción de la representación T-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spline</a:t>
            </a:r>
            <a:r>
              <a:rPr lang="es-ES" sz="2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de la geometría</a:t>
            </a:r>
          </a:p>
          <a:p>
            <a:pPr marL="342900" indent="-342900" algn="l">
              <a:buFont typeface="+mj-lt"/>
              <a:buAutoNum type="arabicPeriod"/>
            </a:pPr>
            <a:endParaRPr lang="es-ES" sz="2000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s-ES" sz="2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Refinamiento adaptativo con el fin de mejorar la calidad de la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parametrización</a:t>
            </a:r>
            <a:endParaRPr lang="es-ES" sz="20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7" name="Imagen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924" y="4076538"/>
            <a:ext cx="9196450" cy="23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7632" y="1928813"/>
            <a:ext cx="1334064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44616" y="139700"/>
            <a:ext cx="7332663" cy="576262"/>
          </a:xfrm>
        </p:spPr>
        <p:txBody>
          <a:bodyPr/>
          <a:lstStyle/>
          <a:p>
            <a:r>
              <a:rPr lang="es-ES" dirty="0" smtClean="0"/>
              <a:t>Algoritmo de </a:t>
            </a:r>
            <a:r>
              <a:rPr lang="es-ES" dirty="0" err="1" smtClean="0"/>
              <a:t>parametrización</a:t>
            </a:r>
            <a:r>
              <a:rPr lang="es-ES" dirty="0" smtClean="0"/>
              <a:t> T-</a:t>
            </a:r>
            <a:r>
              <a:rPr lang="es-ES" dirty="0" err="1" smtClean="0"/>
              <a:t>spline</a:t>
            </a:r>
            <a:endParaRPr lang="es-E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7000" y="707073"/>
            <a:ext cx="9372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s-ES_tradnl" sz="1800" kern="0" noProof="0" dirty="0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Paso 1: </a:t>
            </a:r>
            <a:r>
              <a:rPr kumimoji="0" lang="es-ES_tradnl" sz="1800" kern="0" noProof="0" dirty="0" err="1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parametrización</a:t>
            </a:r>
            <a:r>
              <a:rPr kumimoji="0" lang="es-ES_tradnl" sz="1800" kern="0" noProof="0" dirty="0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 del contorno y construcción de una  malla adaptada </a:t>
            </a:r>
            <a:endParaRPr lang="es-ES" sz="1800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12 Conector recto de flecha"/>
          <p:cNvCxnSpPr/>
          <p:nvPr/>
        </p:nvCxnSpPr>
        <p:spPr bwMode="auto">
          <a:xfrm>
            <a:off x="1674586" y="2409372"/>
            <a:ext cx="720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7410" y="1867392"/>
            <a:ext cx="4459510" cy="18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5501640" y="1447800"/>
            <a:ext cx="417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i="1" dirty="0" smtClean="0">
                <a:solidFill>
                  <a:schemeClr val="tx1"/>
                </a:solidFill>
                <a:latin typeface="+mn-lt"/>
              </a:rPr>
              <a:t>criterio de error de aproximación</a:t>
            </a:r>
            <a:endParaRPr lang="es-ES" sz="18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-152400" y="1447800"/>
            <a:ext cx="417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i="1" dirty="0" err="1" smtClean="0">
                <a:solidFill>
                  <a:schemeClr val="tx1"/>
                </a:solidFill>
                <a:latin typeface="+mn-lt"/>
              </a:rPr>
              <a:t>parametrización</a:t>
            </a:r>
            <a:r>
              <a:rPr lang="es-ES" sz="1800" i="1" dirty="0" smtClean="0">
                <a:solidFill>
                  <a:schemeClr val="tx1"/>
                </a:solidFill>
                <a:latin typeface="+mn-lt"/>
              </a:rPr>
              <a:t> del contorno</a:t>
            </a:r>
            <a:endParaRPr lang="es-ES" sz="18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98120" y="3596640"/>
            <a:ext cx="5013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i="1" dirty="0" smtClean="0">
                <a:solidFill>
                  <a:schemeClr val="tx1"/>
                </a:solidFill>
                <a:latin typeface="+mn-lt"/>
              </a:rPr>
              <a:t>construcción de la malla adaptada al contorno</a:t>
            </a:r>
            <a:endParaRPr lang="es-ES" sz="180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4503" y="4128383"/>
            <a:ext cx="2787636" cy="90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6585" y="4128383"/>
            <a:ext cx="1034892" cy="103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9284" y="5539960"/>
            <a:ext cx="2787636" cy="90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4503" y="5494355"/>
            <a:ext cx="2787636" cy="90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785" y="4173987"/>
            <a:ext cx="2788135" cy="90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12530" y="5485321"/>
            <a:ext cx="1034892" cy="103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2222" y="5494404"/>
            <a:ext cx="1034892" cy="103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0016" y="4119397"/>
            <a:ext cx="1034892" cy="103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CuadroTexto"/>
          <p:cNvSpPr txBox="1"/>
          <p:nvPr/>
        </p:nvSpPr>
        <p:spPr>
          <a:xfrm>
            <a:off x="3811693" y="1806787"/>
            <a:ext cx="1801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400" dirty="0" smtClean="0">
                <a:solidFill>
                  <a:srgbClr val="FF0000"/>
                </a:solidFill>
                <a:cs typeface="Times New Roman" pitchFamily="18" charset="0"/>
              </a:rPr>
              <a:t>input </a:t>
            </a:r>
            <a:r>
              <a:rPr lang="es-ES" sz="1400" dirty="0" err="1" smtClean="0">
                <a:solidFill>
                  <a:srgbClr val="FF0000"/>
                </a:solidFill>
                <a:cs typeface="Times New Roman" pitchFamily="18" charset="0"/>
              </a:rPr>
              <a:t>boundary</a:t>
            </a:r>
            <a:r>
              <a:rPr lang="es-ES" sz="1400" i="1" dirty="0" smtClean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cxnSp>
        <p:nvCxnSpPr>
          <p:cNvPr id="21" name="20 Conector recto de flecha"/>
          <p:cNvCxnSpPr/>
          <p:nvPr/>
        </p:nvCxnSpPr>
        <p:spPr bwMode="auto">
          <a:xfrm flipH="1">
            <a:off x="3642360" y="2074333"/>
            <a:ext cx="260773" cy="1354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48164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6404" y="1992313"/>
            <a:ext cx="1118806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86856" y="91440"/>
            <a:ext cx="7332663" cy="576262"/>
          </a:xfrm>
        </p:spPr>
        <p:txBody>
          <a:bodyPr/>
          <a:lstStyle/>
          <a:p>
            <a:r>
              <a:rPr lang="es-ES" dirty="0" err="1" smtClean="0"/>
              <a:t>Parametrización</a:t>
            </a:r>
            <a:r>
              <a:rPr lang="es-ES" dirty="0" smtClean="0"/>
              <a:t> T-</a:t>
            </a:r>
            <a:r>
              <a:rPr lang="es-ES" dirty="0" err="1" smtClean="0"/>
              <a:t>spline</a:t>
            </a:r>
            <a:endParaRPr lang="es-E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1" y="749300"/>
            <a:ext cx="8061960" cy="29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s-ES_tradnl" sz="1800" kern="0" noProof="0" dirty="0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Paso 1: </a:t>
            </a:r>
            <a:r>
              <a:rPr kumimoji="0" lang="es-ES_tradnl" sz="1800" kern="0" noProof="0" dirty="0" err="1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parametrización</a:t>
            </a:r>
            <a:r>
              <a:rPr kumimoji="0" lang="es-ES_tradnl" sz="1800" kern="0" noProof="0" dirty="0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 del contorno y construcción de una malla adaptada</a:t>
            </a:r>
            <a:endParaRPr lang="es-ES" sz="1800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671" y="2088793"/>
            <a:ext cx="3250777" cy="3240000"/>
          </a:xfrm>
          <a:prstGeom prst="rect">
            <a:avLst/>
          </a:prstGeom>
        </p:spPr>
      </p:pic>
      <p:pic>
        <p:nvPicPr>
          <p:cNvPr id="17" name="Imagen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9397" y="2048743"/>
            <a:ext cx="3175637" cy="3240000"/>
          </a:xfrm>
          <a:prstGeom prst="rect">
            <a:avLst/>
          </a:prstGeom>
        </p:spPr>
      </p:pic>
      <p:sp>
        <p:nvSpPr>
          <p:cNvPr id="18" name="17 CuadroTexto"/>
          <p:cNvSpPr txBox="1"/>
          <p:nvPr/>
        </p:nvSpPr>
        <p:spPr>
          <a:xfrm>
            <a:off x="0" y="1552304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i="1" dirty="0" smtClean="0">
                <a:solidFill>
                  <a:schemeClr val="tx1"/>
                </a:solidFill>
                <a:latin typeface="+mn-lt"/>
              </a:rPr>
              <a:t>T-</a:t>
            </a:r>
            <a:r>
              <a:rPr lang="es-ES" sz="1800" i="1" dirty="0" err="1" smtClean="0">
                <a:solidFill>
                  <a:schemeClr val="tx1"/>
                </a:solidFill>
                <a:latin typeface="+mn-lt"/>
              </a:rPr>
              <a:t>mesh</a:t>
            </a:r>
            <a:r>
              <a:rPr lang="es-ES" sz="1800" i="1" dirty="0" smtClean="0">
                <a:solidFill>
                  <a:schemeClr val="tx1"/>
                </a:solidFill>
                <a:latin typeface="+mn-lt"/>
              </a:rPr>
              <a:t> paramétrica adaptada al contorno</a:t>
            </a:r>
            <a:endParaRPr lang="es-ES" sz="18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477691" y="1545771"/>
            <a:ext cx="5013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800" i="1" dirty="0" smtClean="0">
                <a:solidFill>
                  <a:schemeClr val="tx1"/>
                </a:solidFill>
                <a:latin typeface="+mn-lt"/>
              </a:rPr>
              <a:t>T-</a:t>
            </a:r>
            <a:r>
              <a:rPr lang="es-ES" sz="1800" i="1" dirty="0" err="1" smtClean="0">
                <a:solidFill>
                  <a:schemeClr val="tx1"/>
                </a:solidFill>
                <a:latin typeface="+mn-lt"/>
              </a:rPr>
              <a:t>mesh</a:t>
            </a:r>
            <a:r>
              <a:rPr lang="es-ES" sz="1800" i="1" dirty="0" smtClean="0">
                <a:solidFill>
                  <a:schemeClr val="tx1"/>
                </a:solidFill>
                <a:latin typeface="+mn-lt"/>
              </a:rPr>
              <a:t>  enredada en el espacio físico</a:t>
            </a:r>
            <a:endParaRPr lang="es-ES" sz="18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423160" y="6109064"/>
            <a:ext cx="5684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  <a:latin typeface="+mn-lt"/>
              </a:rPr>
              <a:t>Objetivo: desenredar y suavizar  la malla</a:t>
            </a:r>
            <a:endParaRPr lang="es-ES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" name="24 Flecha derecha"/>
          <p:cNvSpPr/>
          <p:nvPr/>
        </p:nvSpPr>
        <p:spPr bwMode="auto">
          <a:xfrm rot="18634689">
            <a:off x="4169886" y="5449697"/>
            <a:ext cx="1080000" cy="216000"/>
          </a:xfrm>
          <a:prstGeom prst="rightArrow">
            <a:avLst/>
          </a:prstGeom>
          <a:solidFill>
            <a:srgbClr val="FF0000"/>
          </a:soli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5783" y="2414159"/>
            <a:ext cx="3805995" cy="34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5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370" y="2546033"/>
            <a:ext cx="3248124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7 Conector recto de flecha"/>
          <p:cNvCxnSpPr/>
          <p:nvPr/>
        </p:nvCxnSpPr>
        <p:spPr bwMode="auto">
          <a:xfrm>
            <a:off x="4235450" y="3987800"/>
            <a:ext cx="14760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9" name="8 CuadroTexto"/>
          <p:cNvSpPr txBox="1"/>
          <p:nvPr/>
        </p:nvSpPr>
        <p:spPr>
          <a:xfrm>
            <a:off x="803910" y="6067154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800" i="1" dirty="0" smtClean="0">
                <a:solidFill>
                  <a:schemeClr val="tx1"/>
                </a:solidFill>
                <a:latin typeface="+mn-lt"/>
              </a:rPr>
              <a:t>T-</a:t>
            </a:r>
            <a:r>
              <a:rPr lang="es-ES" sz="1800" i="1" dirty="0" err="1" smtClean="0">
                <a:solidFill>
                  <a:schemeClr val="tx1"/>
                </a:solidFill>
                <a:latin typeface="+mn-lt"/>
              </a:rPr>
              <a:t>mesh</a:t>
            </a:r>
            <a:r>
              <a:rPr lang="es-ES" sz="1800" i="1" dirty="0" smtClean="0">
                <a:solidFill>
                  <a:schemeClr val="tx1"/>
                </a:solidFill>
                <a:latin typeface="+mn-lt"/>
              </a:rPr>
              <a:t> paramétrica </a:t>
            </a:r>
            <a:endParaRPr lang="es-ES" sz="18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257800" y="5990954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i="1" dirty="0" smtClean="0">
                <a:solidFill>
                  <a:schemeClr val="tx1"/>
                </a:solidFill>
                <a:latin typeface="+mn-lt"/>
              </a:rPr>
              <a:t>T-</a:t>
            </a:r>
            <a:r>
              <a:rPr lang="es-ES" sz="1800" i="1" dirty="0" err="1" smtClean="0">
                <a:solidFill>
                  <a:schemeClr val="tx1"/>
                </a:solidFill>
                <a:latin typeface="+mn-lt"/>
              </a:rPr>
              <a:t>mesh</a:t>
            </a:r>
            <a:r>
              <a:rPr lang="es-ES" sz="1800" i="1" dirty="0" smtClean="0">
                <a:solidFill>
                  <a:schemeClr val="tx1"/>
                </a:solidFill>
                <a:latin typeface="+mn-lt"/>
              </a:rPr>
              <a:t> física</a:t>
            </a:r>
            <a:endParaRPr lang="es-ES" sz="18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68709" y="1526458"/>
            <a:ext cx="9537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400" dirty="0" smtClean="0">
                <a:solidFill>
                  <a:schemeClr val="tx1"/>
                </a:solidFill>
                <a:latin typeface="+mn-lt"/>
              </a:rPr>
              <a:t>La T-</a:t>
            </a:r>
            <a:r>
              <a:rPr lang="es-ES" sz="2400" dirty="0" err="1" smtClean="0">
                <a:solidFill>
                  <a:schemeClr val="tx1"/>
                </a:solidFill>
                <a:latin typeface="+mn-lt"/>
              </a:rPr>
              <a:t>mesh</a:t>
            </a:r>
            <a:r>
              <a:rPr lang="es-ES" sz="2400" dirty="0" smtClean="0">
                <a:solidFill>
                  <a:schemeClr val="tx1"/>
                </a:solidFill>
                <a:latin typeface="+mn-lt"/>
              </a:rPr>
              <a:t> paramétrica  se deforma  </a:t>
            </a:r>
            <a:r>
              <a:rPr lang="es-ES" sz="2400" dirty="0" err="1" smtClean="0">
                <a:solidFill>
                  <a:schemeClr val="tx1"/>
                </a:solidFill>
                <a:latin typeface="+mn-lt"/>
              </a:rPr>
              <a:t>isomorficamente</a:t>
            </a:r>
            <a:r>
              <a:rPr lang="es-ES" sz="2400" dirty="0" smtClean="0">
                <a:solidFill>
                  <a:schemeClr val="tx1"/>
                </a:solidFill>
                <a:latin typeface="+mn-lt"/>
              </a:rPr>
              <a:t> </a:t>
            </a:r>
            <a:br>
              <a:rPr lang="es-ES" sz="2400" dirty="0" smtClean="0">
                <a:solidFill>
                  <a:schemeClr val="tx1"/>
                </a:solidFill>
                <a:latin typeface="+mn-lt"/>
              </a:rPr>
            </a:br>
            <a:r>
              <a:rPr lang="es-ES" sz="2400" dirty="0" smtClean="0">
                <a:solidFill>
                  <a:schemeClr val="tx1"/>
                </a:solidFill>
                <a:latin typeface="+mn-lt"/>
              </a:rPr>
              <a:t>en la T-</a:t>
            </a:r>
            <a:r>
              <a:rPr lang="es-ES" sz="2400" dirty="0" err="1" smtClean="0">
                <a:solidFill>
                  <a:schemeClr val="tx1"/>
                </a:solidFill>
                <a:latin typeface="+mn-lt"/>
              </a:rPr>
              <a:t>mesh</a:t>
            </a:r>
            <a:r>
              <a:rPr lang="es-ES" sz="2400" dirty="0" smtClean="0">
                <a:solidFill>
                  <a:schemeClr val="tx1"/>
                </a:solidFill>
                <a:latin typeface="+mn-lt"/>
              </a:rPr>
              <a:t> en el espacio físico</a:t>
            </a:r>
            <a:endParaRPr lang="es-E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1 Título"/>
          <p:cNvSpPr>
            <a:spLocks noGrp="1"/>
          </p:cNvSpPr>
          <p:nvPr>
            <p:ph type="title"/>
          </p:nvPr>
        </p:nvSpPr>
        <p:spPr>
          <a:xfrm>
            <a:off x="286856" y="91440"/>
            <a:ext cx="7332663" cy="576262"/>
          </a:xfrm>
        </p:spPr>
        <p:txBody>
          <a:bodyPr/>
          <a:lstStyle/>
          <a:p>
            <a:r>
              <a:rPr lang="es-ES" dirty="0" smtClean="0"/>
              <a:t>Algoritmo de </a:t>
            </a:r>
            <a:r>
              <a:rPr lang="es-ES" dirty="0" err="1" smtClean="0"/>
              <a:t>parametrización</a:t>
            </a:r>
            <a:r>
              <a:rPr lang="es-ES" dirty="0" smtClean="0"/>
              <a:t> T-</a:t>
            </a:r>
            <a:r>
              <a:rPr lang="es-ES" dirty="0" err="1" smtClean="0"/>
              <a:t>spline</a:t>
            </a:r>
            <a:endParaRPr lang="es-ES" dirty="0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12519" y="732473"/>
            <a:ext cx="8054241" cy="31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s-ES_tradnl" sz="2000" kern="0" noProof="0" dirty="0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Paso 2:  </a:t>
            </a:r>
            <a:r>
              <a:rPr kumimoji="0" lang="es-ES_tradnl" sz="2000" kern="0" dirty="0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desenredo y suavizado  de T-</a:t>
            </a:r>
            <a:r>
              <a:rPr kumimoji="0" lang="es-ES_tradnl" sz="2000" kern="0" dirty="0" err="1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mesh</a:t>
            </a:r>
            <a:endParaRPr lang="es-ES" sz="2000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2933" y="2795159"/>
            <a:ext cx="3805995" cy="34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" y="2565083"/>
            <a:ext cx="3803419" cy="34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286856" y="91440"/>
            <a:ext cx="7332663" cy="576262"/>
          </a:xfrm>
        </p:spPr>
        <p:txBody>
          <a:bodyPr/>
          <a:lstStyle/>
          <a:p>
            <a:r>
              <a:rPr lang="es-ES" dirty="0" err="1" smtClean="0"/>
              <a:t>Parametrización</a:t>
            </a:r>
            <a:r>
              <a:rPr lang="es-ES" dirty="0" smtClean="0"/>
              <a:t> T-</a:t>
            </a:r>
            <a:r>
              <a:rPr lang="es-ES" dirty="0" err="1" smtClean="0"/>
              <a:t>spline</a:t>
            </a:r>
            <a:endParaRPr lang="es-ES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12519" y="732473"/>
            <a:ext cx="8054241" cy="31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s-ES_tradnl" sz="2000" kern="0" noProof="0" dirty="0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Paso 2:  </a:t>
            </a:r>
            <a:r>
              <a:rPr kumimoji="0" lang="es-ES_tradnl" sz="2000" kern="0" noProof="0" dirty="0" err="1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optimizaci</a:t>
            </a:r>
            <a:r>
              <a:rPr kumimoji="0" lang="es-ES_tradnl" sz="2000" kern="0" dirty="0" err="1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ón</a:t>
            </a:r>
            <a:r>
              <a:rPr kumimoji="0" lang="es-ES_tradnl" sz="2000" kern="0" dirty="0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 de T-</a:t>
            </a:r>
            <a:r>
              <a:rPr kumimoji="0" lang="es-ES_tradnl" sz="2000" kern="0" dirty="0" err="1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mesh</a:t>
            </a:r>
            <a:r>
              <a:rPr kumimoji="0" lang="es-ES_tradnl" sz="2000" kern="0" dirty="0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,  recolocación previa </a:t>
            </a:r>
            <a:endParaRPr lang="es-ES" sz="2000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50520" y="184404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800" i="1" dirty="0" smtClean="0">
                <a:solidFill>
                  <a:schemeClr val="tx1"/>
                </a:solidFill>
                <a:latin typeface="+mn-lt"/>
              </a:rPr>
              <a:t>Recolocación previa de los nodos interiores  mediante </a:t>
            </a:r>
            <a:r>
              <a:rPr lang="es-ES" sz="1800" b="1" i="1" dirty="0" err="1" smtClean="0">
                <a:solidFill>
                  <a:schemeClr val="tx1"/>
                </a:solidFill>
                <a:latin typeface="+mn-lt"/>
              </a:rPr>
              <a:t>Coons</a:t>
            </a:r>
            <a:r>
              <a:rPr lang="es-ES" sz="1800" b="1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1800" b="1" i="1" dirty="0" err="1" smtClean="0">
                <a:solidFill>
                  <a:schemeClr val="tx1"/>
                </a:solidFill>
                <a:latin typeface="+mn-lt"/>
              </a:rPr>
              <a:t>patch</a:t>
            </a:r>
            <a:endParaRPr lang="es-ES" sz="1800" b="1" i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614160" y="2011680"/>
            <a:ext cx="246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800" i="1" dirty="0" smtClean="0">
                <a:solidFill>
                  <a:schemeClr val="tx1"/>
                </a:solidFill>
                <a:latin typeface="+mn-lt"/>
              </a:rPr>
              <a:t>T-</a:t>
            </a:r>
            <a:r>
              <a:rPr lang="es-ES" sz="1800" i="1" dirty="0" err="1" smtClean="0">
                <a:solidFill>
                  <a:schemeClr val="tx1"/>
                </a:solidFill>
                <a:latin typeface="+mn-lt"/>
              </a:rPr>
              <a:t>mesh</a:t>
            </a:r>
            <a:r>
              <a:rPr lang="es-ES" sz="1800" i="1" dirty="0" smtClean="0">
                <a:solidFill>
                  <a:schemeClr val="tx1"/>
                </a:solidFill>
                <a:latin typeface="+mn-lt"/>
              </a:rPr>
              <a:t> optimizada</a:t>
            </a:r>
          </a:p>
        </p:txBody>
      </p:sp>
      <p:grpSp>
        <p:nvGrpSpPr>
          <p:cNvPr id="18" name="17 Grupo"/>
          <p:cNvGrpSpPr/>
          <p:nvPr/>
        </p:nvGrpSpPr>
        <p:grpSpPr>
          <a:xfrm>
            <a:off x="4175760" y="3992880"/>
            <a:ext cx="2468880" cy="628347"/>
            <a:chOff x="4099560" y="3794760"/>
            <a:chExt cx="2468880" cy="628347"/>
          </a:xfrm>
        </p:grpSpPr>
        <p:sp>
          <p:nvSpPr>
            <p:cNvPr id="8" name="7 Flecha derecha"/>
            <p:cNvSpPr/>
            <p:nvPr/>
          </p:nvSpPr>
          <p:spPr bwMode="auto">
            <a:xfrm>
              <a:off x="4131480" y="4243107"/>
              <a:ext cx="1476000" cy="180000"/>
            </a:xfrm>
            <a:prstGeom prst="rightArrow">
              <a:avLst/>
            </a:prstGeom>
            <a:ln w="28575"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es-ES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4099560" y="3794760"/>
              <a:ext cx="2468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s-ES" sz="1800" i="1" dirty="0" smtClean="0">
                  <a:solidFill>
                    <a:srgbClr val="FF0000"/>
                  </a:solidFill>
                  <a:latin typeface="+mn-lt"/>
                </a:rPr>
                <a:t>optimización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59080" y="1524000"/>
            <a:ext cx="9646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400" b="1" dirty="0" smtClean="0">
                <a:solidFill>
                  <a:schemeClr val="tx1"/>
                </a:solidFill>
                <a:latin typeface="+mn-lt"/>
              </a:rPr>
              <a:t>Optimización local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:  determinar  una nueva posición del nodo libre para   </a:t>
            </a:r>
          </a:p>
          <a:p>
            <a:pPr algn="l"/>
            <a:r>
              <a:rPr lang="es-ES" sz="2000" dirty="0" smtClean="0">
                <a:solidFill>
                  <a:schemeClr val="tx1"/>
                </a:solidFill>
                <a:latin typeface="+mn-lt"/>
              </a:rPr>
              <a:t>                                      mejorar la calidad de la malla local. </a:t>
            </a: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9" name="308 Flecha derecha"/>
          <p:cNvSpPr/>
          <p:nvPr/>
        </p:nvSpPr>
        <p:spPr bwMode="auto">
          <a:xfrm>
            <a:off x="4008120" y="4587240"/>
            <a:ext cx="1188000" cy="216000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s-ES"/>
          </a:p>
        </p:txBody>
      </p:sp>
      <p:sp>
        <p:nvSpPr>
          <p:cNvPr id="42" name="41 CuadroTexto"/>
          <p:cNvSpPr txBox="1"/>
          <p:nvPr/>
        </p:nvSpPr>
        <p:spPr>
          <a:xfrm>
            <a:off x="3798611" y="2463391"/>
            <a:ext cx="6671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dirty="0" smtClean="0">
                <a:solidFill>
                  <a:schemeClr val="tx1"/>
                </a:solidFill>
                <a:latin typeface="+mn-lt"/>
              </a:rPr>
              <a:t>Minimizamos  la función objetivo  </a:t>
            </a:r>
            <a:r>
              <a:rPr lang="es-ES" sz="2000" i="1" dirty="0" smtClean="0">
                <a:solidFill>
                  <a:schemeClr val="tx1"/>
                </a:solidFill>
                <a:cs typeface="Times New Roman" pitchFamily="18" charset="0"/>
              </a:rPr>
              <a:t>K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s-ES" sz="2000" b="1" dirty="0" smtClean="0">
                <a:solidFill>
                  <a:schemeClr val="tx1"/>
                </a:solidFill>
                <a:cs typeface="Times New Roman" pitchFamily="18" charset="0"/>
              </a:rPr>
              <a:t>x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) para hallar </a:t>
            </a:r>
            <a:br>
              <a:rPr lang="es-ES" sz="2000" dirty="0" smtClean="0">
                <a:solidFill>
                  <a:schemeClr val="tx1"/>
                </a:solidFill>
                <a:latin typeface="+mn-lt"/>
              </a:rPr>
            </a:b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la </a:t>
            </a:r>
            <a:r>
              <a:rPr lang="es-ES" sz="2000" dirty="0" smtClean="0">
                <a:solidFill>
                  <a:srgbClr val="000000"/>
                </a:solidFill>
                <a:latin typeface="Trebuchet MS"/>
              </a:rPr>
              <a:t>posición óptima </a:t>
            </a:r>
            <a:r>
              <a:rPr lang="es-ES" sz="2400" b="1" dirty="0" smtClean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s-ES" sz="2400" b="1" baseline="-25000" dirty="0" smtClean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s-ES" sz="2000" dirty="0" smtClean="0">
                <a:solidFill>
                  <a:srgbClr val="000000"/>
                </a:solidFill>
                <a:latin typeface="Trebuchet MS"/>
              </a:rPr>
              <a:t> del nodo libre </a:t>
            </a: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54" name="53 Grupo"/>
          <p:cNvGrpSpPr/>
          <p:nvPr/>
        </p:nvGrpSpPr>
        <p:grpSpPr>
          <a:xfrm>
            <a:off x="640692" y="2895603"/>
            <a:ext cx="2809993" cy="3691950"/>
            <a:chOff x="534012" y="2910843"/>
            <a:chExt cx="2809993" cy="3691950"/>
          </a:xfrm>
        </p:grpSpPr>
        <p:grpSp>
          <p:nvGrpSpPr>
            <p:cNvPr id="222" name="221 Grupo"/>
            <p:cNvGrpSpPr/>
            <p:nvPr/>
          </p:nvGrpSpPr>
          <p:grpSpPr>
            <a:xfrm>
              <a:off x="534012" y="3474497"/>
              <a:ext cx="2809993" cy="2690563"/>
              <a:chOff x="975965" y="3230654"/>
              <a:chExt cx="3479867" cy="3344400"/>
            </a:xfrm>
          </p:grpSpPr>
          <p:grpSp>
            <p:nvGrpSpPr>
              <p:cNvPr id="113" name="112 Grupo"/>
              <p:cNvGrpSpPr/>
              <p:nvPr/>
            </p:nvGrpSpPr>
            <p:grpSpPr>
              <a:xfrm>
                <a:off x="1021080" y="3276600"/>
                <a:ext cx="3384000" cy="3240000"/>
                <a:chOff x="5425440" y="2545080"/>
                <a:chExt cx="3810000" cy="3657600"/>
              </a:xfrm>
            </p:grpSpPr>
            <p:sp>
              <p:nvSpPr>
                <p:cNvPr id="114" name="113 Forma libre"/>
                <p:cNvSpPr/>
                <p:nvPr/>
              </p:nvSpPr>
              <p:spPr bwMode="auto">
                <a:xfrm>
                  <a:off x="5425440" y="2545080"/>
                  <a:ext cx="3810000" cy="3657600"/>
                </a:xfrm>
                <a:custGeom>
                  <a:avLst/>
                  <a:gdLst>
                    <a:gd name="connsiteX0" fmla="*/ 2148840 w 4023360"/>
                    <a:gd name="connsiteY0" fmla="*/ 304800 h 3688080"/>
                    <a:gd name="connsiteX1" fmla="*/ 4008120 w 4023360"/>
                    <a:gd name="connsiteY1" fmla="*/ 228600 h 3688080"/>
                    <a:gd name="connsiteX2" fmla="*/ 4023360 w 4023360"/>
                    <a:gd name="connsiteY2" fmla="*/ 1828800 h 3688080"/>
                    <a:gd name="connsiteX3" fmla="*/ 3749040 w 4023360"/>
                    <a:gd name="connsiteY3" fmla="*/ 3642360 h 3688080"/>
                    <a:gd name="connsiteX4" fmla="*/ 1676400 w 4023360"/>
                    <a:gd name="connsiteY4" fmla="*/ 3688080 h 3688080"/>
                    <a:gd name="connsiteX5" fmla="*/ 137160 w 4023360"/>
                    <a:gd name="connsiteY5" fmla="*/ 3276600 h 3688080"/>
                    <a:gd name="connsiteX6" fmla="*/ 0 w 4023360"/>
                    <a:gd name="connsiteY6" fmla="*/ 1630680 h 3688080"/>
                    <a:gd name="connsiteX7" fmla="*/ 396240 w 4023360"/>
                    <a:gd name="connsiteY7" fmla="*/ 0 h 3688080"/>
                    <a:gd name="connsiteX8" fmla="*/ 2148840 w 4023360"/>
                    <a:gd name="connsiteY8" fmla="*/ 304800 h 3688080"/>
                    <a:gd name="connsiteX0" fmla="*/ 2011680 w 3886200"/>
                    <a:gd name="connsiteY0" fmla="*/ 304800 h 3688080"/>
                    <a:gd name="connsiteX1" fmla="*/ 3870960 w 3886200"/>
                    <a:gd name="connsiteY1" fmla="*/ 228600 h 3688080"/>
                    <a:gd name="connsiteX2" fmla="*/ 3886200 w 3886200"/>
                    <a:gd name="connsiteY2" fmla="*/ 1828800 h 3688080"/>
                    <a:gd name="connsiteX3" fmla="*/ 3611880 w 3886200"/>
                    <a:gd name="connsiteY3" fmla="*/ 3642360 h 3688080"/>
                    <a:gd name="connsiteX4" fmla="*/ 1539240 w 3886200"/>
                    <a:gd name="connsiteY4" fmla="*/ 3688080 h 3688080"/>
                    <a:gd name="connsiteX5" fmla="*/ 0 w 3886200"/>
                    <a:gd name="connsiteY5" fmla="*/ 3276600 h 3688080"/>
                    <a:gd name="connsiteX6" fmla="*/ 304800 w 3886200"/>
                    <a:gd name="connsiteY6" fmla="*/ 1630680 h 3688080"/>
                    <a:gd name="connsiteX7" fmla="*/ 259080 w 3886200"/>
                    <a:gd name="connsiteY7" fmla="*/ 0 h 3688080"/>
                    <a:gd name="connsiteX8" fmla="*/ 2011680 w 3886200"/>
                    <a:gd name="connsiteY8" fmla="*/ 304800 h 3688080"/>
                    <a:gd name="connsiteX0" fmla="*/ 2011680 w 3870960"/>
                    <a:gd name="connsiteY0" fmla="*/ 304800 h 3688080"/>
                    <a:gd name="connsiteX1" fmla="*/ 3870960 w 3870960"/>
                    <a:gd name="connsiteY1" fmla="*/ 228600 h 3688080"/>
                    <a:gd name="connsiteX2" fmla="*/ 3627120 w 3870960"/>
                    <a:gd name="connsiteY2" fmla="*/ 1798320 h 3688080"/>
                    <a:gd name="connsiteX3" fmla="*/ 3611880 w 3870960"/>
                    <a:gd name="connsiteY3" fmla="*/ 3642360 h 3688080"/>
                    <a:gd name="connsiteX4" fmla="*/ 1539240 w 3870960"/>
                    <a:gd name="connsiteY4" fmla="*/ 3688080 h 3688080"/>
                    <a:gd name="connsiteX5" fmla="*/ 0 w 3870960"/>
                    <a:gd name="connsiteY5" fmla="*/ 3276600 h 3688080"/>
                    <a:gd name="connsiteX6" fmla="*/ 304800 w 3870960"/>
                    <a:gd name="connsiteY6" fmla="*/ 1630680 h 3688080"/>
                    <a:gd name="connsiteX7" fmla="*/ 259080 w 3870960"/>
                    <a:gd name="connsiteY7" fmla="*/ 0 h 3688080"/>
                    <a:gd name="connsiteX8" fmla="*/ 2011680 w 3870960"/>
                    <a:gd name="connsiteY8" fmla="*/ 304800 h 3688080"/>
                    <a:gd name="connsiteX0" fmla="*/ 2011680 w 3870960"/>
                    <a:gd name="connsiteY0" fmla="*/ 304800 h 3642360"/>
                    <a:gd name="connsiteX1" fmla="*/ 3870960 w 3870960"/>
                    <a:gd name="connsiteY1" fmla="*/ 228600 h 3642360"/>
                    <a:gd name="connsiteX2" fmla="*/ 3627120 w 3870960"/>
                    <a:gd name="connsiteY2" fmla="*/ 1798320 h 3642360"/>
                    <a:gd name="connsiteX3" fmla="*/ 3611880 w 3870960"/>
                    <a:gd name="connsiteY3" fmla="*/ 3642360 h 3642360"/>
                    <a:gd name="connsiteX4" fmla="*/ 1935480 w 3870960"/>
                    <a:gd name="connsiteY4" fmla="*/ 3627120 h 3642360"/>
                    <a:gd name="connsiteX5" fmla="*/ 0 w 3870960"/>
                    <a:gd name="connsiteY5" fmla="*/ 3276600 h 3642360"/>
                    <a:gd name="connsiteX6" fmla="*/ 304800 w 3870960"/>
                    <a:gd name="connsiteY6" fmla="*/ 1630680 h 3642360"/>
                    <a:gd name="connsiteX7" fmla="*/ 259080 w 3870960"/>
                    <a:gd name="connsiteY7" fmla="*/ 0 h 3642360"/>
                    <a:gd name="connsiteX8" fmla="*/ 2011680 w 3870960"/>
                    <a:gd name="connsiteY8" fmla="*/ 304800 h 3642360"/>
                    <a:gd name="connsiteX0" fmla="*/ 2453640 w 4312920"/>
                    <a:gd name="connsiteY0" fmla="*/ 304800 h 3703320"/>
                    <a:gd name="connsiteX1" fmla="*/ 4312920 w 4312920"/>
                    <a:gd name="connsiteY1" fmla="*/ 228600 h 3703320"/>
                    <a:gd name="connsiteX2" fmla="*/ 4069080 w 4312920"/>
                    <a:gd name="connsiteY2" fmla="*/ 1798320 h 3703320"/>
                    <a:gd name="connsiteX3" fmla="*/ 4053840 w 4312920"/>
                    <a:gd name="connsiteY3" fmla="*/ 3642360 h 3703320"/>
                    <a:gd name="connsiteX4" fmla="*/ 2377440 w 4312920"/>
                    <a:gd name="connsiteY4" fmla="*/ 3627120 h 3703320"/>
                    <a:gd name="connsiteX5" fmla="*/ 0 w 4312920"/>
                    <a:gd name="connsiteY5" fmla="*/ 3703320 h 3703320"/>
                    <a:gd name="connsiteX6" fmla="*/ 746760 w 4312920"/>
                    <a:gd name="connsiteY6" fmla="*/ 1630680 h 3703320"/>
                    <a:gd name="connsiteX7" fmla="*/ 701040 w 4312920"/>
                    <a:gd name="connsiteY7" fmla="*/ 0 h 3703320"/>
                    <a:gd name="connsiteX8" fmla="*/ 2453640 w 4312920"/>
                    <a:gd name="connsiteY8" fmla="*/ 304800 h 3703320"/>
                    <a:gd name="connsiteX0" fmla="*/ 1950720 w 3810000"/>
                    <a:gd name="connsiteY0" fmla="*/ 304800 h 3657600"/>
                    <a:gd name="connsiteX1" fmla="*/ 3810000 w 3810000"/>
                    <a:gd name="connsiteY1" fmla="*/ 228600 h 3657600"/>
                    <a:gd name="connsiteX2" fmla="*/ 3566160 w 3810000"/>
                    <a:gd name="connsiteY2" fmla="*/ 1798320 h 3657600"/>
                    <a:gd name="connsiteX3" fmla="*/ 3550920 w 3810000"/>
                    <a:gd name="connsiteY3" fmla="*/ 3642360 h 3657600"/>
                    <a:gd name="connsiteX4" fmla="*/ 1874520 w 3810000"/>
                    <a:gd name="connsiteY4" fmla="*/ 3627120 h 3657600"/>
                    <a:gd name="connsiteX5" fmla="*/ 0 w 3810000"/>
                    <a:gd name="connsiteY5" fmla="*/ 3657600 h 3657600"/>
                    <a:gd name="connsiteX6" fmla="*/ 243840 w 3810000"/>
                    <a:gd name="connsiteY6" fmla="*/ 1630680 h 3657600"/>
                    <a:gd name="connsiteX7" fmla="*/ 198120 w 3810000"/>
                    <a:gd name="connsiteY7" fmla="*/ 0 h 3657600"/>
                    <a:gd name="connsiteX8" fmla="*/ 1950720 w 3810000"/>
                    <a:gd name="connsiteY8" fmla="*/ 304800 h 3657600"/>
                    <a:gd name="connsiteX0" fmla="*/ 1950720 w 3810000"/>
                    <a:gd name="connsiteY0" fmla="*/ 304800 h 3657600"/>
                    <a:gd name="connsiteX1" fmla="*/ 3810000 w 3810000"/>
                    <a:gd name="connsiteY1" fmla="*/ 228600 h 3657600"/>
                    <a:gd name="connsiteX2" fmla="*/ 3566160 w 3810000"/>
                    <a:gd name="connsiteY2" fmla="*/ 1798320 h 3657600"/>
                    <a:gd name="connsiteX3" fmla="*/ 3550920 w 3810000"/>
                    <a:gd name="connsiteY3" fmla="*/ 3642360 h 3657600"/>
                    <a:gd name="connsiteX4" fmla="*/ 1859280 w 3810000"/>
                    <a:gd name="connsiteY4" fmla="*/ 3215640 h 3657600"/>
                    <a:gd name="connsiteX5" fmla="*/ 0 w 3810000"/>
                    <a:gd name="connsiteY5" fmla="*/ 3657600 h 3657600"/>
                    <a:gd name="connsiteX6" fmla="*/ 243840 w 3810000"/>
                    <a:gd name="connsiteY6" fmla="*/ 1630680 h 3657600"/>
                    <a:gd name="connsiteX7" fmla="*/ 198120 w 3810000"/>
                    <a:gd name="connsiteY7" fmla="*/ 0 h 3657600"/>
                    <a:gd name="connsiteX8" fmla="*/ 1950720 w 3810000"/>
                    <a:gd name="connsiteY8" fmla="*/ 304800 h 3657600"/>
                    <a:gd name="connsiteX0" fmla="*/ 2331720 w 4191000"/>
                    <a:gd name="connsiteY0" fmla="*/ 304800 h 3657600"/>
                    <a:gd name="connsiteX1" fmla="*/ 4191000 w 4191000"/>
                    <a:gd name="connsiteY1" fmla="*/ 228600 h 3657600"/>
                    <a:gd name="connsiteX2" fmla="*/ 3947160 w 4191000"/>
                    <a:gd name="connsiteY2" fmla="*/ 1798320 h 3657600"/>
                    <a:gd name="connsiteX3" fmla="*/ 3931920 w 4191000"/>
                    <a:gd name="connsiteY3" fmla="*/ 3642360 h 3657600"/>
                    <a:gd name="connsiteX4" fmla="*/ 2240280 w 4191000"/>
                    <a:gd name="connsiteY4" fmla="*/ 3215640 h 3657600"/>
                    <a:gd name="connsiteX5" fmla="*/ 381000 w 4191000"/>
                    <a:gd name="connsiteY5" fmla="*/ 3657600 h 3657600"/>
                    <a:gd name="connsiteX6" fmla="*/ 0 w 4191000"/>
                    <a:gd name="connsiteY6" fmla="*/ 1554480 h 3657600"/>
                    <a:gd name="connsiteX7" fmla="*/ 579120 w 4191000"/>
                    <a:gd name="connsiteY7" fmla="*/ 0 h 3657600"/>
                    <a:gd name="connsiteX8" fmla="*/ 2331720 w 4191000"/>
                    <a:gd name="connsiteY8" fmla="*/ 304800 h 3657600"/>
                    <a:gd name="connsiteX0" fmla="*/ 1950720 w 3810000"/>
                    <a:gd name="connsiteY0" fmla="*/ 304800 h 3657600"/>
                    <a:gd name="connsiteX1" fmla="*/ 3810000 w 3810000"/>
                    <a:gd name="connsiteY1" fmla="*/ 228600 h 3657600"/>
                    <a:gd name="connsiteX2" fmla="*/ 3566160 w 3810000"/>
                    <a:gd name="connsiteY2" fmla="*/ 1798320 h 3657600"/>
                    <a:gd name="connsiteX3" fmla="*/ 3550920 w 3810000"/>
                    <a:gd name="connsiteY3" fmla="*/ 3642360 h 3657600"/>
                    <a:gd name="connsiteX4" fmla="*/ 1859280 w 3810000"/>
                    <a:gd name="connsiteY4" fmla="*/ 3215640 h 3657600"/>
                    <a:gd name="connsiteX5" fmla="*/ 0 w 3810000"/>
                    <a:gd name="connsiteY5" fmla="*/ 3657600 h 3657600"/>
                    <a:gd name="connsiteX6" fmla="*/ 609600 w 3810000"/>
                    <a:gd name="connsiteY6" fmla="*/ 1661160 h 3657600"/>
                    <a:gd name="connsiteX7" fmla="*/ 198120 w 3810000"/>
                    <a:gd name="connsiteY7" fmla="*/ 0 h 3657600"/>
                    <a:gd name="connsiteX8" fmla="*/ 1950720 w 3810000"/>
                    <a:gd name="connsiteY8" fmla="*/ 304800 h 3657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10000" h="3657600">
                      <a:moveTo>
                        <a:pt x="1950720" y="304800"/>
                      </a:moveTo>
                      <a:lnTo>
                        <a:pt x="3810000" y="228600"/>
                      </a:lnTo>
                      <a:lnTo>
                        <a:pt x="3566160" y="1798320"/>
                      </a:lnTo>
                      <a:lnTo>
                        <a:pt x="3550920" y="3642360"/>
                      </a:lnTo>
                      <a:lnTo>
                        <a:pt x="1859280" y="3215640"/>
                      </a:lnTo>
                      <a:lnTo>
                        <a:pt x="0" y="3657600"/>
                      </a:lnTo>
                      <a:lnTo>
                        <a:pt x="609600" y="1661160"/>
                      </a:lnTo>
                      <a:lnTo>
                        <a:pt x="198120" y="0"/>
                      </a:lnTo>
                      <a:lnTo>
                        <a:pt x="1950720" y="3048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5" name="114 Elipse"/>
                <p:cNvSpPr/>
                <p:nvPr/>
              </p:nvSpPr>
              <p:spPr bwMode="auto">
                <a:xfrm>
                  <a:off x="8386918" y="3282696"/>
                  <a:ext cx="252000" cy="252000"/>
                </a:xfrm>
                <a:prstGeom prst="ellipse">
                  <a:avLst/>
                </a:prstGeom>
                <a:solidFill>
                  <a:srgbClr val="FF0000"/>
                </a:solidFill>
                <a:ln w="317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rtlCol="0" anchor="ctr"/>
                <a:lstStyle/>
                <a:p>
                  <a:pPr algn="ctr"/>
                  <a:endParaRPr lang="es-ES"/>
                </a:p>
              </p:txBody>
            </p:sp>
            <p:cxnSp>
              <p:nvCxnSpPr>
                <p:cNvPr id="116" name="115 Conector recto"/>
                <p:cNvCxnSpPr>
                  <a:stCxn id="114" idx="2"/>
                  <a:endCxn id="115" idx="6"/>
                </p:cNvCxnSpPr>
                <p:nvPr/>
              </p:nvCxnSpPr>
              <p:spPr bwMode="auto">
                <a:xfrm flipH="1" flipV="1">
                  <a:off x="8638918" y="3408696"/>
                  <a:ext cx="352682" cy="93470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7" name="116 Conector recto"/>
                <p:cNvCxnSpPr>
                  <a:stCxn id="114" idx="0"/>
                  <a:endCxn id="115" idx="0"/>
                </p:cNvCxnSpPr>
                <p:nvPr/>
              </p:nvCxnSpPr>
              <p:spPr bwMode="auto">
                <a:xfrm>
                  <a:off x="7376160" y="2849880"/>
                  <a:ext cx="1136758" cy="432816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8" name="117 Conector recto"/>
                <p:cNvCxnSpPr>
                  <a:stCxn id="114" idx="4"/>
                  <a:endCxn id="115" idx="4"/>
                </p:cNvCxnSpPr>
                <p:nvPr/>
              </p:nvCxnSpPr>
              <p:spPr bwMode="auto">
                <a:xfrm flipV="1">
                  <a:off x="7284720" y="3534696"/>
                  <a:ext cx="1228198" cy="222602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9" name="118 Conector recto"/>
                <p:cNvCxnSpPr>
                  <a:stCxn id="114" idx="6"/>
                  <a:endCxn id="115" idx="2"/>
                </p:cNvCxnSpPr>
                <p:nvPr/>
              </p:nvCxnSpPr>
              <p:spPr bwMode="auto">
                <a:xfrm flipV="1">
                  <a:off x="6035040" y="3408696"/>
                  <a:ext cx="2351878" cy="79754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12" name="211 Elipse"/>
              <p:cNvSpPr/>
              <p:nvPr/>
            </p:nvSpPr>
            <p:spPr bwMode="auto">
              <a:xfrm>
                <a:off x="1145299" y="3230654"/>
                <a:ext cx="144000" cy="144000"/>
              </a:xfrm>
              <a:prstGeom prst="ellipse">
                <a:avLst/>
              </a:prstGeom>
              <a:solidFill>
                <a:schemeClr val="tx1"/>
              </a:solidFill>
              <a:ln w="317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3" name="212 Elipse"/>
              <p:cNvSpPr/>
              <p:nvPr/>
            </p:nvSpPr>
            <p:spPr bwMode="auto">
              <a:xfrm>
                <a:off x="2686233" y="3476187"/>
                <a:ext cx="144000" cy="144000"/>
              </a:xfrm>
              <a:prstGeom prst="ellipse">
                <a:avLst/>
              </a:prstGeom>
              <a:solidFill>
                <a:schemeClr val="tx1"/>
              </a:solidFill>
              <a:ln w="317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4" name="213 Elipse"/>
              <p:cNvSpPr/>
              <p:nvPr/>
            </p:nvSpPr>
            <p:spPr bwMode="auto">
              <a:xfrm>
                <a:off x="4311832" y="3416921"/>
                <a:ext cx="144000" cy="144000"/>
              </a:xfrm>
              <a:prstGeom prst="ellipse">
                <a:avLst/>
              </a:prstGeom>
              <a:solidFill>
                <a:schemeClr val="tx1"/>
              </a:solidFill>
              <a:ln w="317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5" name="214 Elipse"/>
              <p:cNvSpPr/>
              <p:nvPr/>
            </p:nvSpPr>
            <p:spPr bwMode="auto">
              <a:xfrm>
                <a:off x="4117099" y="4796987"/>
                <a:ext cx="144000" cy="144000"/>
              </a:xfrm>
              <a:prstGeom prst="ellipse">
                <a:avLst/>
              </a:prstGeom>
              <a:solidFill>
                <a:schemeClr val="tx1"/>
              </a:solidFill>
              <a:ln w="317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6" name="215 Elipse"/>
              <p:cNvSpPr/>
              <p:nvPr/>
            </p:nvSpPr>
            <p:spPr bwMode="auto">
              <a:xfrm>
                <a:off x="1483965" y="4678454"/>
                <a:ext cx="144000" cy="144000"/>
              </a:xfrm>
              <a:prstGeom prst="ellipse">
                <a:avLst/>
              </a:prstGeom>
              <a:solidFill>
                <a:schemeClr val="tx1"/>
              </a:solidFill>
              <a:ln w="317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7" name="216 Elipse"/>
              <p:cNvSpPr/>
              <p:nvPr/>
            </p:nvSpPr>
            <p:spPr bwMode="auto">
              <a:xfrm>
                <a:off x="975965" y="6431054"/>
                <a:ext cx="144000" cy="144000"/>
              </a:xfrm>
              <a:prstGeom prst="ellipse">
                <a:avLst/>
              </a:prstGeom>
              <a:solidFill>
                <a:schemeClr val="tx1"/>
              </a:solidFill>
              <a:ln w="317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8" name="217 Elipse"/>
              <p:cNvSpPr/>
              <p:nvPr/>
            </p:nvSpPr>
            <p:spPr bwMode="auto">
              <a:xfrm>
                <a:off x="2601566" y="6033121"/>
                <a:ext cx="144000" cy="144000"/>
              </a:xfrm>
              <a:prstGeom prst="ellipse">
                <a:avLst/>
              </a:prstGeom>
              <a:solidFill>
                <a:schemeClr val="tx1"/>
              </a:solidFill>
              <a:ln w="317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9" name="218 Elipse"/>
              <p:cNvSpPr/>
              <p:nvPr/>
            </p:nvSpPr>
            <p:spPr bwMode="auto">
              <a:xfrm>
                <a:off x="4091699" y="6405654"/>
                <a:ext cx="144000" cy="144000"/>
              </a:xfrm>
              <a:prstGeom prst="ellipse">
                <a:avLst/>
              </a:prstGeom>
              <a:solidFill>
                <a:schemeClr val="tx1"/>
              </a:solidFill>
              <a:ln w="317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291" name="290 CuadroTexto"/>
            <p:cNvSpPr txBox="1"/>
            <p:nvPr/>
          </p:nvSpPr>
          <p:spPr>
            <a:xfrm>
              <a:off x="1295400" y="2910843"/>
              <a:ext cx="13754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dirty="0" smtClean="0">
                  <a:solidFill>
                    <a:srgbClr val="FF0000"/>
                  </a:solidFill>
                  <a:latin typeface="+mn-lt"/>
                </a:rPr>
                <a:t>nodo libre</a:t>
              </a:r>
              <a:endParaRPr lang="es-ES" sz="2000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293" name="292 Conector recto de flecha"/>
            <p:cNvCxnSpPr/>
            <p:nvPr/>
          </p:nvCxnSpPr>
          <p:spPr bwMode="auto">
            <a:xfrm>
              <a:off x="2331720" y="3307083"/>
              <a:ext cx="347470" cy="6080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40 CuadroTexto"/>
            <p:cNvSpPr txBox="1"/>
            <p:nvPr/>
          </p:nvSpPr>
          <p:spPr>
            <a:xfrm>
              <a:off x="1112520" y="6202683"/>
              <a:ext cx="18135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i="1" dirty="0" smtClean="0">
                  <a:solidFill>
                    <a:schemeClr val="tx1"/>
                  </a:solidFill>
                  <a:latin typeface="+mn-lt"/>
                </a:rPr>
                <a:t>malla local</a:t>
              </a:r>
              <a:endParaRPr lang="es-ES" sz="2000" i="1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44" name="1 Título"/>
          <p:cNvSpPr txBox="1">
            <a:spLocks/>
          </p:cNvSpPr>
          <p:nvPr/>
        </p:nvSpPr>
        <p:spPr bwMode="auto">
          <a:xfrm>
            <a:off x="243676" y="101600"/>
            <a:ext cx="73326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Algoritmo de </a:t>
            </a:r>
            <a:r>
              <a:rPr kumimoji="0" lang="es-ES" sz="2400" b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</a:t>
            </a:r>
            <a:r>
              <a:rPr kumimoji="0" lang="es-E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arametrización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T-</a:t>
            </a:r>
            <a:r>
              <a:rPr kumimoji="0" lang="es-E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spline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251559" y="732473"/>
            <a:ext cx="805424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s-ES_tradnl" sz="2000" kern="0" noProof="0" dirty="0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Paso 2:  </a:t>
            </a:r>
            <a:r>
              <a:rPr kumimoji="0" lang="es-ES_tradnl" sz="2000" kern="0" noProof="0" dirty="0" err="1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optimizaci</a:t>
            </a:r>
            <a:r>
              <a:rPr kumimoji="0" lang="es-ES_tradnl" sz="2000" kern="0" dirty="0" err="1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ón</a:t>
            </a:r>
            <a:r>
              <a:rPr kumimoji="0" lang="es-ES_tradnl" sz="2000" kern="0" dirty="0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 de T-</a:t>
            </a:r>
            <a:r>
              <a:rPr kumimoji="0" lang="es-ES_tradnl" sz="2000" kern="0" dirty="0" err="1" smtClean="0">
                <a:solidFill>
                  <a:srgbClr val="C8C8C8"/>
                </a:solidFill>
                <a:latin typeface="Arial" pitchFamily="34" charset="0"/>
                <a:cs typeface="Arial" pitchFamily="34" charset="0"/>
              </a:rPr>
              <a:t>mesh</a:t>
            </a:r>
            <a:endParaRPr lang="es-ES" sz="2000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5" name="54 Grupo"/>
          <p:cNvGrpSpPr/>
          <p:nvPr/>
        </p:nvGrpSpPr>
        <p:grpSpPr>
          <a:xfrm>
            <a:off x="5699760" y="3459256"/>
            <a:ext cx="3002280" cy="3204497"/>
            <a:chOff x="3901440" y="3444016"/>
            <a:chExt cx="3002280" cy="3204497"/>
          </a:xfrm>
        </p:grpSpPr>
        <p:sp>
          <p:nvSpPr>
            <p:cNvPr id="43" name="42 CuadroTexto"/>
            <p:cNvSpPr txBox="1"/>
            <p:nvPr/>
          </p:nvSpPr>
          <p:spPr>
            <a:xfrm>
              <a:off x="3901440" y="6248403"/>
              <a:ext cx="30022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s-ES" sz="2000" i="1" dirty="0" smtClean="0">
                  <a:solidFill>
                    <a:schemeClr val="tx1"/>
                  </a:solidFill>
                  <a:latin typeface="+mn-lt"/>
                </a:rPr>
                <a:t>malla local optimizada</a:t>
              </a:r>
              <a:endParaRPr lang="es-ES" sz="2000" i="1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3" name="52 Grupo"/>
            <p:cNvGrpSpPr/>
            <p:nvPr/>
          </p:nvGrpSpPr>
          <p:grpSpPr>
            <a:xfrm>
              <a:off x="3951579" y="3444016"/>
              <a:ext cx="2809993" cy="2700603"/>
              <a:chOff x="6130899" y="3459256"/>
              <a:chExt cx="2809993" cy="2700603"/>
            </a:xfrm>
          </p:grpSpPr>
          <p:grpSp>
            <p:nvGrpSpPr>
              <p:cNvPr id="223" name="222 Grupo"/>
              <p:cNvGrpSpPr/>
              <p:nvPr/>
            </p:nvGrpSpPr>
            <p:grpSpPr>
              <a:xfrm>
                <a:off x="6130899" y="3459256"/>
                <a:ext cx="2809993" cy="2700603"/>
                <a:chOff x="975965" y="3230654"/>
                <a:chExt cx="3479867" cy="3344400"/>
              </a:xfrm>
            </p:grpSpPr>
            <p:grpSp>
              <p:nvGrpSpPr>
                <p:cNvPr id="224" name="112 Grupo"/>
                <p:cNvGrpSpPr/>
                <p:nvPr/>
              </p:nvGrpSpPr>
              <p:grpSpPr>
                <a:xfrm>
                  <a:off x="1021080" y="3276600"/>
                  <a:ext cx="3384000" cy="3240000"/>
                  <a:chOff x="5425440" y="2545080"/>
                  <a:chExt cx="3810000" cy="3657600"/>
                </a:xfrm>
              </p:grpSpPr>
              <p:sp>
                <p:nvSpPr>
                  <p:cNvPr id="233" name="232 Forma libre"/>
                  <p:cNvSpPr/>
                  <p:nvPr/>
                </p:nvSpPr>
                <p:spPr bwMode="auto">
                  <a:xfrm>
                    <a:off x="5425440" y="2545080"/>
                    <a:ext cx="3810000" cy="3657600"/>
                  </a:xfrm>
                  <a:custGeom>
                    <a:avLst/>
                    <a:gdLst>
                      <a:gd name="connsiteX0" fmla="*/ 2148840 w 4023360"/>
                      <a:gd name="connsiteY0" fmla="*/ 304800 h 3688080"/>
                      <a:gd name="connsiteX1" fmla="*/ 4008120 w 4023360"/>
                      <a:gd name="connsiteY1" fmla="*/ 228600 h 3688080"/>
                      <a:gd name="connsiteX2" fmla="*/ 4023360 w 4023360"/>
                      <a:gd name="connsiteY2" fmla="*/ 1828800 h 3688080"/>
                      <a:gd name="connsiteX3" fmla="*/ 3749040 w 4023360"/>
                      <a:gd name="connsiteY3" fmla="*/ 3642360 h 3688080"/>
                      <a:gd name="connsiteX4" fmla="*/ 1676400 w 4023360"/>
                      <a:gd name="connsiteY4" fmla="*/ 3688080 h 3688080"/>
                      <a:gd name="connsiteX5" fmla="*/ 137160 w 4023360"/>
                      <a:gd name="connsiteY5" fmla="*/ 3276600 h 3688080"/>
                      <a:gd name="connsiteX6" fmla="*/ 0 w 4023360"/>
                      <a:gd name="connsiteY6" fmla="*/ 1630680 h 3688080"/>
                      <a:gd name="connsiteX7" fmla="*/ 396240 w 4023360"/>
                      <a:gd name="connsiteY7" fmla="*/ 0 h 3688080"/>
                      <a:gd name="connsiteX8" fmla="*/ 2148840 w 4023360"/>
                      <a:gd name="connsiteY8" fmla="*/ 304800 h 3688080"/>
                      <a:gd name="connsiteX0" fmla="*/ 2011680 w 3886200"/>
                      <a:gd name="connsiteY0" fmla="*/ 304800 h 3688080"/>
                      <a:gd name="connsiteX1" fmla="*/ 3870960 w 3886200"/>
                      <a:gd name="connsiteY1" fmla="*/ 228600 h 3688080"/>
                      <a:gd name="connsiteX2" fmla="*/ 3886200 w 3886200"/>
                      <a:gd name="connsiteY2" fmla="*/ 1828800 h 3688080"/>
                      <a:gd name="connsiteX3" fmla="*/ 3611880 w 3886200"/>
                      <a:gd name="connsiteY3" fmla="*/ 3642360 h 3688080"/>
                      <a:gd name="connsiteX4" fmla="*/ 1539240 w 3886200"/>
                      <a:gd name="connsiteY4" fmla="*/ 3688080 h 3688080"/>
                      <a:gd name="connsiteX5" fmla="*/ 0 w 3886200"/>
                      <a:gd name="connsiteY5" fmla="*/ 3276600 h 3688080"/>
                      <a:gd name="connsiteX6" fmla="*/ 304800 w 3886200"/>
                      <a:gd name="connsiteY6" fmla="*/ 1630680 h 3688080"/>
                      <a:gd name="connsiteX7" fmla="*/ 259080 w 3886200"/>
                      <a:gd name="connsiteY7" fmla="*/ 0 h 3688080"/>
                      <a:gd name="connsiteX8" fmla="*/ 2011680 w 3886200"/>
                      <a:gd name="connsiteY8" fmla="*/ 304800 h 3688080"/>
                      <a:gd name="connsiteX0" fmla="*/ 2011680 w 3870960"/>
                      <a:gd name="connsiteY0" fmla="*/ 304800 h 3688080"/>
                      <a:gd name="connsiteX1" fmla="*/ 3870960 w 3870960"/>
                      <a:gd name="connsiteY1" fmla="*/ 228600 h 3688080"/>
                      <a:gd name="connsiteX2" fmla="*/ 3627120 w 3870960"/>
                      <a:gd name="connsiteY2" fmla="*/ 1798320 h 3688080"/>
                      <a:gd name="connsiteX3" fmla="*/ 3611880 w 3870960"/>
                      <a:gd name="connsiteY3" fmla="*/ 3642360 h 3688080"/>
                      <a:gd name="connsiteX4" fmla="*/ 1539240 w 3870960"/>
                      <a:gd name="connsiteY4" fmla="*/ 3688080 h 3688080"/>
                      <a:gd name="connsiteX5" fmla="*/ 0 w 3870960"/>
                      <a:gd name="connsiteY5" fmla="*/ 3276600 h 3688080"/>
                      <a:gd name="connsiteX6" fmla="*/ 304800 w 3870960"/>
                      <a:gd name="connsiteY6" fmla="*/ 1630680 h 3688080"/>
                      <a:gd name="connsiteX7" fmla="*/ 259080 w 3870960"/>
                      <a:gd name="connsiteY7" fmla="*/ 0 h 3688080"/>
                      <a:gd name="connsiteX8" fmla="*/ 2011680 w 3870960"/>
                      <a:gd name="connsiteY8" fmla="*/ 304800 h 3688080"/>
                      <a:gd name="connsiteX0" fmla="*/ 2011680 w 3870960"/>
                      <a:gd name="connsiteY0" fmla="*/ 304800 h 3642360"/>
                      <a:gd name="connsiteX1" fmla="*/ 3870960 w 3870960"/>
                      <a:gd name="connsiteY1" fmla="*/ 228600 h 3642360"/>
                      <a:gd name="connsiteX2" fmla="*/ 3627120 w 3870960"/>
                      <a:gd name="connsiteY2" fmla="*/ 1798320 h 3642360"/>
                      <a:gd name="connsiteX3" fmla="*/ 3611880 w 3870960"/>
                      <a:gd name="connsiteY3" fmla="*/ 3642360 h 3642360"/>
                      <a:gd name="connsiteX4" fmla="*/ 1935480 w 3870960"/>
                      <a:gd name="connsiteY4" fmla="*/ 3627120 h 3642360"/>
                      <a:gd name="connsiteX5" fmla="*/ 0 w 3870960"/>
                      <a:gd name="connsiteY5" fmla="*/ 3276600 h 3642360"/>
                      <a:gd name="connsiteX6" fmla="*/ 304800 w 3870960"/>
                      <a:gd name="connsiteY6" fmla="*/ 1630680 h 3642360"/>
                      <a:gd name="connsiteX7" fmla="*/ 259080 w 3870960"/>
                      <a:gd name="connsiteY7" fmla="*/ 0 h 3642360"/>
                      <a:gd name="connsiteX8" fmla="*/ 2011680 w 3870960"/>
                      <a:gd name="connsiteY8" fmla="*/ 304800 h 3642360"/>
                      <a:gd name="connsiteX0" fmla="*/ 2453640 w 4312920"/>
                      <a:gd name="connsiteY0" fmla="*/ 304800 h 3703320"/>
                      <a:gd name="connsiteX1" fmla="*/ 4312920 w 4312920"/>
                      <a:gd name="connsiteY1" fmla="*/ 228600 h 3703320"/>
                      <a:gd name="connsiteX2" fmla="*/ 4069080 w 4312920"/>
                      <a:gd name="connsiteY2" fmla="*/ 1798320 h 3703320"/>
                      <a:gd name="connsiteX3" fmla="*/ 4053840 w 4312920"/>
                      <a:gd name="connsiteY3" fmla="*/ 3642360 h 3703320"/>
                      <a:gd name="connsiteX4" fmla="*/ 2377440 w 4312920"/>
                      <a:gd name="connsiteY4" fmla="*/ 3627120 h 3703320"/>
                      <a:gd name="connsiteX5" fmla="*/ 0 w 4312920"/>
                      <a:gd name="connsiteY5" fmla="*/ 3703320 h 3703320"/>
                      <a:gd name="connsiteX6" fmla="*/ 746760 w 4312920"/>
                      <a:gd name="connsiteY6" fmla="*/ 1630680 h 3703320"/>
                      <a:gd name="connsiteX7" fmla="*/ 701040 w 4312920"/>
                      <a:gd name="connsiteY7" fmla="*/ 0 h 3703320"/>
                      <a:gd name="connsiteX8" fmla="*/ 2453640 w 4312920"/>
                      <a:gd name="connsiteY8" fmla="*/ 304800 h 3703320"/>
                      <a:gd name="connsiteX0" fmla="*/ 1950720 w 3810000"/>
                      <a:gd name="connsiteY0" fmla="*/ 304800 h 3657600"/>
                      <a:gd name="connsiteX1" fmla="*/ 3810000 w 3810000"/>
                      <a:gd name="connsiteY1" fmla="*/ 228600 h 3657600"/>
                      <a:gd name="connsiteX2" fmla="*/ 3566160 w 3810000"/>
                      <a:gd name="connsiteY2" fmla="*/ 1798320 h 3657600"/>
                      <a:gd name="connsiteX3" fmla="*/ 3550920 w 3810000"/>
                      <a:gd name="connsiteY3" fmla="*/ 3642360 h 3657600"/>
                      <a:gd name="connsiteX4" fmla="*/ 1874520 w 3810000"/>
                      <a:gd name="connsiteY4" fmla="*/ 3627120 h 3657600"/>
                      <a:gd name="connsiteX5" fmla="*/ 0 w 3810000"/>
                      <a:gd name="connsiteY5" fmla="*/ 3657600 h 3657600"/>
                      <a:gd name="connsiteX6" fmla="*/ 243840 w 3810000"/>
                      <a:gd name="connsiteY6" fmla="*/ 1630680 h 3657600"/>
                      <a:gd name="connsiteX7" fmla="*/ 198120 w 3810000"/>
                      <a:gd name="connsiteY7" fmla="*/ 0 h 3657600"/>
                      <a:gd name="connsiteX8" fmla="*/ 1950720 w 3810000"/>
                      <a:gd name="connsiteY8" fmla="*/ 304800 h 3657600"/>
                      <a:gd name="connsiteX0" fmla="*/ 1950720 w 3810000"/>
                      <a:gd name="connsiteY0" fmla="*/ 304800 h 3657600"/>
                      <a:gd name="connsiteX1" fmla="*/ 3810000 w 3810000"/>
                      <a:gd name="connsiteY1" fmla="*/ 228600 h 3657600"/>
                      <a:gd name="connsiteX2" fmla="*/ 3566160 w 3810000"/>
                      <a:gd name="connsiteY2" fmla="*/ 1798320 h 3657600"/>
                      <a:gd name="connsiteX3" fmla="*/ 3550920 w 3810000"/>
                      <a:gd name="connsiteY3" fmla="*/ 3642360 h 3657600"/>
                      <a:gd name="connsiteX4" fmla="*/ 1859280 w 3810000"/>
                      <a:gd name="connsiteY4" fmla="*/ 3215640 h 3657600"/>
                      <a:gd name="connsiteX5" fmla="*/ 0 w 3810000"/>
                      <a:gd name="connsiteY5" fmla="*/ 3657600 h 3657600"/>
                      <a:gd name="connsiteX6" fmla="*/ 243840 w 3810000"/>
                      <a:gd name="connsiteY6" fmla="*/ 1630680 h 3657600"/>
                      <a:gd name="connsiteX7" fmla="*/ 198120 w 3810000"/>
                      <a:gd name="connsiteY7" fmla="*/ 0 h 3657600"/>
                      <a:gd name="connsiteX8" fmla="*/ 1950720 w 3810000"/>
                      <a:gd name="connsiteY8" fmla="*/ 304800 h 3657600"/>
                      <a:gd name="connsiteX0" fmla="*/ 2331720 w 4191000"/>
                      <a:gd name="connsiteY0" fmla="*/ 304800 h 3657600"/>
                      <a:gd name="connsiteX1" fmla="*/ 4191000 w 4191000"/>
                      <a:gd name="connsiteY1" fmla="*/ 228600 h 3657600"/>
                      <a:gd name="connsiteX2" fmla="*/ 3947160 w 4191000"/>
                      <a:gd name="connsiteY2" fmla="*/ 1798320 h 3657600"/>
                      <a:gd name="connsiteX3" fmla="*/ 3931920 w 4191000"/>
                      <a:gd name="connsiteY3" fmla="*/ 3642360 h 3657600"/>
                      <a:gd name="connsiteX4" fmla="*/ 2240280 w 4191000"/>
                      <a:gd name="connsiteY4" fmla="*/ 3215640 h 3657600"/>
                      <a:gd name="connsiteX5" fmla="*/ 381000 w 4191000"/>
                      <a:gd name="connsiteY5" fmla="*/ 3657600 h 3657600"/>
                      <a:gd name="connsiteX6" fmla="*/ 0 w 4191000"/>
                      <a:gd name="connsiteY6" fmla="*/ 1554480 h 3657600"/>
                      <a:gd name="connsiteX7" fmla="*/ 579120 w 4191000"/>
                      <a:gd name="connsiteY7" fmla="*/ 0 h 3657600"/>
                      <a:gd name="connsiteX8" fmla="*/ 2331720 w 4191000"/>
                      <a:gd name="connsiteY8" fmla="*/ 304800 h 3657600"/>
                      <a:gd name="connsiteX0" fmla="*/ 1950720 w 3810000"/>
                      <a:gd name="connsiteY0" fmla="*/ 304800 h 3657600"/>
                      <a:gd name="connsiteX1" fmla="*/ 3810000 w 3810000"/>
                      <a:gd name="connsiteY1" fmla="*/ 228600 h 3657600"/>
                      <a:gd name="connsiteX2" fmla="*/ 3566160 w 3810000"/>
                      <a:gd name="connsiteY2" fmla="*/ 1798320 h 3657600"/>
                      <a:gd name="connsiteX3" fmla="*/ 3550920 w 3810000"/>
                      <a:gd name="connsiteY3" fmla="*/ 3642360 h 3657600"/>
                      <a:gd name="connsiteX4" fmla="*/ 1859280 w 3810000"/>
                      <a:gd name="connsiteY4" fmla="*/ 3215640 h 3657600"/>
                      <a:gd name="connsiteX5" fmla="*/ 0 w 3810000"/>
                      <a:gd name="connsiteY5" fmla="*/ 3657600 h 3657600"/>
                      <a:gd name="connsiteX6" fmla="*/ 609600 w 3810000"/>
                      <a:gd name="connsiteY6" fmla="*/ 1661160 h 3657600"/>
                      <a:gd name="connsiteX7" fmla="*/ 198120 w 3810000"/>
                      <a:gd name="connsiteY7" fmla="*/ 0 h 3657600"/>
                      <a:gd name="connsiteX8" fmla="*/ 1950720 w 3810000"/>
                      <a:gd name="connsiteY8" fmla="*/ 304800 h 365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810000" h="3657600">
                        <a:moveTo>
                          <a:pt x="1950720" y="304800"/>
                        </a:moveTo>
                        <a:lnTo>
                          <a:pt x="3810000" y="228600"/>
                        </a:lnTo>
                        <a:lnTo>
                          <a:pt x="3566160" y="1798320"/>
                        </a:lnTo>
                        <a:lnTo>
                          <a:pt x="3550920" y="3642360"/>
                        </a:lnTo>
                        <a:lnTo>
                          <a:pt x="1859280" y="3215640"/>
                        </a:lnTo>
                        <a:lnTo>
                          <a:pt x="0" y="3657600"/>
                        </a:lnTo>
                        <a:lnTo>
                          <a:pt x="609600" y="1661160"/>
                        </a:lnTo>
                        <a:lnTo>
                          <a:pt x="198120" y="0"/>
                        </a:lnTo>
                        <a:lnTo>
                          <a:pt x="1950720" y="3048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34" name="233 Elipse"/>
                  <p:cNvSpPr/>
                  <p:nvPr/>
                </p:nvSpPr>
                <p:spPr bwMode="auto">
                  <a:xfrm>
                    <a:off x="7215850" y="4033540"/>
                    <a:ext cx="252000" cy="252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s-ES"/>
                  </a:p>
                </p:txBody>
              </p:sp>
              <p:cxnSp>
                <p:nvCxnSpPr>
                  <p:cNvPr id="235" name="234 Conector recto"/>
                  <p:cNvCxnSpPr>
                    <a:stCxn id="233" idx="2"/>
                    <a:endCxn id="234" idx="6"/>
                  </p:cNvCxnSpPr>
                  <p:nvPr/>
                </p:nvCxnSpPr>
                <p:spPr bwMode="auto">
                  <a:xfrm flipH="1" flipV="1">
                    <a:off x="7467850" y="4159540"/>
                    <a:ext cx="1523750" cy="18386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36" name="235 Conector recto"/>
                  <p:cNvCxnSpPr>
                    <a:stCxn id="233" idx="0"/>
                    <a:endCxn id="234" idx="0"/>
                  </p:cNvCxnSpPr>
                  <p:nvPr/>
                </p:nvCxnSpPr>
                <p:spPr bwMode="auto">
                  <a:xfrm flipH="1">
                    <a:off x="7341850" y="2849880"/>
                    <a:ext cx="34310" cy="118366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37" name="236 Conector recto"/>
                  <p:cNvCxnSpPr>
                    <a:stCxn id="233" idx="4"/>
                    <a:endCxn id="234" idx="4"/>
                  </p:cNvCxnSpPr>
                  <p:nvPr/>
                </p:nvCxnSpPr>
                <p:spPr bwMode="auto">
                  <a:xfrm flipV="1">
                    <a:off x="7284720" y="4285540"/>
                    <a:ext cx="57130" cy="147518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38" name="237 Conector recto"/>
                  <p:cNvCxnSpPr>
                    <a:stCxn id="233" idx="6"/>
                    <a:endCxn id="234" idx="2"/>
                  </p:cNvCxnSpPr>
                  <p:nvPr/>
                </p:nvCxnSpPr>
                <p:spPr bwMode="auto">
                  <a:xfrm flipV="1">
                    <a:off x="6035040" y="4159540"/>
                    <a:ext cx="1180810" cy="467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225" name="224 Elipse"/>
                <p:cNvSpPr/>
                <p:nvPr/>
              </p:nvSpPr>
              <p:spPr bwMode="auto">
                <a:xfrm>
                  <a:off x="1145299" y="3230654"/>
                  <a:ext cx="144000" cy="144000"/>
                </a:xfrm>
                <a:prstGeom prst="ellipse">
                  <a:avLst/>
                </a:prstGeom>
                <a:solidFill>
                  <a:schemeClr val="tx1"/>
                </a:solidFill>
                <a:ln w="317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6" name="225 Elipse"/>
                <p:cNvSpPr/>
                <p:nvPr/>
              </p:nvSpPr>
              <p:spPr bwMode="auto">
                <a:xfrm>
                  <a:off x="2686233" y="3476187"/>
                  <a:ext cx="144000" cy="144000"/>
                </a:xfrm>
                <a:prstGeom prst="ellipse">
                  <a:avLst/>
                </a:prstGeom>
                <a:solidFill>
                  <a:schemeClr val="tx1"/>
                </a:solidFill>
                <a:ln w="317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7" name="226 Elipse"/>
                <p:cNvSpPr/>
                <p:nvPr/>
              </p:nvSpPr>
              <p:spPr bwMode="auto">
                <a:xfrm>
                  <a:off x="4311832" y="3416921"/>
                  <a:ext cx="144000" cy="144000"/>
                </a:xfrm>
                <a:prstGeom prst="ellipse">
                  <a:avLst/>
                </a:prstGeom>
                <a:solidFill>
                  <a:schemeClr val="tx1"/>
                </a:solidFill>
                <a:ln w="317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8" name="227 Elipse"/>
                <p:cNvSpPr/>
                <p:nvPr/>
              </p:nvSpPr>
              <p:spPr bwMode="auto">
                <a:xfrm>
                  <a:off x="4117099" y="4796987"/>
                  <a:ext cx="144000" cy="144000"/>
                </a:xfrm>
                <a:prstGeom prst="ellipse">
                  <a:avLst/>
                </a:prstGeom>
                <a:solidFill>
                  <a:schemeClr val="tx1"/>
                </a:solidFill>
                <a:ln w="317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9" name="228 Elipse"/>
                <p:cNvSpPr/>
                <p:nvPr/>
              </p:nvSpPr>
              <p:spPr bwMode="auto">
                <a:xfrm>
                  <a:off x="1483965" y="4678454"/>
                  <a:ext cx="144000" cy="144000"/>
                </a:xfrm>
                <a:prstGeom prst="ellipse">
                  <a:avLst/>
                </a:prstGeom>
                <a:solidFill>
                  <a:schemeClr val="tx1"/>
                </a:solidFill>
                <a:ln w="317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30" name="229 Elipse"/>
                <p:cNvSpPr/>
                <p:nvPr/>
              </p:nvSpPr>
              <p:spPr bwMode="auto">
                <a:xfrm>
                  <a:off x="975965" y="6431054"/>
                  <a:ext cx="144000" cy="144000"/>
                </a:xfrm>
                <a:prstGeom prst="ellipse">
                  <a:avLst/>
                </a:prstGeom>
                <a:solidFill>
                  <a:schemeClr val="tx1"/>
                </a:solidFill>
                <a:ln w="317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31" name="230 Elipse"/>
                <p:cNvSpPr/>
                <p:nvPr/>
              </p:nvSpPr>
              <p:spPr bwMode="auto">
                <a:xfrm>
                  <a:off x="2601566" y="6033121"/>
                  <a:ext cx="144000" cy="144000"/>
                </a:xfrm>
                <a:prstGeom prst="ellipse">
                  <a:avLst/>
                </a:prstGeom>
                <a:solidFill>
                  <a:schemeClr val="tx1"/>
                </a:solidFill>
                <a:ln w="317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32" name="231 Elipse"/>
                <p:cNvSpPr/>
                <p:nvPr/>
              </p:nvSpPr>
              <p:spPr bwMode="auto">
                <a:xfrm>
                  <a:off x="4091699" y="6405654"/>
                  <a:ext cx="144000" cy="144000"/>
                </a:xfrm>
                <a:prstGeom prst="ellipse">
                  <a:avLst/>
                </a:prstGeom>
                <a:solidFill>
                  <a:schemeClr val="tx1"/>
                </a:solidFill>
                <a:ln w="317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rtlCol="0" anchor="ctr"/>
                <a:lstStyle/>
                <a:p>
                  <a:pPr algn="ctr"/>
                  <a:endParaRPr lang="es-ES"/>
                </a:p>
              </p:txBody>
            </p:sp>
          </p:grpSp>
          <p:pic>
            <p:nvPicPr>
              <p:cNvPr id="34304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662863" y="4812030"/>
                <a:ext cx="393230" cy="28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HOTSPOTTYPE" val="EndShow"/>
  <p:tag name="BRANCHTO" val="-3"/>
</p:tagLst>
</file>

<file path=ppt/theme/theme1.xml><?xml version="1.0" encoding="utf-8"?>
<a:theme xmlns:a="http://schemas.openxmlformats.org/drawingml/2006/main" name="1_Plantilla_IUSIANI">
  <a:themeElements>
    <a:clrScheme name="Plantilla_IUSIAN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antilla_IUSIANI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0000"/>
        </a:solidFill>
        <a:ln w="31750" algn="ctr">
          <a:solidFill>
            <a:srgbClr val="FFFFF5"/>
          </a:solidFill>
          <a:miter lim="800000"/>
          <a:headEnd/>
          <a:tailEnd/>
        </a:ln>
      </a:spPr>
      <a:bodyPr wrap="none" anchor="ctr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40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lantilla_IUSIA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IUSIAN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IUSIA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IUSIAN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IUSIAN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IUSIAN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IUSIAN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IUSIAN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IUSIAN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IUSIAN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IUSIAN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IUSIAN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40983</TotalTime>
  <Words>739</Words>
  <Application>Microsoft Office PowerPoint</Application>
  <PresentationFormat>A4 (210 x 297 mm)</PresentationFormat>
  <Paragraphs>145</Paragraphs>
  <Slides>27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0" baseType="lpstr">
      <vt:lpstr>1_Plantilla_IUSIANI</vt:lpstr>
      <vt:lpstr>Tema de Office</vt:lpstr>
      <vt:lpstr>Equation</vt:lpstr>
      <vt:lpstr>Diapositiva 1</vt:lpstr>
      <vt:lpstr>Parametrización T-spline del dominio computacional  para aplicación de IGA  en 2D  </vt:lpstr>
      <vt:lpstr>Diapositiva 3</vt:lpstr>
      <vt:lpstr>Algoritmo de parametrización  T-spline  </vt:lpstr>
      <vt:lpstr>Algoritmo de parametrización T-spline</vt:lpstr>
      <vt:lpstr>Parametrización T-spline</vt:lpstr>
      <vt:lpstr>Algoritmo de parametrización T-spline</vt:lpstr>
      <vt:lpstr>Parametrización T-spline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Aplicación del análisis isogeométrico</vt:lpstr>
      <vt:lpstr>Diapositiva 24</vt:lpstr>
      <vt:lpstr>Diapositiva 25</vt:lpstr>
      <vt:lpstr>Líneas futuras</vt:lpstr>
      <vt:lpstr>Diapositiva 27</vt:lpstr>
    </vt:vector>
  </TitlesOfParts>
  <Company>Universidad de Las Palmas de G.C.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Conferencia Larga sobre Generacion de Mallas 3-D</dc:title>
  <dc:creator>Rafael Montenegro Armas</dc:creator>
  <cp:lastModifiedBy>marina</cp:lastModifiedBy>
  <cp:revision>2658</cp:revision>
  <cp:lastPrinted>2001-09-04T19:07:26Z</cp:lastPrinted>
  <dcterms:created xsi:type="dcterms:W3CDTF">1999-11-30T19:04:13Z</dcterms:created>
  <dcterms:modified xsi:type="dcterms:W3CDTF">2013-06-25T16:02:38Z</dcterms:modified>
</cp:coreProperties>
</file>