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3464" r:id="rId4"/>
    <p:sldMasterId id="2147493477" r:id="rId5"/>
    <p:sldMasterId id="2147493490" r:id="rId6"/>
    <p:sldMasterId id="2147493503" r:id="rId7"/>
    <p:sldMasterId id="2147493529" r:id="rId8"/>
    <p:sldMasterId id="2147493555" r:id="rId9"/>
    <p:sldMasterId id="2147493568" r:id="rId10"/>
    <p:sldMasterId id="2147493581" r:id="rId11"/>
    <p:sldMasterId id="2147493594" r:id="rId12"/>
    <p:sldMasterId id="2147493608" r:id="rId13"/>
    <p:sldMasterId id="2147493621" r:id="rId14"/>
    <p:sldMasterId id="2147493635" r:id="rId15"/>
    <p:sldMasterId id="2147493660" r:id="rId16"/>
    <p:sldMasterId id="2147493687" r:id="rId17"/>
    <p:sldMasterId id="2147493699" r:id="rId18"/>
  </p:sldMasterIdLst>
  <p:notesMasterIdLst>
    <p:notesMasterId r:id="rId113"/>
  </p:notesMasterIdLst>
  <p:handoutMasterIdLst>
    <p:handoutMasterId r:id="rId114"/>
  </p:handoutMasterIdLst>
  <p:sldIdLst>
    <p:sldId id="1623" r:id="rId19"/>
    <p:sldId id="1646" r:id="rId20"/>
    <p:sldId id="1624" r:id="rId21"/>
    <p:sldId id="1625" r:id="rId22"/>
    <p:sldId id="1626" r:id="rId23"/>
    <p:sldId id="1627" r:id="rId24"/>
    <p:sldId id="1628" r:id="rId25"/>
    <p:sldId id="1629" r:id="rId26"/>
    <p:sldId id="1613" r:id="rId27"/>
    <p:sldId id="1664" r:id="rId28"/>
    <p:sldId id="1665" r:id="rId29"/>
    <p:sldId id="1666" r:id="rId30"/>
    <p:sldId id="1694" r:id="rId31"/>
    <p:sldId id="1695" r:id="rId32"/>
    <p:sldId id="1696" r:id="rId33"/>
    <p:sldId id="1697" r:id="rId34"/>
    <p:sldId id="1698" r:id="rId35"/>
    <p:sldId id="1699" r:id="rId36"/>
    <p:sldId id="1700" r:id="rId37"/>
    <p:sldId id="1566" r:id="rId38"/>
    <p:sldId id="1567" r:id="rId39"/>
    <p:sldId id="1568" r:id="rId40"/>
    <p:sldId id="1569" r:id="rId41"/>
    <p:sldId id="1667" r:id="rId42"/>
    <p:sldId id="1570" r:id="rId43"/>
    <p:sldId id="1571" r:id="rId44"/>
    <p:sldId id="1572" r:id="rId45"/>
    <p:sldId id="1573" r:id="rId46"/>
    <p:sldId id="1574" r:id="rId47"/>
    <p:sldId id="1575" r:id="rId48"/>
    <p:sldId id="1576" r:id="rId49"/>
    <p:sldId id="1591" r:id="rId50"/>
    <p:sldId id="1630" r:id="rId51"/>
    <p:sldId id="1631" r:id="rId52"/>
    <p:sldId id="1684" r:id="rId53"/>
    <p:sldId id="1685" r:id="rId54"/>
    <p:sldId id="1687" r:id="rId55"/>
    <p:sldId id="1688" r:id="rId56"/>
    <p:sldId id="1689" r:id="rId57"/>
    <p:sldId id="1690" r:id="rId58"/>
    <p:sldId id="1691" r:id="rId59"/>
    <p:sldId id="1692" r:id="rId60"/>
    <p:sldId id="1693" r:id="rId61"/>
    <p:sldId id="1592" r:id="rId62"/>
    <p:sldId id="1702" r:id="rId63"/>
    <p:sldId id="1652" r:id="rId64"/>
    <p:sldId id="1632" r:id="rId65"/>
    <p:sldId id="1633" r:id="rId66"/>
    <p:sldId id="1634" r:id="rId67"/>
    <p:sldId id="1635" r:id="rId68"/>
    <p:sldId id="1636" r:id="rId69"/>
    <p:sldId id="1673" r:id="rId70"/>
    <p:sldId id="1674" r:id="rId71"/>
    <p:sldId id="1675" r:id="rId72"/>
    <p:sldId id="1676" r:id="rId73"/>
    <p:sldId id="1677" r:id="rId74"/>
    <p:sldId id="1678" r:id="rId75"/>
    <p:sldId id="1679" r:id="rId76"/>
    <p:sldId id="1680" r:id="rId77"/>
    <p:sldId id="1681" r:id="rId78"/>
    <p:sldId id="1682" r:id="rId79"/>
    <p:sldId id="1645" r:id="rId80"/>
    <p:sldId id="1615" r:id="rId81"/>
    <p:sldId id="1637" r:id="rId82"/>
    <p:sldId id="1638" r:id="rId83"/>
    <p:sldId id="1639" r:id="rId84"/>
    <p:sldId id="1642" r:id="rId85"/>
    <p:sldId id="1648" r:id="rId86"/>
    <p:sldId id="1653" r:id="rId87"/>
    <p:sldId id="1654" r:id="rId88"/>
    <p:sldId id="1655" r:id="rId89"/>
    <p:sldId id="1618" r:id="rId90"/>
    <p:sldId id="1658" r:id="rId91"/>
    <p:sldId id="1657" r:id="rId92"/>
    <p:sldId id="1659" r:id="rId93"/>
    <p:sldId id="1660" r:id="rId94"/>
    <p:sldId id="1662" r:id="rId95"/>
    <p:sldId id="1663" r:id="rId96"/>
    <p:sldId id="1595" r:id="rId97"/>
    <p:sldId id="1584" r:id="rId98"/>
    <p:sldId id="1614" r:id="rId99"/>
    <p:sldId id="1610" r:id="rId100"/>
    <p:sldId id="1606" r:id="rId101"/>
    <p:sldId id="1621" r:id="rId102"/>
    <p:sldId id="1703" r:id="rId103"/>
    <p:sldId id="1709" r:id="rId104"/>
    <p:sldId id="1710" r:id="rId105"/>
    <p:sldId id="1704" r:id="rId106"/>
    <p:sldId id="1705" r:id="rId107"/>
    <p:sldId id="1706" r:id="rId108"/>
    <p:sldId id="1707" r:id="rId109"/>
    <p:sldId id="1708" r:id="rId110"/>
    <p:sldId id="1608" r:id="rId111"/>
    <p:sldId id="1612" r:id="rId112"/>
  </p:sldIdLst>
  <p:sldSz cx="9906000" cy="6858000" type="A4"/>
  <p:notesSz cx="7099300" cy="10234613"/>
  <p:custDataLst>
    <p:tags r:id="rId115"/>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00FF"/>
    <a:srgbClr val="009900"/>
    <a:srgbClr val="CCFFFF"/>
    <a:srgbClr val="000000"/>
    <a:srgbClr val="CC66FF"/>
    <a:srgbClr val="956309"/>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94687" autoAdjust="0"/>
  </p:normalViewPr>
  <p:slideViewPr>
    <p:cSldViewPr snapToGrid="0">
      <p:cViewPr varScale="1">
        <p:scale>
          <a:sx n="78" d="100"/>
          <a:sy n="78" d="100"/>
        </p:scale>
        <p:origin x="-780" y="-96"/>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812"/>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viewProps" Target="viewProps.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slide" Target="slides/slide92.xml"/><Relationship Id="rId115"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dirty="0" smtClean="0">
              <a:latin typeface="Calibri" pitchFamily="34" charset="0"/>
            </a:rPr>
            <a:t>Parameterization of 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9D322B50-D814-4EDD-9ECF-D23A467A6A51}" type="presOf" srcId="{E6B96A06-3988-934A-AB77-94DCBFADAD5E}" destId="{81B5DBC9-B57D-8A4E-9C68-593193F2380C}" srcOrd="0" destOrd="0" presId="urn:microsoft.com/office/officeart/2005/8/layout/lProcess3"/>
    <dgm:cxn modelId="{6FD75A84-D073-9F4F-9D5F-380FC36E2706}" srcId="{496AE82D-B06B-B84F-925E-CDD6689259B0}" destId="{E6B96A06-3988-934A-AB77-94DCBFADAD5E}" srcOrd="0" destOrd="0" parTransId="{B9E3B474-8FB9-F648-A8AF-2B3339053D37}" sibTransId="{FB54BC5A-C934-134E-8B6B-5E7DD65509DC}"/>
    <dgm:cxn modelId="{B8B1D8EC-E99F-BC48-A072-37FFFDBB0C4B}" srcId="{F752F59E-CFFD-7B49-91A6-FEBECFCC98CF}" destId="{30B07109-9708-6647-89A3-53DFF6315303}" srcOrd="1" destOrd="0" parTransId="{673A6229-B78B-5E4D-AA22-C1E8D866C2EC}" sibTransId="{35F91BC8-E213-6643-9AAF-C5B69870FDE4}"/>
    <dgm:cxn modelId="{F1DC3BBC-0AF9-BF48-A884-627E9D8D93ED}" srcId="{06452099-9459-C149-A378-4A7DEEAE8371}" destId="{1873C89B-05C5-5144-82EF-A9D5486AE47D}" srcOrd="1" destOrd="0" parTransId="{B45CFDAB-9B30-1B4D-967A-2CBA880A01F4}" sibTransId="{970AB8C5-0A83-864D-ADFA-BE62AA5F01BF}"/>
    <dgm:cxn modelId="{BC998F4F-EEE2-4C48-B767-4B57AEC1B317}" type="presOf" srcId="{1873C89B-05C5-5144-82EF-A9D5486AE47D}" destId="{89835F2A-471F-D747-8EAB-FCB343DC7010}" srcOrd="0" destOrd="0" presId="urn:microsoft.com/office/officeart/2005/8/layout/lProcess3"/>
    <dgm:cxn modelId="{26A5315F-6C00-43DD-8A91-DDD31D2DB50C}" type="presOf" srcId="{C5C2C11F-E6EE-2C40-B31F-13839E8B9678}" destId="{A80851EA-DA98-8949-98C2-CA2861125A86}"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E68C8D1C-37DB-41C4-AF06-925DC4E3CD82}" type="presOf" srcId="{496AE82D-B06B-B84F-925E-CDD6689259B0}" destId="{DFB174EF-9EE9-D049-B49B-1B9435F04702}" srcOrd="0" destOrd="0" presId="urn:microsoft.com/office/officeart/2005/8/layout/lProcess3"/>
    <dgm:cxn modelId="{D0058026-E563-4D27-9E1D-C884BE680F65}" type="presOf" srcId="{6D085DB6-38FB-6542-AD53-5920488BEA39}" destId="{9C341ACD-05D8-0A43-889D-27945DBAFFC3}"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8BC5CF9D-494F-8149-BC6B-69E2706EA8E1}" srcId="{06452099-9459-C149-A378-4A7DEEAE8371}" destId="{A4995DA8-DBB9-8848-8B28-BC2345C48B53}" srcOrd="5" destOrd="0" parTransId="{A1EF160F-056C-C240-9125-34166793AEC6}" sibTransId="{CAFC862F-BAAA-1B4A-8098-BB68F5079DFC}"/>
    <dgm:cxn modelId="{A8B7C300-D2A0-2141-823C-4A09B0A661EB}" srcId="{F752F59E-CFFD-7B49-91A6-FEBECFCC98CF}" destId="{C5C2C11F-E6EE-2C40-B31F-13839E8B9678}" srcOrd="0" destOrd="0" parTransId="{C941EE3A-B414-4149-90B8-58F597923412}" sibTransId="{8C0C94FE-AEED-C446-A665-A9D8DC8A8A1B}"/>
    <dgm:cxn modelId="{67660DC3-CDCD-B348-820A-2DB005A8D80A}" srcId="{1873C89B-05C5-5144-82EF-A9D5486AE47D}" destId="{6D085DB6-38FB-6542-AD53-5920488BEA39}" srcOrd="0" destOrd="0" parTransId="{7E2B582C-8138-B14C-919D-FF8F8F116863}" sibTransId="{1161FCD0-D76D-9847-BA22-D1F9D020D59D}"/>
    <dgm:cxn modelId="{EDD87AA4-3306-4F0A-9302-5CE4B465B380}" type="presOf" srcId="{A4995DA8-DBB9-8848-8B28-BC2345C48B53}" destId="{6BCDAD27-0F2A-D849-B55E-DAA570756592}" srcOrd="0" destOrd="0" presId="urn:microsoft.com/office/officeart/2005/8/layout/lProcess3"/>
    <dgm:cxn modelId="{C98A4AD4-14B5-4F96-BAE4-409462DA4F13}" type="presOf" srcId="{164D3368-8F2D-9B4A-AF05-52F9380ECD45}" destId="{7F057367-501C-0D46-86CB-811FAE2AD319}" srcOrd="0" destOrd="0" presId="urn:microsoft.com/office/officeart/2005/8/layout/lProcess3"/>
    <dgm:cxn modelId="{F31C197D-926A-4ABE-B744-A8C737A98C74}" type="presOf" srcId="{06452099-9459-C149-A378-4A7DEEAE8371}" destId="{60AB0C8C-1E56-D942-9406-037F1C1119F0}" srcOrd="0" destOrd="0" presId="urn:microsoft.com/office/officeart/2005/8/layout/lProcess3"/>
    <dgm:cxn modelId="{2FEE571F-8EF0-468D-B35E-FF6CEE2BECEE}" type="presOf" srcId="{F752F59E-CFFD-7B49-91A6-FEBECFCC98CF}" destId="{7FA87117-0A14-1643-9C4E-E12D5AD29CD3}" srcOrd="0" destOrd="0" presId="urn:microsoft.com/office/officeart/2005/8/layout/lProcess3"/>
    <dgm:cxn modelId="{603ACBD7-44CA-4775-AB09-EF296555487C}" type="presOf" srcId="{00F8D062-AA31-604C-BED9-7FF4EB3DCB21}" destId="{0BFD9A8B-271D-FD40-A614-A743152B6DB9}" srcOrd="0" destOrd="0" presId="urn:microsoft.com/office/officeart/2005/8/layout/lProcess3"/>
    <dgm:cxn modelId="{941AEBCC-669D-4A5C-AD60-6471B97B73BD}" type="presOf" srcId="{8B50C791-16D4-8745-B009-BE0373C9B55C}" destId="{8691F19F-A9E9-C743-9B72-42CF99FA2CD7}" srcOrd="0" destOrd="0" presId="urn:microsoft.com/office/officeart/2005/8/layout/lProcess3"/>
    <dgm:cxn modelId="{BE64F525-6FFB-1040-AC94-1C36AAFE60D7}" srcId="{06452099-9459-C149-A378-4A7DEEAE8371}" destId="{8B50C791-16D4-8745-B009-BE0373C9B55C}" srcOrd="4" destOrd="0" parTransId="{B5E734AA-C2A8-9840-8BC9-0C5FDFAD87B3}" sibTransId="{A4F0323C-DD70-8C42-B317-8A48D0CFC334}"/>
    <dgm:cxn modelId="{14F141B8-5156-4F07-9BDA-6149305A49C0}" type="presOf" srcId="{C37FC83C-2DA0-B743-A1C1-D992A615C213}" destId="{756741E0-BF9F-6441-A3CF-09483F34F706}" srcOrd="0" destOrd="0" presId="urn:microsoft.com/office/officeart/2005/8/layout/lProcess3"/>
    <dgm:cxn modelId="{A8DAE2EA-4A5F-9046-A71F-A0A936DB3BBE}" srcId="{1873C89B-05C5-5144-82EF-A9D5486AE47D}" destId="{164D3368-8F2D-9B4A-AF05-52F9380ECD45}" srcOrd="1" destOrd="0" parTransId="{29BE13D3-6FBF-C249-8F12-1100CA0CDA51}" sibTransId="{0AE5876E-5FBE-1345-9C65-F954513847B7}"/>
    <dgm:cxn modelId="{22B4902F-5A1C-F04E-BF88-013576A6324D}" srcId="{06452099-9459-C149-A378-4A7DEEAE8371}" destId="{00F8D062-AA31-604C-BED9-7FF4EB3DCB21}" srcOrd="0" destOrd="0" parTransId="{F3C29C3A-2E9E-B94E-927B-D2720F60D880}" sibTransId="{87AA1498-1751-3946-824D-563808CB214D}"/>
    <dgm:cxn modelId="{BB647F72-E4CD-D34C-A078-07658D1AAB82}" srcId="{8B50C791-16D4-8745-B009-BE0373C9B55C}" destId="{E2C06A1E-E1FF-EF4B-8EAB-B2185D386176}" srcOrd="0" destOrd="0" parTransId="{C701818B-0C56-B04C-ACFC-DFBC7D347DCA}" sibTransId="{12D02F4F-E4F2-5C4C-8ACD-536286B56435}"/>
    <dgm:cxn modelId="{56E867FD-2537-BB43-9060-B385C7926E8D}" srcId="{A4995DA8-DBB9-8848-8B28-BC2345C48B53}" destId="{AB3AD7AC-3A68-6741-B292-51BD0D932E21}" srcOrd="0" destOrd="0" parTransId="{40523032-BE9E-2B4E-8B2A-F0AD794AE3DE}" sibTransId="{583672DB-3EC5-1248-9E09-4BF37C586EF5}"/>
    <dgm:cxn modelId="{EEDF4DC8-8097-8D42-81D6-9F3D30AF522A}" srcId="{06452099-9459-C149-A378-4A7DEEAE8371}" destId="{496AE82D-B06B-B84F-925E-CDD6689259B0}" srcOrd="3" destOrd="0" parTransId="{5E5D7357-C154-AE41-BF25-ACC3F4C6B8B5}" sibTransId="{7FAF4ACC-7A32-B04B-95F8-F52CB206A824}"/>
    <dgm:cxn modelId="{26A8E054-6E07-487F-9870-C74086F7CE16}" type="presOf" srcId="{E2C06A1E-E1FF-EF4B-8EAB-B2185D386176}" destId="{3F4F4B39-07C7-4347-BAD7-C98E9E9A15FC}" srcOrd="0" destOrd="0" presId="urn:microsoft.com/office/officeart/2005/8/layout/lProcess3"/>
    <dgm:cxn modelId="{9C138FB9-3E97-4EFA-8962-4F6653CD4584}" type="presOf" srcId="{30B07109-9708-6647-89A3-53DFF6315303}" destId="{BC9E12D0-4DF8-3D49-8F28-E2F284B22B50}" srcOrd="0" destOrd="0" presId="urn:microsoft.com/office/officeart/2005/8/layout/lProcess3"/>
    <dgm:cxn modelId="{0FE9A877-17A3-4F20-8998-70A18789CD38}" type="presOf" srcId="{AB3AD7AC-3A68-6741-B292-51BD0D932E21}" destId="{5863E35E-F7AE-514B-817B-F3D9D6EAF257}" srcOrd="0" destOrd="0" presId="urn:microsoft.com/office/officeart/2005/8/layout/lProcess3"/>
    <dgm:cxn modelId="{F165D83C-7DB5-45FA-8DA4-3F2A2303CC1A}" type="presParOf" srcId="{60AB0C8C-1E56-D942-9406-037F1C1119F0}" destId="{A4F6B37B-3329-F247-9FE7-F5BFED63B090}" srcOrd="0" destOrd="0" presId="urn:microsoft.com/office/officeart/2005/8/layout/lProcess3"/>
    <dgm:cxn modelId="{6EC3BF1E-6E2B-4AD2-A3E7-AF3B0B4D851C}" type="presParOf" srcId="{A4F6B37B-3329-F247-9FE7-F5BFED63B090}" destId="{0BFD9A8B-271D-FD40-A614-A743152B6DB9}" srcOrd="0" destOrd="0" presId="urn:microsoft.com/office/officeart/2005/8/layout/lProcess3"/>
    <dgm:cxn modelId="{236EFC51-F9B1-46FD-856A-0020ACF73FF3}" type="presParOf" srcId="{60AB0C8C-1E56-D942-9406-037F1C1119F0}" destId="{1AF58F86-CDAD-104F-8B72-EAA294EE1C8D}" srcOrd="1" destOrd="0" presId="urn:microsoft.com/office/officeart/2005/8/layout/lProcess3"/>
    <dgm:cxn modelId="{36E16BD4-73B0-426D-B7D2-23781C6AC953}" type="presParOf" srcId="{60AB0C8C-1E56-D942-9406-037F1C1119F0}" destId="{439CF8EB-F5DF-114C-BA71-738EE09CB25D}" srcOrd="2" destOrd="0" presId="urn:microsoft.com/office/officeart/2005/8/layout/lProcess3"/>
    <dgm:cxn modelId="{1DA2B795-E351-4EB4-B2DA-8BBCED0E708A}" type="presParOf" srcId="{439CF8EB-F5DF-114C-BA71-738EE09CB25D}" destId="{89835F2A-471F-D747-8EAB-FCB343DC7010}" srcOrd="0" destOrd="0" presId="urn:microsoft.com/office/officeart/2005/8/layout/lProcess3"/>
    <dgm:cxn modelId="{751CE561-63B7-4BCF-8D81-8F7883F0F903}" type="presParOf" srcId="{439CF8EB-F5DF-114C-BA71-738EE09CB25D}" destId="{DFEFBB0B-2055-8D4B-BBAB-65663D3D1DDB}" srcOrd="1" destOrd="0" presId="urn:microsoft.com/office/officeart/2005/8/layout/lProcess3"/>
    <dgm:cxn modelId="{F8F334BC-CD6F-4371-AA33-172656D860E9}" type="presParOf" srcId="{439CF8EB-F5DF-114C-BA71-738EE09CB25D}" destId="{9C341ACD-05D8-0A43-889D-27945DBAFFC3}" srcOrd="2" destOrd="0" presId="urn:microsoft.com/office/officeart/2005/8/layout/lProcess3"/>
    <dgm:cxn modelId="{985BC7C7-BE3E-49AC-B0E3-EA661C3C4518}" type="presParOf" srcId="{439CF8EB-F5DF-114C-BA71-738EE09CB25D}" destId="{B7738716-71FB-4141-A519-7F35BD751387}" srcOrd="3" destOrd="0" presId="urn:microsoft.com/office/officeart/2005/8/layout/lProcess3"/>
    <dgm:cxn modelId="{2AD43DF8-44A7-4D35-A57B-81726BFC29B1}" type="presParOf" srcId="{439CF8EB-F5DF-114C-BA71-738EE09CB25D}" destId="{7F057367-501C-0D46-86CB-811FAE2AD319}" srcOrd="4" destOrd="0" presId="urn:microsoft.com/office/officeart/2005/8/layout/lProcess3"/>
    <dgm:cxn modelId="{68CC408E-664C-44D1-9D90-5A840452A33F}" type="presParOf" srcId="{60AB0C8C-1E56-D942-9406-037F1C1119F0}" destId="{3EDCD3AF-F861-6043-8B1E-3451CC42D0F6}" srcOrd="3" destOrd="0" presId="urn:microsoft.com/office/officeart/2005/8/layout/lProcess3"/>
    <dgm:cxn modelId="{44538304-F949-479B-AC51-284069CA78B3}" type="presParOf" srcId="{60AB0C8C-1E56-D942-9406-037F1C1119F0}" destId="{B59CC129-C0F6-854F-B6B5-B0E9B9DBE3E3}" srcOrd="4" destOrd="0" presId="urn:microsoft.com/office/officeart/2005/8/layout/lProcess3"/>
    <dgm:cxn modelId="{AB7BE7E1-9F8B-4775-A6EB-99A5E2036D38}" type="presParOf" srcId="{B59CC129-C0F6-854F-B6B5-B0E9B9DBE3E3}" destId="{7FA87117-0A14-1643-9C4E-E12D5AD29CD3}" srcOrd="0" destOrd="0" presId="urn:microsoft.com/office/officeart/2005/8/layout/lProcess3"/>
    <dgm:cxn modelId="{DE20A76E-93DF-4FED-965F-805CCF6C3A2E}" type="presParOf" srcId="{B59CC129-C0F6-854F-B6B5-B0E9B9DBE3E3}" destId="{D3E9CA8C-46DB-7A45-9AED-956968A01163}" srcOrd="1" destOrd="0" presId="urn:microsoft.com/office/officeart/2005/8/layout/lProcess3"/>
    <dgm:cxn modelId="{19D685CC-B45B-49DB-9604-6EDA0B921C5D}" type="presParOf" srcId="{B59CC129-C0F6-854F-B6B5-B0E9B9DBE3E3}" destId="{A80851EA-DA98-8949-98C2-CA2861125A86}" srcOrd="2" destOrd="0" presId="urn:microsoft.com/office/officeart/2005/8/layout/lProcess3"/>
    <dgm:cxn modelId="{4EECAADC-1421-4CC2-AA7C-DC4C1CE401AC}" type="presParOf" srcId="{B59CC129-C0F6-854F-B6B5-B0E9B9DBE3E3}" destId="{E7CAC487-4A78-1B41-80DF-176AA78AAF86}" srcOrd="3" destOrd="0" presId="urn:microsoft.com/office/officeart/2005/8/layout/lProcess3"/>
    <dgm:cxn modelId="{4705F349-7534-46B0-9FEF-B60B960CDA40}" type="presParOf" srcId="{B59CC129-C0F6-854F-B6B5-B0E9B9DBE3E3}" destId="{BC9E12D0-4DF8-3D49-8F28-E2F284B22B50}" srcOrd="4" destOrd="0" presId="urn:microsoft.com/office/officeart/2005/8/layout/lProcess3"/>
    <dgm:cxn modelId="{419F830B-6C07-4780-90C1-C462CA834A4E}" type="presParOf" srcId="{60AB0C8C-1E56-D942-9406-037F1C1119F0}" destId="{BAF770C2-4F19-DC49-908B-9733532692AE}" srcOrd="5" destOrd="0" presId="urn:microsoft.com/office/officeart/2005/8/layout/lProcess3"/>
    <dgm:cxn modelId="{AA395ED0-36CF-41CA-B903-C22F0843972A}" type="presParOf" srcId="{60AB0C8C-1E56-D942-9406-037F1C1119F0}" destId="{3B503C86-E9F3-FB49-8E27-98D20612ECBE}" srcOrd="6" destOrd="0" presId="urn:microsoft.com/office/officeart/2005/8/layout/lProcess3"/>
    <dgm:cxn modelId="{077F97BC-B1E6-48CF-AD32-A1C6260BB83C}" type="presParOf" srcId="{3B503C86-E9F3-FB49-8E27-98D20612ECBE}" destId="{DFB174EF-9EE9-D049-B49B-1B9435F04702}" srcOrd="0" destOrd="0" presId="urn:microsoft.com/office/officeart/2005/8/layout/lProcess3"/>
    <dgm:cxn modelId="{B7BE7BB7-06BF-4289-AE7A-F947CDBE3B8A}" type="presParOf" srcId="{3B503C86-E9F3-FB49-8E27-98D20612ECBE}" destId="{AF68CFB1-596E-F744-BD3F-2F017762C2F7}" srcOrd="1" destOrd="0" presId="urn:microsoft.com/office/officeart/2005/8/layout/lProcess3"/>
    <dgm:cxn modelId="{30FE9DF6-DC2A-43F7-A996-E94FEB57ABDD}" type="presParOf" srcId="{3B503C86-E9F3-FB49-8E27-98D20612ECBE}" destId="{81B5DBC9-B57D-8A4E-9C68-593193F2380C}" srcOrd="2" destOrd="0" presId="urn:microsoft.com/office/officeart/2005/8/layout/lProcess3"/>
    <dgm:cxn modelId="{C23BCFA4-613C-46B7-94D8-195338613DEB}" type="presParOf" srcId="{3B503C86-E9F3-FB49-8E27-98D20612ECBE}" destId="{EFB5E17F-46A4-EA49-922D-B0DB2BB87069}" srcOrd="3" destOrd="0" presId="urn:microsoft.com/office/officeart/2005/8/layout/lProcess3"/>
    <dgm:cxn modelId="{D629639C-D1B8-495C-B771-CE5642B1AD42}" type="presParOf" srcId="{3B503C86-E9F3-FB49-8E27-98D20612ECBE}" destId="{756741E0-BF9F-6441-A3CF-09483F34F706}" srcOrd="4" destOrd="0" presId="urn:microsoft.com/office/officeart/2005/8/layout/lProcess3"/>
    <dgm:cxn modelId="{B0B792F8-D092-45F8-BDFF-5218D738BDD4}" type="presParOf" srcId="{60AB0C8C-1E56-D942-9406-037F1C1119F0}" destId="{442E3FEF-0191-7840-91FA-90469ED923E4}" srcOrd="7" destOrd="0" presId="urn:microsoft.com/office/officeart/2005/8/layout/lProcess3"/>
    <dgm:cxn modelId="{09A6A7F4-7EC0-44E3-A453-C7C8ABE70E57}" type="presParOf" srcId="{60AB0C8C-1E56-D942-9406-037F1C1119F0}" destId="{62CDC278-3747-B84F-BBE0-CAD359FBE634}" srcOrd="8" destOrd="0" presId="urn:microsoft.com/office/officeart/2005/8/layout/lProcess3"/>
    <dgm:cxn modelId="{85867502-C3E2-4734-B615-5F9D0B24F316}" type="presParOf" srcId="{62CDC278-3747-B84F-BBE0-CAD359FBE634}" destId="{8691F19F-A9E9-C743-9B72-42CF99FA2CD7}" srcOrd="0" destOrd="0" presId="urn:microsoft.com/office/officeart/2005/8/layout/lProcess3"/>
    <dgm:cxn modelId="{5EBC68F9-7400-404A-B19E-7C25383D60D0}" type="presParOf" srcId="{62CDC278-3747-B84F-BBE0-CAD359FBE634}" destId="{266307A9-ABD0-0746-987E-7A10A0ED61D9}" srcOrd="1" destOrd="0" presId="urn:microsoft.com/office/officeart/2005/8/layout/lProcess3"/>
    <dgm:cxn modelId="{DE6C5E54-3597-461E-956F-DEC50C1EF9C2}" type="presParOf" srcId="{62CDC278-3747-B84F-BBE0-CAD359FBE634}" destId="{3F4F4B39-07C7-4347-BAD7-C98E9E9A15FC}" srcOrd="2" destOrd="0" presId="urn:microsoft.com/office/officeart/2005/8/layout/lProcess3"/>
    <dgm:cxn modelId="{60B4531A-65A2-4DD0-9B60-AB6843D7EBEA}" type="presParOf" srcId="{60AB0C8C-1E56-D942-9406-037F1C1119F0}" destId="{81292DF3-73F5-BE4F-B993-C945F2CCAAB3}" srcOrd="9" destOrd="0" presId="urn:microsoft.com/office/officeart/2005/8/layout/lProcess3"/>
    <dgm:cxn modelId="{3A1B9A10-4495-43C2-8F2E-891A6AD822D9}" type="presParOf" srcId="{60AB0C8C-1E56-D942-9406-037F1C1119F0}" destId="{9A061032-52AB-814A-9EFF-6DFD30CEEB0B}" srcOrd="10" destOrd="0" presId="urn:microsoft.com/office/officeart/2005/8/layout/lProcess3"/>
    <dgm:cxn modelId="{E453465A-8671-4DE3-A0E2-1AA75A2DC013}" type="presParOf" srcId="{9A061032-52AB-814A-9EFF-6DFD30CEEB0B}" destId="{6BCDAD27-0F2A-D849-B55E-DAA570756592}" srcOrd="0" destOrd="0" presId="urn:microsoft.com/office/officeart/2005/8/layout/lProcess3"/>
    <dgm:cxn modelId="{0520ADE9-3702-4E50-8CBC-D0926A9A10A1}" type="presParOf" srcId="{9A061032-52AB-814A-9EFF-6DFD30CEEB0B}" destId="{038D9AE5-ADDB-964D-982B-5B3FDA291DA9}" srcOrd="1" destOrd="0" presId="urn:microsoft.com/office/officeart/2005/8/layout/lProcess3"/>
    <dgm:cxn modelId="{D2173F96-4EFB-4838-BB08-4E27C74A084A}"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latin typeface="Calibri" pitchFamily="34" charset="0"/>
            </a:rPr>
            <a:t>Parameterization of 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7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11</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22E242C-0184-4661-91E9-DFAA14912F62}" type="slidenum">
              <a:rPr lang="en-GB"/>
              <a:pPr/>
              <a:t>13</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6706858-CC21-4AE1-9038-E6299094D08E}" type="slidenum">
              <a:rPr lang="en-GB"/>
              <a:pPr/>
              <a:t>14</a:t>
            </a:fld>
            <a:endParaRPr lang="en-GB"/>
          </a:p>
        </p:txBody>
      </p:sp>
      <p:sp>
        <p:nvSpPr>
          <p:cNvPr id="100355" name="Rectangle 2"/>
          <p:cNvSpPr>
            <a:spLocks noGrp="1" noRot="1" noChangeAspect="1" noChangeArrowheads="1" noTextEdit="1"/>
          </p:cNvSpPr>
          <p:nvPr>
            <p:ph type="sldImg"/>
          </p:nvPr>
        </p:nvSpPr>
        <p:spPr>
          <a:xfrm>
            <a:off x="804863" y="762000"/>
            <a:ext cx="5494337" cy="3805238"/>
          </a:xfrm>
          <a:ln/>
        </p:spPr>
      </p:sp>
      <p:sp>
        <p:nvSpPr>
          <p:cNvPr id="10035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15</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16</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17</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B31A3-CED4-4295-8ACA-5FF62957662B}" type="slidenum">
              <a:rPr lang="en-GB"/>
              <a:pPr/>
              <a:t>18</a:t>
            </a:fld>
            <a:endParaRPr lang="en-GB"/>
          </a:p>
        </p:txBody>
      </p:sp>
      <p:sp>
        <p:nvSpPr>
          <p:cNvPr id="1982466" name="Rectangle 2"/>
          <p:cNvSpPr>
            <a:spLocks noGrp="1" noRot="1" noChangeAspect="1" noChangeArrowheads="1" noTextEdit="1"/>
          </p:cNvSpPr>
          <p:nvPr>
            <p:ph type="sldImg"/>
          </p:nvPr>
        </p:nvSpPr>
        <p:spPr>
          <a:xfrm>
            <a:off x="803275" y="762000"/>
            <a:ext cx="5495925" cy="3806825"/>
          </a:xfrm>
          <a:ln/>
        </p:spPr>
      </p:sp>
      <p:sp>
        <p:nvSpPr>
          <p:cNvPr id="19824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FF564-A912-47F2-84BA-719566BCA582}" type="slidenum">
              <a:rPr lang="en-GB"/>
              <a:pPr/>
              <a:t>19</a:t>
            </a:fld>
            <a:endParaRPr lang="en-GB"/>
          </a:p>
        </p:txBody>
      </p:sp>
      <p:sp>
        <p:nvSpPr>
          <p:cNvPr id="1984514" name="Rectangle 2"/>
          <p:cNvSpPr>
            <a:spLocks noGrp="1" noRot="1" noChangeAspect="1" noChangeArrowheads="1" noTextEdit="1"/>
          </p:cNvSpPr>
          <p:nvPr>
            <p:ph type="sldImg"/>
          </p:nvPr>
        </p:nvSpPr>
        <p:spPr>
          <a:xfrm>
            <a:off x="803275" y="762000"/>
            <a:ext cx="5495925" cy="3806825"/>
          </a:xfrm>
          <a:ln/>
        </p:spPr>
      </p:sp>
      <p:sp>
        <p:nvSpPr>
          <p:cNvPr id="19845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20</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21</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2</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3D593-6868-4098-A2F7-4A59E4BE97E3}" type="slidenum">
              <a:rPr lang="en-GB"/>
              <a:pPr/>
              <a:t>22</a:t>
            </a:fld>
            <a:endParaRPr lang="en-GB"/>
          </a:p>
        </p:txBody>
      </p:sp>
      <p:sp>
        <p:nvSpPr>
          <p:cNvPr id="1766402" name="Rectangle 2"/>
          <p:cNvSpPr>
            <a:spLocks noGrp="1" noRot="1" noChangeAspect="1" noChangeArrowheads="1" noTextEdit="1"/>
          </p:cNvSpPr>
          <p:nvPr>
            <p:ph type="sldImg"/>
          </p:nvPr>
        </p:nvSpPr>
        <p:spPr>
          <a:xfrm>
            <a:off x="803275" y="762000"/>
            <a:ext cx="5495925" cy="3806825"/>
          </a:xfrm>
          <a:ln/>
        </p:spPr>
      </p:sp>
      <p:sp>
        <p:nvSpPr>
          <p:cNvPr id="17664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C583F-9326-4FAA-B4C9-12283CF73A17}" type="slidenum">
              <a:rPr lang="en-GB"/>
              <a:pPr/>
              <a:t>23</a:t>
            </a:fld>
            <a:endParaRPr lang="en-GB"/>
          </a:p>
        </p:txBody>
      </p:sp>
      <p:sp>
        <p:nvSpPr>
          <p:cNvPr id="1768450" name="Rectangle 2"/>
          <p:cNvSpPr>
            <a:spLocks noGrp="1" noRot="1" noChangeAspect="1" noChangeArrowheads="1" noTextEdit="1"/>
          </p:cNvSpPr>
          <p:nvPr>
            <p:ph type="sldImg"/>
          </p:nvPr>
        </p:nvSpPr>
        <p:spPr>
          <a:xfrm>
            <a:off x="803275" y="762000"/>
            <a:ext cx="5495925" cy="3806825"/>
          </a:xfrm>
          <a:ln/>
        </p:spPr>
      </p:sp>
      <p:sp>
        <p:nvSpPr>
          <p:cNvPr id="1768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157E9-9A3B-4EA4-A7F9-712BE8448FE6}" type="slidenum">
              <a:rPr lang="en-GB"/>
              <a:pPr/>
              <a:t>24</a:t>
            </a:fld>
            <a:endParaRPr lang="en-GB"/>
          </a:p>
        </p:txBody>
      </p:sp>
      <p:sp>
        <p:nvSpPr>
          <p:cNvPr id="1770498" name="Rectangle 2"/>
          <p:cNvSpPr>
            <a:spLocks noGrp="1" noRot="1" noChangeAspect="1" noChangeArrowheads="1" noTextEdit="1"/>
          </p:cNvSpPr>
          <p:nvPr>
            <p:ph type="sldImg"/>
          </p:nvPr>
        </p:nvSpPr>
        <p:spPr>
          <a:xfrm>
            <a:off x="803275" y="762000"/>
            <a:ext cx="5495925" cy="3806825"/>
          </a:xfrm>
          <a:ln/>
        </p:spPr>
      </p:sp>
      <p:sp>
        <p:nvSpPr>
          <p:cNvPr id="17704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492F3-3F25-463F-9527-F5DC179CFEA8}" type="slidenum">
              <a:rPr lang="en-GB"/>
              <a:pPr/>
              <a:t>25</a:t>
            </a:fld>
            <a:endParaRPr lang="en-GB"/>
          </a:p>
        </p:txBody>
      </p:sp>
      <p:sp>
        <p:nvSpPr>
          <p:cNvPr id="1772546" name="Rectangle 2"/>
          <p:cNvSpPr>
            <a:spLocks noGrp="1" noRot="1" noChangeAspect="1" noChangeArrowheads="1" noTextEdit="1"/>
          </p:cNvSpPr>
          <p:nvPr>
            <p:ph type="sldImg"/>
          </p:nvPr>
        </p:nvSpPr>
        <p:spPr>
          <a:xfrm>
            <a:off x="803275" y="762000"/>
            <a:ext cx="5495925" cy="3806825"/>
          </a:xfrm>
          <a:ln/>
        </p:spPr>
      </p:sp>
      <p:sp>
        <p:nvSpPr>
          <p:cNvPr id="17725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C42B8-3355-433E-8204-4E950D70CBC4}" type="slidenum">
              <a:rPr lang="en-GB"/>
              <a:pPr/>
              <a:t>26</a:t>
            </a:fld>
            <a:endParaRPr lang="en-GB"/>
          </a:p>
        </p:txBody>
      </p:sp>
      <p:sp>
        <p:nvSpPr>
          <p:cNvPr id="1774594" name="Rectangle 2"/>
          <p:cNvSpPr>
            <a:spLocks noGrp="1" noRot="1" noChangeAspect="1" noChangeArrowheads="1" noTextEdit="1"/>
          </p:cNvSpPr>
          <p:nvPr>
            <p:ph type="sldImg"/>
          </p:nvPr>
        </p:nvSpPr>
        <p:spPr>
          <a:xfrm>
            <a:off x="803275" y="762000"/>
            <a:ext cx="5495925" cy="3806825"/>
          </a:xfrm>
          <a:ln/>
        </p:spPr>
      </p:sp>
      <p:sp>
        <p:nvSpPr>
          <p:cNvPr id="17745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246848E-E5AF-4E8D-BD51-5BBFBD9F2F06}" type="slidenum">
              <a:rPr lang="en-GB"/>
              <a:pPr/>
              <a:t>27</a:t>
            </a:fld>
            <a:endParaRPr lang="en-GB"/>
          </a:p>
        </p:txBody>
      </p:sp>
      <p:sp>
        <p:nvSpPr>
          <p:cNvPr id="124931" name="Rectangle 2"/>
          <p:cNvSpPr>
            <a:spLocks noGrp="1" noRot="1" noChangeAspect="1" noChangeArrowheads="1" noTextEdit="1"/>
          </p:cNvSpPr>
          <p:nvPr>
            <p:ph type="sldImg"/>
          </p:nvPr>
        </p:nvSpPr>
        <p:spPr>
          <a:xfrm>
            <a:off x="803275" y="762000"/>
            <a:ext cx="5495925" cy="3806825"/>
          </a:xfrm>
          <a:ln/>
        </p:spPr>
      </p:sp>
      <p:sp>
        <p:nvSpPr>
          <p:cNvPr id="1249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24A39EC-4825-4B5D-92F7-49BE00871990}" type="slidenum">
              <a:rPr lang="en-GB"/>
              <a:pPr/>
              <a:t>32</a:t>
            </a:fld>
            <a:endParaRPr lang="en-GB"/>
          </a:p>
        </p:txBody>
      </p:sp>
      <p:sp>
        <p:nvSpPr>
          <p:cNvPr id="46083" name="Rectangle 2"/>
          <p:cNvSpPr>
            <a:spLocks noGrp="1" noRot="1" noChangeAspect="1" noChangeArrowheads="1" noTextEdit="1"/>
          </p:cNvSpPr>
          <p:nvPr>
            <p:ph type="sldImg"/>
          </p:nvPr>
        </p:nvSpPr>
        <p:spPr>
          <a:xfrm>
            <a:off x="803275" y="762000"/>
            <a:ext cx="5495925" cy="3806825"/>
          </a:xfrm>
          <a:ln/>
        </p:spPr>
      </p:sp>
      <p:sp>
        <p:nvSpPr>
          <p:cNvPr id="46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5861210-6C54-4A28-A906-0ADCD0925CF9}" type="slidenum">
              <a:rPr lang="en-GB"/>
              <a:pPr/>
              <a:t>33</a:t>
            </a:fld>
            <a:endParaRPr lang="en-GB"/>
          </a:p>
        </p:txBody>
      </p:sp>
      <p:sp>
        <p:nvSpPr>
          <p:cNvPr id="48131" name="Rectangle 2"/>
          <p:cNvSpPr>
            <a:spLocks noGrp="1" noRot="1" noChangeAspect="1" noChangeArrowheads="1" noTextEdit="1"/>
          </p:cNvSpPr>
          <p:nvPr>
            <p:ph type="sldImg"/>
          </p:nvPr>
        </p:nvSpPr>
        <p:spPr>
          <a:xfrm>
            <a:off x="803275" y="762000"/>
            <a:ext cx="5495925" cy="3806825"/>
          </a:xfrm>
          <a:ln/>
        </p:spPr>
      </p:sp>
      <p:sp>
        <p:nvSpPr>
          <p:cNvPr id="481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94CE64B-A847-400B-829D-FB7BE509F71E}" type="slidenum">
              <a:rPr lang="en-GB"/>
              <a:pPr/>
              <a:t>34</a:t>
            </a:fld>
            <a:endParaRPr lang="en-GB"/>
          </a:p>
        </p:txBody>
      </p:sp>
      <p:sp>
        <p:nvSpPr>
          <p:cNvPr id="49155" name="Rectangle 2"/>
          <p:cNvSpPr>
            <a:spLocks noGrp="1" noRot="1" noChangeAspect="1" noChangeArrowheads="1" noTextEdit="1"/>
          </p:cNvSpPr>
          <p:nvPr>
            <p:ph type="sldImg"/>
          </p:nvPr>
        </p:nvSpPr>
        <p:spPr>
          <a:xfrm>
            <a:off x="803275" y="762000"/>
            <a:ext cx="5495925" cy="3806825"/>
          </a:xfrm>
          <a:ln/>
        </p:spPr>
      </p:sp>
      <p:sp>
        <p:nvSpPr>
          <p:cNvPr id="4915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58DE38A-1253-492F-9ABC-716B0814C8CD}" type="slidenum">
              <a:rPr lang="en-GB"/>
              <a:pPr/>
              <a:t>35</a:t>
            </a:fld>
            <a:endParaRPr lang="en-GB"/>
          </a:p>
        </p:txBody>
      </p:sp>
      <p:sp>
        <p:nvSpPr>
          <p:cNvPr id="35843" name="Rectangle 2"/>
          <p:cNvSpPr>
            <a:spLocks noGrp="1" noRot="1" noChangeAspect="1" noChangeArrowheads="1" noTextEdit="1"/>
          </p:cNvSpPr>
          <p:nvPr>
            <p:ph type="sldImg"/>
          </p:nvPr>
        </p:nvSpPr>
        <p:spPr>
          <a:xfrm>
            <a:off x="803275" y="762000"/>
            <a:ext cx="5495925" cy="3806825"/>
          </a:xfrm>
          <a:ln/>
        </p:spPr>
      </p:sp>
      <p:sp>
        <p:nvSpPr>
          <p:cNvPr id="3584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3</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2C3817D-DF5F-4B3F-973F-66AD91F54AFC}" type="slidenum">
              <a:rPr lang="en-GB"/>
              <a:pPr/>
              <a:t>36</a:t>
            </a:fld>
            <a:endParaRPr lang="en-GB"/>
          </a:p>
        </p:txBody>
      </p:sp>
      <p:sp>
        <p:nvSpPr>
          <p:cNvPr id="36867" name="Rectangle 2"/>
          <p:cNvSpPr>
            <a:spLocks noGrp="1" noRot="1" noChangeAspect="1" noChangeArrowheads="1" noTextEdit="1"/>
          </p:cNvSpPr>
          <p:nvPr>
            <p:ph type="sldImg"/>
          </p:nvPr>
        </p:nvSpPr>
        <p:spPr>
          <a:xfrm>
            <a:off x="803275" y="762000"/>
            <a:ext cx="5495925" cy="3806825"/>
          </a:xfrm>
          <a:ln/>
        </p:spPr>
      </p:sp>
      <p:sp>
        <p:nvSpPr>
          <p:cNvPr id="3686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29ACF2E-5435-4C1E-A0C4-0BEAD292F35E}" type="slidenum">
              <a:rPr lang="en-GB"/>
              <a:pPr/>
              <a:t>37</a:t>
            </a:fld>
            <a:endParaRPr lang="en-GB"/>
          </a:p>
        </p:txBody>
      </p:sp>
      <p:sp>
        <p:nvSpPr>
          <p:cNvPr id="38915" name="Rectangle 2"/>
          <p:cNvSpPr>
            <a:spLocks noGrp="1" noRot="1" noChangeAspect="1" noChangeArrowheads="1" noTextEdit="1"/>
          </p:cNvSpPr>
          <p:nvPr>
            <p:ph type="sldImg"/>
          </p:nvPr>
        </p:nvSpPr>
        <p:spPr>
          <a:xfrm>
            <a:off x="803275" y="762000"/>
            <a:ext cx="5495925" cy="3806825"/>
          </a:xfrm>
          <a:ln/>
        </p:spPr>
      </p:sp>
      <p:sp>
        <p:nvSpPr>
          <p:cNvPr id="3891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10C43D1-4DF7-4619-B142-05860EA0A8A1}" type="slidenum">
              <a:rPr lang="en-GB"/>
              <a:pPr/>
              <a:t>38</a:t>
            </a:fld>
            <a:endParaRPr lang="en-GB"/>
          </a:p>
        </p:txBody>
      </p:sp>
      <p:sp>
        <p:nvSpPr>
          <p:cNvPr id="39939" name="Rectangle 2"/>
          <p:cNvSpPr>
            <a:spLocks noGrp="1" noRot="1" noChangeAspect="1" noChangeArrowheads="1" noTextEdit="1"/>
          </p:cNvSpPr>
          <p:nvPr>
            <p:ph type="sldImg"/>
          </p:nvPr>
        </p:nvSpPr>
        <p:spPr>
          <a:xfrm>
            <a:off x="803275" y="762000"/>
            <a:ext cx="5495925" cy="3806825"/>
          </a:xfrm>
          <a:ln/>
        </p:spPr>
      </p:sp>
      <p:sp>
        <p:nvSpPr>
          <p:cNvPr id="3994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A2D64CC-A9CB-4CBE-9768-691175D6DD1A}" type="slidenum">
              <a:rPr lang="en-GB"/>
              <a:pPr/>
              <a:t>39</a:t>
            </a:fld>
            <a:endParaRPr lang="en-GB"/>
          </a:p>
        </p:txBody>
      </p:sp>
      <p:sp>
        <p:nvSpPr>
          <p:cNvPr id="40963" name="Rectangle 2"/>
          <p:cNvSpPr>
            <a:spLocks noGrp="1" noRot="1" noChangeAspect="1" noChangeArrowheads="1" noTextEdit="1"/>
          </p:cNvSpPr>
          <p:nvPr>
            <p:ph type="sldImg"/>
          </p:nvPr>
        </p:nvSpPr>
        <p:spPr>
          <a:xfrm>
            <a:off x="803275" y="762000"/>
            <a:ext cx="5495925" cy="3806825"/>
          </a:xfrm>
          <a:ln/>
        </p:spPr>
      </p:sp>
      <p:sp>
        <p:nvSpPr>
          <p:cNvPr id="4096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7C42B38-0E83-4902-AE18-1A5854D71B1B}" type="slidenum">
              <a:rPr lang="en-GB"/>
              <a:pPr/>
              <a:t>40</a:t>
            </a:fld>
            <a:endParaRPr lang="en-GB"/>
          </a:p>
        </p:txBody>
      </p:sp>
      <p:sp>
        <p:nvSpPr>
          <p:cNvPr id="41987" name="Rectangle 2"/>
          <p:cNvSpPr>
            <a:spLocks noGrp="1" noRot="1" noChangeAspect="1" noChangeArrowheads="1" noTextEdit="1"/>
          </p:cNvSpPr>
          <p:nvPr>
            <p:ph type="sldImg"/>
          </p:nvPr>
        </p:nvSpPr>
        <p:spPr>
          <a:xfrm>
            <a:off x="803275" y="762000"/>
            <a:ext cx="5495925" cy="3806825"/>
          </a:xfrm>
          <a:ln/>
        </p:spPr>
      </p:sp>
      <p:sp>
        <p:nvSpPr>
          <p:cNvPr id="4198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5902EA-B6C4-4830-B4F7-3EBF7BA62BA3}" type="slidenum">
              <a:rPr lang="en-GB"/>
              <a:pPr/>
              <a:t>41</a:t>
            </a:fld>
            <a:endParaRPr lang="en-GB"/>
          </a:p>
        </p:txBody>
      </p:sp>
      <p:sp>
        <p:nvSpPr>
          <p:cNvPr id="43011" name="Rectangle 2"/>
          <p:cNvSpPr>
            <a:spLocks noGrp="1" noRot="1" noChangeAspect="1" noChangeArrowheads="1" noTextEdit="1"/>
          </p:cNvSpPr>
          <p:nvPr>
            <p:ph type="sldImg"/>
          </p:nvPr>
        </p:nvSpPr>
        <p:spPr>
          <a:xfrm>
            <a:off x="803275" y="762000"/>
            <a:ext cx="5495925" cy="3806825"/>
          </a:xfrm>
          <a:ln/>
        </p:spPr>
      </p:sp>
      <p:sp>
        <p:nvSpPr>
          <p:cNvPr id="4301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51B3FA5-0A4F-472F-98F3-3F57C73964BC}" type="slidenum">
              <a:rPr lang="en-GB"/>
              <a:pPr/>
              <a:t>42</a:t>
            </a:fld>
            <a:endParaRPr lang="en-GB"/>
          </a:p>
        </p:txBody>
      </p:sp>
      <p:sp>
        <p:nvSpPr>
          <p:cNvPr id="44035" name="Rectangle 2"/>
          <p:cNvSpPr>
            <a:spLocks noGrp="1" noRot="1" noChangeAspect="1" noChangeArrowheads="1" noTextEdit="1"/>
          </p:cNvSpPr>
          <p:nvPr>
            <p:ph type="sldImg"/>
          </p:nvPr>
        </p:nvSpPr>
        <p:spPr>
          <a:xfrm>
            <a:off x="803275" y="762000"/>
            <a:ext cx="5495925" cy="3806825"/>
          </a:xfrm>
          <a:ln/>
        </p:spPr>
      </p:sp>
      <p:sp>
        <p:nvSpPr>
          <p:cNvPr id="4403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77130B9-8F65-4B09-BB02-41C5C1A798C3}" type="slidenum">
              <a:rPr lang="en-GB"/>
              <a:pPr/>
              <a:t>43</a:t>
            </a:fld>
            <a:endParaRPr lang="en-GB"/>
          </a:p>
        </p:txBody>
      </p:sp>
      <p:sp>
        <p:nvSpPr>
          <p:cNvPr id="45059" name="Rectangle 2"/>
          <p:cNvSpPr>
            <a:spLocks noGrp="1" noRot="1" noChangeAspect="1" noChangeArrowheads="1" noTextEdit="1"/>
          </p:cNvSpPr>
          <p:nvPr>
            <p:ph type="sldImg"/>
          </p:nvPr>
        </p:nvSpPr>
        <p:spPr>
          <a:xfrm>
            <a:off x="803275" y="762000"/>
            <a:ext cx="5495925" cy="3806825"/>
          </a:xfrm>
          <a:ln/>
        </p:spPr>
      </p:sp>
      <p:sp>
        <p:nvSpPr>
          <p:cNvPr id="450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749C301-CDDB-4A1D-9BD7-53852F7C59AE}" type="slidenum">
              <a:rPr lang="en-GB"/>
              <a:pPr/>
              <a:t>44</a:t>
            </a:fld>
            <a:endParaRPr lang="en-GB"/>
          </a:p>
        </p:txBody>
      </p:sp>
      <p:sp>
        <p:nvSpPr>
          <p:cNvPr id="50179" name="Rectangle 2"/>
          <p:cNvSpPr>
            <a:spLocks noGrp="1" noRot="1" noChangeAspect="1" noChangeArrowheads="1" noTextEdit="1"/>
          </p:cNvSpPr>
          <p:nvPr>
            <p:ph type="sldImg"/>
          </p:nvPr>
        </p:nvSpPr>
        <p:spPr>
          <a:xfrm>
            <a:off x="803275" y="762000"/>
            <a:ext cx="5495925" cy="3806825"/>
          </a:xfrm>
          <a:ln/>
        </p:spPr>
      </p:sp>
      <p:sp>
        <p:nvSpPr>
          <p:cNvPr id="5018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46</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D59AB13-8DD4-4980-B5EF-CCB409914375}" type="slidenum">
              <a:rPr lang="en-GB"/>
              <a:pPr/>
              <a:t>4</a:t>
            </a:fld>
            <a:endParaRPr lang="en-GB"/>
          </a:p>
        </p:txBody>
      </p:sp>
      <p:sp>
        <p:nvSpPr>
          <p:cNvPr id="29699" name="Rectangle 2"/>
          <p:cNvSpPr>
            <a:spLocks noGrp="1" noRot="1" noChangeAspect="1" noChangeArrowheads="1" noTextEdit="1"/>
          </p:cNvSpPr>
          <p:nvPr>
            <p:ph type="sldImg"/>
          </p:nvPr>
        </p:nvSpPr>
        <p:spPr>
          <a:xfrm>
            <a:off x="803275" y="762000"/>
            <a:ext cx="5495925" cy="3806825"/>
          </a:xfrm>
          <a:ln/>
        </p:spPr>
      </p:sp>
      <p:sp>
        <p:nvSpPr>
          <p:cNvPr id="2970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3EFCB-BAD8-44D7-9381-E4170145CD43}" type="slidenum">
              <a:rPr lang="en-GB"/>
              <a:pPr/>
              <a:t>47</a:t>
            </a:fld>
            <a:endParaRPr lang="en-GB"/>
          </a:p>
        </p:txBody>
      </p:sp>
      <p:sp>
        <p:nvSpPr>
          <p:cNvPr id="1787906" name="Rectangle 2"/>
          <p:cNvSpPr>
            <a:spLocks noGrp="1" noRot="1" noChangeAspect="1" noChangeArrowheads="1" noTextEdit="1"/>
          </p:cNvSpPr>
          <p:nvPr>
            <p:ph type="sldImg"/>
          </p:nvPr>
        </p:nvSpPr>
        <p:spPr>
          <a:xfrm>
            <a:off x="779463" y="766763"/>
            <a:ext cx="5541962" cy="3838575"/>
          </a:xfrm>
          <a:ln/>
        </p:spPr>
      </p:sp>
      <p:sp>
        <p:nvSpPr>
          <p:cNvPr id="1787907"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48</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49</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50</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51</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52</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53</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54</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56</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9F551-6133-43CF-8B09-4C2D8F8CEA63}" type="slidenum">
              <a:rPr lang="en-GB"/>
              <a:pPr/>
              <a:t>57</a:t>
            </a:fld>
            <a:endParaRPr lang="en-GB"/>
          </a:p>
        </p:txBody>
      </p:sp>
      <p:sp>
        <p:nvSpPr>
          <p:cNvPr id="1883138" name="Rectangle 2"/>
          <p:cNvSpPr>
            <a:spLocks noGrp="1" noRot="1" noChangeAspect="1" noChangeArrowheads="1" noTextEdit="1"/>
          </p:cNvSpPr>
          <p:nvPr>
            <p:ph type="sldImg"/>
          </p:nvPr>
        </p:nvSpPr>
        <p:spPr>
          <a:xfrm>
            <a:off x="804863" y="762000"/>
            <a:ext cx="5494337" cy="3805238"/>
          </a:xfrm>
          <a:ln/>
        </p:spPr>
      </p:sp>
      <p:sp>
        <p:nvSpPr>
          <p:cNvPr id="1883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5</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B1DA417-E681-41E2-A20D-93AB08D63B6A}" type="slidenum">
              <a:rPr lang="en-GB">
                <a:solidFill>
                  <a:prstClr val="black"/>
                </a:solidFill>
              </a:rPr>
              <a:pPr/>
              <a:t>58</a:t>
            </a:fld>
            <a:endParaRPr lang="en-GB">
              <a:solidFill>
                <a:prstClr val="black"/>
              </a:solidFill>
            </a:endParaRPr>
          </a:p>
        </p:txBody>
      </p:sp>
      <p:sp>
        <p:nvSpPr>
          <p:cNvPr id="84995" name="Rectangle 2"/>
          <p:cNvSpPr>
            <a:spLocks noGrp="1" noRot="1" noChangeAspect="1" noChangeArrowheads="1" noTextEdit="1"/>
          </p:cNvSpPr>
          <p:nvPr>
            <p:ph type="sldImg"/>
          </p:nvPr>
        </p:nvSpPr>
        <p:spPr>
          <a:xfrm>
            <a:off x="779463" y="768350"/>
            <a:ext cx="5541962" cy="3836988"/>
          </a:xfrm>
          <a:ln/>
        </p:spPr>
      </p:sp>
      <p:sp>
        <p:nvSpPr>
          <p:cNvPr id="84996"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2D1026B-095E-4BCF-BE5D-0E2C28AB5F16}" type="slidenum">
              <a:rPr lang="en-GB">
                <a:solidFill>
                  <a:prstClr val="black"/>
                </a:solidFill>
              </a:rPr>
              <a:pPr/>
              <a:t>59</a:t>
            </a:fld>
            <a:endParaRPr lang="en-GB">
              <a:solidFill>
                <a:prstClr val="black"/>
              </a:solidFill>
            </a:endParaRPr>
          </a:p>
        </p:txBody>
      </p:sp>
      <p:sp>
        <p:nvSpPr>
          <p:cNvPr id="96259" name="Rectangle 2"/>
          <p:cNvSpPr>
            <a:spLocks noGrp="1" noRot="1" noChangeAspect="1" noChangeArrowheads="1" noTextEdit="1"/>
          </p:cNvSpPr>
          <p:nvPr>
            <p:ph type="sldImg"/>
          </p:nvPr>
        </p:nvSpPr>
        <p:spPr>
          <a:xfrm>
            <a:off x="779463" y="768350"/>
            <a:ext cx="5541962" cy="3836988"/>
          </a:xfrm>
          <a:ln/>
        </p:spPr>
      </p:sp>
      <p:sp>
        <p:nvSpPr>
          <p:cNvPr id="96260"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E5D19E2-53BC-43FC-BD4F-EA84AFCE59C7}" type="slidenum">
              <a:rPr lang="en-GB"/>
              <a:pPr/>
              <a:t>62</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964038-8499-4030-854E-232F5840DA85}" type="slidenum">
              <a:rPr lang="en-GB"/>
              <a:pPr/>
              <a:t>63</a:t>
            </a:fld>
            <a:endParaRPr lang="en-GB"/>
          </a:p>
        </p:txBody>
      </p:sp>
      <p:sp>
        <p:nvSpPr>
          <p:cNvPr id="100355" name="Rectangle 2"/>
          <p:cNvSpPr>
            <a:spLocks noGrp="1" noRot="1" noChangeAspect="1" noChangeArrowheads="1" noTextEdit="1"/>
          </p:cNvSpPr>
          <p:nvPr>
            <p:ph type="sldImg"/>
          </p:nvPr>
        </p:nvSpPr>
        <p:spPr>
          <a:xfrm>
            <a:off x="779463" y="766763"/>
            <a:ext cx="5541962" cy="3838575"/>
          </a:xfrm>
          <a:ln/>
        </p:spPr>
      </p:sp>
      <p:sp>
        <p:nvSpPr>
          <p:cNvPr id="100356"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Here we can appreciate the</a:t>
            </a:r>
            <a:r>
              <a:rPr lang="en-US" baseline="0" dirty="0" smtClean="0"/>
              <a:t> big difference between the terrain used by HARMONIE, and the real one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 val="3475439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There’s also a big difference in the</a:t>
            </a:r>
            <a:r>
              <a:rPr lang="en-US" baseline="0" dirty="0" smtClean="0"/>
              <a:t> discretization of the problem. In FEM it’s possible to capture the details of the orography</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xmlns="" val="4121919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a:t>
            </a:r>
            <a:r>
              <a:rPr lang="en-US" baseline="0" dirty="0" smtClean="0"/>
              <a:t> can compare the wind velocities obtained at 10m over the terrain with the ones that were given by HARMONIE. We can see that, more or less, the big picture stands, but at the crest line the wind velocity is clearly higher. Max velocity in HARMONIE is 3m/s </a:t>
            </a:r>
            <a:r>
              <a:rPr lang="en-US" baseline="0" dirty="0" err="1" smtClean="0"/>
              <a:t>vs</a:t>
            </a:r>
            <a:r>
              <a:rPr lang="en-US" baseline="0" dirty="0" smtClean="0"/>
              <a:t> 11.5 in mass consistent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xmlns="" val="1342970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Our first thought to answer</a:t>
            </a:r>
            <a:r>
              <a:rPr lang="en-US" baseline="0" dirty="0" smtClean="0"/>
              <a:t> the company query was: if our model can improve the wind correlations of HARMONIE, for example, without parameter estimation, like this figure seems to show, when we adjust the model with the appropriate parameters the results should be even better.</a:t>
            </a:r>
            <a:endParaRPr lang="en-US" dirty="0" smtClean="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68</a:t>
            </a:fld>
            <a:endParaRPr lang="en-US">
              <a:solidFill>
                <a:prstClr val="black"/>
              </a:solidFill>
            </a:endParaRPr>
          </a:p>
        </p:txBody>
      </p:sp>
    </p:spTree>
    <p:extLst>
      <p:ext uri="{BB962C8B-B14F-4D97-AF65-F5344CB8AC3E}">
        <p14:creationId xmlns="" xmlns:p14="http://schemas.microsoft.com/office/powerpoint/2010/main" val="3393372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69</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Our first thought to answer</a:t>
            </a:r>
            <a:r>
              <a:rPr lang="en-US" baseline="0" dirty="0" smtClean="0"/>
              <a:t> the company query was: if our model can improve the wind correlations of HARMONIE, for example, without parameter estimation, like this figure seems to show, when we adjust the model with the appropriate parameters the results should be even better.</a:t>
            </a:r>
            <a:endParaRPr lang="en-US" dirty="0" smtClean="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70</a:t>
            </a:fld>
            <a:endParaRPr lang="en-US">
              <a:solidFill>
                <a:prstClr val="black"/>
              </a:solidFill>
            </a:endParaRPr>
          </a:p>
        </p:txBody>
      </p:sp>
    </p:spTree>
    <p:extLst>
      <p:ext uri="{BB962C8B-B14F-4D97-AF65-F5344CB8AC3E}">
        <p14:creationId xmlns="" xmlns:p14="http://schemas.microsoft.com/office/powerpoint/2010/main" val="339337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9D0E4D9-403B-46C8-B98B-F423BD3A2F1A}" type="slidenum">
              <a:rPr lang="en-GB"/>
              <a:pPr/>
              <a:t>6</a:t>
            </a:fld>
            <a:endParaRPr lang="en-GB"/>
          </a:p>
        </p:txBody>
      </p:sp>
      <p:sp>
        <p:nvSpPr>
          <p:cNvPr id="31747" name="Rectangle 2"/>
          <p:cNvSpPr>
            <a:spLocks noGrp="1" noRot="1" noChangeAspect="1" noChangeArrowheads="1" noTextEdit="1"/>
          </p:cNvSpPr>
          <p:nvPr>
            <p:ph type="sldImg"/>
          </p:nvPr>
        </p:nvSpPr>
        <p:spPr>
          <a:xfrm>
            <a:off x="803275" y="762000"/>
            <a:ext cx="5495925" cy="3806825"/>
          </a:xfrm>
          <a:ln/>
        </p:spPr>
      </p:sp>
      <p:sp>
        <p:nvSpPr>
          <p:cNvPr id="3174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71</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72</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73</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74</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75</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76</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303DF77-8CF2-4300-8CCC-3AF252688BF6}" type="slidenum">
              <a:rPr lang="en-GB"/>
              <a:pPr/>
              <a:t>77</a:t>
            </a:fld>
            <a:endParaRPr lang="en-GB"/>
          </a:p>
        </p:txBody>
      </p:sp>
      <p:sp>
        <p:nvSpPr>
          <p:cNvPr id="35843" name="Rectangle 2"/>
          <p:cNvSpPr>
            <a:spLocks noGrp="1" noRot="1" noChangeAspect="1" noChangeArrowheads="1" noTextEdit="1"/>
          </p:cNvSpPr>
          <p:nvPr>
            <p:ph type="sldImg"/>
          </p:nvPr>
        </p:nvSpPr>
        <p:spPr>
          <a:xfrm>
            <a:off x="779463" y="766763"/>
            <a:ext cx="5541962" cy="3838575"/>
          </a:xfrm>
          <a:ln/>
        </p:spPr>
      </p:sp>
      <p:sp>
        <p:nvSpPr>
          <p:cNvPr id="35844"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78</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79</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80</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A79F1E6-8EE3-44D3-B657-CAA6D7259CD1}" type="slidenum">
              <a:rPr lang="en-GB"/>
              <a:pPr/>
              <a:t>7</a:t>
            </a:fld>
            <a:endParaRPr lang="en-GB"/>
          </a:p>
        </p:txBody>
      </p:sp>
      <p:sp>
        <p:nvSpPr>
          <p:cNvPr id="78851" name="Rectangle 2"/>
          <p:cNvSpPr>
            <a:spLocks noGrp="1" noRot="1" noChangeAspect="1" noChangeArrowheads="1" noTextEdit="1"/>
          </p:cNvSpPr>
          <p:nvPr>
            <p:ph type="sldImg"/>
          </p:nvPr>
        </p:nvSpPr>
        <p:spPr>
          <a:xfrm>
            <a:off x="803275" y="762000"/>
            <a:ext cx="5495925" cy="3806825"/>
          </a:xfrm>
          <a:ln/>
        </p:spPr>
      </p:sp>
      <p:sp>
        <p:nvSpPr>
          <p:cNvPr id="7885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87</a:t>
            </a:fld>
            <a:endParaRPr lang="es-ES">
              <a:solidFill>
                <a:prstClr val="black"/>
              </a:solidFill>
            </a:endParaRPr>
          </a:p>
        </p:txBody>
      </p:sp>
    </p:spTree>
    <p:extLst>
      <p:ext uri="{BB962C8B-B14F-4D97-AF65-F5344CB8AC3E}">
        <p14:creationId xmlns:p14="http://schemas.microsoft.com/office/powerpoint/2010/main" xmlns="" val="41363992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88</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89</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90</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93</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246848E-E5AF-4E8D-BD51-5BBFBD9F2F06}" type="slidenum">
              <a:rPr lang="en-GB"/>
              <a:pPr/>
              <a:t>94</a:t>
            </a:fld>
            <a:endParaRPr lang="en-GB"/>
          </a:p>
        </p:txBody>
      </p:sp>
      <p:sp>
        <p:nvSpPr>
          <p:cNvPr id="124931" name="Rectangle 2"/>
          <p:cNvSpPr>
            <a:spLocks noGrp="1" noRot="1" noChangeAspect="1" noChangeArrowheads="1" noTextEdit="1"/>
          </p:cNvSpPr>
          <p:nvPr>
            <p:ph type="sldImg"/>
          </p:nvPr>
        </p:nvSpPr>
        <p:spPr>
          <a:xfrm>
            <a:off x="803275" y="762000"/>
            <a:ext cx="5495925" cy="3806825"/>
          </a:xfrm>
          <a:ln/>
        </p:spPr>
      </p:sp>
      <p:sp>
        <p:nvSpPr>
          <p:cNvPr id="1249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C45B577-5215-4094-B125-DA4425D25B74}" type="slidenum">
              <a:rPr lang="en-GB"/>
              <a:pPr/>
              <a:t>8</a:t>
            </a:fld>
            <a:endParaRPr lang="en-GB"/>
          </a:p>
        </p:txBody>
      </p:sp>
      <p:sp>
        <p:nvSpPr>
          <p:cNvPr id="79875" name="Rectangle 2"/>
          <p:cNvSpPr>
            <a:spLocks noGrp="1" noRot="1" noChangeAspect="1" noChangeArrowheads="1" noTextEdit="1"/>
          </p:cNvSpPr>
          <p:nvPr>
            <p:ph type="sldImg"/>
          </p:nvPr>
        </p:nvSpPr>
        <p:spPr>
          <a:xfrm>
            <a:off x="803275" y="762000"/>
            <a:ext cx="5495925" cy="3806825"/>
          </a:xfrm>
          <a:ln/>
        </p:spPr>
      </p:sp>
      <p:sp>
        <p:nvSpPr>
          <p:cNvPr id="7987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24A39EC-4825-4B5D-92F7-49BE00871990}" type="slidenum">
              <a:rPr lang="en-GB"/>
              <a:pPr/>
              <a:t>9</a:t>
            </a:fld>
            <a:endParaRPr lang="en-GB"/>
          </a:p>
        </p:txBody>
      </p:sp>
      <p:sp>
        <p:nvSpPr>
          <p:cNvPr id="46083" name="Rectangle 2"/>
          <p:cNvSpPr>
            <a:spLocks noGrp="1" noRot="1" noChangeAspect="1" noChangeArrowheads="1" noTextEdit="1"/>
          </p:cNvSpPr>
          <p:nvPr>
            <p:ph type="sldImg"/>
          </p:nvPr>
        </p:nvSpPr>
        <p:spPr>
          <a:xfrm>
            <a:off x="803275" y="762000"/>
            <a:ext cx="5495925" cy="3806825"/>
          </a:xfrm>
          <a:ln/>
        </p:spPr>
      </p:sp>
      <p:sp>
        <p:nvSpPr>
          <p:cNvPr id="46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2"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3"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11"/>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70"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7"/>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8"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6"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5"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5"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5"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195" name="PlaceHolder 2"/>
          <p:cNvSpPr>
            <a:spLocks noGrp="1"/>
          </p:cNvSpPr>
          <p:nvPr>
            <p:ph type="subTitle"/>
          </p:nvPr>
        </p:nvSpPr>
        <p:spPr>
          <a:xfrm>
            <a:off x="495269" y="1604515"/>
            <a:ext cx="8914848" cy="3977484"/>
          </a:xfrm>
          <a:prstGeom prst="rect">
            <a:avLst/>
          </a:prstGeom>
        </p:spPr>
        <p:txBody>
          <a:bodyPr wrap="none" lIns="0" tIns="0" rIns="0" bIns="0" anchor="ctr"/>
          <a:lstStyle/>
          <a:p>
            <a:pPr algn="ct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197" name="PlaceHolder 2"/>
          <p:cNvSpPr>
            <a:spLocks noGrp="1"/>
          </p:cNvSpPr>
          <p:nvPr>
            <p:ph type="body"/>
          </p:nvPr>
        </p:nvSpPr>
        <p:spPr>
          <a:xfrm>
            <a:off x="495269" y="1604514"/>
            <a:ext cx="8914848" cy="3977158"/>
          </a:xfrm>
          <a:prstGeom prst="rect">
            <a:avLst/>
          </a:prstGeom>
        </p:spPr>
        <p:txBody>
          <a:bodyPr wrap="none" lIns="0" tIns="0" rIns="0" bIns="0"/>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199" name="PlaceHolder 2"/>
          <p:cNvSpPr>
            <a:spLocks noGrp="1"/>
          </p:cNvSpPr>
          <p:nvPr>
            <p:ph type="body"/>
          </p:nvPr>
        </p:nvSpPr>
        <p:spPr>
          <a:xfrm>
            <a:off x="495272" y="1604514"/>
            <a:ext cx="4350233" cy="3977158"/>
          </a:xfrm>
          <a:prstGeom prst="rect">
            <a:avLst/>
          </a:prstGeom>
        </p:spPr>
        <p:txBody>
          <a:bodyPr wrap="none" lIns="0" tIns="0" rIns="0" bIns="0"/>
          <a:lstStyle/>
          <a:p>
            <a:endParaRPr/>
          </a:p>
        </p:txBody>
      </p:sp>
      <p:sp>
        <p:nvSpPr>
          <p:cNvPr id="200" name="PlaceHolder 3"/>
          <p:cNvSpPr>
            <a:spLocks noGrp="1"/>
          </p:cNvSpPr>
          <p:nvPr>
            <p:ph type="body"/>
          </p:nvPr>
        </p:nvSpPr>
        <p:spPr>
          <a:xfrm>
            <a:off x="5063069" y="1604514"/>
            <a:ext cx="4350233" cy="3977158"/>
          </a:xfrm>
          <a:prstGeom prst="rect">
            <a:avLst/>
          </a:prstGeom>
        </p:spPr>
        <p:txBody>
          <a:bodyPr wrap="none" lIns="0" tIns="0" rIns="0" bIns="0"/>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495269" y="273352"/>
            <a:ext cx="8914848" cy="5308320"/>
          </a:xfrm>
          <a:prstGeom prst="rect">
            <a:avLst/>
          </a:prstGeom>
        </p:spPr>
        <p:txBody>
          <a:bodyPr wrap="none" lIns="0" tIns="0" rIns="0" bIns="0" anchor="ctr"/>
          <a:lstStyle/>
          <a:p>
            <a:pPr algn="ct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04" name="PlaceHolder 2"/>
          <p:cNvSpPr>
            <a:spLocks noGrp="1"/>
          </p:cNvSpPr>
          <p:nvPr>
            <p:ph type="body"/>
          </p:nvPr>
        </p:nvSpPr>
        <p:spPr>
          <a:xfrm>
            <a:off x="495272" y="1604515"/>
            <a:ext cx="4350233" cy="1896808"/>
          </a:xfrm>
          <a:prstGeom prst="rect">
            <a:avLst/>
          </a:prstGeom>
        </p:spPr>
        <p:txBody>
          <a:bodyPr wrap="none" lIns="0" tIns="0" rIns="0" bIns="0"/>
          <a:lstStyle/>
          <a:p>
            <a:endParaRPr/>
          </a:p>
        </p:txBody>
      </p:sp>
      <p:sp>
        <p:nvSpPr>
          <p:cNvPr id="205" name="PlaceHolder 3"/>
          <p:cNvSpPr>
            <a:spLocks noGrp="1"/>
          </p:cNvSpPr>
          <p:nvPr>
            <p:ph type="body"/>
          </p:nvPr>
        </p:nvSpPr>
        <p:spPr>
          <a:xfrm>
            <a:off x="495272" y="3681598"/>
            <a:ext cx="4350233" cy="1896808"/>
          </a:xfrm>
          <a:prstGeom prst="rect">
            <a:avLst/>
          </a:prstGeom>
        </p:spPr>
        <p:txBody>
          <a:bodyPr wrap="none" lIns="0" tIns="0" rIns="0" bIns="0"/>
          <a:lstStyle/>
          <a:p>
            <a:endParaRPr/>
          </a:p>
        </p:txBody>
      </p:sp>
      <p:sp>
        <p:nvSpPr>
          <p:cNvPr id="206" name="PlaceHolder 4"/>
          <p:cNvSpPr>
            <a:spLocks noGrp="1"/>
          </p:cNvSpPr>
          <p:nvPr>
            <p:ph type="body"/>
          </p:nvPr>
        </p:nvSpPr>
        <p:spPr>
          <a:xfrm>
            <a:off x="5063069" y="1604514"/>
            <a:ext cx="4350233" cy="3977158"/>
          </a:xfrm>
          <a:prstGeom prst="rect">
            <a:avLst/>
          </a:prstGeom>
        </p:spPr>
        <p:txBody>
          <a:bodyPr wrap="none" lIns="0" tIns="0" rIns="0" bIns="0"/>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08" name="PlaceHolder 2"/>
          <p:cNvSpPr>
            <a:spLocks noGrp="1"/>
          </p:cNvSpPr>
          <p:nvPr>
            <p:ph type="body"/>
          </p:nvPr>
        </p:nvSpPr>
        <p:spPr>
          <a:xfrm>
            <a:off x="495272" y="1604514"/>
            <a:ext cx="4350233" cy="3977158"/>
          </a:xfrm>
          <a:prstGeom prst="rect">
            <a:avLst/>
          </a:prstGeom>
        </p:spPr>
        <p:txBody>
          <a:bodyPr wrap="none" lIns="0" tIns="0" rIns="0" bIns="0"/>
          <a:lstStyle/>
          <a:p>
            <a:endParaRPr/>
          </a:p>
        </p:txBody>
      </p:sp>
      <p:sp>
        <p:nvSpPr>
          <p:cNvPr id="209" name="PlaceHolder 3"/>
          <p:cNvSpPr>
            <a:spLocks noGrp="1"/>
          </p:cNvSpPr>
          <p:nvPr>
            <p:ph type="body"/>
          </p:nvPr>
        </p:nvSpPr>
        <p:spPr>
          <a:xfrm>
            <a:off x="5063069" y="1604515"/>
            <a:ext cx="4350233" cy="1896808"/>
          </a:xfrm>
          <a:prstGeom prst="rect">
            <a:avLst/>
          </a:prstGeom>
        </p:spPr>
        <p:txBody>
          <a:bodyPr wrap="none" lIns="0" tIns="0" rIns="0" bIns="0"/>
          <a:lstStyle/>
          <a:p>
            <a:endParaRPr/>
          </a:p>
        </p:txBody>
      </p:sp>
      <p:sp>
        <p:nvSpPr>
          <p:cNvPr id="210" name="PlaceHolder 4"/>
          <p:cNvSpPr>
            <a:spLocks noGrp="1"/>
          </p:cNvSpPr>
          <p:nvPr>
            <p:ph type="body"/>
          </p:nvPr>
        </p:nvSpPr>
        <p:spPr>
          <a:xfrm>
            <a:off x="5063069" y="3681598"/>
            <a:ext cx="4350233" cy="1896808"/>
          </a:xfrm>
          <a:prstGeom prst="rect">
            <a:avLst/>
          </a:prstGeom>
        </p:spPr>
        <p:txBody>
          <a:bodyPr wrap="none" lIns="0" tIns="0" rIns="0" bIns="0"/>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12" name="PlaceHolder 2"/>
          <p:cNvSpPr>
            <a:spLocks noGrp="1"/>
          </p:cNvSpPr>
          <p:nvPr>
            <p:ph type="body"/>
          </p:nvPr>
        </p:nvSpPr>
        <p:spPr>
          <a:xfrm>
            <a:off x="495272" y="1604515"/>
            <a:ext cx="4350233" cy="1896808"/>
          </a:xfrm>
          <a:prstGeom prst="rect">
            <a:avLst/>
          </a:prstGeom>
        </p:spPr>
        <p:txBody>
          <a:bodyPr wrap="none" lIns="0" tIns="0" rIns="0" bIns="0"/>
          <a:lstStyle/>
          <a:p>
            <a:endParaRPr/>
          </a:p>
        </p:txBody>
      </p:sp>
      <p:sp>
        <p:nvSpPr>
          <p:cNvPr id="213" name="PlaceHolder 3"/>
          <p:cNvSpPr>
            <a:spLocks noGrp="1"/>
          </p:cNvSpPr>
          <p:nvPr>
            <p:ph type="body"/>
          </p:nvPr>
        </p:nvSpPr>
        <p:spPr>
          <a:xfrm>
            <a:off x="5063069" y="1604515"/>
            <a:ext cx="4350233" cy="1896808"/>
          </a:xfrm>
          <a:prstGeom prst="rect">
            <a:avLst/>
          </a:prstGeom>
        </p:spPr>
        <p:txBody>
          <a:bodyPr wrap="none" lIns="0" tIns="0" rIns="0" bIns="0"/>
          <a:lstStyle/>
          <a:p>
            <a:endParaRPr/>
          </a:p>
        </p:txBody>
      </p:sp>
      <p:sp>
        <p:nvSpPr>
          <p:cNvPr id="214" name="PlaceHolder 4"/>
          <p:cNvSpPr>
            <a:spLocks noGrp="1"/>
          </p:cNvSpPr>
          <p:nvPr>
            <p:ph type="body"/>
          </p:nvPr>
        </p:nvSpPr>
        <p:spPr>
          <a:xfrm>
            <a:off x="495272" y="3681598"/>
            <a:ext cx="8914493" cy="1896808"/>
          </a:xfrm>
          <a:prstGeom prst="rect">
            <a:avLst/>
          </a:prstGeom>
        </p:spPr>
        <p:txBody>
          <a:bodyPr wrap="none" lIns="0" tIns="0" rIns="0" bIns="0"/>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16" name="PlaceHolder 2"/>
          <p:cNvSpPr>
            <a:spLocks noGrp="1"/>
          </p:cNvSpPr>
          <p:nvPr>
            <p:ph type="body"/>
          </p:nvPr>
        </p:nvSpPr>
        <p:spPr>
          <a:xfrm>
            <a:off x="495269" y="1604515"/>
            <a:ext cx="8914848" cy="1896808"/>
          </a:xfrm>
          <a:prstGeom prst="rect">
            <a:avLst/>
          </a:prstGeom>
        </p:spPr>
        <p:txBody>
          <a:bodyPr wrap="none" lIns="0" tIns="0" rIns="0" bIns="0"/>
          <a:lstStyle/>
          <a:p>
            <a:endParaRPr/>
          </a:p>
        </p:txBody>
      </p:sp>
      <p:sp>
        <p:nvSpPr>
          <p:cNvPr id="217" name="PlaceHolder 3"/>
          <p:cNvSpPr>
            <a:spLocks noGrp="1"/>
          </p:cNvSpPr>
          <p:nvPr>
            <p:ph type="body"/>
          </p:nvPr>
        </p:nvSpPr>
        <p:spPr>
          <a:xfrm>
            <a:off x="495269" y="3681598"/>
            <a:ext cx="8914848" cy="1896808"/>
          </a:xfrm>
          <a:prstGeom prst="rect">
            <a:avLst/>
          </a:prstGeom>
        </p:spPr>
        <p:txBody>
          <a:bodyPr wrap="none" lIns="0" tIns="0" rIns="0" bIns="0"/>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19" name="PlaceHolder 2"/>
          <p:cNvSpPr>
            <a:spLocks noGrp="1"/>
          </p:cNvSpPr>
          <p:nvPr>
            <p:ph type="body"/>
          </p:nvPr>
        </p:nvSpPr>
        <p:spPr>
          <a:xfrm>
            <a:off x="495272" y="1604515"/>
            <a:ext cx="4350233" cy="1896808"/>
          </a:xfrm>
          <a:prstGeom prst="rect">
            <a:avLst/>
          </a:prstGeom>
        </p:spPr>
        <p:txBody>
          <a:bodyPr wrap="none" lIns="0" tIns="0" rIns="0" bIns="0"/>
          <a:lstStyle/>
          <a:p>
            <a:endParaRPr/>
          </a:p>
        </p:txBody>
      </p:sp>
      <p:sp>
        <p:nvSpPr>
          <p:cNvPr id="220" name="PlaceHolder 3"/>
          <p:cNvSpPr>
            <a:spLocks noGrp="1"/>
          </p:cNvSpPr>
          <p:nvPr>
            <p:ph type="body"/>
          </p:nvPr>
        </p:nvSpPr>
        <p:spPr>
          <a:xfrm>
            <a:off x="5063069" y="1604515"/>
            <a:ext cx="4350233" cy="1896808"/>
          </a:xfrm>
          <a:prstGeom prst="rect">
            <a:avLst/>
          </a:prstGeom>
        </p:spPr>
        <p:txBody>
          <a:bodyPr wrap="none" lIns="0" tIns="0" rIns="0" bIns="0"/>
          <a:lstStyle/>
          <a:p>
            <a:endParaRPr/>
          </a:p>
        </p:txBody>
      </p:sp>
      <p:sp>
        <p:nvSpPr>
          <p:cNvPr id="221" name="PlaceHolder 4"/>
          <p:cNvSpPr>
            <a:spLocks noGrp="1"/>
          </p:cNvSpPr>
          <p:nvPr>
            <p:ph type="body"/>
          </p:nvPr>
        </p:nvSpPr>
        <p:spPr>
          <a:xfrm>
            <a:off x="5063069" y="3681598"/>
            <a:ext cx="4350233" cy="1896808"/>
          </a:xfrm>
          <a:prstGeom prst="rect">
            <a:avLst/>
          </a:prstGeom>
        </p:spPr>
        <p:txBody>
          <a:bodyPr wrap="none" lIns="0" tIns="0" rIns="0" bIns="0"/>
          <a:lstStyle/>
          <a:p>
            <a:endParaRPr/>
          </a:p>
        </p:txBody>
      </p:sp>
      <p:sp>
        <p:nvSpPr>
          <p:cNvPr id="222" name="PlaceHolder 5"/>
          <p:cNvSpPr>
            <a:spLocks noGrp="1"/>
          </p:cNvSpPr>
          <p:nvPr>
            <p:ph type="body"/>
          </p:nvPr>
        </p:nvSpPr>
        <p:spPr>
          <a:xfrm>
            <a:off x="495272" y="3681598"/>
            <a:ext cx="4350233" cy="1896808"/>
          </a:xfrm>
          <a:prstGeom prst="rect">
            <a:avLst/>
          </a:prstGeom>
        </p:spPr>
        <p:txBody>
          <a:bodyPr wrap="none" lIns="0" tIns="0" rIns="0" bIns="0"/>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95269" y="273354"/>
            <a:ext cx="8914848" cy="1145009"/>
          </a:xfrm>
          <a:prstGeom prst="rect">
            <a:avLst/>
          </a:prstGeom>
        </p:spPr>
        <p:txBody>
          <a:bodyPr wrap="none" lIns="0" tIns="0" rIns="0" bIns="0" anchor="ctr"/>
          <a:lstStyle/>
          <a:p>
            <a:pPr algn="ctr"/>
            <a:endParaRPr/>
          </a:p>
        </p:txBody>
      </p:sp>
      <p:sp>
        <p:nvSpPr>
          <p:cNvPr id="224" name="PlaceHolder 2"/>
          <p:cNvSpPr>
            <a:spLocks noGrp="1"/>
          </p:cNvSpPr>
          <p:nvPr>
            <p:ph type="body"/>
          </p:nvPr>
        </p:nvSpPr>
        <p:spPr>
          <a:xfrm>
            <a:off x="495272" y="1604515"/>
            <a:ext cx="4350233" cy="1896808"/>
          </a:xfrm>
          <a:prstGeom prst="rect">
            <a:avLst/>
          </a:prstGeom>
        </p:spPr>
        <p:txBody>
          <a:bodyPr wrap="none" lIns="0" tIns="0" rIns="0" bIns="0"/>
          <a:lstStyle/>
          <a:p>
            <a:endParaRPr/>
          </a:p>
        </p:txBody>
      </p:sp>
      <p:sp>
        <p:nvSpPr>
          <p:cNvPr id="225" name="PlaceHolder 3"/>
          <p:cNvSpPr>
            <a:spLocks noGrp="1"/>
          </p:cNvSpPr>
          <p:nvPr>
            <p:ph type="body"/>
          </p:nvPr>
        </p:nvSpPr>
        <p:spPr>
          <a:xfrm>
            <a:off x="5063069" y="1604515"/>
            <a:ext cx="4350233" cy="1896808"/>
          </a:xfrm>
          <a:prstGeom prst="rect">
            <a:avLst/>
          </a:prstGeom>
        </p:spPr>
        <p:txBody>
          <a:bodyPr wrap="none" lIns="0" tIns="0" rIns="0" bIns="0"/>
          <a:lstStyle/>
          <a:p>
            <a:endParaRPr/>
          </a:p>
        </p:txBody>
      </p:sp>
      <p:pic>
        <p:nvPicPr>
          <p:cNvPr id="226" name="Imatge 225"/>
          <p:cNvPicPr/>
          <p:nvPr/>
        </p:nvPicPr>
        <p:blipFill>
          <a:blip r:embed="rId2" cstate="print"/>
          <a:stretch>
            <a:fillRect/>
          </a:stretch>
        </p:blipFill>
        <p:spPr>
          <a:xfrm>
            <a:off x="5950311" y="3681598"/>
            <a:ext cx="2575047" cy="1896808"/>
          </a:xfrm>
          <a:prstGeom prst="rect">
            <a:avLst/>
          </a:prstGeom>
          <a:ln>
            <a:noFill/>
          </a:ln>
        </p:spPr>
      </p:pic>
      <p:pic>
        <p:nvPicPr>
          <p:cNvPr id="227" name="Imatge 226"/>
          <p:cNvPicPr/>
          <p:nvPr/>
        </p:nvPicPr>
        <p:blipFill>
          <a:blip r:embed="rId2" cstate="print"/>
          <a:stretch>
            <a:fillRect/>
          </a:stretch>
        </p:blipFill>
        <p:spPr>
          <a:xfrm>
            <a:off x="1382514" y="3681598"/>
            <a:ext cx="2575047" cy="1896808"/>
          </a:xfrm>
          <a:prstGeom prst="rect">
            <a:avLst/>
          </a:prstGeom>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62"/>
            <a:ext cx="713284" cy="365125"/>
          </a:xfrm>
          <a:prstGeom prst="rect">
            <a:avLst/>
          </a:prstGeom>
        </p:spPr>
        <p:txBody>
          <a:bodyPr lIns="91393" tIns="45697" rIns="91393" bIns="45697"/>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4" y="1086981"/>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57" y="895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 xmlns:p14="http://schemas.microsoft.com/office/powerpoint/2010/main" val="33512871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6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6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4"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73"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2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0"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80"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3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19"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8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5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22/02/2017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22/02/2017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22/02/2017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22/02/2017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22/02/2017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22/02/2017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22/02/2017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22/02/2017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22/02/2017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22/02/2017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6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6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22/02/2017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31"/>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731"/>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0364533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3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125145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48579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7542407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4030510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80435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524173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3589395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3975466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97937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6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6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6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6"/>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4AD45AD-4E10-4CA0-907B-FB8F819F258B}"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24CD5-179A-4304-9517-5E8F8888C3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46640EA-35DA-4A3F-A04F-E9B675DF6310}"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C2780-9040-4C53-A921-8A7CBB65C4F1}"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7"/>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FFA4032E-A886-4635-83F8-BFCEEA8D3325}"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5E07C-A514-4B16-9E20-769B4636908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6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43194C19-0213-412E-9379-4D55CD5A5F73}"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DA9B7-873A-439A-8585-DCDE9A7D09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C5E1BA7-4FBE-4550-BA4A-13589429CD24}" type="datetime1">
              <a:rPr lang="es-ES">
                <a:solidFill>
                  <a:srgbClr val="000000"/>
                </a:solidFill>
              </a:rPr>
              <a:pPr>
                <a:defRPr/>
              </a:pPr>
              <a:t>22/02/2017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4557AB-3640-4CD0-9856-BEF5C8B4963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C1D136DC-721D-4A4A-A845-27F0D41001ED}" type="datetime1">
              <a:rPr lang="es-ES">
                <a:solidFill>
                  <a:srgbClr val="000000"/>
                </a:solidFill>
              </a:rPr>
              <a:pPr>
                <a:defRPr/>
              </a:pPr>
              <a:t>22/02/2017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3AA8B3-07FE-48BA-8307-21090FD887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E0180B-D050-4A02-A5F3-BA63D8AF62C0}" type="datetime1">
              <a:rPr lang="es-ES">
                <a:solidFill>
                  <a:srgbClr val="000000"/>
                </a:solidFill>
              </a:rPr>
              <a:pPr>
                <a:defRPr/>
              </a:pPr>
              <a:t>22/02/2017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50D32B-BC59-4392-9FFC-4B014EDDB3F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5"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5"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E53F34E1-9197-4C74-9F4C-C7BAA4E82F1F}"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14EDF-5F71-47DC-BD9C-13D39F4A9CC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5967560-624C-4993-8DEF-79A559B696B7}"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3CC3F-F1A8-45DE-A170-C05AAC307B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548DF646-5C5A-4667-B0D1-DEDAE203A02E}"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0DE9E-F2BF-4778-8896-B299D008990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5"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C88A939C-080C-4D6D-A316-0F3A5C91E8E2}"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40D89-AF62-4FF5-9270-10A1D37B664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BA96C8CC-000D-45A2-B5EF-B2C83DBF8F58}" type="datetime1">
              <a:rPr lang="es-ES">
                <a:solidFill>
                  <a:srgbClr val="000000"/>
                </a:solidFill>
              </a:rPr>
              <a:pPr>
                <a:defRPr/>
              </a:pPr>
              <a:t>22/02/2017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BF14B2-9748-4DF5-86D2-AE1BECE268B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6"/>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7"/>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22/02/2017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22/02/2017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22/02/2017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5"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5"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22/02/2017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5"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22/02/2017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22/02/2017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6"/>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CB17A18C-DECB-4D3F-A273-38E020B16759}" type="datetime1">
              <a:rPr lang="es-ES">
                <a:solidFill>
                  <a:srgbClr val="000000"/>
                </a:solidFill>
              </a:rPr>
              <a:pPr/>
              <a:t>22/02/2017</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FFFD38E-55A7-4AB8-A9FF-FBFC0E7D6D6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1243FDAF-C52C-4DB7-8676-D61641C952CD}" type="datetime1">
              <a:rPr lang="es-ES">
                <a:solidFill>
                  <a:srgbClr val="000000"/>
                </a:solidFill>
              </a:rPr>
              <a:pPr/>
              <a:t>22/02/2017</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539797-51A7-49CF-B65B-94C211E01FA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7"/>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59D7D908-6C01-4094-A6F5-7665CAE6A41D}" type="datetime1">
              <a:rPr lang="es-ES">
                <a:solidFill>
                  <a:srgbClr val="000000"/>
                </a:solidFill>
              </a:rPr>
              <a:pPr/>
              <a:t>22/02/2017</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345C6EB-2452-4649-980D-D5DD9E1F5D2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5726D128-937F-48E9-B5C1-E019DB167433}" type="datetime1">
              <a:rPr lang="es-ES">
                <a:solidFill>
                  <a:srgbClr val="000000"/>
                </a:solidFill>
              </a:rPr>
              <a:pPr/>
              <a:t>22/02/2017</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544BAE-C39C-4F52-A58F-9CB7DDE4B3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92FC10E3-0217-408B-8FBA-B4508951F5D1}" type="datetime1">
              <a:rPr lang="es-ES">
                <a:solidFill>
                  <a:srgbClr val="000000"/>
                </a:solidFill>
              </a:rPr>
              <a:pPr/>
              <a:t>22/02/2017</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6738A6E9-7306-44A8-BE9E-41954E4236D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E092A4CC-2931-4962-8121-3B992324162B}" type="datetime1">
              <a:rPr lang="es-ES">
                <a:solidFill>
                  <a:srgbClr val="000000"/>
                </a:solidFill>
              </a:rPr>
              <a:pPr/>
              <a:t>22/02/2017</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CCFEB9A-F30D-4A87-B977-32806F92F51D}"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EFD1E322-F799-4BC1-92B2-B5591F9A6036}" type="datetime1">
              <a:rPr lang="es-ES">
                <a:solidFill>
                  <a:srgbClr val="000000"/>
                </a:solidFill>
              </a:rPr>
              <a:pPr/>
              <a:t>22/02/2017</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5D09731E-2471-4DC9-89D6-758EECEEF86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5"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5"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E873542-3FE2-4BB5-92A7-CEF52448E642}" type="datetime1">
              <a:rPr lang="es-ES">
                <a:solidFill>
                  <a:srgbClr val="000000"/>
                </a:solidFill>
              </a:rPr>
              <a:pPr/>
              <a:t>22/02/2017</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713835A-80F7-47C3-ADD2-973783330A6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C6D3FBD6-F0AD-4B78-BAED-3337A9D5E049}" type="datetime1">
              <a:rPr lang="es-ES">
                <a:solidFill>
                  <a:srgbClr val="000000"/>
                </a:solidFill>
              </a:rPr>
              <a:pPr/>
              <a:t>22/02/2017</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09D702FA-6877-4699-BD59-243271BCC32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AD31721-C001-401C-9865-D7D160651109}" type="datetime1">
              <a:rPr lang="es-ES">
                <a:solidFill>
                  <a:srgbClr val="000000"/>
                </a:solidFill>
              </a:rPr>
              <a:pPr/>
              <a:t>22/02/2017</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DECAE29-8F67-4754-B02F-8EE553B9D48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5"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B10D12D8-32BB-4EA4-BF32-D1DA742BC8A3}" type="datetime1">
              <a:rPr lang="es-ES">
                <a:solidFill>
                  <a:srgbClr val="000000"/>
                </a:solidFill>
              </a:rPr>
              <a:pPr/>
              <a:t>22/02/2017</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0141CCE-B0EE-40DB-9175-2AD5A163F70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841CCB37-C1D5-4442-BC15-939073B3B6D2}" type="datetime1">
              <a:rPr lang="es-ES">
                <a:solidFill>
                  <a:srgbClr val="000000"/>
                </a:solidFill>
              </a:rPr>
              <a:pPr/>
              <a:t>22/02/2017</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628B08B9-DF7D-4574-9D6B-D9A0541D21A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11"/>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83"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4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2"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9"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00"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0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9" y="27308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11"/>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70"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7"/>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8"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6"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5"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5"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5"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sz="4200"/>
          </a:p>
        </p:txBody>
      </p:sp>
      <p:pic>
        <p:nvPicPr>
          <p:cNvPr id="7" name="Picture 5"/>
          <p:cNvPicPr>
            <a:picLocks noChangeAspect="1" noChangeArrowheads="1"/>
          </p:cNvPicPr>
          <p:nvPr/>
        </p:nvPicPr>
        <p:blipFill>
          <a:blip r:embed="rId4" cstate="print"/>
          <a:srcRect/>
          <a:stretch>
            <a:fillRect/>
          </a:stretch>
        </p:blipFill>
        <p:spPr bwMode="auto">
          <a:xfrm>
            <a:off x="330200" y="594360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sz="4200"/>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sz="4200"/>
          </a:p>
        </p:txBody>
      </p:sp>
      <p:sp>
        <p:nvSpPr>
          <p:cNvPr id="1864711" name="Rectangle 7"/>
          <p:cNvSpPr>
            <a:spLocks noGrp="1" noChangeArrowheads="1"/>
          </p:cNvSpPr>
          <p:nvPr>
            <p:ph type="subTitle" idx="1"/>
          </p:nvPr>
        </p:nvSpPr>
        <p:spPr>
          <a:xfrm>
            <a:off x="741366"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1.pn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5"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569" r:id="rId1"/>
    <p:sldLayoutId id="2147493570" r:id="rId2"/>
    <p:sldLayoutId id="2147493571" r:id="rId3"/>
    <p:sldLayoutId id="2147493572" r:id="rId4"/>
    <p:sldLayoutId id="2147493573" r:id="rId5"/>
    <p:sldLayoutId id="2147493574" r:id="rId6"/>
    <p:sldLayoutId id="2147493575" r:id="rId7"/>
    <p:sldLayoutId id="2147493576" r:id="rId8"/>
    <p:sldLayoutId id="2147493577" r:id="rId9"/>
    <p:sldLayoutId id="2147493578" r:id="rId10"/>
    <p:sldLayoutId id="2147493579" r:id="rId11"/>
    <p:sldLayoutId id="2147493580"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PlaceHolder 1"/>
          <p:cNvSpPr>
            <a:spLocks noGrp="1"/>
          </p:cNvSpPr>
          <p:nvPr>
            <p:ph type="title"/>
          </p:nvPr>
        </p:nvSpPr>
        <p:spPr>
          <a:xfrm>
            <a:off x="495269" y="273352"/>
            <a:ext cx="8914848" cy="1144682"/>
          </a:xfrm>
          <a:prstGeom prst="rect">
            <a:avLst/>
          </a:prstGeom>
        </p:spPr>
        <p:txBody>
          <a:bodyPr wrap="none" lIns="0" tIns="0" rIns="0" bIns="0" anchor="ctr"/>
          <a:lstStyle/>
          <a:p>
            <a:pPr algn="ctr"/>
            <a:r>
              <a:rPr lang="en-US"/>
              <a:t>Feu clic per editar el format del text del títol</a:t>
            </a:r>
            <a:endParaRPr/>
          </a:p>
        </p:txBody>
      </p:sp>
      <p:sp>
        <p:nvSpPr>
          <p:cNvPr id="193" name="PlaceHolder 2"/>
          <p:cNvSpPr>
            <a:spLocks noGrp="1"/>
          </p:cNvSpPr>
          <p:nvPr>
            <p:ph type="body"/>
          </p:nvPr>
        </p:nvSpPr>
        <p:spPr>
          <a:xfrm>
            <a:off x="495269" y="1604514"/>
            <a:ext cx="8914848" cy="3977158"/>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 id="2147493592" r:id="rId11"/>
    <p:sldLayoutId id="2147493593" r:id="rId12"/>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95" r:id="rId1"/>
    <p:sldLayoutId id="2147493596" r:id="rId2"/>
    <p:sldLayoutId id="2147493597" r:id="rId3"/>
    <p:sldLayoutId id="2147493598" r:id="rId4"/>
    <p:sldLayoutId id="2147493599" r:id="rId5"/>
    <p:sldLayoutId id="2147493600" r:id="rId6"/>
    <p:sldLayoutId id="2147493601" r:id="rId7"/>
    <p:sldLayoutId id="2147493602" r:id="rId8"/>
    <p:sldLayoutId id="2147493603" r:id="rId9"/>
    <p:sldLayoutId id="2147493604" r:id="rId10"/>
    <p:sldLayoutId id="2147493605" r:id="rId11"/>
    <p:sldLayoutId id="2147493606" r:id="rId12"/>
    <p:sldLayoutId id="2147493607"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1331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1331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609" r:id="rId1"/>
    <p:sldLayoutId id="2147493610" r:id="rId2"/>
    <p:sldLayoutId id="2147493611" r:id="rId3"/>
    <p:sldLayoutId id="2147493612" r:id="rId4"/>
    <p:sldLayoutId id="2147493613" r:id="rId5"/>
    <p:sldLayoutId id="2147493614" r:id="rId6"/>
    <p:sldLayoutId id="2147493615" r:id="rId7"/>
    <p:sldLayoutId id="2147493616" r:id="rId8"/>
    <p:sldLayoutId id="2147493617" r:id="rId9"/>
    <p:sldLayoutId id="2147493618" r:id="rId10"/>
    <p:sldLayoutId id="2147493619" r:id="rId11"/>
    <p:sldLayoutId id="214749362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622" r:id="rId1"/>
    <p:sldLayoutId id="2147493623" r:id="rId2"/>
    <p:sldLayoutId id="2147493624" r:id="rId3"/>
    <p:sldLayoutId id="2147493625" r:id="rId4"/>
    <p:sldLayoutId id="2147493626" r:id="rId5"/>
    <p:sldLayoutId id="2147493627" r:id="rId6"/>
    <p:sldLayoutId id="2147493628" r:id="rId7"/>
    <p:sldLayoutId id="2147493629" r:id="rId8"/>
    <p:sldLayoutId id="2147493630" r:id="rId9"/>
    <p:sldLayoutId id="2147493631" r:id="rId10"/>
    <p:sldLayoutId id="2147493632" r:id="rId11"/>
    <p:sldLayoutId id="2147493633" r:id="rId12"/>
    <p:sldLayoutId id="2147493634"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7172"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7175"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636" r:id="rId1"/>
    <p:sldLayoutId id="2147493637" r:id="rId2"/>
    <p:sldLayoutId id="2147493638" r:id="rId3"/>
    <p:sldLayoutId id="2147493639" r:id="rId4"/>
    <p:sldLayoutId id="2147493640" r:id="rId5"/>
    <p:sldLayoutId id="2147493641" r:id="rId6"/>
    <p:sldLayoutId id="2147493642" r:id="rId7"/>
    <p:sldLayoutId id="2147493643" r:id="rId8"/>
    <p:sldLayoutId id="2147493644" r:id="rId9"/>
    <p:sldLayoutId id="2147493645" r:id="rId10"/>
    <p:sldLayoutId id="2147493646" r:id="rId11"/>
    <p:sldLayoutId id="2147493647"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31"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661" r:id="rId1"/>
    <p:sldLayoutId id="2147493662" r:id="rId2"/>
    <p:sldLayoutId id="2147493663" r:id="rId3"/>
    <p:sldLayoutId id="2147493664" r:id="rId4"/>
    <p:sldLayoutId id="2147493665" r:id="rId5"/>
    <p:sldLayoutId id="2147493666" r:id="rId6"/>
    <p:sldLayoutId id="2147493667" r:id="rId7"/>
    <p:sldLayoutId id="2147493668" r:id="rId8"/>
    <p:sldLayoutId id="2147493669" r:id="rId9"/>
    <p:sldLayoutId id="2147493670" r:id="rId10"/>
    <p:sldLayoutId id="2147493671" r:id="rId11"/>
    <p:sldLayoutId id="2147493672"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22/02/2017</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688" r:id="rId1"/>
    <p:sldLayoutId id="2147493689" r:id="rId2"/>
    <p:sldLayoutId id="2147493690" r:id="rId3"/>
    <p:sldLayoutId id="2147493691" r:id="rId4"/>
    <p:sldLayoutId id="2147493692" r:id="rId5"/>
    <p:sldLayoutId id="2147493693" r:id="rId6"/>
    <p:sldLayoutId id="2147493694" r:id="rId7"/>
    <p:sldLayoutId id="2147493695" r:id="rId8"/>
    <p:sldLayoutId id="2147493696" r:id="rId9"/>
    <p:sldLayoutId id="2147493697" r:id="rId10"/>
    <p:sldLayoutId id="214749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77"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700" r:id="rId1"/>
    <p:sldLayoutId id="2147493701" r:id="rId2"/>
    <p:sldLayoutId id="2147493702" r:id="rId3"/>
    <p:sldLayoutId id="2147493703" r:id="rId4"/>
    <p:sldLayoutId id="2147493704" r:id="rId5"/>
    <p:sldLayoutId id="2147493705" r:id="rId6"/>
    <p:sldLayoutId id="2147493706" r:id="rId7"/>
    <p:sldLayoutId id="2147493707" r:id="rId8"/>
    <p:sldLayoutId id="2147493708" r:id="rId9"/>
    <p:sldLayoutId id="2147493709" r:id="rId10"/>
    <p:sldLayoutId id="2147493710"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4099"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E2D86D6F-254D-4D87-8C11-358CEB9DB100}" type="datetime1">
              <a:rPr lang="es-ES">
                <a:solidFill>
                  <a:srgbClr val="000000"/>
                </a:solidFill>
              </a:rPr>
              <a:pPr>
                <a:defRPr/>
              </a:pPr>
              <a:t>22/02/2017</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98578DC8-F4A6-4953-AB63-DB810813AC0C}"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65" r:id="rId1"/>
    <p:sldLayoutId id="2147493466" r:id="rId2"/>
    <p:sldLayoutId id="2147493467" r:id="rId3"/>
    <p:sldLayoutId id="2147493468" r:id="rId4"/>
    <p:sldLayoutId id="2147493469" r:id="rId5"/>
    <p:sldLayoutId id="2147493470" r:id="rId6"/>
    <p:sldLayoutId id="2147493471" r:id="rId7"/>
    <p:sldLayoutId id="2147493472" r:id="rId8"/>
    <p:sldLayoutId id="2147493473" r:id="rId9"/>
    <p:sldLayoutId id="2147493474" r:id="rId10"/>
    <p:sldLayoutId id="2147493475" r:id="rId11"/>
    <p:sldLayoutId id="21474934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22/02/2017</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78" r:id="rId1"/>
    <p:sldLayoutId id="2147493479" r:id="rId2"/>
    <p:sldLayoutId id="2147493480" r:id="rId3"/>
    <p:sldLayoutId id="2147493481" r:id="rId4"/>
    <p:sldLayoutId id="2147493482" r:id="rId5"/>
    <p:sldLayoutId id="2147493483" r:id="rId6"/>
    <p:sldLayoutId id="2147493484" r:id="rId7"/>
    <p:sldLayoutId id="2147493485" r:id="rId8"/>
    <p:sldLayoutId id="2147493486" r:id="rId9"/>
    <p:sldLayoutId id="2147493487" r:id="rId10"/>
    <p:sldLayoutId id="2147493488" r:id="rId11"/>
    <p:sldLayoutId id="21474934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5561F9AF-B528-4440-A0F5-1AB73D2E3C12}" type="datetime1">
              <a:rPr lang="es-ES" smtClean="0">
                <a:solidFill>
                  <a:srgbClr val="000000"/>
                </a:solidFill>
              </a:rPr>
              <a:pPr/>
              <a:t>22/02/2017</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BE81E9E2-6CE0-4363-AA48-C6A6352DB830}"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491" r:id="rId1"/>
    <p:sldLayoutId id="2147493492" r:id="rId2"/>
    <p:sldLayoutId id="2147493493" r:id="rId3"/>
    <p:sldLayoutId id="2147493494" r:id="rId4"/>
    <p:sldLayoutId id="2147493495" r:id="rId5"/>
    <p:sldLayoutId id="2147493496" r:id="rId6"/>
    <p:sldLayoutId id="2147493497" r:id="rId7"/>
    <p:sldLayoutId id="2147493498" r:id="rId8"/>
    <p:sldLayoutId id="2147493499" r:id="rId9"/>
    <p:sldLayoutId id="2147493500" r:id="rId10"/>
    <p:sldLayoutId id="2147493501" r:id="rId11"/>
    <p:sldLayoutId id="21474935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08005"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31"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1" r:id="rId8"/>
    <p:sldLayoutId id="2147493512" r:id="rId9"/>
    <p:sldLayoutId id="2147493513" r:id="rId10"/>
    <p:sldLayoutId id="2147493514" r:id="rId11"/>
    <p:sldLayoutId id="2147493515"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508005"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512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512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 id="2147493540" r:id="rId11"/>
    <p:sldLayoutId id="214749354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508003"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512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sz="420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sz="4200"/>
          </a:p>
        </p:txBody>
      </p:sp>
      <p:pic>
        <p:nvPicPr>
          <p:cNvPr id="512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56" r:id="rId1"/>
    <p:sldLayoutId id="2147493557" r:id="rId2"/>
    <p:sldLayoutId id="2147493558" r:id="rId3"/>
    <p:sldLayoutId id="2147493559" r:id="rId4"/>
    <p:sldLayoutId id="2147493560" r:id="rId5"/>
    <p:sldLayoutId id="2147493561" r:id="rId6"/>
    <p:sldLayoutId id="2147493562" r:id="rId7"/>
    <p:sldLayoutId id="2147493563" r:id="rId8"/>
    <p:sldLayoutId id="2147493564" r:id="rId9"/>
    <p:sldLayoutId id="2147493565" r:id="rId10"/>
    <p:sldLayoutId id="2147493566" r:id="rId11"/>
    <p:sldLayoutId id="2147493567"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1.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oleObject" Target="../embeddings/oleObject9.bin"/><Relationship Id="rId2" Type="http://schemas.openxmlformats.org/officeDocument/2006/relationships/slideLayout" Target="../slideLayouts/slideLayout161.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161.xml"/><Relationship Id="rId1" Type="http://schemas.openxmlformats.org/officeDocument/2006/relationships/vmlDrawing" Target="../drawings/vmlDrawing6.v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oleObject" Target="../embeddings/oleObject12.bin"/><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hyperlink" Target="http://www.dca.iusiani.ulpgc.es/proyecto2015-2017" TargetMode="External"/><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hyperlink" Target="http://www.cnig.es/" TargetMode="External"/><Relationship Id="rId2" Type="http://schemas.openxmlformats.org/officeDocument/2006/relationships/notesSlide" Target="../notesSlides/notesSlide29.xml"/><Relationship Id="rId1" Type="http://schemas.openxmlformats.org/officeDocument/2006/relationships/slideLayout" Target="../slideLayouts/slideLayout18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8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84.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8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8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4.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hyperlink" Target="bunny.avi"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44.xml"/><Relationship Id="rId1" Type="http://schemas.openxmlformats.org/officeDocument/2006/relationships/slideLayout" Target="../slideLayouts/slideLayout43.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5.xml"/><Relationship Id="rId7" Type="http://schemas.openxmlformats.org/officeDocument/2006/relationships/image" Target="../media/image78.png"/><Relationship Id="rId2" Type="http://schemas.openxmlformats.org/officeDocument/2006/relationships/slideLayout" Target="../slideLayouts/slideLayout163.xml"/><Relationship Id="rId1" Type="http://schemas.openxmlformats.org/officeDocument/2006/relationships/vmlDrawing" Target="../drawings/vmlDrawing7.v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oleObject" Target="../embeddings/oleObject13.bin"/></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163.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6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16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8.xml"/><Relationship Id="rId7" Type="http://schemas.openxmlformats.org/officeDocument/2006/relationships/oleObject" Target="../embeddings/oleObject16.bin"/><Relationship Id="rId2" Type="http://schemas.openxmlformats.org/officeDocument/2006/relationships/slideLayout" Target="../slideLayouts/slideLayout163.xml"/><Relationship Id="rId1" Type="http://schemas.openxmlformats.org/officeDocument/2006/relationships/vmlDrawing" Target="../drawings/vmlDrawing8.vml"/><Relationship Id="rId6" Type="http://schemas.openxmlformats.org/officeDocument/2006/relationships/oleObject" Target="../embeddings/oleObject15.bin"/><Relationship Id="rId11" Type="http://schemas.openxmlformats.org/officeDocument/2006/relationships/image" Target="../media/image106.png"/><Relationship Id="rId5" Type="http://schemas.openxmlformats.org/officeDocument/2006/relationships/image" Target="../media/image78.png"/><Relationship Id="rId10" Type="http://schemas.openxmlformats.org/officeDocument/2006/relationships/image" Target="../media/image105.png"/><Relationship Id="rId4" Type="http://schemas.openxmlformats.org/officeDocument/2006/relationships/oleObject" Target="../embeddings/oleObject14.bin"/><Relationship Id="rId9"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7.wmf"/><Relationship Id="rId7"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16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176.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63.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9.xml"/><Relationship Id="rId5" Type="http://schemas.openxmlformats.org/officeDocument/2006/relationships/image" Target="../media/image119.pn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12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121.xml"/><Relationship Id="rId6" Type="http://schemas.openxmlformats.org/officeDocument/2006/relationships/image" Target="../media/image125.png"/><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2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115.xml"/><Relationship Id="rId5" Type="http://schemas.openxmlformats.org/officeDocument/2006/relationships/image" Target="../media/image132.pn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3.xml"/><Relationship Id="rId1" Type="http://schemas.openxmlformats.org/officeDocument/2006/relationships/vmlDrawing" Target="../drawings/vmlDrawing10.vml"/><Relationship Id="rId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36.wmf"/><Relationship Id="rId2" Type="http://schemas.openxmlformats.org/officeDocument/2006/relationships/notesSlide" Target="../notesSlides/notesSlide59.xml"/><Relationship Id="rId1" Type="http://schemas.openxmlformats.org/officeDocument/2006/relationships/slideLayout" Target="../slideLayouts/slideLayout115.xml"/><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6.xml"/><Relationship Id="rId1" Type="http://schemas.openxmlformats.org/officeDocument/2006/relationships/slideLayout" Target="../slideLayouts/slideLayout102.xml"/><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07.xml"/><Relationship Id="rId4" Type="http://schemas.openxmlformats.org/officeDocument/2006/relationships/image" Target="../media/image15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07.xml"/><Relationship Id="rId1" Type="http://schemas.openxmlformats.org/officeDocument/2006/relationships/video" Target="file:///E:\CopiaPortatilRafaDic2016\CONFERENCIAS\Cracovia14\videoTest.mpg" TargetMode="External"/><Relationship Id="rId4" Type="http://schemas.openxmlformats.org/officeDocument/2006/relationships/image" Target="../media/image155.png"/></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1.xml"/><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196.xml"/><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file:///\\localhost\Users\barrera\Dropbox\Two_Tetrahedron_Mesh_2.png" TargetMode="External"/><Relationship Id="rId5" Type="http://schemas.openxmlformats.org/officeDocument/2006/relationships/image" Target="../media/image16.png"/><Relationship Id="rId4" Type="http://schemas.openxmlformats.org/officeDocument/2006/relationships/image" Target="file:///\\localhost\Users\barrera\Dropbox\One_Tetrahedron.pn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3.xml"/><Relationship Id="rId1" Type="http://schemas.openxmlformats.org/officeDocument/2006/relationships/slideLayout" Target="../slideLayouts/slideLayout196.xml"/><Relationship Id="rId5" Type="http://schemas.openxmlformats.org/officeDocument/2006/relationships/image" Target="../media/image154.png"/><Relationship Id="rId4" Type="http://schemas.openxmlformats.org/officeDocument/2006/relationships/image" Target="../media/image160.jpeg"/></Relationships>
</file>

<file path=ppt/slides/_rels/slide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hyperlink" Target="http://www.dca.iusiani.ulpgc.es/proyecto2015-2017" TargetMode="External"/><Relationship Id="rId2" Type="http://schemas.openxmlformats.org/officeDocument/2006/relationships/notesSlide" Target="../notesSlides/notesSlide74.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9"/>
          <p:cNvSpPr>
            <a:spLocks noChangeArrowheads="1"/>
          </p:cNvSpPr>
          <p:nvPr/>
        </p:nvSpPr>
        <p:spPr bwMode="auto">
          <a:xfrm>
            <a:off x="0" y="2948855"/>
            <a:ext cx="9848850" cy="830997"/>
          </a:xfrm>
          <a:prstGeom prst="rect">
            <a:avLst/>
          </a:prstGeom>
          <a:noFill/>
          <a:ln w="57150">
            <a:noFill/>
            <a:miter lim="800000"/>
            <a:headEnd/>
            <a:tailEnd/>
          </a:ln>
        </p:spPr>
        <p:txBody>
          <a:bodyPr anchor="ctr">
            <a:spAutoFit/>
          </a:bodyPr>
          <a:lstStyle/>
          <a:p>
            <a:r>
              <a:rPr lang="es-ES" sz="2400" b="1" dirty="0" smtClean="0">
                <a:solidFill>
                  <a:srgbClr val="FFFFFF"/>
                </a:solidFill>
                <a:latin typeface="Trebuchet MS" pitchFamily="34" charset="0"/>
              </a:rPr>
              <a:t>Generación de Mallas y Simulación Numérica en Medioambiente</a:t>
            </a:r>
            <a:endParaRPr lang="es-ES_tradnl" sz="2400" b="1" dirty="0" smtClean="0">
              <a:solidFill>
                <a:srgbClr val="FFFFFF"/>
              </a:solidFill>
              <a:latin typeface="Trebuchet MS" pitchFamily="34" charset="0"/>
            </a:endParaRPr>
          </a:p>
          <a:p>
            <a:endParaRPr lang="en-US" sz="2400" b="1" dirty="0">
              <a:solidFill>
                <a:srgbClr val="FFFFFF"/>
              </a:solidFill>
              <a:latin typeface="Trebuchet MS" pitchFamily="34" charset="0"/>
            </a:endParaRPr>
          </a:p>
        </p:txBody>
      </p:sp>
      <p:sp>
        <p:nvSpPr>
          <p:cNvPr id="19461" name="Rectangle 13"/>
          <p:cNvSpPr>
            <a:spLocks noChangeArrowheads="1"/>
          </p:cNvSpPr>
          <p:nvPr/>
        </p:nvSpPr>
        <p:spPr bwMode="auto">
          <a:xfrm>
            <a:off x="0" y="3800776"/>
            <a:ext cx="9848850" cy="646331"/>
          </a:xfrm>
          <a:prstGeom prst="rect">
            <a:avLst/>
          </a:prstGeom>
          <a:noFill/>
          <a:ln w="57150">
            <a:noFill/>
            <a:miter lim="800000"/>
            <a:headEnd/>
            <a:tailEnd/>
          </a:ln>
        </p:spPr>
        <p:txBody>
          <a:bodyPr anchor="ctr">
            <a:spAutoFit/>
          </a:bodyPr>
          <a:lstStyle/>
          <a:p>
            <a:r>
              <a:rPr lang="en-US" sz="1800" b="1" dirty="0" smtClean="0">
                <a:solidFill>
                  <a:srgbClr val="000000"/>
                </a:solidFill>
                <a:latin typeface="Trebuchet MS" pitchFamily="34" charset="0"/>
              </a:rPr>
              <a:t>R. Montenegro*, G. Montero, J.M. Escobar, E. Rodríguez, F. </a:t>
            </a:r>
            <a:r>
              <a:rPr lang="en-US" sz="1800" b="1" dirty="0" err="1" smtClean="0">
                <a:solidFill>
                  <a:srgbClr val="000000"/>
                </a:solidFill>
                <a:latin typeface="Trebuchet MS" pitchFamily="34" charset="0"/>
              </a:rPr>
              <a:t>Díaz</a:t>
            </a:r>
            <a:r>
              <a:rPr lang="en-US" sz="1800" b="1" dirty="0" smtClean="0">
                <a:solidFill>
                  <a:srgbClr val="000000"/>
                </a:solidFill>
                <a:latin typeface="Trebuchet MS" pitchFamily="34" charset="0"/>
              </a:rPr>
              <a:t>, J.M. Cascón, </a:t>
            </a:r>
          </a:p>
          <a:p>
            <a:r>
              <a:rPr lang="en-US" sz="1800" b="1" dirty="0" smtClean="0">
                <a:solidFill>
                  <a:srgbClr val="000000"/>
                </a:solidFill>
                <a:latin typeface="Trebuchet MS" pitchFamily="34" charset="0"/>
              </a:rPr>
              <a:t>A. Oliver, L. </a:t>
            </a:r>
            <a:r>
              <a:rPr lang="en-US" sz="1800" b="1" dirty="0" err="1" smtClean="0">
                <a:solidFill>
                  <a:srgbClr val="000000"/>
                </a:solidFill>
                <a:latin typeface="Trebuchet MS" pitchFamily="34" charset="0"/>
              </a:rPr>
              <a:t>Mazorra</a:t>
            </a:r>
            <a:r>
              <a:rPr lang="en-US" sz="1800" b="1" dirty="0" smtClean="0">
                <a:solidFill>
                  <a:srgbClr val="000000"/>
                </a:solidFill>
                <a:latin typeface="Trebuchet MS" pitchFamily="34" charset="0"/>
              </a:rPr>
              <a:t>, M. </a:t>
            </a:r>
            <a:r>
              <a:rPr lang="en-US" sz="1800" b="1" dirty="0" err="1" smtClean="0">
                <a:solidFill>
                  <a:srgbClr val="000000"/>
                </a:solidFill>
                <a:latin typeface="Trebuchet MS" pitchFamily="34" charset="0"/>
              </a:rPr>
              <a:t>Brovka</a:t>
            </a:r>
            <a:r>
              <a:rPr lang="en-US" sz="1800" b="1" dirty="0" smtClean="0">
                <a:solidFill>
                  <a:srgbClr val="000000"/>
                </a:solidFill>
                <a:latin typeface="Trebuchet MS" pitchFamily="34" charset="0"/>
              </a:rPr>
              <a:t>, J.I. </a:t>
            </a:r>
            <a:r>
              <a:rPr lang="en-US" sz="1800" b="1" dirty="0" err="1" smtClean="0">
                <a:solidFill>
                  <a:srgbClr val="000000"/>
                </a:solidFill>
                <a:latin typeface="Trebuchet MS" pitchFamily="34" charset="0"/>
              </a:rPr>
              <a:t>López</a:t>
            </a:r>
            <a:r>
              <a:rPr lang="en-US" sz="1800" b="1" dirty="0" smtClean="0">
                <a:solidFill>
                  <a:srgbClr val="000000"/>
                </a:solidFill>
                <a:latin typeface="Trebuchet MS" pitchFamily="34" charset="0"/>
              </a:rPr>
              <a:t>, J. </a:t>
            </a:r>
            <a:r>
              <a:rPr lang="en-US" sz="1800" b="1" dirty="0" err="1" smtClean="0">
                <a:solidFill>
                  <a:srgbClr val="000000"/>
                </a:solidFill>
                <a:latin typeface="Trebuchet MS" pitchFamily="34" charset="0"/>
              </a:rPr>
              <a:t>Ramírez</a:t>
            </a:r>
            <a:r>
              <a:rPr lang="en-US" sz="1800" b="1" dirty="0" smtClean="0">
                <a:solidFill>
                  <a:srgbClr val="000000"/>
                </a:solidFill>
                <a:latin typeface="Trebuchet MS" pitchFamily="34" charset="0"/>
              </a:rPr>
              <a:t>, A. Ramos, G.V. Socorro</a:t>
            </a:r>
            <a:endParaRPr lang="es-ES" sz="1800" b="1" baseline="30000" dirty="0">
              <a:solidFill>
                <a:srgbClr val="000000"/>
              </a:solidFill>
              <a:latin typeface="Trebuchet MS" pitchFamily="34" charset="0"/>
            </a:endParaRPr>
          </a:p>
        </p:txBody>
      </p:sp>
      <p:sp>
        <p:nvSpPr>
          <p:cNvPr id="11" name="10 Rectángulo"/>
          <p:cNvSpPr/>
          <p:nvPr/>
        </p:nvSpPr>
        <p:spPr bwMode="auto">
          <a:xfrm>
            <a:off x="3" y="5846624"/>
            <a:ext cx="2341418" cy="710067"/>
          </a:xfrm>
          <a:prstGeom prst="rect">
            <a:avLst/>
          </a:prstGeom>
          <a:solidFill>
            <a:schemeClr val="bg1"/>
          </a:solidFill>
          <a:ln w="571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s-ES" sz="4000" b="0" i="0" u="none" strike="noStrike" cap="none" normalizeH="0" baseline="0" dirty="0" smtClean="0">
              <a:ln>
                <a:noFill/>
              </a:ln>
              <a:noFill/>
              <a:effectLst/>
              <a:latin typeface="Times New Roman" pitchFamily="18" charset="0"/>
            </a:endParaRPr>
          </a:p>
        </p:txBody>
      </p:sp>
      <p:pic>
        <p:nvPicPr>
          <p:cNvPr id="12" name="Picture 17"/>
          <p:cNvPicPr>
            <a:picLocks noChangeAspect="1"/>
          </p:cNvPicPr>
          <p:nvPr/>
        </p:nvPicPr>
        <p:blipFill>
          <a:blip r:embed="rId3" cstate="print"/>
          <a:srcRect/>
          <a:stretch>
            <a:fillRect/>
          </a:stretch>
        </p:blipFill>
        <p:spPr bwMode="auto">
          <a:xfrm>
            <a:off x="6946136" y="5111387"/>
            <a:ext cx="2748317" cy="1163773"/>
          </a:xfrm>
          <a:prstGeom prst="rect">
            <a:avLst/>
          </a:prstGeom>
          <a:noFill/>
        </p:spPr>
      </p:pic>
      <p:sp>
        <p:nvSpPr>
          <p:cNvPr id="13" name="Rectangle 4"/>
          <p:cNvSpPr>
            <a:spLocks noChangeArrowheads="1"/>
          </p:cNvSpPr>
          <p:nvPr/>
        </p:nvSpPr>
        <p:spPr bwMode="auto">
          <a:xfrm>
            <a:off x="0" y="5178215"/>
            <a:ext cx="6844144" cy="1138773"/>
          </a:xfrm>
          <a:prstGeom prst="rect">
            <a:avLst/>
          </a:prstGeom>
          <a:noFill/>
          <a:ln w="57150">
            <a:noFill/>
            <a:miter lim="800000"/>
            <a:headEnd/>
            <a:tailEnd/>
          </a:ln>
        </p:spPr>
        <p:txBody>
          <a:bodyPr wrap="square" anchor="ctr">
            <a:spAutoFit/>
          </a:bodyPr>
          <a:lstStyle/>
          <a:p>
            <a:pPr>
              <a:spcBef>
                <a:spcPct val="20000"/>
              </a:spcBef>
            </a:pPr>
            <a:r>
              <a:rPr lang="es-ES_tradnl" sz="2000" b="1" dirty="0" smtClean="0">
                <a:solidFill>
                  <a:srgbClr val="010000"/>
                </a:solidFill>
                <a:latin typeface="Arial" charset="0"/>
              </a:rPr>
              <a:t>Congreso de Estudiantes de Matemáticas (COEMAT)</a:t>
            </a:r>
          </a:p>
          <a:p>
            <a:pPr>
              <a:spcBef>
                <a:spcPct val="20000"/>
              </a:spcBef>
            </a:pPr>
            <a:r>
              <a:rPr lang="es-ES" sz="2000" b="1" dirty="0" smtClean="0">
                <a:solidFill>
                  <a:srgbClr val="010000"/>
                </a:solidFill>
                <a:latin typeface="Arial" charset="0"/>
              </a:rPr>
              <a:t>Universidad de La Laguna</a:t>
            </a:r>
          </a:p>
          <a:p>
            <a:pPr>
              <a:spcBef>
                <a:spcPct val="20000"/>
              </a:spcBef>
            </a:pPr>
            <a:r>
              <a:rPr lang="es-ES" sz="2000" b="1" dirty="0" smtClean="0">
                <a:solidFill>
                  <a:srgbClr val="010000"/>
                </a:solidFill>
                <a:latin typeface="Arial" charset="0"/>
              </a:rPr>
              <a:t>21-23 de Febrero de 2017</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a:stretch>
            <a:fillRect/>
          </a:stretch>
        </p:blipFill>
        <p:spPr bwMode="auto">
          <a:xfrm>
            <a:off x="6654803" y="1444635"/>
            <a:ext cx="3023751" cy="3305175"/>
          </a:xfrm>
          <a:prstGeom prst="rect">
            <a:avLst/>
          </a:prstGeom>
          <a:noFill/>
          <a:ln w="57150" algn="ctr">
            <a:noFill/>
            <a:miter lim="800000"/>
            <a:headEnd/>
            <a:tailEnd/>
          </a:ln>
        </p:spPr>
      </p:pic>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lIns="91393" tIns="45697" rIns="91393" bIns="45697"/>
          <a:lstStyle/>
          <a:p>
            <a:endParaRPr lang="es-ES">
              <a:solidFill>
                <a:srgbClr val="FFFFFF"/>
              </a:solidFill>
            </a:endParaRPr>
          </a:p>
        </p:txBody>
      </p:sp>
      <p:pic>
        <p:nvPicPr>
          <p:cNvPr id="5" name="Imagen 4" descr="arma_original.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5902" y="1561369"/>
            <a:ext cx="3022600" cy="3294868"/>
          </a:xfrm>
          <a:prstGeom prst="rect">
            <a:avLst/>
          </a:prstGeom>
        </p:spPr>
      </p:pic>
      <p:sp>
        <p:nvSpPr>
          <p:cNvPr id="14" name="CuadroTexto 8"/>
          <p:cNvSpPr txBox="1"/>
          <p:nvPr/>
        </p:nvSpPr>
        <p:spPr>
          <a:xfrm>
            <a:off x="155256" y="5719187"/>
            <a:ext cx="2854644" cy="738617"/>
          </a:xfrm>
          <a:prstGeom prst="rect">
            <a:avLst/>
          </a:prstGeom>
          <a:noFill/>
        </p:spPr>
        <p:txBody>
          <a:bodyPr wrap="square" lIns="91393" tIns="45697" rIns="91393" bIns="45697" rtlCol="0">
            <a:spAutoFit/>
          </a:bodyPr>
          <a:lstStyle/>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Parameterization</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Refinement</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Untangling &amp; Smoothing</a:t>
            </a:r>
            <a:endParaRPr kumimoji="0" lang="en-US" sz="14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24498" y="3090948"/>
            <a:ext cx="2949309" cy="3429430"/>
          </a:xfrm>
          <a:prstGeom prst="rect">
            <a:avLst/>
          </a:prstGeom>
        </p:spPr>
      </p:pic>
      <p:pic>
        <p:nvPicPr>
          <p:cNvPr id="16" name="Imagen 10" descr="arma_surf_final.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30886" y="3086102"/>
            <a:ext cx="2927095" cy="3403600"/>
          </a:xfrm>
          <a:prstGeom prst="rect">
            <a:avLst/>
          </a:prstGeom>
        </p:spPr>
      </p:pic>
      <p:sp>
        <p:nvSpPr>
          <p:cNvPr id="13" name="Rectangle 3"/>
          <p:cNvSpPr>
            <a:spLocks noChangeArrowheads="1"/>
          </p:cNvSpPr>
          <p:nvPr/>
        </p:nvSpPr>
        <p:spPr bwMode="auto">
          <a:xfrm>
            <a:off x="496893" y="673101"/>
            <a:ext cx="6711999"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Simultaneous mesh generation and volumetric parameterization</a:t>
            </a:r>
          </a:p>
        </p:txBody>
      </p:sp>
      <p:sp>
        <p:nvSpPr>
          <p:cNvPr id="1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3"/>
          <p:cNvPicPr>
            <a:picLocks noChangeAspect="1" noChangeArrowheads="1"/>
          </p:cNvPicPr>
          <p:nvPr/>
        </p:nvPicPr>
        <p:blipFill>
          <a:blip r:embed="rId6" cstate="print"/>
          <a:srcRect/>
          <a:stretch>
            <a:fillRect/>
          </a:stretch>
        </p:blipFill>
        <p:spPr bwMode="auto">
          <a:xfrm>
            <a:off x="101602" y="1546763"/>
            <a:ext cx="3124200" cy="3340488"/>
          </a:xfrm>
          <a:prstGeom prst="rect">
            <a:avLst/>
          </a:prstGeom>
          <a:noFill/>
          <a:ln w="57150" algn="ctr">
            <a:noFill/>
            <a:miter lim="800000"/>
            <a:headEnd/>
            <a:tailEnd/>
          </a:ln>
        </p:spPr>
      </p:pic>
      <p:pic>
        <p:nvPicPr>
          <p:cNvPr id="22" name="Picture 3"/>
          <p:cNvPicPr>
            <a:picLocks noChangeAspect="1" noChangeArrowheads="1"/>
          </p:cNvPicPr>
          <p:nvPr/>
        </p:nvPicPr>
        <p:blipFill>
          <a:blip r:embed="rId7" cstate="print"/>
          <a:srcRect/>
          <a:stretch>
            <a:fillRect/>
          </a:stretch>
        </p:blipFill>
        <p:spPr bwMode="auto">
          <a:xfrm>
            <a:off x="6664335" y="1447804"/>
            <a:ext cx="3005173" cy="3352801"/>
          </a:xfrm>
          <a:prstGeom prst="rect">
            <a:avLst/>
          </a:prstGeom>
          <a:noFill/>
          <a:ln w="57150" algn="ctr">
            <a:noFill/>
            <a:miter lim="800000"/>
            <a:headEnd/>
            <a:tailEnd/>
          </a:ln>
        </p:spPr>
      </p:pic>
      <p:sp>
        <p:nvSpPr>
          <p:cNvPr id="3" name="Flecha arriba y abajo 2"/>
          <p:cNvSpPr/>
          <p:nvPr/>
        </p:nvSpPr>
        <p:spPr>
          <a:xfrm rot="2480622">
            <a:off x="6394674" y="4340056"/>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lIns="91393" tIns="45697" rIns="91393" bIns="45697" rtlCol="0" anchor="ctr"/>
          <a:lstStyle/>
          <a:p>
            <a:endParaRPr lang="es-ES">
              <a:solidFill>
                <a:srgbClr val="FFFFFF"/>
              </a:solidFill>
            </a:endParaRPr>
          </a:p>
        </p:txBody>
      </p:sp>
    </p:spTree>
    <p:extLst>
      <p:ext uri="{BB962C8B-B14F-4D97-AF65-F5344CB8AC3E}">
        <p14:creationId xmlns="" xmlns:p14="http://schemas.microsoft.com/office/powerpoint/2010/main"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9" y="673101"/>
            <a:ext cx="495510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Key of the method: SUS of tetrahedral meshes</a:t>
            </a:r>
          </a:p>
        </p:txBody>
      </p:sp>
      <p:sp>
        <p:nvSpPr>
          <p:cNvPr id="3686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5"/>
          <p:cNvPicPr>
            <a:picLocks noChangeAspect="1" noChangeArrowheads="1"/>
          </p:cNvPicPr>
          <p:nvPr/>
        </p:nvPicPr>
        <p:blipFill>
          <a:blip r:embed="rId3" cstate="print"/>
          <a:srcRect/>
          <a:stretch>
            <a:fillRect/>
          </a:stretch>
        </p:blipFill>
        <p:spPr bwMode="auto">
          <a:xfrm>
            <a:off x="136416" y="2021617"/>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2" y="1972584"/>
            <a:ext cx="3467100" cy="3521075"/>
          </a:xfrm>
          <a:prstGeom prst="rect">
            <a:avLst/>
          </a:prstGeom>
          <a:noFill/>
          <a:ln w="57150" algn="ctr">
            <a:noFill/>
            <a:miter lim="800000"/>
            <a:headEnd/>
            <a:tailEnd/>
          </a:ln>
        </p:spPr>
      </p:pic>
      <p:sp>
        <p:nvSpPr>
          <p:cNvPr id="21" name="20 CuadroTexto"/>
          <p:cNvSpPr txBox="1"/>
          <p:nvPr/>
        </p:nvSpPr>
        <p:spPr>
          <a:xfrm>
            <a:off x="269074" y="5552169"/>
            <a:ext cx="2166953" cy="523190"/>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6" name="25 CuadroTexto"/>
          <p:cNvSpPr txBox="1"/>
          <p:nvPr/>
        </p:nvSpPr>
        <p:spPr>
          <a:xfrm>
            <a:off x="6940668" y="559032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pic>
        <p:nvPicPr>
          <p:cNvPr id="27" name="Picture 6"/>
          <p:cNvPicPr>
            <a:picLocks noChangeAspect="1" noChangeArrowheads="1"/>
          </p:cNvPicPr>
          <p:nvPr/>
        </p:nvPicPr>
        <p:blipFill>
          <a:blip r:embed="rId5" cstate="print"/>
          <a:srcRect/>
          <a:stretch>
            <a:fillRect/>
          </a:stretch>
        </p:blipFill>
        <p:spPr bwMode="auto">
          <a:xfrm>
            <a:off x="2913076" y="1965356"/>
            <a:ext cx="3438369" cy="3490165"/>
          </a:xfrm>
          <a:prstGeom prst="rect">
            <a:avLst/>
          </a:prstGeom>
          <a:noFill/>
          <a:ln w="57150" algn="ctr">
            <a:noFill/>
            <a:miter lim="800000"/>
            <a:headEnd/>
            <a:tailEnd/>
          </a:ln>
        </p:spPr>
      </p:pic>
      <p:sp>
        <p:nvSpPr>
          <p:cNvPr id="28" name="27 CuadroTexto"/>
          <p:cNvSpPr txBox="1"/>
          <p:nvPr/>
        </p:nvSpPr>
        <p:spPr>
          <a:xfrm>
            <a:off x="3422956" y="554033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cxnSp>
        <p:nvCxnSpPr>
          <p:cNvPr id="29" name="41 Conector recto de flecha"/>
          <p:cNvCxnSpPr>
            <a:cxnSpLocks noChangeShapeType="1"/>
          </p:cNvCxnSpPr>
          <p:nvPr/>
        </p:nvCxnSpPr>
        <p:spPr bwMode="auto">
          <a:xfrm>
            <a:off x="5274257" y="3750260"/>
            <a:ext cx="1382564" cy="21947"/>
          </a:xfrm>
          <a:prstGeom prst="straightConnector1">
            <a:avLst/>
          </a:prstGeom>
          <a:noFill/>
          <a:ln w="57150" algn="ctr">
            <a:solidFill>
              <a:srgbClr val="00B050"/>
            </a:solidFill>
            <a:round/>
            <a:headEnd/>
            <a:tailEnd type="arrow" w="med" len="med"/>
          </a:ln>
        </p:spPr>
      </p:cxnSp>
      <p:sp>
        <p:nvSpPr>
          <p:cNvPr id="31" name="48 Rectángulo"/>
          <p:cNvSpPr>
            <a:spLocks noChangeArrowheads="1"/>
          </p:cNvSpPr>
          <p:nvPr/>
        </p:nvSpPr>
        <p:spPr bwMode="auto">
          <a:xfrm>
            <a:off x="5328871" y="3500943"/>
            <a:ext cx="1035766" cy="261564"/>
          </a:xfrm>
          <a:prstGeom prst="rect">
            <a:avLst/>
          </a:prstGeom>
          <a:noFill/>
          <a:ln w="9525">
            <a:noFill/>
            <a:miter lim="800000"/>
            <a:headEnd/>
            <a:tailEnd/>
          </a:ln>
        </p:spPr>
        <p:txBody>
          <a:bodyPr wrap="none" lIns="91393" tIns="45697" rIns="91393" bIns="45697">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 xmlns:p14="http://schemas.microsoft.com/office/powerpoint/2010/main"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890" y="673101"/>
            <a:ext cx="177475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 xmlns:p14="http://schemas.microsoft.com/office/powerpoint/2010/main" val="85339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8"/>
          <p:cNvSpPr>
            <a:spLocks noChangeArrowheads="1"/>
          </p:cNvSpPr>
          <p:nvPr/>
        </p:nvSpPr>
        <p:spPr bwMode="auto">
          <a:xfrm>
            <a:off x="0" y="1594076"/>
            <a:ext cx="9906000" cy="415480"/>
          </a:xfrm>
          <a:prstGeom prst="rect">
            <a:avLst/>
          </a:prstGeom>
          <a:noFill/>
          <a:ln w="57150">
            <a:noFill/>
            <a:miter lim="800000"/>
            <a:headEnd/>
            <a:tailEnd/>
          </a:ln>
        </p:spPr>
        <p:txBody>
          <a:bodyPr lIns="91423" tIns="45711" rIns="91423" bIns="45711" anchor="ctr">
            <a:spAutoFit/>
          </a:bodyPr>
          <a:lstStyle/>
          <a:p>
            <a:pPr algn="l"/>
            <a:r>
              <a:rPr lang="es-ES_tradnl" sz="2000" dirty="0" smtClean="0">
                <a:solidFill>
                  <a:srgbClr val="009999"/>
                </a:solidFill>
                <a:sym typeface="Math1" pitchFamily="2" charset="2"/>
              </a:rPr>
              <a:t>      </a:t>
            </a:r>
            <a:r>
              <a:rPr lang="es-ES_tradnl" sz="2000" dirty="0" smtClean="0">
                <a:solidFill>
                  <a:srgbClr val="009999"/>
                </a:solidFill>
                <a:latin typeface="Arial" pitchFamily="34" charset="0"/>
              </a:rPr>
              <a:t> </a:t>
            </a:r>
            <a:r>
              <a:rPr lang="en-US" sz="2000" dirty="0" smtClean="0">
                <a:solidFill>
                  <a:srgbClr val="009999"/>
                </a:solidFill>
                <a:latin typeface="Arial" pitchFamily="34" charset="0"/>
              </a:rPr>
              <a:t>Initial cube and its subdivision after three consecutive tetrahedron bisection</a:t>
            </a:r>
            <a:endParaRPr lang="es-ES_tradnl" sz="2000" dirty="0" smtClean="0">
              <a:solidFill>
                <a:srgbClr val="009999"/>
              </a:solidFill>
              <a:latin typeface="Arial" pitchFamily="34" charset="0"/>
            </a:endParaRPr>
          </a:p>
        </p:txBody>
      </p:sp>
      <p:sp>
        <p:nvSpPr>
          <p:cNvPr id="40964" name="Rectangle 47"/>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s-ES" sz="2400" b="1" dirty="0" smtClean="0">
                <a:solidFill>
                  <a:srgbClr val="FFFFFF"/>
                </a:solidFill>
                <a:latin typeface="Trebuchet MS" pitchFamily="34" charset="0"/>
              </a:rPr>
              <a:t>Local </a:t>
            </a:r>
            <a:r>
              <a:rPr kumimoji="0" lang="es-ES" sz="2400" b="1" dirty="0" err="1" smtClean="0">
                <a:solidFill>
                  <a:srgbClr val="FFFFFF"/>
                </a:solidFill>
                <a:latin typeface="Trebuchet MS" pitchFamily="34" charset="0"/>
              </a:rPr>
              <a:t>Refinement</a:t>
            </a:r>
            <a:r>
              <a:rPr kumimoji="0" lang="es-ES" sz="2400" b="1" dirty="0" smtClean="0">
                <a:solidFill>
                  <a:srgbClr val="FFFFFF"/>
                </a:solidFill>
                <a:latin typeface="Trebuchet MS" pitchFamily="34" charset="0"/>
              </a:rPr>
              <a:t>: Kossaczky’s </a:t>
            </a:r>
            <a:r>
              <a:rPr kumimoji="0" lang="es-ES" sz="2400" b="1" dirty="0" err="1" smtClean="0">
                <a:solidFill>
                  <a:srgbClr val="FFFFFF"/>
                </a:solidFill>
                <a:latin typeface="Trebuchet MS" pitchFamily="34" charset="0"/>
              </a:rPr>
              <a:t>Algorithm</a:t>
            </a:r>
            <a:r>
              <a:rPr kumimoji="0" lang="es-ES" sz="2400" b="1" dirty="0" smtClean="0">
                <a:solidFill>
                  <a:srgbClr val="FFFFFF"/>
                </a:solidFill>
                <a:latin typeface="Trebuchet MS" pitchFamily="34" charset="0"/>
              </a:rPr>
              <a:t> (JCAM 1994)</a:t>
            </a:r>
            <a:endParaRPr kumimoji="0" lang="en-US" sz="2400" b="1" dirty="0" smtClean="0">
              <a:solidFill>
                <a:srgbClr val="FFFFFF"/>
              </a:solidFill>
              <a:latin typeface="Trebuchet MS" pitchFamily="34" charset="0"/>
            </a:endParaRPr>
          </a:p>
        </p:txBody>
      </p:sp>
      <p:sp>
        <p:nvSpPr>
          <p:cNvPr id="40965" name="Rectangle 48"/>
          <p:cNvSpPr>
            <a:spLocks noChangeArrowheads="1"/>
          </p:cNvSpPr>
          <p:nvPr/>
        </p:nvSpPr>
        <p:spPr bwMode="auto">
          <a:xfrm>
            <a:off x="468315" y="620714"/>
            <a:ext cx="2377540"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Refinement of a cube</a:t>
            </a:r>
          </a:p>
        </p:txBody>
      </p:sp>
      <p:sp>
        <p:nvSpPr>
          <p:cNvPr id="40967" name="23 Rectángulo"/>
          <p:cNvSpPr>
            <a:spLocks noChangeArrowheads="1"/>
          </p:cNvSpPr>
          <p:nvPr/>
        </p:nvSpPr>
        <p:spPr bwMode="auto">
          <a:xfrm>
            <a:off x="490538" y="927101"/>
            <a:ext cx="7429500" cy="369314"/>
          </a:xfrm>
          <a:prstGeom prst="rect">
            <a:avLst/>
          </a:prstGeom>
          <a:noFill/>
          <a:ln w="9525">
            <a:noFill/>
            <a:miter lim="800000"/>
            <a:headEnd/>
            <a:tailEnd/>
          </a:ln>
        </p:spPr>
        <p:txBody>
          <a:bodyPr lIns="91423" tIns="45711" rIns="91423" bIns="45711">
            <a:spAutoFit/>
          </a:bodyPr>
          <a:lstStyle/>
          <a:p>
            <a:pPr algn="l"/>
            <a:r>
              <a:rPr lang="es-ES" sz="1800" i="1" dirty="0" smtClean="0"/>
              <a:t>http://www.alberta-fem.de/</a:t>
            </a:r>
            <a:r>
              <a:rPr lang="es-ES" sz="1800" dirty="0" smtClean="0"/>
              <a:t>,  ALBERTA </a:t>
            </a:r>
            <a:r>
              <a:rPr lang="es-ES" sz="1800" dirty="0" err="1" smtClean="0"/>
              <a:t>code</a:t>
            </a:r>
            <a:endParaRPr lang="es-ES" sz="1800" dirty="0" smtClean="0"/>
          </a:p>
        </p:txBody>
      </p:sp>
      <p:grpSp>
        <p:nvGrpSpPr>
          <p:cNvPr id="2" name="486 Grupo"/>
          <p:cNvGrpSpPr/>
          <p:nvPr/>
        </p:nvGrpSpPr>
        <p:grpSpPr>
          <a:xfrm>
            <a:off x="1179513" y="2373313"/>
            <a:ext cx="7704137" cy="3929062"/>
            <a:chOff x="1179513" y="2373313"/>
            <a:chExt cx="7704137" cy="3929062"/>
          </a:xfrm>
        </p:grpSpPr>
        <p:grpSp>
          <p:nvGrpSpPr>
            <p:cNvPr id="3" name="94 Grupo"/>
            <p:cNvGrpSpPr>
              <a:grpSpLocks/>
            </p:cNvGrpSpPr>
            <p:nvPr/>
          </p:nvGrpSpPr>
          <p:grpSpPr bwMode="auto">
            <a:xfrm>
              <a:off x="7054850" y="4598988"/>
              <a:ext cx="1820863" cy="1666875"/>
              <a:chOff x="5635625" y="2671763"/>
              <a:chExt cx="3540125" cy="3306762"/>
            </a:xfrm>
          </p:grpSpPr>
          <p:sp>
            <p:nvSpPr>
              <p:cNvPr id="688" name="Line 3"/>
              <p:cNvSpPr>
                <a:spLocks noChangeShapeType="1"/>
              </p:cNvSpPr>
              <p:nvPr/>
            </p:nvSpPr>
            <p:spPr bwMode="auto">
              <a:xfrm rot="-5400000">
                <a:off x="4440238" y="467995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9" name="Line 4"/>
              <p:cNvSpPr>
                <a:spLocks noChangeShapeType="1"/>
              </p:cNvSpPr>
              <p:nvPr/>
            </p:nvSpPr>
            <p:spPr bwMode="auto">
              <a:xfrm>
                <a:off x="5686425" y="5930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0" name="Line 5"/>
              <p:cNvSpPr>
                <a:spLocks noChangeShapeType="1"/>
              </p:cNvSpPr>
              <p:nvPr/>
            </p:nvSpPr>
            <p:spPr bwMode="auto">
              <a:xfrm rot="-5400000">
                <a:off x="6923088" y="46863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1" name="Line 6"/>
              <p:cNvSpPr>
                <a:spLocks noChangeShapeType="1"/>
              </p:cNvSpPr>
              <p:nvPr/>
            </p:nvSpPr>
            <p:spPr bwMode="auto">
              <a:xfrm>
                <a:off x="5686425" y="3430588"/>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2" name="Oval 7"/>
              <p:cNvSpPr>
                <a:spLocks noChangeArrowheads="1"/>
              </p:cNvSpPr>
              <p:nvPr/>
            </p:nvSpPr>
            <p:spPr bwMode="auto">
              <a:xfrm>
                <a:off x="8126413"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3" name="Line 8"/>
              <p:cNvSpPr>
                <a:spLocks noChangeShapeType="1"/>
              </p:cNvSpPr>
              <p:nvPr/>
            </p:nvSpPr>
            <p:spPr bwMode="auto">
              <a:xfrm rot="-5400000">
                <a:off x="7875588" y="39608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4" name="Line 9"/>
              <p:cNvSpPr>
                <a:spLocks noChangeShapeType="1"/>
              </p:cNvSpPr>
              <p:nvPr/>
            </p:nvSpPr>
            <p:spPr bwMode="auto">
              <a:xfrm>
                <a:off x="6637338" y="27051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5" name="Oval 10"/>
              <p:cNvSpPr>
                <a:spLocks noChangeArrowheads="1"/>
              </p:cNvSpPr>
              <p:nvPr/>
            </p:nvSpPr>
            <p:spPr bwMode="auto">
              <a:xfrm>
                <a:off x="6599238"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6" name="Line 11"/>
              <p:cNvSpPr>
                <a:spLocks noChangeShapeType="1"/>
              </p:cNvSpPr>
              <p:nvPr/>
            </p:nvSpPr>
            <p:spPr bwMode="auto">
              <a:xfrm flipV="1">
                <a:off x="5678488" y="272573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7" name="Line 12"/>
              <p:cNvSpPr>
                <a:spLocks noChangeShapeType="1"/>
              </p:cNvSpPr>
              <p:nvPr/>
            </p:nvSpPr>
            <p:spPr bwMode="auto">
              <a:xfrm flipV="1">
                <a:off x="8181975" y="2733675"/>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8" name="Line 13"/>
              <p:cNvSpPr>
                <a:spLocks noChangeShapeType="1"/>
              </p:cNvSpPr>
              <p:nvPr/>
            </p:nvSpPr>
            <p:spPr bwMode="auto">
              <a:xfrm flipV="1">
                <a:off x="8169275" y="520700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9" name="Line 14"/>
              <p:cNvSpPr>
                <a:spLocks noChangeShapeType="1"/>
              </p:cNvSpPr>
              <p:nvPr/>
            </p:nvSpPr>
            <p:spPr bwMode="auto">
              <a:xfrm>
                <a:off x="5721350" y="3482975"/>
                <a:ext cx="2425700" cy="242411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0" name="Line 15"/>
              <p:cNvSpPr>
                <a:spLocks noChangeShapeType="1"/>
              </p:cNvSpPr>
              <p:nvPr/>
            </p:nvSpPr>
            <p:spPr bwMode="auto">
              <a:xfrm flipH="1">
                <a:off x="8170863" y="2728913"/>
                <a:ext cx="942975" cy="319246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1" name="Line 16"/>
              <p:cNvSpPr>
                <a:spLocks noChangeShapeType="1"/>
              </p:cNvSpPr>
              <p:nvPr/>
            </p:nvSpPr>
            <p:spPr bwMode="auto">
              <a:xfrm>
                <a:off x="6632575" y="2714625"/>
                <a:ext cx="1538288" cy="7254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2" name="Line 17"/>
              <p:cNvSpPr>
                <a:spLocks noChangeShapeType="1"/>
              </p:cNvSpPr>
              <p:nvPr/>
            </p:nvSpPr>
            <p:spPr bwMode="auto">
              <a:xfrm flipV="1">
                <a:off x="5688013" y="2714625"/>
                <a:ext cx="3440112" cy="725488"/>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3" name="Line 18"/>
              <p:cNvSpPr>
                <a:spLocks noChangeShapeType="1"/>
              </p:cNvSpPr>
              <p:nvPr/>
            </p:nvSpPr>
            <p:spPr bwMode="auto">
              <a:xfrm>
                <a:off x="8170863" y="3440113"/>
                <a:ext cx="942975" cy="1755775"/>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4" name="Line 19"/>
              <p:cNvSpPr>
                <a:spLocks noChangeShapeType="1"/>
              </p:cNvSpPr>
              <p:nvPr/>
            </p:nvSpPr>
            <p:spPr bwMode="auto">
              <a:xfrm flipH="1">
                <a:off x="5673725" y="3440113"/>
                <a:ext cx="2482850" cy="2481262"/>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5" name="Line 20"/>
              <p:cNvSpPr>
                <a:spLocks noChangeShapeType="1"/>
              </p:cNvSpPr>
              <p:nvPr/>
            </p:nvSpPr>
            <p:spPr bwMode="auto">
              <a:xfrm>
                <a:off x="6159500" y="3070225"/>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6" name="Line 21"/>
              <p:cNvSpPr>
                <a:spLocks noChangeShapeType="1"/>
              </p:cNvSpPr>
              <p:nvPr/>
            </p:nvSpPr>
            <p:spPr bwMode="auto">
              <a:xfrm>
                <a:off x="5653088" y="467836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7" name="Line 22"/>
              <p:cNvSpPr>
                <a:spLocks noChangeShapeType="1"/>
              </p:cNvSpPr>
              <p:nvPr/>
            </p:nvSpPr>
            <p:spPr bwMode="auto">
              <a:xfrm flipV="1">
                <a:off x="8140700" y="3990975"/>
                <a:ext cx="987425" cy="682625"/>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8" name="Line 23"/>
              <p:cNvSpPr>
                <a:spLocks noChangeShapeType="1"/>
              </p:cNvSpPr>
              <p:nvPr/>
            </p:nvSpPr>
            <p:spPr bwMode="auto">
              <a:xfrm flipV="1">
                <a:off x="6950075" y="2713038"/>
                <a:ext cx="985838" cy="682625"/>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9" name="Line 24"/>
              <p:cNvSpPr>
                <a:spLocks noChangeShapeType="1"/>
              </p:cNvSpPr>
              <p:nvPr/>
            </p:nvSpPr>
            <p:spPr bwMode="auto">
              <a:xfrm rot="-5400000">
                <a:off x="5646738" y="466566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0" name="Line 25"/>
              <p:cNvSpPr>
                <a:spLocks noChangeShapeType="1"/>
              </p:cNvSpPr>
              <p:nvPr/>
            </p:nvSpPr>
            <p:spPr bwMode="auto">
              <a:xfrm rot="-5400000">
                <a:off x="7410450" y="431641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1" name="Oval 26"/>
              <p:cNvSpPr>
                <a:spLocks noChangeArrowheads="1"/>
              </p:cNvSpPr>
              <p:nvPr/>
            </p:nvSpPr>
            <p:spPr bwMode="auto">
              <a:xfrm>
                <a:off x="6135688" y="30146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2" name="Oval 27"/>
              <p:cNvSpPr>
                <a:spLocks noChangeArrowheads="1"/>
              </p:cNvSpPr>
              <p:nvPr/>
            </p:nvSpPr>
            <p:spPr bwMode="auto">
              <a:xfrm>
                <a:off x="8607425" y="30289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3" name="Oval 28"/>
              <p:cNvSpPr>
                <a:spLocks noChangeArrowheads="1"/>
              </p:cNvSpPr>
              <p:nvPr/>
            </p:nvSpPr>
            <p:spPr bwMode="auto">
              <a:xfrm>
                <a:off x="7878763" y="26717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4" name="Oval 29"/>
              <p:cNvSpPr>
                <a:spLocks noChangeArrowheads="1"/>
              </p:cNvSpPr>
              <p:nvPr/>
            </p:nvSpPr>
            <p:spPr bwMode="auto">
              <a:xfrm>
                <a:off x="6850063" y="33718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5" name="Oval 30"/>
              <p:cNvSpPr>
                <a:spLocks noChangeArrowheads="1"/>
              </p:cNvSpPr>
              <p:nvPr/>
            </p:nvSpPr>
            <p:spPr bwMode="auto">
              <a:xfrm>
                <a:off x="5635625" y="46291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6" name="Oval 31"/>
              <p:cNvSpPr>
                <a:spLocks noChangeArrowheads="1"/>
              </p:cNvSpPr>
              <p:nvPr/>
            </p:nvSpPr>
            <p:spPr bwMode="auto">
              <a:xfrm>
                <a:off x="8115300" y="46370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7" name="Oval 32"/>
              <p:cNvSpPr>
                <a:spLocks noChangeArrowheads="1"/>
              </p:cNvSpPr>
              <p:nvPr/>
            </p:nvSpPr>
            <p:spPr bwMode="auto">
              <a:xfrm>
                <a:off x="9086850" y="39512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8" name="Oval 33"/>
              <p:cNvSpPr>
                <a:spLocks noChangeArrowheads="1"/>
              </p:cNvSpPr>
              <p:nvPr/>
            </p:nvSpPr>
            <p:spPr bwMode="auto">
              <a:xfrm>
                <a:off x="6831013" y="588327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9" name="Oval 34"/>
              <p:cNvSpPr>
                <a:spLocks noChangeArrowheads="1"/>
              </p:cNvSpPr>
              <p:nvPr/>
            </p:nvSpPr>
            <p:spPr bwMode="auto">
              <a:xfrm>
                <a:off x="8615363" y="5503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0" name="Oval 35"/>
              <p:cNvSpPr>
                <a:spLocks noChangeArrowheads="1"/>
              </p:cNvSpPr>
              <p:nvPr/>
            </p:nvSpPr>
            <p:spPr bwMode="auto">
              <a:xfrm>
                <a:off x="6843713" y="463708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1" name="Oval 36"/>
              <p:cNvSpPr>
                <a:spLocks noChangeArrowheads="1"/>
              </p:cNvSpPr>
              <p:nvPr/>
            </p:nvSpPr>
            <p:spPr bwMode="auto">
              <a:xfrm>
                <a:off x="7350125" y="302895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2" name="Oval 37"/>
              <p:cNvSpPr>
                <a:spLocks noChangeArrowheads="1"/>
              </p:cNvSpPr>
              <p:nvPr/>
            </p:nvSpPr>
            <p:spPr bwMode="auto">
              <a:xfrm>
                <a:off x="8615363" y="42656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3" name="Oval 39"/>
              <p:cNvSpPr>
                <a:spLocks noChangeArrowheads="1"/>
              </p:cNvSpPr>
              <p:nvPr/>
            </p:nvSpPr>
            <p:spPr bwMode="auto">
              <a:xfrm>
                <a:off x="5649913"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4" name="Oval 40"/>
              <p:cNvSpPr>
                <a:spLocks noChangeArrowheads="1"/>
              </p:cNvSpPr>
              <p:nvPr/>
            </p:nvSpPr>
            <p:spPr bwMode="auto">
              <a:xfrm>
                <a:off x="8121650"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5" name="Oval 41"/>
              <p:cNvSpPr>
                <a:spLocks noChangeArrowheads="1"/>
              </p:cNvSpPr>
              <p:nvPr/>
            </p:nvSpPr>
            <p:spPr bwMode="auto">
              <a:xfrm>
                <a:off x="5646738"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6" name="Oval 42"/>
              <p:cNvSpPr>
                <a:spLocks noChangeArrowheads="1"/>
              </p:cNvSpPr>
              <p:nvPr/>
            </p:nvSpPr>
            <p:spPr bwMode="auto">
              <a:xfrm>
                <a:off x="9075738"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7" name="Oval 43"/>
              <p:cNvSpPr>
                <a:spLocks noChangeArrowheads="1"/>
              </p:cNvSpPr>
              <p:nvPr/>
            </p:nvSpPr>
            <p:spPr bwMode="auto">
              <a:xfrm>
                <a:off x="9072563"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4" name="72 Grupo"/>
            <p:cNvGrpSpPr>
              <a:grpSpLocks/>
            </p:cNvGrpSpPr>
            <p:nvPr/>
          </p:nvGrpSpPr>
          <p:grpSpPr bwMode="auto">
            <a:xfrm>
              <a:off x="4130675" y="2373313"/>
              <a:ext cx="1776413" cy="1687512"/>
              <a:chOff x="893763" y="2678113"/>
              <a:chExt cx="3517900" cy="3300412"/>
            </a:xfrm>
          </p:grpSpPr>
          <p:sp>
            <p:nvSpPr>
              <p:cNvPr id="661" name="Line 3"/>
              <p:cNvSpPr>
                <a:spLocks noChangeShapeType="1"/>
              </p:cNvSpPr>
              <p:nvPr/>
            </p:nvSpPr>
            <p:spPr bwMode="auto">
              <a:xfrm rot="-5400000">
                <a:off x="-312737" y="467995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2" name="Line 4"/>
              <p:cNvSpPr>
                <a:spLocks noChangeShapeType="1"/>
              </p:cNvSpPr>
              <p:nvPr/>
            </p:nvSpPr>
            <p:spPr bwMode="auto">
              <a:xfrm>
                <a:off x="933450" y="5930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3" name="Line 5"/>
              <p:cNvSpPr>
                <a:spLocks noChangeShapeType="1"/>
              </p:cNvSpPr>
              <p:nvPr/>
            </p:nvSpPr>
            <p:spPr bwMode="auto">
              <a:xfrm rot="-5400000">
                <a:off x="2170113" y="46863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4" name="Line 6"/>
              <p:cNvSpPr>
                <a:spLocks noChangeShapeType="1"/>
              </p:cNvSpPr>
              <p:nvPr/>
            </p:nvSpPr>
            <p:spPr bwMode="auto">
              <a:xfrm>
                <a:off x="933450" y="3430588"/>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5" name="Oval 7"/>
              <p:cNvSpPr>
                <a:spLocks noChangeArrowheads="1"/>
              </p:cNvSpPr>
              <p:nvPr/>
            </p:nvSpPr>
            <p:spPr bwMode="auto">
              <a:xfrm>
                <a:off x="896938"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6" name="Oval 8"/>
              <p:cNvSpPr>
                <a:spLocks noChangeArrowheads="1"/>
              </p:cNvSpPr>
              <p:nvPr/>
            </p:nvSpPr>
            <p:spPr bwMode="auto">
              <a:xfrm>
                <a:off x="3373438"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7" name="Oval 9"/>
              <p:cNvSpPr>
                <a:spLocks noChangeArrowheads="1"/>
              </p:cNvSpPr>
              <p:nvPr/>
            </p:nvSpPr>
            <p:spPr bwMode="auto">
              <a:xfrm>
                <a:off x="893763"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8" name="Oval 10"/>
              <p:cNvSpPr>
                <a:spLocks noChangeArrowheads="1"/>
              </p:cNvSpPr>
              <p:nvPr/>
            </p:nvSpPr>
            <p:spPr bwMode="auto">
              <a:xfrm>
                <a:off x="3368675"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9" name="Line 11"/>
              <p:cNvSpPr>
                <a:spLocks noChangeShapeType="1"/>
              </p:cNvSpPr>
              <p:nvPr/>
            </p:nvSpPr>
            <p:spPr bwMode="auto">
              <a:xfrm rot="-5400000">
                <a:off x="638175" y="3954463"/>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0" name="Line 12"/>
              <p:cNvSpPr>
                <a:spLocks noChangeShapeType="1"/>
              </p:cNvSpPr>
              <p:nvPr/>
            </p:nvSpPr>
            <p:spPr bwMode="auto">
              <a:xfrm>
                <a:off x="1884363" y="5205413"/>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1" name="Line 13"/>
              <p:cNvSpPr>
                <a:spLocks noChangeShapeType="1"/>
              </p:cNvSpPr>
              <p:nvPr/>
            </p:nvSpPr>
            <p:spPr bwMode="auto">
              <a:xfrm rot="-5400000">
                <a:off x="3122613" y="39608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2" name="Line 14"/>
              <p:cNvSpPr>
                <a:spLocks noChangeShapeType="1"/>
              </p:cNvSpPr>
              <p:nvPr/>
            </p:nvSpPr>
            <p:spPr bwMode="auto">
              <a:xfrm>
                <a:off x="1884363" y="27051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3" name="Oval 15"/>
              <p:cNvSpPr>
                <a:spLocks noChangeArrowheads="1"/>
              </p:cNvSpPr>
              <p:nvPr/>
            </p:nvSpPr>
            <p:spPr bwMode="auto">
              <a:xfrm>
                <a:off x="1846263"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4" name="Oval 16"/>
              <p:cNvSpPr>
                <a:spLocks noChangeArrowheads="1"/>
              </p:cNvSpPr>
              <p:nvPr/>
            </p:nvSpPr>
            <p:spPr bwMode="auto">
              <a:xfrm>
                <a:off x="4322763"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5" name="Oval 17"/>
              <p:cNvSpPr>
                <a:spLocks noChangeArrowheads="1"/>
              </p:cNvSpPr>
              <p:nvPr/>
            </p:nvSpPr>
            <p:spPr bwMode="auto">
              <a:xfrm>
                <a:off x="1846263" y="51530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6" name="Oval 18"/>
              <p:cNvSpPr>
                <a:spLocks noChangeArrowheads="1"/>
              </p:cNvSpPr>
              <p:nvPr/>
            </p:nvSpPr>
            <p:spPr bwMode="auto">
              <a:xfrm>
                <a:off x="4319588"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7" name="Line 19"/>
              <p:cNvSpPr>
                <a:spLocks noChangeShapeType="1"/>
              </p:cNvSpPr>
              <p:nvPr/>
            </p:nvSpPr>
            <p:spPr bwMode="auto">
              <a:xfrm flipV="1">
                <a:off x="925513" y="272573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8" name="Line 20"/>
              <p:cNvSpPr>
                <a:spLocks noChangeShapeType="1"/>
              </p:cNvSpPr>
              <p:nvPr/>
            </p:nvSpPr>
            <p:spPr bwMode="auto">
              <a:xfrm flipV="1">
                <a:off x="3429000" y="2733675"/>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9" name="Line 21"/>
              <p:cNvSpPr>
                <a:spLocks noChangeShapeType="1"/>
              </p:cNvSpPr>
              <p:nvPr/>
            </p:nvSpPr>
            <p:spPr bwMode="auto">
              <a:xfrm flipV="1">
                <a:off x="931863" y="5208588"/>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0" name="Line 22"/>
              <p:cNvSpPr>
                <a:spLocks noChangeShapeType="1"/>
              </p:cNvSpPr>
              <p:nvPr/>
            </p:nvSpPr>
            <p:spPr bwMode="auto">
              <a:xfrm flipV="1">
                <a:off x="3416300" y="520700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1" name="Line 23"/>
              <p:cNvSpPr>
                <a:spLocks noChangeShapeType="1"/>
              </p:cNvSpPr>
              <p:nvPr/>
            </p:nvSpPr>
            <p:spPr bwMode="auto">
              <a:xfrm>
                <a:off x="1879600" y="2728913"/>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2" name="Line 24"/>
              <p:cNvSpPr>
                <a:spLocks noChangeShapeType="1"/>
              </p:cNvSpPr>
              <p:nvPr/>
            </p:nvSpPr>
            <p:spPr bwMode="auto">
              <a:xfrm>
                <a:off x="1908175" y="2757488"/>
                <a:ext cx="2422525" cy="2424112"/>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3" name="Line 25"/>
              <p:cNvSpPr>
                <a:spLocks noChangeShapeType="1"/>
              </p:cNvSpPr>
              <p:nvPr/>
            </p:nvSpPr>
            <p:spPr bwMode="auto">
              <a:xfrm>
                <a:off x="968375" y="3482975"/>
                <a:ext cx="2425700" cy="242411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4" name="Line 26"/>
              <p:cNvSpPr>
                <a:spLocks noChangeShapeType="1"/>
              </p:cNvSpPr>
              <p:nvPr/>
            </p:nvSpPr>
            <p:spPr bwMode="auto">
              <a:xfrm flipH="1">
                <a:off x="3417888" y="2728913"/>
                <a:ext cx="942975" cy="319246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5" name="Line 27"/>
              <p:cNvSpPr>
                <a:spLocks noChangeShapeType="1"/>
              </p:cNvSpPr>
              <p:nvPr/>
            </p:nvSpPr>
            <p:spPr bwMode="auto">
              <a:xfrm flipH="1">
                <a:off x="939800" y="2722563"/>
                <a:ext cx="942975" cy="3192462"/>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6" name="Line 28"/>
              <p:cNvSpPr>
                <a:spLocks noChangeShapeType="1"/>
              </p:cNvSpPr>
              <p:nvPr/>
            </p:nvSpPr>
            <p:spPr bwMode="auto">
              <a:xfrm>
                <a:off x="1879600" y="2714625"/>
                <a:ext cx="1538288" cy="7254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7" name="Line 29"/>
              <p:cNvSpPr>
                <a:spLocks noChangeShapeType="1"/>
              </p:cNvSpPr>
              <p:nvPr/>
            </p:nvSpPr>
            <p:spPr bwMode="auto">
              <a:xfrm>
                <a:off x="1858963" y="5194300"/>
                <a:ext cx="1538287" cy="72548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5" name="73 Grupo"/>
            <p:cNvGrpSpPr>
              <a:grpSpLocks/>
            </p:cNvGrpSpPr>
            <p:nvPr/>
          </p:nvGrpSpPr>
          <p:grpSpPr bwMode="auto">
            <a:xfrm>
              <a:off x="1179513" y="2374900"/>
              <a:ext cx="1797050" cy="1676400"/>
              <a:chOff x="3949700" y="2257425"/>
              <a:chExt cx="3517900" cy="3300413"/>
            </a:xfrm>
          </p:grpSpPr>
          <p:sp>
            <p:nvSpPr>
              <p:cNvPr id="641"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2"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3"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4"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5" name="Oval 8"/>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6"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7" name="Oval 10"/>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8" name="Oval 11"/>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4" name="Oval 1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5" name="Oval 18"/>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6" name="Oval 19"/>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7"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8"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9"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0"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6" name="95 Grupo"/>
            <p:cNvGrpSpPr>
              <a:grpSpLocks/>
            </p:cNvGrpSpPr>
            <p:nvPr/>
          </p:nvGrpSpPr>
          <p:grpSpPr bwMode="auto">
            <a:xfrm>
              <a:off x="7069138" y="2382838"/>
              <a:ext cx="1814512" cy="1677987"/>
              <a:chOff x="3949700" y="2257425"/>
              <a:chExt cx="3517900" cy="3300413"/>
            </a:xfrm>
          </p:grpSpPr>
          <p:sp>
            <p:nvSpPr>
              <p:cNvPr id="610"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1"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2"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3"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4"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5"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6"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7"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8"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9"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0"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1"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2"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3"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4"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5"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6"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7"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8"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9"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0"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1" name="Line 32"/>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2" name="Line 35"/>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3" name="Line 36"/>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4" name="Oval 37"/>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5" name="Oval 41"/>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6" name="Oval 42"/>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7" name="Oval 4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8" name="Oval 44"/>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9" name="Oval 45"/>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0" name="Oval 46"/>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7" name="127 Grupo"/>
            <p:cNvGrpSpPr>
              <a:grpSpLocks/>
            </p:cNvGrpSpPr>
            <p:nvPr/>
          </p:nvGrpSpPr>
          <p:grpSpPr bwMode="auto">
            <a:xfrm>
              <a:off x="1201738" y="4606925"/>
              <a:ext cx="1765300" cy="1695450"/>
              <a:chOff x="3949700" y="2257425"/>
              <a:chExt cx="3517900" cy="3300413"/>
            </a:xfrm>
          </p:grpSpPr>
          <p:sp>
            <p:nvSpPr>
              <p:cNvPr id="564"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5"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6"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7"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8"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4"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5"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6"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7"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8"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9"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0"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1"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2"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3"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4"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5" name="Line 31"/>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6" name="Line 32"/>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7" name="Line 33"/>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8" name="Line 35"/>
              <p:cNvSpPr>
                <a:spLocks noChangeShapeType="1"/>
              </p:cNvSpPr>
              <p:nvPr/>
            </p:nvSpPr>
            <p:spPr bwMode="auto">
              <a:xfrm rot="-5400000">
                <a:off x="4462463" y="3902075"/>
                <a:ext cx="2482850"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9" name="Line 36"/>
              <p:cNvSpPr>
                <a:spLocks noChangeShapeType="1"/>
              </p:cNvSpPr>
              <p:nvPr/>
            </p:nvSpPr>
            <p:spPr bwMode="auto">
              <a:xfrm>
                <a:off x="4462463" y="3892550"/>
                <a:ext cx="2482850"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0" name="Line 37"/>
              <p:cNvSpPr>
                <a:spLocks noChangeShapeType="1"/>
              </p:cNvSpPr>
              <p:nvPr/>
            </p:nvSpPr>
            <p:spPr bwMode="auto">
              <a:xfrm flipV="1">
                <a:off x="5237163" y="3536950"/>
                <a:ext cx="952500" cy="714375"/>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1" name="Line 38"/>
              <p:cNvSpPr>
                <a:spLocks noChangeShapeType="1"/>
              </p:cNvSpPr>
              <p:nvPr/>
            </p:nvSpPr>
            <p:spPr bwMode="auto">
              <a:xfrm flipV="1">
                <a:off x="3990975" y="2293938"/>
                <a:ext cx="3440113" cy="725487"/>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2" name="Line 39"/>
              <p:cNvSpPr>
                <a:spLocks noChangeShapeType="1"/>
              </p:cNvSpPr>
              <p:nvPr/>
            </p:nvSpPr>
            <p:spPr bwMode="auto">
              <a:xfrm flipV="1">
                <a:off x="3984625" y="4773613"/>
                <a:ext cx="3440113" cy="725487"/>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3" name="Line 40"/>
              <p:cNvSpPr>
                <a:spLocks noChangeShapeType="1"/>
              </p:cNvSpPr>
              <p:nvPr/>
            </p:nvSpPr>
            <p:spPr bwMode="auto">
              <a:xfrm>
                <a:off x="6473825" y="3019425"/>
                <a:ext cx="942975" cy="1755775"/>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4" name="Line 41"/>
              <p:cNvSpPr>
                <a:spLocks noChangeShapeType="1"/>
              </p:cNvSpPr>
              <p:nvPr/>
            </p:nvSpPr>
            <p:spPr bwMode="auto">
              <a:xfrm>
                <a:off x="3995738" y="3013075"/>
                <a:ext cx="942975" cy="1755775"/>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5" name="Line 42"/>
              <p:cNvSpPr>
                <a:spLocks noChangeShapeType="1"/>
              </p:cNvSpPr>
              <p:nvPr/>
            </p:nvSpPr>
            <p:spPr bwMode="auto">
              <a:xfrm flipH="1">
                <a:off x="3976688" y="3019425"/>
                <a:ext cx="2482850" cy="2481263"/>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6" name="Line 43"/>
              <p:cNvSpPr>
                <a:spLocks noChangeShapeType="1"/>
              </p:cNvSpPr>
              <p:nvPr/>
            </p:nvSpPr>
            <p:spPr bwMode="auto">
              <a:xfrm flipH="1">
                <a:off x="4956175" y="2298700"/>
                <a:ext cx="2484438" cy="2481263"/>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7" name="Oval 44"/>
              <p:cNvSpPr>
                <a:spLocks noChangeArrowheads="1"/>
              </p:cNvSpPr>
              <p:nvPr/>
            </p:nvSpPr>
            <p:spPr bwMode="auto">
              <a:xfrm>
                <a:off x="5653088" y="26082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8" name="Oval 46"/>
              <p:cNvSpPr>
                <a:spLocks noChangeArrowheads="1"/>
              </p:cNvSpPr>
              <p:nvPr/>
            </p:nvSpPr>
            <p:spPr bwMode="auto">
              <a:xfrm>
                <a:off x="5646738" y="50879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9" name="Oval 47"/>
              <p:cNvSpPr>
                <a:spLocks noChangeArrowheads="1"/>
              </p:cNvSpPr>
              <p:nvPr/>
            </p:nvSpPr>
            <p:spPr bwMode="auto">
              <a:xfrm>
                <a:off x="5175250" y="421640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0" name="Oval 48"/>
              <p:cNvSpPr>
                <a:spLocks noChangeArrowheads="1"/>
              </p:cNvSpPr>
              <p:nvPr/>
            </p:nvSpPr>
            <p:spPr bwMode="auto">
              <a:xfrm>
                <a:off x="6918325" y="38449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1" name="Oval 49"/>
              <p:cNvSpPr>
                <a:spLocks noChangeArrowheads="1"/>
              </p:cNvSpPr>
              <p:nvPr/>
            </p:nvSpPr>
            <p:spPr bwMode="auto">
              <a:xfrm>
                <a:off x="4432300" y="38592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2" name="Oval 50"/>
              <p:cNvSpPr>
                <a:spLocks noChangeArrowheads="1"/>
              </p:cNvSpPr>
              <p:nvPr/>
            </p:nvSpPr>
            <p:spPr bwMode="auto">
              <a:xfrm>
                <a:off x="6132513" y="3530600"/>
                <a:ext cx="90487"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3" name="Oval 5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4" name="Oval 54"/>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5" name="Oval 55"/>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6" name="Oval 56"/>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7" name="Oval 5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8" name="Oval 58"/>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9" name="Oval 59"/>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8" name="245 Grupo"/>
            <p:cNvGrpSpPr>
              <a:grpSpLocks/>
            </p:cNvGrpSpPr>
            <p:nvPr/>
          </p:nvGrpSpPr>
          <p:grpSpPr bwMode="auto">
            <a:xfrm>
              <a:off x="4114800" y="4581525"/>
              <a:ext cx="1819275" cy="1693863"/>
              <a:chOff x="8089247" y="2502088"/>
              <a:chExt cx="1511953" cy="1621678"/>
            </a:xfrm>
          </p:grpSpPr>
          <p:sp>
            <p:nvSpPr>
              <p:cNvPr id="494" name="Line 4"/>
              <p:cNvSpPr>
                <a:spLocks noChangeShapeType="1"/>
              </p:cNvSpPr>
              <p:nvPr/>
            </p:nvSpPr>
            <p:spPr bwMode="auto">
              <a:xfrm rot="-5400000">
                <a:off x="7500099" y="3486929"/>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5" name="Line 5"/>
              <p:cNvSpPr>
                <a:spLocks noChangeShapeType="1"/>
              </p:cNvSpPr>
              <p:nvPr/>
            </p:nvSpPr>
            <p:spPr bwMode="auto">
              <a:xfrm>
                <a:off x="8110943" y="4100410"/>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6" name="Line 6"/>
              <p:cNvSpPr>
                <a:spLocks noChangeShapeType="1"/>
              </p:cNvSpPr>
              <p:nvPr/>
            </p:nvSpPr>
            <p:spPr bwMode="auto">
              <a:xfrm rot="-5400000">
                <a:off x="8560500" y="3490043"/>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7" name="Line 7"/>
              <p:cNvSpPr>
                <a:spLocks noChangeShapeType="1"/>
              </p:cNvSpPr>
              <p:nvPr/>
            </p:nvSpPr>
            <p:spPr bwMode="auto">
              <a:xfrm>
                <a:off x="8110943" y="2874225"/>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8" name="Oval 9"/>
              <p:cNvSpPr>
                <a:spLocks noChangeArrowheads="1"/>
              </p:cNvSpPr>
              <p:nvPr/>
            </p:nvSpPr>
            <p:spPr bwMode="auto">
              <a:xfrm>
                <a:off x="9153038" y="4080168"/>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9" name="Line 12"/>
              <p:cNvSpPr>
                <a:spLocks noChangeShapeType="1"/>
              </p:cNvSpPr>
              <p:nvPr/>
            </p:nvSpPr>
            <p:spPr bwMode="auto">
              <a:xfrm rot="-5400000">
                <a:off x="7906224" y="3131140"/>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0" name="Line 13"/>
              <p:cNvSpPr>
                <a:spLocks noChangeShapeType="1"/>
              </p:cNvSpPr>
              <p:nvPr/>
            </p:nvSpPr>
            <p:spPr bwMode="auto">
              <a:xfrm>
                <a:off x="8517068" y="3744622"/>
                <a:ext cx="106040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1" name="Line 14"/>
              <p:cNvSpPr>
                <a:spLocks noChangeShapeType="1"/>
              </p:cNvSpPr>
              <p:nvPr/>
            </p:nvSpPr>
            <p:spPr bwMode="auto">
              <a:xfrm rot="-5400000">
                <a:off x="8967303" y="3134254"/>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2" name="Line 15"/>
              <p:cNvSpPr>
                <a:spLocks noChangeShapeType="1"/>
              </p:cNvSpPr>
              <p:nvPr/>
            </p:nvSpPr>
            <p:spPr bwMode="auto">
              <a:xfrm>
                <a:off x="8517068" y="2518437"/>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3" name="Oval 16"/>
              <p:cNvSpPr>
                <a:spLocks noChangeArrowheads="1"/>
              </p:cNvSpPr>
              <p:nvPr/>
            </p:nvSpPr>
            <p:spPr bwMode="auto">
              <a:xfrm>
                <a:off x="8500796" y="2505202"/>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4" name="Line 20"/>
              <p:cNvSpPr>
                <a:spLocks noChangeShapeType="1"/>
              </p:cNvSpPr>
              <p:nvPr/>
            </p:nvSpPr>
            <p:spPr bwMode="auto">
              <a:xfrm flipV="1">
                <a:off x="8107553" y="2528558"/>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5" name="Line 21"/>
              <p:cNvSpPr>
                <a:spLocks noChangeShapeType="1"/>
              </p:cNvSpPr>
              <p:nvPr/>
            </p:nvSpPr>
            <p:spPr bwMode="auto">
              <a:xfrm flipV="1">
                <a:off x="9176768" y="2532451"/>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6" name="Line 22"/>
              <p:cNvSpPr>
                <a:spLocks noChangeShapeType="1"/>
              </p:cNvSpPr>
              <p:nvPr/>
            </p:nvSpPr>
            <p:spPr bwMode="auto">
              <a:xfrm flipV="1">
                <a:off x="8110265" y="3746179"/>
                <a:ext cx="406803" cy="35033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7" name="Line 23"/>
              <p:cNvSpPr>
                <a:spLocks noChangeShapeType="1"/>
              </p:cNvSpPr>
              <p:nvPr/>
            </p:nvSpPr>
            <p:spPr bwMode="auto">
              <a:xfrm flipV="1">
                <a:off x="9171344" y="3745400"/>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8" name="Line 24"/>
              <p:cNvSpPr>
                <a:spLocks noChangeShapeType="1"/>
              </p:cNvSpPr>
              <p:nvPr/>
            </p:nvSpPr>
            <p:spPr bwMode="auto">
              <a:xfrm>
                <a:off x="8515035" y="2530115"/>
                <a:ext cx="650886" cy="157263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9" name="Line 25"/>
              <p:cNvSpPr>
                <a:spLocks noChangeShapeType="1"/>
              </p:cNvSpPr>
              <p:nvPr/>
            </p:nvSpPr>
            <p:spPr bwMode="auto">
              <a:xfrm>
                <a:off x="8527239" y="2544129"/>
                <a:ext cx="1034637" cy="118881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0" name="Line 26"/>
              <p:cNvSpPr>
                <a:spLocks noChangeShapeType="1"/>
              </p:cNvSpPr>
              <p:nvPr/>
            </p:nvSpPr>
            <p:spPr bwMode="auto">
              <a:xfrm>
                <a:off x="8125859" y="2899917"/>
                <a:ext cx="1035993" cy="118881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1" name="Line 27"/>
              <p:cNvSpPr>
                <a:spLocks noChangeShapeType="1"/>
              </p:cNvSpPr>
              <p:nvPr/>
            </p:nvSpPr>
            <p:spPr bwMode="auto">
              <a:xfrm flipH="1">
                <a:off x="9172022" y="2530115"/>
                <a:ext cx="402735" cy="1565624"/>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2" name="Line 28"/>
              <p:cNvSpPr>
                <a:spLocks noChangeShapeType="1"/>
              </p:cNvSpPr>
              <p:nvPr/>
            </p:nvSpPr>
            <p:spPr bwMode="auto">
              <a:xfrm flipH="1">
                <a:off x="8113655" y="2527001"/>
                <a:ext cx="402735" cy="1565624"/>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3" name="Line 29"/>
              <p:cNvSpPr>
                <a:spLocks noChangeShapeType="1"/>
              </p:cNvSpPr>
              <p:nvPr/>
            </p:nvSpPr>
            <p:spPr bwMode="auto">
              <a:xfrm>
                <a:off x="8515035" y="2523109"/>
                <a:ext cx="656987" cy="3557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4" name="Line 30"/>
              <p:cNvSpPr>
                <a:spLocks noChangeShapeType="1"/>
              </p:cNvSpPr>
              <p:nvPr/>
            </p:nvSpPr>
            <p:spPr bwMode="auto">
              <a:xfrm>
                <a:off x="8506220" y="3739172"/>
                <a:ext cx="656988" cy="35578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5" name="Line 31"/>
              <p:cNvSpPr>
                <a:spLocks noChangeShapeType="1"/>
              </p:cNvSpPr>
              <p:nvPr/>
            </p:nvSpPr>
            <p:spPr bwMode="auto">
              <a:xfrm flipH="1">
                <a:off x="8515035" y="2878896"/>
                <a:ext cx="650886" cy="85404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6" name="Line 32"/>
              <p:cNvSpPr>
                <a:spLocks noChangeShapeType="1"/>
              </p:cNvSpPr>
              <p:nvPr/>
            </p:nvSpPr>
            <p:spPr bwMode="auto">
              <a:xfrm>
                <a:off x="8105519" y="2878896"/>
                <a:ext cx="1475341" cy="861054"/>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7" name="Line 33"/>
              <p:cNvSpPr>
                <a:spLocks noChangeShapeType="1"/>
              </p:cNvSpPr>
              <p:nvPr/>
            </p:nvSpPr>
            <p:spPr bwMode="auto">
              <a:xfrm flipH="1">
                <a:off x="8105519" y="2523109"/>
                <a:ext cx="1469238" cy="15796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8" name="Line 35"/>
              <p:cNvSpPr>
                <a:spLocks noChangeShapeType="1"/>
              </p:cNvSpPr>
              <p:nvPr/>
            </p:nvSpPr>
            <p:spPr bwMode="auto">
              <a:xfrm rot="-5400000">
                <a:off x="8234379" y="3311759"/>
                <a:ext cx="1217621"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9" name="Line 36"/>
              <p:cNvSpPr>
                <a:spLocks noChangeShapeType="1"/>
              </p:cNvSpPr>
              <p:nvPr/>
            </p:nvSpPr>
            <p:spPr bwMode="auto">
              <a:xfrm>
                <a:off x="8312989" y="3307088"/>
                <a:ext cx="1060401"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0" name="Line 37"/>
              <p:cNvSpPr>
                <a:spLocks noChangeShapeType="1"/>
              </p:cNvSpPr>
              <p:nvPr/>
            </p:nvSpPr>
            <p:spPr bwMode="auto">
              <a:xfrm flipV="1">
                <a:off x="8643856" y="3132697"/>
                <a:ext cx="406803" cy="350338"/>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1" name="Line 38"/>
              <p:cNvSpPr>
                <a:spLocks noChangeShapeType="1"/>
              </p:cNvSpPr>
              <p:nvPr/>
            </p:nvSpPr>
            <p:spPr bwMode="auto">
              <a:xfrm flipV="1">
                <a:off x="8111621" y="2523109"/>
                <a:ext cx="1469239" cy="355788"/>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2" name="Line 39"/>
              <p:cNvSpPr>
                <a:spLocks noChangeShapeType="1"/>
              </p:cNvSpPr>
              <p:nvPr/>
            </p:nvSpPr>
            <p:spPr bwMode="auto">
              <a:xfrm flipV="1">
                <a:off x="8108909" y="3739172"/>
                <a:ext cx="1469239" cy="355788"/>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3" name="Line 40"/>
              <p:cNvSpPr>
                <a:spLocks noChangeShapeType="1"/>
              </p:cNvSpPr>
              <p:nvPr/>
            </p:nvSpPr>
            <p:spPr bwMode="auto">
              <a:xfrm>
                <a:off x="9172022" y="2878896"/>
                <a:ext cx="402735" cy="861054"/>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4" name="Line 41"/>
              <p:cNvSpPr>
                <a:spLocks noChangeShapeType="1"/>
              </p:cNvSpPr>
              <p:nvPr/>
            </p:nvSpPr>
            <p:spPr bwMode="auto">
              <a:xfrm>
                <a:off x="8113655" y="2875782"/>
                <a:ext cx="402735" cy="861054"/>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5" name="Line 42"/>
              <p:cNvSpPr>
                <a:spLocks noChangeShapeType="1"/>
              </p:cNvSpPr>
              <p:nvPr/>
            </p:nvSpPr>
            <p:spPr bwMode="auto">
              <a:xfrm flipH="1">
                <a:off x="8105519" y="2878896"/>
                <a:ext cx="1060401" cy="1216842"/>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6" name="Line 43"/>
              <p:cNvSpPr>
                <a:spLocks noChangeShapeType="1"/>
              </p:cNvSpPr>
              <p:nvPr/>
            </p:nvSpPr>
            <p:spPr bwMode="auto">
              <a:xfrm flipH="1">
                <a:off x="8523849" y="2525444"/>
                <a:ext cx="1061079" cy="1216842"/>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7" name="Line 50"/>
              <p:cNvSpPr>
                <a:spLocks noChangeShapeType="1"/>
              </p:cNvSpPr>
              <p:nvPr/>
            </p:nvSpPr>
            <p:spPr bwMode="auto">
              <a:xfrm>
                <a:off x="8312989" y="2697499"/>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8" name="Line 51"/>
              <p:cNvSpPr>
                <a:spLocks noChangeShapeType="1"/>
              </p:cNvSpPr>
              <p:nvPr/>
            </p:nvSpPr>
            <p:spPr bwMode="auto">
              <a:xfrm>
                <a:off x="8096705" y="3486150"/>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9" name="Line 52"/>
              <p:cNvSpPr>
                <a:spLocks noChangeShapeType="1"/>
              </p:cNvSpPr>
              <p:nvPr/>
            </p:nvSpPr>
            <p:spPr bwMode="auto">
              <a:xfrm>
                <a:off x="8322481" y="3913563"/>
                <a:ext cx="106040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0" name="Line 54"/>
              <p:cNvSpPr>
                <a:spLocks noChangeShapeType="1"/>
              </p:cNvSpPr>
              <p:nvPr/>
            </p:nvSpPr>
            <p:spPr bwMode="auto">
              <a:xfrm>
                <a:off x="8515035" y="3153718"/>
                <a:ext cx="1061079"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1" name="Line 55"/>
              <p:cNvSpPr>
                <a:spLocks noChangeShapeType="1"/>
              </p:cNvSpPr>
              <p:nvPr/>
            </p:nvSpPr>
            <p:spPr bwMode="auto">
              <a:xfrm flipV="1">
                <a:off x="9159140" y="3149047"/>
                <a:ext cx="421720" cy="33476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2" name="Line 56"/>
              <p:cNvSpPr>
                <a:spLocks noChangeShapeType="1"/>
              </p:cNvSpPr>
              <p:nvPr/>
            </p:nvSpPr>
            <p:spPr bwMode="auto">
              <a:xfrm flipV="1">
                <a:off x="8650636" y="2522330"/>
                <a:ext cx="421041" cy="33476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3" name="Line 57"/>
              <p:cNvSpPr>
                <a:spLocks noChangeShapeType="1"/>
              </p:cNvSpPr>
              <p:nvPr/>
            </p:nvSpPr>
            <p:spPr bwMode="auto">
              <a:xfrm flipV="1">
                <a:off x="8619448" y="3748515"/>
                <a:ext cx="421720" cy="33476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4" name="Line 59"/>
              <p:cNvSpPr>
                <a:spLocks noChangeShapeType="1"/>
              </p:cNvSpPr>
              <p:nvPr/>
            </p:nvSpPr>
            <p:spPr bwMode="auto">
              <a:xfrm flipV="1">
                <a:off x="8098061" y="3156832"/>
                <a:ext cx="421720" cy="33476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5" name="Line 61"/>
              <p:cNvSpPr>
                <a:spLocks noChangeShapeType="1"/>
              </p:cNvSpPr>
              <p:nvPr/>
            </p:nvSpPr>
            <p:spPr bwMode="auto">
              <a:xfrm rot="-5400000">
                <a:off x="8015383" y="3479922"/>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6" name="Line 63"/>
              <p:cNvSpPr>
                <a:spLocks noChangeShapeType="1"/>
              </p:cNvSpPr>
              <p:nvPr/>
            </p:nvSpPr>
            <p:spPr bwMode="auto">
              <a:xfrm rot="-5400000">
                <a:off x="8768648" y="3308645"/>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7" name="Line 64"/>
              <p:cNvSpPr>
                <a:spLocks noChangeShapeType="1"/>
              </p:cNvSpPr>
              <p:nvPr/>
            </p:nvSpPr>
            <p:spPr bwMode="auto">
              <a:xfrm rot="-5400000">
                <a:off x="7719095" y="3301638"/>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8" name="Line 66"/>
              <p:cNvSpPr>
                <a:spLocks noChangeShapeType="1"/>
              </p:cNvSpPr>
              <p:nvPr/>
            </p:nvSpPr>
            <p:spPr bwMode="auto">
              <a:xfrm rot="-5400000">
                <a:off x="8448629" y="3130362"/>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9" name="Oval 67"/>
              <p:cNvSpPr>
                <a:spLocks noChangeArrowheads="1"/>
              </p:cNvSpPr>
              <p:nvPr/>
            </p:nvSpPr>
            <p:spPr bwMode="auto">
              <a:xfrm>
                <a:off x="8302819" y="267025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0" name="Oval 68"/>
              <p:cNvSpPr>
                <a:spLocks noChangeArrowheads="1"/>
              </p:cNvSpPr>
              <p:nvPr/>
            </p:nvSpPr>
            <p:spPr bwMode="auto">
              <a:xfrm>
                <a:off x="9358474" y="267725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1" name="Oval 69"/>
              <p:cNvSpPr>
                <a:spLocks noChangeArrowheads="1"/>
              </p:cNvSpPr>
              <p:nvPr/>
            </p:nvSpPr>
            <p:spPr bwMode="auto">
              <a:xfrm>
                <a:off x="9047269" y="250208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2" name="Oval 70"/>
              <p:cNvSpPr>
                <a:spLocks noChangeArrowheads="1"/>
              </p:cNvSpPr>
              <p:nvPr/>
            </p:nvSpPr>
            <p:spPr bwMode="auto">
              <a:xfrm>
                <a:off x="8607921" y="284542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3" name="Oval 71"/>
              <p:cNvSpPr>
                <a:spLocks noChangeArrowheads="1"/>
              </p:cNvSpPr>
              <p:nvPr/>
            </p:nvSpPr>
            <p:spPr bwMode="auto">
              <a:xfrm>
                <a:off x="8089247" y="3462016"/>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4" name="Oval 72"/>
              <p:cNvSpPr>
                <a:spLocks noChangeArrowheads="1"/>
              </p:cNvSpPr>
              <p:nvPr/>
            </p:nvSpPr>
            <p:spPr bwMode="auto">
              <a:xfrm>
                <a:off x="9148292" y="34659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5" name="Oval 73"/>
              <p:cNvSpPr>
                <a:spLocks noChangeArrowheads="1"/>
              </p:cNvSpPr>
              <p:nvPr/>
            </p:nvSpPr>
            <p:spPr bwMode="auto">
              <a:xfrm>
                <a:off x="8495372" y="314359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6" name="Oval 74"/>
              <p:cNvSpPr>
                <a:spLocks noChangeArrowheads="1"/>
              </p:cNvSpPr>
              <p:nvPr/>
            </p:nvSpPr>
            <p:spPr bwMode="auto">
              <a:xfrm>
                <a:off x="9563232" y="3129583"/>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7" name="Oval 75"/>
              <p:cNvSpPr>
                <a:spLocks noChangeArrowheads="1"/>
              </p:cNvSpPr>
              <p:nvPr/>
            </p:nvSpPr>
            <p:spPr bwMode="auto">
              <a:xfrm>
                <a:off x="8318413" y="38793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8" name="Oval 76"/>
              <p:cNvSpPr>
                <a:spLocks noChangeArrowheads="1"/>
              </p:cNvSpPr>
              <p:nvPr/>
            </p:nvSpPr>
            <p:spPr bwMode="auto">
              <a:xfrm>
                <a:off x="8599785" y="4077054"/>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9" name="Oval 77"/>
              <p:cNvSpPr>
                <a:spLocks noChangeArrowheads="1"/>
              </p:cNvSpPr>
              <p:nvPr/>
            </p:nvSpPr>
            <p:spPr bwMode="auto">
              <a:xfrm>
                <a:off x="9361864" y="3890985"/>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0" name="Oval 78"/>
              <p:cNvSpPr>
                <a:spLocks noChangeArrowheads="1"/>
              </p:cNvSpPr>
              <p:nvPr/>
            </p:nvSpPr>
            <p:spPr bwMode="auto">
              <a:xfrm>
                <a:off x="9039811" y="3713481"/>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1" name="Oval 82"/>
              <p:cNvSpPr>
                <a:spLocks noChangeArrowheads="1"/>
              </p:cNvSpPr>
              <p:nvPr/>
            </p:nvSpPr>
            <p:spPr bwMode="auto">
              <a:xfrm>
                <a:off x="8095349" y="2860991"/>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2" name="Oval 83"/>
              <p:cNvSpPr>
                <a:spLocks noChangeArrowheads="1"/>
              </p:cNvSpPr>
              <p:nvPr/>
            </p:nvSpPr>
            <p:spPr bwMode="auto">
              <a:xfrm>
                <a:off x="9151004" y="2864105"/>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3" name="Oval 84"/>
              <p:cNvSpPr>
                <a:spLocks noChangeArrowheads="1"/>
              </p:cNvSpPr>
              <p:nvPr/>
            </p:nvSpPr>
            <p:spPr bwMode="auto">
              <a:xfrm>
                <a:off x="9557129" y="2508316"/>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4" name="Oval 85"/>
              <p:cNvSpPr>
                <a:spLocks noChangeArrowheads="1"/>
              </p:cNvSpPr>
              <p:nvPr/>
            </p:nvSpPr>
            <p:spPr bwMode="auto">
              <a:xfrm>
                <a:off x="8821493" y="2677257"/>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5" name="Oval 86"/>
              <p:cNvSpPr>
                <a:spLocks noChangeArrowheads="1"/>
              </p:cNvSpPr>
              <p:nvPr/>
            </p:nvSpPr>
            <p:spPr bwMode="auto">
              <a:xfrm>
                <a:off x="8820815" y="3292296"/>
                <a:ext cx="37968" cy="43598"/>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6" name="Oval 87"/>
              <p:cNvSpPr>
                <a:spLocks noChangeArrowheads="1"/>
              </p:cNvSpPr>
              <p:nvPr/>
            </p:nvSpPr>
            <p:spPr bwMode="auto">
              <a:xfrm>
                <a:off x="9034387" y="3129583"/>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7" name="Oval 88"/>
              <p:cNvSpPr>
                <a:spLocks noChangeArrowheads="1"/>
              </p:cNvSpPr>
              <p:nvPr/>
            </p:nvSpPr>
            <p:spPr bwMode="auto">
              <a:xfrm>
                <a:off x="8300107" y="3290739"/>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8" name="Oval 89"/>
              <p:cNvSpPr>
                <a:spLocks noChangeArrowheads="1"/>
              </p:cNvSpPr>
              <p:nvPr/>
            </p:nvSpPr>
            <p:spPr bwMode="auto">
              <a:xfrm>
                <a:off x="8500796" y="3718930"/>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9" name="Oval 90"/>
              <p:cNvSpPr>
                <a:spLocks noChangeArrowheads="1"/>
              </p:cNvSpPr>
              <p:nvPr/>
            </p:nvSpPr>
            <p:spPr bwMode="auto">
              <a:xfrm>
                <a:off x="8093993" y="4074718"/>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0" name="Oval 91"/>
              <p:cNvSpPr>
                <a:spLocks noChangeArrowheads="1"/>
              </p:cNvSpPr>
              <p:nvPr/>
            </p:nvSpPr>
            <p:spPr bwMode="auto">
              <a:xfrm>
                <a:off x="9558485" y="3724380"/>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1" name="Oval 92"/>
              <p:cNvSpPr>
                <a:spLocks noChangeArrowheads="1"/>
              </p:cNvSpPr>
              <p:nvPr/>
            </p:nvSpPr>
            <p:spPr bwMode="auto">
              <a:xfrm>
                <a:off x="9361864" y="3283732"/>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2" name="Oval 93"/>
              <p:cNvSpPr>
                <a:spLocks noChangeArrowheads="1"/>
              </p:cNvSpPr>
              <p:nvPr/>
            </p:nvSpPr>
            <p:spPr bwMode="auto">
              <a:xfrm>
                <a:off x="8601141" y="3465908"/>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3" name="Oval 94"/>
              <p:cNvSpPr>
                <a:spLocks noChangeArrowheads="1"/>
              </p:cNvSpPr>
              <p:nvPr/>
            </p:nvSpPr>
            <p:spPr bwMode="auto">
              <a:xfrm>
                <a:off x="8818781" y="3893321"/>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68318" y="620714"/>
            <a:ext cx="7519973"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From a the </a:t>
            </a:r>
            <a:r>
              <a:rPr kumimoji="0" lang="en-US" sz="1800" i="1" dirty="0" err="1" smtClean="0">
                <a:solidFill>
                  <a:srgbClr val="C8C8C8"/>
                </a:solidFill>
                <a:latin typeface="Arial" pitchFamily="34" charset="0"/>
              </a:rPr>
              <a:t>i-th</a:t>
            </a:r>
            <a:r>
              <a:rPr kumimoji="0" lang="en-US" sz="1800" dirty="0" smtClean="0">
                <a:solidFill>
                  <a:srgbClr val="C8C8C8"/>
                </a:solidFill>
                <a:latin typeface="Arial" pitchFamily="34" charset="0"/>
              </a:rPr>
              <a:t> solid surface triangulation patch to the </a:t>
            </a:r>
            <a:r>
              <a:rPr kumimoji="0" lang="en-US" sz="1800" i="1" dirty="0" err="1" smtClean="0">
                <a:solidFill>
                  <a:srgbClr val="C8C8C8"/>
                </a:solidFill>
                <a:latin typeface="Arial" pitchFamily="34" charset="0"/>
              </a:rPr>
              <a:t>i-th</a:t>
            </a:r>
            <a:r>
              <a:rPr kumimoji="0" lang="en-US" sz="1800" i="1" dirty="0" smtClean="0">
                <a:solidFill>
                  <a:srgbClr val="C8C8C8"/>
                </a:solidFill>
                <a:latin typeface="Arial" pitchFamily="34" charset="0"/>
              </a:rPr>
              <a:t> </a:t>
            </a:r>
            <a:r>
              <a:rPr kumimoji="0" lang="en-US" sz="1800" dirty="0" smtClean="0">
                <a:solidFill>
                  <a:srgbClr val="C8C8C8"/>
                </a:solidFill>
                <a:latin typeface="Arial" pitchFamily="34" charset="0"/>
              </a:rPr>
              <a:t>meccano face</a:t>
            </a:r>
            <a:endParaRPr kumimoji="0" lang="en-US" sz="1800" i="1" dirty="0" smtClean="0">
              <a:solidFill>
                <a:srgbClr val="C8C8C8"/>
              </a:solidFill>
              <a:latin typeface="Arial" pitchFamily="34" charset="0"/>
            </a:endParaRPr>
          </a:p>
        </p:txBody>
      </p:sp>
      <p:sp>
        <p:nvSpPr>
          <p:cNvPr id="41987" name="Rectangle 3"/>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n-US" sz="2400" b="1" dirty="0" smtClean="0">
                <a:solidFill>
                  <a:srgbClr val="FFFFFF"/>
                </a:solidFill>
                <a:latin typeface="Trebuchet MS" pitchFamily="34" charset="0"/>
              </a:rPr>
              <a:t>Surface Parameterization of M.S. Floater (CAGD 1997)</a:t>
            </a:r>
          </a:p>
        </p:txBody>
      </p:sp>
      <p:sp>
        <p:nvSpPr>
          <p:cNvPr id="42037" name="166 Rectángulo"/>
          <p:cNvSpPr>
            <a:spLocks noChangeArrowheads="1"/>
          </p:cNvSpPr>
          <p:nvPr/>
        </p:nvSpPr>
        <p:spPr bwMode="auto">
          <a:xfrm>
            <a:off x="466728" y="890593"/>
            <a:ext cx="9439275" cy="369314"/>
          </a:xfrm>
          <a:prstGeom prst="rect">
            <a:avLst/>
          </a:prstGeom>
          <a:noFill/>
          <a:ln w="9525">
            <a:noFill/>
            <a:miter lim="800000"/>
            <a:headEnd/>
            <a:tailEnd/>
          </a:ln>
        </p:spPr>
        <p:txBody>
          <a:bodyPr lIns="91423" tIns="45711" rIns="91423" bIns="45711">
            <a:spAutoFit/>
          </a:bodyPr>
          <a:lstStyle/>
          <a:p>
            <a:pPr algn="l"/>
            <a:r>
              <a:rPr lang="es-ES" sz="1800" i="1" dirty="0" smtClean="0"/>
              <a:t>http://www.sintef.no/math software</a:t>
            </a:r>
            <a:r>
              <a:rPr lang="es-ES" sz="1800" dirty="0" smtClean="0"/>
              <a:t>, </a:t>
            </a:r>
            <a:r>
              <a:rPr lang="en-US" sz="1800" dirty="0" err="1" smtClean="0"/>
              <a:t>GoTools</a:t>
            </a:r>
            <a:r>
              <a:rPr lang="en-US" sz="1800" dirty="0" smtClean="0"/>
              <a:t> from SINTEF ICT</a:t>
            </a:r>
            <a:endParaRPr lang="es-ES" sz="1800" dirty="0" smtClean="0"/>
          </a:p>
        </p:txBody>
      </p:sp>
      <p:sp>
        <p:nvSpPr>
          <p:cNvPr id="79" name="Rectangle 2"/>
          <p:cNvSpPr>
            <a:spLocks noChangeArrowheads="1"/>
          </p:cNvSpPr>
          <p:nvPr/>
        </p:nvSpPr>
        <p:spPr bwMode="auto">
          <a:xfrm>
            <a:off x="9404350" y="5368925"/>
            <a:ext cx="404813"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A’</a:t>
            </a:r>
          </a:p>
        </p:txBody>
      </p:sp>
      <p:sp>
        <p:nvSpPr>
          <p:cNvPr id="154" name="Rectangle 2"/>
          <p:cNvSpPr>
            <a:spLocks noChangeArrowheads="1"/>
          </p:cNvSpPr>
          <p:nvPr/>
        </p:nvSpPr>
        <p:spPr bwMode="auto">
          <a:xfrm>
            <a:off x="9371013" y="2425700"/>
            <a:ext cx="415925"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B’</a:t>
            </a:r>
            <a:endParaRPr kumimoji="0" lang="en-US" sz="1800" b="1" i="1" kern="0" smtClean="0">
              <a:solidFill>
                <a:srgbClr val="000000"/>
              </a:solidFill>
              <a:latin typeface="Arial" charset="0"/>
            </a:endParaRPr>
          </a:p>
        </p:txBody>
      </p:sp>
      <p:grpSp>
        <p:nvGrpSpPr>
          <p:cNvPr id="2" name="154 Grupo"/>
          <p:cNvGrpSpPr/>
          <p:nvPr/>
        </p:nvGrpSpPr>
        <p:grpSpPr>
          <a:xfrm>
            <a:off x="82550" y="1755775"/>
            <a:ext cx="9518650" cy="4775200"/>
            <a:chOff x="82550" y="1755775"/>
            <a:chExt cx="9518650" cy="4775200"/>
          </a:xfrm>
        </p:grpSpPr>
        <p:sp>
          <p:nvSpPr>
            <p:cNvPr id="156" name="18 Rectángulo"/>
            <p:cNvSpPr>
              <a:spLocks noChangeArrowheads="1"/>
            </p:cNvSpPr>
            <p:nvPr/>
          </p:nvSpPr>
          <p:spPr bwMode="auto">
            <a:xfrm>
              <a:off x="6184900" y="2790825"/>
              <a:ext cx="3355975" cy="2359025"/>
            </a:xfrm>
            <a:prstGeom prst="rect">
              <a:avLst/>
            </a:prstGeom>
            <a:solidFill>
              <a:srgbClr val="BBE0E3"/>
            </a:solidFill>
            <a:ln w="15875" algn="ctr">
              <a:solidFill>
                <a:srgbClr val="FF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157" name="Rectangle 2"/>
            <p:cNvSpPr>
              <a:spLocks noChangeArrowheads="1"/>
            </p:cNvSpPr>
            <p:nvPr/>
          </p:nvSpPr>
          <p:spPr bwMode="auto">
            <a:xfrm>
              <a:off x="1041400" y="5934075"/>
              <a:ext cx="1762125"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Physical Space</a:t>
              </a:r>
              <a:endParaRPr kumimoji="0" lang="en-US" sz="1800" i="1">
                <a:solidFill>
                  <a:srgbClr val="C8C8C8"/>
                </a:solidFill>
                <a:latin typeface="Arial" charset="0"/>
              </a:endParaRPr>
            </a:p>
          </p:txBody>
        </p:sp>
        <p:sp>
          <p:nvSpPr>
            <p:cNvPr id="158" name="Rectangle 2"/>
            <p:cNvSpPr>
              <a:spLocks noChangeArrowheads="1"/>
            </p:cNvSpPr>
            <p:nvPr/>
          </p:nvSpPr>
          <p:spPr bwMode="auto">
            <a:xfrm>
              <a:off x="6897688" y="5991225"/>
              <a:ext cx="201771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Parametric Space</a:t>
              </a:r>
              <a:endParaRPr kumimoji="0" lang="en-US" sz="1800" i="1">
                <a:solidFill>
                  <a:srgbClr val="C8C8C8"/>
                </a:solidFill>
                <a:latin typeface="Arial" charset="0"/>
              </a:endParaRPr>
            </a:p>
          </p:txBody>
        </p:sp>
        <p:sp>
          <p:nvSpPr>
            <p:cNvPr id="159" name="158 Forma libre"/>
            <p:cNvSpPr/>
            <p:nvPr/>
          </p:nvSpPr>
          <p:spPr bwMode="auto">
            <a:xfrm>
              <a:off x="227013" y="2063750"/>
              <a:ext cx="3717925" cy="3225800"/>
            </a:xfrm>
            <a:custGeom>
              <a:avLst/>
              <a:gdLst>
                <a:gd name="connsiteX0" fmla="*/ 26068 w 3717757"/>
                <a:gd name="connsiteY0" fmla="*/ 980573 h 3226468"/>
                <a:gd name="connsiteX1" fmla="*/ 254668 w 3717757"/>
                <a:gd name="connsiteY1" fmla="*/ 619626 h 3226468"/>
                <a:gd name="connsiteX2" fmla="*/ 928436 w 3717757"/>
                <a:gd name="connsiteY2" fmla="*/ 174457 h 3226468"/>
                <a:gd name="connsiteX3" fmla="*/ 1698457 w 3717757"/>
                <a:gd name="connsiteY3" fmla="*/ 18047 h 3226468"/>
                <a:gd name="connsiteX4" fmla="*/ 2552700 w 3717757"/>
                <a:gd name="connsiteY4" fmla="*/ 282741 h 3226468"/>
                <a:gd name="connsiteX5" fmla="*/ 3226468 w 3717757"/>
                <a:gd name="connsiteY5" fmla="*/ 836194 h 3226468"/>
                <a:gd name="connsiteX6" fmla="*/ 3479131 w 3717757"/>
                <a:gd name="connsiteY6" fmla="*/ 1558089 h 3226468"/>
                <a:gd name="connsiteX7" fmla="*/ 3539289 w 3717757"/>
                <a:gd name="connsiteY7" fmla="*/ 2147636 h 3226468"/>
                <a:gd name="connsiteX8" fmla="*/ 2408321 w 3717757"/>
                <a:gd name="connsiteY8" fmla="*/ 3134226 h 3226468"/>
                <a:gd name="connsiteX9" fmla="*/ 1674394 w 3717757"/>
                <a:gd name="connsiteY9" fmla="*/ 2701089 h 3226468"/>
                <a:gd name="connsiteX10" fmla="*/ 1325478 w 3717757"/>
                <a:gd name="connsiteY10" fmla="*/ 1943099 h 3226468"/>
                <a:gd name="connsiteX11" fmla="*/ 988594 w 3717757"/>
                <a:gd name="connsiteY11" fmla="*/ 1305426 h 3226468"/>
                <a:gd name="connsiteX12" fmla="*/ 435142 w 3717757"/>
                <a:gd name="connsiteY12" fmla="*/ 1149015 h 3226468"/>
                <a:gd name="connsiteX13" fmla="*/ 98257 w 3717757"/>
                <a:gd name="connsiteY13" fmla="*/ 1100889 h 3226468"/>
                <a:gd name="connsiteX14" fmla="*/ 26068 w 3717757"/>
                <a:gd name="connsiteY14" fmla="*/ 980573 h 32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757" h="3226468">
                  <a:moveTo>
                    <a:pt x="26068" y="980573"/>
                  </a:moveTo>
                  <a:cubicBezTo>
                    <a:pt x="52137" y="900363"/>
                    <a:pt x="104273" y="753979"/>
                    <a:pt x="254668" y="619626"/>
                  </a:cubicBezTo>
                  <a:cubicBezTo>
                    <a:pt x="405063" y="485273"/>
                    <a:pt x="687805" y="274720"/>
                    <a:pt x="928436" y="174457"/>
                  </a:cubicBezTo>
                  <a:cubicBezTo>
                    <a:pt x="1169067" y="74194"/>
                    <a:pt x="1427746" y="0"/>
                    <a:pt x="1698457" y="18047"/>
                  </a:cubicBezTo>
                  <a:cubicBezTo>
                    <a:pt x="1969168" y="36094"/>
                    <a:pt x="2298032" y="146383"/>
                    <a:pt x="2552700" y="282741"/>
                  </a:cubicBezTo>
                  <a:cubicBezTo>
                    <a:pt x="2807368" y="419099"/>
                    <a:pt x="3072063" y="623636"/>
                    <a:pt x="3226468" y="836194"/>
                  </a:cubicBezTo>
                  <a:cubicBezTo>
                    <a:pt x="3380873" y="1048752"/>
                    <a:pt x="3426994" y="1339515"/>
                    <a:pt x="3479131" y="1558089"/>
                  </a:cubicBezTo>
                  <a:cubicBezTo>
                    <a:pt x="3531268" y="1776663"/>
                    <a:pt x="3717757" y="1884946"/>
                    <a:pt x="3539289" y="2147636"/>
                  </a:cubicBezTo>
                  <a:cubicBezTo>
                    <a:pt x="3360821" y="2410326"/>
                    <a:pt x="2719137" y="3041984"/>
                    <a:pt x="2408321" y="3134226"/>
                  </a:cubicBezTo>
                  <a:cubicBezTo>
                    <a:pt x="2097505" y="3226468"/>
                    <a:pt x="1854868" y="2899610"/>
                    <a:pt x="1674394" y="2701089"/>
                  </a:cubicBezTo>
                  <a:cubicBezTo>
                    <a:pt x="1493920" y="2502568"/>
                    <a:pt x="1439778" y="2175709"/>
                    <a:pt x="1325478" y="1943099"/>
                  </a:cubicBezTo>
                  <a:cubicBezTo>
                    <a:pt x="1211178" y="1710489"/>
                    <a:pt x="1136983" y="1437773"/>
                    <a:pt x="988594" y="1305426"/>
                  </a:cubicBezTo>
                  <a:cubicBezTo>
                    <a:pt x="840205" y="1173079"/>
                    <a:pt x="583532" y="1183105"/>
                    <a:pt x="435142" y="1149015"/>
                  </a:cubicBezTo>
                  <a:cubicBezTo>
                    <a:pt x="286753" y="1114926"/>
                    <a:pt x="164431" y="1132973"/>
                    <a:pt x="98257" y="1100889"/>
                  </a:cubicBezTo>
                  <a:cubicBezTo>
                    <a:pt x="32083" y="1068805"/>
                    <a:pt x="0" y="1060784"/>
                    <a:pt x="26068" y="980573"/>
                  </a:cubicBezTo>
                  <a:close/>
                </a:path>
              </a:pathLst>
            </a:custGeom>
            <a:gradFill flip="none" rotWithShape="1">
              <a:gsLst>
                <a:gs pos="0">
                  <a:srgbClr val="BBE0E3">
                    <a:shade val="30000"/>
                    <a:satMod val="115000"/>
                  </a:srgbClr>
                </a:gs>
                <a:gs pos="50000">
                  <a:srgbClr val="BBE0E3">
                    <a:shade val="67500"/>
                    <a:satMod val="115000"/>
                  </a:srgbClr>
                </a:gs>
                <a:gs pos="100000">
                  <a:srgbClr val="BBE0E3">
                    <a:shade val="100000"/>
                    <a:satMod val="115000"/>
                  </a:srgbClr>
                </a:gs>
              </a:gsLst>
              <a:lin ang="2700000" scaled="1"/>
              <a:tileRect/>
            </a:gradFill>
            <a:ln w="3175" cap="flat" cmpd="sng" algn="ctr">
              <a:solidFill>
                <a:srgbClr val="000000"/>
              </a:solidFill>
              <a:prstDash val="solid"/>
              <a:round/>
              <a:headEnd type="none" w="med" len="med"/>
              <a:tailEnd type="none" w="med" len="med"/>
            </a:ln>
            <a:effectLst/>
          </p:spPr>
          <p:txBody>
            <a:bodyPr lIns="90000" tIns="46800" rIns="90000" bIns="46800">
              <a:spAutoFit/>
            </a:bodyPr>
            <a:lstStyle/>
            <a:p>
              <a:pPr eaLnBrk="1" fontAlgn="auto" hangingPunct="1">
                <a:spcBef>
                  <a:spcPts val="0"/>
                </a:spcBef>
                <a:spcAft>
                  <a:spcPts val="0"/>
                </a:spcAft>
                <a:defRPr/>
              </a:pPr>
              <a:endParaRPr kumimoji="0" lang="es-ES" sz="1800" kern="0">
                <a:solidFill>
                  <a:sysClr val="windowText" lastClr="000000"/>
                </a:solidFill>
              </a:endParaRPr>
            </a:p>
          </p:txBody>
        </p:sp>
        <p:cxnSp>
          <p:nvCxnSpPr>
            <p:cNvPr id="160" name="52 Conector recto"/>
            <p:cNvCxnSpPr>
              <a:cxnSpLocks noChangeShapeType="1"/>
            </p:cNvCxnSpPr>
            <p:nvPr/>
          </p:nvCxnSpPr>
          <p:spPr bwMode="auto">
            <a:xfrm rot="16200000" flipH="1">
              <a:off x="1425575" y="2403475"/>
              <a:ext cx="628650" cy="95250"/>
            </a:xfrm>
            <a:prstGeom prst="line">
              <a:avLst/>
            </a:prstGeom>
            <a:noFill/>
            <a:ln w="12700" algn="ctr">
              <a:solidFill>
                <a:srgbClr val="FF0000"/>
              </a:solidFill>
              <a:round/>
              <a:headEnd/>
              <a:tailEnd/>
            </a:ln>
          </p:spPr>
        </p:cxnSp>
        <p:cxnSp>
          <p:nvCxnSpPr>
            <p:cNvPr id="161" name="56 Conector recto"/>
            <p:cNvCxnSpPr>
              <a:cxnSpLocks noChangeShapeType="1"/>
            </p:cNvCxnSpPr>
            <p:nvPr/>
          </p:nvCxnSpPr>
          <p:spPr bwMode="auto">
            <a:xfrm rot="10800000" flipV="1">
              <a:off x="885825" y="2095500"/>
              <a:ext cx="731838" cy="266700"/>
            </a:xfrm>
            <a:prstGeom prst="line">
              <a:avLst/>
            </a:prstGeom>
            <a:noFill/>
            <a:ln w="12700" algn="ctr">
              <a:solidFill>
                <a:srgbClr val="FF0000"/>
              </a:solidFill>
              <a:round/>
              <a:headEnd/>
              <a:tailEnd/>
            </a:ln>
          </p:spPr>
        </p:cxnSp>
        <p:cxnSp>
          <p:nvCxnSpPr>
            <p:cNvPr id="162" name="57 Conector recto"/>
            <p:cNvCxnSpPr>
              <a:cxnSpLocks noChangeShapeType="1"/>
            </p:cNvCxnSpPr>
            <p:nvPr/>
          </p:nvCxnSpPr>
          <p:spPr bwMode="auto">
            <a:xfrm>
              <a:off x="1749425" y="2070100"/>
              <a:ext cx="1443038" cy="544513"/>
            </a:xfrm>
            <a:prstGeom prst="line">
              <a:avLst/>
            </a:prstGeom>
            <a:noFill/>
            <a:ln w="12700" algn="ctr">
              <a:solidFill>
                <a:srgbClr val="FF0000"/>
              </a:solidFill>
              <a:round/>
              <a:headEnd/>
              <a:tailEnd/>
            </a:ln>
          </p:spPr>
        </p:cxnSp>
        <p:cxnSp>
          <p:nvCxnSpPr>
            <p:cNvPr id="163" name="58 Conector recto"/>
            <p:cNvCxnSpPr>
              <a:cxnSpLocks noChangeShapeType="1"/>
            </p:cNvCxnSpPr>
            <p:nvPr/>
          </p:nvCxnSpPr>
          <p:spPr bwMode="auto">
            <a:xfrm rot="5400000">
              <a:off x="238919" y="2482056"/>
              <a:ext cx="603250" cy="541338"/>
            </a:xfrm>
            <a:prstGeom prst="line">
              <a:avLst/>
            </a:prstGeom>
            <a:noFill/>
            <a:ln w="12700" algn="ctr">
              <a:solidFill>
                <a:srgbClr val="FF0000"/>
              </a:solidFill>
              <a:round/>
              <a:headEnd/>
              <a:tailEnd/>
            </a:ln>
          </p:spPr>
        </p:cxnSp>
        <p:cxnSp>
          <p:nvCxnSpPr>
            <p:cNvPr id="164" name="59 Conector recto"/>
            <p:cNvCxnSpPr>
              <a:cxnSpLocks noChangeShapeType="1"/>
            </p:cNvCxnSpPr>
            <p:nvPr/>
          </p:nvCxnSpPr>
          <p:spPr bwMode="auto">
            <a:xfrm rot="10800000" flipV="1">
              <a:off x="1831975" y="2665413"/>
              <a:ext cx="1341438" cy="144462"/>
            </a:xfrm>
            <a:prstGeom prst="line">
              <a:avLst/>
            </a:prstGeom>
            <a:noFill/>
            <a:ln w="12700" algn="ctr">
              <a:solidFill>
                <a:srgbClr val="FF0000"/>
              </a:solidFill>
              <a:round/>
              <a:headEnd/>
              <a:tailEnd/>
            </a:ln>
          </p:spPr>
        </p:cxnSp>
        <p:cxnSp>
          <p:nvCxnSpPr>
            <p:cNvPr id="165" name="65 Conector recto"/>
            <p:cNvCxnSpPr>
              <a:cxnSpLocks noChangeShapeType="1"/>
            </p:cNvCxnSpPr>
            <p:nvPr/>
          </p:nvCxnSpPr>
          <p:spPr bwMode="auto">
            <a:xfrm>
              <a:off x="920750" y="2432050"/>
              <a:ext cx="792163" cy="349250"/>
            </a:xfrm>
            <a:prstGeom prst="line">
              <a:avLst/>
            </a:prstGeom>
            <a:noFill/>
            <a:ln w="12700" algn="ctr">
              <a:solidFill>
                <a:srgbClr val="FF0000"/>
              </a:solidFill>
              <a:round/>
              <a:headEnd/>
              <a:tailEnd/>
            </a:ln>
          </p:spPr>
        </p:cxnSp>
        <p:cxnSp>
          <p:nvCxnSpPr>
            <p:cNvPr id="166" name="66 Conector recto"/>
            <p:cNvCxnSpPr>
              <a:cxnSpLocks noChangeShapeType="1"/>
            </p:cNvCxnSpPr>
            <p:nvPr/>
          </p:nvCxnSpPr>
          <p:spPr bwMode="auto">
            <a:xfrm rot="5400000">
              <a:off x="1273176" y="2851150"/>
              <a:ext cx="493712" cy="471487"/>
            </a:xfrm>
            <a:prstGeom prst="line">
              <a:avLst/>
            </a:prstGeom>
            <a:noFill/>
            <a:ln w="12700" algn="ctr">
              <a:solidFill>
                <a:srgbClr val="FF0000"/>
              </a:solidFill>
              <a:round/>
              <a:headEnd/>
              <a:tailEnd/>
            </a:ln>
          </p:spPr>
        </p:cxnSp>
        <p:cxnSp>
          <p:nvCxnSpPr>
            <p:cNvPr id="167" name="67 Conector recto"/>
            <p:cNvCxnSpPr>
              <a:cxnSpLocks noChangeShapeType="1"/>
              <a:endCxn id="159" idx="11"/>
            </p:cNvCxnSpPr>
            <p:nvPr/>
          </p:nvCxnSpPr>
          <p:spPr bwMode="auto">
            <a:xfrm>
              <a:off x="330200" y="3117850"/>
              <a:ext cx="884238" cy="250825"/>
            </a:xfrm>
            <a:prstGeom prst="line">
              <a:avLst/>
            </a:prstGeom>
            <a:noFill/>
            <a:ln w="12700" algn="ctr">
              <a:solidFill>
                <a:srgbClr val="FF0000"/>
              </a:solidFill>
              <a:round/>
              <a:headEnd/>
              <a:tailEnd/>
            </a:ln>
          </p:spPr>
        </p:cxnSp>
        <p:cxnSp>
          <p:nvCxnSpPr>
            <p:cNvPr id="168" name="68 Conector recto"/>
            <p:cNvCxnSpPr>
              <a:cxnSpLocks noChangeShapeType="1"/>
            </p:cNvCxnSpPr>
            <p:nvPr/>
          </p:nvCxnSpPr>
          <p:spPr bwMode="auto">
            <a:xfrm rot="16200000" flipH="1">
              <a:off x="1766887" y="2916238"/>
              <a:ext cx="974725" cy="850900"/>
            </a:xfrm>
            <a:prstGeom prst="line">
              <a:avLst/>
            </a:prstGeom>
            <a:noFill/>
            <a:ln w="12700" algn="ctr">
              <a:solidFill>
                <a:srgbClr val="FF0000"/>
              </a:solidFill>
              <a:round/>
              <a:headEnd/>
              <a:tailEnd/>
            </a:ln>
          </p:spPr>
        </p:cxnSp>
        <p:cxnSp>
          <p:nvCxnSpPr>
            <p:cNvPr id="169" name="77 Conector recto"/>
            <p:cNvCxnSpPr>
              <a:cxnSpLocks noChangeShapeType="1"/>
            </p:cNvCxnSpPr>
            <p:nvPr/>
          </p:nvCxnSpPr>
          <p:spPr bwMode="auto">
            <a:xfrm rot="5400000">
              <a:off x="2388394" y="3056732"/>
              <a:ext cx="1152525" cy="446087"/>
            </a:xfrm>
            <a:prstGeom prst="line">
              <a:avLst/>
            </a:prstGeom>
            <a:noFill/>
            <a:ln w="12700" algn="ctr">
              <a:solidFill>
                <a:srgbClr val="FF0000"/>
              </a:solidFill>
              <a:round/>
              <a:headEnd/>
              <a:tailEnd/>
            </a:ln>
          </p:spPr>
        </p:cxnSp>
        <p:cxnSp>
          <p:nvCxnSpPr>
            <p:cNvPr id="170" name="78 Conector recto"/>
            <p:cNvCxnSpPr>
              <a:cxnSpLocks noChangeShapeType="1"/>
            </p:cNvCxnSpPr>
            <p:nvPr/>
          </p:nvCxnSpPr>
          <p:spPr bwMode="auto">
            <a:xfrm rot="16200000" flipH="1">
              <a:off x="2882107" y="3051969"/>
              <a:ext cx="1270000" cy="573087"/>
            </a:xfrm>
            <a:prstGeom prst="line">
              <a:avLst/>
            </a:prstGeom>
            <a:noFill/>
            <a:ln w="12700" algn="ctr">
              <a:solidFill>
                <a:srgbClr val="FF0000"/>
              </a:solidFill>
              <a:round/>
              <a:headEnd/>
              <a:tailEnd/>
            </a:ln>
          </p:spPr>
        </p:cxnSp>
        <p:cxnSp>
          <p:nvCxnSpPr>
            <p:cNvPr id="171" name="79 Conector recto"/>
            <p:cNvCxnSpPr>
              <a:cxnSpLocks noChangeShapeType="1"/>
            </p:cNvCxnSpPr>
            <p:nvPr/>
          </p:nvCxnSpPr>
          <p:spPr bwMode="auto">
            <a:xfrm rot="16200000" flipH="1">
              <a:off x="2632869" y="4028282"/>
              <a:ext cx="752475" cy="534987"/>
            </a:xfrm>
            <a:prstGeom prst="line">
              <a:avLst/>
            </a:prstGeom>
            <a:noFill/>
            <a:ln w="12700" algn="ctr">
              <a:solidFill>
                <a:srgbClr val="FF0000"/>
              </a:solidFill>
              <a:round/>
              <a:headEnd/>
              <a:tailEnd/>
            </a:ln>
          </p:spPr>
        </p:cxnSp>
        <p:cxnSp>
          <p:nvCxnSpPr>
            <p:cNvPr id="172" name="84 Conector recto"/>
            <p:cNvCxnSpPr>
              <a:cxnSpLocks noChangeShapeType="1"/>
            </p:cNvCxnSpPr>
            <p:nvPr/>
          </p:nvCxnSpPr>
          <p:spPr bwMode="auto">
            <a:xfrm rot="16200000" flipH="1">
              <a:off x="978694" y="3745706"/>
              <a:ext cx="1066800" cy="458788"/>
            </a:xfrm>
            <a:prstGeom prst="line">
              <a:avLst/>
            </a:prstGeom>
            <a:noFill/>
            <a:ln w="12700" algn="ctr">
              <a:solidFill>
                <a:srgbClr val="FF0000"/>
              </a:solidFill>
              <a:round/>
              <a:headEnd/>
              <a:tailEnd/>
            </a:ln>
          </p:spPr>
        </p:cxnSp>
        <p:cxnSp>
          <p:nvCxnSpPr>
            <p:cNvPr id="173" name="85 Conector recto"/>
            <p:cNvCxnSpPr>
              <a:cxnSpLocks noChangeShapeType="1"/>
            </p:cNvCxnSpPr>
            <p:nvPr/>
          </p:nvCxnSpPr>
          <p:spPr bwMode="auto">
            <a:xfrm rot="5400000">
              <a:off x="1989932" y="4479131"/>
              <a:ext cx="1225550" cy="150813"/>
            </a:xfrm>
            <a:prstGeom prst="line">
              <a:avLst/>
            </a:prstGeom>
            <a:noFill/>
            <a:ln w="12700" algn="ctr">
              <a:solidFill>
                <a:srgbClr val="FF0000"/>
              </a:solidFill>
              <a:round/>
              <a:headEnd/>
              <a:tailEnd/>
            </a:ln>
          </p:spPr>
        </p:cxnSp>
        <p:cxnSp>
          <p:nvCxnSpPr>
            <p:cNvPr id="174" name="88 Conector recto"/>
            <p:cNvCxnSpPr>
              <a:cxnSpLocks noChangeShapeType="1"/>
            </p:cNvCxnSpPr>
            <p:nvPr/>
          </p:nvCxnSpPr>
          <p:spPr bwMode="auto">
            <a:xfrm rot="5400000">
              <a:off x="967582" y="3675856"/>
              <a:ext cx="1625600" cy="14287"/>
            </a:xfrm>
            <a:prstGeom prst="line">
              <a:avLst/>
            </a:prstGeom>
            <a:noFill/>
            <a:ln w="12700" algn="ctr">
              <a:solidFill>
                <a:srgbClr val="FF0000"/>
              </a:solidFill>
              <a:round/>
              <a:headEnd/>
              <a:tailEnd/>
            </a:ln>
          </p:spPr>
        </p:cxnSp>
        <p:cxnSp>
          <p:nvCxnSpPr>
            <p:cNvPr id="175" name="89 Conector recto"/>
            <p:cNvCxnSpPr>
              <a:cxnSpLocks noChangeShapeType="1"/>
            </p:cNvCxnSpPr>
            <p:nvPr/>
          </p:nvCxnSpPr>
          <p:spPr bwMode="auto">
            <a:xfrm rot="16200000" flipH="1">
              <a:off x="1831181" y="4556919"/>
              <a:ext cx="611188" cy="647700"/>
            </a:xfrm>
            <a:prstGeom prst="line">
              <a:avLst/>
            </a:prstGeom>
            <a:noFill/>
            <a:ln w="12700" algn="ctr">
              <a:solidFill>
                <a:srgbClr val="FF0000"/>
              </a:solidFill>
              <a:round/>
              <a:headEnd/>
              <a:tailEnd/>
            </a:ln>
          </p:spPr>
        </p:cxnSp>
        <p:cxnSp>
          <p:nvCxnSpPr>
            <p:cNvPr id="176" name="93 Conector recto"/>
            <p:cNvCxnSpPr>
              <a:cxnSpLocks noChangeShapeType="1"/>
            </p:cNvCxnSpPr>
            <p:nvPr/>
          </p:nvCxnSpPr>
          <p:spPr bwMode="auto">
            <a:xfrm rot="5400000">
              <a:off x="3282951" y="4138612"/>
              <a:ext cx="601662" cy="436563"/>
            </a:xfrm>
            <a:prstGeom prst="line">
              <a:avLst/>
            </a:prstGeom>
            <a:noFill/>
            <a:ln w="12700" algn="ctr">
              <a:solidFill>
                <a:srgbClr val="FF0000"/>
              </a:solidFill>
              <a:round/>
              <a:headEnd/>
              <a:tailEnd/>
            </a:ln>
          </p:spPr>
        </p:cxnSp>
        <p:cxnSp>
          <p:nvCxnSpPr>
            <p:cNvPr id="177" name="94 Conector recto"/>
            <p:cNvCxnSpPr>
              <a:cxnSpLocks noChangeShapeType="1"/>
            </p:cNvCxnSpPr>
            <p:nvPr/>
          </p:nvCxnSpPr>
          <p:spPr bwMode="auto">
            <a:xfrm rot="10800000" flipV="1">
              <a:off x="2571750" y="4741863"/>
              <a:ext cx="687388" cy="469900"/>
            </a:xfrm>
            <a:prstGeom prst="line">
              <a:avLst/>
            </a:prstGeom>
            <a:noFill/>
            <a:ln w="12700" algn="ctr">
              <a:solidFill>
                <a:srgbClr val="FF0000"/>
              </a:solidFill>
              <a:round/>
              <a:headEnd/>
              <a:tailEnd/>
            </a:ln>
          </p:spPr>
        </p:cxnSp>
        <p:cxnSp>
          <p:nvCxnSpPr>
            <p:cNvPr id="178" name="97 Conector recto"/>
            <p:cNvCxnSpPr>
              <a:cxnSpLocks noChangeShapeType="1"/>
            </p:cNvCxnSpPr>
            <p:nvPr/>
          </p:nvCxnSpPr>
          <p:spPr bwMode="auto">
            <a:xfrm rot="5400000" flipH="1" flipV="1">
              <a:off x="1924051" y="3767137"/>
              <a:ext cx="620712" cy="862013"/>
            </a:xfrm>
            <a:prstGeom prst="line">
              <a:avLst/>
            </a:prstGeom>
            <a:noFill/>
            <a:ln w="12700" algn="ctr">
              <a:solidFill>
                <a:srgbClr val="FF0000"/>
              </a:solidFill>
              <a:round/>
              <a:headEnd/>
              <a:tailEnd/>
            </a:ln>
          </p:spPr>
        </p:cxnSp>
        <p:cxnSp>
          <p:nvCxnSpPr>
            <p:cNvPr id="179" name="98 Conector recto"/>
            <p:cNvCxnSpPr>
              <a:cxnSpLocks noChangeShapeType="1"/>
            </p:cNvCxnSpPr>
            <p:nvPr/>
          </p:nvCxnSpPr>
          <p:spPr bwMode="auto">
            <a:xfrm>
              <a:off x="2763838" y="3879850"/>
              <a:ext cx="1025525" cy="125413"/>
            </a:xfrm>
            <a:prstGeom prst="line">
              <a:avLst/>
            </a:prstGeom>
            <a:noFill/>
            <a:ln w="12700" algn="ctr">
              <a:solidFill>
                <a:srgbClr val="FF0000"/>
              </a:solidFill>
              <a:round/>
              <a:headEnd/>
              <a:tailEnd/>
            </a:ln>
          </p:spPr>
        </p:cxnSp>
        <p:cxnSp>
          <p:nvCxnSpPr>
            <p:cNvPr id="180" name="102 Conector recto"/>
            <p:cNvCxnSpPr>
              <a:cxnSpLocks noChangeShapeType="1"/>
              <a:endCxn id="159" idx="11"/>
            </p:cNvCxnSpPr>
            <p:nvPr/>
          </p:nvCxnSpPr>
          <p:spPr bwMode="auto">
            <a:xfrm rot="16200000" flipH="1">
              <a:off x="575469" y="2729706"/>
              <a:ext cx="927100" cy="350838"/>
            </a:xfrm>
            <a:prstGeom prst="line">
              <a:avLst/>
            </a:prstGeom>
            <a:noFill/>
            <a:ln w="12700" algn="ctr">
              <a:solidFill>
                <a:srgbClr val="FF0000"/>
              </a:solidFill>
              <a:round/>
              <a:headEnd/>
              <a:tailEnd/>
            </a:ln>
          </p:spPr>
        </p:cxnSp>
        <p:cxnSp>
          <p:nvCxnSpPr>
            <p:cNvPr id="181" name="114 Conector recto"/>
            <p:cNvCxnSpPr>
              <a:cxnSpLocks noChangeShapeType="1"/>
            </p:cNvCxnSpPr>
            <p:nvPr/>
          </p:nvCxnSpPr>
          <p:spPr bwMode="auto">
            <a:xfrm rot="16200000" flipH="1">
              <a:off x="6099969" y="2948781"/>
              <a:ext cx="1009650" cy="769938"/>
            </a:xfrm>
            <a:prstGeom prst="line">
              <a:avLst/>
            </a:prstGeom>
            <a:noFill/>
            <a:ln w="12700" algn="ctr">
              <a:solidFill>
                <a:srgbClr val="FF0000"/>
              </a:solidFill>
              <a:round/>
              <a:headEnd/>
              <a:tailEnd/>
            </a:ln>
          </p:spPr>
        </p:cxnSp>
        <p:cxnSp>
          <p:nvCxnSpPr>
            <p:cNvPr id="182" name="116 Conector recto"/>
            <p:cNvCxnSpPr>
              <a:cxnSpLocks noChangeShapeType="1"/>
            </p:cNvCxnSpPr>
            <p:nvPr/>
          </p:nvCxnSpPr>
          <p:spPr bwMode="auto">
            <a:xfrm rot="5400000">
              <a:off x="8481219" y="3042444"/>
              <a:ext cx="1227137" cy="803275"/>
            </a:xfrm>
            <a:prstGeom prst="line">
              <a:avLst/>
            </a:prstGeom>
            <a:noFill/>
            <a:ln w="12700" algn="ctr">
              <a:solidFill>
                <a:srgbClr val="FF0000"/>
              </a:solidFill>
              <a:round/>
              <a:headEnd/>
              <a:tailEnd/>
            </a:ln>
          </p:spPr>
        </p:cxnSp>
        <p:cxnSp>
          <p:nvCxnSpPr>
            <p:cNvPr id="183" name="117 Conector recto"/>
            <p:cNvCxnSpPr>
              <a:cxnSpLocks noChangeShapeType="1"/>
            </p:cNvCxnSpPr>
            <p:nvPr/>
          </p:nvCxnSpPr>
          <p:spPr bwMode="auto">
            <a:xfrm flipV="1">
              <a:off x="8705850" y="3921125"/>
              <a:ext cx="842963" cy="166688"/>
            </a:xfrm>
            <a:prstGeom prst="line">
              <a:avLst/>
            </a:prstGeom>
            <a:noFill/>
            <a:ln w="12700" algn="ctr">
              <a:solidFill>
                <a:srgbClr val="FF0000"/>
              </a:solidFill>
              <a:round/>
              <a:headEnd/>
              <a:tailEnd/>
            </a:ln>
          </p:spPr>
        </p:cxnSp>
        <p:cxnSp>
          <p:nvCxnSpPr>
            <p:cNvPr id="184" name="118 Conector recto"/>
            <p:cNvCxnSpPr>
              <a:cxnSpLocks noChangeShapeType="1"/>
            </p:cNvCxnSpPr>
            <p:nvPr/>
          </p:nvCxnSpPr>
          <p:spPr bwMode="auto">
            <a:xfrm rot="5400000">
              <a:off x="8030369" y="4498181"/>
              <a:ext cx="966788" cy="263525"/>
            </a:xfrm>
            <a:prstGeom prst="line">
              <a:avLst/>
            </a:prstGeom>
            <a:noFill/>
            <a:ln w="12700" algn="ctr">
              <a:solidFill>
                <a:srgbClr val="FF0000"/>
              </a:solidFill>
              <a:round/>
              <a:headEnd/>
              <a:tailEnd/>
            </a:ln>
          </p:spPr>
        </p:cxnSp>
        <p:cxnSp>
          <p:nvCxnSpPr>
            <p:cNvPr id="185" name="119 Conector recto"/>
            <p:cNvCxnSpPr>
              <a:cxnSpLocks noChangeShapeType="1"/>
            </p:cNvCxnSpPr>
            <p:nvPr/>
          </p:nvCxnSpPr>
          <p:spPr bwMode="auto">
            <a:xfrm rot="16200000" flipH="1">
              <a:off x="8618538" y="4225925"/>
              <a:ext cx="946150" cy="803275"/>
            </a:xfrm>
            <a:prstGeom prst="line">
              <a:avLst/>
            </a:prstGeom>
            <a:noFill/>
            <a:ln w="12700" algn="ctr">
              <a:solidFill>
                <a:srgbClr val="FF0000"/>
              </a:solidFill>
              <a:round/>
              <a:headEnd/>
              <a:tailEnd/>
            </a:ln>
          </p:spPr>
        </p:cxnSp>
        <p:cxnSp>
          <p:nvCxnSpPr>
            <p:cNvPr id="186" name="120 Conector recto"/>
            <p:cNvCxnSpPr>
              <a:cxnSpLocks noChangeShapeType="1"/>
            </p:cNvCxnSpPr>
            <p:nvPr/>
          </p:nvCxnSpPr>
          <p:spPr bwMode="auto">
            <a:xfrm>
              <a:off x="7073900" y="3946525"/>
              <a:ext cx="1276350" cy="1179513"/>
            </a:xfrm>
            <a:prstGeom prst="line">
              <a:avLst/>
            </a:prstGeom>
            <a:noFill/>
            <a:ln w="12700" algn="ctr">
              <a:solidFill>
                <a:srgbClr val="FF0000"/>
              </a:solidFill>
              <a:round/>
              <a:headEnd/>
              <a:tailEnd/>
            </a:ln>
          </p:spPr>
        </p:cxnSp>
        <p:cxnSp>
          <p:nvCxnSpPr>
            <p:cNvPr id="187" name="121 Conector recto"/>
            <p:cNvCxnSpPr>
              <a:cxnSpLocks noChangeShapeType="1"/>
            </p:cNvCxnSpPr>
            <p:nvPr/>
          </p:nvCxnSpPr>
          <p:spPr bwMode="auto">
            <a:xfrm rot="5400000" flipH="1" flipV="1">
              <a:off x="6923882" y="2993231"/>
              <a:ext cx="990600" cy="703263"/>
            </a:xfrm>
            <a:prstGeom prst="line">
              <a:avLst/>
            </a:prstGeom>
            <a:noFill/>
            <a:ln w="12700" algn="ctr">
              <a:solidFill>
                <a:srgbClr val="FF0000"/>
              </a:solidFill>
              <a:round/>
              <a:headEnd/>
              <a:tailEnd/>
            </a:ln>
          </p:spPr>
        </p:cxnSp>
        <p:cxnSp>
          <p:nvCxnSpPr>
            <p:cNvPr id="188" name="122 Conector recto"/>
            <p:cNvCxnSpPr>
              <a:cxnSpLocks noChangeShapeType="1"/>
            </p:cNvCxnSpPr>
            <p:nvPr/>
          </p:nvCxnSpPr>
          <p:spPr bwMode="auto">
            <a:xfrm rot="10800000" flipV="1">
              <a:off x="6232525" y="3902075"/>
              <a:ext cx="749300" cy="204788"/>
            </a:xfrm>
            <a:prstGeom prst="line">
              <a:avLst/>
            </a:prstGeom>
            <a:noFill/>
            <a:ln w="12700" algn="ctr">
              <a:solidFill>
                <a:srgbClr val="FF0000"/>
              </a:solidFill>
              <a:round/>
              <a:headEnd/>
              <a:tailEnd/>
            </a:ln>
          </p:spPr>
        </p:cxnSp>
        <p:cxnSp>
          <p:nvCxnSpPr>
            <p:cNvPr id="189" name="123 Conector recto"/>
            <p:cNvCxnSpPr>
              <a:cxnSpLocks noChangeShapeType="1"/>
            </p:cNvCxnSpPr>
            <p:nvPr/>
          </p:nvCxnSpPr>
          <p:spPr bwMode="auto">
            <a:xfrm rot="16200000" flipH="1">
              <a:off x="6116638" y="4262438"/>
              <a:ext cx="941387" cy="725487"/>
            </a:xfrm>
            <a:prstGeom prst="line">
              <a:avLst/>
            </a:prstGeom>
            <a:noFill/>
            <a:ln w="12700" algn="ctr">
              <a:solidFill>
                <a:srgbClr val="FF0000"/>
              </a:solidFill>
              <a:round/>
              <a:headEnd/>
              <a:tailEnd/>
            </a:ln>
          </p:spPr>
        </p:cxnSp>
        <p:cxnSp>
          <p:nvCxnSpPr>
            <p:cNvPr id="190" name="124 Conector recto"/>
            <p:cNvCxnSpPr>
              <a:cxnSpLocks noChangeShapeType="1"/>
            </p:cNvCxnSpPr>
            <p:nvPr/>
          </p:nvCxnSpPr>
          <p:spPr bwMode="auto">
            <a:xfrm rot="5400000">
              <a:off x="6454775" y="4518025"/>
              <a:ext cx="1133475" cy="15875"/>
            </a:xfrm>
            <a:prstGeom prst="line">
              <a:avLst/>
            </a:prstGeom>
            <a:noFill/>
            <a:ln w="12700" algn="ctr">
              <a:solidFill>
                <a:srgbClr val="FF0000"/>
              </a:solidFill>
              <a:round/>
              <a:headEnd/>
              <a:tailEnd/>
            </a:ln>
          </p:spPr>
        </p:cxnSp>
        <p:cxnSp>
          <p:nvCxnSpPr>
            <p:cNvPr id="191" name="125 Conector recto"/>
            <p:cNvCxnSpPr>
              <a:cxnSpLocks noChangeShapeType="1"/>
            </p:cNvCxnSpPr>
            <p:nvPr/>
          </p:nvCxnSpPr>
          <p:spPr bwMode="auto">
            <a:xfrm>
              <a:off x="7100888" y="3902075"/>
              <a:ext cx="1477962" cy="188913"/>
            </a:xfrm>
            <a:prstGeom prst="line">
              <a:avLst/>
            </a:prstGeom>
            <a:noFill/>
            <a:ln w="12700" algn="ctr">
              <a:solidFill>
                <a:srgbClr val="FF0000"/>
              </a:solidFill>
              <a:round/>
              <a:headEnd/>
              <a:tailEnd/>
            </a:ln>
          </p:spPr>
        </p:cxnSp>
        <p:cxnSp>
          <p:nvCxnSpPr>
            <p:cNvPr id="192" name="141 Conector recto"/>
            <p:cNvCxnSpPr>
              <a:cxnSpLocks noChangeShapeType="1"/>
            </p:cNvCxnSpPr>
            <p:nvPr/>
          </p:nvCxnSpPr>
          <p:spPr bwMode="auto">
            <a:xfrm rot="16200000" flipH="1">
              <a:off x="6126957" y="2975769"/>
              <a:ext cx="982662" cy="742950"/>
            </a:xfrm>
            <a:prstGeom prst="line">
              <a:avLst/>
            </a:prstGeom>
            <a:noFill/>
            <a:ln w="12700" algn="ctr">
              <a:solidFill>
                <a:srgbClr val="FF0000"/>
              </a:solidFill>
              <a:round/>
              <a:headEnd/>
              <a:tailEnd/>
            </a:ln>
          </p:spPr>
        </p:cxnSp>
        <p:cxnSp>
          <p:nvCxnSpPr>
            <p:cNvPr id="193" name="142 Conector recto"/>
            <p:cNvCxnSpPr>
              <a:cxnSpLocks noChangeShapeType="1"/>
              <a:stCxn id="156" idx="0"/>
            </p:cNvCxnSpPr>
            <p:nvPr/>
          </p:nvCxnSpPr>
          <p:spPr bwMode="auto">
            <a:xfrm rot="16200000" flipH="1">
              <a:off x="7635875" y="3017838"/>
              <a:ext cx="1252538" cy="798512"/>
            </a:xfrm>
            <a:prstGeom prst="line">
              <a:avLst/>
            </a:prstGeom>
            <a:noFill/>
            <a:ln w="12700" algn="ctr">
              <a:solidFill>
                <a:srgbClr val="FF0000"/>
              </a:solidFill>
              <a:round/>
              <a:headEnd/>
              <a:tailEnd/>
            </a:ln>
          </p:spPr>
        </p:cxnSp>
        <p:sp>
          <p:nvSpPr>
            <p:cNvPr id="194" name="Rectangle 2"/>
            <p:cNvSpPr>
              <a:spLocks noChangeArrowheads="1"/>
            </p:cNvSpPr>
            <p:nvPr/>
          </p:nvSpPr>
          <p:spPr bwMode="auto">
            <a:xfrm>
              <a:off x="1543050" y="1755775"/>
              <a:ext cx="350838"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C</a:t>
              </a:r>
              <a:endParaRPr kumimoji="0" lang="en-US" sz="1800" b="1" i="1" kern="0" smtClean="0">
                <a:solidFill>
                  <a:srgbClr val="000000"/>
                </a:solidFill>
                <a:latin typeface="Arial" charset="0"/>
              </a:endParaRPr>
            </a:p>
          </p:txBody>
        </p:sp>
        <p:sp>
          <p:nvSpPr>
            <p:cNvPr id="195" name="Rectangle 2"/>
            <p:cNvSpPr>
              <a:spLocks noChangeArrowheads="1"/>
            </p:cNvSpPr>
            <p:nvPr/>
          </p:nvSpPr>
          <p:spPr bwMode="auto">
            <a:xfrm>
              <a:off x="82550" y="3267075"/>
              <a:ext cx="352425"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D</a:t>
              </a:r>
              <a:endParaRPr kumimoji="0" lang="en-US" sz="1800" b="1" i="1" kern="0" smtClean="0">
                <a:solidFill>
                  <a:srgbClr val="000000"/>
                </a:solidFill>
                <a:latin typeface="Arial" charset="0"/>
              </a:endParaRPr>
            </a:p>
          </p:txBody>
        </p:sp>
        <p:sp>
          <p:nvSpPr>
            <p:cNvPr id="196" name="Rectangle 2"/>
            <p:cNvSpPr>
              <a:spLocks noChangeArrowheads="1"/>
            </p:cNvSpPr>
            <p:nvPr/>
          </p:nvSpPr>
          <p:spPr bwMode="auto">
            <a:xfrm>
              <a:off x="3889375" y="3897313"/>
              <a:ext cx="350838" cy="290512"/>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B</a:t>
              </a:r>
              <a:endParaRPr kumimoji="0" lang="en-US" sz="1800" b="1" i="1" kern="0" smtClean="0">
                <a:solidFill>
                  <a:srgbClr val="000000"/>
                </a:solidFill>
                <a:latin typeface="Arial" charset="0"/>
              </a:endParaRPr>
            </a:p>
          </p:txBody>
        </p:sp>
        <p:sp>
          <p:nvSpPr>
            <p:cNvPr id="197" name="Rectangle 2"/>
            <p:cNvSpPr>
              <a:spLocks noChangeArrowheads="1"/>
            </p:cNvSpPr>
            <p:nvPr/>
          </p:nvSpPr>
          <p:spPr bwMode="auto">
            <a:xfrm>
              <a:off x="2370138" y="5349875"/>
              <a:ext cx="350837" cy="288925"/>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A</a:t>
              </a:r>
            </a:p>
          </p:txBody>
        </p:sp>
        <p:sp>
          <p:nvSpPr>
            <p:cNvPr id="198" name="Rectangle 2"/>
            <p:cNvSpPr>
              <a:spLocks noChangeArrowheads="1"/>
            </p:cNvSpPr>
            <p:nvPr/>
          </p:nvSpPr>
          <p:spPr bwMode="auto">
            <a:xfrm>
              <a:off x="6002338" y="2462213"/>
              <a:ext cx="415925" cy="288925"/>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C’</a:t>
              </a:r>
              <a:endParaRPr kumimoji="0" lang="en-US" sz="1800" b="1" i="1" kern="0" smtClean="0">
                <a:solidFill>
                  <a:srgbClr val="000000"/>
                </a:solidFill>
                <a:latin typeface="Arial" charset="0"/>
              </a:endParaRPr>
            </a:p>
          </p:txBody>
        </p:sp>
        <p:sp>
          <p:nvSpPr>
            <p:cNvPr id="199" name="Rectangle 2"/>
            <p:cNvSpPr>
              <a:spLocks noChangeArrowheads="1"/>
            </p:cNvSpPr>
            <p:nvPr/>
          </p:nvSpPr>
          <p:spPr bwMode="auto">
            <a:xfrm>
              <a:off x="6046788" y="5332413"/>
              <a:ext cx="415925" cy="290512"/>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D’</a:t>
              </a:r>
              <a:endParaRPr kumimoji="0" lang="en-US" sz="1800" b="1" i="1" kern="0" smtClean="0">
                <a:solidFill>
                  <a:srgbClr val="000000"/>
                </a:solidFill>
                <a:latin typeface="Arial" charset="0"/>
              </a:endParaRPr>
            </a:p>
          </p:txBody>
        </p:sp>
        <p:sp>
          <p:nvSpPr>
            <p:cNvPr id="200" name="160 Flecha derecha"/>
            <p:cNvSpPr>
              <a:spLocks noChangeArrowheads="1"/>
            </p:cNvSpPr>
            <p:nvPr/>
          </p:nvSpPr>
          <p:spPr bwMode="auto">
            <a:xfrm>
              <a:off x="4090988" y="4511675"/>
              <a:ext cx="1287462" cy="120650"/>
            </a:xfrm>
            <a:prstGeom prst="rightArrow">
              <a:avLst>
                <a:gd name="adj1" fmla="val 50000"/>
                <a:gd name="adj2" fmla="val 49848"/>
              </a:avLst>
            </a:prstGeom>
            <a:solidFill>
              <a:srgbClr val="000000"/>
            </a:solidFill>
            <a:ln w="57150" algn="ctr">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pic>
          <p:nvPicPr>
            <p:cNvPr id="201" name="Picture 5"/>
            <p:cNvPicPr>
              <a:picLocks noChangeAspect="1" noChangeArrowheads="1"/>
            </p:cNvPicPr>
            <p:nvPr/>
          </p:nvPicPr>
          <p:blipFill>
            <a:blip r:embed="rId3" cstate="print"/>
            <a:srcRect/>
            <a:stretch>
              <a:fillRect/>
            </a:stretch>
          </p:blipFill>
          <p:spPr bwMode="auto">
            <a:xfrm>
              <a:off x="633413" y="3965575"/>
              <a:ext cx="569912" cy="657225"/>
            </a:xfrm>
            <a:prstGeom prst="rect">
              <a:avLst/>
            </a:prstGeom>
            <a:noFill/>
            <a:ln w="57150" algn="ctr">
              <a:noFill/>
              <a:miter lim="800000"/>
              <a:headEnd/>
              <a:tailEnd/>
            </a:ln>
          </p:spPr>
        </p:pic>
        <p:pic>
          <p:nvPicPr>
            <p:cNvPr id="202" name="Picture 6"/>
            <p:cNvPicPr>
              <a:picLocks noChangeAspect="1" noChangeArrowheads="1"/>
            </p:cNvPicPr>
            <p:nvPr/>
          </p:nvPicPr>
          <p:blipFill>
            <a:blip r:embed="rId4" cstate="print"/>
            <a:srcRect/>
            <a:stretch>
              <a:fillRect/>
            </a:stretch>
          </p:blipFill>
          <p:spPr bwMode="auto">
            <a:xfrm>
              <a:off x="7553325" y="1830388"/>
              <a:ext cx="712788" cy="727075"/>
            </a:xfrm>
            <a:prstGeom prst="rect">
              <a:avLst/>
            </a:prstGeom>
            <a:noFill/>
            <a:ln w="57150" algn="ctr">
              <a:noFill/>
              <a:miter lim="800000"/>
              <a:headEnd/>
              <a:tailEnd/>
            </a:ln>
          </p:spPr>
        </p:pic>
        <p:sp>
          <p:nvSpPr>
            <p:cNvPr id="203" name="Rectangle 2"/>
            <p:cNvSpPr>
              <a:spLocks noChangeArrowheads="1"/>
            </p:cNvSpPr>
            <p:nvPr/>
          </p:nvSpPr>
          <p:spPr bwMode="auto">
            <a:xfrm>
              <a:off x="7129463" y="3673475"/>
              <a:ext cx="51276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4" name="Rectangle 2"/>
            <p:cNvSpPr>
              <a:spLocks noChangeArrowheads="1"/>
            </p:cNvSpPr>
            <p:nvPr/>
          </p:nvSpPr>
          <p:spPr bwMode="auto">
            <a:xfrm>
              <a:off x="1758950" y="2501900"/>
              <a:ext cx="449263"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5" name="Rectangle 2"/>
            <p:cNvSpPr>
              <a:spLocks noChangeArrowheads="1"/>
            </p:cNvSpPr>
            <p:nvPr/>
          </p:nvSpPr>
          <p:spPr bwMode="auto">
            <a:xfrm>
              <a:off x="3840163" y="6243638"/>
              <a:ext cx="1717675" cy="287337"/>
            </a:xfrm>
            <a:prstGeom prst="rect">
              <a:avLst/>
            </a:prstGeom>
            <a:noFill/>
            <a:ln w="9525">
              <a:noFill/>
              <a:miter lim="800000"/>
              <a:headEnd/>
              <a:tailEnd/>
            </a:ln>
          </p:spPr>
          <p:txBody>
            <a:bodyPr>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 </a:t>
              </a:r>
              <a:r>
                <a:rPr kumimoji="0" lang="en-US" sz="1800">
                  <a:solidFill>
                    <a:srgbClr val="009900"/>
                  </a:solidFill>
                  <a:latin typeface="Arial" charset="0"/>
                </a:rPr>
                <a:t>=</a:t>
              </a:r>
              <a:r>
                <a:rPr kumimoji="0" lang="en-US" sz="1800" b="1">
                  <a:solidFill>
                    <a:srgbClr val="009900"/>
                  </a:solidFill>
                  <a:latin typeface="Arial" charset="0"/>
                </a:rPr>
                <a:t>∑</a:t>
              </a:r>
              <a:r>
                <a:rPr kumimoji="0" lang="en-US" sz="1800" b="1" baseline="-25000">
                  <a:solidFill>
                    <a:srgbClr val="009900"/>
                  </a:solidFill>
                  <a:latin typeface="Arial" charset="0"/>
                </a:rPr>
                <a:t>j</a:t>
              </a:r>
              <a:r>
                <a:rPr kumimoji="0" lang="en-US" sz="1800" b="1">
                  <a:solidFill>
                    <a:srgbClr val="009900"/>
                  </a:solidFill>
                  <a:latin typeface="Arial" charset="0"/>
                </a:rPr>
                <a:t> </a:t>
              </a:r>
              <a:r>
                <a:rPr kumimoji="0" lang="en-US" sz="1800" b="1">
                  <a:solidFill>
                    <a:srgbClr val="009900"/>
                  </a:solidFill>
                  <a:latin typeface="Arial" charset="0"/>
                  <a:sym typeface="Symbol" pitchFamily="18" charset="2"/>
                </a:rPr>
                <a:t></a:t>
              </a:r>
              <a:r>
                <a:rPr kumimoji="0" lang="en-US" sz="1800" b="1" baseline="-25000">
                  <a:solidFill>
                    <a:srgbClr val="009900"/>
                  </a:solidFill>
                  <a:latin typeface="Arial" charset="0"/>
                  <a:sym typeface="Symbol" pitchFamily="18" charset="2"/>
                </a:rPr>
                <a:t>j,k</a:t>
              </a:r>
              <a:r>
                <a:rPr kumimoji="0" lang="en-US" sz="1800" b="1">
                  <a:solidFill>
                    <a:srgbClr val="009900"/>
                  </a:solidFill>
                  <a:latin typeface="Arial" charset="0"/>
                  <a:sym typeface="Symbol" pitchFamily="18" charset="2"/>
                </a:rPr>
                <a:t> Q’</a:t>
              </a:r>
              <a:r>
                <a:rPr kumimoji="0" lang="en-US" sz="1800" b="1" baseline="-25000">
                  <a:solidFill>
                    <a:srgbClr val="009900"/>
                  </a:solidFill>
                  <a:latin typeface="Arial" charset="0"/>
                  <a:sym typeface="Symbol" pitchFamily="18" charset="2"/>
                </a:rPr>
                <a:t>j</a:t>
              </a:r>
              <a:endParaRPr kumimoji="0" lang="en-US" sz="1800" b="1" i="1">
                <a:solidFill>
                  <a:srgbClr val="009900"/>
                </a:solidFill>
                <a:latin typeface="Arial" charset="0"/>
              </a:endParaRPr>
            </a:p>
          </p:txBody>
        </p:sp>
        <p:sp>
          <p:nvSpPr>
            <p:cNvPr id="206" name="Rectangle 2"/>
            <p:cNvSpPr>
              <a:spLocks noChangeArrowheads="1"/>
            </p:cNvSpPr>
            <p:nvPr/>
          </p:nvSpPr>
          <p:spPr bwMode="auto">
            <a:xfrm>
              <a:off x="3492500" y="5797550"/>
              <a:ext cx="2530475" cy="285750"/>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kern="0" smtClean="0">
                  <a:solidFill>
                    <a:srgbClr val="000000"/>
                  </a:solidFill>
                  <a:latin typeface="Arial" charset="0"/>
                </a:rPr>
                <a:t>Fixed boundary nodes,</a:t>
              </a:r>
              <a:endParaRPr kumimoji="0" lang="en-US" sz="1800" i="1" kern="0" smtClean="0">
                <a:solidFill>
                  <a:srgbClr val="000000"/>
                </a:solidFill>
                <a:latin typeface="Arial" charset="0"/>
              </a:endParaRPr>
            </a:p>
          </p:txBody>
        </p:sp>
        <p:sp>
          <p:nvSpPr>
            <p:cNvPr id="207" name="Oval 29"/>
            <p:cNvSpPr>
              <a:spLocks noChangeArrowheads="1"/>
            </p:cNvSpPr>
            <p:nvPr/>
          </p:nvSpPr>
          <p:spPr bwMode="auto">
            <a:xfrm>
              <a:off x="3179763" y="26019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08" name="Oval 43"/>
            <p:cNvSpPr>
              <a:spLocks noChangeArrowheads="1"/>
            </p:cNvSpPr>
            <p:nvPr/>
          </p:nvSpPr>
          <p:spPr bwMode="auto">
            <a:xfrm>
              <a:off x="1647825" y="20478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09" name="Oval 29"/>
            <p:cNvSpPr>
              <a:spLocks noChangeArrowheads="1"/>
            </p:cNvSpPr>
            <p:nvPr/>
          </p:nvSpPr>
          <p:spPr bwMode="auto">
            <a:xfrm>
              <a:off x="809625" y="23495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0" name="Oval 43"/>
            <p:cNvSpPr>
              <a:spLocks noChangeArrowheads="1"/>
            </p:cNvSpPr>
            <p:nvPr/>
          </p:nvSpPr>
          <p:spPr bwMode="auto">
            <a:xfrm>
              <a:off x="225425" y="30543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1" name="Oval 29"/>
            <p:cNvSpPr>
              <a:spLocks noChangeArrowheads="1"/>
            </p:cNvSpPr>
            <p:nvPr/>
          </p:nvSpPr>
          <p:spPr bwMode="auto">
            <a:xfrm>
              <a:off x="1190625" y="3344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2" name="Oval 36"/>
            <p:cNvSpPr>
              <a:spLocks noChangeArrowheads="1"/>
            </p:cNvSpPr>
            <p:nvPr/>
          </p:nvSpPr>
          <p:spPr bwMode="auto">
            <a:xfrm>
              <a:off x="1743075" y="27654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3" name="Oval 36"/>
            <p:cNvSpPr>
              <a:spLocks noChangeArrowheads="1"/>
            </p:cNvSpPr>
            <p:nvPr/>
          </p:nvSpPr>
          <p:spPr bwMode="auto">
            <a:xfrm>
              <a:off x="26654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4" name="Oval 29"/>
            <p:cNvSpPr>
              <a:spLocks noChangeArrowheads="1"/>
            </p:cNvSpPr>
            <p:nvPr/>
          </p:nvSpPr>
          <p:spPr bwMode="auto">
            <a:xfrm>
              <a:off x="1728788" y="44958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5" name="Oval 43"/>
            <p:cNvSpPr>
              <a:spLocks noChangeArrowheads="1"/>
            </p:cNvSpPr>
            <p:nvPr/>
          </p:nvSpPr>
          <p:spPr bwMode="auto">
            <a:xfrm>
              <a:off x="3789363" y="3960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6" name="Oval 29"/>
            <p:cNvSpPr>
              <a:spLocks noChangeArrowheads="1"/>
            </p:cNvSpPr>
            <p:nvPr/>
          </p:nvSpPr>
          <p:spPr bwMode="auto">
            <a:xfrm>
              <a:off x="3263900" y="4659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7" name="Oval 43"/>
            <p:cNvSpPr>
              <a:spLocks noChangeArrowheads="1"/>
            </p:cNvSpPr>
            <p:nvPr/>
          </p:nvSpPr>
          <p:spPr bwMode="auto">
            <a:xfrm>
              <a:off x="2482850" y="51673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8" name="Oval 43"/>
            <p:cNvSpPr>
              <a:spLocks noChangeArrowheads="1"/>
            </p:cNvSpPr>
            <p:nvPr/>
          </p:nvSpPr>
          <p:spPr bwMode="auto">
            <a:xfrm>
              <a:off x="6143625" y="27527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9" name="Oval 29"/>
            <p:cNvSpPr>
              <a:spLocks noChangeArrowheads="1"/>
            </p:cNvSpPr>
            <p:nvPr/>
          </p:nvSpPr>
          <p:spPr bwMode="auto">
            <a:xfrm>
              <a:off x="7785100" y="2754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0" name="Oval 43"/>
            <p:cNvSpPr>
              <a:spLocks noChangeArrowheads="1"/>
            </p:cNvSpPr>
            <p:nvPr/>
          </p:nvSpPr>
          <p:spPr bwMode="auto">
            <a:xfrm>
              <a:off x="9505950" y="27447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1" name="Oval 29"/>
            <p:cNvSpPr>
              <a:spLocks noChangeArrowheads="1"/>
            </p:cNvSpPr>
            <p:nvPr/>
          </p:nvSpPr>
          <p:spPr bwMode="auto">
            <a:xfrm>
              <a:off x="6143625" y="40624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2" name="Oval 36"/>
            <p:cNvSpPr>
              <a:spLocks noChangeArrowheads="1"/>
            </p:cNvSpPr>
            <p:nvPr/>
          </p:nvSpPr>
          <p:spPr bwMode="auto">
            <a:xfrm>
              <a:off x="69961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3" name="Oval 36"/>
            <p:cNvSpPr>
              <a:spLocks noChangeArrowheads="1"/>
            </p:cNvSpPr>
            <p:nvPr/>
          </p:nvSpPr>
          <p:spPr bwMode="auto">
            <a:xfrm>
              <a:off x="8616950" y="40433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4" name="Oval 29"/>
            <p:cNvSpPr>
              <a:spLocks noChangeArrowheads="1"/>
            </p:cNvSpPr>
            <p:nvPr/>
          </p:nvSpPr>
          <p:spPr bwMode="auto">
            <a:xfrm>
              <a:off x="9512300" y="385762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5" name="Oval 43"/>
            <p:cNvSpPr>
              <a:spLocks noChangeArrowheads="1"/>
            </p:cNvSpPr>
            <p:nvPr/>
          </p:nvSpPr>
          <p:spPr bwMode="auto">
            <a:xfrm>
              <a:off x="6164263" y="51069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6" name="Oval 29"/>
            <p:cNvSpPr>
              <a:spLocks noChangeArrowheads="1"/>
            </p:cNvSpPr>
            <p:nvPr/>
          </p:nvSpPr>
          <p:spPr bwMode="auto">
            <a:xfrm>
              <a:off x="6969125" y="50927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7" name="Oval 29"/>
            <p:cNvSpPr>
              <a:spLocks noChangeArrowheads="1"/>
            </p:cNvSpPr>
            <p:nvPr/>
          </p:nvSpPr>
          <p:spPr bwMode="auto">
            <a:xfrm>
              <a:off x="8337550" y="511333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8" name="Oval 43"/>
            <p:cNvSpPr>
              <a:spLocks noChangeArrowheads="1"/>
            </p:cNvSpPr>
            <p:nvPr/>
          </p:nvSpPr>
          <p:spPr bwMode="auto">
            <a:xfrm>
              <a:off x="9504363" y="5103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0998"/>
            <a:ext cx="1511300" cy="263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7" name="Line 3"/>
          <p:cNvSpPr>
            <a:spLocks noChangeShapeType="1"/>
          </p:cNvSpPr>
          <p:nvPr/>
        </p:nvSpPr>
        <p:spPr bwMode="auto">
          <a:xfrm>
            <a:off x="7007225" y="4857761"/>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8" name="Line 4"/>
          <p:cNvSpPr>
            <a:spLocks noChangeShapeType="1"/>
          </p:cNvSpPr>
          <p:nvPr/>
        </p:nvSpPr>
        <p:spPr bwMode="auto">
          <a:xfrm flipH="1">
            <a:off x="7151697" y="4857761"/>
            <a:ext cx="574675"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9" name="Line 5"/>
          <p:cNvSpPr>
            <a:spLocks noChangeShapeType="1"/>
          </p:cNvSpPr>
          <p:nvPr/>
        </p:nvSpPr>
        <p:spPr bwMode="auto">
          <a:xfrm>
            <a:off x="5997578" y="4090995"/>
            <a:ext cx="1009650"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0" name="Line 6"/>
          <p:cNvSpPr>
            <a:spLocks noChangeShapeType="1"/>
          </p:cNvSpPr>
          <p:nvPr/>
        </p:nvSpPr>
        <p:spPr bwMode="auto">
          <a:xfrm flipH="1">
            <a:off x="5997582" y="3705234"/>
            <a:ext cx="1154113"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1" name="Line 7"/>
          <p:cNvSpPr>
            <a:spLocks noChangeShapeType="1"/>
          </p:cNvSpPr>
          <p:nvPr/>
        </p:nvSpPr>
        <p:spPr bwMode="auto">
          <a:xfrm flipH="1">
            <a:off x="7726363" y="4546602"/>
            <a:ext cx="1503362"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2" name="Line 8"/>
          <p:cNvSpPr>
            <a:spLocks noChangeShapeType="1"/>
          </p:cNvSpPr>
          <p:nvPr/>
        </p:nvSpPr>
        <p:spPr bwMode="auto">
          <a:xfrm flipV="1">
            <a:off x="7151697" y="2554295"/>
            <a:ext cx="574675"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3" name="Line 9"/>
          <p:cNvSpPr>
            <a:spLocks noChangeShapeType="1"/>
          </p:cNvSpPr>
          <p:nvPr/>
        </p:nvSpPr>
        <p:spPr bwMode="auto">
          <a:xfrm>
            <a:off x="7726367" y="2554290"/>
            <a:ext cx="287337"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4" name="Line 10"/>
          <p:cNvSpPr>
            <a:spLocks noChangeShapeType="1"/>
          </p:cNvSpPr>
          <p:nvPr/>
        </p:nvSpPr>
        <p:spPr bwMode="auto">
          <a:xfrm>
            <a:off x="8013709" y="3875088"/>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5" name="Line 11"/>
          <p:cNvSpPr>
            <a:spLocks noChangeShapeType="1"/>
          </p:cNvSpPr>
          <p:nvPr/>
        </p:nvSpPr>
        <p:spPr bwMode="auto">
          <a:xfrm flipV="1">
            <a:off x="7508875" y="2554295"/>
            <a:ext cx="217488" cy="18002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6" name="Line 12"/>
          <p:cNvSpPr>
            <a:spLocks noChangeShapeType="1"/>
          </p:cNvSpPr>
          <p:nvPr/>
        </p:nvSpPr>
        <p:spPr bwMode="auto">
          <a:xfrm flipH="1" flipV="1">
            <a:off x="7151695" y="3709995"/>
            <a:ext cx="357187" cy="644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8" name="Line 14"/>
          <p:cNvSpPr>
            <a:spLocks noChangeShapeType="1"/>
          </p:cNvSpPr>
          <p:nvPr/>
        </p:nvSpPr>
        <p:spPr bwMode="auto">
          <a:xfrm>
            <a:off x="7508875" y="4354522"/>
            <a:ext cx="217488" cy="5032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9" name="Line 15"/>
          <p:cNvSpPr>
            <a:spLocks noChangeShapeType="1"/>
          </p:cNvSpPr>
          <p:nvPr/>
        </p:nvSpPr>
        <p:spPr bwMode="auto">
          <a:xfrm flipV="1">
            <a:off x="7508882" y="3875099"/>
            <a:ext cx="504825" cy="4794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0" name="Line 16"/>
          <p:cNvSpPr>
            <a:spLocks noChangeShapeType="1"/>
          </p:cNvSpPr>
          <p:nvPr/>
        </p:nvSpPr>
        <p:spPr bwMode="auto">
          <a:xfrm>
            <a:off x="7508875" y="4354517"/>
            <a:ext cx="1720850" cy="1920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1" name="Line 17"/>
          <p:cNvSpPr>
            <a:spLocks noChangeShapeType="1"/>
          </p:cNvSpPr>
          <p:nvPr/>
        </p:nvSpPr>
        <p:spPr bwMode="auto">
          <a:xfrm flipV="1">
            <a:off x="915993" y="3884613"/>
            <a:ext cx="1152525" cy="2159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2" name="Line 18"/>
          <p:cNvSpPr>
            <a:spLocks noChangeShapeType="1"/>
          </p:cNvSpPr>
          <p:nvPr/>
        </p:nvSpPr>
        <p:spPr bwMode="auto">
          <a:xfrm>
            <a:off x="1924055" y="4867286"/>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3" name="Line 19"/>
          <p:cNvSpPr>
            <a:spLocks noChangeShapeType="1"/>
          </p:cNvSpPr>
          <p:nvPr/>
        </p:nvSpPr>
        <p:spPr bwMode="auto">
          <a:xfrm flipH="1">
            <a:off x="2068513" y="4867286"/>
            <a:ext cx="576262"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4" name="Line 20"/>
          <p:cNvSpPr>
            <a:spLocks noChangeShapeType="1"/>
          </p:cNvSpPr>
          <p:nvPr/>
        </p:nvSpPr>
        <p:spPr bwMode="auto">
          <a:xfrm>
            <a:off x="915988" y="4100519"/>
            <a:ext cx="1008062"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5" name="Line 21"/>
          <p:cNvSpPr>
            <a:spLocks noChangeShapeType="1"/>
          </p:cNvSpPr>
          <p:nvPr/>
        </p:nvSpPr>
        <p:spPr bwMode="auto">
          <a:xfrm flipH="1">
            <a:off x="915993" y="3714761"/>
            <a:ext cx="1152525"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6" name="Line 22"/>
          <p:cNvSpPr>
            <a:spLocks noChangeShapeType="1"/>
          </p:cNvSpPr>
          <p:nvPr/>
        </p:nvSpPr>
        <p:spPr bwMode="auto">
          <a:xfrm flipH="1">
            <a:off x="2644777" y="4556125"/>
            <a:ext cx="1503363"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7" name="Line 23"/>
          <p:cNvSpPr>
            <a:spLocks noChangeShapeType="1"/>
          </p:cNvSpPr>
          <p:nvPr/>
        </p:nvSpPr>
        <p:spPr bwMode="auto">
          <a:xfrm flipV="1">
            <a:off x="2068513" y="2563820"/>
            <a:ext cx="576262"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8" name="Line 24"/>
          <p:cNvSpPr>
            <a:spLocks noChangeShapeType="1"/>
          </p:cNvSpPr>
          <p:nvPr/>
        </p:nvSpPr>
        <p:spPr bwMode="auto">
          <a:xfrm>
            <a:off x="2644779" y="2563813"/>
            <a:ext cx="287338"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9" name="Line 25"/>
          <p:cNvSpPr>
            <a:spLocks noChangeShapeType="1"/>
          </p:cNvSpPr>
          <p:nvPr/>
        </p:nvSpPr>
        <p:spPr bwMode="auto">
          <a:xfrm>
            <a:off x="2932122" y="3884613"/>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1" name="Line 27"/>
          <p:cNvSpPr>
            <a:spLocks noChangeShapeType="1"/>
          </p:cNvSpPr>
          <p:nvPr/>
        </p:nvSpPr>
        <p:spPr bwMode="auto">
          <a:xfrm flipH="1" flipV="1">
            <a:off x="2068523" y="3719513"/>
            <a:ext cx="1587" cy="1651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2" name="Line 28"/>
          <p:cNvSpPr>
            <a:spLocks noChangeShapeType="1"/>
          </p:cNvSpPr>
          <p:nvPr/>
        </p:nvSpPr>
        <p:spPr bwMode="auto">
          <a:xfrm flipV="1">
            <a:off x="1924055" y="3908433"/>
            <a:ext cx="144463" cy="9636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3" name="Line 29"/>
          <p:cNvSpPr>
            <a:spLocks noChangeShapeType="1"/>
          </p:cNvSpPr>
          <p:nvPr/>
        </p:nvSpPr>
        <p:spPr bwMode="auto">
          <a:xfrm>
            <a:off x="2068513" y="3908427"/>
            <a:ext cx="576262" cy="9588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4" name="Line 30"/>
          <p:cNvSpPr>
            <a:spLocks noChangeShapeType="1"/>
          </p:cNvSpPr>
          <p:nvPr/>
        </p:nvSpPr>
        <p:spPr bwMode="auto">
          <a:xfrm flipV="1">
            <a:off x="2068515" y="3884623"/>
            <a:ext cx="863600" cy="1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5" name="Line 31"/>
          <p:cNvSpPr>
            <a:spLocks noChangeShapeType="1"/>
          </p:cNvSpPr>
          <p:nvPr/>
        </p:nvSpPr>
        <p:spPr bwMode="auto">
          <a:xfrm>
            <a:off x="2068517" y="3884613"/>
            <a:ext cx="20796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6" name="Oval 32"/>
          <p:cNvSpPr>
            <a:spLocks noChangeArrowheads="1"/>
          </p:cNvSpPr>
          <p:nvPr/>
        </p:nvSpPr>
        <p:spPr bwMode="auto">
          <a:xfrm>
            <a:off x="4094165" y="45021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8" name="Oval 34"/>
          <p:cNvSpPr>
            <a:spLocks noChangeArrowheads="1"/>
          </p:cNvSpPr>
          <p:nvPr/>
        </p:nvSpPr>
        <p:spPr bwMode="auto">
          <a:xfrm>
            <a:off x="2014542" y="603726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9" name="Oval 35"/>
          <p:cNvSpPr>
            <a:spLocks noChangeArrowheads="1"/>
          </p:cNvSpPr>
          <p:nvPr/>
        </p:nvSpPr>
        <p:spPr bwMode="auto">
          <a:xfrm>
            <a:off x="1870076" y="481330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0" name="Oval 36"/>
          <p:cNvSpPr>
            <a:spLocks noChangeArrowheads="1"/>
          </p:cNvSpPr>
          <p:nvPr/>
        </p:nvSpPr>
        <p:spPr bwMode="auto">
          <a:xfrm>
            <a:off x="2590800"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1" name="Oval 37"/>
          <p:cNvSpPr>
            <a:spLocks noChangeArrowheads="1"/>
          </p:cNvSpPr>
          <p:nvPr/>
        </p:nvSpPr>
        <p:spPr bwMode="auto">
          <a:xfrm>
            <a:off x="862015" y="40465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2" name="Oval 38"/>
          <p:cNvSpPr>
            <a:spLocks noChangeArrowheads="1"/>
          </p:cNvSpPr>
          <p:nvPr/>
        </p:nvSpPr>
        <p:spPr bwMode="auto">
          <a:xfrm>
            <a:off x="2014542" y="36385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3" name="Oval 39"/>
          <p:cNvSpPr>
            <a:spLocks noChangeArrowheads="1"/>
          </p:cNvSpPr>
          <p:nvPr/>
        </p:nvSpPr>
        <p:spPr bwMode="auto">
          <a:xfrm>
            <a:off x="2014542" y="3830638"/>
            <a:ext cx="107950"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84" name="Oval 40"/>
          <p:cNvSpPr>
            <a:spLocks noChangeArrowheads="1"/>
          </p:cNvSpPr>
          <p:nvPr/>
        </p:nvSpPr>
        <p:spPr bwMode="auto">
          <a:xfrm>
            <a:off x="5943601" y="403701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5" name="Oval 41"/>
          <p:cNvSpPr>
            <a:spLocks noChangeArrowheads="1"/>
          </p:cNvSpPr>
          <p:nvPr/>
        </p:nvSpPr>
        <p:spPr bwMode="auto">
          <a:xfrm>
            <a:off x="7096127" y="60277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6" name="Oval 42"/>
          <p:cNvSpPr>
            <a:spLocks noChangeArrowheads="1"/>
          </p:cNvSpPr>
          <p:nvPr/>
        </p:nvSpPr>
        <p:spPr bwMode="auto">
          <a:xfrm>
            <a:off x="7096127" y="365601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7" name="Oval 43"/>
          <p:cNvSpPr>
            <a:spLocks noChangeArrowheads="1"/>
          </p:cNvSpPr>
          <p:nvPr/>
        </p:nvSpPr>
        <p:spPr bwMode="auto">
          <a:xfrm>
            <a:off x="7672388"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8" name="Oval 44"/>
          <p:cNvSpPr>
            <a:spLocks noChangeArrowheads="1"/>
          </p:cNvSpPr>
          <p:nvPr/>
        </p:nvSpPr>
        <p:spPr bwMode="auto">
          <a:xfrm>
            <a:off x="6951664"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9" name="Oval 45"/>
          <p:cNvSpPr>
            <a:spLocks noChangeArrowheads="1"/>
          </p:cNvSpPr>
          <p:nvPr/>
        </p:nvSpPr>
        <p:spPr bwMode="auto">
          <a:xfrm>
            <a:off x="7959728" y="382111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0" name="Oval 46"/>
          <p:cNvSpPr>
            <a:spLocks noChangeArrowheads="1"/>
          </p:cNvSpPr>
          <p:nvPr/>
        </p:nvSpPr>
        <p:spPr bwMode="auto">
          <a:xfrm>
            <a:off x="9121777" y="4492625"/>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1" name="Oval 47"/>
          <p:cNvSpPr>
            <a:spLocks noChangeArrowheads="1"/>
          </p:cNvSpPr>
          <p:nvPr/>
        </p:nvSpPr>
        <p:spPr bwMode="auto">
          <a:xfrm>
            <a:off x="7672388"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2" name="Oval 48"/>
          <p:cNvSpPr>
            <a:spLocks noChangeArrowheads="1"/>
          </p:cNvSpPr>
          <p:nvPr/>
        </p:nvSpPr>
        <p:spPr bwMode="auto">
          <a:xfrm>
            <a:off x="7454900" y="4300541"/>
            <a:ext cx="109538"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93" name="Text Box 49"/>
          <p:cNvSpPr txBox="1">
            <a:spLocks noChangeArrowheads="1"/>
          </p:cNvSpPr>
          <p:nvPr/>
        </p:nvSpPr>
        <p:spPr bwMode="auto">
          <a:xfrm>
            <a:off x="382597" y="2886075"/>
            <a:ext cx="1292225"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29" y="3830638"/>
            <a:ext cx="106363"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5" name="Text Box 51"/>
          <p:cNvSpPr txBox="1">
            <a:spLocks noChangeArrowheads="1"/>
          </p:cNvSpPr>
          <p:nvPr/>
        </p:nvSpPr>
        <p:spPr bwMode="auto">
          <a:xfrm>
            <a:off x="87318" y="1536327"/>
            <a:ext cx="3163887" cy="477007"/>
          </a:xfrm>
          <a:prstGeom prst="rect">
            <a:avLst/>
          </a:prstGeom>
          <a:noFill/>
          <a:ln w="57150">
            <a:noFill/>
            <a:miter lim="800000"/>
            <a:headEnd/>
            <a:tailEnd/>
          </a:ln>
          <a:effectLst/>
        </p:spPr>
        <p:txBody>
          <a:bodyPr lIns="91393" tIns="45697" rIns="91393" bIns="45697"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40" y="2881315"/>
            <a:ext cx="1744662"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1"/>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888" y="2927292"/>
            <a:ext cx="91184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1"/>
            <a:ext cx="6272212" cy="707840"/>
          </a:xfrm>
          <a:prstGeom prst="rect">
            <a:avLst/>
          </a:prstGeom>
          <a:noFill/>
          <a:ln w="57150">
            <a:solidFill>
              <a:srgbClr val="008000"/>
            </a:solidFill>
            <a:miter lim="800000"/>
            <a:headEnd/>
            <a:tailEnd/>
          </a:ln>
          <a:effectLst/>
        </p:spPr>
        <p:txBody>
          <a:bodyPr lIns="91393" tIns="45697" rIns="91393" bIns="45697">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34" y="4057651"/>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lIns="91393" tIns="45697" rIns="91393" bIns="45697" anchor="ctr"/>
          <a:lstStyle/>
          <a:p>
            <a:endParaRPr lang="es-ES" smtClean="0"/>
          </a:p>
        </p:txBody>
      </p:sp>
      <p:graphicFrame>
        <p:nvGraphicFramePr>
          <p:cNvPr id="1926206" name="Object 62"/>
          <p:cNvGraphicFramePr>
            <a:graphicFrameLocks noChangeAspect="1"/>
          </p:cNvGraphicFramePr>
          <p:nvPr/>
        </p:nvGraphicFramePr>
        <p:xfrm>
          <a:off x="400054" y="1590"/>
          <a:ext cx="112713" cy="176212"/>
        </p:xfrm>
        <a:graphic>
          <a:graphicData uri="http://schemas.openxmlformats.org/presentationml/2006/ole">
            <p:oleObj spid="_x0000_s2723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208" name="Line 64"/>
          <p:cNvSpPr>
            <a:spLocks noChangeShapeType="1"/>
          </p:cNvSpPr>
          <p:nvPr/>
        </p:nvSpPr>
        <p:spPr bwMode="auto">
          <a:xfrm flipH="1">
            <a:off x="7159627" y="4413257"/>
            <a:ext cx="338138" cy="1616075"/>
          </a:xfrm>
          <a:prstGeom prst="line">
            <a:avLst/>
          </a:prstGeom>
          <a:noFill/>
          <a:ln w="31750">
            <a:solidFill>
              <a:srgbClr val="000000"/>
            </a:solidFill>
            <a:round/>
            <a:headEnd/>
            <a:tailEnd/>
          </a:ln>
          <a:effectLst/>
        </p:spPr>
        <p:txBody>
          <a:bodyPr wrap="none" lIns="91393" tIns="45697" rIns="91393" bIns="45697" anchor="ctr"/>
          <a:lstStyle/>
          <a:p>
            <a:endParaRPr lang="es-ES" smtClean="0"/>
          </a:p>
        </p:txBody>
      </p:sp>
      <p:sp>
        <p:nvSpPr>
          <p:cNvPr id="1926209" name="Rectangle 65"/>
          <p:cNvSpPr>
            <a:spLocks noChangeArrowheads="1"/>
          </p:cNvSpPr>
          <p:nvPr/>
        </p:nvSpPr>
        <p:spPr bwMode="auto">
          <a:xfrm>
            <a:off x="468317" y="620714"/>
            <a:ext cx="304432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Case of plane triangulations</a:t>
            </a:r>
          </a:p>
        </p:txBody>
      </p:sp>
      <p:sp>
        <p:nvSpPr>
          <p:cNvPr id="65" name="40 CuadroTexto"/>
          <p:cNvSpPr txBox="1"/>
          <p:nvPr/>
        </p:nvSpPr>
        <p:spPr>
          <a:xfrm>
            <a:off x="1460363" y="6198440"/>
            <a:ext cx="1674056" cy="400063"/>
          </a:xfrm>
          <a:prstGeom prst="rect">
            <a:avLst/>
          </a:prstGeom>
          <a:noFill/>
        </p:spPr>
        <p:txBody>
          <a:bodyPr wrap="square" lIns="91393" tIns="45697" rIns="91393" bIns="45697" rtlCol="0">
            <a:spAutoFit/>
          </a:bodyPr>
          <a:lstStyle/>
          <a:p>
            <a:r>
              <a:rPr lang="en-US" sz="2000" i="1" dirty="0" smtClean="0">
                <a:solidFill>
                  <a:srgbClr val="000000"/>
                </a:solidFill>
                <a:latin typeface="Trebuchet MS"/>
              </a:rPr>
              <a:t>Local mesh</a:t>
            </a:r>
            <a:endParaRPr lang="en-US" sz="2000" i="1" dirty="0">
              <a:solidFill>
                <a:srgbClr val="000000"/>
              </a:solidFill>
              <a:latin typeface="Trebuchet MS"/>
            </a:endParaRPr>
          </a:p>
        </p:txBody>
      </p:sp>
      <p:sp>
        <p:nvSpPr>
          <p:cNvPr id="66" name="65 CuadroTexto"/>
          <p:cNvSpPr txBox="1"/>
          <p:nvPr/>
        </p:nvSpPr>
        <p:spPr>
          <a:xfrm>
            <a:off x="6252375" y="6228917"/>
            <a:ext cx="2771335" cy="400063"/>
          </a:xfrm>
          <a:prstGeom prst="rect">
            <a:avLst/>
          </a:prstGeom>
          <a:noFill/>
        </p:spPr>
        <p:txBody>
          <a:bodyPr wrap="square" lIns="91393" tIns="45697" rIns="91393" bIns="45697" rtlCol="0">
            <a:spAutoFit/>
          </a:bodyPr>
          <a:lstStyle/>
          <a:p>
            <a:pPr algn="l"/>
            <a:r>
              <a:rPr lang="en-US" sz="2000" i="1" dirty="0" smtClean="0">
                <a:solidFill>
                  <a:srgbClr val="000000"/>
                </a:solidFill>
                <a:latin typeface="Trebuchet MS"/>
              </a:rPr>
              <a:t>Optimized local mesh</a:t>
            </a:r>
            <a:endParaRPr lang="en-US" sz="2000" i="1" dirty="0">
              <a:solidFill>
                <a:srgbClr val="000000"/>
              </a:solidFill>
              <a:latin typeface="Trebuchet MS"/>
            </a:endParaRPr>
          </a:p>
        </p:txBody>
      </p:sp>
      <p:sp>
        <p:nvSpPr>
          <p:cNvPr id="6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54" y="1590"/>
          <a:ext cx="112713" cy="176212"/>
        </p:xfrm>
        <a:graphic>
          <a:graphicData uri="http://schemas.openxmlformats.org/presentationml/2006/ole">
            <p:oleObj spid="_x0000_s273410" name="Equation" r:id="rId4" imgW="114120" imgH="177480" progId="Equation.DSMT4">
              <p:embed/>
            </p:oleObj>
          </a:graphicData>
        </a:graphic>
      </p:graphicFrame>
      <p:sp>
        <p:nvSpPr>
          <p:cNvPr id="2742335" name="Rectangle 63"/>
          <p:cNvSpPr>
            <a:spLocks noChangeArrowheads="1"/>
          </p:cNvSpPr>
          <p:nvPr/>
        </p:nvSpPr>
        <p:spPr bwMode="auto">
          <a:xfrm>
            <a:off x="468318" y="620714"/>
            <a:ext cx="4001963"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Weighted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 Matrix on a Plane</a:t>
            </a:r>
            <a:endParaRPr kumimoji="0" lang="en-GB" sz="1800" dirty="0" smtClean="0">
              <a:solidFill>
                <a:srgbClr val="C8C8C8"/>
              </a:solidFill>
              <a:latin typeface="Arial" charset="0"/>
            </a:endParaRPr>
          </a:p>
        </p:txBody>
      </p:sp>
      <p:sp>
        <p:nvSpPr>
          <p:cNvPr id="2742336"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30" y="2740036"/>
            <a:ext cx="1077913" cy="1152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38" name="Line 66"/>
          <p:cNvSpPr>
            <a:spLocks noChangeShapeType="1"/>
          </p:cNvSpPr>
          <p:nvPr/>
        </p:nvSpPr>
        <p:spPr bwMode="auto">
          <a:xfrm flipH="1">
            <a:off x="960447" y="1873250"/>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39" name="Line 67"/>
          <p:cNvSpPr>
            <a:spLocks noChangeShapeType="1"/>
          </p:cNvSpPr>
          <p:nvPr/>
        </p:nvSpPr>
        <p:spPr bwMode="auto">
          <a:xfrm>
            <a:off x="962030" y="3892550"/>
            <a:ext cx="1992313" cy="14288"/>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0" name="Line 68"/>
          <p:cNvSpPr>
            <a:spLocks noChangeShapeType="1"/>
          </p:cNvSpPr>
          <p:nvPr/>
        </p:nvSpPr>
        <p:spPr bwMode="auto">
          <a:xfrm flipV="1">
            <a:off x="960441" y="3892550"/>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1" name="Line 69"/>
          <p:cNvSpPr>
            <a:spLocks noChangeShapeType="1"/>
          </p:cNvSpPr>
          <p:nvPr/>
        </p:nvSpPr>
        <p:spPr bwMode="auto">
          <a:xfrm>
            <a:off x="960438" y="2740036"/>
            <a:ext cx="0" cy="11668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2" name="Oval 70"/>
          <p:cNvSpPr>
            <a:spLocks noChangeArrowheads="1"/>
          </p:cNvSpPr>
          <p:nvPr/>
        </p:nvSpPr>
        <p:spPr bwMode="auto">
          <a:xfrm>
            <a:off x="906463"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3" name="Oval 71"/>
          <p:cNvSpPr>
            <a:spLocks noChangeArrowheads="1"/>
          </p:cNvSpPr>
          <p:nvPr/>
        </p:nvSpPr>
        <p:spPr bwMode="auto">
          <a:xfrm>
            <a:off x="906463" y="268605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4" name="Oval 72"/>
          <p:cNvSpPr>
            <a:spLocks noChangeArrowheads="1"/>
          </p:cNvSpPr>
          <p:nvPr/>
        </p:nvSpPr>
        <p:spPr bwMode="auto">
          <a:xfrm>
            <a:off x="1985965"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5" name="Text Box 73"/>
          <p:cNvSpPr txBox="1">
            <a:spLocks noChangeArrowheads="1"/>
          </p:cNvSpPr>
          <p:nvPr/>
        </p:nvSpPr>
        <p:spPr bwMode="auto">
          <a:xfrm>
            <a:off x="2738440" y="3906838"/>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9" name="Line 77"/>
          <p:cNvSpPr>
            <a:spLocks noChangeShapeType="1"/>
          </p:cNvSpPr>
          <p:nvPr/>
        </p:nvSpPr>
        <p:spPr bwMode="auto">
          <a:xfrm>
            <a:off x="3786192" y="3910024"/>
            <a:ext cx="1992312"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1" name="Line 79"/>
          <p:cNvSpPr>
            <a:spLocks noChangeShapeType="1"/>
          </p:cNvSpPr>
          <p:nvPr/>
        </p:nvSpPr>
        <p:spPr bwMode="auto">
          <a:xfrm flipH="1">
            <a:off x="4289426" y="2357438"/>
            <a:ext cx="287338" cy="7921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2" name="Oval 80"/>
          <p:cNvSpPr>
            <a:spLocks noChangeArrowheads="1"/>
          </p:cNvSpPr>
          <p:nvPr/>
        </p:nvSpPr>
        <p:spPr bwMode="auto">
          <a:xfrm>
            <a:off x="4235451" y="309562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3" name="Oval 81"/>
          <p:cNvSpPr>
            <a:spLocks noChangeArrowheads="1"/>
          </p:cNvSpPr>
          <p:nvPr/>
        </p:nvSpPr>
        <p:spPr bwMode="auto">
          <a:xfrm>
            <a:off x="4522790" y="230346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4" name="Oval 82"/>
          <p:cNvSpPr>
            <a:spLocks noChangeArrowheads="1"/>
          </p:cNvSpPr>
          <p:nvPr/>
        </p:nvSpPr>
        <p:spPr bwMode="auto">
          <a:xfrm>
            <a:off x="5454652" y="3298827"/>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56" name="Text Box 84"/>
          <p:cNvSpPr txBox="1">
            <a:spLocks noChangeArrowheads="1"/>
          </p:cNvSpPr>
          <p:nvPr/>
        </p:nvSpPr>
        <p:spPr bwMode="auto">
          <a:xfrm>
            <a:off x="340677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57" name="Line 85"/>
          <p:cNvSpPr>
            <a:spLocks noChangeShapeType="1"/>
          </p:cNvSpPr>
          <p:nvPr/>
        </p:nvSpPr>
        <p:spPr bwMode="auto">
          <a:xfrm flipH="1">
            <a:off x="7240597" y="1890713"/>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8" name="Line 86"/>
          <p:cNvSpPr>
            <a:spLocks noChangeShapeType="1"/>
          </p:cNvSpPr>
          <p:nvPr/>
        </p:nvSpPr>
        <p:spPr bwMode="auto">
          <a:xfrm>
            <a:off x="7242182" y="3910024"/>
            <a:ext cx="1992313"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9" name="Line 87"/>
          <p:cNvSpPr>
            <a:spLocks noChangeShapeType="1"/>
          </p:cNvSpPr>
          <p:nvPr/>
        </p:nvSpPr>
        <p:spPr bwMode="auto">
          <a:xfrm flipV="1">
            <a:off x="7240589" y="3910013"/>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0" name="Line 88"/>
          <p:cNvSpPr>
            <a:spLocks noChangeShapeType="1"/>
          </p:cNvSpPr>
          <p:nvPr/>
        </p:nvSpPr>
        <p:spPr bwMode="auto">
          <a:xfrm flipH="1">
            <a:off x="7242175" y="2906724"/>
            <a:ext cx="852488" cy="1017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1" name="Oval 89"/>
          <p:cNvSpPr>
            <a:spLocks noChangeArrowheads="1"/>
          </p:cNvSpPr>
          <p:nvPr/>
        </p:nvSpPr>
        <p:spPr bwMode="auto">
          <a:xfrm>
            <a:off x="7188200"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2" name="Oval 90"/>
          <p:cNvSpPr>
            <a:spLocks noChangeArrowheads="1"/>
          </p:cNvSpPr>
          <p:nvPr/>
        </p:nvSpPr>
        <p:spPr bwMode="auto">
          <a:xfrm>
            <a:off x="8039102" y="2859088"/>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3" name="Oval 91"/>
          <p:cNvSpPr>
            <a:spLocks noChangeArrowheads="1"/>
          </p:cNvSpPr>
          <p:nvPr/>
        </p:nvSpPr>
        <p:spPr bwMode="auto">
          <a:xfrm>
            <a:off x="8266116"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65" name="Text Box 93"/>
          <p:cNvSpPr txBox="1">
            <a:spLocks noChangeArrowheads="1"/>
          </p:cNvSpPr>
          <p:nvPr/>
        </p:nvSpPr>
        <p:spPr bwMode="auto">
          <a:xfrm>
            <a:off x="686276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66" name="Line 94"/>
          <p:cNvSpPr>
            <a:spLocks noChangeShapeType="1"/>
          </p:cNvSpPr>
          <p:nvPr/>
        </p:nvSpPr>
        <p:spPr bwMode="auto">
          <a:xfrm>
            <a:off x="8093078" y="2897188"/>
            <a:ext cx="228600" cy="10271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7" name="Freeform 95"/>
          <p:cNvSpPr>
            <a:spLocks/>
          </p:cNvSpPr>
          <p:nvPr/>
        </p:nvSpPr>
        <p:spPr bwMode="auto">
          <a:xfrm>
            <a:off x="1504955"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8" name="Freeform 96"/>
          <p:cNvSpPr>
            <a:spLocks/>
          </p:cNvSpPr>
          <p:nvPr/>
        </p:nvSpPr>
        <p:spPr bwMode="auto">
          <a:xfrm rot="1334399" flipH="1">
            <a:off x="5154617" y="2682876"/>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9" name="Freeform 97"/>
          <p:cNvSpPr>
            <a:spLocks/>
          </p:cNvSpPr>
          <p:nvPr/>
        </p:nvSpPr>
        <p:spPr bwMode="auto">
          <a:xfrm>
            <a:off x="1530359"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70" name="Text Box 98"/>
          <p:cNvSpPr txBox="1">
            <a:spLocks noChangeArrowheads="1"/>
          </p:cNvSpPr>
          <p:nvPr/>
        </p:nvSpPr>
        <p:spPr bwMode="auto">
          <a:xfrm>
            <a:off x="1122370"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1"/>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R</a:t>
            </a:r>
            <a:endParaRPr lang="en-US" sz="1400" b="1" i="1" dirty="0" smtClean="0">
              <a:solidFill>
                <a:srgbClr val="000000"/>
              </a:solidFill>
              <a:latin typeface="Arial" charset="0"/>
            </a:endParaRPr>
          </a:p>
        </p:txBody>
      </p:sp>
      <p:sp>
        <p:nvSpPr>
          <p:cNvPr id="2742372" name="Text Box 100"/>
          <p:cNvSpPr txBox="1">
            <a:spLocks noChangeArrowheads="1"/>
          </p:cNvSpPr>
          <p:nvPr/>
        </p:nvSpPr>
        <p:spPr bwMode="auto">
          <a:xfrm>
            <a:off x="5010159" y="1893890"/>
            <a:ext cx="720725" cy="707840"/>
          </a:xfrm>
          <a:prstGeom prst="rect">
            <a:avLst/>
          </a:prstGeom>
          <a:noFill/>
          <a:ln w="57150" algn="ctr">
            <a:noFill/>
            <a:miter lim="800000"/>
            <a:headEnd/>
            <a:tailEnd/>
          </a:ln>
          <a:effectLst/>
        </p:spPr>
        <p:txBody>
          <a:bodyPr lIns="91393" tIns="45697" rIns="91393" bIns="45697">
            <a:spAutoFit/>
          </a:bodyPr>
          <a:lstStyle/>
          <a:p>
            <a:pPr>
              <a:spcBef>
                <a:spcPct val="50000"/>
              </a:spcBef>
            </a:pPr>
            <a:endParaRPr lang="es-ES" smtClean="0"/>
          </a:p>
        </p:txBody>
      </p:sp>
      <p:sp>
        <p:nvSpPr>
          <p:cNvPr id="2742373" name="Text Box 101"/>
          <p:cNvSpPr txBox="1">
            <a:spLocks noChangeArrowheads="1"/>
          </p:cNvSpPr>
          <p:nvPr/>
        </p:nvSpPr>
        <p:spPr bwMode="auto">
          <a:xfrm>
            <a:off x="7675565" y="3476626"/>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I</a:t>
            </a:r>
            <a:endParaRPr lang="en-US" sz="1400" b="1" i="1" dirty="0"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000000"/>
                </a:solidFill>
                <a:latin typeface="Arial" charset="0"/>
              </a:rPr>
              <a:t>t</a:t>
            </a:r>
          </a:p>
        </p:txBody>
      </p:sp>
      <p:sp>
        <p:nvSpPr>
          <p:cNvPr id="2742375" name="Text Box 103"/>
          <p:cNvSpPr txBox="1">
            <a:spLocks noChangeArrowheads="1"/>
          </p:cNvSpPr>
          <p:nvPr/>
        </p:nvSpPr>
        <p:spPr bwMode="auto">
          <a:xfrm>
            <a:off x="4217998"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7"/>
            <a:ext cx="64770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A</a:t>
            </a:r>
          </a:p>
        </p:txBody>
      </p:sp>
      <p:sp>
        <p:nvSpPr>
          <p:cNvPr id="2742377" name="Text Box 105"/>
          <p:cNvSpPr txBox="1">
            <a:spLocks noChangeArrowheads="1"/>
          </p:cNvSpPr>
          <p:nvPr/>
        </p:nvSpPr>
        <p:spPr bwMode="auto">
          <a:xfrm>
            <a:off x="4002090" y="4090996"/>
            <a:ext cx="1008062"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W</a:t>
            </a:r>
          </a:p>
        </p:txBody>
      </p:sp>
      <p:sp>
        <p:nvSpPr>
          <p:cNvPr id="2742378" name="Text Box 106"/>
          <p:cNvSpPr txBox="1">
            <a:spLocks noChangeArrowheads="1"/>
          </p:cNvSpPr>
          <p:nvPr/>
        </p:nvSpPr>
        <p:spPr bwMode="auto">
          <a:xfrm>
            <a:off x="5657853" y="2190759"/>
            <a:ext cx="144145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S = AW </a:t>
            </a:r>
            <a:r>
              <a:rPr lang="en-US" sz="1600" b="1" i="1" baseline="84000" dirty="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65" y="4824419"/>
          <a:ext cx="1060450" cy="339725"/>
        </p:xfrm>
        <a:graphic>
          <a:graphicData uri="http://schemas.openxmlformats.org/presentationml/2006/ole">
            <p:oleObj spid="_x0000_s273411" name="Ecuación" r:id="rId5" imgW="596880" imgH="190440" progId="Equation.3">
              <p:embed/>
            </p:oleObj>
          </a:graphicData>
        </a:graphic>
      </p:graphicFrame>
      <p:sp>
        <p:nvSpPr>
          <p:cNvPr id="2742380" name="Rectangle 108"/>
          <p:cNvSpPr>
            <a:spLocks noChangeArrowheads="1"/>
          </p:cNvSpPr>
          <p:nvPr/>
        </p:nvSpPr>
        <p:spPr bwMode="auto">
          <a:xfrm>
            <a:off x="2674698" y="4814888"/>
            <a:ext cx="324534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800" b="1" dirty="0" smtClean="0">
                <a:solidFill>
                  <a:srgbClr val="000000"/>
                </a:solidFill>
                <a:latin typeface="Arial" charset="0"/>
              </a:rPr>
              <a:t>:  Weighted </a:t>
            </a:r>
            <a:r>
              <a:rPr lang="en-GB" sz="1800" b="1" dirty="0" err="1" smtClean="0">
                <a:solidFill>
                  <a:srgbClr val="000000"/>
                </a:solidFill>
                <a:latin typeface="Arial" charset="0"/>
              </a:rPr>
              <a:t>Jacobian</a:t>
            </a:r>
            <a:r>
              <a:rPr lang="en-GB" sz="1800" b="1" dirty="0" smtClean="0">
                <a:solidFill>
                  <a:srgbClr val="000000"/>
                </a:solidFill>
                <a:latin typeface="Arial" charset="0"/>
              </a:rPr>
              <a:t> matrix</a:t>
            </a:r>
          </a:p>
        </p:txBody>
      </p:sp>
      <p:sp>
        <p:nvSpPr>
          <p:cNvPr id="2742381" name="Text Box 109"/>
          <p:cNvSpPr txBox="1">
            <a:spLocks noChangeArrowheads="1"/>
          </p:cNvSpPr>
          <p:nvPr/>
        </p:nvSpPr>
        <p:spPr bwMode="auto">
          <a:xfrm>
            <a:off x="776289" y="394811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2" name="Text Box 110"/>
          <p:cNvSpPr txBox="1">
            <a:spLocks noChangeArrowheads="1"/>
          </p:cNvSpPr>
          <p:nvPr/>
        </p:nvSpPr>
        <p:spPr bwMode="auto">
          <a:xfrm>
            <a:off x="1981201" y="39068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3" name="Text Box 111"/>
          <p:cNvSpPr txBox="1">
            <a:spLocks noChangeArrowheads="1"/>
          </p:cNvSpPr>
          <p:nvPr/>
        </p:nvSpPr>
        <p:spPr bwMode="auto">
          <a:xfrm>
            <a:off x="617541" y="2551114"/>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5" name="Text Box 113"/>
          <p:cNvSpPr txBox="1">
            <a:spLocks noChangeArrowheads="1"/>
          </p:cNvSpPr>
          <p:nvPr/>
        </p:nvSpPr>
        <p:spPr bwMode="auto">
          <a:xfrm>
            <a:off x="5351464" y="3390901"/>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7" name="Text Box 115"/>
          <p:cNvSpPr txBox="1">
            <a:spLocks noChangeArrowheads="1"/>
          </p:cNvSpPr>
          <p:nvPr/>
        </p:nvSpPr>
        <p:spPr bwMode="auto">
          <a:xfrm>
            <a:off x="6891339" y="379888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8" name="Text Box 116"/>
          <p:cNvSpPr txBox="1">
            <a:spLocks noChangeArrowheads="1"/>
          </p:cNvSpPr>
          <p:nvPr/>
        </p:nvSpPr>
        <p:spPr bwMode="auto">
          <a:xfrm>
            <a:off x="8169276" y="39322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9" name="Text Box 117"/>
          <p:cNvSpPr txBox="1">
            <a:spLocks noChangeArrowheads="1"/>
          </p:cNvSpPr>
          <p:nvPr/>
        </p:nvSpPr>
        <p:spPr bwMode="auto">
          <a:xfrm>
            <a:off x="8039099" y="2568576"/>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92" name="Text Box 120"/>
          <p:cNvSpPr txBox="1">
            <a:spLocks noChangeArrowheads="1"/>
          </p:cNvSpPr>
          <p:nvPr/>
        </p:nvSpPr>
        <p:spPr bwMode="auto">
          <a:xfrm>
            <a:off x="290515" y="5676900"/>
            <a:ext cx="4032250" cy="656544"/>
          </a:xfrm>
          <a:prstGeom prst="rect">
            <a:avLst/>
          </a:prstGeom>
          <a:noFill/>
          <a:ln w="57150">
            <a:noFill/>
            <a:miter lim="800000"/>
            <a:headEnd/>
            <a:tailEnd/>
          </a:ln>
          <a:effectLst/>
        </p:spPr>
        <p:txBody>
          <a:bodyPr wrap="square" lIns="91393" tIns="45697" rIns="91393" bIns="45697">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31"/>
          <a:ext cx="1954212" cy="620713"/>
        </p:xfrm>
        <a:graphic>
          <a:graphicData uri="http://schemas.openxmlformats.org/presentationml/2006/ole">
            <p:oleObj spid="_x0000_s2734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7" y="6042036"/>
          <a:ext cx="1341438" cy="409575"/>
        </p:xfrm>
        <a:graphic>
          <a:graphicData uri="http://schemas.openxmlformats.org/presentationml/2006/ole">
            <p:oleObj spid="_x0000_s273413" name="Ecuación" r:id="rId7" imgW="711000" imgH="215640" progId="Equation.3">
              <p:embed/>
            </p:oleObj>
          </a:graphicData>
        </a:graphic>
      </p:graphicFrame>
      <p:sp>
        <p:nvSpPr>
          <p:cNvPr id="2742395" name="Rectangle 123"/>
          <p:cNvSpPr>
            <a:spLocks noChangeArrowheads="1"/>
          </p:cNvSpPr>
          <p:nvPr/>
        </p:nvSpPr>
        <p:spPr bwMode="auto">
          <a:xfrm>
            <a:off x="4343404" y="5499100"/>
            <a:ext cx="1714501" cy="1022350"/>
          </a:xfrm>
          <a:prstGeom prst="rect">
            <a:avLst/>
          </a:prstGeom>
          <a:noFill/>
          <a:ln w="38100" algn="ctr">
            <a:solidFill>
              <a:srgbClr val="FF6600"/>
            </a:solidFill>
            <a:miter lim="800000"/>
            <a:headEnd/>
            <a:tailEnd/>
          </a:ln>
          <a:effectLst/>
        </p:spPr>
        <p:txBody>
          <a:bodyPr wrap="none" lIns="91393" tIns="45697" rIns="91393" bIns="45697" anchor="ctr"/>
          <a:lstStyle/>
          <a:p>
            <a:endParaRPr lang="es-ES" smtClean="0"/>
          </a:p>
        </p:txBody>
      </p:sp>
      <p:sp>
        <p:nvSpPr>
          <p:cNvPr id="2742396" name="Text Box 124"/>
          <p:cNvSpPr txBox="1">
            <a:spLocks noChangeArrowheads="1"/>
          </p:cNvSpPr>
          <p:nvPr/>
        </p:nvSpPr>
        <p:spPr bwMode="auto">
          <a:xfrm>
            <a:off x="6315075" y="5749927"/>
            <a:ext cx="1068388" cy="369285"/>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1800" b="1" dirty="0"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82" y="5578482"/>
          <a:ext cx="1533526" cy="874713"/>
        </p:xfrm>
        <a:graphic>
          <a:graphicData uri="http://schemas.openxmlformats.org/presentationml/2006/ole">
            <p:oleObj spid="_x0000_s2734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80" y="2654311"/>
          <a:ext cx="1774825" cy="561975"/>
        </p:xfrm>
        <a:graphic>
          <a:graphicData uri="http://schemas.openxmlformats.org/presentationml/2006/ole">
            <p:oleObj spid="_x0000_s273415" name="Ecuación" r:id="rId9" imgW="1523880" imgH="482400" progId="Equation.3">
              <p:embed/>
            </p:oleObj>
          </a:graphicData>
        </a:graphic>
      </p:graphicFrame>
      <p:sp>
        <p:nvSpPr>
          <p:cNvPr id="2742400" name="Text Box 128"/>
          <p:cNvSpPr txBox="1">
            <a:spLocks noChangeArrowheads="1"/>
          </p:cNvSpPr>
          <p:nvPr/>
        </p:nvSpPr>
        <p:spPr bwMode="auto">
          <a:xfrm>
            <a:off x="7556502" y="1393826"/>
            <a:ext cx="1149350"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33"/>
            <a:ext cx="1608138" cy="415452"/>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2000" i="1" dirty="0" err="1" smtClean="0">
                <a:solidFill>
                  <a:srgbClr val="333399"/>
                </a:solidFill>
                <a:latin typeface="Arial" charset="0"/>
              </a:rPr>
              <a:t>t</a:t>
            </a:r>
            <a:r>
              <a:rPr lang="en-US" sz="2000" b="1" i="1" baseline="-25000" dirty="0" err="1" smtClean="0">
                <a:solidFill>
                  <a:srgbClr val="333399"/>
                </a:solidFill>
                <a:latin typeface="Arial" charset="0"/>
              </a:rPr>
              <a:t>I</a:t>
            </a:r>
            <a:r>
              <a:rPr lang="en-US" sz="2000" b="1" i="1" baseline="-25000" dirty="0" smtClean="0">
                <a:solidFill>
                  <a:srgbClr val="333399"/>
                </a:solidFill>
                <a:latin typeface="Arial" charset="0"/>
              </a:rPr>
              <a:t>                </a:t>
            </a:r>
            <a:r>
              <a:rPr lang="en-US" sz="2000" i="1" dirty="0" smtClean="0">
                <a:solidFill>
                  <a:srgbClr val="333399"/>
                </a:solidFill>
                <a:latin typeface="Arial" charset="0"/>
              </a:rPr>
              <a:t>t</a:t>
            </a:r>
            <a:endParaRPr lang="en-US" sz="2000" b="1" i="1" baseline="-25000" dirty="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lIns="91393" tIns="45697" rIns="91393" bIns="45697" anchor="ctr"/>
          <a:lstStyle/>
          <a:p>
            <a:endParaRPr lang="es-ES" smtClean="0"/>
          </a:p>
        </p:txBody>
      </p:sp>
      <p:sp>
        <p:nvSpPr>
          <p:cNvPr id="2742416" name="Rectangle 144"/>
          <p:cNvSpPr>
            <a:spLocks noChangeArrowheads="1"/>
          </p:cNvSpPr>
          <p:nvPr/>
        </p:nvSpPr>
        <p:spPr bwMode="auto">
          <a:xfrm>
            <a:off x="699220" y="4659314"/>
            <a:ext cx="320826" cy="338508"/>
          </a:xfrm>
          <a:prstGeom prst="rect">
            <a:avLst/>
          </a:prstGeom>
          <a:noFill/>
          <a:ln w="31750" algn="ctr">
            <a:noFill/>
            <a:miter lim="800000"/>
            <a:headEnd/>
            <a:tailEnd/>
          </a:ln>
          <a:effectLst/>
        </p:spPr>
        <p:txBody>
          <a:bodyPr wrap="none" lIns="91393" tIns="45697" rIns="91393" bIns="45697">
            <a:spAutoFit/>
          </a:bodyPr>
          <a:lstStyle/>
          <a:p>
            <a:r>
              <a:rPr lang="en-US" sz="1600" b="1" dirty="0" smtClean="0">
                <a:solidFill>
                  <a:srgbClr val="333399"/>
                </a:solidFill>
                <a:latin typeface="Arial" charset="0"/>
              </a:rPr>
              <a:t>S</a:t>
            </a:r>
            <a:endParaRPr lang="es-ES" sz="1600" b="1" dirty="0"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54" y="1590"/>
          <a:ext cx="112713" cy="176212"/>
        </p:xfrm>
        <a:graphic>
          <a:graphicData uri="http://schemas.openxmlformats.org/presentationml/2006/ole">
            <p:oleObj spid="_x0000_s274434" name="Equation" r:id="rId4" imgW="114120" imgH="177480" progId="Equation.DSMT4">
              <p:embed/>
            </p:oleObj>
          </a:graphicData>
        </a:graphic>
      </p:graphicFrame>
      <p:sp>
        <p:nvSpPr>
          <p:cNvPr id="2744383" name="Rectangle 63"/>
          <p:cNvSpPr>
            <a:spLocks noChangeArrowheads="1"/>
          </p:cNvSpPr>
          <p:nvPr/>
        </p:nvSpPr>
        <p:spPr bwMode="auto">
          <a:xfrm>
            <a:off x="468314" y="620714"/>
            <a:ext cx="7601538" cy="932517"/>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81" y="1951038"/>
            <a:ext cx="2318167"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56" y="3195637"/>
            <a:ext cx="2404730"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7" y="2149475"/>
            <a:ext cx="1409701" cy="0"/>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sp>
        <p:nvSpPr>
          <p:cNvPr id="21" name="Line 21"/>
          <p:cNvSpPr>
            <a:spLocks noChangeShapeType="1"/>
          </p:cNvSpPr>
          <p:nvPr/>
        </p:nvSpPr>
        <p:spPr bwMode="auto">
          <a:xfrm flipH="1" flipV="1">
            <a:off x="5487995" y="3373448"/>
            <a:ext cx="1227137" cy="9525"/>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497" y="1651009"/>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5" y="4397090"/>
            <a:ext cx="5803899" cy="2100529"/>
          </a:xfrm>
          <a:prstGeom prst="rect">
            <a:avLst/>
          </a:prstGeom>
          <a:solidFill>
            <a:srgbClr val="FFFFFF"/>
          </a:solidFill>
          <a:ln w="57150" algn="ctr">
            <a:noFill/>
            <a:miter lim="800000"/>
            <a:headEnd/>
            <a:tailEnd/>
          </a:ln>
          <a:effectLst/>
        </p:spPr>
        <p:txBody>
          <a:bodyPr wrap="square" lIns="91393" tIns="45697" rIns="91393" bIns="45697">
            <a:spAutoFit/>
          </a:bodyPr>
          <a:lstStyle/>
          <a:p>
            <a:pPr algn="just">
              <a:spcBef>
                <a:spcPct val="50000"/>
              </a:spcBef>
              <a:defRPr/>
            </a:pPr>
            <a:r>
              <a:rPr lang="en-US" sz="1800" dirty="0" smtClean="0">
                <a:solidFill>
                  <a:srgbClr val="000000"/>
                </a:solidFill>
                <a:latin typeface="Arial" pitchFamily="34" charset="0"/>
                <a:cs typeface="Arial" pitchFamily="34" charset="0"/>
              </a:rPr>
              <a:t>Modified function </a:t>
            </a:r>
            <a:r>
              <a:rPr lang="en-US" sz="1800" dirty="0" smtClean="0">
                <a:solidFill>
                  <a:srgbClr val="0000FF"/>
                </a:solidFill>
                <a:latin typeface="Arial" pitchFamily="34" charset="0"/>
                <a:cs typeface="Arial" pitchFamily="34" charset="0"/>
              </a:rPr>
              <a:t>(blue)</a:t>
            </a:r>
            <a:r>
              <a:rPr lang="en-US" sz="1800" dirty="0" smtClean="0">
                <a:solidFill>
                  <a:srgbClr val="000000"/>
                </a:solidFill>
                <a:latin typeface="Arial" pitchFamily="34" charset="0"/>
                <a:cs typeface="Arial" pitchFamily="34" charset="0"/>
              </a:rPr>
              <a:t> is regular in all R</a:t>
            </a:r>
            <a:r>
              <a:rPr lang="en-US" sz="1800" baseline="30000" dirty="0" smtClean="0">
                <a:solidFill>
                  <a:srgbClr val="000000"/>
                </a:solidFill>
                <a:latin typeface="Arial" pitchFamily="34" charset="0"/>
                <a:cs typeface="Arial" pitchFamily="34" charset="0"/>
              </a:rPr>
              <a:t>2</a:t>
            </a:r>
            <a:r>
              <a:rPr lang="en-US" sz="1800" dirty="0" smtClean="0">
                <a:solidFill>
                  <a:srgbClr val="000000"/>
                </a:solidFill>
                <a:latin typeface="Arial" pitchFamily="34" charset="0"/>
                <a:cs typeface="Arial" pitchFamily="34" charset="0"/>
              </a:rPr>
              <a:t> and it approximates the same minimum that the original  function </a:t>
            </a:r>
            <a:r>
              <a:rPr lang="en-US" sz="1800" dirty="0" smtClean="0">
                <a:solidFill>
                  <a:srgbClr val="FF0000"/>
                </a:solidFill>
                <a:latin typeface="Arial" pitchFamily="34" charset="0"/>
                <a:cs typeface="Arial" pitchFamily="34" charset="0"/>
              </a:rPr>
              <a:t>(red)</a:t>
            </a:r>
            <a:r>
              <a:rPr lang="en-US" sz="1800" dirty="0" smtClean="0">
                <a:solidFill>
                  <a:srgbClr val="000000"/>
                </a:solidFill>
                <a:latin typeface="Arial" pitchFamily="34" charset="0"/>
                <a:cs typeface="Arial" pitchFamily="34" charset="0"/>
              </a:rPr>
              <a:t>. Moreover, it allows a simultaneous untangling and smoothing of triangular meshes</a:t>
            </a:r>
          </a:p>
          <a:p>
            <a:pPr algn="just">
              <a:spcBef>
                <a:spcPct val="50000"/>
              </a:spcBef>
              <a:defRPr/>
            </a:pPr>
            <a:r>
              <a:rPr lang="en-US" sz="1800" dirty="0" smtClean="0">
                <a:solidFill>
                  <a:srgbClr val="000000"/>
                </a:solidFill>
                <a:latin typeface="Arial" pitchFamily="34" charset="0"/>
                <a:cs typeface="Arial" pitchFamily="34" charset="0"/>
              </a:rPr>
              <a:t>The extension to tetrahedral meshes is straightforward: </a:t>
            </a:r>
          </a:p>
          <a:p>
            <a:pPr algn="just">
              <a:spcBef>
                <a:spcPct val="50000"/>
              </a:spcBef>
              <a:defRPr/>
            </a:pP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4"/>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1" y="3956909"/>
            <a:ext cx="2544762" cy="321404"/>
          </a:xfrm>
          <a:prstGeom prst="rect">
            <a:avLst/>
          </a:prstGeom>
          <a:noFill/>
          <a:ln w="9525">
            <a:noFill/>
            <a:miter lim="800000"/>
            <a:headEnd/>
            <a:tailEnd/>
          </a:ln>
        </p:spPr>
      </p:pic>
      <p:pic>
        <p:nvPicPr>
          <p:cNvPr id="15" name="Picture 6"/>
          <p:cNvPicPr>
            <a:picLocks noChangeAspect="1" noChangeArrowheads="1"/>
          </p:cNvPicPr>
          <p:nvPr/>
        </p:nvPicPr>
        <p:blipFill>
          <a:blip r:embed="rId10" cstate="print">
            <a:clrChange>
              <a:clrFrom>
                <a:srgbClr val="DADBDA"/>
              </a:clrFrom>
              <a:clrTo>
                <a:srgbClr val="DADBDA">
                  <a:alpha val="0"/>
                </a:srgbClr>
              </a:clrTo>
            </a:clrChange>
          </a:blip>
          <a:srcRect/>
          <a:stretch>
            <a:fillRect/>
          </a:stretch>
        </p:blipFill>
        <p:spPr bwMode="auto">
          <a:xfrm>
            <a:off x="5773741" y="5923671"/>
            <a:ext cx="1909763" cy="735892"/>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1442" name="Picture 2"/>
          <p:cNvPicPr>
            <a:picLocks noChangeAspect="1" noChangeArrowheads="1"/>
          </p:cNvPicPr>
          <p:nvPr/>
        </p:nvPicPr>
        <p:blipFill>
          <a:blip r:embed="rId3" cstate="print"/>
          <a:srcRect/>
          <a:stretch>
            <a:fillRect/>
          </a:stretch>
        </p:blipFill>
        <p:spPr bwMode="auto">
          <a:xfrm>
            <a:off x="0" y="417520"/>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3490" name="Picture 2"/>
          <p:cNvPicPr>
            <a:picLocks noChangeAspect="1" noChangeArrowheads="1"/>
          </p:cNvPicPr>
          <p:nvPr/>
        </p:nvPicPr>
        <p:blipFill>
          <a:blip r:embed="rId3" cstate="print"/>
          <a:srcRect/>
          <a:stretch>
            <a:fillRect/>
          </a:stretch>
        </p:blipFill>
        <p:spPr bwMode="auto">
          <a:xfrm>
            <a:off x="0" y="414344"/>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6" name="Rectangle 8"/>
          <p:cNvSpPr>
            <a:spLocks noChangeArrowheads="1"/>
          </p:cNvSpPr>
          <p:nvPr/>
        </p:nvSpPr>
        <p:spPr bwMode="auto">
          <a:xfrm>
            <a:off x="0" y="6008056"/>
            <a:ext cx="9906000" cy="1202461"/>
          </a:xfrm>
          <a:prstGeom prst="rect">
            <a:avLst/>
          </a:prstGeom>
          <a:noFill/>
          <a:ln w="57150" algn="ctr">
            <a:noFill/>
            <a:miter lim="800000"/>
            <a:headEnd/>
            <a:tailEnd/>
          </a:ln>
        </p:spPr>
        <p:txBody>
          <a:bodyPr wrap="square" lIns="89953" tIns="46776" rIns="89953" bIns="46776" anchor="ctr">
            <a:spAutoFit/>
          </a:bodyPr>
          <a:lstStyle/>
          <a:p>
            <a:endParaRPr lang="en-US" sz="1800" dirty="0" smtClean="0">
              <a:solidFill>
                <a:srgbClr val="000000"/>
              </a:solidFill>
              <a:latin typeface="Arial" charset="0"/>
              <a:hlinkClick r:id="rId3"/>
            </a:endParaRPr>
          </a:p>
          <a:p>
            <a:r>
              <a:rPr lang="en-US" sz="1800" dirty="0" smtClean="0">
                <a:solidFill>
                  <a:srgbClr val="000000"/>
                </a:solidFill>
                <a:latin typeface="Arial" charset="0"/>
                <a:hlinkClick r:id="rId3"/>
              </a:rPr>
              <a:t>http://www.dca.iusiani.ulpgc.es/proyecto2015-2017</a:t>
            </a:r>
            <a:endParaRPr lang="en-US" sz="1800" dirty="0" smtClean="0">
              <a:solidFill>
                <a:srgbClr val="000000"/>
              </a:solidFill>
              <a:latin typeface="Arial" charset="0"/>
            </a:endParaRPr>
          </a:p>
          <a:p>
            <a:endParaRPr lang="en-US" sz="1800" dirty="0">
              <a:solidFill>
                <a:srgbClr val="000000"/>
              </a:solidFill>
              <a:latin typeface="Arial" charset="0"/>
            </a:endParaRPr>
          </a:p>
          <a:p>
            <a:endParaRPr lang="en-US" sz="1800" dirty="0">
              <a:solidFill>
                <a:srgbClr val="000000"/>
              </a:solidFill>
              <a:latin typeface="Arial" charset="0"/>
            </a:endParaRPr>
          </a:p>
        </p:txBody>
      </p:sp>
      <p:pic>
        <p:nvPicPr>
          <p:cNvPr id="1026" name="Picture 2"/>
          <p:cNvPicPr>
            <a:picLocks noChangeAspect="1" noChangeArrowheads="1"/>
          </p:cNvPicPr>
          <p:nvPr/>
        </p:nvPicPr>
        <p:blipFill>
          <a:blip r:embed="rId4" cstate="print"/>
          <a:srcRect l="23626" t="10699" r="24563" b="37344"/>
          <a:stretch>
            <a:fillRect/>
          </a:stretch>
        </p:blipFill>
        <p:spPr bwMode="auto">
          <a:xfrm>
            <a:off x="194399" y="136075"/>
            <a:ext cx="9475200" cy="59386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58"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3330" name="Picture 2" descr="Cubo01_trans"/>
          <p:cNvPicPr>
            <a:picLocks noChangeAspect="1" noChangeArrowheads="1"/>
          </p:cNvPicPr>
          <p:nvPr/>
        </p:nvPicPr>
        <p:blipFill>
          <a:blip r:embed="rId3" cstate="print"/>
          <a:srcRect/>
          <a:stretch>
            <a:fillRect/>
          </a:stretch>
        </p:blipFill>
        <p:spPr bwMode="auto">
          <a:xfrm>
            <a:off x="1924050" y="171451"/>
            <a:ext cx="6686550" cy="668655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5378" name="Picture 2" descr="Proyeccion01_v2_trans"/>
          <p:cNvPicPr>
            <a:picLocks noChangeAspect="1" noChangeArrowheads="1"/>
          </p:cNvPicPr>
          <p:nvPr/>
        </p:nvPicPr>
        <p:blipFill>
          <a:blip r:embed="rId3" cstate="print"/>
          <a:srcRect/>
          <a:stretch>
            <a:fillRect/>
          </a:stretch>
        </p:blipFill>
        <p:spPr bwMode="auto">
          <a:xfrm>
            <a:off x="1962150" y="171452"/>
            <a:ext cx="6648450" cy="664845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7426" name="Picture 2" descr="Perspectiva01_5000x5000_trans_2"/>
          <p:cNvPicPr>
            <a:picLocks noChangeAspect="1" noChangeArrowheads="1"/>
          </p:cNvPicPr>
          <p:nvPr/>
        </p:nvPicPr>
        <p:blipFill>
          <a:blip r:embed="rId3" cstate="print"/>
          <a:srcRect/>
          <a:stretch>
            <a:fillRect/>
          </a:stretch>
        </p:blipFill>
        <p:spPr bwMode="auto">
          <a:xfrm>
            <a:off x="2116140" y="514352"/>
            <a:ext cx="6132512" cy="61341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9474" name="Picture 2" descr="Corte01_trans"/>
          <p:cNvPicPr>
            <a:picLocks noChangeAspect="1" noChangeArrowheads="1"/>
          </p:cNvPicPr>
          <p:nvPr/>
        </p:nvPicPr>
        <p:blipFill>
          <a:blip r:embed="rId3" cstate="print"/>
          <a:srcRect/>
          <a:stretch>
            <a:fillRect/>
          </a:stretch>
        </p:blipFill>
        <p:spPr bwMode="auto">
          <a:xfrm>
            <a:off x="1947866" y="309572"/>
            <a:ext cx="6319837" cy="6319837"/>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1522" name="Picture 2" descr="CorteSuave01_trans"/>
          <p:cNvPicPr>
            <a:picLocks noChangeAspect="1" noChangeArrowheads="1"/>
          </p:cNvPicPr>
          <p:nvPr/>
        </p:nvPicPr>
        <p:blipFill>
          <a:blip r:embed="rId3" cstate="print"/>
          <a:srcRect/>
          <a:stretch>
            <a:fillRect/>
          </a:stretch>
        </p:blipFill>
        <p:spPr bwMode="auto">
          <a:xfrm>
            <a:off x="1962157" y="306389"/>
            <a:ext cx="6303963" cy="6303962"/>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3570" name="Picture 2" descr="VistaFrontal01_6000x6000_sin_gimp_6000x6000_trans"/>
          <p:cNvPicPr>
            <a:picLocks noChangeAspect="1" noChangeArrowheads="1"/>
          </p:cNvPicPr>
          <p:nvPr/>
        </p:nvPicPr>
        <p:blipFill>
          <a:blip r:embed="rId3" cstate="print"/>
          <a:srcRect/>
          <a:stretch>
            <a:fillRect/>
          </a:stretch>
        </p:blipFill>
        <p:spPr bwMode="auto">
          <a:xfrm>
            <a:off x="1724025" y="142875"/>
            <a:ext cx="6629400" cy="66294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VistaFrontal_01_409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9570" y="15875"/>
            <a:ext cx="68135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6820" name="Picture 4" descr="pic30836"/>
          <p:cNvPicPr>
            <a:picLocks noChangeAspect="1" noChangeArrowheads="1"/>
          </p:cNvPicPr>
          <p:nvPr/>
        </p:nvPicPr>
        <p:blipFill>
          <a:blip r:embed="rId2" cstate="print"/>
          <a:srcRect/>
          <a:stretch>
            <a:fillRect/>
          </a:stretch>
        </p:blipFill>
        <p:spPr bwMode="auto">
          <a:xfrm>
            <a:off x="879479" y="377825"/>
            <a:ext cx="8205789" cy="60452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1154" name="Picture 2" descr="spain_01"/>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
        <p:nvSpPr>
          <p:cNvPr id="1841155" name="Text Box 3"/>
          <p:cNvSpPr txBox="1">
            <a:spLocks noChangeArrowheads="1"/>
          </p:cNvSpPr>
          <p:nvPr/>
        </p:nvSpPr>
        <p:spPr bwMode="auto">
          <a:xfrm>
            <a:off x="7137404" y="6381759"/>
            <a:ext cx="184636" cy="369285"/>
          </a:xfrm>
          <a:prstGeom prst="rect">
            <a:avLst/>
          </a:prstGeom>
          <a:noFill/>
          <a:ln w="9525">
            <a:noFill/>
            <a:miter lim="800000"/>
            <a:headEnd/>
            <a:tailEnd/>
          </a:ln>
          <a:effectLst/>
        </p:spPr>
        <p:txBody>
          <a:bodyPr wrap="none" lIns="91393" tIns="45697" rIns="91393" bIns="45697">
            <a:spAutoFit/>
          </a:bodyPr>
          <a:lstStyle/>
          <a:p>
            <a:pPr algn="l" eaLnBrk="1" hangingPunct="1"/>
            <a:endParaRPr kumimoji="0" lang="fr-FR" sz="1800" dirty="0" smtClean="0">
              <a:solidFill>
                <a:srgbClr val="FFFFFF"/>
              </a:solidFill>
              <a:latin typeface="Verdana" pitchFamily="34" charset="0"/>
            </a:endParaRPr>
          </a:p>
        </p:txBody>
      </p:sp>
    </p:spTree>
  </p:cSld>
  <p:clrMapOvr>
    <a:masterClrMapping/>
  </p:clrMapOvr>
  <p:transition spd="slow" advTm="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5" y="115888"/>
            <a:ext cx="6769100" cy="576262"/>
          </a:xfrm>
          <a:noFill/>
        </p:spPr>
        <p:txBody>
          <a:bodyPr/>
          <a:lstStyle/>
          <a:p>
            <a:pPr eaLnBrk="1" hangingPunct="1"/>
            <a:r>
              <a:rPr lang="es-ES" smtClean="0"/>
              <a:t>Contenido</a:t>
            </a:r>
          </a:p>
        </p:txBody>
      </p:sp>
      <p:sp>
        <p:nvSpPr>
          <p:cNvPr id="78851" name="Rectangle 34"/>
          <p:cNvSpPr>
            <a:spLocks noChangeArrowheads="1"/>
          </p:cNvSpPr>
          <p:nvPr/>
        </p:nvSpPr>
        <p:spPr bwMode="auto">
          <a:xfrm>
            <a:off x="468318" y="620714"/>
            <a:ext cx="8015287" cy="622688"/>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s-ES" sz="1800" dirty="0" smtClean="0">
                <a:solidFill>
                  <a:srgbClr val="C8C8C8"/>
                </a:solidFill>
                <a:latin typeface="Arial" charset="0"/>
              </a:rPr>
              <a:t>Simulación Numérica de Campos de Viento y Radiación Solar </a:t>
            </a:r>
          </a:p>
          <a:p>
            <a:pPr algn="l">
              <a:lnSpc>
                <a:spcPct val="70000"/>
              </a:lnSpc>
              <a:spcBef>
                <a:spcPct val="50000"/>
              </a:spcBef>
            </a:pPr>
            <a:r>
              <a:rPr kumimoji="0" lang="es-ES" sz="1800" dirty="0" smtClean="0">
                <a:solidFill>
                  <a:srgbClr val="C8C8C8"/>
                </a:solidFill>
                <a:latin typeface="Arial" charset="0"/>
              </a:rPr>
              <a:t>en Orografía Irregular</a:t>
            </a:r>
          </a:p>
        </p:txBody>
      </p:sp>
      <p:sp>
        <p:nvSpPr>
          <p:cNvPr id="1733670" name="Text Box 38"/>
          <p:cNvSpPr txBox="1">
            <a:spLocks noChangeArrowheads="1"/>
          </p:cNvSpPr>
          <p:nvPr/>
        </p:nvSpPr>
        <p:spPr bwMode="auto">
          <a:xfrm>
            <a:off x="557082" y="1948596"/>
            <a:ext cx="9567862" cy="923283"/>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s-ES" sz="2500" b="1" dirty="0" smtClean="0">
                <a:solidFill>
                  <a:srgbClr val="000000"/>
                </a:solidFill>
              </a:rPr>
              <a:t>  Motivación</a:t>
            </a:r>
          </a:p>
          <a:p>
            <a:pPr algn="l"/>
            <a:endParaRPr lang="es-ES" sz="2800" b="1" dirty="0" smtClean="0">
              <a:solidFill>
                <a:srgbClr val="000000"/>
              </a:solidFill>
            </a:endParaRPr>
          </a:p>
        </p:txBody>
      </p:sp>
      <p:sp>
        <p:nvSpPr>
          <p:cNvPr id="1733672" name="Text Box 40"/>
          <p:cNvSpPr txBox="1">
            <a:spLocks noChangeArrowheads="1"/>
          </p:cNvSpPr>
          <p:nvPr/>
        </p:nvSpPr>
        <p:spPr bwMode="auto">
          <a:xfrm>
            <a:off x="551962" y="2846490"/>
            <a:ext cx="9398000" cy="477007"/>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s-ES" sz="2500" dirty="0" smtClean="0">
                <a:solidFill>
                  <a:srgbClr val="000000"/>
                </a:solidFill>
                <a:latin typeface="Arial" charset="0"/>
                <a:sym typeface="ZapfDingbats" pitchFamily="82" charset="2"/>
              </a:rPr>
              <a:t>  </a:t>
            </a:r>
            <a:r>
              <a:rPr lang="es-ES" sz="2500" b="1" dirty="0" smtClean="0">
                <a:solidFill>
                  <a:srgbClr val="000000"/>
                </a:solidFill>
                <a:sym typeface="ZapfDingbats" pitchFamily="82" charset="2"/>
              </a:rPr>
              <a:t>Mallas Adaptativas de Tetraedros (</a:t>
            </a:r>
            <a:r>
              <a:rPr lang="es-ES" sz="2500" b="1" dirty="0" smtClean="0">
                <a:solidFill>
                  <a:srgbClr val="000000"/>
                </a:solidFill>
              </a:rPr>
              <a:t>Método del Mecano)</a:t>
            </a:r>
            <a:endParaRPr kumimoji="0" lang="es-E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564660" y="3724869"/>
            <a:ext cx="7124700" cy="477007"/>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s-ES" sz="2500" smtClean="0">
                <a:solidFill>
                  <a:srgbClr val="000000"/>
                </a:solidFill>
                <a:latin typeface="Arial" charset="0"/>
                <a:sym typeface="ZapfDingbats" pitchFamily="82" charset="2"/>
              </a:rPr>
              <a:t> </a:t>
            </a:r>
            <a:r>
              <a:rPr lang="es-ES" sz="2500" b="1" smtClean="0">
                <a:solidFill>
                  <a:srgbClr val="000000"/>
                </a:solidFill>
              </a:rPr>
              <a:t> Modelo de Viento de Masa Consistente</a:t>
            </a:r>
          </a:p>
        </p:txBody>
      </p:sp>
      <p:sp>
        <p:nvSpPr>
          <p:cNvPr id="10" name="Text Box 43"/>
          <p:cNvSpPr txBox="1">
            <a:spLocks noChangeArrowheads="1"/>
          </p:cNvSpPr>
          <p:nvPr/>
        </p:nvSpPr>
        <p:spPr bwMode="auto">
          <a:xfrm>
            <a:off x="564660" y="4538561"/>
            <a:ext cx="7124700" cy="477007"/>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s-ES" sz="2500" dirty="0" smtClean="0">
                <a:solidFill>
                  <a:srgbClr val="000000"/>
                </a:solidFill>
                <a:latin typeface="Arial" charset="0"/>
                <a:sym typeface="ZapfDingbats" pitchFamily="82" charset="2"/>
              </a:rPr>
              <a:t> </a:t>
            </a:r>
            <a:r>
              <a:rPr lang="es-ES" sz="2500" b="1" dirty="0" smtClean="0">
                <a:solidFill>
                  <a:srgbClr val="000000"/>
                </a:solidFill>
              </a:rPr>
              <a:t> Modelo de Radiación Solar</a:t>
            </a:r>
          </a:p>
        </p:txBody>
      </p:sp>
      <p:sp>
        <p:nvSpPr>
          <p:cNvPr id="11" name="Text Box 43"/>
          <p:cNvSpPr txBox="1">
            <a:spLocks noChangeArrowheads="1"/>
          </p:cNvSpPr>
          <p:nvPr/>
        </p:nvSpPr>
        <p:spPr bwMode="auto">
          <a:xfrm>
            <a:off x="562512" y="5372124"/>
            <a:ext cx="7124700" cy="477007"/>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s-ES" sz="2500" dirty="0" smtClean="0">
                <a:solidFill>
                  <a:srgbClr val="000000"/>
                </a:solidFill>
                <a:latin typeface="Arial" charset="0"/>
                <a:sym typeface="ZapfDingbats" pitchFamily="82" charset="2"/>
              </a:rPr>
              <a:t> </a:t>
            </a:r>
            <a:r>
              <a:rPr lang="es-ES" sz="2500" b="1" dirty="0" smtClean="0">
                <a:solidFill>
                  <a:srgbClr val="000000"/>
                </a:solidFill>
              </a:rPr>
              <a:t> Comentarios Finales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7842" name="Picture 2" descr="calima"/>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6035" t="703" r="13548" b="18356"/>
          <a:stretch>
            <a:fillRect/>
          </a:stretch>
        </p:blipFill>
        <p:spPr bwMode="auto">
          <a:xfrm>
            <a:off x="0" y="0"/>
            <a:ext cx="9906000" cy="6858000"/>
          </a:xfrm>
          <a:prstGeom prst="rect">
            <a:avLst/>
          </a:prstGeom>
          <a:noFill/>
          <a:ln w="57150" algn="ctr">
            <a:noFill/>
            <a:miter lim="800000"/>
            <a:headEnd/>
            <a:tailEnd/>
          </a:ln>
        </p:spPr>
      </p:pic>
    </p:spTree>
  </p:cSld>
  <p:clrMapOvr>
    <a:masterClrMapping/>
  </p:clrMapOvr>
  <p:transition spd="slow" advTm="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496891" y="673101"/>
            <a:ext cx="2313359"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Isla de Gran </a:t>
            </a:r>
            <a:r>
              <a:rPr kumimoji="0" lang="en-US" sz="1800" dirty="0" err="1" smtClean="0">
                <a:solidFill>
                  <a:srgbClr val="C8C8C8"/>
                </a:solidFill>
                <a:latin typeface="Arial" pitchFamily="34" charset="0"/>
              </a:rPr>
              <a:t>Canaria</a:t>
            </a:r>
            <a:endParaRPr kumimoji="0" lang="en-US" sz="1800" dirty="0" smtClean="0">
              <a:solidFill>
                <a:srgbClr val="C8C8C8"/>
              </a:solidFill>
              <a:latin typeface="Arial" pitchFamily="34" charset="0"/>
            </a:endParaRPr>
          </a:p>
        </p:txBody>
      </p:sp>
      <p:sp>
        <p:nvSpPr>
          <p:cNvPr id="24579"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Generación Automática de Mallas de Tetraedros</a:t>
            </a:r>
          </a:p>
        </p:txBody>
      </p:sp>
      <p:pic>
        <p:nvPicPr>
          <p:cNvPr id="24580" name="Picture 2" descr="C:\Documents and Settings\Rafa\Escritorio\z-GC_sup2.png"/>
          <p:cNvPicPr>
            <a:picLocks noChangeAspect="1" noChangeArrowheads="1"/>
          </p:cNvPicPr>
          <p:nvPr/>
        </p:nvPicPr>
        <p:blipFill>
          <a:blip r:embed="rId3" cstate="print"/>
          <a:srcRect/>
          <a:stretch>
            <a:fillRect/>
          </a:stretch>
        </p:blipFill>
        <p:spPr bwMode="auto">
          <a:xfrm>
            <a:off x="-333375" y="2085975"/>
            <a:ext cx="5856288" cy="4044950"/>
          </a:xfrm>
          <a:prstGeom prst="rect">
            <a:avLst/>
          </a:prstGeom>
          <a:noFill/>
          <a:ln w="9525">
            <a:noFill/>
            <a:miter lim="800000"/>
            <a:headEnd/>
            <a:tailEnd/>
          </a:ln>
        </p:spPr>
      </p:pic>
      <p:pic>
        <p:nvPicPr>
          <p:cNvPr id="24581" name="Picture 3" descr="C:\Documents and Settings\Rafa\Escritorio\z-GC_malla2.png"/>
          <p:cNvPicPr>
            <a:picLocks noChangeAspect="1" noChangeArrowheads="1"/>
          </p:cNvPicPr>
          <p:nvPr/>
        </p:nvPicPr>
        <p:blipFill>
          <a:blip r:embed="rId4" cstate="print"/>
          <a:srcRect/>
          <a:stretch>
            <a:fillRect/>
          </a:stretch>
        </p:blipFill>
        <p:spPr bwMode="auto">
          <a:xfrm>
            <a:off x="4976822" y="2266951"/>
            <a:ext cx="4892675" cy="3425825"/>
          </a:xfrm>
          <a:prstGeom prst="rect">
            <a:avLst/>
          </a:prstGeom>
          <a:noFill/>
          <a:ln w="9525">
            <a:noFill/>
            <a:miter lim="800000"/>
            <a:headEnd/>
            <a:tailEnd/>
          </a:ln>
        </p:spPr>
      </p:pic>
      <p:sp>
        <p:nvSpPr>
          <p:cNvPr id="6" name="CuadroTexto 11"/>
          <p:cNvSpPr txBox="1"/>
          <p:nvPr/>
        </p:nvSpPr>
        <p:spPr>
          <a:xfrm>
            <a:off x="1851584" y="6064615"/>
            <a:ext cx="1484701" cy="461665"/>
          </a:xfrm>
          <a:prstGeom prst="rect">
            <a:avLst/>
          </a:prstGeom>
          <a:noFill/>
        </p:spPr>
        <p:txBody>
          <a:bodyPr wrap="none" rtlCol="0">
            <a:spAutoFit/>
          </a:bodyPr>
          <a:lstStyle/>
          <a:p>
            <a:r>
              <a:rPr lang="es-ES" sz="2400" dirty="0" smtClean="0">
                <a:solidFill>
                  <a:srgbClr val="000000"/>
                </a:solidFill>
                <a:latin typeface="Arial" pitchFamily="34" charset="0"/>
                <a:cs typeface="Arial" pitchFamily="34" charset="0"/>
              </a:rPr>
              <a:t>Orografía</a:t>
            </a:r>
            <a:endParaRPr lang="es-ES" sz="2400" dirty="0">
              <a:solidFill>
                <a:srgbClr val="000000"/>
              </a:solidFill>
              <a:latin typeface="Arial" pitchFamily="34" charset="0"/>
              <a:cs typeface="Arial" pitchFamily="34" charset="0"/>
            </a:endParaRPr>
          </a:p>
        </p:txBody>
      </p:sp>
      <p:sp>
        <p:nvSpPr>
          <p:cNvPr id="7" name="CuadroTexto 11"/>
          <p:cNvSpPr txBox="1"/>
          <p:nvPr/>
        </p:nvSpPr>
        <p:spPr>
          <a:xfrm>
            <a:off x="7187755" y="6078457"/>
            <a:ext cx="922047" cy="461665"/>
          </a:xfrm>
          <a:prstGeom prst="rect">
            <a:avLst/>
          </a:prstGeom>
          <a:noFill/>
        </p:spPr>
        <p:txBody>
          <a:bodyPr wrap="none" rtlCol="0">
            <a:spAutoFit/>
          </a:bodyPr>
          <a:lstStyle/>
          <a:p>
            <a:r>
              <a:rPr lang="es-ES" sz="2400" dirty="0" smtClean="0">
                <a:solidFill>
                  <a:srgbClr val="000000"/>
                </a:solidFill>
                <a:latin typeface="Arial" pitchFamily="34" charset="0"/>
                <a:cs typeface="Arial" pitchFamily="34" charset="0"/>
              </a:rPr>
              <a:t>Malla</a:t>
            </a:r>
            <a:endParaRPr lang="es-ES" sz="2400"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8" name="Picture 2" descr="C:\Documents and Settings\Rafa\Escritorio\LaIsleta.png"/>
          <p:cNvPicPr>
            <a:picLocks noChangeAspect="1" noChangeArrowheads="1"/>
          </p:cNvPicPr>
          <p:nvPr/>
        </p:nvPicPr>
        <p:blipFill>
          <a:blip r:embed="rId3" cstate="print"/>
          <a:srcRect/>
          <a:stretch>
            <a:fillRect/>
          </a:stretch>
        </p:blipFill>
        <p:spPr bwMode="auto">
          <a:xfrm>
            <a:off x="614370" y="1455745"/>
            <a:ext cx="8656637" cy="5037137"/>
          </a:xfrm>
          <a:prstGeom prst="rect">
            <a:avLst/>
          </a:prstGeom>
          <a:noFill/>
          <a:ln w="9525">
            <a:noFill/>
            <a:miter lim="800000"/>
            <a:headEnd/>
            <a:tailEnd/>
          </a:ln>
        </p:spPr>
      </p:pic>
      <p:sp>
        <p:nvSpPr>
          <p:cNvPr id="5" name="Rectangle 3"/>
          <p:cNvSpPr>
            <a:spLocks noChangeArrowheads="1"/>
          </p:cNvSpPr>
          <p:nvPr/>
        </p:nvSpPr>
        <p:spPr bwMode="auto">
          <a:xfrm>
            <a:off x="496891" y="673102"/>
            <a:ext cx="4352379"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Las Palmas de Gran Canaria (</a:t>
            </a:r>
            <a:r>
              <a:rPr kumimoji="0" lang="en-US" sz="1800" dirty="0" err="1" smtClean="0">
                <a:solidFill>
                  <a:srgbClr val="FFFFFF"/>
                </a:solidFill>
                <a:latin typeface="Arial" pitchFamily="34" charset="0"/>
              </a:rPr>
              <a:t>Orografía</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
        <p:nvSpPr>
          <p:cNvPr id="6"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 sz="2400" b="1" smtClean="0">
                <a:solidFill>
                  <a:srgbClr val="FFFFFF"/>
                </a:solidFill>
                <a:latin typeface="Trebuchet MS" pitchFamily="34" charset="0"/>
              </a:rPr>
              <a:t>Método del Mecano para Mallas de Tetraedros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2" descr="C:\Documents and Settings\Rafa\Escritorio\LaIsletaMalla.png"/>
          <p:cNvPicPr>
            <a:picLocks noChangeAspect="1" noChangeArrowheads="1"/>
          </p:cNvPicPr>
          <p:nvPr/>
        </p:nvPicPr>
        <p:blipFill>
          <a:blip r:embed="rId3" cstate="print"/>
          <a:srcRect/>
          <a:stretch>
            <a:fillRect/>
          </a:stretch>
        </p:blipFill>
        <p:spPr bwMode="auto">
          <a:xfrm>
            <a:off x="615951" y="1477968"/>
            <a:ext cx="8637588" cy="5026025"/>
          </a:xfrm>
          <a:prstGeom prst="rect">
            <a:avLst/>
          </a:prstGeom>
          <a:noFill/>
          <a:ln w="9525">
            <a:noFill/>
            <a:miter lim="800000"/>
            <a:headEnd/>
            <a:tailEnd/>
          </a:ln>
        </p:spPr>
      </p:pic>
      <p:sp>
        <p:nvSpPr>
          <p:cNvPr id="6" name="Rectangle 3"/>
          <p:cNvSpPr>
            <a:spLocks noChangeArrowheads="1"/>
          </p:cNvSpPr>
          <p:nvPr/>
        </p:nvSpPr>
        <p:spPr bwMode="auto">
          <a:xfrm>
            <a:off x="496888" y="673101"/>
            <a:ext cx="3929186"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Las Palmas de Gran Canaria (</a:t>
            </a:r>
            <a:r>
              <a:rPr kumimoji="0" lang="en-US" sz="1800" dirty="0" err="1" smtClean="0">
                <a:solidFill>
                  <a:srgbClr val="FFFFFF"/>
                </a:solidFill>
                <a:latin typeface="Arial" pitchFamily="34" charset="0"/>
              </a:rPr>
              <a:t>Malla</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
        <p:nvSpPr>
          <p:cNvPr id="7"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 sz="2400" b="1" smtClean="0">
                <a:solidFill>
                  <a:srgbClr val="FFFFFF"/>
                </a:solidFill>
                <a:latin typeface="Trebuchet MS" pitchFamily="34" charset="0"/>
              </a:rPr>
              <a:t>Método del Mecano para Mallas de Tetraedros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496896" y="673106"/>
            <a:ext cx="6596583" cy="618584"/>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a:t>
            </a:r>
            <a:r>
              <a:rPr lang="es-ES" sz="1800" dirty="0" smtClean="0">
                <a:solidFill>
                  <a:srgbClr val="FFFFFF"/>
                </a:solidFill>
                <a:latin typeface="Arial" pitchFamily="34" charset="0"/>
                <a:cs typeface="Arial" pitchFamily="34" charset="0"/>
              </a:rPr>
              <a:t>Centro Nacional de Información Geográfica, </a:t>
            </a:r>
            <a:r>
              <a:rPr lang="es-ES" sz="1800" dirty="0" err="1" smtClean="0">
                <a:solidFill>
                  <a:srgbClr val="FFFFFF"/>
                </a:solidFill>
                <a:latin typeface="Arial" pitchFamily="34" charset="0"/>
                <a:cs typeface="Arial" pitchFamily="34" charset="0"/>
              </a:rPr>
              <a:t>step</a:t>
            </a:r>
            <a:r>
              <a:rPr lang="es-ES" sz="1800" dirty="0" smtClean="0">
                <a:solidFill>
                  <a:srgbClr val="FFFFFF"/>
                </a:solidFill>
                <a:latin typeface="Arial" pitchFamily="34" charset="0"/>
                <a:cs typeface="Arial" pitchFamily="34" charset="0"/>
              </a:rPr>
              <a:t> 25 m</a:t>
            </a:r>
          </a:p>
          <a:p>
            <a:pPr algn="l">
              <a:lnSpc>
                <a:spcPct val="70000"/>
              </a:lnSpc>
              <a:spcBef>
                <a:spcPct val="50000"/>
              </a:spcBef>
            </a:pPr>
            <a:r>
              <a:rPr kumimoji="0" lang="en-US" sz="1800" dirty="0" smtClean="0">
                <a:solidFill>
                  <a:srgbClr val="FFFFFF"/>
                </a:solidFill>
                <a:latin typeface="Arial" pitchFamily="34" charset="0"/>
                <a:cs typeface="Arial" pitchFamily="34" charset="0"/>
                <a:hlinkClick r:id="rId3"/>
              </a:rPr>
              <a:t>http://www.cnig.es/</a:t>
            </a:r>
            <a:endParaRPr kumimoji="0" lang="en-US" sz="1800" dirty="0" smtClean="0">
              <a:solidFill>
                <a:srgbClr val="FFFFFF"/>
              </a:solidFill>
              <a:latin typeface="Arial" pitchFamily="34" charset="0"/>
              <a:cs typeface="Arial" pitchFamily="34" charset="0"/>
            </a:endParaRPr>
          </a:p>
        </p:txBody>
      </p:sp>
      <p:sp>
        <p:nvSpPr>
          <p:cNvPr id="1433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grpSp>
        <p:nvGrpSpPr>
          <p:cNvPr id="2" name="22 Grupo"/>
          <p:cNvGrpSpPr>
            <a:grpSpLocks/>
          </p:cNvGrpSpPr>
          <p:nvPr/>
        </p:nvGrpSpPr>
        <p:grpSpPr bwMode="auto">
          <a:xfrm>
            <a:off x="1785939" y="1946277"/>
            <a:ext cx="5784851" cy="4167188"/>
            <a:chOff x="1287887" y="1545483"/>
            <a:chExt cx="7122018" cy="5138961"/>
          </a:xfrm>
        </p:grpSpPr>
        <p:pic>
          <p:nvPicPr>
            <p:cNvPr id="14347" name="Picture 6" descr="C:\Documents and Settings\Rafa\Escritorio\Madrid Mallas\CartografiaMadrid.png"/>
            <p:cNvPicPr>
              <a:picLocks noChangeAspect="1" noChangeArrowheads="1"/>
            </p:cNvPicPr>
            <p:nvPr/>
          </p:nvPicPr>
          <p:blipFill>
            <a:blip r:embed="rId4" cstate="print"/>
            <a:srcRect/>
            <a:stretch>
              <a:fillRect/>
            </a:stretch>
          </p:blipFill>
          <p:spPr bwMode="auto">
            <a:xfrm>
              <a:off x="1287887" y="1545483"/>
              <a:ext cx="7122018" cy="5138961"/>
            </a:xfrm>
            <a:prstGeom prst="rect">
              <a:avLst/>
            </a:prstGeom>
            <a:noFill/>
            <a:ln w="9525">
              <a:noFill/>
              <a:miter lim="800000"/>
              <a:headEnd/>
              <a:tailEnd/>
            </a:ln>
          </p:spPr>
        </p:pic>
        <p:grpSp>
          <p:nvGrpSpPr>
            <p:cNvPr id="3" name="20 Grupo"/>
            <p:cNvGrpSpPr>
              <a:grpSpLocks/>
            </p:cNvGrpSpPr>
            <p:nvPr/>
          </p:nvGrpSpPr>
          <p:grpSpPr bwMode="auto">
            <a:xfrm>
              <a:off x="2779778" y="1653235"/>
              <a:ext cx="4915813" cy="4491533"/>
              <a:chOff x="2779778" y="1653235"/>
              <a:chExt cx="4915813" cy="4491533"/>
            </a:xfrm>
          </p:grpSpPr>
          <p:cxnSp>
            <p:nvCxnSpPr>
              <p:cNvPr id="14349" name="7 Conector recto"/>
              <p:cNvCxnSpPr>
                <a:cxnSpLocks noChangeShapeType="1"/>
              </p:cNvCxnSpPr>
              <p:nvPr/>
            </p:nvCxnSpPr>
            <p:spPr bwMode="auto">
              <a:xfrm>
                <a:off x="2867559" y="1667865"/>
                <a:ext cx="4806086" cy="43892"/>
              </a:xfrm>
              <a:prstGeom prst="line">
                <a:avLst/>
              </a:prstGeom>
              <a:noFill/>
              <a:ln w="57150" algn="ctr">
                <a:solidFill>
                  <a:srgbClr val="92D050"/>
                </a:solidFill>
                <a:round/>
                <a:headEnd/>
                <a:tailEnd/>
              </a:ln>
            </p:spPr>
          </p:cxnSp>
          <p:cxnSp>
            <p:nvCxnSpPr>
              <p:cNvPr id="14350" name="12 Conector recto"/>
              <p:cNvCxnSpPr>
                <a:cxnSpLocks noChangeShapeType="1"/>
              </p:cNvCxnSpPr>
              <p:nvPr/>
            </p:nvCxnSpPr>
            <p:spPr bwMode="auto">
              <a:xfrm>
                <a:off x="7659014" y="1697126"/>
                <a:ext cx="21946" cy="4440327"/>
              </a:xfrm>
              <a:prstGeom prst="line">
                <a:avLst/>
              </a:prstGeom>
              <a:noFill/>
              <a:ln w="57150" algn="ctr">
                <a:solidFill>
                  <a:srgbClr val="92D050"/>
                </a:solidFill>
                <a:round/>
                <a:headEnd/>
                <a:tailEnd/>
              </a:ln>
            </p:spPr>
          </p:cxnSp>
          <p:cxnSp>
            <p:nvCxnSpPr>
              <p:cNvPr id="14351" name="14 Conector recto"/>
              <p:cNvCxnSpPr>
                <a:cxnSpLocks noChangeShapeType="1"/>
              </p:cNvCxnSpPr>
              <p:nvPr/>
            </p:nvCxnSpPr>
            <p:spPr bwMode="auto">
              <a:xfrm flipH="1" flipV="1">
                <a:off x="2779778" y="6086248"/>
                <a:ext cx="4915813" cy="58520"/>
              </a:xfrm>
              <a:prstGeom prst="line">
                <a:avLst/>
              </a:prstGeom>
              <a:noFill/>
              <a:ln w="57150" algn="ctr">
                <a:solidFill>
                  <a:srgbClr val="92D050"/>
                </a:solidFill>
                <a:round/>
                <a:headEnd/>
                <a:tailEnd/>
              </a:ln>
            </p:spPr>
          </p:cxnSp>
          <p:cxnSp>
            <p:nvCxnSpPr>
              <p:cNvPr id="14352" name="17 Conector recto"/>
              <p:cNvCxnSpPr>
                <a:cxnSpLocks noChangeShapeType="1"/>
              </p:cNvCxnSpPr>
              <p:nvPr/>
            </p:nvCxnSpPr>
            <p:spPr bwMode="auto">
              <a:xfrm flipV="1">
                <a:off x="2787091" y="1653235"/>
                <a:ext cx="73152" cy="4462272"/>
              </a:xfrm>
              <a:prstGeom prst="line">
                <a:avLst/>
              </a:prstGeom>
              <a:noFill/>
              <a:ln w="57150" algn="ctr">
                <a:solidFill>
                  <a:srgbClr val="92D050"/>
                </a:solidFill>
                <a:round/>
                <a:headEnd/>
                <a:tailEnd/>
              </a:ln>
            </p:spPr>
          </p:cxnSp>
        </p:grpSp>
      </p:grpSp>
      <p:sp>
        <p:nvSpPr>
          <p:cNvPr id="14341" name="21 Rectángulo"/>
          <p:cNvSpPr>
            <a:spLocks noChangeArrowheads="1"/>
          </p:cNvSpPr>
          <p:nvPr/>
        </p:nvSpPr>
        <p:spPr bwMode="auto">
          <a:xfrm>
            <a:off x="479430" y="5487997"/>
            <a:ext cx="2797175"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min</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min</a:t>
            </a:r>
            <a:r>
              <a:rPr lang="es-ES" sz="1200" b="1" dirty="0" smtClean="0">
                <a:solidFill>
                  <a:srgbClr val="000000"/>
                </a:solidFill>
                <a:latin typeface="Arial" pitchFamily="34" charset="0"/>
                <a:cs typeface="Arial" pitchFamily="34" charset="0"/>
              </a:rPr>
              <a:t>)=(372300,4446800)</a:t>
            </a:r>
          </a:p>
        </p:txBody>
      </p:sp>
      <p:sp>
        <p:nvSpPr>
          <p:cNvPr id="14342" name="23 Rectángulo"/>
          <p:cNvSpPr>
            <a:spLocks noChangeArrowheads="1"/>
          </p:cNvSpPr>
          <p:nvPr/>
        </p:nvSpPr>
        <p:spPr bwMode="auto">
          <a:xfrm>
            <a:off x="6726238" y="1947873"/>
            <a:ext cx="2863850"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max</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max</a:t>
            </a:r>
            <a:r>
              <a:rPr lang="es-ES" sz="1200" b="1" dirty="0" smtClean="0">
                <a:solidFill>
                  <a:srgbClr val="000000"/>
                </a:solidFill>
                <a:latin typeface="Arial" pitchFamily="34" charset="0"/>
                <a:cs typeface="Arial" pitchFamily="34" charset="0"/>
              </a:rPr>
              <a:t>)=(512400,4575900)</a:t>
            </a:r>
          </a:p>
        </p:txBody>
      </p:sp>
      <p:sp>
        <p:nvSpPr>
          <p:cNvPr id="14345" name="26 Rectángulo"/>
          <p:cNvSpPr>
            <a:spLocks noChangeArrowheads="1"/>
          </p:cNvSpPr>
          <p:nvPr/>
        </p:nvSpPr>
        <p:spPr bwMode="auto">
          <a:xfrm>
            <a:off x="3594107" y="5940434"/>
            <a:ext cx="2798764"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140 km</a:t>
            </a:r>
          </a:p>
        </p:txBody>
      </p:sp>
      <p:sp>
        <p:nvSpPr>
          <p:cNvPr id="14346" name="27 Rectángulo"/>
          <p:cNvSpPr>
            <a:spLocks noChangeArrowheads="1"/>
          </p:cNvSpPr>
          <p:nvPr/>
        </p:nvSpPr>
        <p:spPr bwMode="auto">
          <a:xfrm>
            <a:off x="7191378" y="3649670"/>
            <a:ext cx="977900"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130 km</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496893" y="673101"/>
            <a:ext cx="4236962"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The Mesh Generation Code (Prototype)</a:t>
            </a:r>
            <a:endParaRPr kumimoji="0" lang="en-US" sz="1800" dirty="0" smtClean="0">
              <a:solidFill>
                <a:srgbClr val="FFFFFF"/>
              </a:solidFill>
              <a:latin typeface="Arial" pitchFamily="34" charset="0"/>
              <a:cs typeface="Arial" pitchFamily="34" charset="0"/>
            </a:endParaRPr>
          </a:p>
        </p:txBody>
      </p:sp>
      <p:sp>
        <p:nvSpPr>
          <p:cNvPr id="1536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5364" name="Picture 2" descr="C:\Documents and Settings\Rafa\Mis documentos\CopiaNuevaSeptiembre2011PortatilRAFA\PUBLICACIONES\Articulos\cas2012_MIT\FigurasMalla\FiguraMapaMalla.png"/>
          <p:cNvPicPr>
            <a:picLocks noChangeAspect="1" noChangeArrowheads="1"/>
          </p:cNvPicPr>
          <p:nvPr/>
        </p:nvPicPr>
        <p:blipFill>
          <a:blip r:embed="rId3" cstate="print"/>
          <a:srcRect/>
          <a:stretch>
            <a:fillRect/>
          </a:stretch>
        </p:blipFill>
        <p:spPr bwMode="auto">
          <a:xfrm>
            <a:off x="1352550" y="1528764"/>
            <a:ext cx="7173914" cy="508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496889" y="673101"/>
            <a:ext cx="489098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p:txBody>
      </p:sp>
      <p:sp>
        <p:nvSpPr>
          <p:cNvPr id="1741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7412" name="Picture 2" descr="C:\Documents and Settings\Rafa\Escritorio\Madrid Mallas\madrid_desde_el_cielo.png"/>
          <p:cNvPicPr>
            <a:picLocks noChangeAspect="1" noChangeArrowheads="1"/>
          </p:cNvPicPr>
          <p:nvPr/>
        </p:nvPicPr>
        <p:blipFill>
          <a:blip r:embed="rId3" cstate="print"/>
          <a:srcRect/>
          <a:stretch>
            <a:fillRect/>
          </a:stretch>
        </p:blipFill>
        <p:spPr bwMode="auto">
          <a:xfrm>
            <a:off x="2289181" y="1711331"/>
            <a:ext cx="5076825" cy="467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96890" y="673101"/>
            <a:ext cx="4707156"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kumimoji="0" lang="en-US" sz="1800" dirty="0" smtClean="0">
              <a:solidFill>
                <a:srgbClr val="FFFFFF"/>
              </a:solidFill>
              <a:latin typeface="Arial" pitchFamily="34" charset="0"/>
              <a:cs typeface="Arial" pitchFamily="34" charset="0"/>
            </a:endParaRPr>
          </a:p>
        </p:txBody>
      </p:sp>
      <p:sp>
        <p:nvSpPr>
          <p:cNvPr id="1843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8436" name="Picture 2" descr="C:\Documents and Settings\Rafa\Escritorio\Madrid Mallas\madrid_malla_desde_el_cielo.png"/>
          <p:cNvPicPr>
            <a:picLocks noChangeAspect="1" noChangeArrowheads="1"/>
          </p:cNvPicPr>
          <p:nvPr/>
        </p:nvPicPr>
        <p:blipFill>
          <a:blip r:embed="rId3" cstate="print"/>
          <a:srcRect/>
          <a:stretch>
            <a:fillRect/>
          </a:stretch>
        </p:blipFill>
        <p:spPr bwMode="auto">
          <a:xfrm>
            <a:off x="2392372" y="1725613"/>
            <a:ext cx="4979987" cy="4591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96889" y="673106"/>
            <a:ext cx="4890988"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1945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9460" name="Picture 2" descr="C:\Documents and Settings\Rafa\Escritorio\Madrid Mallas\madrid_perspectiva.png"/>
          <p:cNvPicPr>
            <a:picLocks noChangeAspect="1" noChangeArrowheads="1"/>
          </p:cNvPicPr>
          <p:nvPr/>
        </p:nvPicPr>
        <p:blipFill>
          <a:blip r:embed="rId3" cstate="print"/>
          <a:srcRect/>
          <a:stretch>
            <a:fillRect/>
          </a:stretch>
        </p:blipFill>
        <p:spPr bwMode="auto">
          <a:xfrm>
            <a:off x="296863" y="1519238"/>
            <a:ext cx="9290050" cy="5033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757370" y="198445"/>
          <a:ext cx="6480175" cy="6416675"/>
        </p:xfrm>
        <a:graphic>
          <a:graphicData uri="http://schemas.openxmlformats.org/presentationml/2006/ole">
            <p:oleObj spid="_x0000_s4098" name="Fotografía de Photo Editor" r:id="rId4" imgW="6392167" imgH="6314286" progId="">
              <p:embed/>
            </p:oleObj>
          </a:graphicData>
        </a:graphic>
      </p:graphicFrame>
      <p:sp>
        <p:nvSpPr>
          <p:cNvPr id="1876995" name="Text Box 3"/>
          <p:cNvSpPr txBox="1">
            <a:spLocks noChangeArrowheads="1"/>
          </p:cNvSpPr>
          <p:nvPr/>
        </p:nvSpPr>
        <p:spPr bwMode="auto">
          <a:xfrm>
            <a:off x="7199318" y="912813"/>
            <a:ext cx="2611437" cy="307730"/>
          </a:xfrm>
          <a:prstGeom prst="rect">
            <a:avLst/>
          </a:prstGeom>
          <a:noFill/>
          <a:ln w="57150">
            <a:noFill/>
            <a:miter lim="800000"/>
            <a:headEnd/>
            <a:tailEnd/>
          </a:ln>
        </p:spPr>
        <p:txBody>
          <a:bodyPr lIns="91393" tIns="45697" rIns="91393" bIns="45697">
            <a:spAutoFit/>
          </a:bodyPr>
          <a:lstStyle/>
          <a:p>
            <a:pPr algn="l">
              <a:spcBef>
                <a:spcPct val="50000"/>
              </a:spcBef>
            </a:pPr>
            <a:r>
              <a:rPr lang="en-GB" sz="1400" b="1" dirty="0" smtClean="0">
                <a:solidFill>
                  <a:srgbClr val="FFFFFF"/>
                </a:solidFill>
                <a:latin typeface="Arial" charset="0"/>
              </a:rPr>
              <a:t>Las Palmas de Gran </a:t>
            </a:r>
            <a:r>
              <a:rPr lang="en-GB" sz="1400" b="1" dirty="0" err="1" smtClean="0">
                <a:solidFill>
                  <a:srgbClr val="FFFFFF"/>
                </a:solidFill>
                <a:latin typeface="Arial" charset="0"/>
              </a:rPr>
              <a:t>Canaria</a:t>
            </a:r>
            <a:endParaRPr lang="en-GB" sz="1400" b="1" dirty="0" smtClean="0">
              <a:solidFill>
                <a:srgbClr val="FFFFFF"/>
              </a:solidFill>
              <a:latin typeface="Arial" charset="0"/>
            </a:endParaRPr>
          </a:p>
        </p:txBody>
      </p:sp>
      <p:sp>
        <p:nvSpPr>
          <p:cNvPr id="1876996" name="Line 4"/>
          <p:cNvSpPr>
            <a:spLocks noChangeShapeType="1"/>
          </p:cNvSpPr>
          <p:nvPr/>
        </p:nvSpPr>
        <p:spPr bwMode="auto">
          <a:xfrm flipH="1">
            <a:off x="6721475" y="1060450"/>
            <a:ext cx="458788" cy="0"/>
          </a:xfrm>
          <a:prstGeom prst="line">
            <a:avLst/>
          </a:prstGeom>
          <a:noFill/>
          <a:ln w="38100">
            <a:solidFill>
              <a:schemeClr val="bg1"/>
            </a:solidFill>
            <a:round/>
            <a:headEnd/>
            <a:tailEnd type="triangle" w="med" len="med"/>
          </a:ln>
        </p:spPr>
        <p:txBody>
          <a:bodyPr lIns="89953" tIns="46776" rIns="89953" bIns="46776">
            <a:spAutoFit/>
          </a:bodyPr>
          <a:lstStyle/>
          <a:p>
            <a:endParaRPr lang="es-ES" sz="4200" dirty="0" smtClean="0"/>
          </a:p>
        </p:txBody>
      </p:sp>
      <p:pic>
        <p:nvPicPr>
          <p:cNvPr id="1876997" name="Picture 5"/>
          <p:cNvPicPr>
            <a:picLocks noChangeAspect="1" noChangeArrowheads="1"/>
          </p:cNvPicPr>
          <p:nvPr/>
        </p:nvPicPr>
        <p:blipFill>
          <a:blip r:embed="rId5" cstate="print"/>
          <a:srcRect r="82483" b="64890"/>
          <a:stretch>
            <a:fillRect/>
          </a:stretch>
        </p:blipFill>
        <p:spPr bwMode="auto">
          <a:xfrm>
            <a:off x="188295" y="482600"/>
            <a:ext cx="1355618" cy="1671258"/>
          </a:xfrm>
          <a:prstGeom prst="rect">
            <a:avLst/>
          </a:prstGeom>
          <a:noFill/>
          <a:ln w="57150" algn="ctr">
            <a:noFill/>
            <a:miter lim="800000"/>
            <a:headEnd/>
            <a:tailEnd/>
          </a:ln>
        </p:spPr>
      </p:pic>
      <p:pic>
        <p:nvPicPr>
          <p:cNvPr id="1876999" name="Picture 7"/>
          <p:cNvPicPr>
            <a:picLocks noChangeAspect="1" noChangeArrowheads="1"/>
          </p:cNvPicPr>
          <p:nvPr/>
        </p:nvPicPr>
        <p:blipFill>
          <a:blip r:embed="rId6" cstate="print"/>
          <a:srcRect l="5936" t="5513" r="5776" b="4753"/>
          <a:stretch>
            <a:fillRect/>
          </a:stretch>
        </p:blipFill>
        <p:spPr bwMode="auto">
          <a:xfrm>
            <a:off x="165104" y="2617808"/>
            <a:ext cx="1435096" cy="1644095"/>
          </a:xfrm>
          <a:prstGeom prst="rect">
            <a:avLst/>
          </a:prstGeom>
          <a:noFill/>
          <a:ln w="57150" algn="ctr">
            <a:noFill/>
            <a:miter lim="800000"/>
            <a:headEnd/>
            <a:tailEnd/>
          </a:ln>
        </p:spPr>
      </p:pic>
      <p:graphicFrame>
        <p:nvGraphicFramePr>
          <p:cNvPr id="1027" name="Object 12"/>
          <p:cNvGraphicFramePr>
            <a:graphicFrameLocks noChangeAspect="1"/>
          </p:cNvGraphicFramePr>
          <p:nvPr/>
        </p:nvGraphicFramePr>
        <p:xfrm>
          <a:off x="176339" y="4815557"/>
          <a:ext cx="1403848" cy="1499194"/>
        </p:xfrm>
        <a:graphic>
          <a:graphicData uri="http://schemas.openxmlformats.org/presentationml/2006/ole">
            <p:oleObj spid="_x0000_s4099" name="Fotografía de Photo Editor" r:id="rId7" imgW="1580952" imgH="1619476"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76995"/>
                                        </p:tgtEl>
                                        <p:attrNameLst>
                                          <p:attrName>style.visibility</p:attrName>
                                        </p:attrNameLst>
                                      </p:cBhvr>
                                      <p:to>
                                        <p:strVal val="visible"/>
                                      </p:to>
                                    </p:set>
                                    <p:animEffect transition="in" filter="dissolve">
                                      <p:cBhvr>
                                        <p:cTn id="7" dur="500"/>
                                        <p:tgtEl>
                                          <p:spTgt spid="18769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76996"/>
                                        </p:tgtEl>
                                        <p:attrNameLst>
                                          <p:attrName>style.visibility</p:attrName>
                                        </p:attrNameLst>
                                      </p:cBhvr>
                                      <p:to>
                                        <p:strVal val="visible"/>
                                      </p:to>
                                    </p:set>
                                    <p:animEffect transition="in" filter="dissolve">
                                      <p:cBhvr>
                                        <p:cTn id="10" dur="500"/>
                                        <p:tgtEl>
                                          <p:spTgt spid="187699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69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69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5" grpId="0"/>
      <p:bldP spid="187699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96890" y="673107"/>
            <a:ext cx="4707156"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048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0484" name="Picture 2" descr="C:\Documents and Settings\Rafa\Escritorio\Madrid Mallas\madrid_malla_perspectiva.png"/>
          <p:cNvPicPr>
            <a:picLocks noChangeAspect="1" noChangeArrowheads="1"/>
          </p:cNvPicPr>
          <p:nvPr/>
        </p:nvPicPr>
        <p:blipFill>
          <a:blip r:embed="rId3" cstate="print"/>
          <a:srcRect/>
          <a:stretch>
            <a:fillRect/>
          </a:stretch>
        </p:blipFill>
        <p:spPr bwMode="auto">
          <a:xfrm>
            <a:off x="325438" y="1558930"/>
            <a:ext cx="9396412" cy="4816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96895" y="673107"/>
            <a:ext cx="6006742"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Transient surface triangulation of the 3-D domain</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150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1508" name="Picture 2" descr="C:\Documents and Settings\Rafa\Escritorio\Madrid Mallas\madrid_cosido_perspectiva.png"/>
          <p:cNvPicPr>
            <a:picLocks noChangeAspect="1" noChangeArrowheads="1"/>
          </p:cNvPicPr>
          <p:nvPr/>
        </p:nvPicPr>
        <p:blipFill>
          <a:blip r:embed="rId3" cstate="print"/>
          <a:srcRect/>
          <a:stretch>
            <a:fillRect/>
          </a:stretch>
        </p:blipFill>
        <p:spPr bwMode="auto">
          <a:xfrm>
            <a:off x="12702" y="1392246"/>
            <a:ext cx="9839325" cy="5024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496890" y="673107"/>
            <a:ext cx="5865613"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3-D domain; the upper plane is placed at 10 km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253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2532" name="Picture 2" descr="C:\Documents and Settings\Rafa\Escritorio\Madrid Mallas\Madrid_10000\Madrid3Dmesh1.png"/>
          <p:cNvPicPr>
            <a:picLocks noChangeAspect="1" noChangeArrowheads="1"/>
          </p:cNvPicPr>
          <p:nvPr/>
        </p:nvPicPr>
        <p:blipFill>
          <a:blip r:embed="rId3" cstate="print"/>
          <a:srcRect/>
          <a:stretch>
            <a:fillRect/>
          </a:stretch>
        </p:blipFill>
        <p:spPr bwMode="auto">
          <a:xfrm>
            <a:off x="549279" y="1447800"/>
            <a:ext cx="8786813" cy="5113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484193" y="687391"/>
            <a:ext cx="7818437" cy="1689647"/>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Tetrahedral mesh with 824.379 nodes and 3.569.164 </a:t>
            </a:r>
            <a:r>
              <a:rPr kumimoji="0" lang="en-US" sz="1800" dirty="0" err="1" smtClean="0">
                <a:solidFill>
                  <a:srgbClr val="FFFFFF"/>
                </a:solidFill>
                <a:latin typeface="Arial" pitchFamily="34" charset="0"/>
              </a:rPr>
              <a:t>tetrahedra</a:t>
            </a:r>
            <a:endParaRPr kumimoji="0" lang="en-US" sz="1800" dirty="0" smtClean="0">
              <a:solidFill>
                <a:srgbClr val="FFFFFF"/>
              </a:solidFill>
              <a:latin typeface="Arial" pitchFamily="34" charset="0"/>
            </a:endParaRPr>
          </a:p>
          <a:p>
            <a:pPr algn="l">
              <a:lnSpc>
                <a:spcPct val="70000"/>
              </a:lnSpc>
              <a:spcBef>
                <a:spcPct val="50000"/>
              </a:spcBef>
            </a:pP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min</a:t>
            </a:r>
            <a:r>
              <a:rPr kumimoji="0" lang="en-US" sz="1800" dirty="0" smtClean="0">
                <a:solidFill>
                  <a:srgbClr val="FFFFFF"/>
                </a:solidFill>
                <a:latin typeface="Arial" pitchFamily="34" charset="0"/>
              </a:rPr>
              <a:t> = 0.17    ;    </a:t>
            </a: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mean</a:t>
            </a:r>
            <a:r>
              <a:rPr kumimoji="0" lang="en-US" sz="1800" dirty="0" smtClean="0">
                <a:solidFill>
                  <a:srgbClr val="FFFFFF"/>
                </a:solidFill>
                <a:latin typeface="Arial" pitchFamily="34" charset="0"/>
              </a:rPr>
              <a:t> = 0.77    ;      only </a:t>
            </a:r>
            <a:r>
              <a:rPr kumimoji="0" lang="es-ES" sz="1800" dirty="0" smtClean="0">
                <a:solidFill>
                  <a:srgbClr val="FFFFFF"/>
                </a:solidFill>
                <a:latin typeface="Arial" pitchFamily="34" charset="0"/>
              </a:rPr>
              <a:t>3 </a:t>
            </a:r>
            <a:r>
              <a:rPr kumimoji="0" lang="es-ES" sz="1800" dirty="0" err="1" smtClean="0">
                <a:solidFill>
                  <a:srgbClr val="FFFFFF"/>
                </a:solidFill>
                <a:latin typeface="Arial" pitchFamily="34" charset="0"/>
              </a:rPr>
              <a:t>tetrahedra</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with</a:t>
            </a:r>
            <a:r>
              <a:rPr kumimoji="0" lang="es-ES" sz="1800" dirty="0" smtClean="0">
                <a:solidFill>
                  <a:srgbClr val="FFFFFF"/>
                </a:solidFill>
                <a:latin typeface="Arial" pitchFamily="34" charset="0"/>
              </a:rPr>
              <a:t> q &lt; 0.3</a:t>
            </a:r>
            <a:r>
              <a:rPr kumimoji="0" lang="en-US" sz="1800" dirty="0" smtClean="0">
                <a:solidFill>
                  <a:srgbClr val="FFFFFF"/>
                </a:solidFill>
                <a:latin typeface="Arial" pitchFamily="34" charset="0"/>
              </a:rPr>
              <a:t>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con solo 3 </a:t>
            </a:r>
            <a:r>
              <a:rPr kumimoji="0" lang="en-US" sz="1800" dirty="0" err="1" smtClean="0">
                <a:solidFill>
                  <a:srgbClr val="FFFFFF"/>
                </a:solidFill>
                <a:latin typeface="Arial" pitchFamily="34" charset="0"/>
              </a:rPr>
              <a:t>elementos</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por</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debajo</a:t>
            </a:r>
            <a:r>
              <a:rPr kumimoji="0" lang="en-US" sz="1800" dirty="0" smtClean="0">
                <a:solidFill>
                  <a:srgbClr val="FFFFFF"/>
                </a:solidFill>
                <a:latin typeface="Arial" pitchFamily="34" charset="0"/>
              </a:rPr>
              <a:t> de 0.3.</a:t>
            </a:r>
          </a:p>
          <a:p>
            <a:pPr algn="l">
              <a:lnSpc>
                <a:spcPct val="70000"/>
              </a:lnSpc>
              <a:spcBef>
                <a:spcPct val="50000"/>
              </a:spcBef>
            </a:pP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355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3556" name="Picture 2" descr="C:\Documents and Settings\Rafa\Escritorio\Madrid Mallas\Madrid_10000\Madrid3Dmesh2.png"/>
          <p:cNvPicPr>
            <a:picLocks noChangeAspect="1" noChangeArrowheads="1"/>
          </p:cNvPicPr>
          <p:nvPr/>
        </p:nvPicPr>
        <p:blipFill>
          <a:blip r:embed="rId3" cstate="print"/>
          <a:srcRect/>
          <a:stretch>
            <a:fillRect/>
          </a:stretch>
        </p:blipFill>
        <p:spPr bwMode="auto">
          <a:xfrm>
            <a:off x="519122" y="1427169"/>
            <a:ext cx="8778875" cy="5106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descr="C:\Documents and Settings\Rafa\Escritorio\z-GC_malla2.png"/>
          <p:cNvPicPr>
            <a:picLocks noChangeAspect="1" noChangeArrowheads="1"/>
          </p:cNvPicPr>
          <p:nvPr/>
        </p:nvPicPr>
        <p:blipFill>
          <a:blip r:embed="rId3" cstate="print"/>
          <a:srcRect/>
          <a:stretch>
            <a:fillRect/>
          </a:stretch>
        </p:blipFill>
        <p:spPr bwMode="auto">
          <a:xfrm>
            <a:off x="602933" y="2132863"/>
            <a:ext cx="4752528" cy="3327695"/>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5560964" y="1685242"/>
            <a:ext cx="3682928" cy="1959782"/>
          </a:xfrm>
          <a:prstGeom prst="rect">
            <a:avLst/>
          </a:prstGeom>
          <a:noFill/>
          <a:ln w="57150" algn="ctr">
            <a:no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5642219" y="4437112"/>
            <a:ext cx="3569427" cy="1890772"/>
          </a:xfrm>
          <a:prstGeom prst="rect">
            <a:avLst/>
          </a:prstGeom>
          <a:noFill/>
          <a:ln w="57150" algn="ctr">
            <a:noFill/>
            <a:miter lim="800000"/>
            <a:headEnd/>
            <a:tailEnd/>
          </a:ln>
        </p:spPr>
      </p:pic>
      <p:cxnSp>
        <p:nvCxnSpPr>
          <p:cNvPr id="22" name="21 Conector angular"/>
          <p:cNvCxnSpPr>
            <a:stCxn id="19" idx="1"/>
          </p:cNvCxnSpPr>
          <p:nvPr/>
        </p:nvCxnSpPr>
        <p:spPr bwMode="auto">
          <a:xfrm rot="10800000" flipV="1">
            <a:off x="3483248" y="2665145"/>
            <a:ext cx="2077712" cy="619851"/>
          </a:xfrm>
          <a:prstGeom prst="bentConnector3">
            <a:avLst>
              <a:gd name="adj1" fmla="val 50000"/>
            </a:avLst>
          </a:prstGeom>
          <a:solidFill>
            <a:srgbClr val="00B8FF"/>
          </a:solidFill>
          <a:ln w="38100" cap="flat" cmpd="sng" algn="ctr">
            <a:solidFill>
              <a:srgbClr val="C0000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22 Conector angular"/>
          <p:cNvCxnSpPr/>
          <p:nvPr/>
        </p:nvCxnSpPr>
        <p:spPr bwMode="auto">
          <a:xfrm rot="10800000">
            <a:off x="4235668" y="4005064"/>
            <a:ext cx="1380524" cy="1363786"/>
          </a:xfrm>
          <a:prstGeom prst="bentConnector3">
            <a:avLst>
              <a:gd name="adj1" fmla="val 50000"/>
            </a:avLst>
          </a:prstGeom>
          <a:solidFill>
            <a:srgbClr val="00B8FF"/>
          </a:solidFill>
          <a:ln w="38100" cap="flat" cmpd="sng" algn="ctr">
            <a:solidFill>
              <a:srgbClr val="7030A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Generación Automática de Mallas de Tetraedros</a:t>
            </a:r>
          </a:p>
        </p:txBody>
      </p:sp>
      <p:sp>
        <p:nvSpPr>
          <p:cNvPr id="12" name="Rectangle 3"/>
          <p:cNvSpPr>
            <a:spLocks noChangeArrowheads="1"/>
          </p:cNvSpPr>
          <p:nvPr/>
        </p:nvSpPr>
        <p:spPr bwMode="auto">
          <a:xfrm>
            <a:off x="496891" y="673101"/>
            <a:ext cx="2313359"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Isla de Gran </a:t>
            </a:r>
            <a:r>
              <a:rPr kumimoji="0" lang="en-US" sz="1800" dirty="0" err="1" smtClean="0">
                <a:solidFill>
                  <a:srgbClr val="C8C8C8"/>
                </a:solidFill>
                <a:latin typeface="Arial" pitchFamily="34" charset="0"/>
              </a:rPr>
              <a:t>Canaria</a:t>
            </a:r>
            <a:endParaRPr kumimoji="0" lang="en-US" sz="1800" dirty="0" smtClean="0">
              <a:solidFill>
                <a:srgbClr val="C8C8C8"/>
              </a:solidFill>
              <a:latin typeface="Arial"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Adaptive Finite Element Solution</a:t>
            </a:r>
            <a:endParaRPr lang="en-US" dirty="0"/>
          </a:p>
        </p:txBody>
      </p:sp>
      <p:sp>
        <p:nvSpPr>
          <p:cNvPr id="5" name="CuadroTexto 4"/>
          <p:cNvSpPr txBox="1"/>
          <p:nvPr/>
        </p:nvSpPr>
        <p:spPr>
          <a:xfrm>
            <a:off x="762000" y="1429544"/>
            <a:ext cx="2863335" cy="461665"/>
          </a:xfrm>
          <a:prstGeom prst="rect">
            <a:avLst/>
          </a:prstGeom>
          <a:noFill/>
        </p:spPr>
        <p:txBody>
          <a:bodyPr wrap="square" rtlCol="0">
            <a:spAutoFit/>
          </a:bodyPr>
          <a:lstStyle/>
          <a:p>
            <a:r>
              <a:rPr lang="en-US" sz="2400" b="1" dirty="0" smtClean="0">
                <a:solidFill>
                  <a:srgbClr val="000000"/>
                </a:solidFill>
              </a:rPr>
              <a:t>Parabolic Problem:</a:t>
            </a:r>
            <a:endParaRPr lang="en-US" sz="2400" b="1" dirty="0">
              <a:solidFill>
                <a:srgbClr val="000000"/>
              </a:solidFill>
            </a:endParaRPr>
          </a:p>
        </p:txBody>
      </p:sp>
      <p:sp>
        <p:nvSpPr>
          <p:cNvPr id="6" name="CuadroTexto 5"/>
          <p:cNvSpPr txBox="1"/>
          <p:nvPr/>
        </p:nvSpPr>
        <p:spPr>
          <a:xfrm>
            <a:off x="0" y="2839989"/>
            <a:ext cx="9906000" cy="430887"/>
          </a:xfrm>
          <a:prstGeom prst="rect">
            <a:avLst/>
          </a:prstGeom>
          <a:noFill/>
        </p:spPr>
        <p:txBody>
          <a:bodyPr wrap="square" rtlCol="0">
            <a:spAutoFit/>
          </a:bodyPr>
          <a:lstStyle/>
          <a:p>
            <a:r>
              <a:rPr lang="en-US" sz="2200" dirty="0" smtClean="0">
                <a:solidFill>
                  <a:srgbClr val="000000"/>
                </a:solidFill>
              </a:rPr>
              <a:t>Adaptive Algorithm:  Solve  </a:t>
            </a:r>
            <a:r>
              <a:rPr lang="en-US" sz="2200" dirty="0" smtClean="0">
                <a:solidFill>
                  <a:srgbClr val="000000"/>
                </a:solidFill>
                <a:sym typeface="Symbol"/>
              </a:rPr>
              <a:t></a:t>
            </a:r>
            <a:r>
              <a:rPr lang="en-US" sz="2200" dirty="0" smtClean="0">
                <a:solidFill>
                  <a:srgbClr val="000000"/>
                </a:solidFill>
              </a:rPr>
              <a:t>  Estimate </a:t>
            </a:r>
            <a:r>
              <a:rPr lang="en-US" sz="2200" dirty="0" smtClean="0">
                <a:solidFill>
                  <a:srgbClr val="000000"/>
                </a:solidFill>
                <a:sym typeface="Symbol"/>
              </a:rPr>
              <a:t></a:t>
            </a:r>
            <a:r>
              <a:rPr lang="en-US" sz="2200" dirty="0" smtClean="0">
                <a:solidFill>
                  <a:srgbClr val="000000"/>
                </a:solidFill>
              </a:rPr>
              <a:t> Mark </a:t>
            </a:r>
            <a:r>
              <a:rPr lang="en-US" sz="2200" dirty="0" smtClean="0">
                <a:solidFill>
                  <a:srgbClr val="000000"/>
                </a:solidFill>
                <a:sym typeface="Symbol"/>
              </a:rPr>
              <a:t></a:t>
            </a:r>
            <a:r>
              <a:rPr lang="en-US" sz="2200" dirty="0" smtClean="0">
                <a:solidFill>
                  <a:srgbClr val="000000"/>
                </a:solidFill>
              </a:rPr>
              <a:t> Refine/</a:t>
            </a:r>
            <a:r>
              <a:rPr lang="en-US" sz="2200" dirty="0" err="1" smtClean="0">
                <a:solidFill>
                  <a:srgbClr val="000000"/>
                </a:solidFill>
              </a:rPr>
              <a:t>Derefine</a:t>
            </a:r>
            <a:endParaRPr lang="en-US" sz="2200" dirty="0">
              <a:solidFill>
                <a:srgbClr val="000000"/>
              </a:solidFill>
            </a:endParaRPr>
          </a:p>
        </p:txBody>
      </p:sp>
      <p:pic>
        <p:nvPicPr>
          <p:cNvPr id="7" name="Imagen 6" descr="hea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96792" y="1380552"/>
            <a:ext cx="5675912" cy="1400748"/>
          </a:xfrm>
          <a:prstGeom prst="rect">
            <a:avLst/>
          </a:prstGeom>
        </p:spPr>
      </p:pic>
      <p:sp>
        <p:nvSpPr>
          <p:cNvPr id="9" name="CuadroTexto 8"/>
          <p:cNvSpPr txBox="1"/>
          <p:nvPr/>
        </p:nvSpPr>
        <p:spPr>
          <a:xfrm>
            <a:off x="952258" y="4109824"/>
            <a:ext cx="1887055" cy="461665"/>
          </a:xfrm>
          <a:prstGeom prst="rect">
            <a:avLst/>
          </a:prstGeom>
          <a:noFill/>
        </p:spPr>
        <p:txBody>
          <a:bodyPr wrap="none" rtlCol="0">
            <a:spAutoFit/>
          </a:bodyPr>
          <a:lstStyle/>
          <a:p>
            <a:r>
              <a:rPr lang="en-US" sz="2400" b="1" dirty="0" smtClean="0">
                <a:solidFill>
                  <a:srgbClr val="000000"/>
                </a:solidFill>
              </a:rPr>
              <a:t>3-D Domain:</a:t>
            </a:r>
            <a:endParaRPr lang="en-US" sz="2400" b="1" dirty="0">
              <a:solidFill>
                <a:srgbClr val="000000"/>
              </a:solidFill>
            </a:endParaRPr>
          </a:p>
        </p:txBody>
      </p:sp>
      <p:pic>
        <p:nvPicPr>
          <p:cNvPr id="11" name="Imagen 10" descr="ConejoMesh.png">
            <a:hlinkClick r:id="rId3" action="ppaction://hlinkfile"/>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14897" y="3321368"/>
            <a:ext cx="3590236" cy="3314064"/>
          </a:xfrm>
          <a:prstGeom prst="rect">
            <a:avLst/>
          </a:prstGeom>
        </p:spPr>
      </p:pic>
      <p:sp>
        <p:nvSpPr>
          <p:cNvPr id="12" name="CuadroTexto 11"/>
          <p:cNvSpPr txBox="1"/>
          <p:nvPr/>
        </p:nvSpPr>
        <p:spPr>
          <a:xfrm>
            <a:off x="6704665" y="6064596"/>
            <a:ext cx="2090636" cy="461665"/>
          </a:xfrm>
          <a:prstGeom prst="rect">
            <a:avLst/>
          </a:prstGeom>
          <a:noFill/>
        </p:spPr>
        <p:txBody>
          <a:bodyPr wrap="none" rtlCol="0">
            <a:spAutoFit/>
          </a:bodyPr>
          <a:lstStyle/>
          <a:p>
            <a:r>
              <a:rPr lang="es-ES" sz="2400" dirty="0" smtClean="0">
                <a:solidFill>
                  <a:srgbClr val="000000"/>
                </a:solidFill>
              </a:rPr>
              <a:t>Stanford </a:t>
            </a:r>
            <a:r>
              <a:rPr lang="es-ES" sz="2400" dirty="0" err="1" smtClean="0">
                <a:solidFill>
                  <a:srgbClr val="000000"/>
                </a:solidFill>
              </a:rPr>
              <a:t>bunny</a:t>
            </a:r>
            <a:endParaRPr lang="es-ES" sz="2400" dirty="0">
              <a:solidFill>
                <a:srgbClr val="000000"/>
              </a:solidFill>
            </a:endParaRPr>
          </a:p>
        </p:txBody>
      </p:sp>
      <p:sp>
        <p:nvSpPr>
          <p:cNvPr id="10" name="Rectangle 3"/>
          <p:cNvSpPr>
            <a:spLocks noChangeArrowheads="1"/>
          </p:cNvSpPr>
          <p:nvPr/>
        </p:nvSpPr>
        <p:spPr bwMode="auto">
          <a:xfrm>
            <a:off x="496938" y="673100"/>
            <a:ext cx="2736647"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Stanford Bunny Example</a:t>
            </a:r>
          </a:p>
        </p:txBody>
      </p:sp>
    </p:spTree>
    <p:extLst>
      <p:ext uri="{BB962C8B-B14F-4D97-AF65-F5344CB8AC3E}">
        <p14:creationId xmlns:p14="http://schemas.microsoft.com/office/powerpoint/2010/main" xmlns="" val="1637635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wind-turbine-farm-537x35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8743" y="0"/>
            <a:ext cx="10287000" cy="6858000"/>
          </a:xfrm>
          <a:prstGeom prst="rect">
            <a:avLst/>
          </a:prstGeom>
        </p:spPr>
      </p:pic>
      <p:sp>
        <p:nvSpPr>
          <p:cNvPr id="6" name="Rectangle 28"/>
          <p:cNvSpPr>
            <a:spLocks noGrp="1" noChangeArrowheads="1"/>
          </p:cNvSpPr>
          <p:nvPr>
            <p:ph type="title"/>
          </p:nvPr>
        </p:nvSpPr>
        <p:spPr>
          <a:xfrm>
            <a:off x="-183525" y="0"/>
            <a:ext cx="6515053" cy="1834832"/>
          </a:xfrm>
          <a:noFill/>
          <a:ln/>
        </p:spPr>
        <p:txBody>
          <a:bodyPr/>
          <a:lstStyle/>
          <a:p>
            <a:pPr algn="l"/>
            <a:r>
              <a:rPr lang="en-US" dirty="0" smtClean="0">
                <a:solidFill>
                  <a:srgbClr val="FFC892"/>
                </a:solidFill>
              </a:rPr>
              <a:t>   </a:t>
            </a:r>
            <a:r>
              <a:rPr lang="en-US" b="1" dirty="0" smtClean="0">
                <a:solidFill>
                  <a:schemeClr val="tx1"/>
                </a:solidFill>
              </a:rPr>
              <a:t>Campos de </a:t>
            </a:r>
            <a:r>
              <a:rPr lang="es-ES_tradnl" b="1" dirty="0" smtClean="0">
                <a:solidFill>
                  <a:schemeClr val="tx1"/>
                </a:solidFill>
              </a:rPr>
              <a:t>Viento</a:t>
            </a:r>
            <a:endParaRPr lang="es-ES_tradnl" b="1" dirty="0">
              <a:solidFill>
                <a:schemeClr val="tx1"/>
              </a:solidFill>
            </a:endParaRPr>
          </a:p>
        </p:txBody>
      </p:sp>
    </p:spTree>
    <p:extLst>
      <p:ext uri="{BB962C8B-B14F-4D97-AF65-F5344CB8AC3E}">
        <p14:creationId xmlns:p14="http://schemas.microsoft.com/office/powerpoint/2010/main" xmlns="" val="342268035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3" name="Picture 1" descr="C:\Documents and Settings\Rafa\Escritorio\Unidad Didactica Fecyt\Figuras_unidad_didactica\Figura_04a.png"/>
          <p:cNvPicPr>
            <a:picLocks noChangeAspect="1" noChangeArrowheads="1"/>
          </p:cNvPicPr>
          <p:nvPr/>
        </p:nvPicPr>
        <p:blipFill>
          <a:blip r:embed="rId3" cstate="print"/>
          <a:srcRect t="29405" b="39542"/>
          <a:stretch>
            <a:fillRect/>
          </a:stretch>
        </p:blipFill>
        <p:spPr bwMode="auto">
          <a:xfrm>
            <a:off x="900619" y="2273300"/>
            <a:ext cx="8040189" cy="1765300"/>
          </a:xfrm>
          <a:prstGeom prst="rect">
            <a:avLst/>
          </a:prstGeom>
          <a:noFill/>
        </p:spPr>
      </p:pic>
      <p:sp>
        <p:nvSpPr>
          <p:cNvPr id="8" name="Rectangle 16"/>
          <p:cNvSpPr>
            <a:spLocks noGrp="1" noChangeArrowheads="1"/>
          </p:cNvSpPr>
          <p:nvPr>
            <p:ph type="title"/>
          </p:nvPr>
        </p:nvSpPr>
        <p:spPr>
          <a:xfrm>
            <a:off x="468313" y="115888"/>
            <a:ext cx="6769100" cy="576262"/>
          </a:xfrm>
          <a:noFill/>
        </p:spPr>
        <p:txBody>
          <a:bodyPr/>
          <a:lstStyle/>
          <a:p>
            <a:pPr eaLnBrk="1" hangingPunct="1"/>
            <a:r>
              <a:rPr lang="es-ES" smtClean="0"/>
              <a:t>Simulación de Campos de Viento en 3-D</a:t>
            </a:r>
            <a:endParaRPr lang="en-US" smtClean="0"/>
          </a:p>
        </p:txBody>
      </p:sp>
      <p:sp>
        <p:nvSpPr>
          <p:cNvPr id="9" name="Rectangle 17"/>
          <p:cNvSpPr>
            <a:spLocks noChangeArrowheads="1"/>
          </p:cNvSpPr>
          <p:nvPr/>
        </p:nvSpPr>
        <p:spPr bwMode="auto">
          <a:xfrm>
            <a:off x="468313" y="620713"/>
            <a:ext cx="480131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s-ES_tradnl" sz="1800">
                <a:solidFill>
                  <a:srgbClr val="C8C8C8"/>
                </a:solidFill>
                <a:latin typeface="Arial" charset="0"/>
              </a:rPr>
              <a:t>Motivación: Problema con Orografía Irregular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1" descr="C:\Documents and Settings\Rafa\Escritorio\Unidad Didactica Fecyt\Figuras_unidad_didactica\Figura_04b.png"/>
          <p:cNvPicPr>
            <a:picLocks noChangeAspect="1" noChangeArrowheads="1"/>
          </p:cNvPicPr>
          <p:nvPr/>
        </p:nvPicPr>
        <p:blipFill>
          <a:blip r:embed="rId3" cstate="print"/>
          <a:srcRect t="15213" b="14522"/>
          <a:stretch>
            <a:fillRect/>
          </a:stretch>
        </p:blipFill>
        <p:spPr bwMode="auto">
          <a:xfrm>
            <a:off x="887498" y="1930400"/>
            <a:ext cx="8205709" cy="4076700"/>
          </a:xfrm>
          <a:prstGeom prst="rect">
            <a:avLst/>
          </a:prstGeom>
          <a:noFill/>
        </p:spPr>
      </p:pic>
      <p:sp>
        <p:nvSpPr>
          <p:cNvPr id="6" name="Rectangle 16"/>
          <p:cNvSpPr>
            <a:spLocks noGrp="1" noChangeArrowheads="1"/>
          </p:cNvSpPr>
          <p:nvPr>
            <p:ph type="title"/>
          </p:nvPr>
        </p:nvSpPr>
        <p:spPr>
          <a:xfrm>
            <a:off x="468313" y="115888"/>
            <a:ext cx="6769100" cy="576262"/>
          </a:xfrm>
          <a:noFill/>
        </p:spPr>
        <p:txBody>
          <a:bodyPr/>
          <a:lstStyle/>
          <a:p>
            <a:pPr eaLnBrk="1" hangingPunct="1"/>
            <a:r>
              <a:rPr lang="es-ES" smtClean="0"/>
              <a:t>Simulación de Campos de Viento en 3-D</a:t>
            </a:r>
            <a:endParaRPr lang="en-US" smtClean="0"/>
          </a:p>
        </p:txBody>
      </p:sp>
      <p:sp>
        <p:nvSpPr>
          <p:cNvPr id="7" name="Rectangle 17"/>
          <p:cNvSpPr>
            <a:spLocks noChangeArrowheads="1"/>
          </p:cNvSpPr>
          <p:nvPr/>
        </p:nvSpPr>
        <p:spPr bwMode="auto">
          <a:xfrm>
            <a:off x="468313" y="620713"/>
            <a:ext cx="480131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s-ES_tradnl" sz="1800">
                <a:solidFill>
                  <a:srgbClr val="C8C8C8"/>
                </a:solidFill>
                <a:latin typeface="Arial" charset="0"/>
              </a:rPr>
              <a:t>Motivación: Problema con Orografía Irregular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s-ES_tradnl" dirty="0" smtClean="0"/>
              <a:t>Predicción de Viento sobre Orografía Irregular</a:t>
            </a:r>
            <a:endParaRPr lang="es-ES_tradnl" dirty="0"/>
          </a:p>
        </p:txBody>
      </p:sp>
      <p:sp>
        <p:nvSpPr>
          <p:cNvPr id="20" name="Rectangle 29"/>
          <p:cNvSpPr>
            <a:spLocks noChangeArrowheads="1"/>
          </p:cNvSpPr>
          <p:nvPr/>
        </p:nvSpPr>
        <p:spPr bwMode="auto">
          <a:xfrm>
            <a:off x="468318" y="620715"/>
            <a:ext cx="2544191" cy="286186"/>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s-ES_tradnl" sz="1800" smtClean="0">
                <a:solidFill>
                  <a:srgbClr val="C8C8C8"/>
                </a:solidFill>
                <a:latin typeface="Arial" charset="0"/>
              </a:rPr>
              <a:t>Objetivo y Metodología</a:t>
            </a:r>
          </a:p>
        </p:txBody>
      </p:sp>
      <p:sp>
        <p:nvSpPr>
          <p:cNvPr id="6" name="Rectangle 21"/>
          <p:cNvSpPr>
            <a:spLocks noChangeArrowheads="1"/>
          </p:cNvSpPr>
          <p:nvPr/>
        </p:nvSpPr>
        <p:spPr bwMode="auto">
          <a:xfrm>
            <a:off x="176207" y="1674696"/>
            <a:ext cx="8753606" cy="461618"/>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400" dirty="0" smtClean="0">
                <a:solidFill>
                  <a:srgbClr val="0000FF"/>
                </a:solidFill>
                <a:latin typeface="Arial" charset="0"/>
                <a:sym typeface="Math1" pitchFamily="2" charset="2"/>
              </a:rPr>
              <a:t>  Objetivo: </a:t>
            </a:r>
          </a:p>
        </p:txBody>
      </p:sp>
      <p:sp>
        <p:nvSpPr>
          <p:cNvPr id="7" name="Rectangle 22"/>
          <p:cNvSpPr>
            <a:spLocks noChangeArrowheads="1"/>
          </p:cNvSpPr>
          <p:nvPr/>
        </p:nvSpPr>
        <p:spPr bwMode="auto">
          <a:xfrm>
            <a:off x="179379" y="3206135"/>
            <a:ext cx="9093200" cy="461618"/>
          </a:xfrm>
          <a:prstGeom prst="rect">
            <a:avLst/>
          </a:prstGeom>
          <a:noFill/>
          <a:ln w="57150">
            <a:noFill/>
            <a:miter lim="800000"/>
            <a:headEnd/>
            <a:tailEnd/>
          </a:ln>
          <a:effectLst/>
        </p:spPr>
        <p:txBody>
          <a:bodyPr lIns="91393" tIns="45697" rIns="91393" bIns="45697" anchor="ctr">
            <a:spAutoFit/>
          </a:bodyPr>
          <a:lstStyle/>
          <a:p>
            <a:pPr algn="l">
              <a:buFont typeface="Math1" pitchFamily="2" charset="2"/>
              <a:buChar char="q"/>
            </a:pPr>
            <a:r>
              <a:rPr lang="es-ES_tradnl" sz="2400" smtClean="0">
                <a:solidFill>
                  <a:srgbClr val="0000FF"/>
                </a:solidFill>
                <a:latin typeface="Arial" charset="0"/>
                <a:sym typeface="Math1" pitchFamily="2" charset="2"/>
              </a:rPr>
              <a:t>  Metodología:</a:t>
            </a:r>
          </a:p>
        </p:txBody>
      </p:sp>
      <p:sp>
        <p:nvSpPr>
          <p:cNvPr id="8" name="Rectangle 23"/>
          <p:cNvSpPr>
            <a:spLocks noChangeArrowheads="1"/>
          </p:cNvSpPr>
          <p:nvPr/>
        </p:nvSpPr>
        <p:spPr bwMode="auto">
          <a:xfrm>
            <a:off x="561968" y="3845614"/>
            <a:ext cx="914896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smtClean="0">
                <a:solidFill>
                  <a:srgbClr val="0000FF"/>
                </a:solidFill>
                <a:latin typeface="Arial" charset="0"/>
              </a:rPr>
              <a:t>  Predicción con modelos meteorológicos (WRF, HIRLAM, HARMONIE,…)</a:t>
            </a:r>
          </a:p>
          <a:p>
            <a:pPr algn="l"/>
            <a:r>
              <a:rPr lang="es-ES_tradnl" sz="2000" smtClean="0">
                <a:solidFill>
                  <a:srgbClr val="0000FF"/>
                </a:solidFill>
                <a:latin typeface="Arial" charset="0"/>
              </a:rPr>
              <a:t>     </a:t>
            </a:r>
            <a:r>
              <a:rPr lang="es-ES_tradnl" sz="2000" smtClean="0">
                <a:solidFill>
                  <a:srgbClr val="FF0000"/>
                </a:solidFill>
                <a:latin typeface="Arial" charset="0"/>
              </a:rPr>
              <a:t>(escala de kilómetros)</a:t>
            </a:r>
          </a:p>
        </p:txBody>
      </p:sp>
      <p:sp>
        <p:nvSpPr>
          <p:cNvPr id="9" name="Rectangle 24"/>
          <p:cNvSpPr>
            <a:spLocks noChangeArrowheads="1"/>
          </p:cNvSpPr>
          <p:nvPr/>
        </p:nvSpPr>
        <p:spPr bwMode="auto">
          <a:xfrm>
            <a:off x="557203" y="4901895"/>
            <a:ext cx="8729663"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smtClean="0">
                <a:solidFill>
                  <a:srgbClr val="0000FF"/>
                </a:solidFill>
                <a:latin typeface="Arial" charset="0"/>
              </a:rPr>
              <a:t>  Interpolación de los resultados en el dominio real (malla de tetraedros).</a:t>
            </a:r>
          </a:p>
          <a:p>
            <a:pPr marL="0" lvl="1" algn="l"/>
            <a:endParaRPr lang="es-ES_tradnl" sz="2000" smtClean="0">
              <a:solidFill>
                <a:srgbClr val="0000FF"/>
              </a:solidFill>
              <a:latin typeface="Arial" charset="0"/>
            </a:endParaRPr>
          </a:p>
        </p:txBody>
      </p:sp>
      <p:sp>
        <p:nvSpPr>
          <p:cNvPr id="10" name="Rectangle 25"/>
          <p:cNvSpPr>
            <a:spLocks noChangeArrowheads="1"/>
          </p:cNvSpPr>
          <p:nvPr/>
        </p:nvSpPr>
        <p:spPr bwMode="auto">
          <a:xfrm>
            <a:off x="549266" y="5676000"/>
            <a:ext cx="9161662"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smtClean="0">
                <a:solidFill>
                  <a:srgbClr val="0000FF"/>
                </a:solidFill>
                <a:latin typeface="Arial" charset="0"/>
              </a:rPr>
              <a:t>  Ajuste del viento al campo interpolado con el modelo de masa consistente</a:t>
            </a:r>
          </a:p>
          <a:p>
            <a:pPr algn="l"/>
            <a:r>
              <a:rPr lang="es-ES_tradnl" sz="2000" smtClean="0">
                <a:solidFill>
                  <a:srgbClr val="0000FF"/>
                </a:solidFill>
                <a:latin typeface="Arial" charset="0"/>
              </a:rPr>
              <a:t>     </a:t>
            </a:r>
            <a:r>
              <a:rPr lang="es-ES_tradnl" sz="2000" smtClean="0">
                <a:solidFill>
                  <a:srgbClr val="FF0000"/>
                </a:solidFill>
                <a:latin typeface="Arial" charset="0"/>
              </a:rPr>
              <a:t>(escala de metros)</a:t>
            </a:r>
          </a:p>
        </p:txBody>
      </p:sp>
      <p:sp>
        <p:nvSpPr>
          <p:cNvPr id="11" name="Rectangle 25"/>
          <p:cNvSpPr>
            <a:spLocks noChangeArrowheads="1"/>
          </p:cNvSpPr>
          <p:nvPr/>
        </p:nvSpPr>
        <p:spPr bwMode="auto">
          <a:xfrm>
            <a:off x="549266" y="2244820"/>
            <a:ext cx="9356734"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dirty="0" smtClean="0">
                <a:solidFill>
                  <a:srgbClr val="0000FF"/>
                </a:solidFill>
                <a:latin typeface="Arial" charset="0"/>
              </a:rPr>
              <a:t>  Construir un modelo de elementos finitos (MEF) adaptativo 3-D para mejorar</a:t>
            </a:r>
          </a:p>
          <a:p>
            <a:pPr algn="l"/>
            <a:r>
              <a:rPr lang="es-ES_tradnl" sz="2000" dirty="0" smtClean="0">
                <a:solidFill>
                  <a:srgbClr val="0000FF"/>
                </a:solidFill>
                <a:latin typeface="Arial" charset="0"/>
              </a:rPr>
              <a:t>      las predicciones de los modelos meteorológicos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714507" y="212732"/>
          <a:ext cx="6480175" cy="6416675"/>
        </p:xfrm>
        <a:graphic>
          <a:graphicData uri="http://schemas.openxmlformats.org/presentationml/2006/ole">
            <p:oleObj spid="_x0000_s5122" name="Fotografía de Photo Editor" r:id="rId4" imgW="6392167" imgH="6314286" progId="">
              <p:embed/>
            </p:oleObj>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s-ES_tradnl" dirty="0" smtClean="0"/>
              <a:t>Predicción de Viento sobre Orografía Irregular</a:t>
            </a:r>
            <a:endParaRPr lang="en-US" dirty="0"/>
          </a:p>
        </p:txBody>
      </p:sp>
      <p:sp>
        <p:nvSpPr>
          <p:cNvPr id="20" name="Rectangle 29"/>
          <p:cNvSpPr>
            <a:spLocks noChangeArrowheads="1"/>
          </p:cNvSpPr>
          <p:nvPr/>
        </p:nvSpPr>
        <p:spPr bwMode="auto">
          <a:xfrm>
            <a:off x="468319" y="620717"/>
            <a:ext cx="4275499" cy="950983"/>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Wind3D Code (software </a:t>
            </a:r>
            <a:r>
              <a:rPr kumimoji="0" lang="en-US" sz="1800" dirty="0" err="1" smtClean="0">
                <a:solidFill>
                  <a:srgbClr val="C8C8C8"/>
                </a:solidFill>
                <a:latin typeface="Arial" charset="0"/>
              </a:rPr>
              <a:t>libre</a:t>
            </a:r>
            <a:r>
              <a:rPr kumimoji="0" lang="en-US" sz="1800" dirty="0" smtClean="0">
                <a:solidFill>
                  <a:srgbClr val="C8C8C8"/>
                </a:solidFill>
                <a:latin typeface="Arial" charset="0"/>
              </a:rPr>
              <a:t>)</a:t>
            </a:r>
          </a:p>
          <a:p>
            <a:pPr algn="l">
              <a:lnSpc>
                <a:spcPct val="70000"/>
              </a:lnSpc>
              <a:spcBef>
                <a:spcPct val="50000"/>
              </a:spcBef>
            </a:pPr>
            <a:r>
              <a:rPr kumimoji="0" lang="en-US" sz="1800" dirty="0" smtClean="0">
                <a:latin typeface="Arial" charset="0"/>
                <a:hlinkClick r:id="rId3"/>
              </a:rPr>
              <a:t>http://www.dca.iusiani.ulpgc.es/Wind3D/</a:t>
            </a:r>
          </a:p>
          <a:p>
            <a:pPr algn="l">
              <a:lnSpc>
                <a:spcPct val="70000"/>
              </a:lnSpc>
              <a:spcBef>
                <a:spcPct val="50000"/>
              </a:spcBef>
            </a:pPr>
            <a:r>
              <a:rPr lang="es-ES" sz="1800" dirty="0" smtClean="0">
                <a:solidFill>
                  <a:srgbClr val="FFFFFF"/>
                </a:solidFill>
                <a:hlinkClick r:id="rId3"/>
              </a:rPr>
              <a:t> </a:t>
            </a:r>
            <a:endParaRPr kumimoji="0" lang="en-US" sz="1800" dirty="0" smtClean="0">
              <a:solidFill>
                <a:srgbClr val="FFFFFF"/>
              </a:solidFill>
              <a:latin typeface="Arial" charset="0"/>
            </a:endParaRPr>
          </a:p>
        </p:txBody>
      </p:sp>
      <p:pic>
        <p:nvPicPr>
          <p:cNvPr id="1090563" name="Picture 3"/>
          <p:cNvPicPr>
            <a:picLocks noChangeAspect="1" noChangeArrowheads="1"/>
          </p:cNvPicPr>
          <p:nvPr/>
        </p:nvPicPr>
        <p:blipFill>
          <a:blip r:embed="rId4" cstate="print"/>
          <a:srcRect/>
          <a:stretch>
            <a:fillRect/>
          </a:stretch>
        </p:blipFill>
        <p:spPr bwMode="auto">
          <a:xfrm>
            <a:off x="0" y="1281478"/>
            <a:ext cx="9906000" cy="5576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3 Rectángulo"/>
          <p:cNvSpPr/>
          <p:nvPr/>
        </p:nvSpPr>
        <p:spPr>
          <a:xfrm>
            <a:off x="4" y="6490958"/>
            <a:ext cx="9905999" cy="290336"/>
          </a:xfrm>
          <a:prstGeom prst="rect">
            <a:avLst/>
          </a:prstGeom>
        </p:spPr>
        <p:txBody>
          <a:bodyPr wrap="square">
            <a:spAutoFit/>
          </a:bodyPr>
          <a:lstStyle/>
          <a:p>
            <a:pPr>
              <a:lnSpc>
                <a:spcPct val="70000"/>
              </a:lnSpc>
              <a:spcBef>
                <a:spcPct val="50000"/>
              </a:spcBef>
            </a:pPr>
            <a:r>
              <a:rPr kumimoji="0" lang="en-US" sz="1800" dirty="0" smtClean="0">
                <a:latin typeface="Arial" charset="0"/>
                <a:hlinkClick r:id="rId3"/>
              </a:rPr>
              <a:t>http://www.dca.iusiani.ulpgc.es/Wind3D/</a:t>
            </a:r>
          </a:p>
        </p:txBody>
      </p:sp>
      <p:pic>
        <p:nvPicPr>
          <p:cNvPr id="833538" name="Picture 2"/>
          <p:cNvPicPr>
            <a:picLocks noChangeAspect="1" noChangeArrowheads="1"/>
          </p:cNvPicPr>
          <p:nvPr/>
        </p:nvPicPr>
        <p:blipFill>
          <a:blip r:embed="rId4" cstate="print"/>
          <a:srcRect/>
          <a:stretch>
            <a:fillRect/>
          </a:stretch>
        </p:blipFill>
        <p:spPr bwMode="auto">
          <a:xfrm>
            <a:off x="0" y="0"/>
            <a:ext cx="9906000" cy="6191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6" name="Text Box 2"/>
          <p:cNvSpPr txBox="1">
            <a:spLocks noChangeArrowheads="1"/>
          </p:cNvSpPr>
          <p:nvPr/>
        </p:nvSpPr>
        <p:spPr bwMode="auto">
          <a:xfrm>
            <a:off x="141294" y="4929191"/>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52839"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925522" y="1431936"/>
          <a:ext cx="954087" cy="366713"/>
        </p:xfrm>
        <a:graphic>
          <a:graphicData uri="http://schemas.openxmlformats.org/presentationml/2006/ole">
            <p:oleObj spid="_x0000_s266242" name="Equation" r:id="rId4" imgW="495000" imgH="190440" progId="Equation.DSMT4">
              <p:embed/>
            </p:oleObj>
          </a:graphicData>
        </a:graphic>
      </p:graphicFrame>
      <p:sp>
        <p:nvSpPr>
          <p:cNvPr id="1874952" name="Rectangle 8"/>
          <p:cNvSpPr>
            <a:spLocks noChangeArrowheads="1"/>
          </p:cNvSpPr>
          <p:nvPr/>
        </p:nvSpPr>
        <p:spPr bwMode="auto">
          <a:xfrm>
            <a:off x="2257747" y="2068422"/>
            <a:ext cx="7648253" cy="692451"/>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a:t>
            </a:r>
            <a:r>
              <a:rPr lang="en-US" sz="1900" dirty="0" smtClean="0">
                <a:solidFill>
                  <a:srgbClr val="000000"/>
                </a:solidFill>
                <a:latin typeface="NewCenturySchlbk" pitchFamily="18" charset="0"/>
              </a:rPr>
              <a:t>observed wind, which is obtained with horizontal interpolation</a:t>
            </a:r>
          </a:p>
          <a:p>
            <a:pPr algn="l"/>
            <a:r>
              <a:rPr lang="en-US" sz="1900" dirty="0" smtClean="0">
                <a:solidFill>
                  <a:srgbClr val="000000"/>
                </a:solidFill>
                <a:latin typeface="NewCenturySchlbk" pitchFamily="18" charset="0"/>
              </a:rPr>
              <a:t>   and vertical extrapolation of experimental or forecasted data.</a:t>
            </a:r>
          </a:p>
        </p:txBody>
      </p:sp>
      <p:pic>
        <p:nvPicPr>
          <p:cNvPr id="1874953" name="Picture 9"/>
          <p:cNvPicPr>
            <a:picLocks noChangeAspect="1" noChangeArrowheads="1"/>
          </p:cNvPicPr>
          <p:nvPr/>
        </p:nvPicPr>
        <p:blipFill>
          <a:blip r:embed="rId5" cstate="print"/>
          <a:srcRect/>
          <a:stretch>
            <a:fillRect/>
          </a:stretch>
        </p:blipFill>
        <p:spPr bwMode="auto">
          <a:xfrm>
            <a:off x="3495682" y="2806705"/>
            <a:ext cx="5262563" cy="3846513"/>
          </a:xfrm>
          <a:prstGeom prst="rect">
            <a:avLst/>
          </a:prstGeom>
          <a:noFill/>
          <a:ln w="57150" algn="ctr">
            <a:noFill/>
            <a:miter lim="800000"/>
            <a:headEnd/>
            <a:tailEnd/>
          </a:ln>
          <a:effectLst/>
        </p:spPr>
      </p:pic>
      <p:pic>
        <p:nvPicPr>
          <p:cNvPr id="1874954" name="Picture 10"/>
          <p:cNvPicPr>
            <a:picLocks noChangeAspect="1" noChangeArrowheads="1"/>
          </p:cNvPicPr>
          <p:nvPr/>
        </p:nvPicPr>
        <p:blipFill>
          <a:blip r:embed="rId6" cstate="print"/>
          <a:srcRect/>
          <a:stretch>
            <a:fillRect/>
          </a:stretch>
        </p:blipFill>
        <p:spPr bwMode="auto">
          <a:xfrm>
            <a:off x="1116014" y="4154495"/>
            <a:ext cx="1562100" cy="2370137"/>
          </a:xfrm>
          <a:prstGeom prst="rect">
            <a:avLst/>
          </a:prstGeom>
          <a:noFill/>
          <a:ln w="57150" algn="ctr">
            <a:noFill/>
            <a:miter lim="800000"/>
            <a:headEnd/>
            <a:tailEnd/>
          </a:ln>
          <a:effectLst/>
        </p:spPr>
      </p:pic>
      <p:sp>
        <p:nvSpPr>
          <p:cNvPr id="1874955" name="Line 11"/>
          <p:cNvSpPr>
            <a:spLocks noChangeShapeType="1"/>
          </p:cNvSpPr>
          <p:nvPr/>
        </p:nvSpPr>
        <p:spPr bwMode="auto">
          <a:xfrm flipV="1">
            <a:off x="2681288" y="5029207"/>
            <a:ext cx="3001962" cy="358775"/>
          </a:xfrm>
          <a:prstGeom prst="line">
            <a:avLst/>
          </a:prstGeom>
          <a:noFill/>
          <a:ln w="57150">
            <a:solidFill>
              <a:srgbClr val="000000"/>
            </a:solidFill>
            <a:round/>
            <a:headEnd/>
            <a:tailEnd type="triangle" w="med" len="med"/>
          </a:ln>
          <a:effectLst/>
        </p:spPr>
        <p:txBody>
          <a:bodyPr lIns="89953" tIns="46776" rIns="89953" bIns="46776">
            <a:spAutoFit/>
          </a:bodyPr>
          <a:lstStyle/>
          <a:p>
            <a:endParaRPr lang="es-ES" smtClean="0"/>
          </a:p>
        </p:txBody>
      </p:sp>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7" cstate="print"/>
          <a:srcRect/>
          <a:stretch>
            <a:fillRect/>
          </a:stretch>
        </p:blipFill>
        <p:spPr bwMode="auto">
          <a:xfrm>
            <a:off x="5913488" y="1509134"/>
            <a:ext cx="1640952" cy="309562"/>
          </a:xfrm>
          <a:prstGeom prst="rect">
            <a:avLst/>
          </a:prstGeom>
          <a:noFill/>
          <a:ln w="9525">
            <a:noFill/>
            <a:miter lim="800000"/>
            <a:headEnd/>
            <a:tailEnd/>
          </a:ln>
        </p:spPr>
      </p:pic>
      <p:pic>
        <p:nvPicPr>
          <p:cNvPr id="605190" name="Picture 6"/>
          <p:cNvPicPr>
            <a:picLocks noChangeAspect="1" noChangeArrowheads="1"/>
          </p:cNvPicPr>
          <p:nvPr/>
        </p:nvPicPr>
        <p:blipFill>
          <a:blip r:embed="rId8" cstate="print"/>
          <a:srcRect/>
          <a:stretch>
            <a:fillRect/>
          </a:stretch>
        </p:blipFill>
        <p:spPr bwMode="auto">
          <a:xfrm>
            <a:off x="352427" y="2128150"/>
            <a:ext cx="1935630" cy="347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739315"/>
            <a:ext cx="9905999" cy="584745"/>
          </a:xfrm>
          <a:prstGeom prst="rect">
            <a:avLst/>
          </a:prstGeom>
          <a:noFill/>
          <a:ln w="57150">
            <a:noFill/>
            <a:miter lim="800000"/>
            <a:headEnd/>
            <a:tailEnd/>
          </a:ln>
          <a:effectLst/>
        </p:spPr>
        <p:txBody>
          <a:bodyPr wrap="square" lIns="91393" tIns="45697" rIns="91393" bIns="45697" anchor="ctr">
            <a:spAutoFit/>
          </a:bodyPr>
          <a:lstStyle/>
          <a:p>
            <a:r>
              <a:rPr lang="en-US" sz="3200" dirty="0" smtClean="0">
                <a:solidFill>
                  <a:srgbClr val="000000"/>
                </a:solidFill>
                <a:latin typeface="Arial" pitchFamily="34" charset="0"/>
                <a:cs typeface="Arial" pitchFamily="34" charset="0"/>
                <a:sym typeface="ZapfDingbats" pitchFamily="82" charset="2"/>
              </a:rPr>
              <a:t>Horizontal interpolation</a:t>
            </a:r>
            <a:endParaRPr lang="en-US" sz="3200" b="1" dirty="0" smtClean="0">
              <a:solidFill>
                <a:srgbClr val="000000"/>
              </a:solidFill>
              <a:latin typeface="Arial" pitchFamily="34" charset="0"/>
              <a:cs typeface="Arial" pitchFamily="34" charset="0"/>
            </a:endParaRPr>
          </a:p>
        </p:txBody>
      </p:sp>
      <p:pic>
        <p:nvPicPr>
          <p:cNvPr id="1093635" name="Picture 3"/>
          <p:cNvPicPr>
            <a:picLocks noChangeAspect="1" noChangeArrowheads="1"/>
          </p:cNvPicPr>
          <p:nvPr/>
        </p:nvPicPr>
        <p:blipFill>
          <a:blip r:embed="rId3" cstate="print"/>
          <a:srcRect/>
          <a:stretch>
            <a:fillRect/>
          </a:stretch>
        </p:blipFill>
        <p:spPr bwMode="auto">
          <a:xfrm>
            <a:off x="1696722" y="2763520"/>
            <a:ext cx="6531334" cy="2287588"/>
          </a:xfrm>
          <a:prstGeom prst="rect">
            <a:avLst/>
          </a:prstGeom>
          <a:noFill/>
          <a:ln w="9525">
            <a:noFill/>
            <a:miter lim="800000"/>
            <a:headEnd/>
            <a:tailEnd/>
          </a:ln>
        </p:spPr>
      </p:pic>
      <p:sp>
        <p:nvSpPr>
          <p:cNvPr id="17" name="Line 7"/>
          <p:cNvSpPr>
            <a:spLocks noChangeShapeType="1"/>
          </p:cNvSpPr>
          <p:nvPr/>
        </p:nvSpPr>
        <p:spPr bwMode="auto">
          <a:xfrm flipH="1" flipV="1">
            <a:off x="3716593" y="4100057"/>
            <a:ext cx="14750" cy="1415845"/>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pic>
        <p:nvPicPr>
          <p:cNvPr id="1093636" name="Picture 4"/>
          <p:cNvPicPr>
            <a:picLocks noChangeAspect="1" noChangeArrowheads="1"/>
          </p:cNvPicPr>
          <p:nvPr/>
        </p:nvPicPr>
        <p:blipFill>
          <a:blip r:embed="rId4" cstate="print"/>
          <a:srcRect/>
          <a:stretch>
            <a:fillRect/>
          </a:stretch>
        </p:blipFill>
        <p:spPr bwMode="auto">
          <a:xfrm>
            <a:off x="3073048" y="5648637"/>
            <a:ext cx="1348293" cy="313865"/>
          </a:xfrm>
          <a:prstGeom prst="rect">
            <a:avLst/>
          </a:prstGeom>
          <a:noFill/>
          <a:ln w="9525">
            <a:noFill/>
            <a:miter lim="800000"/>
            <a:headEnd/>
            <a:tailEnd/>
          </a:ln>
        </p:spPr>
      </p:pic>
      <p:sp>
        <p:nvSpPr>
          <p:cNvPr id="20" name="19 Rectángulo"/>
          <p:cNvSpPr/>
          <p:nvPr/>
        </p:nvSpPr>
        <p:spPr bwMode="auto">
          <a:xfrm>
            <a:off x="2831692" y="5501154"/>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22 CuadroTexto"/>
          <p:cNvSpPr txBox="1"/>
          <p:nvPr/>
        </p:nvSpPr>
        <p:spPr>
          <a:xfrm>
            <a:off x="7526149" y="5627173"/>
            <a:ext cx="1837306"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smtClean="0">
                <a:solidFill>
                  <a:srgbClr val="000000"/>
                </a:solidFill>
                <a:latin typeface="Trebuchet MS"/>
                <a:ea typeface="DejaVu Sans" pitchFamily="32" charset="0"/>
                <a:cs typeface="DejaVu Sans" pitchFamily="32" charset="0"/>
              </a:rPr>
              <a:t>terrain surface</a:t>
            </a:r>
            <a:endParaRPr lang="en-US" sz="1800" dirty="0">
              <a:solidFill>
                <a:srgbClr val="000000"/>
              </a:solidFill>
              <a:latin typeface="Trebuchet MS"/>
              <a:ea typeface="DejaVu Sans" pitchFamily="32" charset="0"/>
              <a:cs typeface="DejaVu Sans" pitchFamily="32" charset="0"/>
            </a:endParaRPr>
          </a:p>
        </p:txBody>
      </p:sp>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477710"/>
            <a:ext cx="9905999" cy="1107949"/>
          </a:xfrm>
          <a:prstGeom prst="rect">
            <a:avLst/>
          </a:prstGeom>
          <a:noFill/>
          <a:ln w="57150">
            <a:noFill/>
            <a:miter lim="800000"/>
            <a:headEnd/>
            <a:tailEnd/>
          </a:ln>
          <a:effectLst/>
        </p:spPr>
        <p:txBody>
          <a:bodyPr wrap="square" lIns="91393" tIns="45697" rIns="91393" bIns="45697" anchor="ctr">
            <a:spAutoFit/>
          </a:bodyPr>
          <a:lstStyle/>
          <a:p>
            <a:pPr marL="0" lvl="1"/>
            <a:r>
              <a:rPr lang="en-US" sz="3200" dirty="0" smtClean="0">
                <a:solidFill>
                  <a:srgbClr val="000000"/>
                </a:solidFill>
                <a:latin typeface="Arial" pitchFamily="34" charset="0"/>
                <a:cs typeface="Arial" pitchFamily="34" charset="0"/>
                <a:sym typeface="ZapfDingbats" pitchFamily="82" charset="2"/>
              </a:rPr>
              <a:t>Vertical extrapolation (log-linear wind profile)</a:t>
            </a:r>
          </a:p>
          <a:p>
            <a:pPr marL="0" lvl="1"/>
            <a:endParaRPr lang="en-US" sz="3200" b="1" dirty="0" smtClean="0">
              <a:solidFill>
                <a:srgbClr val="000000"/>
              </a:solidFill>
              <a:latin typeface="Arial" pitchFamily="34" charset="0"/>
              <a:cs typeface="Arial" pitchFamily="34" charset="0"/>
            </a:endParaRPr>
          </a:p>
        </p:txBody>
      </p:sp>
      <p:pic>
        <p:nvPicPr>
          <p:cNvPr id="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669" y="2217961"/>
            <a:ext cx="6624638" cy="4386263"/>
          </a:xfrm>
          <a:prstGeom prst="rect">
            <a:avLst/>
          </a:prstGeom>
          <a:noFill/>
          <a:ln w="9525">
            <a:noFill/>
            <a:round/>
            <a:headEnd/>
            <a:tailEnd/>
          </a:ln>
          <a:effectLst/>
        </p:spPr>
      </p:pic>
      <p:sp>
        <p:nvSpPr>
          <p:cNvPr id="10" name="9 CuadroTexto"/>
          <p:cNvSpPr txBox="1"/>
          <p:nvPr/>
        </p:nvSpPr>
        <p:spPr>
          <a:xfrm>
            <a:off x="4747594" y="2424331"/>
            <a:ext cx="3035783"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err="1" smtClean="0">
                <a:solidFill>
                  <a:srgbClr val="000000"/>
                </a:solidFill>
                <a:latin typeface="Trebuchet MS"/>
                <a:ea typeface="DejaVu Sans" pitchFamily="32" charset="0"/>
                <a:cs typeface="DejaVu Sans" pitchFamily="32" charset="0"/>
              </a:rPr>
              <a:t>geostrophic</a:t>
            </a:r>
            <a:r>
              <a:rPr lang="en-US" sz="1800" dirty="0" smtClean="0">
                <a:solidFill>
                  <a:srgbClr val="000000"/>
                </a:solidFill>
                <a:latin typeface="Trebuchet MS"/>
                <a:ea typeface="DejaVu Sans" pitchFamily="32" charset="0"/>
                <a:cs typeface="DejaVu Sans" pitchFamily="32" charset="0"/>
              </a:rPr>
              <a:t> </a:t>
            </a:r>
            <a:r>
              <a:rPr lang="en-US" sz="1800" dirty="0">
                <a:solidFill>
                  <a:srgbClr val="000000"/>
                </a:solidFill>
                <a:latin typeface="Trebuchet MS"/>
                <a:ea typeface="DejaVu Sans" pitchFamily="32" charset="0"/>
                <a:cs typeface="DejaVu Sans" pitchFamily="32" charset="0"/>
              </a:rPr>
              <a:t>wind</a:t>
            </a:r>
          </a:p>
        </p:txBody>
      </p:sp>
      <p:sp>
        <p:nvSpPr>
          <p:cNvPr id="11" name="10 CuadroTexto"/>
          <p:cNvSpPr txBox="1"/>
          <p:nvPr/>
        </p:nvSpPr>
        <p:spPr>
          <a:xfrm>
            <a:off x="5118913" y="3073748"/>
            <a:ext cx="1573212" cy="369314"/>
          </a:xfrm>
          <a:prstGeom prst="rect">
            <a:avLst/>
          </a:prstGeom>
          <a:solidFill>
            <a:schemeClr val="bg1"/>
          </a:solidFill>
        </p:spPr>
        <p:txBody>
          <a:bodyPr lIns="91423" tIns="45711" rIns="91423" bIns="45711">
            <a:spAutoFit/>
          </a:bodyPr>
          <a:lstStyle/>
          <a:p>
            <a:pPr>
              <a:buClr>
                <a:srgbClr val="000000"/>
              </a:buClr>
              <a:buSzPct val="100000"/>
              <a:buFont typeface="Times New Roman" pitchFamily="18" charset="0"/>
              <a:buNone/>
              <a:defRPr/>
            </a:pPr>
            <a:r>
              <a:rPr lang="en-US" sz="1800" dirty="0">
                <a:solidFill>
                  <a:srgbClr val="000000"/>
                </a:solidFill>
                <a:latin typeface="Trebuchet MS"/>
                <a:ea typeface="DejaVu Sans" pitchFamily="32" charset="0"/>
                <a:cs typeface="DejaVu Sans" pitchFamily="32" charset="0"/>
              </a:rPr>
              <a:t>m</a:t>
            </a:r>
            <a:r>
              <a:rPr lang="en-US" sz="1800" dirty="0" smtClean="0">
                <a:solidFill>
                  <a:srgbClr val="000000"/>
                </a:solidFill>
                <a:latin typeface="Trebuchet MS"/>
                <a:ea typeface="DejaVu Sans" pitchFamily="32" charset="0"/>
                <a:cs typeface="DejaVu Sans" pitchFamily="32" charset="0"/>
              </a:rPr>
              <a:t>ixing </a:t>
            </a:r>
            <a:r>
              <a:rPr lang="en-US" sz="1800" dirty="0">
                <a:solidFill>
                  <a:srgbClr val="000000"/>
                </a:solidFill>
                <a:latin typeface="Trebuchet MS"/>
                <a:ea typeface="DejaVu Sans" pitchFamily="32" charset="0"/>
                <a:cs typeface="DejaVu Sans" pitchFamily="32" charset="0"/>
              </a:rPr>
              <a:t>layer</a:t>
            </a:r>
          </a:p>
        </p:txBody>
      </p:sp>
      <p:pic>
        <p:nvPicPr>
          <p:cNvPr id="1099777" name="Picture 1"/>
          <p:cNvPicPr>
            <a:picLocks noChangeAspect="1" noChangeArrowheads="1"/>
          </p:cNvPicPr>
          <p:nvPr/>
        </p:nvPicPr>
        <p:blipFill>
          <a:blip r:embed="rId4" cstate="print"/>
          <a:srcRect/>
          <a:stretch>
            <a:fillRect/>
          </a:stretch>
        </p:blipFill>
        <p:spPr bwMode="auto">
          <a:xfrm>
            <a:off x="4955368" y="4537223"/>
            <a:ext cx="2279369" cy="461201"/>
          </a:xfrm>
          <a:prstGeom prst="rect">
            <a:avLst/>
          </a:prstGeom>
          <a:noFill/>
          <a:ln w="9525">
            <a:noFill/>
            <a:miter lim="800000"/>
            <a:headEnd/>
            <a:tailEnd/>
          </a:ln>
        </p:spPr>
      </p:pic>
      <p:pic>
        <p:nvPicPr>
          <p:cNvPr id="1099778" name="Picture 2"/>
          <p:cNvPicPr>
            <a:picLocks noChangeAspect="1" noChangeArrowheads="1"/>
          </p:cNvPicPr>
          <p:nvPr/>
        </p:nvPicPr>
        <p:blipFill>
          <a:blip r:embed="rId5" cstate="print"/>
          <a:srcRect/>
          <a:stretch>
            <a:fillRect/>
          </a:stretch>
        </p:blipFill>
        <p:spPr bwMode="auto">
          <a:xfrm>
            <a:off x="4988970" y="3713714"/>
            <a:ext cx="3460090" cy="342892"/>
          </a:xfrm>
          <a:prstGeom prst="rect">
            <a:avLst/>
          </a:prstGeom>
          <a:noFill/>
          <a:ln w="9525">
            <a:noFill/>
            <a:miter lim="800000"/>
            <a:headEnd/>
            <a:tailEnd/>
          </a:ln>
        </p:spPr>
      </p:pic>
      <p:pic>
        <p:nvPicPr>
          <p:cNvPr id="1099779" name="Picture 3"/>
          <p:cNvPicPr>
            <a:picLocks noChangeAspect="1" noChangeArrowheads="1"/>
          </p:cNvPicPr>
          <p:nvPr/>
        </p:nvPicPr>
        <p:blipFill>
          <a:blip r:embed="rId6" cstate="print"/>
          <a:srcRect/>
          <a:stretch>
            <a:fillRect/>
          </a:stretch>
        </p:blipFill>
        <p:spPr bwMode="auto">
          <a:xfrm>
            <a:off x="4978152" y="2535372"/>
            <a:ext cx="318059" cy="218156"/>
          </a:xfrm>
          <a:prstGeom prst="rect">
            <a:avLst/>
          </a:prstGeom>
          <a:noFill/>
          <a:ln w="9525">
            <a:noFill/>
            <a:miter lim="800000"/>
            <a:headEnd/>
            <a:tailEnd/>
          </a:ln>
        </p:spPr>
      </p:pic>
      <p:pic>
        <p:nvPicPr>
          <p:cNvPr id="1099780" name="Picture 4"/>
          <p:cNvPicPr>
            <a:picLocks noChangeAspect="1" noChangeArrowheads="1"/>
          </p:cNvPicPr>
          <p:nvPr/>
        </p:nvPicPr>
        <p:blipFill>
          <a:blip r:embed="rId7" cstate="print"/>
          <a:srcRect/>
          <a:stretch>
            <a:fillRect/>
          </a:stretch>
        </p:blipFill>
        <p:spPr bwMode="auto">
          <a:xfrm>
            <a:off x="1706045" y="5515661"/>
            <a:ext cx="311446" cy="187262"/>
          </a:xfrm>
          <a:prstGeom prst="rect">
            <a:avLst/>
          </a:prstGeom>
          <a:noFill/>
          <a:ln w="9525">
            <a:noFill/>
            <a:miter lim="800000"/>
            <a:headEnd/>
            <a:tailEnd/>
          </a:ln>
        </p:spPr>
      </p:pic>
      <p:pic>
        <p:nvPicPr>
          <p:cNvPr id="1099781" name="Picture 5"/>
          <p:cNvPicPr>
            <a:picLocks noChangeAspect="1" noChangeArrowheads="1"/>
          </p:cNvPicPr>
          <p:nvPr/>
        </p:nvPicPr>
        <p:blipFill>
          <a:blip r:embed="rId8" cstate="print"/>
          <a:srcRect/>
          <a:stretch>
            <a:fillRect/>
          </a:stretch>
        </p:blipFill>
        <p:spPr bwMode="auto">
          <a:xfrm>
            <a:off x="1709395" y="3379623"/>
            <a:ext cx="327054" cy="270320"/>
          </a:xfrm>
          <a:prstGeom prst="rect">
            <a:avLst/>
          </a:prstGeom>
          <a:noFill/>
          <a:ln w="9525">
            <a:noFill/>
            <a:miter lim="800000"/>
            <a:headEnd/>
            <a:tailEnd/>
          </a:ln>
        </p:spPr>
      </p:pic>
      <p:pic>
        <p:nvPicPr>
          <p:cNvPr id="1099782" name="Picture 6"/>
          <p:cNvPicPr>
            <a:picLocks noChangeAspect="1" noChangeArrowheads="1"/>
          </p:cNvPicPr>
          <p:nvPr/>
        </p:nvPicPr>
        <p:blipFill>
          <a:blip r:embed="rId9" cstate="print"/>
          <a:srcRect/>
          <a:stretch>
            <a:fillRect/>
          </a:stretch>
        </p:blipFill>
        <p:spPr bwMode="auto">
          <a:xfrm>
            <a:off x="1630914" y="2788617"/>
            <a:ext cx="388087" cy="229324"/>
          </a:xfrm>
          <a:prstGeom prst="rect">
            <a:avLst/>
          </a:prstGeom>
          <a:noFill/>
          <a:ln w="9525">
            <a:noFill/>
            <a:miter lim="800000"/>
            <a:headEnd/>
            <a:tailEnd/>
          </a:ln>
        </p:spPr>
      </p:pic>
      <p:pic>
        <p:nvPicPr>
          <p:cNvPr id="1099783" name="Picture 7"/>
          <p:cNvPicPr>
            <a:picLocks noChangeAspect="1" noChangeArrowheads="1"/>
          </p:cNvPicPr>
          <p:nvPr/>
        </p:nvPicPr>
        <p:blipFill>
          <a:blip r:embed="rId10" cstate="print"/>
          <a:srcRect/>
          <a:stretch>
            <a:fillRect/>
          </a:stretch>
        </p:blipFill>
        <p:spPr bwMode="auto">
          <a:xfrm>
            <a:off x="1705205" y="4187126"/>
            <a:ext cx="313792" cy="185344"/>
          </a:xfrm>
          <a:prstGeom prst="rect">
            <a:avLst/>
          </a:prstGeom>
          <a:noFill/>
          <a:ln w="9525">
            <a:noFill/>
            <a:miter lim="800000"/>
            <a:headEnd/>
            <a:tailEnd/>
          </a:ln>
        </p:spPr>
      </p:pic>
      <p:pic>
        <p:nvPicPr>
          <p:cNvPr id="1099784" name="Picture 8"/>
          <p:cNvPicPr>
            <a:picLocks noChangeAspect="1" noChangeArrowheads="1"/>
          </p:cNvPicPr>
          <p:nvPr/>
        </p:nvPicPr>
        <p:blipFill>
          <a:blip r:embed="rId11" cstate="print"/>
          <a:srcRect/>
          <a:stretch>
            <a:fillRect/>
          </a:stretch>
        </p:blipFill>
        <p:spPr bwMode="auto">
          <a:xfrm>
            <a:off x="1720940" y="5831638"/>
            <a:ext cx="305370" cy="227598"/>
          </a:xfrm>
          <a:prstGeom prst="rect">
            <a:avLst/>
          </a:prstGeom>
          <a:noFill/>
          <a:ln w="9525">
            <a:noFill/>
            <a:miter lim="800000"/>
            <a:headEnd/>
            <a:tailEnd/>
          </a:ln>
        </p:spPr>
      </p:pic>
      <p:sp>
        <p:nvSpPr>
          <p:cNvPr id="21" name="Line 7"/>
          <p:cNvSpPr>
            <a:spLocks noChangeShapeType="1"/>
          </p:cNvSpPr>
          <p:nvPr/>
        </p:nvSpPr>
        <p:spPr bwMode="auto">
          <a:xfrm flipH="1">
            <a:off x="5537606" y="5808273"/>
            <a:ext cx="1975104" cy="212141"/>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22" name="21 Rectángulo"/>
          <p:cNvSpPr/>
          <p:nvPr/>
        </p:nvSpPr>
        <p:spPr bwMode="auto">
          <a:xfrm>
            <a:off x="7528049" y="5471892"/>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2"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3" name="Rectangle 108"/>
          <p:cNvSpPr>
            <a:spLocks noChangeArrowheads="1"/>
          </p:cNvSpPr>
          <p:nvPr/>
        </p:nvSpPr>
        <p:spPr bwMode="auto">
          <a:xfrm>
            <a:off x="547604" y="1576390"/>
            <a:ext cx="229251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Friction velocity: </a:t>
            </a:r>
          </a:p>
        </p:txBody>
      </p:sp>
      <p:sp>
        <p:nvSpPr>
          <p:cNvPr id="14" name="Rectangle 108"/>
          <p:cNvSpPr>
            <a:spLocks noChangeArrowheads="1"/>
          </p:cNvSpPr>
          <p:nvPr/>
        </p:nvSpPr>
        <p:spPr bwMode="auto">
          <a:xfrm>
            <a:off x="549752" y="2478089"/>
            <a:ext cx="474190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planetary boundary layer: </a:t>
            </a:r>
          </a:p>
        </p:txBody>
      </p:sp>
      <p:sp>
        <p:nvSpPr>
          <p:cNvPr id="15" name="Rectangle 108"/>
          <p:cNvSpPr>
            <a:spLocks noChangeArrowheads="1"/>
          </p:cNvSpPr>
          <p:nvPr/>
        </p:nvSpPr>
        <p:spPr bwMode="auto">
          <a:xfrm>
            <a:off x="5387983" y="2989716"/>
            <a:ext cx="204245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the Earth rotation and</a:t>
            </a:r>
          </a:p>
        </p:txBody>
      </p:sp>
      <p:sp>
        <p:nvSpPr>
          <p:cNvPr id="16" name="Rectangle 108"/>
          <p:cNvSpPr>
            <a:spLocks noChangeArrowheads="1"/>
          </p:cNvSpPr>
          <p:nvPr/>
        </p:nvSpPr>
        <p:spPr bwMode="auto">
          <a:xfrm>
            <a:off x="2382859" y="2977018"/>
            <a:ext cx="2949495"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a:t>
            </a:r>
            <a:r>
              <a:rPr lang="en-GB" sz="1400" b="1" dirty="0" err="1" smtClean="0">
                <a:solidFill>
                  <a:srgbClr val="000000"/>
                </a:solidFill>
                <a:latin typeface="Arial" charset="0"/>
              </a:rPr>
              <a:t>Coriolis</a:t>
            </a:r>
            <a:r>
              <a:rPr lang="en-GB" sz="1400" b="1" dirty="0" smtClean="0">
                <a:solidFill>
                  <a:srgbClr val="000000"/>
                </a:solidFill>
                <a:latin typeface="Arial" charset="0"/>
              </a:rPr>
              <a:t> parameter, being  </a:t>
            </a:r>
          </a:p>
        </p:txBody>
      </p:sp>
      <p:sp>
        <p:nvSpPr>
          <p:cNvPr id="17" name="Rectangle 108"/>
          <p:cNvSpPr>
            <a:spLocks noChangeArrowheads="1"/>
          </p:cNvSpPr>
          <p:nvPr/>
        </p:nvSpPr>
        <p:spPr bwMode="auto">
          <a:xfrm>
            <a:off x="1273517" y="3417524"/>
            <a:ext cx="4775571"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a parameter depending on the atmospheric stability</a:t>
            </a:r>
          </a:p>
        </p:txBody>
      </p:sp>
      <p:sp>
        <p:nvSpPr>
          <p:cNvPr id="18" name="Rectangle 108"/>
          <p:cNvSpPr>
            <a:spLocks noChangeArrowheads="1"/>
          </p:cNvSpPr>
          <p:nvPr/>
        </p:nvSpPr>
        <p:spPr bwMode="auto">
          <a:xfrm>
            <a:off x="7678740" y="2973025"/>
            <a:ext cx="1335527"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latitude</a:t>
            </a:r>
          </a:p>
        </p:txBody>
      </p:sp>
      <p:sp>
        <p:nvSpPr>
          <p:cNvPr id="20" name="Rectangle 108"/>
          <p:cNvSpPr>
            <a:spLocks noChangeArrowheads="1"/>
          </p:cNvSpPr>
          <p:nvPr/>
        </p:nvSpPr>
        <p:spPr bwMode="auto">
          <a:xfrm>
            <a:off x="566768" y="4010455"/>
            <a:ext cx="2010391"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Mixing height: </a:t>
            </a:r>
          </a:p>
        </p:txBody>
      </p:sp>
      <p:sp>
        <p:nvSpPr>
          <p:cNvPr id="21" name="Rectangle 108"/>
          <p:cNvSpPr>
            <a:spLocks noChangeArrowheads="1"/>
          </p:cNvSpPr>
          <p:nvPr/>
        </p:nvSpPr>
        <p:spPr bwMode="auto">
          <a:xfrm>
            <a:off x="3097335" y="4432435"/>
            <a:ext cx="3092418"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neutral and unstable conditions</a:t>
            </a:r>
          </a:p>
        </p:txBody>
      </p:sp>
      <p:sp>
        <p:nvSpPr>
          <p:cNvPr id="22" name="Rectangle 108"/>
          <p:cNvSpPr>
            <a:spLocks noChangeArrowheads="1"/>
          </p:cNvSpPr>
          <p:nvPr/>
        </p:nvSpPr>
        <p:spPr bwMode="auto">
          <a:xfrm>
            <a:off x="3107629" y="5201695"/>
            <a:ext cx="186131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stable conditions</a:t>
            </a:r>
          </a:p>
        </p:txBody>
      </p:sp>
      <p:sp>
        <p:nvSpPr>
          <p:cNvPr id="23" name="Rectangle 108"/>
          <p:cNvSpPr>
            <a:spLocks noChangeArrowheads="1"/>
          </p:cNvSpPr>
          <p:nvPr/>
        </p:nvSpPr>
        <p:spPr bwMode="auto">
          <a:xfrm>
            <a:off x="553771" y="5944498"/>
            <a:ext cx="342103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surface layer: </a:t>
            </a:r>
          </a:p>
        </p:txBody>
      </p:sp>
      <p:pic>
        <p:nvPicPr>
          <p:cNvPr id="1096705" name="Picture 1"/>
          <p:cNvPicPr>
            <a:picLocks noChangeAspect="1" noChangeArrowheads="1"/>
          </p:cNvPicPr>
          <p:nvPr/>
        </p:nvPicPr>
        <p:blipFill>
          <a:blip r:embed="rId2" cstate="print"/>
          <a:srcRect/>
          <a:stretch>
            <a:fillRect/>
          </a:stretch>
        </p:blipFill>
        <p:spPr bwMode="auto">
          <a:xfrm>
            <a:off x="2717800" y="1451070"/>
            <a:ext cx="2205446" cy="871059"/>
          </a:xfrm>
          <a:prstGeom prst="rect">
            <a:avLst/>
          </a:prstGeom>
          <a:noFill/>
          <a:ln w="9525">
            <a:noFill/>
            <a:miter lim="800000"/>
            <a:headEnd/>
            <a:tailEnd/>
          </a:ln>
        </p:spPr>
      </p:pic>
      <p:pic>
        <p:nvPicPr>
          <p:cNvPr id="1096706" name="Picture 2"/>
          <p:cNvPicPr>
            <a:picLocks noChangeAspect="1" noChangeArrowheads="1"/>
          </p:cNvPicPr>
          <p:nvPr/>
        </p:nvPicPr>
        <p:blipFill>
          <a:blip r:embed="rId3" cstate="print"/>
          <a:srcRect/>
          <a:stretch>
            <a:fillRect/>
          </a:stretch>
        </p:blipFill>
        <p:spPr bwMode="auto">
          <a:xfrm>
            <a:off x="5202829" y="2258060"/>
            <a:ext cx="1717940" cy="761728"/>
          </a:xfrm>
          <a:prstGeom prst="rect">
            <a:avLst/>
          </a:prstGeom>
          <a:noFill/>
          <a:ln w="9525">
            <a:noFill/>
            <a:miter lim="800000"/>
            <a:headEnd/>
            <a:tailEnd/>
          </a:ln>
        </p:spPr>
      </p:pic>
      <p:pic>
        <p:nvPicPr>
          <p:cNvPr id="1096707" name="Picture 3"/>
          <p:cNvPicPr>
            <a:picLocks noChangeAspect="1" noChangeArrowheads="1"/>
          </p:cNvPicPr>
          <p:nvPr/>
        </p:nvPicPr>
        <p:blipFill>
          <a:blip r:embed="rId4" cstate="print"/>
          <a:srcRect/>
          <a:stretch>
            <a:fillRect/>
          </a:stretch>
        </p:blipFill>
        <p:spPr bwMode="auto">
          <a:xfrm>
            <a:off x="1018295" y="2977403"/>
            <a:ext cx="1442493" cy="326689"/>
          </a:xfrm>
          <a:prstGeom prst="rect">
            <a:avLst/>
          </a:prstGeom>
          <a:noFill/>
          <a:ln w="9525">
            <a:noFill/>
            <a:miter lim="800000"/>
            <a:headEnd/>
            <a:tailEnd/>
          </a:ln>
        </p:spPr>
      </p:pic>
      <p:pic>
        <p:nvPicPr>
          <p:cNvPr id="1096708" name="Picture 4"/>
          <p:cNvPicPr>
            <a:picLocks noChangeAspect="1" noChangeArrowheads="1"/>
          </p:cNvPicPr>
          <p:nvPr/>
        </p:nvPicPr>
        <p:blipFill>
          <a:blip r:embed="rId5" cstate="print"/>
          <a:srcRect/>
          <a:stretch>
            <a:fillRect/>
          </a:stretch>
        </p:blipFill>
        <p:spPr bwMode="auto">
          <a:xfrm>
            <a:off x="5212717" y="3034603"/>
            <a:ext cx="189139" cy="206982"/>
          </a:xfrm>
          <a:prstGeom prst="rect">
            <a:avLst/>
          </a:prstGeom>
          <a:noFill/>
          <a:ln w="9525">
            <a:noFill/>
            <a:miter lim="800000"/>
            <a:headEnd/>
            <a:tailEnd/>
          </a:ln>
        </p:spPr>
      </p:pic>
      <p:pic>
        <p:nvPicPr>
          <p:cNvPr id="1096709" name="Picture 5"/>
          <p:cNvPicPr>
            <a:picLocks noChangeAspect="1" noChangeArrowheads="1"/>
          </p:cNvPicPr>
          <p:nvPr/>
        </p:nvPicPr>
        <p:blipFill>
          <a:blip r:embed="rId6" cstate="print"/>
          <a:srcRect/>
          <a:stretch>
            <a:fillRect/>
          </a:stretch>
        </p:blipFill>
        <p:spPr bwMode="auto">
          <a:xfrm>
            <a:off x="7432177" y="2971800"/>
            <a:ext cx="237800" cy="329430"/>
          </a:xfrm>
          <a:prstGeom prst="rect">
            <a:avLst/>
          </a:prstGeom>
          <a:noFill/>
          <a:ln w="9525">
            <a:noFill/>
            <a:miter lim="800000"/>
            <a:headEnd/>
            <a:tailEnd/>
          </a:ln>
        </p:spPr>
      </p:pic>
      <p:pic>
        <p:nvPicPr>
          <p:cNvPr id="1096710" name="Picture 6"/>
          <p:cNvPicPr>
            <a:picLocks noChangeAspect="1" noChangeArrowheads="1"/>
          </p:cNvPicPr>
          <p:nvPr/>
        </p:nvPicPr>
        <p:blipFill>
          <a:blip r:embed="rId7" cstate="print"/>
          <a:srcRect/>
          <a:stretch>
            <a:fillRect/>
          </a:stretch>
        </p:blipFill>
        <p:spPr bwMode="auto">
          <a:xfrm>
            <a:off x="1028431" y="3416168"/>
            <a:ext cx="272416" cy="295503"/>
          </a:xfrm>
          <a:prstGeom prst="rect">
            <a:avLst/>
          </a:prstGeom>
          <a:noFill/>
          <a:ln w="9525">
            <a:noFill/>
            <a:miter lim="800000"/>
            <a:headEnd/>
            <a:tailEnd/>
          </a:ln>
        </p:spPr>
      </p:pic>
      <p:pic>
        <p:nvPicPr>
          <p:cNvPr id="1096711" name="Picture 7"/>
          <p:cNvPicPr>
            <a:picLocks noChangeAspect="1" noChangeArrowheads="1"/>
          </p:cNvPicPr>
          <p:nvPr/>
        </p:nvPicPr>
        <p:blipFill>
          <a:blip r:embed="rId8" cstate="print"/>
          <a:srcRect/>
          <a:stretch>
            <a:fillRect/>
          </a:stretch>
        </p:blipFill>
        <p:spPr bwMode="auto">
          <a:xfrm>
            <a:off x="1179517" y="4467225"/>
            <a:ext cx="180975" cy="285750"/>
          </a:xfrm>
          <a:prstGeom prst="rect">
            <a:avLst/>
          </a:prstGeom>
          <a:noFill/>
          <a:ln w="9525">
            <a:noFill/>
            <a:miter lim="800000"/>
            <a:headEnd/>
            <a:tailEnd/>
          </a:ln>
        </p:spPr>
      </p:pic>
      <p:pic>
        <p:nvPicPr>
          <p:cNvPr id="1096712" name="Picture 8"/>
          <p:cNvPicPr>
            <a:picLocks noChangeAspect="1" noChangeArrowheads="1"/>
          </p:cNvPicPr>
          <p:nvPr/>
        </p:nvPicPr>
        <p:blipFill>
          <a:blip r:embed="rId9" cstate="print"/>
          <a:srcRect/>
          <a:stretch>
            <a:fillRect/>
          </a:stretch>
        </p:blipFill>
        <p:spPr bwMode="auto">
          <a:xfrm>
            <a:off x="1801815" y="4495804"/>
            <a:ext cx="477838" cy="288925"/>
          </a:xfrm>
          <a:prstGeom prst="rect">
            <a:avLst/>
          </a:prstGeom>
          <a:noFill/>
          <a:ln w="9525">
            <a:noFill/>
            <a:miter lim="800000"/>
            <a:headEnd/>
            <a:tailEnd/>
          </a:ln>
        </p:spPr>
      </p:pic>
      <p:pic>
        <p:nvPicPr>
          <p:cNvPr id="1096713" name="Picture 9"/>
          <p:cNvPicPr>
            <a:picLocks noChangeAspect="1" noChangeArrowheads="1"/>
          </p:cNvPicPr>
          <p:nvPr/>
        </p:nvPicPr>
        <p:blipFill>
          <a:blip r:embed="rId10" cstate="print"/>
          <a:srcRect/>
          <a:stretch>
            <a:fillRect/>
          </a:stretch>
        </p:blipFill>
        <p:spPr bwMode="auto">
          <a:xfrm>
            <a:off x="1492252" y="4494217"/>
            <a:ext cx="266700" cy="257175"/>
          </a:xfrm>
          <a:prstGeom prst="rect">
            <a:avLst/>
          </a:prstGeom>
          <a:noFill/>
          <a:ln w="9525">
            <a:noFill/>
            <a:miter lim="800000"/>
            <a:headEnd/>
            <a:tailEnd/>
          </a:ln>
        </p:spPr>
      </p:pic>
      <p:pic>
        <p:nvPicPr>
          <p:cNvPr id="1096714" name="Picture 10"/>
          <p:cNvPicPr>
            <a:picLocks noChangeAspect="1" noChangeArrowheads="1"/>
          </p:cNvPicPr>
          <p:nvPr/>
        </p:nvPicPr>
        <p:blipFill>
          <a:blip r:embed="rId11" cstate="print"/>
          <a:srcRect/>
          <a:stretch>
            <a:fillRect/>
          </a:stretch>
        </p:blipFill>
        <p:spPr bwMode="auto">
          <a:xfrm>
            <a:off x="1052517" y="4897442"/>
            <a:ext cx="1857375" cy="847725"/>
          </a:xfrm>
          <a:prstGeom prst="rect">
            <a:avLst/>
          </a:prstGeom>
          <a:noFill/>
          <a:ln w="9525">
            <a:noFill/>
            <a:miter lim="800000"/>
            <a:headEnd/>
            <a:tailEnd/>
          </a:ln>
        </p:spPr>
      </p:pic>
      <p:pic>
        <p:nvPicPr>
          <p:cNvPr id="1096715" name="Picture 11"/>
          <p:cNvPicPr>
            <a:picLocks noChangeAspect="1" noChangeArrowheads="1"/>
          </p:cNvPicPr>
          <p:nvPr/>
        </p:nvPicPr>
        <p:blipFill>
          <a:blip r:embed="rId12" cstate="print"/>
          <a:srcRect/>
          <a:stretch>
            <a:fillRect/>
          </a:stretch>
        </p:blipFill>
        <p:spPr bwMode="auto">
          <a:xfrm>
            <a:off x="3976691" y="5907071"/>
            <a:ext cx="1230312" cy="452457"/>
          </a:xfrm>
          <a:prstGeom prst="rect">
            <a:avLst/>
          </a:prstGeom>
          <a:noFill/>
          <a:ln w="9525">
            <a:noFill/>
            <a:miter lim="800000"/>
            <a:headEnd/>
            <a:tailEnd/>
          </a:ln>
        </p:spPr>
      </p:pic>
      <p:sp>
        <p:nvSpPr>
          <p:cNvPr id="44" name="Line 7"/>
          <p:cNvSpPr>
            <a:spLocks noChangeShapeType="1"/>
          </p:cNvSpPr>
          <p:nvPr/>
        </p:nvSpPr>
        <p:spPr bwMode="auto">
          <a:xfrm flipH="1">
            <a:off x="6223000" y="19685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45" name="Line 7"/>
          <p:cNvSpPr>
            <a:spLocks noChangeShapeType="1"/>
          </p:cNvSpPr>
          <p:nvPr/>
        </p:nvSpPr>
        <p:spPr bwMode="auto">
          <a:xfrm flipH="1">
            <a:off x="1739901" y="48641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0" grpId="0"/>
      <p:bldP spid="21"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27438"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1039820" y="1431936"/>
          <a:ext cx="954087" cy="366713"/>
        </p:xfrm>
        <a:graphic>
          <a:graphicData uri="http://schemas.openxmlformats.org/presentationml/2006/ole">
            <p:oleObj spid="_x0000_s267266" name="Equation" r:id="rId4" imgW="495000" imgH="190440" progId="Equation.DSMT4">
              <p:embed/>
            </p:oleObj>
          </a:graphicData>
        </a:graphic>
      </p:graphicFrame>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5" cstate="print"/>
          <a:srcRect/>
          <a:stretch>
            <a:fillRect/>
          </a:stretch>
        </p:blipFill>
        <p:spPr bwMode="auto">
          <a:xfrm>
            <a:off x="5839148" y="1524002"/>
            <a:ext cx="1640952" cy="309562"/>
          </a:xfrm>
          <a:prstGeom prst="rect">
            <a:avLst/>
          </a:prstGeom>
          <a:noFill/>
          <a:ln w="9525">
            <a:noFill/>
            <a:miter lim="800000"/>
            <a:headEnd/>
            <a:tailEnd/>
          </a:ln>
        </p:spPr>
      </p:pic>
      <p:sp>
        <p:nvSpPr>
          <p:cNvPr id="14" name="Text Box 2"/>
          <p:cNvSpPr txBox="1">
            <a:spLocks noChangeArrowheads="1"/>
          </p:cNvSpPr>
          <p:nvPr/>
        </p:nvSpPr>
        <p:spPr bwMode="auto">
          <a:xfrm>
            <a:off x="141294" y="4914902"/>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5" name="Rectangle 9"/>
          <p:cNvSpPr>
            <a:spLocks noChangeArrowheads="1"/>
          </p:cNvSpPr>
          <p:nvPr/>
        </p:nvSpPr>
        <p:spPr bwMode="auto">
          <a:xfrm>
            <a:off x="212733" y="2870444"/>
            <a:ext cx="4098925" cy="415452"/>
          </a:xfrm>
          <a:prstGeom prst="rect">
            <a:avLst/>
          </a:prstGeom>
          <a:noFill/>
          <a:ln w="57150">
            <a:noFill/>
            <a:miter lim="800000"/>
            <a:headEnd/>
            <a:tailEnd/>
          </a:ln>
          <a:effectLst/>
        </p:spPr>
        <p:txBody>
          <a:bodyPr lIns="91393" tIns="45697" rIns="91393" bIns="45697" anchor="ctr">
            <a:spAutoFit/>
          </a:bodyPr>
          <a:lstStyle/>
          <a:p>
            <a:r>
              <a:rPr lang="en-US" sz="2000" dirty="0" smtClean="0">
                <a:solidFill>
                  <a:srgbClr val="CC3300"/>
                </a:solidFill>
                <a:latin typeface="NewCenturySchlbk" pitchFamily="18" charset="0"/>
              </a:rPr>
              <a:t>Objective:</a:t>
            </a:r>
            <a:r>
              <a:rPr lang="en-US" sz="2000" dirty="0" smtClean="0">
                <a:solidFill>
                  <a:srgbClr val="000000"/>
                </a:solidFill>
                <a:latin typeface="NewCenturySchlbk" pitchFamily="18" charset="0"/>
              </a:rPr>
              <a:t>  find the velocity field</a:t>
            </a:r>
            <a:endParaRPr lang="en-US" sz="2400" dirty="0" smtClean="0">
              <a:solidFill>
                <a:srgbClr val="000000"/>
              </a:solidFill>
              <a:latin typeface="NewCenturySchlbk" pitchFamily="18" charset="0"/>
            </a:endParaRPr>
          </a:p>
        </p:txBody>
      </p:sp>
      <p:sp>
        <p:nvSpPr>
          <p:cNvPr id="17" name="Rectangle 11"/>
          <p:cNvSpPr>
            <a:spLocks noChangeArrowheads="1"/>
          </p:cNvSpPr>
          <p:nvPr/>
        </p:nvSpPr>
        <p:spPr bwMode="auto">
          <a:xfrm>
            <a:off x="4499096" y="2870201"/>
            <a:ext cx="181001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that it adjusts to</a:t>
            </a:r>
          </a:p>
        </p:txBody>
      </p:sp>
      <p:sp>
        <p:nvSpPr>
          <p:cNvPr id="19" name="Rectangle 13"/>
          <p:cNvSpPr>
            <a:spLocks noChangeArrowheads="1"/>
          </p:cNvSpPr>
          <p:nvPr/>
        </p:nvSpPr>
        <p:spPr bwMode="auto">
          <a:xfrm>
            <a:off x="6824894" y="2870201"/>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sp>
        <p:nvSpPr>
          <p:cNvPr id="20" name="Rectangle 14"/>
          <p:cNvSpPr>
            <a:spLocks noChangeArrowheads="1"/>
          </p:cNvSpPr>
          <p:nvPr/>
        </p:nvSpPr>
        <p:spPr bwMode="auto">
          <a:xfrm>
            <a:off x="1471729" y="3261944"/>
            <a:ext cx="4714657" cy="477007"/>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 </a:t>
            </a:r>
            <a:r>
              <a:rPr lang="en-US" sz="2000" dirty="0" smtClean="0">
                <a:solidFill>
                  <a:srgbClr val="000000"/>
                </a:solidFill>
                <a:latin typeface="NewCenturySchlbk" pitchFamily="18" charset="0"/>
              </a:rPr>
              <a:t>Incompressibility condition in the domain</a:t>
            </a:r>
            <a:r>
              <a:rPr lang="en-US" sz="2400" dirty="0" smtClean="0">
                <a:solidFill>
                  <a:srgbClr val="000000"/>
                </a:solidFill>
                <a:latin typeface="NewCenturySchlbk" pitchFamily="18" charset="0"/>
              </a:rPr>
              <a:t>:</a:t>
            </a:r>
          </a:p>
        </p:txBody>
      </p:sp>
      <p:sp>
        <p:nvSpPr>
          <p:cNvPr id="21" name="Rectangle 15"/>
          <p:cNvSpPr>
            <a:spLocks noChangeArrowheads="1"/>
          </p:cNvSpPr>
          <p:nvPr/>
        </p:nvSpPr>
        <p:spPr bwMode="auto">
          <a:xfrm>
            <a:off x="1476237" y="3736973"/>
            <a:ext cx="4438941"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Impermeability condition on the terrain:</a:t>
            </a:r>
          </a:p>
        </p:txBody>
      </p:sp>
      <p:sp>
        <p:nvSpPr>
          <p:cNvPr id="22" name="Rectangle 16"/>
          <p:cNvSpPr>
            <a:spLocks noChangeArrowheads="1"/>
          </p:cNvSpPr>
          <p:nvPr/>
        </p:nvSpPr>
        <p:spPr bwMode="auto">
          <a:xfrm>
            <a:off x="308181" y="4343645"/>
            <a:ext cx="1091807"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Then,</a:t>
            </a:r>
            <a:endParaRPr lang="en-US" sz="2400" b="1" dirty="0" smtClean="0">
              <a:solidFill>
                <a:srgbClr val="000000"/>
              </a:solidFill>
              <a:latin typeface="NewCenturySchlbk" pitchFamily="18" charset="0"/>
            </a:endParaRPr>
          </a:p>
        </p:txBody>
      </p:sp>
      <p:sp>
        <p:nvSpPr>
          <p:cNvPr id="24" name="Rectangle 18"/>
          <p:cNvSpPr>
            <a:spLocks noChangeArrowheads="1"/>
          </p:cNvSpPr>
          <p:nvPr/>
        </p:nvSpPr>
        <p:spPr bwMode="auto">
          <a:xfrm>
            <a:off x="1687135" y="4343645"/>
            <a:ext cx="5309372"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is the solution of the least-square problem:</a:t>
            </a:r>
            <a:r>
              <a:rPr lang="en-US" sz="2000" dirty="0" smtClean="0">
                <a:solidFill>
                  <a:srgbClr val="000000"/>
                </a:solidFill>
                <a:latin typeface="NewCenturySchlbk" pitchFamily="18" charset="0"/>
              </a:rPr>
              <a:t>    Find</a:t>
            </a:r>
            <a:endParaRPr lang="en-US" sz="2400" b="1" dirty="0" smtClean="0">
              <a:solidFill>
                <a:srgbClr val="000000"/>
              </a:solidFill>
              <a:latin typeface="NewCenturySchlbk" pitchFamily="18" charset="0"/>
            </a:endParaRPr>
          </a:p>
        </p:txBody>
      </p:sp>
      <p:graphicFrame>
        <p:nvGraphicFramePr>
          <p:cNvPr id="25" name="Object 19"/>
          <p:cNvGraphicFramePr>
            <a:graphicFrameLocks noChangeAspect="1"/>
          </p:cNvGraphicFramePr>
          <p:nvPr/>
        </p:nvGraphicFramePr>
        <p:xfrm>
          <a:off x="7024688" y="4390628"/>
          <a:ext cx="785812" cy="327422"/>
        </p:xfrm>
        <a:graphic>
          <a:graphicData uri="http://schemas.openxmlformats.org/presentationml/2006/ole">
            <p:oleObj spid="_x0000_s267267" name="Equation" r:id="rId6" imgW="393480" imgH="164880" progId="Equation.DSMT4">
              <p:embed/>
            </p:oleObj>
          </a:graphicData>
        </a:graphic>
      </p:graphicFrame>
      <p:sp>
        <p:nvSpPr>
          <p:cNvPr id="26" name="Rectangle 20"/>
          <p:cNvSpPr>
            <a:spLocks noChangeArrowheads="1"/>
          </p:cNvSpPr>
          <p:nvPr/>
        </p:nvSpPr>
        <p:spPr bwMode="auto">
          <a:xfrm>
            <a:off x="7845447" y="4346575"/>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graphicFrame>
        <p:nvGraphicFramePr>
          <p:cNvPr id="27" name="Object 21"/>
          <p:cNvGraphicFramePr>
            <a:graphicFrameLocks noChangeAspect="1"/>
          </p:cNvGraphicFramePr>
          <p:nvPr/>
        </p:nvGraphicFramePr>
        <p:xfrm>
          <a:off x="207967" y="5033963"/>
          <a:ext cx="3995737" cy="1528762"/>
        </p:xfrm>
        <a:graphic>
          <a:graphicData uri="http://schemas.openxmlformats.org/presentationml/2006/ole">
            <p:oleObj spid="_x0000_s267268" name="Equation" r:id="rId7" imgW="2057400" imgH="787320" progId="Equation.DSMT4">
              <p:embed/>
            </p:oleObj>
          </a:graphicData>
        </a:graphic>
      </p:graphicFrame>
      <p:sp>
        <p:nvSpPr>
          <p:cNvPr id="28" name="Rectangle 22"/>
          <p:cNvSpPr>
            <a:spLocks noChangeArrowheads="1"/>
          </p:cNvSpPr>
          <p:nvPr/>
        </p:nvSpPr>
        <p:spPr bwMode="auto">
          <a:xfrm>
            <a:off x="4317937" y="5554662"/>
            <a:ext cx="81134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where</a:t>
            </a:r>
          </a:p>
        </p:txBody>
      </p:sp>
      <p:sp>
        <p:nvSpPr>
          <p:cNvPr id="32" name="Oval 26"/>
          <p:cNvSpPr>
            <a:spLocks noChangeArrowheads="1"/>
          </p:cNvSpPr>
          <p:nvPr/>
        </p:nvSpPr>
        <p:spPr bwMode="auto">
          <a:xfrm>
            <a:off x="8328047" y="5271353"/>
            <a:ext cx="255543" cy="998421"/>
          </a:xfrm>
          <a:prstGeom prst="ellipse">
            <a:avLst/>
          </a:prstGeom>
          <a:noFill/>
          <a:ln w="57150" algn="ctr">
            <a:noFill/>
            <a:round/>
            <a:headEnd/>
            <a:tailEnd/>
          </a:ln>
          <a:effectLst/>
        </p:spPr>
        <p:txBody>
          <a:bodyPr wrap="none" lIns="89953" tIns="46776" rIns="89953" bIns="46776" anchor="ctr">
            <a:spAutoFit/>
          </a:bodyPr>
          <a:lstStyle/>
          <a:p>
            <a:endParaRPr lang="es-ES" smtClean="0"/>
          </a:p>
        </p:txBody>
      </p:sp>
      <p:sp>
        <p:nvSpPr>
          <p:cNvPr id="34" name="Freeform 29"/>
          <p:cNvSpPr>
            <a:spLocks/>
          </p:cNvSpPr>
          <p:nvPr/>
        </p:nvSpPr>
        <p:spPr bwMode="auto">
          <a:xfrm>
            <a:off x="7688263" y="6127760"/>
            <a:ext cx="654050" cy="710019"/>
          </a:xfrm>
          <a:custGeom>
            <a:avLst/>
            <a:gdLst/>
            <a:ahLst/>
            <a:cxnLst>
              <a:cxn ang="0">
                <a:pos x="215" y="0"/>
              </a:cxn>
              <a:cxn ang="0">
                <a:pos x="33" y="150"/>
              </a:cxn>
              <a:cxn ang="0">
                <a:pos x="412" y="174"/>
              </a:cxn>
            </a:cxnLst>
            <a:rect l="0" t="0" r="r" b="b"/>
            <a:pathLst>
              <a:path w="412" h="179">
                <a:moveTo>
                  <a:pt x="215" y="0"/>
                </a:moveTo>
                <a:cubicBezTo>
                  <a:pt x="107" y="60"/>
                  <a:pt x="0" y="121"/>
                  <a:pt x="33" y="150"/>
                </a:cubicBezTo>
                <a:cubicBezTo>
                  <a:pt x="66" y="179"/>
                  <a:pt x="346" y="171"/>
                  <a:pt x="412" y="174"/>
                </a:cubicBezTo>
              </a:path>
            </a:pathLst>
          </a:custGeom>
          <a:noFill/>
          <a:ln w="57150" cap="flat" cmpd="sng">
            <a:noFill/>
            <a:prstDash val="solid"/>
            <a:round/>
            <a:headEnd/>
            <a:tailEnd/>
          </a:ln>
          <a:effectLst/>
        </p:spPr>
        <p:txBody>
          <a:bodyPr lIns="89953" tIns="46776" rIns="89953" bIns="46776">
            <a:spAutoFit/>
          </a:bodyPr>
          <a:lstStyle/>
          <a:p>
            <a:endParaRPr lang="es-ES" smtClean="0"/>
          </a:p>
        </p:txBody>
      </p:sp>
      <p:pic>
        <p:nvPicPr>
          <p:cNvPr id="37" name="Picture 6"/>
          <p:cNvPicPr>
            <a:picLocks noChangeAspect="1" noChangeArrowheads="1"/>
          </p:cNvPicPr>
          <p:nvPr/>
        </p:nvPicPr>
        <p:blipFill>
          <a:blip r:embed="rId8" cstate="print"/>
          <a:srcRect r="81301"/>
          <a:stretch>
            <a:fillRect/>
          </a:stretch>
        </p:blipFill>
        <p:spPr bwMode="auto">
          <a:xfrm>
            <a:off x="6438820" y="2913381"/>
            <a:ext cx="361949" cy="347662"/>
          </a:xfrm>
          <a:prstGeom prst="rect">
            <a:avLst/>
          </a:prstGeom>
          <a:noFill/>
          <a:ln w="9525">
            <a:noFill/>
            <a:miter lim="800000"/>
            <a:headEnd/>
            <a:tailEnd/>
          </a:ln>
        </p:spPr>
      </p:pic>
      <p:pic>
        <p:nvPicPr>
          <p:cNvPr id="38" name="Picture 6"/>
          <p:cNvPicPr>
            <a:picLocks noChangeAspect="1" noChangeArrowheads="1"/>
          </p:cNvPicPr>
          <p:nvPr/>
        </p:nvPicPr>
        <p:blipFill>
          <a:blip r:embed="rId8" cstate="print"/>
          <a:srcRect r="89543"/>
          <a:stretch>
            <a:fillRect/>
          </a:stretch>
        </p:blipFill>
        <p:spPr bwMode="auto">
          <a:xfrm>
            <a:off x="4163329" y="2910998"/>
            <a:ext cx="202406" cy="347662"/>
          </a:xfrm>
          <a:prstGeom prst="rect">
            <a:avLst/>
          </a:prstGeom>
          <a:noFill/>
          <a:ln w="9525">
            <a:noFill/>
            <a:miter lim="800000"/>
            <a:headEnd/>
            <a:tailEnd/>
          </a:ln>
        </p:spPr>
      </p:pic>
      <p:pic>
        <p:nvPicPr>
          <p:cNvPr id="1095692" name="Picture 12"/>
          <p:cNvPicPr>
            <a:picLocks noChangeAspect="1" noChangeArrowheads="1"/>
          </p:cNvPicPr>
          <p:nvPr/>
        </p:nvPicPr>
        <p:blipFill>
          <a:blip r:embed="rId9" cstate="print"/>
          <a:srcRect b="68111"/>
          <a:stretch>
            <a:fillRect/>
          </a:stretch>
        </p:blipFill>
        <p:spPr bwMode="auto">
          <a:xfrm>
            <a:off x="6254751" y="3352800"/>
            <a:ext cx="2260080" cy="292100"/>
          </a:xfrm>
          <a:prstGeom prst="rect">
            <a:avLst/>
          </a:prstGeom>
          <a:noFill/>
          <a:ln w="9525">
            <a:noFill/>
            <a:miter lim="800000"/>
            <a:headEnd/>
            <a:tailEnd/>
          </a:ln>
        </p:spPr>
      </p:pic>
      <p:pic>
        <p:nvPicPr>
          <p:cNvPr id="41" name="Picture 12"/>
          <p:cNvPicPr>
            <a:picLocks noChangeAspect="1" noChangeArrowheads="1"/>
          </p:cNvPicPr>
          <p:nvPr/>
        </p:nvPicPr>
        <p:blipFill>
          <a:blip r:embed="rId9" cstate="print"/>
          <a:srcRect t="59619"/>
          <a:stretch>
            <a:fillRect/>
          </a:stretch>
        </p:blipFill>
        <p:spPr bwMode="auto">
          <a:xfrm>
            <a:off x="6280153" y="3759201"/>
            <a:ext cx="2260080" cy="369888"/>
          </a:xfrm>
          <a:prstGeom prst="rect">
            <a:avLst/>
          </a:prstGeom>
          <a:noFill/>
          <a:ln w="9525">
            <a:noFill/>
            <a:miter lim="800000"/>
            <a:headEnd/>
            <a:tailEnd/>
          </a:ln>
        </p:spPr>
      </p:pic>
      <p:pic>
        <p:nvPicPr>
          <p:cNvPr id="42" name="Picture 6"/>
          <p:cNvPicPr>
            <a:picLocks noChangeAspect="1" noChangeArrowheads="1"/>
          </p:cNvPicPr>
          <p:nvPr/>
        </p:nvPicPr>
        <p:blipFill>
          <a:blip r:embed="rId8" cstate="print"/>
          <a:srcRect r="89543"/>
          <a:stretch>
            <a:fillRect/>
          </a:stretch>
        </p:blipFill>
        <p:spPr bwMode="auto">
          <a:xfrm>
            <a:off x="1417653" y="4396900"/>
            <a:ext cx="202406" cy="347662"/>
          </a:xfrm>
          <a:prstGeom prst="rect">
            <a:avLst/>
          </a:prstGeom>
          <a:noFill/>
          <a:ln w="9525">
            <a:noFill/>
            <a:miter lim="800000"/>
            <a:headEnd/>
            <a:tailEnd/>
          </a:ln>
        </p:spPr>
      </p:pic>
      <p:pic>
        <p:nvPicPr>
          <p:cNvPr id="1095694" name="Picture 14"/>
          <p:cNvPicPr>
            <a:picLocks noChangeAspect="1" noChangeArrowheads="1"/>
          </p:cNvPicPr>
          <p:nvPr/>
        </p:nvPicPr>
        <p:blipFill>
          <a:blip r:embed="rId10" cstate="print"/>
          <a:srcRect/>
          <a:stretch>
            <a:fillRect/>
          </a:stretch>
        </p:blipFill>
        <p:spPr bwMode="auto">
          <a:xfrm>
            <a:off x="5090166" y="5414003"/>
            <a:ext cx="4663439" cy="733163"/>
          </a:xfrm>
          <a:prstGeom prst="rect">
            <a:avLst/>
          </a:prstGeom>
          <a:noFill/>
          <a:ln w="9525">
            <a:noFill/>
            <a:miter lim="800000"/>
            <a:headEnd/>
            <a:tailEnd/>
          </a:ln>
        </p:spPr>
      </p:pic>
      <p:sp>
        <p:nvSpPr>
          <p:cNvPr id="44" name="Line 30"/>
          <p:cNvSpPr>
            <a:spLocks noChangeShapeType="1"/>
          </p:cNvSpPr>
          <p:nvPr/>
        </p:nvSpPr>
        <p:spPr bwMode="auto">
          <a:xfrm>
            <a:off x="8035927" y="5902336"/>
            <a:ext cx="150813" cy="263525"/>
          </a:xfrm>
          <a:prstGeom prst="line">
            <a:avLst/>
          </a:prstGeom>
          <a:noFill/>
          <a:ln w="38100">
            <a:solidFill>
              <a:srgbClr val="FF0000"/>
            </a:solidFill>
            <a:round/>
            <a:headEnd/>
            <a:tailEnd type="triangle" w="med" len="med"/>
          </a:ln>
          <a:effectLst/>
        </p:spPr>
        <p:txBody>
          <a:bodyPr lIns="89953" tIns="46776" rIns="89953" bIns="46776">
            <a:spAutoFit/>
          </a:bodyPr>
          <a:lstStyle/>
          <a:p>
            <a:endParaRPr lang="es-ES" smtClean="0"/>
          </a:p>
        </p:txBody>
      </p:sp>
      <p:pic>
        <p:nvPicPr>
          <p:cNvPr id="45" name="Picture 28"/>
          <p:cNvPicPr>
            <a:picLocks noChangeAspect="1" noChangeArrowheads="1"/>
          </p:cNvPicPr>
          <p:nvPr/>
        </p:nvPicPr>
        <p:blipFill>
          <a:blip r:embed="rId11" cstate="print"/>
          <a:srcRect/>
          <a:stretch>
            <a:fillRect/>
          </a:stretch>
        </p:blipFill>
        <p:spPr bwMode="auto">
          <a:xfrm>
            <a:off x="8216903" y="6167608"/>
            <a:ext cx="723899" cy="461797"/>
          </a:xfrm>
          <a:prstGeom prst="rect">
            <a:avLst/>
          </a:prstGeom>
          <a:noFill/>
          <a:ln w="38100" algn="ctr">
            <a:solidFill>
              <a:srgbClr val="FF0000"/>
            </a:solidFill>
            <a:miter lim="800000"/>
            <a:headEnd/>
            <a:tailEnd/>
          </a:ln>
          <a:effectLst/>
        </p:spPr>
      </p:pic>
      <p:sp>
        <p:nvSpPr>
          <p:cNvPr id="33" name="Rectangle 8"/>
          <p:cNvSpPr>
            <a:spLocks noChangeArrowheads="1"/>
          </p:cNvSpPr>
          <p:nvPr/>
        </p:nvSpPr>
        <p:spPr bwMode="auto">
          <a:xfrm>
            <a:off x="2257747" y="2068422"/>
            <a:ext cx="7648253" cy="692451"/>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a:t>
            </a:r>
            <a:r>
              <a:rPr lang="en-US" sz="1900" dirty="0" smtClean="0">
                <a:solidFill>
                  <a:srgbClr val="000000"/>
                </a:solidFill>
                <a:latin typeface="NewCenturySchlbk" pitchFamily="18" charset="0"/>
              </a:rPr>
              <a:t>observed wind, which is obtained with horizontal interpolation</a:t>
            </a:r>
          </a:p>
          <a:p>
            <a:pPr algn="l"/>
            <a:r>
              <a:rPr lang="en-US" sz="1900" dirty="0" smtClean="0">
                <a:solidFill>
                  <a:srgbClr val="000000"/>
                </a:solidFill>
                <a:latin typeface="NewCenturySchlbk" pitchFamily="18" charset="0"/>
              </a:rPr>
              <a:t>   and vertical extrapolation of experimental or forecasted data.</a:t>
            </a:r>
          </a:p>
        </p:txBody>
      </p:sp>
      <p:pic>
        <p:nvPicPr>
          <p:cNvPr id="35" name="Picture 6"/>
          <p:cNvPicPr>
            <a:picLocks noChangeAspect="1" noChangeArrowheads="1"/>
          </p:cNvPicPr>
          <p:nvPr/>
        </p:nvPicPr>
        <p:blipFill>
          <a:blip r:embed="rId8" cstate="print"/>
          <a:srcRect/>
          <a:stretch>
            <a:fillRect/>
          </a:stretch>
        </p:blipFill>
        <p:spPr bwMode="auto">
          <a:xfrm>
            <a:off x="352427" y="2128150"/>
            <a:ext cx="1935630" cy="347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sp>
        <p:nvSpPr>
          <p:cNvPr id="1882115" name="Text Box 3"/>
          <p:cNvSpPr txBox="1">
            <a:spLocks noChangeArrowheads="1"/>
          </p:cNvSpPr>
          <p:nvPr/>
        </p:nvSpPr>
        <p:spPr bwMode="auto">
          <a:xfrm>
            <a:off x="320676" y="1046164"/>
            <a:ext cx="9551988"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2116" name="Picture 4"/>
          <p:cNvPicPr>
            <a:picLocks noChangeAspect="1" noChangeArrowheads="1"/>
          </p:cNvPicPr>
          <p:nvPr/>
        </p:nvPicPr>
        <p:blipFill>
          <a:blip r:embed="rId3" cstate="print"/>
          <a:srcRect/>
          <a:stretch>
            <a:fillRect/>
          </a:stretch>
        </p:blipFill>
        <p:spPr bwMode="auto">
          <a:xfrm>
            <a:off x="-101598" y="1357324"/>
            <a:ext cx="9918700" cy="5178425"/>
          </a:xfrm>
          <a:prstGeom prst="rect">
            <a:avLst/>
          </a:prstGeom>
          <a:noFill/>
          <a:ln w="57150" algn="ctr">
            <a:noFill/>
            <a:miter lim="800000"/>
            <a:headEnd/>
            <a:tailEnd/>
          </a:ln>
          <a:effectLst/>
        </p:spPr>
      </p:pic>
      <p:pic>
        <p:nvPicPr>
          <p:cNvPr id="1105921" name="Picture 1"/>
          <p:cNvPicPr>
            <a:picLocks noChangeAspect="1" noChangeArrowheads="1"/>
          </p:cNvPicPr>
          <p:nvPr/>
        </p:nvPicPr>
        <p:blipFill>
          <a:blip r:embed="rId4" cstate="print"/>
          <a:srcRect/>
          <a:stretch>
            <a:fillRect/>
          </a:stretch>
        </p:blipFill>
        <p:spPr bwMode="auto">
          <a:xfrm>
            <a:off x="2539277" y="1955800"/>
            <a:ext cx="4332101" cy="851852"/>
          </a:xfrm>
          <a:prstGeom prst="rect">
            <a:avLst/>
          </a:prstGeom>
          <a:noFill/>
          <a:ln w="9525">
            <a:noFill/>
            <a:miter lim="800000"/>
            <a:headEnd/>
            <a:tailEnd/>
          </a:ln>
        </p:spPr>
      </p:pic>
      <p:pic>
        <p:nvPicPr>
          <p:cNvPr id="1105922" name="Picture 2"/>
          <p:cNvPicPr>
            <a:picLocks noChangeAspect="1" noChangeArrowheads="1"/>
          </p:cNvPicPr>
          <p:nvPr/>
        </p:nvPicPr>
        <p:blipFill>
          <a:blip r:embed="rId5" cstate="print"/>
          <a:srcRect/>
          <a:stretch>
            <a:fillRect/>
          </a:stretch>
        </p:blipFill>
        <p:spPr bwMode="auto">
          <a:xfrm>
            <a:off x="2093913" y="3000023"/>
            <a:ext cx="750887" cy="351190"/>
          </a:xfrm>
          <a:prstGeom prst="rect">
            <a:avLst/>
          </a:prstGeom>
          <a:noFill/>
          <a:ln w="9525">
            <a:noFill/>
            <a:miter lim="800000"/>
            <a:headEnd/>
            <a:tailEnd/>
          </a:ln>
        </p:spPr>
      </p:pic>
      <p:pic>
        <p:nvPicPr>
          <p:cNvPr id="1105923" name="Picture 3"/>
          <p:cNvPicPr>
            <a:picLocks noChangeAspect="1" noChangeArrowheads="1"/>
          </p:cNvPicPr>
          <p:nvPr/>
        </p:nvPicPr>
        <p:blipFill>
          <a:blip r:embed="rId6" cstate="print"/>
          <a:srcRect/>
          <a:stretch>
            <a:fillRect/>
          </a:stretch>
        </p:blipFill>
        <p:spPr bwMode="auto">
          <a:xfrm>
            <a:off x="5816606" y="5880101"/>
            <a:ext cx="3565717" cy="638174"/>
          </a:xfrm>
          <a:prstGeom prst="rect">
            <a:avLst/>
          </a:prstGeom>
          <a:noFill/>
          <a:ln w="9525">
            <a:noFill/>
            <a:miter lim="800000"/>
            <a:headEnd/>
            <a:tailEnd/>
          </a:ln>
        </p:spPr>
      </p:pic>
      <p:pic>
        <p:nvPicPr>
          <p:cNvPr id="1105924" name="Picture 4"/>
          <p:cNvPicPr>
            <a:picLocks noChangeAspect="1" noChangeArrowheads="1"/>
          </p:cNvPicPr>
          <p:nvPr/>
        </p:nvPicPr>
        <p:blipFill>
          <a:blip r:embed="rId7" cstate="print"/>
          <a:srcRect l="78745"/>
          <a:stretch>
            <a:fillRect/>
          </a:stretch>
        </p:blipFill>
        <p:spPr bwMode="auto">
          <a:xfrm>
            <a:off x="5994403" y="3424422"/>
            <a:ext cx="1562100" cy="2230752"/>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r="42336"/>
          <a:stretch>
            <a:fillRect/>
          </a:stretch>
        </p:blipFill>
        <p:spPr bwMode="auto">
          <a:xfrm>
            <a:off x="1819913" y="3424422"/>
            <a:ext cx="4237989" cy="2230752"/>
          </a:xfrm>
          <a:prstGeom prst="rect">
            <a:avLst/>
          </a:prstGeom>
          <a:noFill/>
          <a:ln w="9525">
            <a:noFill/>
            <a:miter lim="800000"/>
            <a:headEnd/>
            <a:tailEnd/>
          </a:ln>
        </p:spPr>
      </p:pic>
      <p:sp>
        <p:nvSpPr>
          <p:cNvPr id="12"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3"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68319" y="620714"/>
            <a:ext cx="1390029"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Introduction</a:t>
            </a:r>
            <a:endParaRPr kumimoji="0" lang="en-US" sz="1800" dirty="0">
              <a:solidFill>
                <a:srgbClr val="C8C8C8"/>
              </a:solidFill>
              <a:latin typeface="Arial" charset="0"/>
            </a:endParaRPr>
          </a:p>
        </p:txBody>
      </p:sp>
      <p:sp>
        <p:nvSpPr>
          <p:cNvPr id="12" name="Rectangle 14"/>
          <p:cNvSpPr>
            <a:spLocks noChangeArrowheads="1"/>
          </p:cNvSpPr>
          <p:nvPr/>
        </p:nvSpPr>
        <p:spPr bwMode="auto">
          <a:xfrm>
            <a:off x="468323"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a:solidFill>
                  <a:srgbClr val="FFFFFF"/>
                </a:solidFill>
                <a:latin typeface="Trebuchet MS"/>
              </a:rPr>
              <a:t>HARMONIE </a:t>
            </a:r>
            <a:r>
              <a:rPr kumimoji="0" lang="en-US" sz="2400" b="1" dirty="0" smtClean="0">
                <a:solidFill>
                  <a:srgbClr val="FFFFFF"/>
                </a:solidFill>
                <a:latin typeface="Trebuchet MS"/>
              </a:rPr>
              <a:t>Meteorological Model</a:t>
            </a:r>
            <a:endParaRPr kumimoji="0" lang="en-US" sz="2400" b="1" dirty="0">
              <a:solidFill>
                <a:srgbClr val="FFFFFF"/>
              </a:solidFill>
              <a:latin typeface="Trebuchet MS"/>
            </a:endParaRPr>
          </a:p>
        </p:txBody>
      </p:sp>
      <p:sp>
        <p:nvSpPr>
          <p:cNvPr id="2" name="QuadreDeText 1"/>
          <p:cNvSpPr txBox="1"/>
          <p:nvPr/>
        </p:nvSpPr>
        <p:spPr>
          <a:xfrm>
            <a:off x="116465" y="1556794"/>
            <a:ext cx="6277966" cy="1815864"/>
          </a:xfrm>
          <a:prstGeom prst="rect">
            <a:avLst/>
          </a:prstGeom>
          <a:noFill/>
        </p:spPr>
        <p:txBody>
          <a:bodyPr wrap="none" lIns="91423" tIns="45711" rIns="91423" bIns="45711" rtlCol="0">
            <a:spAutoFit/>
          </a:bodyPr>
          <a:lstStyle/>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Non-hydrostatic meteorological model based on HIRLAM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From large scale to 1km or less scale (under developed)</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Different models in different scales</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Assimilation data system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Run by AEMET daily</a:t>
            </a:r>
          </a:p>
          <a:p>
            <a:pPr marL="285696" indent="-285696" algn="l" eaLnBrk="1" fontAlgn="auto" hangingPunct="1">
              <a:spcBef>
                <a:spcPts val="0"/>
              </a:spcBef>
              <a:spcAft>
                <a:spcPts val="0"/>
              </a:spcAft>
              <a:buFont typeface="Wingdings" pitchFamily="2" charset="2"/>
              <a:buChar char="q"/>
            </a:pPr>
            <a:endParaRPr kumimoji="0" lang="en-US" sz="1800" dirty="0">
              <a:solidFill>
                <a:srgbClr val="000000"/>
              </a:solidFill>
              <a:latin typeface="Trebuchet MS"/>
            </a:endParaRPr>
          </a:p>
        </p:txBody>
      </p:sp>
      <p:pic>
        <p:nvPicPr>
          <p:cNvPr id="1026" name="Picture 2" descr="Orografía del modelo HARMONIE sobre las islas Canarias a 2,5km de resolución horizont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89003" y="2955721"/>
            <a:ext cx="5616624" cy="303297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QuadreDeText 2"/>
          <p:cNvSpPr txBox="1"/>
          <p:nvPr/>
        </p:nvSpPr>
        <p:spPr>
          <a:xfrm>
            <a:off x="2996069" y="5959532"/>
            <a:ext cx="6891211" cy="646313"/>
          </a:xfrm>
          <a:prstGeom prst="rect">
            <a:avLst/>
          </a:prstGeom>
          <a:noFill/>
        </p:spPr>
        <p:txBody>
          <a:bodyPr wrap="none" lIns="91423" tIns="45711" rIns="91423" bIns="45711" rtlCol="0">
            <a:spAutoFit/>
          </a:bodyPr>
          <a:lstStyle/>
          <a:p>
            <a:pPr eaLnBrk="1" fontAlgn="auto" hangingPunct="1">
              <a:spcBef>
                <a:spcPts val="0"/>
              </a:spcBef>
              <a:spcAft>
                <a:spcPts val="0"/>
              </a:spcAft>
            </a:pPr>
            <a:r>
              <a:rPr kumimoji="0" lang="en-US" sz="1800" dirty="0" smtClean="0">
                <a:solidFill>
                  <a:srgbClr val="000000"/>
                </a:solidFill>
                <a:latin typeface="Trebuchet MS"/>
              </a:rPr>
              <a:t>HARMONIE on Canary islands </a:t>
            </a:r>
          </a:p>
          <a:p>
            <a:pPr eaLnBrk="1" fontAlgn="auto" hangingPunct="1">
              <a:spcBef>
                <a:spcPts val="0"/>
              </a:spcBef>
              <a:spcAft>
                <a:spcPts val="0"/>
              </a:spcAft>
            </a:pPr>
            <a:r>
              <a:rPr kumimoji="0" lang="en-US" sz="1800" dirty="0" smtClean="0">
                <a:solidFill>
                  <a:srgbClr val="000000"/>
                </a:solidFill>
                <a:latin typeface="Trebuchet MS"/>
              </a:rPr>
              <a:t>(http://www.aemet.es/ca/idi/prediccion/prediccion_numerica)</a:t>
            </a:r>
            <a:endParaRPr kumimoji="0" lang="en-US" sz="1800" dirty="0">
              <a:solidFill>
                <a:srgbClr val="000000"/>
              </a:solidFill>
              <a:latin typeface="Trebuchet MS"/>
            </a:endParaRPr>
          </a:p>
        </p:txBody>
      </p:sp>
    </p:spTree>
    <p:extLst>
      <p:ext uri="{BB962C8B-B14F-4D97-AF65-F5344CB8AC3E}">
        <p14:creationId xmlns:p14="http://schemas.microsoft.com/office/powerpoint/2010/main" xmlns="" val="39121670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
          <p:cNvSpPr>
            <a:spLocks noChangeArrowheads="1"/>
          </p:cNvSpPr>
          <p:nvPr/>
        </p:nvSpPr>
        <p:spPr bwMode="auto">
          <a:xfrm>
            <a:off x="468320" y="620714"/>
            <a:ext cx="7202518"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Data interpolation in FE domain: Problems with terrain </a:t>
            </a:r>
            <a:r>
              <a:rPr kumimoji="0" lang="en-US" sz="1800" dirty="0" err="1" smtClean="0">
                <a:solidFill>
                  <a:srgbClr val="C8C8C8"/>
                </a:solidFill>
                <a:latin typeface="Arial" pitchFamily="34" charset="0"/>
              </a:rPr>
              <a:t>discretization</a:t>
            </a:r>
            <a:endParaRPr kumimoji="0" lang="en-US" sz="1800" dirty="0">
              <a:solidFill>
                <a:srgbClr val="FFFFFF"/>
              </a:solidFill>
              <a:latin typeface="Arial" pitchFamily="34" charset="0"/>
              <a:cs typeface="Arial" pitchFamily="34" charset="0"/>
            </a:endParaRPr>
          </a:p>
        </p:txBody>
      </p:sp>
      <p:sp>
        <p:nvSpPr>
          <p:cNvPr id="4101" name="Rectangle 11"/>
          <p:cNvSpPr>
            <a:spLocks noChangeArrowheads="1"/>
          </p:cNvSpPr>
          <p:nvPr/>
        </p:nvSpPr>
        <p:spPr bwMode="auto">
          <a:xfrm>
            <a:off x="468320" y="115888"/>
            <a:ext cx="7507287" cy="576262"/>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a:rPr>
              <a:t>HARMONIE Meteorological Model</a:t>
            </a:r>
            <a:endParaRPr kumimoji="0" lang="en-US" sz="2400" b="1" dirty="0">
              <a:solidFill>
                <a:srgbClr val="FFFFFF"/>
              </a:solidFill>
              <a:latin typeface="Trebuchet MS"/>
            </a:endParaRPr>
          </a:p>
        </p:txBody>
      </p:sp>
      <p:sp>
        <p:nvSpPr>
          <p:cNvPr id="2" name="QuadreDeText 1"/>
          <p:cNvSpPr txBox="1"/>
          <p:nvPr/>
        </p:nvSpPr>
        <p:spPr>
          <a:xfrm>
            <a:off x="862106" y="5250111"/>
            <a:ext cx="8158289" cy="1231088"/>
          </a:xfrm>
          <a:prstGeom prst="rect">
            <a:avLst/>
          </a:prstGeom>
          <a:noFill/>
        </p:spPr>
        <p:txBody>
          <a:bodyPr wrap="none" lIns="91423" tIns="45711" rIns="91423" bIns="45711" rtlCol="0">
            <a:spAutoFit/>
          </a:bodyPr>
          <a:lstStyle/>
          <a:p>
            <a:pPr algn="l" eaLnBrk="1" fontAlgn="auto" hangingPunct="1">
              <a:spcBef>
                <a:spcPts val="0"/>
              </a:spcBef>
              <a:spcAft>
                <a:spcPts val="0"/>
              </a:spcAft>
            </a:pPr>
            <a:r>
              <a:rPr kumimoji="0" lang="en-US" sz="1800" dirty="0" smtClean="0">
                <a:solidFill>
                  <a:srgbClr val="000000"/>
                </a:solidFill>
                <a:latin typeface="Trebuchet MS"/>
              </a:rPr>
              <a:t>Possible solutions for a suitable data interpolation in the FE domain:</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Use U10 and V10 supposing it is 10m over the FE terrain (used in this talk)</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Given a point of FE domain, find the closest one in HARMONIE domain grid</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Other possibilities can be considered</a:t>
            </a:r>
            <a:endParaRPr kumimoji="0" lang="en-US" sz="1800" dirty="0">
              <a:solidFill>
                <a:srgbClr val="000000"/>
              </a:solidFill>
              <a:latin typeface="Trebuchet MS"/>
            </a:endParaRPr>
          </a:p>
        </p:txBody>
      </p:sp>
      <p:pic>
        <p:nvPicPr>
          <p:cNvPr id="19" name="Picture 4"/>
          <p:cNvPicPr>
            <a:picLocks noChangeAspect="1" noChangeArrowheads="1"/>
          </p:cNvPicPr>
          <p:nvPr/>
        </p:nvPicPr>
        <p:blipFill>
          <a:blip r:embed="rId3" cstate="print"/>
          <a:srcRect b="21278"/>
          <a:stretch>
            <a:fillRect/>
          </a:stretch>
        </p:blipFill>
        <p:spPr bwMode="auto">
          <a:xfrm>
            <a:off x="1138241" y="1523748"/>
            <a:ext cx="7662860" cy="3187954"/>
          </a:xfrm>
          <a:prstGeom prst="rect">
            <a:avLst/>
          </a:prstGeom>
          <a:noFill/>
          <a:ln w="9525">
            <a:noFill/>
            <a:miter lim="800000"/>
            <a:headEnd/>
            <a:tailEnd/>
          </a:ln>
        </p:spPr>
      </p:pic>
      <p:sp>
        <p:nvSpPr>
          <p:cNvPr id="20" name="Text Box 13"/>
          <p:cNvSpPr txBox="1">
            <a:spLocks noChangeArrowheads="1"/>
          </p:cNvSpPr>
          <p:nvPr/>
        </p:nvSpPr>
        <p:spPr bwMode="auto">
          <a:xfrm>
            <a:off x="1584329" y="4652968"/>
            <a:ext cx="3013071" cy="400063"/>
          </a:xfrm>
          <a:prstGeom prst="rect">
            <a:avLst/>
          </a:prstGeom>
          <a:noFill/>
          <a:ln w="9525">
            <a:noFill/>
            <a:miter lim="800000"/>
            <a:headEnd/>
            <a:tailEnd/>
          </a:ln>
        </p:spPr>
        <p:txBody>
          <a:bodyPr wrap="square" lIns="91393" tIns="45697" rIns="91393" bIns="45697">
            <a:spAutoFit/>
          </a:bodyPr>
          <a:lstStyle/>
          <a:p>
            <a:pPr>
              <a:spcBef>
                <a:spcPct val="50000"/>
              </a:spcBef>
            </a:pPr>
            <a:r>
              <a:rPr lang="en-US" sz="2000" dirty="0" smtClean="0">
                <a:solidFill>
                  <a:srgbClr val="000000"/>
                </a:solidFill>
                <a:latin typeface="Trebuchet MS" pitchFamily="34" charset="0"/>
                <a:ea typeface="ＭＳ Ｐゴシック"/>
                <a:cs typeface="ＭＳ Ｐゴシック"/>
              </a:rPr>
              <a:t>HARMONIE FD domain</a:t>
            </a:r>
          </a:p>
        </p:txBody>
      </p:sp>
      <p:sp>
        <p:nvSpPr>
          <p:cNvPr id="21" name="Text Box 14"/>
          <p:cNvSpPr txBox="1">
            <a:spLocks noChangeArrowheads="1"/>
          </p:cNvSpPr>
          <p:nvPr/>
        </p:nvSpPr>
        <p:spPr bwMode="auto">
          <a:xfrm>
            <a:off x="5786438" y="4662492"/>
            <a:ext cx="2443162" cy="415452"/>
          </a:xfrm>
          <a:prstGeom prst="rect">
            <a:avLst/>
          </a:prstGeom>
          <a:noFill/>
          <a:ln w="9525">
            <a:noFill/>
            <a:miter lim="800000"/>
            <a:headEnd/>
            <a:tailEnd/>
          </a:ln>
        </p:spPr>
        <p:txBody>
          <a:bodyPr wrap="square" lIns="91393" tIns="45697" rIns="91393" bIns="45697">
            <a:spAutoFit/>
          </a:bodyPr>
          <a:lstStyle/>
          <a:p>
            <a:pPr>
              <a:spcBef>
                <a:spcPct val="50000"/>
              </a:spcBef>
            </a:pPr>
            <a:r>
              <a:rPr lang="es-ES" sz="2000" dirty="0" smtClean="0">
                <a:solidFill>
                  <a:srgbClr val="000000"/>
                </a:solidFill>
                <a:latin typeface="Trebuchet MS" pitchFamily="34" charset="0"/>
                <a:ea typeface="ＭＳ Ｐゴシック"/>
                <a:cs typeface="ＭＳ Ｐゴシック"/>
              </a:rPr>
              <a:t>FE </a:t>
            </a:r>
            <a:r>
              <a:rPr lang="en-US" sz="2000" dirty="0" smtClean="0">
                <a:solidFill>
                  <a:srgbClr val="000000"/>
                </a:solidFill>
                <a:latin typeface="Trebuchet MS" pitchFamily="34" charset="0"/>
                <a:ea typeface="ＭＳ Ｐゴシック"/>
                <a:cs typeface="ＭＳ Ｐゴシック"/>
              </a:rPr>
              <a:t>domain</a:t>
            </a:r>
          </a:p>
        </p:txBody>
      </p:sp>
    </p:spTree>
    <p:extLst>
      <p:ext uri="{BB962C8B-B14F-4D97-AF65-F5344CB8AC3E}">
        <p14:creationId xmlns:p14="http://schemas.microsoft.com/office/powerpoint/2010/main" xmlns="" val="3523265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798643" y="227014"/>
          <a:ext cx="6397625" cy="6388100"/>
        </p:xfrm>
        <a:graphic>
          <a:graphicData uri="http://schemas.openxmlformats.org/presentationml/2006/ole">
            <p:oleObj spid="_x0000_s6146" name="Fotografía de Photo Editor" r:id="rId4" imgW="3772427" imgH="3828571" progId="">
              <p:embed/>
            </p:oleObj>
          </a:graphicData>
        </a:graphic>
      </p:graphicFrame>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4163" name="Picture 3"/>
          <p:cNvPicPr>
            <a:picLocks noChangeAspect="1" noChangeArrowheads="1"/>
          </p:cNvPicPr>
          <p:nvPr/>
        </p:nvPicPr>
        <p:blipFill>
          <a:blip r:embed="rId3" cstate="print"/>
          <a:srcRect/>
          <a:stretch>
            <a:fillRect/>
          </a:stretch>
        </p:blipFill>
        <p:spPr bwMode="auto">
          <a:xfrm>
            <a:off x="0" y="1263659"/>
            <a:ext cx="9906000" cy="5464175"/>
          </a:xfrm>
          <a:prstGeom prst="rect">
            <a:avLst/>
          </a:prstGeom>
          <a:noFill/>
          <a:ln w="57150" algn="ctr">
            <a:noFill/>
            <a:miter lim="800000"/>
            <a:headEnd/>
            <a:tailEnd/>
          </a:ln>
          <a:effectLst/>
        </p:spPr>
      </p:pic>
      <p:sp>
        <p:nvSpPr>
          <p:cNvPr id="1884166" name="Rectangle 6"/>
          <p:cNvSpPr>
            <a:spLocks noChangeArrowheads="1"/>
          </p:cNvSpPr>
          <p:nvPr/>
        </p:nvSpPr>
        <p:spPr bwMode="auto">
          <a:xfrm>
            <a:off x="7058084" y="1460948"/>
            <a:ext cx="2243019" cy="1015616"/>
          </a:xfrm>
          <a:prstGeom prst="rect">
            <a:avLst/>
          </a:prstGeom>
          <a:noFill/>
          <a:ln w="57150">
            <a:noFill/>
            <a:miter lim="800000"/>
            <a:headEnd/>
            <a:tailEnd/>
          </a:ln>
          <a:effectLst/>
        </p:spPr>
        <p:txBody>
          <a:bodyPr wrap="none" lIns="91393" tIns="45697" rIns="91393" bIns="45697" anchor="ctr">
            <a:spAutoFit/>
          </a:bodyPr>
          <a:lstStyle/>
          <a:p>
            <a:r>
              <a:rPr lang="en-US" sz="2000" b="1" dirty="0" smtClean="0">
                <a:solidFill>
                  <a:srgbClr val="000000"/>
                </a:solidFill>
                <a:latin typeface="NewCenturySchlbk" pitchFamily="18" charset="0"/>
              </a:rPr>
              <a:t>FE solution</a:t>
            </a:r>
          </a:p>
          <a:p>
            <a:r>
              <a:rPr lang="en-US" sz="2000" b="1" dirty="0" smtClean="0">
                <a:solidFill>
                  <a:srgbClr val="000000"/>
                </a:solidFill>
                <a:latin typeface="NewCenturySchlbk" pitchFamily="18" charset="0"/>
              </a:rPr>
              <a:t>is needed </a:t>
            </a:r>
          </a:p>
          <a:p>
            <a:r>
              <a:rPr lang="en-US" sz="2000" b="1" dirty="0" smtClean="0">
                <a:solidFill>
                  <a:srgbClr val="000000"/>
                </a:solidFill>
                <a:latin typeface="NewCenturySchlbk" pitchFamily="18" charset="0"/>
              </a:rPr>
              <a:t>for each individual</a:t>
            </a:r>
            <a:endParaRPr lang="en-US" sz="2400" b="1" dirty="0" smtClean="0">
              <a:solidFill>
                <a:srgbClr val="000000"/>
              </a:solidFill>
              <a:latin typeface="NewCenturySchlbk" pitchFamily="18" charset="0"/>
            </a:endParaRPr>
          </a:p>
        </p:txBody>
      </p:sp>
      <p:sp>
        <p:nvSpPr>
          <p:cNvPr id="1884167" name="Rectangle 7"/>
          <p:cNvSpPr>
            <a:spLocks noChangeArrowheads="1"/>
          </p:cNvSpPr>
          <p:nvPr/>
        </p:nvSpPr>
        <p:spPr bwMode="auto">
          <a:xfrm>
            <a:off x="468317" y="620714"/>
            <a:ext cx="2005647"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Genetic Algorithm</a:t>
            </a:r>
          </a:p>
        </p:txBody>
      </p:sp>
      <p:sp>
        <p:nvSpPr>
          <p:cNvPr id="1884168" name="Rectangle 8"/>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Estimation of Model Parameters</a:t>
            </a:r>
          </a:p>
        </p:txBody>
      </p:sp>
      <p:graphicFrame>
        <p:nvGraphicFramePr>
          <p:cNvPr id="1114113" name="Object 1"/>
          <p:cNvGraphicFramePr>
            <a:graphicFrameLocks noChangeAspect="1"/>
          </p:cNvGraphicFramePr>
          <p:nvPr/>
        </p:nvGraphicFramePr>
        <p:xfrm>
          <a:off x="6057900" y="2863271"/>
          <a:ext cx="3670300" cy="659392"/>
        </p:xfrm>
        <a:graphic>
          <a:graphicData uri="http://schemas.openxmlformats.org/presentationml/2006/ole">
            <p:oleObj spid="_x0000_s268290" name="Equation" r:id="rId4" imgW="2679480" imgH="482400" progId="Equation.DSMT4">
              <p:embed/>
            </p:oleObj>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print"/>
          <a:srcRect/>
          <a:stretch>
            <a:fillRect/>
          </a:stretch>
        </p:blipFill>
        <p:spPr bwMode="auto">
          <a:xfrm>
            <a:off x="2602263" y="5957690"/>
            <a:ext cx="4711155" cy="708794"/>
          </a:xfrm>
          <a:prstGeom prst="rect">
            <a:avLst/>
          </a:prstGeom>
          <a:noFill/>
          <a:ln w="57150">
            <a:noFill/>
            <a:round/>
            <a:headEnd/>
            <a:tailEnd/>
          </a:ln>
        </p:spPr>
      </p:pic>
      <p:sp>
        <p:nvSpPr>
          <p:cNvPr id="14339" name="Rectangle 2"/>
          <p:cNvSpPr>
            <a:spLocks/>
          </p:cNvSpPr>
          <p:nvPr/>
        </p:nvSpPr>
        <p:spPr bwMode="auto">
          <a:xfrm>
            <a:off x="0" y="7"/>
            <a:ext cx="9906000" cy="1294805"/>
          </a:xfrm>
          <a:prstGeom prst="rect">
            <a:avLst/>
          </a:prstGeom>
          <a:solidFill>
            <a:srgbClr val="002E67"/>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14340" name="Line 3"/>
          <p:cNvSpPr>
            <a:spLocks noChangeShapeType="1"/>
          </p:cNvSpPr>
          <p:nvPr/>
        </p:nvSpPr>
        <p:spPr bwMode="auto">
          <a:xfrm>
            <a:off x="0" y="1362894"/>
            <a:ext cx="9906000" cy="2232"/>
          </a:xfrm>
          <a:prstGeom prst="line">
            <a:avLst/>
          </a:prstGeom>
          <a:noFill/>
          <a:ln w="9525">
            <a:solidFill>
              <a:srgbClr val="000000"/>
            </a:solidFill>
            <a:round/>
            <a:headEnd/>
            <a:tailEnd/>
          </a:ln>
        </p:spPr>
        <p:txBody>
          <a:bodyPr lIns="0" tIns="0" rIns="0" bIns="0"/>
          <a:lstStyle/>
          <a:p>
            <a:pPr eaLnBrk="1" hangingPunct="1"/>
            <a:endParaRPr kumimoji="0" lang="es-ES" sz="4300" dirty="0" smtClean="0">
              <a:sym typeface="Times New Roman" pitchFamily="18" charset="0"/>
            </a:endParaRPr>
          </a:p>
        </p:txBody>
      </p:sp>
      <p:sp>
        <p:nvSpPr>
          <p:cNvPr id="14341" name="Rectangle 4"/>
          <p:cNvSpPr>
            <a:spLocks/>
          </p:cNvSpPr>
          <p:nvPr/>
        </p:nvSpPr>
        <p:spPr bwMode="auto">
          <a:xfrm>
            <a:off x="0" y="6706201"/>
            <a:ext cx="9906000" cy="151805"/>
          </a:xfrm>
          <a:prstGeom prst="rect">
            <a:avLst/>
          </a:prstGeom>
          <a:solidFill>
            <a:srgbClr val="525E66"/>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14343" name="Rectangle 6"/>
          <p:cNvSpPr>
            <a:spLocks noGrp="1" noChangeArrowheads="1"/>
          </p:cNvSpPr>
          <p:nvPr>
            <p:ph type="title"/>
          </p:nvPr>
        </p:nvSpPr>
        <p:spPr>
          <a:xfrm>
            <a:off x="467974" y="114977"/>
            <a:ext cx="7951887" cy="1178719"/>
          </a:xfrm>
        </p:spPr>
        <p:txBody>
          <a:bodyPr rIns="122498"/>
          <a:lstStyle/>
          <a:p>
            <a:pPr marL="42072" indent="0" eaLnBrk="1" hangingPunct="1"/>
            <a:r>
              <a:rPr lang="en-US" dirty="0" smtClean="0"/>
              <a:t>Velocity Module - 23/12/2009 - 18:00 h</a:t>
            </a:r>
          </a:p>
        </p:txBody>
      </p:sp>
      <p:sp>
        <p:nvSpPr>
          <p:cNvPr id="14344" name="Rectangle 7"/>
          <p:cNvSpPr>
            <a:spLocks/>
          </p:cNvSpPr>
          <p:nvPr/>
        </p:nvSpPr>
        <p:spPr bwMode="auto">
          <a:xfrm>
            <a:off x="467976" y="620618"/>
            <a:ext cx="2941260" cy="198452"/>
          </a:xfrm>
          <a:prstGeom prst="rect">
            <a:avLst/>
          </a:prstGeom>
          <a:noFill/>
          <a:ln w="9525">
            <a:noFill/>
            <a:miter lim="800000"/>
            <a:headEnd/>
            <a:tailEnd/>
          </a:ln>
        </p:spPr>
        <p:txBody>
          <a:bodyPr wrap="none" lIns="0" tIns="0" rIns="42551" bIns="0">
            <a:spAutoFit/>
          </a:bodyPr>
          <a:lstStyle/>
          <a:p>
            <a:pPr marL="42072" algn="l" eaLnBrk="1" hangingPunct="1">
              <a:lnSpc>
                <a:spcPct val="70000"/>
              </a:lnSpc>
              <a:spcBef>
                <a:spcPts val="1096"/>
              </a:spcBef>
            </a:pPr>
            <a:r>
              <a:rPr kumimoji="0" lang="en-US" sz="1800" dirty="0" smtClean="0">
                <a:solidFill>
                  <a:srgbClr val="C8C8C8"/>
                </a:solidFill>
                <a:latin typeface="Trebuchet MS" pitchFamily="34" charset="0"/>
                <a:ea typeface="Trebuchet MS" pitchFamily="34" charset="0"/>
                <a:cs typeface="Trebuchet MS" pitchFamily="34" charset="0"/>
                <a:sym typeface="Trebuchet MS" pitchFamily="34" charset="0"/>
              </a:rPr>
              <a:t>Wind on the terrain surface</a:t>
            </a:r>
          </a:p>
        </p:txBody>
      </p:sp>
      <p:sp>
        <p:nvSpPr>
          <p:cNvPr id="14345" name="Rectangle 8"/>
          <p:cNvSpPr>
            <a:spLocks/>
          </p:cNvSpPr>
          <p:nvPr/>
        </p:nvSpPr>
        <p:spPr bwMode="auto">
          <a:xfrm>
            <a:off x="1266218" y="5598920"/>
            <a:ext cx="2637025"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Interpolated field from HARMONIE</a:t>
            </a:r>
          </a:p>
        </p:txBody>
      </p:sp>
      <p:sp>
        <p:nvSpPr>
          <p:cNvPr id="14346" name="Rectangle 9"/>
          <p:cNvSpPr>
            <a:spLocks/>
          </p:cNvSpPr>
          <p:nvPr/>
        </p:nvSpPr>
        <p:spPr bwMode="auto">
          <a:xfrm>
            <a:off x="5526162" y="5598920"/>
            <a:ext cx="3564843"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Resulting field with the mass consistent model</a:t>
            </a:r>
          </a:p>
        </p:txBody>
      </p:sp>
      <p:pic>
        <p:nvPicPr>
          <p:cNvPr id="14347" name="Picture 10"/>
          <p:cNvPicPr>
            <a:picLocks noChangeAspect="1" noChangeArrowheads="1"/>
          </p:cNvPicPr>
          <p:nvPr/>
        </p:nvPicPr>
        <p:blipFill>
          <a:blip r:embed="rId3" cstate="print"/>
          <a:srcRect/>
          <a:stretch>
            <a:fillRect/>
          </a:stretch>
        </p:blipFill>
        <p:spPr bwMode="auto">
          <a:xfrm>
            <a:off x="5436693" y="1580555"/>
            <a:ext cx="3761910" cy="3830836"/>
          </a:xfrm>
          <a:prstGeom prst="rect">
            <a:avLst/>
          </a:prstGeom>
          <a:noFill/>
          <a:ln w="57150">
            <a:noFill/>
            <a:round/>
            <a:headEnd/>
            <a:tailEnd/>
          </a:ln>
        </p:spPr>
      </p:pic>
      <p:pic>
        <p:nvPicPr>
          <p:cNvPr id="14348" name="Picture 11"/>
          <p:cNvPicPr>
            <a:picLocks noChangeAspect="1" noChangeArrowheads="1"/>
          </p:cNvPicPr>
          <p:nvPr/>
        </p:nvPicPr>
        <p:blipFill>
          <a:blip r:embed="rId4" cstate="print"/>
          <a:srcRect/>
          <a:stretch>
            <a:fillRect/>
          </a:stretch>
        </p:blipFill>
        <p:spPr bwMode="auto">
          <a:xfrm>
            <a:off x="686844" y="1589493"/>
            <a:ext cx="3811488" cy="3856509"/>
          </a:xfrm>
          <a:prstGeom prst="rect">
            <a:avLst/>
          </a:prstGeom>
          <a:noFill/>
          <a:ln w="57150">
            <a:noFill/>
            <a:round/>
            <a:headEnd/>
            <a:tailEnd/>
          </a:ln>
        </p:spPr>
      </p:pic>
      <p:pic>
        <p:nvPicPr>
          <p:cNvPr id="13" name="Picture 5"/>
          <p:cNvPicPr/>
          <p:nvPr/>
        </p:nvPicPr>
        <p:blipFill>
          <a:blip r:embed="rId5" cstate="print"/>
          <a:stretch>
            <a:fillRect/>
          </a:stretch>
        </p:blipFill>
        <p:spPr>
          <a:xfrm>
            <a:off x="8423564" y="152399"/>
            <a:ext cx="1363311" cy="1018838"/>
          </a:xfrm>
          <a:prstGeom prst="rect">
            <a:avLst/>
          </a:prstGeom>
          <a:ln w="9360">
            <a:noFill/>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8"/>
          <p:cNvSpPr>
            <a:spLocks noChangeArrowheads="1"/>
          </p:cNvSpPr>
          <p:nvPr/>
        </p:nvSpPr>
        <p:spPr bwMode="auto">
          <a:xfrm>
            <a:off x="468315" y="620715"/>
            <a:ext cx="6263158"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pitchFamily="34" charset="0"/>
              </a:rPr>
              <a:t>Líneas de corriente del campo interpolado en Gran Canaria</a:t>
            </a:r>
          </a:p>
        </p:txBody>
      </p:sp>
      <p:pic>
        <p:nvPicPr>
          <p:cNvPr id="49156" name="Picture 2"/>
          <p:cNvPicPr>
            <a:picLocks noChangeAspect="1" noChangeArrowheads="1"/>
          </p:cNvPicPr>
          <p:nvPr/>
        </p:nvPicPr>
        <p:blipFill>
          <a:blip r:embed="rId3" cstate="print"/>
          <a:srcRect b="5612"/>
          <a:stretch>
            <a:fillRect/>
          </a:stretch>
        </p:blipFill>
        <p:spPr bwMode="auto">
          <a:xfrm>
            <a:off x="1135069" y="1581150"/>
            <a:ext cx="7648575" cy="4832350"/>
          </a:xfrm>
          <a:prstGeom prst="rect">
            <a:avLst/>
          </a:prstGeom>
          <a:noFill/>
          <a:ln w="57150" algn="ctr">
            <a:noFill/>
            <a:miter lim="800000"/>
            <a:headEnd/>
            <a:tailEnd/>
          </a:ln>
        </p:spPr>
      </p:pic>
      <p:sp>
        <p:nvSpPr>
          <p:cNvPr id="5" name="Rectangle 28"/>
          <p:cNvSpPr>
            <a:spLocks noGrp="1" noChangeArrowheads="1"/>
          </p:cNvSpPr>
          <p:nvPr>
            <p:ph type="title"/>
          </p:nvPr>
        </p:nvSpPr>
        <p:spPr>
          <a:xfrm>
            <a:off x="468315" y="115888"/>
            <a:ext cx="6769100" cy="576262"/>
          </a:xfrm>
          <a:noFill/>
          <a:ln/>
        </p:spPr>
        <p:txBody>
          <a:bodyPr/>
          <a:lstStyle/>
          <a:p>
            <a:r>
              <a:rPr lang="es-ES_tradnl" dirty="0" smtClean="0"/>
              <a:t>Predicción de Viento sobre Orografía Irregular</a:t>
            </a:r>
            <a:endParaRPr lang="es-ES_tradnl"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p:cNvPicPr>
            <a:picLocks noChangeAspect="1" noChangeArrowheads="1"/>
          </p:cNvPicPr>
          <p:nvPr/>
        </p:nvPicPr>
        <p:blipFill>
          <a:blip r:embed="rId3" cstate="print"/>
          <a:srcRect b="6445"/>
          <a:stretch>
            <a:fillRect/>
          </a:stretch>
        </p:blipFill>
        <p:spPr bwMode="auto">
          <a:xfrm>
            <a:off x="1084269" y="1622426"/>
            <a:ext cx="7712075" cy="4816474"/>
          </a:xfrm>
          <a:prstGeom prst="rect">
            <a:avLst/>
          </a:prstGeom>
          <a:noFill/>
          <a:ln w="57150" algn="ctr">
            <a:noFill/>
            <a:miter lim="800000"/>
            <a:headEnd/>
            <a:tailEnd/>
          </a:ln>
        </p:spPr>
      </p:pic>
      <p:sp>
        <p:nvSpPr>
          <p:cNvPr id="5" name="Rectangle 12"/>
          <p:cNvSpPr>
            <a:spLocks noChangeArrowheads="1"/>
          </p:cNvSpPr>
          <p:nvPr/>
        </p:nvSpPr>
        <p:spPr bwMode="auto">
          <a:xfrm>
            <a:off x="468322" y="620715"/>
            <a:ext cx="7519912"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Influencia de la orografía sobre las líneas de corriente en Gran Canaria</a:t>
            </a:r>
          </a:p>
        </p:txBody>
      </p:sp>
      <p:sp>
        <p:nvSpPr>
          <p:cNvPr id="6" name="Rectangle 28"/>
          <p:cNvSpPr>
            <a:spLocks noGrp="1" noChangeArrowheads="1"/>
          </p:cNvSpPr>
          <p:nvPr>
            <p:ph type="title"/>
          </p:nvPr>
        </p:nvSpPr>
        <p:spPr>
          <a:xfrm>
            <a:off x="468315" y="115888"/>
            <a:ext cx="6769100" cy="576262"/>
          </a:xfrm>
          <a:noFill/>
          <a:ln/>
        </p:spPr>
        <p:txBody>
          <a:bodyPr/>
          <a:lstStyle/>
          <a:p>
            <a:r>
              <a:rPr lang="es-ES_tradnl" dirty="0" smtClean="0"/>
              <a:t>Predicción de Viento sobre Orografía Irregular</a:t>
            </a:r>
            <a:endParaRPr lang="es-ES_tradnl"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0" y="0"/>
            <a:ext cx="9903264" cy="1292952"/>
          </a:xfrm>
          <a:prstGeom prst="rect">
            <a:avLst/>
          </a:prstGeom>
          <a:solidFill>
            <a:srgbClr val="002E67"/>
          </a:solidFill>
          <a:ln w="9360">
            <a:noFill/>
          </a:ln>
        </p:spPr>
      </p:sp>
      <p:sp>
        <p:nvSpPr>
          <p:cNvPr id="235" name="Line 2"/>
          <p:cNvSpPr/>
          <p:nvPr/>
        </p:nvSpPr>
        <p:spPr>
          <a:xfrm>
            <a:off x="0" y="1362520"/>
            <a:ext cx="9905032" cy="2613"/>
          </a:xfrm>
          <a:prstGeom prst="line">
            <a:avLst/>
          </a:prstGeom>
          <a:ln w="9360">
            <a:solidFill>
              <a:srgbClr val="000000"/>
            </a:solidFill>
            <a:round/>
          </a:ln>
        </p:spPr>
      </p:sp>
      <p:sp>
        <p:nvSpPr>
          <p:cNvPr id="236" name="CustomShape 3"/>
          <p:cNvSpPr/>
          <p:nvPr/>
        </p:nvSpPr>
        <p:spPr>
          <a:xfrm>
            <a:off x="0" y="6706113"/>
            <a:ext cx="9903264" cy="149903"/>
          </a:xfrm>
          <a:prstGeom prst="rect">
            <a:avLst/>
          </a:prstGeom>
          <a:solidFill>
            <a:srgbClr val="525E66"/>
          </a:solidFill>
          <a:ln w="9360">
            <a:noFill/>
          </a:ln>
        </p:spPr>
      </p:sp>
      <p:pic>
        <p:nvPicPr>
          <p:cNvPr id="237" name="Picture 5"/>
          <p:cNvPicPr/>
          <p:nvPr/>
        </p:nvPicPr>
        <p:blipFill>
          <a:blip r:embed="rId2" cstate="print"/>
          <a:stretch>
            <a:fillRect/>
          </a:stretch>
        </p:blipFill>
        <p:spPr>
          <a:xfrm>
            <a:off x="8541273" y="391581"/>
            <a:ext cx="1245602" cy="835079"/>
          </a:xfrm>
          <a:prstGeom prst="rect">
            <a:avLst/>
          </a:prstGeom>
          <a:ln w="9360">
            <a:noFill/>
          </a:ln>
        </p:spPr>
      </p:pic>
      <p:sp>
        <p:nvSpPr>
          <p:cNvPr id="238"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Predicción de Viento HARMONIE-MEF</a:t>
            </a:r>
            <a:endParaRPr kumimoji="0" lang="es-ES_tradnl" sz="1700" dirty="0">
              <a:solidFill>
                <a:prstClr val="black"/>
              </a:solidFill>
              <a:latin typeface="Arial"/>
            </a:endParaRPr>
          </a:p>
        </p:txBody>
      </p:sp>
      <p:sp>
        <p:nvSpPr>
          <p:cNvPr id="239" name="CustomShape 5"/>
          <p:cNvSpPr/>
          <p:nvPr/>
        </p:nvSpPr>
        <p:spPr>
          <a:xfrm>
            <a:off x="523221" y="620519"/>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s-ES_tradnl" sz="1700" smtClean="0">
                <a:solidFill>
                  <a:srgbClr val="C8C8C8"/>
                </a:solidFill>
                <a:latin typeface="Trebuchet MS"/>
                <a:ea typeface="Trebuchet MS"/>
              </a:rPr>
              <a:t>Resultados</a:t>
            </a:r>
            <a:endParaRPr kumimoji="0" lang="es-ES_tradnl" sz="1700">
              <a:solidFill>
                <a:prstClr val="black"/>
              </a:solidFill>
              <a:latin typeface="Arial"/>
            </a:endParaRPr>
          </a:p>
        </p:txBody>
      </p:sp>
      <p:sp>
        <p:nvSpPr>
          <p:cNvPr id="240" name="TextShape 6"/>
          <p:cNvSpPr txBox="1"/>
          <p:nvPr/>
        </p:nvSpPr>
        <p:spPr>
          <a:xfrm>
            <a:off x="424872" y="1698571"/>
            <a:ext cx="8964374" cy="1127756"/>
          </a:xfrm>
          <a:prstGeom prst="rect">
            <a:avLst/>
          </a:prstGeom>
        </p:spPr>
        <p:txBody>
          <a:bodyPr wrap="none" lIns="85519" tIns="42760" rIns="85519" bIns="42760"/>
          <a:lstStyle/>
          <a:p>
            <a:pPr marL="325827" indent="-325827" algn="l" eaLnBrk="1" fontAlgn="auto" hangingPunct="1">
              <a:spcBef>
                <a:spcPts val="0"/>
              </a:spcBef>
              <a:spcAft>
                <a:spcPts val="0"/>
              </a:spcAft>
              <a:buSzPct val="100000"/>
              <a:buFont typeface="Wingdings" pitchFamily="2" charset="2"/>
              <a:buChar char="q"/>
            </a:pPr>
            <a:r>
              <a:rPr kumimoji="0" lang="es-ES_tradnl" sz="2300" dirty="0" smtClean="0">
                <a:solidFill>
                  <a:prstClr val="black"/>
                </a:solidFill>
                <a:latin typeface="Arial"/>
              </a:rPr>
              <a:t>Ejemplo de predicción de viento en Gran Canaria</a:t>
            </a:r>
            <a:endParaRPr kumimoji="0" lang="es-ES_tradnl" sz="1700" dirty="0" smtClean="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lang="es-ES_tradnl" sz="1700" dirty="0" smtClean="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s-ES_tradnl" sz="2300" dirty="0" smtClean="0">
                <a:solidFill>
                  <a:prstClr val="black"/>
                </a:solidFill>
                <a:latin typeface="Arial"/>
              </a:rPr>
              <a:t>Valores de HARMONIE y estaciones suministrados por AEMET</a:t>
            </a:r>
            <a:endParaRPr kumimoji="0" lang="es-ES_tradnl" sz="1700" dirty="0" smtClean="0">
              <a:solidFill>
                <a:prstClr val="black"/>
              </a:solidFill>
              <a:latin typeface="Arial"/>
            </a:endParaRPr>
          </a:p>
          <a:p>
            <a:pPr marL="271523" indent="-271523" algn="l" eaLnBrk="1" fontAlgn="auto" hangingPunct="1">
              <a:spcBef>
                <a:spcPts val="0"/>
              </a:spcBef>
              <a:spcAft>
                <a:spcPts val="0"/>
              </a:spcAft>
              <a:buSzPct val="100000"/>
            </a:pPr>
            <a:endParaRPr kumimoji="0" lang="es-ES_tradnl" sz="1700" dirty="0">
              <a:solidFill>
                <a:prstClr val="black"/>
              </a:solidFill>
              <a:latin typeface="Arial"/>
            </a:endParaRPr>
          </a:p>
        </p:txBody>
      </p:sp>
      <p:pic>
        <p:nvPicPr>
          <p:cNvPr id="9" name="Imagen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88302" y="2876003"/>
            <a:ext cx="4166066" cy="3780829"/>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0" y="0"/>
            <a:ext cx="9903264" cy="1292952"/>
          </a:xfrm>
          <a:prstGeom prst="rect">
            <a:avLst/>
          </a:prstGeom>
          <a:solidFill>
            <a:srgbClr val="002E67"/>
          </a:solidFill>
          <a:ln w="9360">
            <a:noFill/>
          </a:ln>
        </p:spPr>
      </p:sp>
      <p:sp>
        <p:nvSpPr>
          <p:cNvPr id="242" name="Line 2"/>
          <p:cNvSpPr/>
          <p:nvPr/>
        </p:nvSpPr>
        <p:spPr>
          <a:xfrm>
            <a:off x="0" y="1362520"/>
            <a:ext cx="9905032" cy="2613"/>
          </a:xfrm>
          <a:prstGeom prst="line">
            <a:avLst/>
          </a:prstGeom>
          <a:ln w="9360">
            <a:solidFill>
              <a:srgbClr val="000000"/>
            </a:solidFill>
            <a:round/>
          </a:ln>
        </p:spPr>
      </p:sp>
      <p:sp>
        <p:nvSpPr>
          <p:cNvPr id="243" name="CustomShape 3"/>
          <p:cNvSpPr/>
          <p:nvPr/>
        </p:nvSpPr>
        <p:spPr>
          <a:xfrm>
            <a:off x="0" y="6706113"/>
            <a:ext cx="9903264" cy="149903"/>
          </a:xfrm>
          <a:prstGeom prst="rect">
            <a:avLst/>
          </a:prstGeom>
          <a:solidFill>
            <a:srgbClr val="525E66"/>
          </a:solidFill>
          <a:ln w="9360">
            <a:noFill/>
          </a:ln>
        </p:spPr>
      </p:sp>
      <p:pic>
        <p:nvPicPr>
          <p:cNvPr id="244" name="Picture 5"/>
          <p:cNvPicPr/>
          <p:nvPr/>
        </p:nvPicPr>
        <p:blipFill>
          <a:blip r:embed="rId3" cstate="print"/>
          <a:stretch>
            <a:fillRect/>
          </a:stretch>
        </p:blipFill>
        <p:spPr>
          <a:xfrm>
            <a:off x="8541273" y="391581"/>
            <a:ext cx="1245602" cy="835079"/>
          </a:xfrm>
          <a:prstGeom prst="rect">
            <a:avLst/>
          </a:prstGeom>
          <a:ln w="9360">
            <a:noFill/>
          </a:ln>
        </p:spPr>
      </p:pic>
      <p:sp>
        <p:nvSpPr>
          <p:cNvPr id="245"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Predicción de Viento HARMONIE-MEF</a:t>
            </a:r>
            <a:endParaRPr kumimoji="0" lang="es-ES_tradnl" sz="1700" dirty="0">
              <a:solidFill>
                <a:prstClr val="black"/>
              </a:solidFill>
              <a:latin typeface="Arial"/>
            </a:endParaRPr>
          </a:p>
        </p:txBody>
      </p:sp>
      <p:sp>
        <p:nvSpPr>
          <p:cNvPr id="246" name="CustomShape 5"/>
          <p:cNvSpPr/>
          <p:nvPr/>
        </p:nvSpPr>
        <p:spPr>
          <a:xfrm>
            <a:off x="523221" y="620519"/>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s-ES_tradnl" sz="1700" smtClean="0">
                <a:solidFill>
                  <a:srgbClr val="C8C8C8"/>
                </a:solidFill>
                <a:latin typeface="Trebuchet MS"/>
                <a:ea typeface="Trebuchet MS"/>
              </a:rPr>
              <a:t>Aproximación del terreno</a:t>
            </a:r>
            <a:endParaRPr kumimoji="0" lang="es-ES_tradnl" sz="1700">
              <a:solidFill>
                <a:prstClr val="black"/>
              </a:solidFill>
              <a:latin typeface="Arial"/>
            </a:endParaRPr>
          </a:p>
        </p:txBody>
      </p:sp>
      <p:pic>
        <p:nvPicPr>
          <p:cNvPr id="247" name="Imatge 246"/>
          <p:cNvPicPr/>
          <p:nvPr/>
        </p:nvPicPr>
        <p:blipFill>
          <a:blip r:embed="rId4" cstate="print"/>
          <a:stretch>
            <a:fillRect/>
          </a:stretch>
        </p:blipFill>
        <p:spPr>
          <a:xfrm>
            <a:off x="-367915" y="1936978"/>
            <a:ext cx="6676938" cy="3315496"/>
          </a:xfrm>
          <a:prstGeom prst="rect">
            <a:avLst/>
          </a:prstGeom>
          <a:ln>
            <a:noFill/>
          </a:ln>
        </p:spPr>
      </p:pic>
      <p:pic>
        <p:nvPicPr>
          <p:cNvPr id="248" name="Imatge 247"/>
          <p:cNvPicPr/>
          <p:nvPr/>
        </p:nvPicPr>
        <p:blipFill>
          <a:blip r:embed="rId5" cstate="print"/>
          <a:stretch>
            <a:fillRect/>
          </a:stretch>
        </p:blipFill>
        <p:spPr>
          <a:xfrm>
            <a:off x="3783154" y="1512095"/>
            <a:ext cx="6157259" cy="3057493"/>
          </a:xfrm>
          <a:prstGeom prst="rect">
            <a:avLst/>
          </a:prstGeom>
          <a:ln>
            <a:noFill/>
          </a:ln>
        </p:spPr>
      </p:pic>
      <p:pic>
        <p:nvPicPr>
          <p:cNvPr id="249" name="Imatge 248"/>
          <p:cNvPicPr/>
          <p:nvPr/>
        </p:nvPicPr>
        <p:blipFill>
          <a:blip r:embed="rId6" cstate="print"/>
          <a:stretch>
            <a:fillRect/>
          </a:stretch>
        </p:blipFill>
        <p:spPr>
          <a:xfrm>
            <a:off x="2400288" y="5667564"/>
            <a:ext cx="5169904" cy="929136"/>
          </a:xfrm>
          <a:prstGeom prst="rect">
            <a:avLst/>
          </a:prstGeom>
          <a:ln>
            <a:noFill/>
          </a:ln>
        </p:spPr>
      </p:pic>
      <p:sp>
        <p:nvSpPr>
          <p:cNvPr id="250" name="CustomShape 6"/>
          <p:cNvSpPr/>
          <p:nvPr/>
        </p:nvSpPr>
        <p:spPr>
          <a:xfrm rot="20916082">
            <a:off x="1937211" y="4662587"/>
            <a:ext cx="4288678" cy="196604"/>
          </a:xfrm>
          <a:prstGeom prst="rect">
            <a:avLst/>
          </a:prstGeom>
          <a:noFill/>
          <a:ln w="12600">
            <a:noFill/>
          </a:ln>
        </p:spPr>
        <p:txBody>
          <a:bodyPr wrap="none" lIns="0" tIns="0" rIns="38997" bIns="0"/>
          <a:lstStyle/>
          <a:p>
            <a:pPr eaLnBrk="1" fontAlgn="auto" hangingPunct="1">
              <a:spcBef>
                <a:spcPts val="0"/>
              </a:spcBef>
              <a:spcAft>
                <a:spcPts val="0"/>
              </a:spcAft>
            </a:pPr>
            <a:r>
              <a:rPr kumimoji="0" lang="es-ES_tradnl" sz="1400" b="1" i="1" dirty="0" smtClean="0">
                <a:solidFill>
                  <a:srgbClr val="000000"/>
                </a:solidFill>
                <a:latin typeface="Trebuchet MS"/>
                <a:ea typeface="Trebuchet MS"/>
              </a:rPr>
              <a:t>Orografía del Modelo Digital del Terreno</a:t>
            </a:r>
            <a:endParaRPr kumimoji="0" lang="es-ES_tradnl" sz="1700" i="1" dirty="0">
              <a:solidFill>
                <a:prstClr val="black"/>
              </a:solidFill>
              <a:latin typeface="Arial"/>
            </a:endParaRPr>
          </a:p>
        </p:txBody>
      </p:sp>
      <p:sp>
        <p:nvSpPr>
          <p:cNvPr id="251" name="CustomShape 7"/>
          <p:cNvSpPr/>
          <p:nvPr/>
        </p:nvSpPr>
        <p:spPr>
          <a:xfrm rot="20908200">
            <a:off x="6534724" y="3889633"/>
            <a:ext cx="3015129"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s-ES_tradnl" sz="1400" b="1" i="1" smtClean="0">
                <a:solidFill>
                  <a:srgbClr val="000000"/>
                </a:solidFill>
                <a:latin typeface="Trebuchet MS"/>
                <a:ea typeface="Trebuchet MS"/>
              </a:rPr>
              <a:t>Orografía “vista” por HARMONIE</a:t>
            </a:r>
            <a:endParaRPr kumimoji="0" lang="es-ES_tradnl" sz="1700" i="1">
              <a:solidFill>
                <a:prstClr val="black"/>
              </a:solidFill>
              <a:latin typeface="Arial"/>
            </a:endParaRPr>
          </a:p>
        </p:txBody>
      </p:sp>
      <p:sp>
        <p:nvSpPr>
          <p:cNvPr id="252" name="CustomShape 8"/>
          <p:cNvSpPr/>
          <p:nvPr/>
        </p:nvSpPr>
        <p:spPr>
          <a:xfrm rot="20951750">
            <a:off x="1238775" y="2750903"/>
            <a:ext cx="2059966"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s-ES_tradnl" sz="1400" b="1" i="1" smtClean="0">
                <a:solidFill>
                  <a:srgbClr val="000000"/>
                </a:solidFill>
                <a:latin typeface="Trebuchet MS"/>
                <a:ea typeface="Trebuchet MS"/>
              </a:rPr>
              <a:t>Cota máxima 1950m</a:t>
            </a:r>
            <a:endParaRPr kumimoji="0" lang="es-ES_tradnl" sz="1700" i="1">
              <a:solidFill>
                <a:prstClr val="black"/>
              </a:solidFill>
              <a:latin typeface="Arial"/>
            </a:endParaRPr>
          </a:p>
        </p:txBody>
      </p:sp>
      <p:sp>
        <p:nvSpPr>
          <p:cNvPr id="253" name="CustomShape 9"/>
          <p:cNvSpPr/>
          <p:nvPr/>
        </p:nvSpPr>
        <p:spPr>
          <a:xfrm rot="20905200">
            <a:off x="5317495" y="1977296"/>
            <a:ext cx="1909971"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s-ES_tradnl" sz="1400" b="1" i="1" smtClean="0">
                <a:solidFill>
                  <a:srgbClr val="000000"/>
                </a:solidFill>
                <a:latin typeface="Trebuchet MS"/>
                <a:ea typeface="Trebuchet MS"/>
              </a:rPr>
              <a:t>Cota máxima 925m</a:t>
            </a:r>
            <a:endParaRPr kumimoji="0" lang="es-ES_tradnl" sz="1700" i="1">
              <a:solidFill>
                <a:prstClr val="black"/>
              </a:solidFill>
              <a:latin typeface="Arial"/>
            </a:endParaRPr>
          </a:p>
        </p:txBody>
      </p:sp>
      <p:sp>
        <p:nvSpPr>
          <p:cNvPr id="254" name="TextShape 10"/>
          <p:cNvSpPr txBox="1"/>
          <p:nvPr/>
        </p:nvSpPr>
        <p:spPr>
          <a:xfrm>
            <a:off x="3688245" y="6321288"/>
            <a:ext cx="2606544" cy="328646"/>
          </a:xfrm>
          <a:prstGeom prst="rect">
            <a:avLst/>
          </a:prstGeom>
        </p:spPr>
        <p:txBody>
          <a:bodyPr wrap="none" lIns="85519" tIns="42760" rIns="85519" bIns="42760"/>
          <a:lstStyle/>
          <a:p>
            <a:pPr algn="l" eaLnBrk="1" fontAlgn="auto" hangingPunct="1">
              <a:spcBef>
                <a:spcPts val="0"/>
              </a:spcBef>
              <a:spcAft>
                <a:spcPts val="0"/>
              </a:spcAft>
            </a:pPr>
            <a:r>
              <a:rPr kumimoji="0" lang="es-ES_tradnl" sz="1700" dirty="0" smtClean="0">
                <a:solidFill>
                  <a:prstClr val="black"/>
                </a:solidFill>
                <a:latin typeface="Arial"/>
              </a:rPr>
              <a:t>Elevación del Terreno (m)</a:t>
            </a:r>
            <a:endParaRPr kumimoji="0" lang="es-ES_tradnl"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0" y="0"/>
            <a:ext cx="9903264" cy="1292952"/>
          </a:xfrm>
          <a:prstGeom prst="rect">
            <a:avLst/>
          </a:prstGeom>
          <a:solidFill>
            <a:srgbClr val="002E67"/>
          </a:solidFill>
          <a:ln w="9360">
            <a:noFill/>
          </a:ln>
        </p:spPr>
      </p:sp>
      <p:sp>
        <p:nvSpPr>
          <p:cNvPr id="256" name="Line 2"/>
          <p:cNvSpPr/>
          <p:nvPr/>
        </p:nvSpPr>
        <p:spPr>
          <a:xfrm>
            <a:off x="0" y="1362520"/>
            <a:ext cx="9905032" cy="2613"/>
          </a:xfrm>
          <a:prstGeom prst="line">
            <a:avLst/>
          </a:prstGeom>
          <a:ln w="9360">
            <a:solidFill>
              <a:srgbClr val="000000"/>
            </a:solidFill>
            <a:round/>
          </a:ln>
        </p:spPr>
      </p:sp>
      <p:sp>
        <p:nvSpPr>
          <p:cNvPr id="257" name="CustomShape 3"/>
          <p:cNvSpPr/>
          <p:nvPr/>
        </p:nvSpPr>
        <p:spPr>
          <a:xfrm>
            <a:off x="0" y="6706113"/>
            <a:ext cx="9903264" cy="149903"/>
          </a:xfrm>
          <a:prstGeom prst="rect">
            <a:avLst/>
          </a:prstGeom>
          <a:solidFill>
            <a:srgbClr val="525E66"/>
          </a:solidFill>
          <a:ln w="9360">
            <a:noFill/>
          </a:ln>
        </p:spPr>
      </p:sp>
      <p:pic>
        <p:nvPicPr>
          <p:cNvPr id="258" name="Picture 5"/>
          <p:cNvPicPr/>
          <p:nvPr/>
        </p:nvPicPr>
        <p:blipFill>
          <a:blip r:embed="rId3" cstate="print"/>
          <a:stretch>
            <a:fillRect/>
          </a:stretch>
        </p:blipFill>
        <p:spPr>
          <a:xfrm>
            <a:off x="8541273" y="391581"/>
            <a:ext cx="1245602" cy="835079"/>
          </a:xfrm>
          <a:prstGeom prst="rect">
            <a:avLst/>
          </a:prstGeom>
          <a:ln w="9360">
            <a:noFill/>
          </a:ln>
        </p:spPr>
      </p:pic>
      <p:sp>
        <p:nvSpPr>
          <p:cNvPr id="259"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Predicción de Viento HARMONIE-MEF</a:t>
            </a:r>
            <a:endParaRPr kumimoji="0" lang="es-ES_tradnl" sz="1700" dirty="0">
              <a:solidFill>
                <a:prstClr val="black"/>
              </a:solidFill>
              <a:latin typeface="Arial"/>
            </a:endParaRPr>
          </a:p>
        </p:txBody>
      </p:sp>
      <p:sp>
        <p:nvSpPr>
          <p:cNvPr id="260" name="CustomShape 5"/>
          <p:cNvSpPr/>
          <p:nvPr/>
        </p:nvSpPr>
        <p:spPr>
          <a:xfrm>
            <a:off x="523221" y="620519"/>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s-ES_tradnl" sz="1700" dirty="0" err="1" smtClean="0">
                <a:solidFill>
                  <a:srgbClr val="C8C8C8"/>
                </a:solidFill>
                <a:latin typeface="Trebuchet MS"/>
                <a:ea typeface="Trebuchet MS"/>
              </a:rPr>
              <a:t>Discretización</a:t>
            </a:r>
            <a:r>
              <a:rPr kumimoji="0" lang="es-ES_tradnl" sz="1700" dirty="0" smtClean="0">
                <a:solidFill>
                  <a:srgbClr val="C8C8C8"/>
                </a:solidFill>
                <a:latin typeface="Trebuchet MS"/>
                <a:ea typeface="Trebuchet MS"/>
              </a:rPr>
              <a:t> espacial en superficie</a:t>
            </a:r>
          </a:p>
        </p:txBody>
      </p:sp>
      <p:pic>
        <p:nvPicPr>
          <p:cNvPr id="261" name="Imatge 260"/>
          <p:cNvPicPr/>
          <p:nvPr/>
        </p:nvPicPr>
        <p:blipFill>
          <a:blip r:embed="rId4" cstate="print"/>
          <a:stretch>
            <a:fillRect/>
          </a:stretch>
        </p:blipFill>
        <p:spPr>
          <a:xfrm>
            <a:off x="-367915" y="1936978"/>
            <a:ext cx="6676938" cy="3315496"/>
          </a:xfrm>
          <a:prstGeom prst="rect">
            <a:avLst/>
          </a:prstGeom>
          <a:ln>
            <a:noFill/>
          </a:ln>
        </p:spPr>
      </p:pic>
      <p:pic>
        <p:nvPicPr>
          <p:cNvPr id="262" name="Imatge 261"/>
          <p:cNvPicPr/>
          <p:nvPr/>
        </p:nvPicPr>
        <p:blipFill>
          <a:blip r:embed="rId5" cstate="print"/>
          <a:stretch>
            <a:fillRect/>
          </a:stretch>
        </p:blipFill>
        <p:spPr>
          <a:xfrm>
            <a:off x="3783154" y="1512095"/>
            <a:ext cx="6157259" cy="3057493"/>
          </a:xfrm>
          <a:prstGeom prst="rect">
            <a:avLst/>
          </a:prstGeom>
          <a:ln>
            <a:noFill/>
          </a:ln>
        </p:spPr>
      </p:pic>
      <p:pic>
        <p:nvPicPr>
          <p:cNvPr id="263" name="Imatge 262"/>
          <p:cNvPicPr/>
          <p:nvPr/>
        </p:nvPicPr>
        <p:blipFill>
          <a:blip r:embed="rId6" cstate="print"/>
          <a:stretch>
            <a:fillRect/>
          </a:stretch>
        </p:blipFill>
        <p:spPr>
          <a:xfrm>
            <a:off x="2400288" y="5667564"/>
            <a:ext cx="5169904" cy="929136"/>
          </a:xfrm>
          <a:prstGeom prst="rect">
            <a:avLst/>
          </a:prstGeom>
          <a:ln>
            <a:noFill/>
          </a:ln>
        </p:spPr>
      </p:pic>
      <p:sp>
        <p:nvSpPr>
          <p:cNvPr id="264" name="CustomShape 6"/>
          <p:cNvSpPr/>
          <p:nvPr/>
        </p:nvSpPr>
        <p:spPr>
          <a:xfrm rot="20950800">
            <a:off x="2617855" y="4670172"/>
            <a:ext cx="2873623" cy="196604"/>
          </a:xfrm>
          <a:prstGeom prst="rect">
            <a:avLst/>
          </a:prstGeom>
          <a:noFill/>
          <a:ln w="12600">
            <a:noFill/>
          </a:ln>
        </p:spPr>
        <p:txBody>
          <a:bodyPr wrap="none" lIns="0" tIns="0" rIns="38997" bIns="0"/>
          <a:lstStyle/>
          <a:p>
            <a:pPr eaLnBrk="1" fontAlgn="auto" hangingPunct="1">
              <a:spcBef>
                <a:spcPts val="0"/>
              </a:spcBef>
              <a:spcAft>
                <a:spcPts val="0"/>
              </a:spcAft>
            </a:pPr>
            <a:r>
              <a:rPr kumimoji="0" lang="es-ES_tradnl" sz="1400" b="1" i="1" dirty="0" smtClean="0">
                <a:solidFill>
                  <a:srgbClr val="000000"/>
                </a:solidFill>
                <a:latin typeface="Trebuchet MS"/>
                <a:ea typeface="Trebuchet MS"/>
              </a:rPr>
              <a:t>Malla computacional del MEF</a:t>
            </a:r>
          </a:p>
          <a:p>
            <a:pPr eaLnBrk="1" fontAlgn="auto" hangingPunct="1">
              <a:spcBef>
                <a:spcPts val="0"/>
              </a:spcBef>
              <a:spcAft>
                <a:spcPts val="0"/>
              </a:spcAft>
            </a:pPr>
            <a:r>
              <a:rPr kumimoji="0" lang="es-ES_tradnl" sz="1400" b="1" i="1" dirty="0" smtClean="0">
                <a:solidFill>
                  <a:srgbClr val="000000"/>
                </a:solidFill>
                <a:latin typeface="Trebuchet MS"/>
              </a:rPr>
              <a:t> Escala de metros</a:t>
            </a:r>
            <a:endParaRPr kumimoji="0" lang="es-ES_tradnl" sz="1700" i="1" dirty="0">
              <a:solidFill>
                <a:prstClr val="black"/>
              </a:solidFill>
              <a:latin typeface="Arial"/>
            </a:endParaRPr>
          </a:p>
        </p:txBody>
      </p:sp>
      <p:sp>
        <p:nvSpPr>
          <p:cNvPr id="265" name="CustomShape 7"/>
          <p:cNvSpPr/>
          <p:nvPr/>
        </p:nvSpPr>
        <p:spPr>
          <a:xfrm rot="20937600">
            <a:off x="7146029" y="3918699"/>
            <a:ext cx="1697712" cy="265514"/>
          </a:xfrm>
          <a:prstGeom prst="rect">
            <a:avLst/>
          </a:prstGeom>
          <a:noFill/>
          <a:ln w="12600">
            <a:noFill/>
          </a:ln>
        </p:spPr>
        <p:txBody>
          <a:bodyPr wrap="none" lIns="0" tIns="0" rIns="38997" bIns="0"/>
          <a:lstStyle/>
          <a:p>
            <a:pPr eaLnBrk="1" fontAlgn="auto" hangingPunct="1">
              <a:spcBef>
                <a:spcPts val="0"/>
              </a:spcBef>
              <a:spcAft>
                <a:spcPts val="0"/>
              </a:spcAft>
            </a:pPr>
            <a:r>
              <a:rPr kumimoji="0" lang="es-ES_tradnl" sz="1400" b="1" i="1" smtClean="0">
                <a:solidFill>
                  <a:srgbClr val="000000"/>
                </a:solidFill>
                <a:latin typeface="Trebuchet MS"/>
                <a:ea typeface="Trebuchet MS"/>
              </a:rPr>
              <a:t>Malla del HARMONIE</a:t>
            </a:r>
          </a:p>
          <a:p>
            <a:pPr eaLnBrk="1" fontAlgn="auto" hangingPunct="1">
              <a:spcBef>
                <a:spcPts val="0"/>
              </a:spcBef>
              <a:spcAft>
                <a:spcPts val="0"/>
              </a:spcAft>
            </a:pPr>
            <a:r>
              <a:rPr kumimoji="0" lang="es-ES_tradnl" sz="1400" b="1" i="1" smtClean="0">
                <a:solidFill>
                  <a:srgbClr val="000000"/>
                </a:solidFill>
                <a:latin typeface="Trebuchet MS"/>
              </a:rPr>
              <a:t>Δh ~ 2.5km</a:t>
            </a:r>
            <a:endParaRPr kumimoji="0" lang="es-ES_tradnl" sz="1700" i="1">
              <a:solidFill>
                <a:prstClr val="black"/>
              </a:solidFill>
              <a:latin typeface="Arial"/>
            </a:endParaRPr>
          </a:p>
        </p:txBody>
      </p:sp>
      <p:sp>
        <p:nvSpPr>
          <p:cNvPr id="14" name="TextShape 10"/>
          <p:cNvSpPr txBox="1"/>
          <p:nvPr/>
        </p:nvSpPr>
        <p:spPr>
          <a:xfrm>
            <a:off x="3688245" y="6321288"/>
            <a:ext cx="2606544" cy="328646"/>
          </a:xfrm>
          <a:prstGeom prst="rect">
            <a:avLst/>
          </a:prstGeom>
        </p:spPr>
        <p:txBody>
          <a:bodyPr wrap="none" lIns="85519" tIns="42760" rIns="85519" bIns="42760"/>
          <a:lstStyle/>
          <a:p>
            <a:pPr algn="l" eaLnBrk="1" fontAlgn="auto" hangingPunct="1">
              <a:spcBef>
                <a:spcPts val="0"/>
              </a:spcBef>
              <a:spcAft>
                <a:spcPts val="0"/>
              </a:spcAft>
            </a:pPr>
            <a:r>
              <a:rPr kumimoji="0" lang="es-ES_tradnl" sz="1700" smtClean="0">
                <a:solidFill>
                  <a:prstClr val="black"/>
                </a:solidFill>
                <a:latin typeface="Arial"/>
              </a:rPr>
              <a:t>Elevación del Terreno (m)</a:t>
            </a:r>
            <a:endParaRPr kumimoji="0" lang="es-ES_tradnl" sz="170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0" y="0"/>
            <a:ext cx="9903264" cy="1292952"/>
          </a:xfrm>
          <a:prstGeom prst="rect">
            <a:avLst/>
          </a:prstGeom>
          <a:solidFill>
            <a:srgbClr val="002E67"/>
          </a:solidFill>
          <a:ln w="9360">
            <a:noFill/>
          </a:ln>
        </p:spPr>
      </p:sp>
      <p:sp>
        <p:nvSpPr>
          <p:cNvPr id="311" name="Line 2"/>
          <p:cNvSpPr/>
          <p:nvPr/>
        </p:nvSpPr>
        <p:spPr>
          <a:xfrm>
            <a:off x="0" y="1362520"/>
            <a:ext cx="9905032" cy="2613"/>
          </a:xfrm>
          <a:prstGeom prst="line">
            <a:avLst/>
          </a:prstGeom>
          <a:ln w="9360">
            <a:solidFill>
              <a:srgbClr val="000000"/>
            </a:solidFill>
            <a:round/>
          </a:ln>
        </p:spPr>
      </p:sp>
      <p:sp>
        <p:nvSpPr>
          <p:cNvPr id="312" name="CustomShape 3"/>
          <p:cNvSpPr/>
          <p:nvPr/>
        </p:nvSpPr>
        <p:spPr>
          <a:xfrm>
            <a:off x="0" y="6706113"/>
            <a:ext cx="9903264" cy="149903"/>
          </a:xfrm>
          <a:prstGeom prst="rect">
            <a:avLst/>
          </a:prstGeom>
          <a:solidFill>
            <a:srgbClr val="525E66"/>
          </a:solidFill>
          <a:ln w="9360">
            <a:noFill/>
          </a:ln>
        </p:spPr>
      </p:sp>
      <p:pic>
        <p:nvPicPr>
          <p:cNvPr id="313" name="Picture 5"/>
          <p:cNvPicPr/>
          <p:nvPr/>
        </p:nvPicPr>
        <p:blipFill>
          <a:blip r:embed="rId3" cstate="print"/>
          <a:stretch>
            <a:fillRect/>
          </a:stretch>
        </p:blipFill>
        <p:spPr>
          <a:xfrm>
            <a:off x="8541273" y="391581"/>
            <a:ext cx="1245602" cy="835079"/>
          </a:xfrm>
          <a:prstGeom prst="rect">
            <a:avLst/>
          </a:prstGeom>
          <a:ln w="9360">
            <a:noFill/>
          </a:ln>
        </p:spPr>
      </p:pic>
      <p:sp>
        <p:nvSpPr>
          <p:cNvPr id="314"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Predicción de Viento HARMONIE-MEF</a:t>
            </a:r>
            <a:endParaRPr kumimoji="0" lang="es-ES_tradnl" sz="1700" dirty="0">
              <a:solidFill>
                <a:prstClr val="black"/>
              </a:solidFill>
              <a:latin typeface="Arial"/>
            </a:endParaRPr>
          </a:p>
        </p:txBody>
      </p:sp>
      <p:sp>
        <p:nvSpPr>
          <p:cNvPr id="315" name="CustomShape 5"/>
          <p:cNvSpPr/>
          <p:nvPr/>
        </p:nvSpPr>
        <p:spPr>
          <a:xfrm>
            <a:off x="523221" y="62051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s-ES_tradnl" sz="1700" dirty="0" smtClean="0">
                <a:solidFill>
                  <a:srgbClr val="C8C8C8"/>
                </a:solidFill>
                <a:latin typeface="Trebuchet MS"/>
                <a:ea typeface="Trebuchet MS"/>
              </a:rPr>
              <a:t>Módulo del viento a 10 m sobre el terreno</a:t>
            </a:r>
            <a:endParaRPr kumimoji="0" lang="es-ES_tradnl" sz="1700" dirty="0">
              <a:solidFill>
                <a:prstClr val="black"/>
              </a:solidFill>
              <a:latin typeface="Arial"/>
            </a:endParaRPr>
          </a:p>
        </p:txBody>
      </p:sp>
      <p:pic>
        <p:nvPicPr>
          <p:cNvPr id="316" name="Imatge 315"/>
          <p:cNvPicPr/>
          <p:nvPr/>
        </p:nvPicPr>
        <p:blipFill>
          <a:blip r:embed="rId4" cstate="print"/>
          <a:stretch>
            <a:fillRect/>
          </a:stretch>
        </p:blipFill>
        <p:spPr>
          <a:xfrm>
            <a:off x="-212256" y="2215557"/>
            <a:ext cx="6119760" cy="3038551"/>
          </a:xfrm>
          <a:prstGeom prst="rect">
            <a:avLst/>
          </a:prstGeom>
          <a:ln>
            <a:noFill/>
          </a:ln>
        </p:spPr>
      </p:pic>
      <p:pic>
        <p:nvPicPr>
          <p:cNvPr id="317" name="Imatge 316"/>
          <p:cNvPicPr/>
          <p:nvPr/>
        </p:nvPicPr>
        <p:blipFill>
          <a:blip r:embed="rId5" cstate="print"/>
          <a:stretch>
            <a:fillRect/>
          </a:stretch>
        </p:blipFill>
        <p:spPr>
          <a:xfrm>
            <a:off x="3783154" y="1512095"/>
            <a:ext cx="6157259" cy="3057493"/>
          </a:xfrm>
          <a:prstGeom prst="rect">
            <a:avLst/>
          </a:prstGeom>
          <a:ln>
            <a:noFill/>
          </a:ln>
        </p:spPr>
      </p:pic>
      <p:pic>
        <p:nvPicPr>
          <p:cNvPr id="318" name="Imatge 317"/>
          <p:cNvPicPr/>
          <p:nvPr/>
        </p:nvPicPr>
        <p:blipFill>
          <a:blip r:embed="rId6" cstate="print"/>
          <a:stretch>
            <a:fillRect/>
          </a:stretch>
        </p:blipFill>
        <p:spPr>
          <a:xfrm>
            <a:off x="2400288" y="5667564"/>
            <a:ext cx="5169904" cy="929136"/>
          </a:xfrm>
          <a:prstGeom prst="rect">
            <a:avLst/>
          </a:prstGeom>
          <a:ln>
            <a:noFill/>
          </a:ln>
        </p:spPr>
      </p:pic>
      <p:sp>
        <p:nvSpPr>
          <p:cNvPr id="319" name="CustomShape 6"/>
          <p:cNvSpPr/>
          <p:nvPr/>
        </p:nvSpPr>
        <p:spPr>
          <a:xfrm rot="20971200">
            <a:off x="3014222" y="4598344"/>
            <a:ext cx="2292960" cy="226520"/>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s-ES_tradnl" sz="1400" b="1" dirty="0" smtClean="0">
                <a:solidFill>
                  <a:srgbClr val="000000"/>
                </a:solidFill>
                <a:latin typeface="Trebuchet MS"/>
                <a:ea typeface="Trebuchet MS"/>
              </a:rPr>
              <a:t>Módulo del viento (MEF)</a:t>
            </a:r>
            <a:endParaRPr kumimoji="0" lang="es-ES_tradnl" sz="1700" dirty="0">
              <a:solidFill>
                <a:prstClr val="black"/>
              </a:solidFill>
              <a:latin typeface="Arial"/>
            </a:endParaRPr>
          </a:p>
        </p:txBody>
      </p:sp>
      <p:sp>
        <p:nvSpPr>
          <p:cNvPr id="320" name="CustomShape 7"/>
          <p:cNvSpPr/>
          <p:nvPr/>
        </p:nvSpPr>
        <p:spPr>
          <a:xfrm rot="20908800">
            <a:off x="6854461" y="3938020"/>
            <a:ext cx="2707439" cy="27919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s-ES_tradnl" sz="1400" b="1" dirty="0" smtClean="0">
                <a:solidFill>
                  <a:srgbClr val="000000"/>
                </a:solidFill>
                <a:latin typeface="Trebuchet MS"/>
                <a:ea typeface="Trebuchet MS"/>
              </a:rPr>
              <a:t>Módulo del viento (HARMONIE)</a:t>
            </a:r>
            <a:endParaRPr kumimoji="0" lang="es-ES_tradnl" sz="1700" dirty="0">
              <a:solidFill>
                <a:prstClr val="black"/>
              </a:solidFill>
              <a:latin typeface="Arial"/>
            </a:endParaRPr>
          </a:p>
        </p:txBody>
      </p:sp>
      <p:sp>
        <p:nvSpPr>
          <p:cNvPr id="321" name="TextShape 8"/>
          <p:cNvSpPr txBox="1"/>
          <p:nvPr/>
        </p:nvSpPr>
        <p:spPr>
          <a:xfrm>
            <a:off x="3824101" y="6297770"/>
            <a:ext cx="2666850" cy="352164"/>
          </a:xfrm>
          <a:prstGeom prst="rect">
            <a:avLst/>
          </a:prstGeom>
        </p:spPr>
        <p:txBody>
          <a:bodyPr wrap="none" lIns="85519" tIns="42760" rIns="85519" bIns="42760"/>
          <a:lstStyle/>
          <a:p>
            <a:pPr algn="l" defTabSz="868872" eaLnBrk="1" fontAlgn="auto" hangingPunct="1">
              <a:spcBef>
                <a:spcPts val="0"/>
              </a:spcBef>
              <a:spcAft>
                <a:spcPts val="0"/>
              </a:spcAft>
            </a:pPr>
            <a:r>
              <a:rPr kumimoji="0" lang="es-ES_tradnl" sz="1700" dirty="0" smtClean="0">
                <a:solidFill>
                  <a:prstClr val="black"/>
                </a:solidFill>
                <a:latin typeface="Arial"/>
              </a:rPr>
              <a:t>Velocidad de viento (m/s)</a:t>
            </a:r>
            <a:endParaRPr kumimoji="0" lang="es-ES_tradnl"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0" y="0"/>
            <a:ext cx="9903264" cy="1292952"/>
          </a:xfrm>
          <a:prstGeom prst="rect">
            <a:avLst/>
          </a:prstGeom>
          <a:solidFill>
            <a:srgbClr val="002E67"/>
          </a:solidFill>
          <a:ln w="9360">
            <a:noFill/>
          </a:ln>
        </p:spPr>
      </p:sp>
      <p:sp>
        <p:nvSpPr>
          <p:cNvPr id="268" name="Line 2"/>
          <p:cNvSpPr/>
          <p:nvPr/>
        </p:nvSpPr>
        <p:spPr>
          <a:xfrm>
            <a:off x="24385" y="1362520"/>
            <a:ext cx="9905032" cy="2613"/>
          </a:xfrm>
          <a:prstGeom prst="line">
            <a:avLst/>
          </a:prstGeom>
          <a:ln w="9360">
            <a:solidFill>
              <a:srgbClr val="000000"/>
            </a:solidFill>
            <a:round/>
          </a:ln>
        </p:spPr>
      </p:sp>
      <p:sp>
        <p:nvSpPr>
          <p:cNvPr id="269" name="CustomShape 3"/>
          <p:cNvSpPr/>
          <p:nvPr/>
        </p:nvSpPr>
        <p:spPr>
          <a:xfrm>
            <a:off x="0" y="6706113"/>
            <a:ext cx="9903264" cy="149903"/>
          </a:xfrm>
          <a:prstGeom prst="rect">
            <a:avLst/>
          </a:prstGeom>
          <a:solidFill>
            <a:srgbClr val="525E66"/>
          </a:solidFill>
          <a:ln w="9360">
            <a:noFill/>
          </a:ln>
        </p:spPr>
      </p:sp>
      <p:pic>
        <p:nvPicPr>
          <p:cNvPr id="12" name="Picture 5"/>
          <p:cNvPicPr/>
          <p:nvPr/>
        </p:nvPicPr>
        <p:blipFill>
          <a:blip r:embed="rId3" cstate="print"/>
          <a:stretch>
            <a:fillRect/>
          </a:stretch>
        </p:blipFill>
        <p:spPr>
          <a:xfrm>
            <a:off x="8423567" y="152399"/>
            <a:ext cx="1363311" cy="1018838"/>
          </a:xfrm>
          <a:prstGeom prst="rect">
            <a:avLst/>
          </a:prstGeom>
          <a:ln w="9360">
            <a:noFill/>
          </a:ln>
        </p:spPr>
      </p:pic>
      <p:pic>
        <p:nvPicPr>
          <p:cNvPr id="1297412" name="Picture 4" descr="scat_aic"/>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523" y="1709484"/>
            <a:ext cx="4840817" cy="3630612"/>
          </a:xfrm>
          <a:prstGeom prst="rect">
            <a:avLst/>
          </a:prstGeom>
          <a:noFill/>
          <a:extLst>
            <a:ext uri="{909E8E84-426E-40DD-AFC4-6F175D3DCCD1}">
              <a14:hiddenFill xmlns="" xmlns:a14="http://schemas.microsoft.com/office/drawing/2010/main">
                <a:solidFill>
                  <a:srgbClr val="FFFFFF"/>
                </a:solidFill>
              </a14:hiddenFill>
            </a:ext>
          </a:extLst>
        </p:spPr>
      </p:pic>
      <p:pic>
        <p:nvPicPr>
          <p:cNvPr id="1297411" name="Picture 3" descr="scatt_w3d"/>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11378" y="1709483"/>
            <a:ext cx="4873330" cy="365499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uadroTexto 3"/>
          <p:cNvSpPr txBox="1"/>
          <p:nvPr/>
        </p:nvSpPr>
        <p:spPr>
          <a:xfrm>
            <a:off x="1483930" y="5899778"/>
            <a:ext cx="1861407" cy="461665"/>
          </a:xfrm>
          <a:prstGeom prst="rect">
            <a:avLst/>
          </a:prstGeom>
          <a:noFill/>
        </p:spPr>
        <p:txBody>
          <a:bodyPr wrap="none" rtlCol="0">
            <a:spAutoFit/>
          </a:bodyPr>
          <a:lstStyle/>
          <a:p>
            <a:r>
              <a:rPr lang="es-ES_tradnl" sz="2400" b="1" dirty="0" smtClean="0">
                <a:solidFill>
                  <a:srgbClr val="002060"/>
                </a:solidFill>
                <a:latin typeface="Arial" charset="0"/>
                <a:ea typeface="Arial" charset="0"/>
                <a:cs typeface="Arial" charset="0"/>
              </a:rPr>
              <a:t>HARMONIE</a:t>
            </a:r>
            <a:endParaRPr lang="es-ES_tradnl" sz="2400" b="1" dirty="0">
              <a:solidFill>
                <a:srgbClr val="002060"/>
              </a:solidFill>
              <a:latin typeface="Arial" charset="0"/>
              <a:ea typeface="Arial" charset="0"/>
              <a:cs typeface="Arial" charset="0"/>
            </a:endParaRPr>
          </a:p>
        </p:txBody>
      </p:sp>
      <p:sp>
        <p:nvSpPr>
          <p:cNvPr id="14" name="CuadroTexto 13"/>
          <p:cNvSpPr txBox="1"/>
          <p:nvPr/>
        </p:nvSpPr>
        <p:spPr>
          <a:xfrm>
            <a:off x="5784855" y="5899778"/>
            <a:ext cx="3352714" cy="461665"/>
          </a:xfrm>
          <a:prstGeom prst="rect">
            <a:avLst/>
          </a:prstGeom>
          <a:noFill/>
        </p:spPr>
        <p:txBody>
          <a:bodyPr wrap="none" rtlCol="0">
            <a:spAutoFit/>
          </a:bodyPr>
          <a:lstStyle/>
          <a:p>
            <a:r>
              <a:rPr lang="es-ES_tradnl" sz="2400" b="1" dirty="0" smtClean="0">
                <a:solidFill>
                  <a:srgbClr val="002060"/>
                </a:solidFill>
                <a:latin typeface="Arial" charset="0"/>
                <a:ea typeface="Arial" charset="0"/>
                <a:cs typeface="Arial" charset="0"/>
              </a:rPr>
              <a:t>HARMONIE + Wind3D</a:t>
            </a:r>
            <a:endParaRPr lang="es-ES_tradnl" sz="2400" b="1" dirty="0">
              <a:solidFill>
                <a:srgbClr val="002060"/>
              </a:solidFill>
              <a:latin typeface="Arial" charset="0"/>
              <a:ea typeface="Arial" charset="0"/>
              <a:cs typeface="Arial" charset="0"/>
            </a:endParaRPr>
          </a:p>
        </p:txBody>
      </p:sp>
      <p:sp>
        <p:nvSpPr>
          <p:cNvPr id="11"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Predicción de Viento HARMONIE-MEF</a:t>
            </a:r>
            <a:endParaRPr kumimoji="0" lang="es-ES_tradnl" sz="1700" dirty="0">
              <a:solidFill>
                <a:prstClr val="black"/>
              </a:solidFill>
              <a:latin typeface="Arial"/>
            </a:endParaRPr>
          </a:p>
        </p:txBody>
      </p:sp>
      <p:sp>
        <p:nvSpPr>
          <p:cNvPr id="15" name="CustomShape 5"/>
          <p:cNvSpPr/>
          <p:nvPr/>
        </p:nvSpPr>
        <p:spPr>
          <a:xfrm>
            <a:off x="523221" y="62051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s-ES_tradnl" sz="1700" dirty="0" smtClean="0">
                <a:solidFill>
                  <a:srgbClr val="C8C8C8"/>
                </a:solidFill>
                <a:latin typeface="Trebuchet MS"/>
                <a:ea typeface="Trebuchet MS"/>
              </a:rPr>
              <a:t>Correlación entre valores observados y resultados de HARMONIE y Wind3D</a:t>
            </a:r>
            <a:endParaRPr kumimoji="0" lang="es-ES_tradnl" sz="1700" dirty="0">
              <a:solidFill>
                <a:prstClr val="black"/>
              </a:solidFill>
              <a:latin typeface="Arial"/>
            </a:endParaRPr>
          </a:p>
        </p:txBody>
      </p:sp>
    </p:spTree>
    <p:extLst>
      <p:ext uri="{BB962C8B-B14F-4D97-AF65-F5344CB8AC3E}">
        <p14:creationId xmlns="" xmlns:p14="http://schemas.microsoft.com/office/powerpoint/2010/main" val="7446751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196611" name="Object 12"/>
          <p:cNvGraphicFramePr>
            <a:graphicFrameLocks noChangeAspect="1"/>
          </p:cNvGraphicFramePr>
          <p:nvPr/>
        </p:nvGraphicFramePr>
        <p:xfrm>
          <a:off x="5394389" y="2055299"/>
          <a:ext cx="4212908" cy="4503616"/>
        </p:xfrm>
        <a:graphic>
          <a:graphicData uri="http://schemas.openxmlformats.org/presentationml/2006/ole">
            <p:oleObj spid="_x0000_s196611" name="Fotografía de Photo Editor" r:id="rId4" imgW="1580952" imgH="1619476" progId="">
              <p:embed/>
            </p:oleObj>
          </a:graphicData>
        </a:graphic>
      </p:graphicFrame>
      <p:sp>
        <p:nvSpPr>
          <p:cNvPr id="4" name="Rectangle 28"/>
          <p:cNvSpPr txBox="1">
            <a:spLocks noChangeArrowheads="1"/>
          </p:cNvSpPr>
          <p:nvPr/>
        </p:nvSpPr>
        <p:spPr>
          <a:xfrm>
            <a:off x="-183525" y="0"/>
            <a:ext cx="6515053" cy="1834832"/>
          </a:xfrm>
          <a:prstGeom prst="rect">
            <a:avLst/>
          </a:prstGeom>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bg1"/>
                </a:solidFill>
                <a:effectLst/>
                <a:uLnTx/>
                <a:uFillTx/>
                <a:latin typeface="+mj-lt"/>
                <a:ea typeface="+mj-ea"/>
                <a:cs typeface="+mj-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kern="0" dirty="0" smtClean="0">
                <a:solidFill>
                  <a:schemeClr val="bg1"/>
                </a:solidFill>
                <a:latin typeface="+mj-lt"/>
                <a:ea typeface="+mj-ea"/>
                <a:cs typeface="+mj-cs"/>
              </a:rPr>
              <a:t>    </a:t>
            </a:r>
            <a:r>
              <a:rPr kumimoji="0" lang="en-US" sz="4400" b="0" i="0" u="none" strike="noStrike" kern="0" cap="none" spc="0" normalizeH="0" baseline="0" noProof="0" dirty="0" err="1" smtClean="0">
                <a:ln>
                  <a:noFill/>
                </a:ln>
                <a:solidFill>
                  <a:schemeClr val="bg1"/>
                </a:solidFill>
                <a:effectLst/>
                <a:uLnTx/>
                <a:uFillTx/>
                <a:latin typeface="+mj-lt"/>
                <a:ea typeface="+mj-ea"/>
                <a:cs typeface="+mj-cs"/>
              </a:rPr>
              <a:t>Radiación</a:t>
            </a:r>
            <a:r>
              <a:rPr kumimoji="0" lang="en-US" sz="4400" b="0" i="0" u="none" strike="noStrike" kern="0" cap="none" spc="0" normalizeH="0" baseline="0" noProof="0" dirty="0" smtClean="0">
                <a:ln>
                  <a:noFill/>
                </a:ln>
                <a:solidFill>
                  <a:schemeClr val="bg1"/>
                </a:solidFill>
                <a:effectLst/>
                <a:uLnTx/>
                <a:uFillTx/>
                <a:latin typeface="+mj-lt"/>
                <a:ea typeface="+mj-ea"/>
                <a:cs typeface="+mj-cs"/>
              </a:rPr>
              <a:t> Solar</a:t>
            </a:r>
            <a:endParaRPr kumimoji="0" lang="es-ES_tradnl" sz="4400" b="1"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1671650" y="13"/>
            <a:ext cx="6708775" cy="6799263"/>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0" y="12192"/>
            <a:ext cx="9903264" cy="1292952"/>
          </a:xfrm>
          <a:prstGeom prst="rect">
            <a:avLst/>
          </a:prstGeom>
          <a:solidFill>
            <a:srgbClr val="002E67"/>
          </a:solidFill>
          <a:ln w="9360">
            <a:noFill/>
          </a:ln>
        </p:spPr>
      </p:sp>
      <p:pic>
        <p:nvPicPr>
          <p:cNvPr id="12" name="Picture 5"/>
          <p:cNvPicPr/>
          <p:nvPr/>
        </p:nvPicPr>
        <p:blipFill>
          <a:blip r:embed="rId3" cstate="print"/>
          <a:stretch>
            <a:fillRect/>
          </a:stretch>
        </p:blipFill>
        <p:spPr>
          <a:xfrm>
            <a:off x="8423567" y="152399"/>
            <a:ext cx="1363311" cy="1018838"/>
          </a:xfrm>
          <a:prstGeom prst="rect">
            <a:avLst/>
          </a:prstGeom>
          <a:ln w="9360">
            <a:noFill/>
          </a:ln>
        </p:spPr>
      </p:pic>
      <p:sp>
        <p:nvSpPr>
          <p:cNvPr id="11" name="CustomShape 4"/>
          <p:cNvSpPr/>
          <p:nvPr/>
        </p:nvSpPr>
        <p:spPr>
          <a:xfrm>
            <a:off x="468032"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s-ES_tradnl" sz="2400" dirty="0" smtClean="0">
                <a:solidFill>
                  <a:srgbClr val="FFFFFF"/>
                </a:solidFill>
                <a:latin typeface="Trebuchet MS Bold"/>
                <a:ea typeface="ヒラギノ角ゴ ProN W6"/>
              </a:rPr>
              <a:t>Simulación de Radiación Solar</a:t>
            </a:r>
            <a:endParaRPr kumimoji="0" lang="es-ES_tradnl" sz="1700" dirty="0">
              <a:solidFill>
                <a:prstClr val="black"/>
              </a:solidFill>
              <a:latin typeface="Arial"/>
            </a:endParaRPr>
          </a:p>
        </p:txBody>
      </p:sp>
      <p:sp>
        <p:nvSpPr>
          <p:cNvPr id="15" name="CustomShape 5"/>
          <p:cNvSpPr/>
          <p:nvPr/>
        </p:nvSpPr>
        <p:spPr>
          <a:xfrm>
            <a:off x="523221" y="663879"/>
            <a:ext cx="7881743" cy="234721"/>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s-ES_tradnl" sz="1700" dirty="0" smtClean="0">
                <a:solidFill>
                  <a:srgbClr val="C8C8C8"/>
                </a:solidFill>
                <a:latin typeface="Trebuchet MS"/>
                <a:ea typeface="Trebuchet MS"/>
              </a:rPr>
              <a:t>Detección de sombras sobre una triangulación de la superficie del terreno</a:t>
            </a:r>
            <a:endParaRPr kumimoji="0" lang="es-ES_tradnl" sz="1700" dirty="0">
              <a:solidFill>
                <a:prstClr val="black"/>
              </a:solidFill>
              <a:latin typeface="Arial"/>
            </a:endParaRPr>
          </a:p>
        </p:txBody>
      </p:sp>
      <p:pic>
        <p:nvPicPr>
          <p:cNvPr id="79" name="Picture 20" descr="v12"/>
          <p:cNvPicPr>
            <a:picLocks noChangeAspect="1" noChangeArrowheads="1"/>
          </p:cNvPicPr>
          <p:nvPr/>
        </p:nvPicPr>
        <p:blipFill>
          <a:blip r:embed="rId4" cstate="print"/>
          <a:srcRect/>
          <a:stretch>
            <a:fillRect/>
          </a:stretch>
        </p:blipFill>
        <p:spPr bwMode="auto">
          <a:xfrm>
            <a:off x="1255649" y="2139125"/>
            <a:ext cx="3206750" cy="1981200"/>
          </a:xfrm>
          <a:prstGeom prst="rect">
            <a:avLst/>
          </a:prstGeom>
          <a:noFill/>
          <a:ln w="9525">
            <a:noFill/>
            <a:miter lim="800000"/>
            <a:headEnd/>
            <a:tailEnd/>
          </a:ln>
        </p:spPr>
      </p:pic>
      <p:pic>
        <p:nvPicPr>
          <p:cNvPr id="80" name="Picture 28" descr="v18"/>
          <p:cNvPicPr>
            <a:picLocks noChangeAspect="1" noChangeArrowheads="1"/>
          </p:cNvPicPr>
          <p:nvPr/>
        </p:nvPicPr>
        <p:blipFill>
          <a:blip r:embed="rId5" cstate="print"/>
          <a:srcRect/>
          <a:stretch>
            <a:fillRect/>
          </a:stretch>
        </p:blipFill>
        <p:spPr bwMode="auto">
          <a:xfrm>
            <a:off x="5230749" y="4444175"/>
            <a:ext cx="3206750" cy="1981200"/>
          </a:xfrm>
          <a:prstGeom prst="rect">
            <a:avLst/>
          </a:prstGeom>
          <a:noFill/>
          <a:ln w="9525">
            <a:noFill/>
            <a:miter lim="800000"/>
            <a:headEnd/>
            <a:tailEnd/>
          </a:ln>
        </p:spPr>
      </p:pic>
      <p:pic>
        <p:nvPicPr>
          <p:cNvPr id="81" name="Picture 22" descr="v14"/>
          <p:cNvPicPr>
            <a:picLocks noChangeAspect="1" noChangeArrowheads="1"/>
          </p:cNvPicPr>
          <p:nvPr/>
        </p:nvPicPr>
        <p:blipFill>
          <a:blip r:embed="rId6" cstate="print"/>
          <a:srcRect/>
          <a:stretch>
            <a:fillRect/>
          </a:stretch>
        </p:blipFill>
        <p:spPr bwMode="auto">
          <a:xfrm>
            <a:off x="5218049" y="2139125"/>
            <a:ext cx="3206750" cy="1981200"/>
          </a:xfrm>
          <a:prstGeom prst="rect">
            <a:avLst/>
          </a:prstGeom>
          <a:noFill/>
          <a:ln w="9525">
            <a:noFill/>
            <a:miter lim="800000"/>
            <a:headEnd/>
            <a:tailEnd/>
          </a:ln>
        </p:spPr>
      </p:pic>
      <p:pic>
        <p:nvPicPr>
          <p:cNvPr id="82" name="Picture 25" descr="v16"/>
          <p:cNvPicPr>
            <a:picLocks noChangeAspect="1" noChangeArrowheads="1"/>
          </p:cNvPicPr>
          <p:nvPr/>
        </p:nvPicPr>
        <p:blipFill>
          <a:blip r:embed="rId7" cstate="print"/>
          <a:srcRect/>
          <a:stretch>
            <a:fillRect/>
          </a:stretch>
        </p:blipFill>
        <p:spPr bwMode="auto">
          <a:xfrm>
            <a:off x="1201674" y="4334637"/>
            <a:ext cx="3206750" cy="1981200"/>
          </a:xfrm>
          <a:prstGeom prst="rect">
            <a:avLst/>
          </a:prstGeom>
          <a:noFill/>
          <a:ln w="9525">
            <a:noFill/>
            <a:miter lim="800000"/>
            <a:headEnd/>
            <a:tailEnd/>
          </a:ln>
        </p:spPr>
      </p:pic>
      <p:sp>
        <p:nvSpPr>
          <p:cNvPr id="83" name="Rectangle 14"/>
          <p:cNvSpPr>
            <a:spLocks noChangeArrowheads="1"/>
          </p:cNvSpPr>
          <p:nvPr/>
        </p:nvSpPr>
        <p:spPr bwMode="auto">
          <a:xfrm>
            <a:off x="5387912" y="1996250"/>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14:00 hours</a:t>
            </a:r>
          </a:p>
        </p:txBody>
      </p:sp>
      <p:sp>
        <p:nvSpPr>
          <p:cNvPr id="84" name="Rectangle 15"/>
          <p:cNvSpPr>
            <a:spLocks noChangeArrowheads="1"/>
          </p:cNvSpPr>
          <p:nvPr/>
        </p:nvSpPr>
        <p:spPr bwMode="auto">
          <a:xfrm>
            <a:off x="1311212" y="4228275"/>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16:00 hours</a:t>
            </a:r>
          </a:p>
        </p:txBody>
      </p:sp>
      <p:sp>
        <p:nvSpPr>
          <p:cNvPr id="85" name="Rectangle 16"/>
          <p:cNvSpPr>
            <a:spLocks noChangeArrowheads="1"/>
          </p:cNvSpPr>
          <p:nvPr/>
        </p:nvSpPr>
        <p:spPr bwMode="auto">
          <a:xfrm>
            <a:off x="1384237" y="1996250"/>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12:00 hours</a:t>
            </a:r>
          </a:p>
        </p:txBody>
      </p:sp>
      <p:sp>
        <p:nvSpPr>
          <p:cNvPr id="86" name="Rectangle 13"/>
          <p:cNvSpPr>
            <a:spLocks noChangeArrowheads="1"/>
          </p:cNvSpPr>
          <p:nvPr/>
        </p:nvSpPr>
        <p:spPr bwMode="auto">
          <a:xfrm>
            <a:off x="5345049" y="4299712"/>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18:00 hours</a:t>
            </a:r>
          </a:p>
        </p:txBody>
      </p:sp>
      <p:pic>
        <p:nvPicPr>
          <p:cNvPr id="87" name="Picture 32" descr="v12"/>
          <p:cNvPicPr>
            <a:picLocks noChangeAspect="1" noChangeArrowheads="1"/>
          </p:cNvPicPr>
          <p:nvPr/>
        </p:nvPicPr>
        <p:blipFill>
          <a:blip r:embed="rId4" cstate="print"/>
          <a:srcRect/>
          <a:stretch>
            <a:fillRect/>
          </a:stretch>
        </p:blipFill>
        <p:spPr bwMode="auto">
          <a:xfrm>
            <a:off x="1706499" y="1518412"/>
            <a:ext cx="6992938" cy="4319588"/>
          </a:xfrm>
          <a:prstGeom prst="rect">
            <a:avLst/>
          </a:prstGeom>
          <a:noFill/>
          <a:ln w="9525">
            <a:noFill/>
            <a:miter lim="800000"/>
            <a:headEnd/>
            <a:tailEnd/>
          </a:ln>
        </p:spPr>
      </p:pic>
      <p:sp>
        <p:nvSpPr>
          <p:cNvPr id="88" name="Rectangle 33"/>
          <p:cNvSpPr>
            <a:spLocks noChangeArrowheads="1"/>
          </p:cNvSpPr>
          <p:nvPr/>
        </p:nvSpPr>
        <p:spPr bwMode="auto">
          <a:xfrm>
            <a:off x="2579624" y="2594737"/>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12:00 hours</a:t>
            </a:r>
          </a:p>
        </p:txBody>
      </p:sp>
      <p:pic>
        <p:nvPicPr>
          <p:cNvPr id="89" name="Picture 34" descr="v14"/>
          <p:cNvPicPr>
            <a:picLocks noChangeAspect="1" noChangeArrowheads="1"/>
          </p:cNvPicPr>
          <p:nvPr/>
        </p:nvPicPr>
        <p:blipFill>
          <a:blip r:embed="rId6" cstate="print"/>
          <a:srcRect/>
          <a:stretch>
            <a:fillRect/>
          </a:stretch>
        </p:blipFill>
        <p:spPr bwMode="auto">
          <a:xfrm>
            <a:off x="1706499" y="1518412"/>
            <a:ext cx="6989763" cy="4318000"/>
          </a:xfrm>
          <a:prstGeom prst="rect">
            <a:avLst/>
          </a:prstGeom>
          <a:noFill/>
          <a:ln w="9525">
            <a:noFill/>
            <a:miter lim="800000"/>
            <a:headEnd/>
            <a:tailEnd/>
          </a:ln>
        </p:spPr>
      </p:pic>
      <p:sp>
        <p:nvSpPr>
          <p:cNvPr id="90" name="Rectangle 35"/>
          <p:cNvSpPr>
            <a:spLocks noChangeArrowheads="1"/>
          </p:cNvSpPr>
          <p:nvPr/>
        </p:nvSpPr>
        <p:spPr bwMode="auto">
          <a:xfrm>
            <a:off x="6684899" y="2451862"/>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14:00 hours</a:t>
            </a:r>
          </a:p>
        </p:txBody>
      </p:sp>
      <p:pic>
        <p:nvPicPr>
          <p:cNvPr id="91" name="Picture 36" descr="v16"/>
          <p:cNvPicPr>
            <a:picLocks noChangeAspect="1" noChangeArrowheads="1"/>
          </p:cNvPicPr>
          <p:nvPr/>
        </p:nvPicPr>
        <p:blipFill>
          <a:blip r:embed="rId7" cstate="print"/>
          <a:srcRect/>
          <a:stretch>
            <a:fillRect/>
          </a:stretch>
        </p:blipFill>
        <p:spPr bwMode="auto">
          <a:xfrm>
            <a:off x="1706499" y="1518412"/>
            <a:ext cx="6989763" cy="4318000"/>
          </a:xfrm>
          <a:prstGeom prst="rect">
            <a:avLst/>
          </a:prstGeom>
          <a:noFill/>
          <a:ln w="9525">
            <a:noFill/>
            <a:miter lim="800000"/>
            <a:headEnd/>
            <a:tailEnd/>
          </a:ln>
        </p:spPr>
      </p:pic>
      <p:sp>
        <p:nvSpPr>
          <p:cNvPr id="92" name="Rectangle 37"/>
          <p:cNvSpPr>
            <a:spLocks noChangeArrowheads="1"/>
          </p:cNvSpPr>
          <p:nvPr/>
        </p:nvSpPr>
        <p:spPr bwMode="auto">
          <a:xfrm>
            <a:off x="2220849" y="5187125"/>
            <a:ext cx="1323975"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16:00 hours</a:t>
            </a:r>
          </a:p>
        </p:txBody>
      </p:sp>
      <p:sp>
        <p:nvSpPr>
          <p:cNvPr id="93" name="Rectangle 39"/>
          <p:cNvSpPr>
            <a:spLocks noChangeArrowheads="1"/>
          </p:cNvSpPr>
          <p:nvPr/>
        </p:nvSpPr>
        <p:spPr bwMode="auto">
          <a:xfrm>
            <a:off x="6711887" y="5307775"/>
            <a:ext cx="1200150" cy="33655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smtClean="0">
                <a:ln>
                  <a:noFill/>
                </a:ln>
                <a:solidFill>
                  <a:srgbClr val="3E434C"/>
                </a:solidFill>
                <a:effectLst/>
                <a:uLnTx/>
                <a:uFillTx/>
              </a:rPr>
              <a:t>18:00 hurs</a:t>
            </a:r>
          </a:p>
        </p:txBody>
      </p:sp>
      <p:pic>
        <p:nvPicPr>
          <p:cNvPr id="94" name="Picture 38" descr="v18"/>
          <p:cNvPicPr>
            <a:picLocks noChangeAspect="1" noChangeArrowheads="1"/>
          </p:cNvPicPr>
          <p:nvPr/>
        </p:nvPicPr>
        <p:blipFill>
          <a:blip r:embed="rId5" cstate="print"/>
          <a:srcRect/>
          <a:stretch>
            <a:fillRect/>
          </a:stretch>
        </p:blipFill>
        <p:spPr bwMode="auto">
          <a:xfrm>
            <a:off x="1706499" y="1518412"/>
            <a:ext cx="6989763" cy="4318000"/>
          </a:xfrm>
          <a:prstGeom prst="rect">
            <a:avLst/>
          </a:prstGeom>
          <a:noFill/>
          <a:ln w="9525">
            <a:noFill/>
            <a:miter lim="800000"/>
            <a:headEnd/>
            <a:tailEnd/>
          </a:ln>
        </p:spPr>
      </p:pic>
    </p:spTree>
    <p:extLst>
      <p:ext uri="{BB962C8B-B14F-4D97-AF65-F5344CB8AC3E}">
        <p14:creationId xmlns="" xmlns:p14="http://schemas.microsoft.com/office/powerpoint/2010/main" val="7446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200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20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2000"/>
                                        <p:tgtEl>
                                          <p:spTgt spid="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20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000"/>
                                        <p:tgtEl>
                                          <p:spTgt spid="9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2000"/>
                                        <p:tgtEl>
                                          <p:spTgt spid="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2000"/>
                                        <p:tgtEl>
                                          <p:spTgt spid="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20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87"/>
                                        </p:tgtEl>
                                      </p:cBhvr>
                                    </p:animEffect>
                                    <p:set>
                                      <p:cBhvr>
                                        <p:cTn id="39" dur="1" fill="hold">
                                          <p:stCondLst>
                                            <p:cond delay="1999"/>
                                          </p:stCondLst>
                                        </p:cTn>
                                        <p:tgtEl>
                                          <p:spTgt spid="8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88"/>
                                        </p:tgtEl>
                                      </p:cBhvr>
                                    </p:animEffect>
                                    <p:set>
                                      <p:cBhvr>
                                        <p:cTn id="42" dur="1" fill="hold">
                                          <p:stCondLst>
                                            <p:cond delay="1999"/>
                                          </p:stCondLst>
                                        </p:cTn>
                                        <p:tgtEl>
                                          <p:spTgt spid="8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89"/>
                                        </p:tgtEl>
                                      </p:cBhvr>
                                    </p:animEffect>
                                    <p:set>
                                      <p:cBhvr>
                                        <p:cTn id="45" dur="1" fill="hold">
                                          <p:stCondLst>
                                            <p:cond delay="1999"/>
                                          </p:stCondLst>
                                        </p:cTn>
                                        <p:tgtEl>
                                          <p:spTgt spid="8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90"/>
                                        </p:tgtEl>
                                      </p:cBhvr>
                                    </p:animEffect>
                                    <p:set>
                                      <p:cBhvr>
                                        <p:cTn id="48" dur="1" fill="hold">
                                          <p:stCondLst>
                                            <p:cond delay="1999"/>
                                          </p:stCondLst>
                                        </p:cTn>
                                        <p:tgtEl>
                                          <p:spTgt spid="9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91"/>
                                        </p:tgtEl>
                                      </p:cBhvr>
                                    </p:animEffect>
                                    <p:set>
                                      <p:cBhvr>
                                        <p:cTn id="51" dur="1" fill="hold">
                                          <p:stCondLst>
                                            <p:cond delay="1999"/>
                                          </p:stCondLst>
                                        </p:cTn>
                                        <p:tgtEl>
                                          <p:spTgt spid="9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92"/>
                                        </p:tgtEl>
                                      </p:cBhvr>
                                    </p:animEffect>
                                    <p:set>
                                      <p:cBhvr>
                                        <p:cTn id="54" dur="1" fill="hold">
                                          <p:stCondLst>
                                            <p:cond delay="1999"/>
                                          </p:stCondLst>
                                        </p:cTn>
                                        <p:tgtEl>
                                          <p:spTgt spid="9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94"/>
                                        </p:tgtEl>
                                      </p:cBhvr>
                                    </p:animEffect>
                                    <p:set>
                                      <p:cBhvr>
                                        <p:cTn id="57" dur="1" fill="hold">
                                          <p:stCondLst>
                                            <p:cond delay="1999"/>
                                          </p:stCondLst>
                                        </p:cTn>
                                        <p:tgtEl>
                                          <p:spTgt spid="9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93"/>
                                        </p:tgtEl>
                                      </p:cBhvr>
                                    </p:animEffect>
                                    <p:set>
                                      <p:cBhvr>
                                        <p:cTn id="60" dur="1" fill="hold">
                                          <p:stCondLst>
                                            <p:cond delay="1999"/>
                                          </p:stCondLst>
                                        </p:cTn>
                                        <p:tgtEl>
                                          <p:spTgt spid="9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fade">
                                      <p:cBhvr>
                                        <p:cTn id="63" dur="2000"/>
                                        <p:tgtEl>
                                          <p:spTgt spid="79"/>
                                        </p:tgtEl>
                                      </p:cBhvr>
                                    </p:animEffect>
                                  </p:childTnLst>
                                </p:cTn>
                              </p:par>
                              <p:par>
                                <p:cTn id="64" presetID="10" presetClass="entr" presetSubtype="0"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2000"/>
                                        <p:tgtEl>
                                          <p:spTgt spid="80"/>
                                        </p:tgtEl>
                                      </p:cBhvr>
                                    </p:animEffect>
                                  </p:childTnLst>
                                </p:cTn>
                              </p:par>
                              <p:par>
                                <p:cTn id="67" presetID="10" presetClass="entr" presetSubtype="0"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2000"/>
                                        <p:tgtEl>
                                          <p:spTgt spid="81"/>
                                        </p:tgtEl>
                                      </p:cBhvr>
                                    </p:animEffect>
                                  </p:childTnLst>
                                </p:cTn>
                              </p:par>
                              <p:par>
                                <p:cTn id="70" presetID="10" presetClass="entr" presetSubtype="0" fill="hold" nodeType="with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2000"/>
                                        <p:tgtEl>
                                          <p:spTgt spid="8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20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fade">
                                      <p:cBhvr>
                                        <p:cTn id="78" dur="2000"/>
                                        <p:tgtEl>
                                          <p:spTgt spid="8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2000"/>
                                        <p:tgtEl>
                                          <p:spTgt spid="8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8" grpId="0"/>
      <p:bldP spid="88" grpId="1"/>
      <p:bldP spid="90" grpId="0"/>
      <p:bldP spid="90" grpId="1"/>
      <p:bldP spid="92" grpId="0"/>
      <p:bldP spid="92" grpId="1"/>
      <p:bldP spid="93" grpId="0"/>
      <p:bldP spid="93"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s-ES_tradnl" dirty="0" smtClean="0"/>
              <a:t>Modelo de Radiación Solar sobre Orografía Irregular</a:t>
            </a:r>
            <a:endParaRPr lang="es-ES_tradnl" dirty="0"/>
          </a:p>
        </p:txBody>
      </p:sp>
      <p:sp>
        <p:nvSpPr>
          <p:cNvPr id="20" name="Rectangle 29"/>
          <p:cNvSpPr>
            <a:spLocks noChangeArrowheads="1"/>
          </p:cNvSpPr>
          <p:nvPr/>
        </p:nvSpPr>
        <p:spPr bwMode="auto">
          <a:xfrm>
            <a:off x="468318" y="620715"/>
            <a:ext cx="2544191" cy="286186"/>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s-ES_tradnl" sz="1800" smtClean="0">
                <a:solidFill>
                  <a:srgbClr val="C8C8C8"/>
                </a:solidFill>
                <a:latin typeface="Arial" charset="0"/>
              </a:rPr>
              <a:t>Objetivo y Metodología</a:t>
            </a:r>
          </a:p>
        </p:txBody>
      </p:sp>
      <p:sp>
        <p:nvSpPr>
          <p:cNvPr id="6" name="Rectangle 21"/>
          <p:cNvSpPr>
            <a:spLocks noChangeArrowheads="1"/>
          </p:cNvSpPr>
          <p:nvPr/>
        </p:nvSpPr>
        <p:spPr bwMode="auto">
          <a:xfrm>
            <a:off x="176207" y="1674696"/>
            <a:ext cx="8753606" cy="461618"/>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400" dirty="0" smtClean="0">
                <a:solidFill>
                  <a:srgbClr val="0000FF"/>
                </a:solidFill>
                <a:latin typeface="Arial" charset="0"/>
                <a:sym typeface="Math1" pitchFamily="2" charset="2"/>
              </a:rPr>
              <a:t>  Objetivo: </a:t>
            </a:r>
          </a:p>
        </p:txBody>
      </p:sp>
      <p:sp>
        <p:nvSpPr>
          <p:cNvPr id="7" name="Rectangle 22"/>
          <p:cNvSpPr>
            <a:spLocks noChangeArrowheads="1"/>
          </p:cNvSpPr>
          <p:nvPr/>
        </p:nvSpPr>
        <p:spPr bwMode="auto">
          <a:xfrm>
            <a:off x="179379" y="3425591"/>
            <a:ext cx="9093200" cy="461618"/>
          </a:xfrm>
          <a:prstGeom prst="rect">
            <a:avLst/>
          </a:prstGeom>
          <a:noFill/>
          <a:ln w="57150">
            <a:noFill/>
            <a:miter lim="800000"/>
            <a:headEnd/>
            <a:tailEnd/>
          </a:ln>
          <a:effectLst/>
        </p:spPr>
        <p:txBody>
          <a:bodyPr lIns="91393" tIns="45697" rIns="91393" bIns="45697" anchor="ctr">
            <a:spAutoFit/>
          </a:bodyPr>
          <a:lstStyle/>
          <a:p>
            <a:pPr algn="l">
              <a:buFont typeface="Math1" pitchFamily="2" charset="2"/>
              <a:buChar char="q"/>
            </a:pPr>
            <a:r>
              <a:rPr lang="es-ES_tradnl" sz="2400" dirty="0" smtClean="0">
                <a:solidFill>
                  <a:srgbClr val="0000FF"/>
                </a:solidFill>
                <a:latin typeface="Arial" charset="0"/>
                <a:sym typeface="Math1" pitchFamily="2" charset="2"/>
              </a:rPr>
              <a:t>  Metodología:</a:t>
            </a:r>
          </a:p>
        </p:txBody>
      </p:sp>
      <p:sp>
        <p:nvSpPr>
          <p:cNvPr id="8" name="Rectangle 23"/>
          <p:cNvSpPr>
            <a:spLocks noChangeArrowheads="1"/>
          </p:cNvSpPr>
          <p:nvPr/>
        </p:nvSpPr>
        <p:spPr bwMode="auto">
          <a:xfrm>
            <a:off x="561968" y="3979726"/>
            <a:ext cx="914896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dirty="0" smtClean="0">
                <a:solidFill>
                  <a:srgbClr val="0000FF"/>
                </a:solidFill>
                <a:latin typeface="Arial" charset="0"/>
              </a:rPr>
              <a:t>  Calcular la radiación solar (directa, difusa y reflejada) sobre cada triángulo</a:t>
            </a:r>
          </a:p>
          <a:p>
            <a:pPr algn="l"/>
            <a:r>
              <a:rPr lang="es-ES_tradnl" sz="2000" dirty="0" smtClean="0">
                <a:solidFill>
                  <a:srgbClr val="0000FF"/>
                </a:solidFill>
                <a:latin typeface="Arial" charset="0"/>
              </a:rPr>
              <a:t>      de la malla considerando cielo limpio</a:t>
            </a:r>
            <a:endParaRPr lang="es-ES_tradnl" sz="2000" dirty="0" smtClean="0">
              <a:solidFill>
                <a:srgbClr val="FF0000"/>
              </a:solidFill>
              <a:latin typeface="Arial" charset="0"/>
            </a:endParaRPr>
          </a:p>
        </p:txBody>
      </p:sp>
      <p:sp>
        <p:nvSpPr>
          <p:cNvPr id="9" name="Rectangle 24"/>
          <p:cNvSpPr>
            <a:spLocks noChangeArrowheads="1"/>
          </p:cNvSpPr>
          <p:nvPr/>
        </p:nvSpPr>
        <p:spPr bwMode="auto">
          <a:xfrm>
            <a:off x="557203" y="4885095"/>
            <a:ext cx="9348797" cy="400063"/>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dirty="0" smtClean="0">
                <a:solidFill>
                  <a:srgbClr val="0000FF"/>
                </a:solidFill>
                <a:latin typeface="Arial" charset="0"/>
              </a:rPr>
              <a:t>  Evaluar un año meteorológico típico para todas las estaciones de medida</a:t>
            </a:r>
          </a:p>
        </p:txBody>
      </p:sp>
      <p:sp>
        <p:nvSpPr>
          <p:cNvPr id="10" name="Rectangle 25"/>
          <p:cNvSpPr>
            <a:spLocks noChangeArrowheads="1"/>
          </p:cNvSpPr>
          <p:nvPr/>
        </p:nvSpPr>
        <p:spPr bwMode="auto">
          <a:xfrm>
            <a:off x="549266" y="5651616"/>
            <a:ext cx="9161662"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dirty="0" smtClean="0">
                <a:solidFill>
                  <a:srgbClr val="0000FF"/>
                </a:solidFill>
                <a:latin typeface="Arial" charset="0"/>
              </a:rPr>
              <a:t>  Corregir los valores de radiación a cielo limpio para obtener la radiación </a:t>
            </a:r>
          </a:p>
          <a:p>
            <a:pPr algn="l"/>
            <a:r>
              <a:rPr lang="es-ES_tradnl" sz="2000" dirty="0" smtClean="0">
                <a:solidFill>
                  <a:srgbClr val="0000FF"/>
                </a:solidFill>
                <a:latin typeface="Arial" charset="0"/>
              </a:rPr>
              <a:t>      con cielo real, usando los valores del año meteorológico típico</a:t>
            </a:r>
            <a:endParaRPr lang="en-US" sz="2000" dirty="0" smtClean="0">
              <a:solidFill>
                <a:srgbClr val="0000FF"/>
              </a:solidFill>
              <a:latin typeface="Arial" charset="0"/>
            </a:endParaRPr>
          </a:p>
        </p:txBody>
      </p:sp>
      <p:sp>
        <p:nvSpPr>
          <p:cNvPr id="11" name="Rectangle 25"/>
          <p:cNvSpPr>
            <a:spLocks noChangeArrowheads="1"/>
          </p:cNvSpPr>
          <p:nvPr/>
        </p:nvSpPr>
        <p:spPr bwMode="auto">
          <a:xfrm>
            <a:off x="549266" y="2176276"/>
            <a:ext cx="9356734" cy="1015616"/>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_tradnl" sz="2000" dirty="0" smtClean="0">
                <a:solidFill>
                  <a:srgbClr val="0000FF"/>
                </a:solidFill>
                <a:latin typeface="Arial" charset="0"/>
              </a:rPr>
              <a:t>  Construir un modelo de radiación solar sobre una malla adaptativa de la</a:t>
            </a:r>
          </a:p>
          <a:p>
            <a:pPr algn="l"/>
            <a:r>
              <a:rPr lang="es-ES_tradnl" sz="2000" dirty="0" smtClean="0">
                <a:solidFill>
                  <a:srgbClr val="0000FF"/>
                </a:solidFill>
                <a:latin typeface="Arial" charset="0"/>
              </a:rPr>
              <a:t>      superficie del terreno, basado en la detección  de  sombras  sobre  cada</a:t>
            </a:r>
          </a:p>
          <a:p>
            <a:pPr algn="l"/>
            <a:r>
              <a:rPr lang="es-ES_tradnl" sz="2000" dirty="0" smtClean="0">
                <a:solidFill>
                  <a:srgbClr val="0000FF"/>
                </a:solidFill>
                <a:latin typeface="Arial" charset="0"/>
              </a:rPr>
              <a:t>      triángulo y mejorar las predicciones de los modelos meteorológicos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sp>
        <p:nvSpPr>
          <p:cNvPr id="11267" name="Rectangle 29"/>
          <p:cNvSpPr>
            <a:spLocks noChangeArrowheads="1"/>
          </p:cNvSpPr>
          <p:nvPr/>
        </p:nvSpPr>
        <p:spPr bwMode="auto">
          <a:xfrm>
            <a:off x="468316" y="620713"/>
            <a:ext cx="5775940"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dirty="0" smtClean="0">
                <a:solidFill>
                  <a:srgbClr val="C8C8C8"/>
                </a:solidFill>
                <a:latin typeface="Arial" charset="0"/>
              </a:rPr>
              <a:t>Mapa de elevación del terreno y estaciones de medida</a:t>
            </a:r>
            <a:endParaRPr kumimoji="0" lang="es-ES_tradnl" sz="1800" dirty="0" smtClean="0">
              <a:solidFill>
                <a:srgbClr val="C8C8C8"/>
              </a:solidFill>
              <a:latin typeface="Arial" charset="0"/>
            </a:endParaRPr>
          </a:p>
        </p:txBody>
      </p:sp>
      <p:pic>
        <p:nvPicPr>
          <p:cNvPr id="5" name="Picture 40"/>
          <p:cNvPicPr>
            <a:picLocks noChangeAspect="1" noChangeArrowheads="1"/>
          </p:cNvPicPr>
          <p:nvPr/>
        </p:nvPicPr>
        <p:blipFill>
          <a:blip r:embed="rId3" cstate="print"/>
          <a:srcRect/>
          <a:stretch>
            <a:fillRect/>
          </a:stretch>
        </p:blipFill>
        <p:spPr>
          <a:xfrm>
            <a:off x="2230398" y="1506525"/>
            <a:ext cx="5465983" cy="503206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sp>
        <p:nvSpPr>
          <p:cNvPr id="11267" name="Rectangle 29"/>
          <p:cNvSpPr>
            <a:spLocks noChangeArrowheads="1"/>
          </p:cNvSpPr>
          <p:nvPr/>
        </p:nvSpPr>
        <p:spPr bwMode="auto">
          <a:xfrm>
            <a:off x="468316" y="620713"/>
            <a:ext cx="183896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dirty="0" smtClean="0">
                <a:solidFill>
                  <a:srgbClr val="C8C8C8"/>
                </a:solidFill>
                <a:latin typeface="Arial" charset="0"/>
              </a:rPr>
              <a:t>Mapa de albedo</a:t>
            </a:r>
            <a:endParaRPr kumimoji="0" lang="es-ES_tradnl" sz="1800" dirty="0" smtClean="0">
              <a:solidFill>
                <a:srgbClr val="C8C8C8"/>
              </a:solidFill>
              <a:latin typeface="Arial" charset="0"/>
            </a:endParaRPr>
          </a:p>
        </p:txBody>
      </p:sp>
      <p:pic>
        <p:nvPicPr>
          <p:cNvPr id="6" name="Picture 20" descr="albedo"/>
          <p:cNvPicPr>
            <a:picLocks noChangeAspect="1" noChangeArrowheads="1"/>
          </p:cNvPicPr>
          <p:nvPr/>
        </p:nvPicPr>
        <p:blipFill>
          <a:blip r:embed="rId3" cstate="print"/>
          <a:srcRect/>
          <a:stretch>
            <a:fillRect/>
          </a:stretch>
        </p:blipFill>
        <p:spPr bwMode="auto">
          <a:xfrm>
            <a:off x="1619022" y="1475232"/>
            <a:ext cx="6773165" cy="5096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sp>
        <p:nvSpPr>
          <p:cNvPr id="11267" name="Rectangle 29"/>
          <p:cNvSpPr>
            <a:spLocks noChangeArrowheads="1"/>
          </p:cNvSpPr>
          <p:nvPr/>
        </p:nvSpPr>
        <p:spPr bwMode="auto">
          <a:xfrm>
            <a:off x="468316" y="620713"/>
            <a:ext cx="7194598" cy="618631"/>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dirty="0" smtClean="0">
                <a:solidFill>
                  <a:srgbClr val="C8C8C8"/>
                </a:solidFill>
                <a:latin typeface="Arial" charset="0"/>
              </a:rPr>
              <a:t>Mapa de radiación directa a cielo limpio en diciembre de 2006 (J/m</a:t>
            </a:r>
            <a:r>
              <a:rPr kumimoji="0" lang="es-ES" sz="1800" baseline="30000" dirty="0" smtClean="0">
                <a:solidFill>
                  <a:srgbClr val="C8C8C8"/>
                </a:solidFill>
                <a:latin typeface="Arial" charset="0"/>
              </a:rPr>
              <a:t>2</a:t>
            </a:r>
            <a:r>
              <a:rPr kumimoji="0" lang="es-ES" sz="1800" dirty="0" smtClean="0">
                <a:solidFill>
                  <a:srgbClr val="C8C8C8"/>
                </a:solidFill>
                <a:latin typeface="Arial" charset="0"/>
              </a:rPr>
              <a:t>)</a:t>
            </a:r>
          </a:p>
          <a:p>
            <a:pPr algn="l">
              <a:lnSpc>
                <a:spcPct val="70000"/>
              </a:lnSpc>
              <a:spcBef>
                <a:spcPct val="50000"/>
              </a:spcBef>
            </a:pPr>
            <a:r>
              <a:rPr kumimoji="0" lang="es-ES_tradnl" sz="1800" dirty="0" smtClean="0">
                <a:solidFill>
                  <a:srgbClr val="C8C8C8"/>
                </a:solidFill>
                <a:latin typeface="Arial" charset="0"/>
              </a:rPr>
              <a:t>82 − 87% de la irradiación global</a:t>
            </a:r>
          </a:p>
        </p:txBody>
      </p:sp>
      <p:pic>
        <p:nvPicPr>
          <p:cNvPr id="7" name="Picture 14"/>
          <p:cNvPicPr>
            <a:picLocks noChangeAspect="1" noChangeArrowheads="1"/>
          </p:cNvPicPr>
          <p:nvPr/>
        </p:nvPicPr>
        <p:blipFill>
          <a:blip r:embed="rId3" cstate="print"/>
          <a:srcRect/>
          <a:stretch>
            <a:fillRect/>
          </a:stretch>
        </p:blipFill>
        <p:spPr>
          <a:xfrm>
            <a:off x="2182368" y="1507357"/>
            <a:ext cx="5583935" cy="4983886"/>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pic>
        <p:nvPicPr>
          <p:cNvPr id="5" name="Picture 9"/>
          <p:cNvPicPr>
            <a:picLocks noChangeAspect="1" noChangeArrowheads="1"/>
          </p:cNvPicPr>
          <p:nvPr/>
        </p:nvPicPr>
        <p:blipFill>
          <a:blip r:embed="rId3" cstate="print"/>
          <a:srcRect/>
          <a:stretch>
            <a:fillRect/>
          </a:stretch>
        </p:blipFill>
        <p:spPr bwMode="auto">
          <a:xfrm>
            <a:off x="2227263" y="1519931"/>
            <a:ext cx="5673153" cy="5057526"/>
          </a:xfrm>
          <a:prstGeom prst="rect">
            <a:avLst/>
          </a:prstGeom>
          <a:noFill/>
          <a:ln w="9525">
            <a:noFill/>
            <a:miter lim="800000"/>
            <a:headEnd/>
            <a:tailEnd/>
          </a:ln>
        </p:spPr>
      </p:pic>
      <p:sp>
        <p:nvSpPr>
          <p:cNvPr id="9" name="Rectangle 29"/>
          <p:cNvSpPr>
            <a:spLocks noChangeArrowheads="1"/>
          </p:cNvSpPr>
          <p:nvPr/>
        </p:nvSpPr>
        <p:spPr bwMode="auto">
          <a:xfrm>
            <a:off x="468316" y="620713"/>
            <a:ext cx="7117654" cy="618631"/>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dirty="0" smtClean="0">
                <a:solidFill>
                  <a:srgbClr val="C8C8C8"/>
                </a:solidFill>
                <a:latin typeface="Arial" charset="0"/>
              </a:rPr>
              <a:t>Mapa de radiación difusa a cielo limpio en diciembre de 2006 (J/m</a:t>
            </a:r>
            <a:r>
              <a:rPr kumimoji="0" lang="es-ES" sz="1800" baseline="30000" dirty="0" smtClean="0">
                <a:solidFill>
                  <a:srgbClr val="C8C8C8"/>
                </a:solidFill>
                <a:latin typeface="Arial" charset="0"/>
              </a:rPr>
              <a:t>2</a:t>
            </a:r>
            <a:r>
              <a:rPr kumimoji="0" lang="es-ES" sz="1800" dirty="0" smtClean="0">
                <a:solidFill>
                  <a:srgbClr val="C8C8C8"/>
                </a:solidFill>
                <a:latin typeface="Arial" charset="0"/>
              </a:rPr>
              <a:t>)</a:t>
            </a:r>
          </a:p>
          <a:p>
            <a:pPr algn="l">
              <a:lnSpc>
                <a:spcPct val="70000"/>
              </a:lnSpc>
              <a:spcBef>
                <a:spcPct val="50000"/>
              </a:spcBef>
            </a:pPr>
            <a:r>
              <a:rPr kumimoji="0" lang="es-ES_tradnl" sz="1800" dirty="0" smtClean="0">
                <a:solidFill>
                  <a:srgbClr val="C8C8C8"/>
                </a:solidFill>
                <a:latin typeface="Arial" charset="0"/>
              </a:rPr>
              <a:t>13 − 18% de la irradiación global</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pic>
        <p:nvPicPr>
          <p:cNvPr id="7" name="Picture 9"/>
          <p:cNvPicPr>
            <a:picLocks noChangeAspect="1" noChangeArrowheads="1"/>
          </p:cNvPicPr>
          <p:nvPr/>
        </p:nvPicPr>
        <p:blipFill>
          <a:blip r:embed="rId3" cstate="print"/>
          <a:srcRect/>
          <a:stretch>
            <a:fillRect/>
          </a:stretch>
        </p:blipFill>
        <p:spPr bwMode="auto">
          <a:xfrm>
            <a:off x="2060448" y="1466970"/>
            <a:ext cx="5693665" cy="5075813"/>
          </a:xfrm>
          <a:prstGeom prst="rect">
            <a:avLst/>
          </a:prstGeom>
          <a:noFill/>
          <a:ln w="9525">
            <a:noFill/>
            <a:miter lim="800000"/>
            <a:headEnd/>
            <a:tailEnd/>
          </a:ln>
        </p:spPr>
      </p:pic>
      <p:sp>
        <p:nvSpPr>
          <p:cNvPr id="11" name="Rectangle 29"/>
          <p:cNvSpPr>
            <a:spLocks noChangeArrowheads="1"/>
          </p:cNvSpPr>
          <p:nvPr/>
        </p:nvSpPr>
        <p:spPr bwMode="auto">
          <a:xfrm>
            <a:off x="468316" y="620713"/>
            <a:ext cx="7386959" cy="618631"/>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dirty="0" smtClean="0">
                <a:solidFill>
                  <a:srgbClr val="C8C8C8"/>
                </a:solidFill>
                <a:latin typeface="Arial" charset="0"/>
              </a:rPr>
              <a:t>Mapa de radiación reflejada a cielo limpio en diciembre de 2006 (J/m</a:t>
            </a:r>
            <a:r>
              <a:rPr kumimoji="0" lang="es-ES" sz="1800" baseline="30000" dirty="0" smtClean="0">
                <a:solidFill>
                  <a:srgbClr val="C8C8C8"/>
                </a:solidFill>
                <a:latin typeface="Arial" charset="0"/>
              </a:rPr>
              <a:t>2</a:t>
            </a:r>
            <a:r>
              <a:rPr kumimoji="0" lang="es-ES" sz="1800" dirty="0" smtClean="0">
                <a:solidFill>
                  <a:srgbClr val="C8C8C8"/>
                </a:solidFill>
                <a:latin typeface="Arial" charset="0"/>
              </a:rPr>
              <a:t>)</a:t>
            </a:r>
          </a:p>
          <a:p>
            <a:pPr algn="l">
              <a:lnSpc>
                <a:spcPct val="70000"/>
              </a:lnSpc>
              <a:spcBef>
                <a:spcPct val="50000"/>
              </a:spcBef>
            </a:pPr>
            <a:r>
              <a:rPr kumimoji="0" lang="es-ES_tradnl" sz="1800" dirty="0" smtClean="0">
                <a:solidFill>
                  <a:srgbClr val="C8C8C8"/>
                </a:solidFill>
                <a:latin typeface="Arial" charset="0"/>
              </a:rPr>
              <a:t>0 − 0.5% de la irradiación global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8"/>
          <p:cNvSpPr>
            <a:spLocks noGrp="1" noChangeArrowheads="1"/>
          </p:cNvSpPr>
          <p:nvPr>
            <p:ph type="title"/>
          </p:nvPr>
        </p:nvSpPr>
        <p:spPr>
          <a:xfrm>
            <a:off x="468313" y="115888"/>
            <a:ext cx="6769100" cy="576262"/>
          </a:xfrm>
          <a:noFill/>
        </p:spPr>
        <p:txBody>
          <a:bodyPr/>
          <a:lstStyle/>
          <a:p>
            <a:pPr eaLnBrk="1" hangingPunct="1"/>
            <a:r>
              <a:rPr lang="es-ES" smtClean="0"/>
              <a:t>Simulación de Radiación Solar</a:t>
            </a:r>
            <a:endParaRPr lang="en-US" smtClean="0"/>
          </a:p>
        </p:txBody>
      </p:sp>
      <p:sp>
        <p:nvSpPr>
          <p:cNvPr id="11267" name="Rectangle 29"/>
          <p:cNvSpPr>
            <a:spLocks noChangeArrowheads="1"/>
          </p:cNvSpPr>
          <p:nvPr/>
        </p:nvSpPr>
        <p:spPr bwMode="auto">
          <a:xfrm>
            <a:off x="468316" y="620713"/>
            <a:ext cx="7540847"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s-ES" sz="1800" smtClean="0">
                <a:solidFill>
                  <a:srgbClr val="C8C8C8"/>
                </a:solidFill>
                <a:latin typeface="Arial" charset="0"/>
              </a:rPr>
              <a:t>Ejemplo de Mapa de Radiación Solar Mensual en Gran Canaria en J/m</a:t>
            </a:r>
            <a:r>
              <a:rPr kumimoji="0" lang="es-ES" sz="1800" baseline="30000" smtClean="0">
                <a:solidFill>
                  <a:srgbClr val="C8C8C8"/>
                </a:solidFill>
                <a:latin typeface="Arial" charset="0"/>
              </a:rPr>
              <a:t>2</a:t>
            </a:r>
            <a:endParaRPr kumimoji="0" lang="es-ES_tradnl" sz="1800" smtClean="0">
              <a:solidFill>
                <a:srgbClr val="C8C8C8"/>
              </a:solidFill>
              <a:latin typeface="Arial" charset="0"/>
            </a:endParaRPr>
          </a:p>
        </p:txBody>
      </p:sp>
      <p:sp>
        <p:nvSpPr>
          <p:cNvPr id="9" name="Rectangle 6"/>
          <p:cNvSpPr>
            <a:spLocks noChangeArrowheads="1"/>
          </p:cNvSpPr>
          <p:nvPr/>
        </p:nvSpPr>
        <p:spPr bwMode="auto">
          <a:xfrm>
            <a:off x="498626" y="5892120"/>
            <a:ext cx="3752951" cy="538609"/>
          </a:xfrm>
          <a:prstGeom prst="rect">
            <a:avLst/>
          </a:prstGeom>
          <a:noFill/>
          <a:ln w="9525">
            <a:noFill/>
            <a:miter lim="800000"/>
            <a:headEnd/>
            <a:tailEnd/>
          </a:ln>
        </p:spPr>
        <p:txBody>
          <a:bodyPr wrap="none" bIns="0" anchor="ctr">
            <a:spAutoFit/>
          </a:bodyPr>
          <a:lstStyle/>
          <a:p>
            <a:pPr algn="ctr"/>
            <a:r>
              <a:rPr lang="es-ES" sz="1600" b="1" dirty="0" smtClean="0">
                <a:solidFill>
                  <a:srgbClr val="0066FF"/>
                </a:solidFill>
                <a:latin typeface="Trebuchet MS" pitchFamily="34" charset="0"/>
              </a:rPr>
              <a:t>Radiación global a cielo limpio </a:t>
            </a:r>
            <a:r>
              <a:rPr lang="es-ES" sz="1600" b="1" dirty="0">
                <a:solidFill>
                  <a:srgbClr val="0066FF"/>
                </a:solidFill>
                <a:latin typeface="Trebuchet MS" pitchFamily="34" charset="0"/>
              </a:rPr>
              <a:t>(J/m</a:t>
            </a:r>
            <a:r>
              <a:rPr lang="es-ES" sz="1600" b="1" baseline="30000" dirty="0">
                <a:solidFill>
                  <a:srgbClr val="0066FF"/>
                </a:solidFill>
                <a:latin typeface="Trebuchet MS" pitchFamily="34" charset="0"/>
              </a:rPr>
              <a:t>2</a:t>
            </a:r>
            <a:r>
              <a:rPr lang="es-ES" sz="1600" b="1" dirty="0">
                <a:solidFill>
                  <a:srgbClr val="0066FF"/>
                </a:solidFill>
                <a:latin typeface="Trebuchet MS" pitchFamily="34" charset="0"/>
              </a:rPr>
              <a:t>)</a:t>
            </a:r>
          </a:p>
          <a:p>
            <a:pPr algn="ctr"/>
            <a:r>
              <a:rPr lang="es-ES" sz="1600" b="1" dirty="0" smtClean="0">
                <a:solidFill>
                  <a:srgbClr val="0066FF"/>
                </a:solidFill>
                <a:latin typeface="Trebuchet MS" pitchFamily="34" charset="0"/>
              </a:rPr>
              <a:t>Diciembre </a:t>
            </a:r>
            <a:r>
              <a:rPr lang="es-ES" sz="1600" b="1" dirty="0">
                <a:solidFill>
                  <a:srgbClr val="0066FF"/>
                </a:solidFill>
                <a:latin typeface="Trebuchet MS" pitchFamily="34" charset="0"/>
              </a:rPr>
              <a:t>2006</a:t>
            </a:r>
          </a:p>
        </p:txBody>
      </p:sp>
      <p:sp>
        <p:nvSpPr>
          <p:cNvPr id="10" name="Rectangle 8"/>
          <p:cNvSpPr>
            <a:spLocks noChangeArrowheads="1"/>
          </p:cNvSpPr>
          <p:nvPr/>
        </p:nvSpPr>
        <p:spPr bwMode="auto">
          <a:xfrm>
            <a:off x="5629779" y="5881703"/>
            <a:ext cx="3768980" cy="538609"/>
          </a:xfrm>
          <a:prstGeom prst="rect">
            <a:avLst/>
          </a:prstGeom>
          <a:noFill/>
          <a:ln w="9525">
            <a:noFill/>
            <a:miter lim="800000"/>
            <a:headEnd/>
            <a:tailEnd/>
          </a:ln>
        </p:spPr>
        <p:txBody>
          <a:bodyPr wrap="none" bIns="0" anchor="ctr">
            <a:spAutoFit/>
          </a:bodyPr>
          <a:lstStyle/>
          <a:p>
            <a:pPr algn="ctr"/>
            <a:r>
              <a:rPr lang="es-ES" sz="1600" b="1" dirty="0" smtClean="0">
                <a:solidFill>
                  <a:srgbClr val="0066FF"/>
                </a:solidFill>
                <a:latin typeface="Trebuchet MS" pitchFamily="34" charset="0"/>
              </a:rPr>
              <a:t>Radiación global con cielo real </a:t>
            </a:r>
            <a:r>
              <a:rPr lang="es-ES" sz="1600" b="1" dirty="0">
                <a:solidFill>
                  <a:srgbClr val="0066FF"/>
                </a:solidFill>
                <a:latin typeface="Trebuchet MS" pitchFamily="34" charset="0"/>
              </a:rPr>
              <a:t>(J/m</a:t>
            </a:r>
            <a:r>
              <a:rPr lang="es-ES" sz="1600" b="1" baseline="30000" dirty="0">
                <a:solidFill>
                  <a:srgbClr val="0066FF"/>
                </a:solidFill>
                <a:latin typeface="Trebuchet MS" pitchFamily="34" charset="0"/>
              </a:rPr>
              <a:t>2</a:t>
            </a:r>
            <a:r>
              <a:rPr lang="es-ES" sz="1600" b="1" dirty="0">
                <a:solidFill>
                  <a:srgbClr val="0066FF"/>
                </a:solidFill>
                <a:latin typeface="Trebuchet MS" pitchFamily="34" charset="0"/>
              </a:rPr>
              <a:t>)</a:t>
            </a:r>
          </a:p>
          <a:p>
            <a:pPr algn="ctr"/>
            <a:r>
              <a:rPr lang="es-ES" sz="1600" b="1" dirty="0" smtClean="0">
                <a:solidFill>
                  <a:srgbClr val="0066FF"/>
                </a:solidFill>
                <a:latin typeface="Trebuchet MS" pitchFamily="34" charset="0"/>
              </a:rPr>
              <a:t>Diciembre </a:t>
            </a:r>
            <a:r>
              <a:rPr lang="es-ES" sz="1600" b="1" dirty="0">
                <a:solidFill>
                  <a:srgbClr val="0066FF"/>
                </a:solidFill>
                <a:latin typeface="Trebuchet MS" pitchFamily="34" charset="0"/>
              </a:rPr>
              <a:t>2006</a:t>
            </a:r>
          </a:p>
        </p:txBody>
      </p:sp>
      <p:pic>
        <p:nvPicPr>
          <p:cNvPr id="11" name="Picture 14"/>
          <p:cNvPicPr>
            <a:picLocks noChangeAspect="1" noChangeArrowheads="1"/>
          </p:cNvPicPr>
          <p:nvPr/>
        </p:nvPicPr>
        <p:blipFill>
          <a:blip r:embed="rId3" cstate="print"/>
          <a:srcRect/>
          <a:stretch>
            <a:fillRect/>
          </a:stretch>
        </p:blipFill>
        <p:spPr>
          <a:xfrm>
            <a:off x="26988" y="1588017"/>
            <a:ext cx="4757954" cy="4244676"/>
          </a:xfrm>
          <a:prstGeom prst="rect">
            <a:avLst/>
          </a:prstGeom>
          <a:noFill/>
        </p:spPr>
      </p:pic>
      <p:pic>
        <p:nvPicPr>
          <p:cNvPr id="12" name="Picture 19"/>
          <p:cNvPicPr>
            <a:picLocks noChangeAspect="1" noChangeArrowheads="1"/>
          </p:cNvPicPr>
          <p:nvPr/>
        </p:nvPicPr>
        <p:blipFill>
          <a:blip r:embed="rId4" cstate="print"/>
          <a:srcRect/>
          <a:stretch>
            <a:fillRect/>
          </a:stretch>
        </p:blipFill>
        <p:spPr>
          <a:xfrm>
            <a:off x="5060515" y="1575512"/>
            <a:ext cx="4747363" cy="4230541"/>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28"/>
          <p:cNvSpPr txBox="1">
            <a:spLocks noChangeArrowheads="1"/>
          </p:cNvSpPr>
          <p:nvPr/>
        </p:nvSpPr>
        <p:spPr>
          <a:xfrm>
            <a:off x="-183525" y="0"/>
            <a:ext cx="6515053" cy="1834832"/>
          </a:xfrm>
          <a:prstGeom prst="rect">
            <a:avLst/>
          </a:prstGeom>
          <a:noFill/>
          <a:ln/>
        </p:spPr>
        <p:txBody>
          <a:bodyPr/>
          <a:lstStyle/>
          <a:p>
            <a:pPr algn="l"/>
            <a:r>
              <a:rPr kumimoji="0" lang="en-US" sz="4400" kern="0" dirty="0" smtClean="0">
                <a:solidFill>
                  <a:srgbClr val="FFFFFF"/>
                </a:solidFill>
                <a:latin typeface="Arial"/>
              </a:rPr>
              <a:t>   </a:t>
            </a:r>
          </a:p>
          <a:p>
            <a:pPr algn="l"/>
            <a:r>
              <a:rPr kumimoji="0" lang="en-US" sz="4400" kern="0" dirty="0" smtClean="0">
                <a:solidFill>
                  <a:srgbClr val="FFFFFF"/>
                </a:solidFill>
                <a:latin typeface="Arial"/>
              </a:rPr>
              <a:t>    </a:t>
            </a:r>
            <a:r>
              <a:rPr kumimoji="0" lang="es-ES_tradnl" sz="4400" kern="0" dirty="0" smtClean="0">
                <a:solidFill>
                  <a:srgbClr val="FFFFFF"/>
                </a:solidFill>
                <a:latin typeface="Arial"/>
              </a:rPr>
              <a:t>Comentarios Finales</a:t>
            </a:r>
            <a:endParaRPr kumimoji="0" lang="es-ES_tradnl" sz="4400" b="1" kern="0" dirty="0">
              <a:solidFill>
                <a:srgbClr val="FFFFFF"/>
              </a:solidFill>
              <a:latin typeface="Aria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22" y="620715"/>
            <a:ext cx="6827415"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Adaptación de la Malla a la Orografía y a la Pluma Contaminante</a:t>
            </a:r>
          </a:p>
        </p:txBody>
      </p:sp>
      <p:pic>
        <p:nvPicPr>
          <p:cNvPr id="15364" name="Picture 2" descr="C:\Documents and Settings\Rafa\Escritorio\Unidad Didactica Fecyt\Figuras_unidad_didactica\Figura_10.png"/>
          <p:cNvPicPr>
            <a:picLocks noChangeAspect="1" noChangeArrowheads="1"/>
          </p:cNvPicPr>
          <p:nvPr/>
        </p:nvPicPr>
        <p:blipFill>
          <a:blip r:embed="rId3" cstate="print"/>
          <a:srcRect/>
          <a:stretch>
            <a:fillRect/>
          </a:stretch>
        </p:blipFill>
        <p:spPr bwMode="auto">
          <a:xfrm>
            <a:off x="1046173" y="1438288"/>
            <a:ext cx="7750175" cy="5167313"/>
          </a:xfrm>
          <a:prstGeom prst="rect">
            <a:avLst/>
          </a:prstGeom>
          <a:noFill/>
          <a:ln w="9525">
            <a:noFill/>
            <a:miter lim="800000"/>
            <a:headEnd/>
            <a:tailEnd/>
          </a:ln>
        </p:spPr>
      </p:pic>
      <p:sp>
        <p:nvSpPr>
          <p:cNvPr id="6"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Campos de Viento para Simulación de Contaminantes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a:stretch>
            <a:fillRect/>
          </a:stretch>
        </p:blipFill>
        <p:spPr bwMode="auto">
          <a:xfrm>
            <a:off x="71438" y="155577"/>
            <a:ext cx="9745662" cy="6618288"/>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1"/>
          <p:cNvPicPr>
            <a:picLocks noChangeAspect="1"/>
          </p:cNvPicPr>
          <p:nvPr/>
        </p:nvPicPr>
        <p:blipFill>
          <a:blip r:embed="rId3" cstate="print"/>
          <a:srcRect/>
          <a:stretch>
            <a:fillRect/>
          </a:stretch>
        </p:blipFill>
        <p:spPr bwMode="auto">
          <a:xfrm>
            <a:off x="418006" y="1493950"/>
            <a:ext cx="9082325" cy="5057664"/>
          </a:xfrm>
          <a:prstGeom prst="rect">
            <a:avLst/>
          </a:prstGeom>
          <a:noFill/>
          <a:ln w="9525">
            <a:noFill/>
            <a:miter lim="800000"/>
            <a:headEnd/>
            <a:tailEnd/>
          </a:ln>
        </p:spPr>
      </p:pic>
      <p:sp>
        <p:nvSpPr>
          <p:cNvPr id="6" name="Rectangle 12"/>
          <p:cNvSpPr>
            <a:spLocks noChangeArrowheads="1"/>
          </p:cNvSpPr>
          <p:nvPr/>
        </p:nvSpPr>
        <p:spPr bwMode="auto">
          <a:xfrm>
            <a:off x="468319" y="620715"/>
            <a:ext cx="6288806"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Concentración de Contaminante Emitido por una Chimenea</a:t>
            </a:r>
          </a:p>
        </p:txBody>
      </p:sp>
      <p:sp>
        <p:nvSpPr>
          <p:cNvPr id="9"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Campos de Viento para Simulación de Contaminantes</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8" name="Imagen 2"/>
          <p:cNvPicPr>
            <a:picLocks noChangeAspect="1" noChangeArrowheads="1"/>
          </p:cNvPicPr>
          <p:nvPr/>
        </p:nvPicPr>
        <p:blipFill>
          <a:blip r:embed="rId2" cstate="print"/>
          <a:srcRect/>
          <a:stretch>
            <a:fillRect/>
          </a:stretch>
        </p:blipFill>
        <p:spPr bwMode="auto">
          <a:xfrm>
            <a:off x="269912" y="1412776"/>
            <a:ext cx="9315145" cy="5184576"/>
          </a:xfrm>
          <a:prstGeom prst="rect">
            <a:avLst/>
          </a:prstGeom>
          <a:noFill/>
          <a:ln w="9525">
            <a:noFill/>
            <a:miter lim="800000"/>
            <a:headEnd/>
            <a:tailEnd/>
          </a:ln>
        </p:spPr>
      </p:pic>
      <p:sp>
        <p:nvSpPr>
          <p:cNvPr id="6" name="5 Rectángulo"/>
          <p:cNvSpPr/>
          <p:nvPr/>
        </p:nvSpPr>
        <p:spPr bwMode="auto">
          <a:xfrm>
            <a:off x="8301372" y="3861048"/>
            <a:ext cx="1224136" cy="2592288"/>
          </a:xfrm>
          <a:prstGeom prst="rect">
            <a:avLst/>
          </a:prstGeom>
          <a:solidFill>
            <a:schemeClr val="bg1"/>
          </a:solidFill>
          <a:ln w="31750" algn="ctr">
            <a:solidFill>
              <a:srgbClr val="FFFFF5"/>
            </a:solidFill>
            <a:miter lim="800000"/>
            <a:headEnd/>
            <a:tailEnd/>
          </a:ln>
        </p:spPr>
        <p:txBody>
          <a:bodyPr wrap="none" rtlCol="0" anchor="ctr"/>
          <a:lstStyle/>
          <a:p>
            <a:endParaRPr lang="es-ES" sz="4200">
              <a:latin typeface="Times New Roman" charset="0"/>
            </a:endParaRPr>
          </a:p>
        </p:txBody>
      </p:sp>
      <p:sp>
        <p:nvSpPr>
          <p:cNvPr id="8" name="Rectangle 12"/>
          <p:cNvSpPr>
            <a:spLocks noChangeArrowheads="1"/>
          </p:cNvSpPr>
          <p:nvPr/>
        </p:nvSpPr>
        <p:spPr bwMode="auto">
          <a:xfrm>
            <a:off x="468316" y="620715"/>
            <a:ext cx="6002574"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Aproximación con Tetraedros de un Estrato del Subsuelo</a:t>
            </a:r>
          </a:p>
        </p:txBody>
      </p:sp>
      <p:sp>
        <p:nvSpPr>
          <p:cNvPr id="9"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Modelización de Yacimientos de Petróleo</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pic>
        <p:nvPicPr>
          <p:cNvPr id="1003522" name="Picture 2" descr="C:\Documents and Settings\Rafa\Mis documentos\CopiaNuevaEnero2014PortatilRAFA\PUBLICACIONES\Articulos\ECMInewsletter2014\octree_images\img04.png"/>
          <p:cNvPicPr>
            <a:picLocks noChangeAspect="1" noChangeArrowheads="1"/>
          </p:cNvPicPr>
          <p:nvPr/>
        </p:nvPicPr>
        <p:blipFill>
          <a:blip r:embed="rId2" cstate="print"/>
          <a:srcRect t="8494"/>
          <a:stretch>
            <a:fillRect/>
          </a:stretch>
        </p:blipFill>
        <p:spPr bwMode="auto">
          <a:xfrm>
            <a:off x="89785" y="1403797"/>
            <a:ext cx="9738766" cy="5241702"/>
          </a:xfrm>
          <a:prstGeom prst="rect">
            <a:avLst/>
          </a:prstGeom>
          <a:noFill/>
        </p:spPr>
      </p:pic>
      <p:sp>
        <p:nvSpPr>
          <p:cNvPr id="11" name="Rectangle 12"/>
          <p:cNvSpPr>
            <a:spLocks noChangeArrowheads="1"/>
          </p:cNvSpPr>
          <p:nvPr/>
        </p:nvSpPr>
        <p:spPr bwMode="auto">
          <a:xfrm>
            <a:off x="468322" y="620715"/>
            <a:ext cx="6378574"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Aproximación </a:t>
            </a:r>
            <a:r>
              <a:rPr kumimoji="0" lang="es-ES_tradnl" sz="1800" i="1" dirty="0" err="1" smtClean="0">
                <a:solidFill>
                  <a:srgbClr val="C8C8C8"/>
                </a:solidFill>
                <a:latin typeface="Arial" charset="0"/>
              </a:rPr>
              <a:t>Octree</a:t>
            </a:r>
            <a:r>
              <a:rPr kumimoji="0" lang="es-ES_tradnl" sz="1800" dirty="0" smtClean="0">
                <a:solidFill>
                  <a:srgbClr val="C8C8C8"/>
                </a:solidFill>
                <a:latin typeface="Arial" charset="0"/>
              </a:rPr>
              <a:t> de un Estrato del Subsuelo y de Pozos</a:t>
            </a:r>
          </a:p>
        </p:txBody>
      </p:sp>
      <p:sp>
        <p:nvSpPr>
          <p:cNvPr id="12"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Modelización de Yacimientos de Petróleo</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pic>
        <p:nvPicPr>
          <p:cNvPr id="1004546" name="Picture 2" descr="C:\Documents and Settings\Rafa\Mis documentos\CopiaNuevaEnero2014PortatilRAFA\PUBLICACIONES\Articulos\ECMInewsletter2014\octree_images\img05.png"/>
          <p:cNvPicPr>
            <a:picLocks noChangeAspect="1" noChangeArrowheads="1"/>
          </p:cNvPicPr>
          <p:nvPr/>
        </p:nvPicPr>
        <p:blipFill>
          <a:blip r:embed="rId2" cstate="print"/>
          <a:srcRect/>
          <a:stretch>
            <a:fillRect/>
          </a:stretch>
        </p:blipFill>
        <p:spPr bwMode="auto">
          <a:xfrm>
            <a:off x="560437" y="1411175"/>
            <a:ext cx="8865676" cy="5214692"/>
          </a:xfrm>
          <a:prstGeom prst="rect">
            <a:avLst/>
          </a:prstGeom>
          <a:noFill/>
        </p:spPr>
      </p:pic>
      <p:sp>
        <p:nvSpPr>
          <p:cNvPr id="12"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Modelización de Yacimientos de Petróleo</a:t>
            </a:r>
          </a:p>
        </p:txBody>
      </p:sp>
      <p:sp>
        <p:nvSpPr>
          <p:cNvPr id="13" name="Rectangle 12"/>
          <p:cNvSpPr>
            <a:spLocks noChangeArrowheads="1"/>
          </p:cNvSpPr>
          <p:nvPr/>
        </p:nvSpPr>
        <p:spPr bwMode="auto">
          <a:xfrm>
            <a:off x="468322" y="620715"/>
            <a:ext cx="6378574"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Aproximación </a:t>
            </a:r>
            <a:r>
              <a:rPr kumimoji="0" lang="es-ES_tradnl" sz="1800" i="1" dirty="0" err="1" smtClean="0">
                <a:solidFill>
                  <a:srgbClr val="C8C8C8"/>
                </a:solidFill>
                <a:latin typeface="Arial" charset="0"/>
              </a:rPr>
              <a:t>Octree</a:t>
            </a:r>
            <a:r>
              <a:rPr kumimoji="0" lang="es-ES_tradnl" sz="1800" dirty="0" smtClean="0">
                <a:solidFill>
                  <a:srgbClr val="C8C8C8"/>
                </a:solidFill>
                <a:latin typeface="Arial" charset="0"/>
              </a:rPr>
              <a:t> de un Estrato del Subsuelo y de Pozos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2"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Modelización de Yacimientos de Petróleo</a:t>
            </a:r>
          </a:p>
        </p:txBody>
      </p:sp>
      <p:pic>
        <p:nvPicPr>
          <p:cNvPr id="13" name="6 Imagen"/>
          <p:cNvPicPr>
            <a:picLocks noChangeAspect="1" noChangeArrowheads="1"/>
          </p:cNvPicPr>
          <p:nvPr/>
        </p:nvPicPr>
        <p:blipFill>
          <a:blip r:embed="rId2" cstate="print"/>
          <a:srcRect/>
          <a:stretch>
            <a:fillRect/>
          </a:stretch>
        </p:blipFill>
        <p:spPr bwMode="auto">
          <a:xfrm>
            <a:off x="1198567" y="1563692"/>
            <a:ext cx="7424737" cy="4618037"/>
          </a:xfrm>
          <a:prstGeom prst="rect">
            <a:avLst/>
          </a:prstGeom>
          <a:noFill/>
          <a:ln w="9525">
            <a:noFill/>
            <a:miter lim="800000"/>
            <a:headEnd/>
            <a:tailEnd/>
          </a:ln>
        </p:spPr>
      </p:pic>
      <p:sp>
        <p:nvSpPr>
          <p:cNvPr id="14" name="Rectangle 12"/>
          <p:cNvSpPr>
            <a:spLocks noChangeArrowheads="1"/>
          </p:cNvSpPr>
          <p:nvPr/>
        </p:nvSpPr>
        <p:spPr bwMode="auto">
          <a:xfrm>
            <a:off x="468322" y="620715"/>
            <a:ext cx="6378574"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charset="0"/>
              </a:rPr>
              <a:t>Aproximación </a:t>
            </a:r>
            <a:r>
              <a:rPr kumimoji="0" lang="es-ES_tradnl" sz="1800" i="1" dirty="0" err="1" smtClean="0">
                <a:solidFill>
                  <a:srgbClr val="C8C8C8"/>
                </a:solidFill>
                <a:latin typeface="Arial" charset="0"/>
              </a:rPr>
              <a:t>Octree</a:t>
            </a:r>
            <a:r>
              <a:rPr kumimoji="0" lang="es-ES_tradnl" sz="1800" dirty="0" smtClean="0">
                <a:solidFill>
                  <a:srgbClr val="C8C8C8"/>
                </a:solidFill>
                <a:latin typeface="Arial" charset="0"/>
              </a:rPr>
              <a:t> de un Estrato del Subsuelo y de Pozos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2467342"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86"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31" y="2194563"/>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85"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416" y="620713"/>
            <a:ext cx="5942717"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5" name="videoTest.mpg">
            <a:hlinkClick r:id="" action="ppaction://media"/>
          </p:cNvPr>
          <p:cNvPicPr>
            <a:picLocks noRot="1" noChangeAspect="1"/>
          </p:cNvPicPr>
          <p:nvPr>
            <a:videoFile r:link="rId1"/>
          </p:nvPr>
        </p:nvPicPr>
        <p:blipFill>
          <a:blip r:embed="rId4" cstate="print"/>
          <a:stretch>
            <a:fillRect/>
          </a:stretch>
        </p:blipFill>
        <p:spPr>
          <a:xfrm>
            <a:off x="752922" y="1463045"/>
            <a:ext cx="8376726" cy="5069433"/>
          </a:xfrm>
          <a:prstGeom prst="rect">
            <a:avLst/>
          </a:prstGeom>
        </p:spPr>
      </p:pic>
    </p:spTree>
    <p:extLst>
      <p:ext uri="{BB962C8B-B14F-4D97-AF65-F5344CB8AC3E}">
        <p14:creationId xmlns:p14="http://schemas.microsoft.com/office/powerpoint/2010/main" xmlns=""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68"/>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3" y="318130"/>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5" y="5749861"/>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9"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7" y="511479"/>
            <a:ext cx="4280600" cy="5625419"/>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496888" y="673102"/>
            <a:ext cx="7519912"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pitchFamily="34" charset="0"/>
              </a:rPr>
              <a:t>Representación de un tetraedro y una malla formada por dos tetraedros</a:t>
            </a:r>
          </a:p>
        </p:txBody>
      </p:sp>
      <p:sp>
        <p:nvSpPr>
          <p:cNvPr id="24579" name="Rectangle 4"/>
          <p:cNvSpPr>
            <a:spLocks noChangeArrowheads="1"/>
          </p:cNvSpPr>
          <p:nvPr/>
        </p:nvSpPr>
        <p:spPr bwMode="auto">
          <a:xfrm>
            <a:off x="496892" y="168280"/>
            <a:ext cx="7777162" cy="576263"/>
          </a:xfrm>
          <a:prstGeom prst="rect">
            <a:avLst/>
          </a:prstGeom>
          <a:noFill/>
          <a:ln w="9525">
            <a:noFill/>
            <a:miter lim="800000"/>
            <a:headEnd/>
            <a:tailEnd/>
          </a:ln>
        </p:spPr>
        <p:txBody>
          <a:bodyPr wrap="none" lIns="91393" tIns="45697" rIns="91393" bIns="45697"/>
          <a:lstStyle/>
          <a:p>
            <a:pPr algn="l" eaLnBrk="1" hangingPunct="1"/>
            <a:r>
              <a:rPr kumimoji="0" lang="es-ES_tradnl" sz="2400" b="1" dirty="0" smtClean="0">
                <a:solidFill>
                  <a:srgbClr val="FFFFFF"/>
                </a:solidFill>
                <a:latin typeface="Trebuchet MS" pitchFamily="34" charset="0"/>
              </a:rPr>
              <a:t>Generación Automática de Mallas de Tetraedros</a:t>
            </a:r>
          </a:p>
        </p:txBody>
      </p:sp>
      <p:pic>
        <p:nvPicPr>
          <p:cNvPr id="2050" name="Picture 2" descr="\\localhost\Users\barrera\Dropbox\One_Tetrahedron.png"/>
          <p:cNvPicPr>
            <a:picLocks noChangeAspect="1" noChangeArrowheads="1"/>
          </p:cNvPicPr>
          <p:nvPr/>
        </p:nvPicPr>
        <p:blipFill>
          <a:blip r:embed="rId3" r:link="rId4" cstate="print"/>
          <a:srcRect l="8865" t="19098" r="9220" b="7567"/>
          <a:stretch>
            <a:fillRect/>
          </a:stretch>
        </p:blipFill>
        <p:spPr bwMode="auto">
          <a:xfrm>
            <a:off x="371905" y="1565568"/>
            <a:ext cx="4457356" cy="4476651"/>
          </a:xfrm>
          <a:prstGeom prst="rect">
            <a:avLst/>
          </a:prstGeom>
          <a:noFill/>
        </p:spPr>
      </p:pic>
      <p:pic>
        <p:nvPicPr>
          <p:cNvPr id="2049" name="Picture 1" descr="\\localhost\Users\barrera\Dropbox\Two_Tetrahedron_Mesh_2.png"/>
          <p:cNvPicPr>
            <a:picLocks noChangeAspect="1" noChangeArrowheads="1"/>
          </p:cNvPicPr>
          <p:nvPr/>
        </p:nvPicPr>
        <p:blipFill>
          <a:blip r:embed="rId5" r:link="rId6" cstate="print"/>
          <a:srcRect/>
          <a:stretch>
            <a:fillRect/>
          </a:stretch>
        </p:blipFill>
        <p:spPr bwMode="auto">
          <a:xfrm>
            <a:off x="6190836" y="1470832"/>
            <a:ext cx="2881745" cy="4353274"/>
          </a:xfrm>
          <a:prstGeom prst="rect">
            <a:avLst/>
          </a:prstGeom>
          <a:noFill/>
        </p:spPr>
      </p:pic>
      <p:sp>
        <p:nvSpPr>
          <p:cNvPr id="2051" name="Rectangle 3"/>
          <p:cNvSpPr>
            <a:spLocks noChangeArrowheads="1"/>
          </p:cNvSpPr>
          <p:nvPr/>
        </p:nvSpPr>
        <p:spPr bwMode="auto">
          <a:xfrm>
            <a:off x="4860637" y="-125343"/>
            <a:ext cx="184730"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11" name="CuadroTexto 11"/>
          <p:cNvSpPr txBox="1"/>
          <p:nvPr/>
        </p:nvSpPr>
        <p:spPr>
          <a:xfrm>
            <a:off x="1645600" y="6064615"/>
            <a:ext cx="1896673" cy="461665"/>
          </a:xfrm>
          <a:prstGeom prst="rect">
            <a:avLst/>
          </a:prstGeom>
          <a:noFill/>
        </p:spPr>
        <p:txBody>
          <a:bodyPr wrap="none" rtlCol="0">
            <a:spAutoFit/>
          </a:bodyPr>
          <a:lstStyle/>
          <a:p>
            <a:r>
              <a:rPr lang="es-ES" sz="2400" dirty="0" smtClean="0">
                <a:solidFill>
                  <a:srgbClr val="000000"/>
                </a:solidFill>
                <a:latin typeface="Arial" pitchFamily="34" charset="0"/>
                <a:cs typeface="Arial" pitchFamily="34" charset="0"/>
              </a:rPr>
              <a:t>Un tetraedro</a:t>
            </a:r>
            <a:endParaRPr lang="es-ES" sz="2400" dirty="0">
              <a:solidFill>
                <a:srgbClr val="000000"/>
              </a:solidFill>
              <a:latin typeface="Arial" pitchFamily="34" charset="0"/>
              <a:cs typeface="Arial" pitchFamily="34" charset="0"/>
            </a:endParaRPr>
          </a:p>
        </p:txBody>
      </p:sp>
      <p:sp>
        <p:nvSpPr>
          <p:cNvPr id="12" name="CuadroTexto 11"/>
          <p:cNvSpPr txBox="1"/>
          <p:nvPr/>
        </p:nvSpPr>
        <p:spPr>
          <a:xfrm>
            <a:off x="5870084" y="6078457"/>
            <a:ext cx="3557384" cy="461665"/>
          </a:xfrm>
          <a:prstGeom prst="rect">
            <a:avLst/>
          </a:prstGeom>
          <a:noFill/>
        </p:spPr>
        <p:txBody>
          <a:bodyPr wrap="none" rtlCol="0">
            <a:spAutoFit/>
          </a:bodyPr>
          <a:lstStyle/>
          <a:p>
            <a:r>
              <a:rPr lang="es-ES" sz="2400" dirty="0" smtClean="0">
                <a:solidFill>
                  <a:srgbClr val="000000"/>
                </a:solidFill>
                <a:latin typeface="Arial" pitchFamily="34" charset="0"/>
                <a:cs typeface="Arial" pitchFamily="34" charset="0"/>
              </a:rPr>
              <a:t>Malla con dos tetraedros</a:t>
            </a:r>
            <a:endParaRPr lang="es-ES" sz="2400"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2" descr="Igea_300dpi(vista total).jpg"/>
          <p:cNvPicPr>
            <a:picLocks noChangeAspect="1"/>
          </p:cNvPicPr>
          <p:nvPr/>
        </p:nvPicPr>
        <p:blipFill>
          <a:blip r:embed="rId3" cstate="print"/>
          <a:srcRect l="17366" t="7671" r="11200" b="9285"/>
          <a:stretch>
            <a:fillRect/>
          </a:stretch>
        </p:blipFill>
        <p:spPr bwMode="auto">
          <a:xfrm>
            <a:off x="5809363" y="985173"/>
            <a:ext cx="2997200" cy="4330700"/>
          </a:xfrm>
          <a:prstGeom prst="rect">
            <a:avLst/>
          </a:prstGeom>
          <a:noFill/>
          <a:ln w="9525">
            <a:noFill/>
            <a:miter lim="800000"/>
            <a:headEnd/>
            <a:tailEnd/>
          </a:ln>
        </p:spPr>
      </p:pic>
      <p:sp>
        <p:nvSpPr>
          <p:cNvPr id="5" name="Text Box 10"/>
          <p:cNvSpPr txBox="1">
            <a:spLocks noChangeArrowheads="1"/>
          </p:cNvSpPr>
          <p:nvPr/>
        </p:nvSpPr>
        <p:spPr bwMode="auto">
          <a:xfrm>
            <a:off x="2091440" y="5490498"/>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6" name="Text Box 10"/>
          <p:cNvSpPr txBox="1">
            <a:spLocks noChangeArrowheads="1"/>
          </p:cNvSpPr>
          <p:nvPr/>
        </p:nvSpPr>
        <p:spPr bwMode="auto">
          <a:xfrm>
            <a:off x="6103064" y="5476211"/>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7" name="Imagen 7" descr="Igea_300dpi(vista total param).jpg"/>
          <p:cNvPicPr>
            <a:picLocks noChangeAspect="1"/>
          </p:cNvPicPr>
          <p:nvPr/>
        </p:nvPicPr>
        <p:blipFill>
          <a:blip r:embed="rId4" cstate="print"/>
          <a:srcRect/>
          <a:stretch>
            <a:fillRect/>
          </a:stretch>
        </p:blipFill>
        <p:spPr bwMode="auto">
          <a:xfrm>
            <a:off x="1137354" y="1288386"/>
            <a:ext cx="4002087" cy="4011612"/>
          </a:xfrm>
          <a:prstGeom prst="rect">
            <a:avLst/>
          </a:prstGeom>
          <a:noFill/>
          <a:ln w="9525">
            <a:noFill/>
            <a:miter lim="800000"/>
            <a:headEnd/>
            <a:tailEnd/>
          </a:ln>
        </p:spPr>
      </p:pic>
      <p:sp>
        <p:nvSpPr>
          <p:cNvPr id="8" name="7 Flecha derecha"/>
          <p:cNvSpPr/>
          <p:nvPr/>
        </p:nvSpPr>
        <p:spPr>
          <a:xfrm>
            <a:off x="4552069" y="5658859"/>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eaLnBrk="1" fontAlgn="auto" hangingPunct="1">
              <a:spcBef>
                <a:spcPts val="0"/>
              </a:spcBef>
              <a:spcAft>
                <a:spcPts val="0"/>
              </a:spcAft>
              <a:defRPr/>
            </a:pPr>
            <a:endParaRPr kumimoji="0" lang="es-ES" sz="1800" kern="0" dirty="0">
              <a:solidFill>
                <a:srgbClr val="FFFFFF"/>
              </a:solidFill>
              <a:latin typeface="Trebuchet MS"/>
            </a:endParaRPr>
          </a:p>
        </p:txBody>
      </p:sp>
      <p:pic>
        <p:nvPicPr>
          <p:cNvPr id="9" name="Picture 1"/>
          <p:cNvPicPr>
            <a:picLocks noChangeAspect="1" noChangeArrowheads="1"/>
          </p:cNvPicPr>
          <p:nvPr/>
        </p:nvPicPr>
        <p:blipFill>
          <a:blip r:embed="rId5" cstate="print"/>
          <a:srcRect/>
          <a:stretch>
            <a:fillRect/>
          </a:stretch>
        </p:blipFill>
        <p:spPr bwMode="auto">
          <a:xfrm>
            <a:off x="5212080" y="5273725"/>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86267" y="620713"/>
            <a:ext cx="3634328" cy="290336"/>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Wind Simulation: La Palma Island</a:t>
            </a:r>
            <a:endParaRPr kumimoji="0" lang="en-US" sz="1800" i="1" dirty="0">
              <a:solidFill>
                <a:srgbClr val="C8C8C8"/>
              </a:solidFill>
              <a:latin typeface="Arial" charset="0"/>
            </a:endParaRPr>
          </a:p>
        </p:txBody>
      </p:sp>
      <p:sp>
        <p:nvSpPr>
          <p:cNvPr id="15"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Analysis</a:t>
            </a:r>
            <a:endParaRPr lang="en-US" dirty="0"/>
          </a:p>
        </p:txBody>
      </p:sp>
      <p:pic>
        <p:nvPicPr>
          <p:cNvPr id="390146" name="Picture 2" descr="C:\Documents and Settings\Rafa\Escritorio\LaLaguna Febrero 2017\Captura de pantalla 2017-02-21 a las 11.13.51.png"/>
          <p:cNvPicPr>
            <a:picLocks noChangeAspect="1" noChangeArrowheads="1"/>
          </p:cNvPicPr>
          <p:nvPr/>
        </p:nvPicPr>
        <p:blipFill>
          <a:blip r:embed="rId2" cstate="print"/>
          <a:srcRect/>
          <a:stretch>
            <a:fillRect/>
          </a:stretch>
        </p:blipFill>
        <p:spPr bwMode="auto">
          <a:xfrm>
            <a:off x="2196445" y="1774640"/>
            <a:ext cx="5575301" cy="44831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363432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Wind Simulation: La Palma Island</a:t>
            </a:r>
            <a:endParaRPr kumimoji="0" lang="en-US" sz="1800" i="1" dirty="0">
              <a:solidFill>
                <a:srgbClr val="C8C8C8"/>
              </a:solidFill>
              <a:latin typeface="Arial" charset="0"/>
            </a:endParaRPr>
          </a:p>
        </p:txBody>
      </p:sp>
      <p:sp>
        <p:nvSpPr>
          <p:cNvPr id="15"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Analysis</a:t>
            </a:r>
            <a:endParaRPr lang="en-US" dirty="0"/>
          </a:p>
        </p:txBody>
      </p:sp>
      <p:pic>
        <p:nvPicPr>
          <p:cNvPr id="391170" name="Picture 2" descr="C:\Documents and Settings\Rafa\Escritorio\LaLaguna Febrero 2017\Captura de pantalla 2017-02-21 a las 11.14.38.png"/>
          <p:cNvPicPr>
            <a:picLocks noChangeAspect="1" noChangeArrowheads="1"/>
          </p:cNvPicPr>
          <p:nvPr/>
        </p:nvPicPr>
        <p:blipFill>
          <a:blip r:embed="rId2" cstate="print"/>
          <a:srcRect/>
          <a:stretch>
            <a:fillRect/>
          </a:stretch>
        </p:blipFill>
        <p:spPr bwMode="auto">
          <a:xfrm>
            <a:off x="0" y="2223247"/>
            <a:ext cx="9682770" cy="3627245"/>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6" name="Rectangle 8"/>
          <p:cNvSpPr>
            <a:spLocks noChangeArrowheads="1"/>
          </p:cNvSpPr>
          <p:nvPr/>
        </p:nvSpPr>
        <p:spPr bwMode="auto">
          <a:xfrm>
            <a:off x="0" y="6008056"/>
            <a:ext cx="9906000" cy="1202461"/>
          </a:xfrm>
          <a:prstGeom prst="rect">
            <a:avLst/>
          </a:prstGeom>
          <a:noFill/>
          <a:ln w="57150" algn="ctr">
            <a:noFill/>
            <a:miter lim="800000"/>
            <a:headEnd/>
            <a:tailEnd/>
          </a:ln>
        </p:spPr>
        <p:txBody>
          <a:bodyPr wrap="square" lIns="89953" tIns="46776" rIns="89953" bIns="46776" anchor="ctr">
            <a:spAutoFit/>
          </a:bodyPr>
          <a:lstStyle/>
          <a:p>
            <a:endParaRPr lang="en-US" sz="1800" dirty="0" smtClean="0">
              <a:solidFill>
                <a:srgbClr val="000000"/>
              </a:solidFill>
              <a:latin typeface="Arial" charset="0"/>
              <a:hlinkClick r:id="rId3"/>
            </a:endParaRPr>
          </a:p>
          <a:p>
            <a:r>
              <a:rPr lang="en-US" sz="1800" dirty="0" smtClean="0">
                <a:solidFill>
                  <a:srgbClr val="000000"/>
                </a:solidFill>
                <a:latin typeface="Arial" charset="0"/>
                <a:hlinkClick r:id="rId3"/>
              </a:rPr>
              <a:t>http://www.dca.iusiani.ulpgc.es/proyecto2015-2017</a:t>
            </a:r>
            <a:endParaRPr lang="en-US" sz="1800" dirty="0" smtClean="0">
              <a:solidFill>
                <a:srgbClr val="000000"/>
              </a:solidFill>
              <a:latin typeface="Arial" charset="0"/>
            </a:endParaRPr>
          </a:p>
          <a:p>
            <a:endParaRPr lang="en-US" sz="1800" dirty="0">
              <a:solidFill>
                <a:srgbClr val="000000"/>
              </a:solidFill>
              <a:latin typeface="Arial" charset="0"/>
            </a:endParaRPr>
          </a:p>
          <a:p>
            <a:endParaRPr lang="en-US" sz="1800" dirty="0">
              <a:solidFill>
                <a:srgbClr val="000000"/>
              </a:solidFill>
              <a:latin typeface="Arial" charset="0"/>
            </a:endParaRPr>
          </a:p>
        </p:txBody>
      </p:sp>
      <p:pic>
        <p:nvPicPr>
          <p:cNvPr id="1026" name="Picture 2"/>
          <p:cNvPicPr>
            <a:picLocks noChangeAspect="1" noChangeArrowheads="1"/>
          </p:cNvPicPr>
          <p:nvPr/>
        </p:nvPicPr>
        <p:blipFill>
          <a:blip r:embed="rId4" cstate="print"/>
          <a:srcRect l="23626" t="10699" r="24563" b="37344"/>
          <a:stretch>
            <a:fillRect/>
          </a:stretch>
        </p:blipFill>
        <p:spPr bwMode="auto">
          <a:xfrm>
            <a:off x="194399" y="136075"/>
            <a:ext cx="9475200" cy="59386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VistaFrontal_01_409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9570" y="15875"/>
            <a:ext cx="68135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41533</TotalTime>
  <Words>5094</Words>
  <Application>Microsoft Office PowerPoint</Application>
  <PresentationFormat>A4 (210 x 297 mm)</PresentationFormat>
  <Paragraphs>543</Paragraphs>
  <Slides>94</Slides>
  <Notes>75</Notes>
  <HiddenSlides>0</HiddenSlides>
  <MMClips>1</MMClips>
  <ScaleCrop>false</ScaleCrop>
  <HeadingPairs>
    <vt:vector size="6" baseType="variant">
      <vt:variant>
        <vt:lpstr>Tema</vt:lpstr>
      </vt:variant>
      <vt:variant>
        <vt:i4>18</vt:i4>
      </vt:variant>
      <vt:variant>
        <vt:lpstr>Servidores OLE incrustados</vt:lpstr>
      </vt:variant>
      <vt:variant>
        <vt:i4>3</vt:i4>
      </vt:variant>
      <vt:variant>
        <vt:lpstr>Títulos de diapositiva</vt:lpstr>
      </vt:variant>
      <vt:variant>
        <vt:i4>94</vt:i4>
      </vt:variant>
    </vt:vector>
  </HeadingPairs>
  <TitlesOfParts>
    <vt:vector size="115" baseType="lpstr">
      <vt:lpstr>Plantilla_IUSIANI</vt:lpstr>
      <vt:lpstr>1_Plantilla_IUSIANI</vt:lpstr>
      <vt:lpstr>6_Plantilla_IUSIANI</vt:lpstr>
      <vt:lpstr>5_Diseño predeterminado</vt:lpstr>
      <vt:lpstr>6_Diseño predeterminado</vt:lpstr>
      <vt:lpstr>1_Diseño predeterminado</vt:lpstr>
      <vt:lpstr>18_Plantilla_IUSIANI</vt:lpstr>
      <vt:lpstr>21_Plantilla_IUSIANI</vt:lpstr>
      <vt:lpstr>3_Plantilla_IUSIANI</vt:lpstr>
      <vt:lpstr>2_Plantilla_IUSIANI</vt:lpstr>
      <vt:lpstr>Office Theme</vt:lpstr>
      <vt:lpstr>4_Plantilla_IUSIANI</vt:lpstr>
      <vt:lpstr>19_Plantilla_IUSIANI</vt:lpstr>
      <vt:lpstr>5_Plantilla_IUSIANI</vt:lpstr>
      <vt:lpstr>11_Plantilla_IUSIANI</vt:lpstr>
      <vt:lpstr>14_Plantilla_IUSIANI</vt:lpstr>
      <vt:lpstr>3_Diseño predeterminado</vt:lpstr>
      <vt:lpstr>7_Plantilla_IUSIANI</vt:lpstr>
      <vt:lpstr>Fotografía de Photo Editor</vt:lpstr>
      <vt:lpstr>Equation</vt:lpstr>
      <vt:lpstr>Ecuación</vt:lpstr>
      <vt:lpstr>Diapositiva 1</vt:lpstr>
      <vt:lpstr>Diapositiva 2</vt:lpstr>
      <vt:lpstr>Contenido</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Adaptive Finite Element Solution</vt:lpstr>
      <vt:lpstr>   Campos de Viento</vt:lpstr>
      <vt:lpstr>Simulación de Campos de Viento en 3-D</vt:lpstr>
      <vt:lpstr>Simulación de Campos de Viento en 3-D</vt:lpstr>
      <vt:lpstr>Predicción de Viento sobre Orografía Irregular</vt:lpstr>
      <vt:lpstr>Predicción de Viento sobre Orografía Irregular</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Velocity Module - 23/12/2009 - 18:00 h</vt:lpstr>
      <vt:lpstr>Predicción de Viento sobre Orografía Irregular</vt:lpstr>
      <vt:lpstr>Predicción de Viento sobre Orografía Irregular</vt:lpstr>
      <vt:lpstr>Diapositiva 64</vt:lpstr>
      <vt:lpstr>Diapositiva 65</vt:lpstr>
      <vt:lpstr>Diapositiva 66</vt:lpstr>
      <vt:lpstr>Diapositiva 67</vt:lpstr>
      <vt:lpstr>Diapositiva 68</vt:lpstr>
      <vt:lpstr>Diapositiva 69</vt:lpstr>
      <vt:lpstr>Diapositiva 70</vt:lpstr>
      <vt:lpstr>Modelo de Radiación Solar sobre Orografía Irregular</vt:lpstr>
      <vt:lpstr>Simulación de Radiación Solar</vt:lpstr>
      <vt:lpstr>Simulación de Radiación Solar</vt:lpstr>
      <vt:lpstr>Simulación de Radiación Solar</vt:lpstr>
      <vt:lpstr>Simulación de Radiación Solar</vt:lpstr>
      <vt:lpstr>Simulación de Radiación Solar</vt:lpstr>
      <vt:lpstr>Simulación de Radiación Solar</vt:lpstr>
      <vt:lpstr>Diapositiva 78</vt:lpstr>
      <vt:lpstr>Diapositiva 79</vt:lpstr>
      <vt:lpstr>Diapositiva 80</vt:lpstr>
      <vt:lpstr>Diapositiva 81</vt:lpstr>
      <vt:lpstr>Diapositiva 82</vt:lpstr>
      <vt:lpstr>Diapositiva 83</vt:lpstr>
      <vt:lpstr>Diapositiva 84</vt:lpstr>
      <vt:lpstr>Applications: Isogeometric Modeling</vt:lpstr>
      <vt:lpstr>Simultaneous Untangling and Smoothing of T-meshes</vt:lpstr>
      <vt:lpstr>Simultaneous Untangling and Smoothing of T-meshes</vt:lpstr>
      <vt:lpstr>Diapositiva 88</vt:lpstr>
      <vt:lpstr>Diapositiva 89</vt:lpstr>
      <vt:lpstr>Diapositiva 90</vt:lpstr>
      <vt:lpstr>Applications: Isogeometric Analysis</vt:lpstr>
      <vt:lpstr>Applications: Isogeometric Analysis</vt:lpstr>
      <vt:lpstr>Diapositiva 93</vt:lpstr>
      <vt:lpstr>Diapositiva 94</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2407</cp:revision>
  <cp:lastPrinted>2001-09-04T19:07:26Z</cp:lastPrinted>
  <dcterms:created xsi:type="dcterms:W3CDTF">1999-11-30T19:04:13Z</dcterms:created>
  <dcterms:modified xsi:type="dcterms:W3CDTF">2017-02-22T14:54:58Z</dcterms:modified>
</cp:coreProperties>
</file>