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307.xml" ContentType="application/vnd.openxmlformats-officedocument.presentationml.slideLayout+xml"/>
  <Override PartName="/ppt/slideLayouts/slideLayout354.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Layouts/slideLayout332.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slideLayouts/slideLayout348.xml" ContentType="application/vnd.openxmlformats-officedocument.presentationml.slideLayout+xml"/>
  <Override PartName="/ppt/theme/theme32.xml" ContentType="application/vnd.openxmlformats-officedocument.theme+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351.xml" ContentType="application/vnd.openxmlformats-officedocument.presentationml.slideLayout+xml"/>
  <Override PartName="/ppt/slideMasters/slideMaster27.xml" ContentType="application/vnd.openxmlformats-officedocument.presentationml.slideMaster+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slideMasters/slideMaster30.xml" ContentType="application/vnd.openxmlformats-officedocument.presentationml.slideMaster+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notesSlides/notesSlide29.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s/slide79.xml" ContentType="application/vnd.openxmlformats-officedocument.presentationml.slide+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342.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287.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Layouts/slideLayout265.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Layouts/slideLayout319.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Layouts/slideLayout34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33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slideLayouts/slideLayout311.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300.xml" ContentType="application/vnd.openxmlformats-officedocument.presentationml.slideLayout+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Layouts/slideLayout273.xml" ContentType="application/vnd.openxmlformats-officedocument.presentationml.slideLayout+xml"/>
  <Override PartName="/ppt/slideLayouts/slideLayout284.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349.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32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31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41.xml" ContentType="application/vnd.openxmlformats-officedocument.presentationml.slideLayout+xml"/>
  <Override PartName="/ppt/slideLayouts/slideLayout352.xml" ContentType="application/vnd.openxmlformats-officedocument.presentationml.slideLayout+xml"/>
  <Override PartName="/ppt/notesSlides/notesSlide47.xml" ContentType="application/vnd.openxmlformats-officedocument.presentationml.notesSlide+xml"/>
  <Override PartName="/ppt/slideMasters/slideMaster28.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Override PartName="/ppt/slideLayouts/slideLayout330.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slideLayouts/slideLayout346.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3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Override PartName="/ppt/diagrams/quickStyle1.xml" ContentType="application/vnd.openxmlformats-officedocument.drawingml.diagramStyle+xml"/>
  <Override PartName="/ppt/notesSlides/notesSlide55.xml" ContentType="application/vnd.openxmlformats-officedocument.presentationml.notesSlide+xml"/>
  <Override PartName="/ppt/slideMasters/slideMaster25.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Layouts/slideLayout32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diagrams/layout1.xml" ContentType="application/vnd.openxmlformats-officedocument.drawingml.diagramLayout+xml"/>
  <Override PartName="/ppt/slides/slide77.xml" ContentType="application/vnd.openxmlformats-officedocument.presentationml.slide+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s/slide49.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Override PartName="/ppt/notesSlides/notesSlide18.xml" ContentType="application/vnd.openxmlformats-officedocument.presentationml.notesSlide+xml"/>
  <Default Extension="wmf" ContentType="image/x-wmf"/>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slideMasters/slideMaster29.xml" ContentType="application/vnd.openxmlformats-officedocument.presentationml.slideMaster+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notesSlides/notesSlide15.xml" ContentType="application/vnd.openxmlformats-officedocument.presentationml.notes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Layouts/slideLayout347.xml" ContentType="application/vnd.openxmlformats-officedocument.presentationml.slideLayout+xml"/>
  <Override PartName="/ppt/theme/theme31.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diagrams/data1.xml" ContentType="application/vnd.openxmlformats-officedocument.drawingml.diagramData+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4373" r:id="rId2"/>
    <p:sldMasterId id="2147489114" r:id="rId3"/>
    <p:sldMasterId id="2147491716" r:id="rId4"/>
    <p:sldMasterId id="2147492164" r:id="rId5"/>
    <p:sldMasterId id="2147493122" r:id="rId6"/>
    <p:sldMasterId id="2147493134" r:id="rId7"/>
    <p:sldMasterId id="2147493194" r:id="rId8"/>
    <p:sldMasterId id="2147493218" r:id="rId9"/>
    <p:sldMasterId id="2147493269" r:id="rId10"/>
    <p:sldMasterId id="2147493296" r:id="rId11"/>
    <p:sldMasterId id="2147493309" r:id="rId12"/>
    <p:sldMasterId id="2147493323" r:id="rId13"/>
    <p:sldMasterId id="2147493337" r:id="rId14"/>
    <p:sldMasterId id="2147493349" r:id="rId15"/>
    <p:sldMasterId id="2147493373" r:id="rId16"/>
    <p:sldMasterId id="2147493425" r:id="rId17"/>
    <p:sldMasterId id="2147493437" r:id="rId18"/>
    <p:sldMasterId id="2147493464" r:id="rId19"/>
    <p:sldMasterId id="2147493477" r:id="rId20"/>
    <p:sldMasterId id="2147493490" r:id="rId21"/>
    <p:sldMasterId id="2147493503" r:id="rId22"/>
    <p:sldMasterId id="2147493516" r:id="rId23"/>
    <p:sldMasterId id="2147493529" r:id="rId24"/>
    <p:sldMasterId id="2147493542" r:id="rId25"/>
    <p:sldMasterId id="2147493555" r:id="rId26"/>
    <p:sldMasterId id="2147493568" r:id="rId27"/>
    <p:sldMasterId id="2147493581" r:id="rId28"/>
    <p:sldMasterId id="2147493594" r:id="rId29"/>
    <p:sldMasterId id="2147493607" r:id="rId30"/>
  </p:sldMasterIdLst>
  <p:notesMasterIdLst>
    <p:notesMasterId r:id="rId121"/>
  </p:notesMasterIdLst>
  <p:handoutMasterIdLst>
    <p:handoutMasterId r:id="rId122"/>
  </p:handoutMasterIdLst>
  <p:sldIdLst>
    <p:sldId id="1377" r:id="rId31"/>
    <p:sldId id="1565" r:id="rId32"/>
    <p:sldId id="1500" r:id="rId33"/>
    <p:sldId id="1529" r:id="rId34"/>
    <p:sldId id="1353" r:id="rId35"/>
    <p:sldId id="1530" r:id="rId36"/>
    <p:sldId id="1566" r:id="rId37"/>
    <p:sldId id="1567" r:id="rId38"/>
    <p:sldId id="1568" r:id="rId39"/>
    <p:sldId id="1569" r:id="rId40"/>
    <p:sldId id="1599" r:id="rId41"/>
    <p:sldId id="1570" r:id="rId42"/>
    <p:sldId id="1571" r:id="rId43"/>
    <p:sldId id="1572" r:id="rId44"/>
    <p:sldId id="1573" r:id="rId45"/>
    <p:sldId id="1574" r:id="rId46"/>
    <p:sldId id="1575" r:id="rId47"/>
    <p:sldId id="1576" r:id="rId48"/>
    <p:sldId id="1591" r:id="rId49"/>
    <p:sldId id="1592" r:id="rId50"/>
    <p:sldId id="1593" r:id="rId51"/>
    <p:sldId id="1594" r:id="rId52"/>
    <p:sldId id="1586" r:id="rId53"/>
    <p:sldId id="1587" r:id="rId54"/>
    <p:sldId id="1588" r:id="rId55"/>
    <p:sldId id="1589" r:id="rId56"/>
    <p:sldId id="1590" r:id="rId57"/>
    <p:sldId id="1601" r:id="rId58"/>
    <p:sldId id="1600" r:id="rId59"/>
    <p:sldId id="1597" r:id="rId60"/>
    <p:sldId id="1580" r:id="rId61"/>
    <p:sldId id="1581" r:id="rId62"/>
    <p:sldId id="1595" r:id="rId63"/>
    <p:sldId id="1584" r:id="rId64"/>
    <p:sldId id="1602" r:id="rId65"/>
    <p:sldId id="1598" r:id="rId66"/>
    <p:sldId id="1363" r:id="rId67"/>
    <p:sldId id="1501" r:id="rId68"/>
    <p:sldId id="1603" r:id="rId69"/>
    <p:sldId id="1604" r:id="rId70"/>
    <p:sldId id="1247" r:id="rId71"/>
    <p:sldId id="1374" r:id="rId72"/>
    <p:sldId id="1367" r:id="rId73"/>
    <p:sldId id="1368" r:id="rId74"/>
    <p:sldId id="1394" r:id="rId75"/>
    <p:sldId id="1479" r:id="rId76"/>
    <p:sldId id="1480" r:id="rId77"/>
    <p:sldId id="1481" r:id="rId78"/>
    <p:sldId id="1482" r:id="rId79"/>
    <p:sldId id="1483" r:id="rId80"/>
    <p:sldId id="1484" r:id="rId81"/>
    <p:sldId id="1485" r:id="rId82"/>
    <p:sldId id="1486" r:id="rId83"/>
    <p:sldId id="1395" r:id="rId84"/>
    <p:sldId id="1520" r:id="rId85"/>
    <p:sldId id="1403" r:id="rId86"/>
    <p:sldId id="1521" r:id="rId87"/>
    <p:sldId id="1524" r:id="rId88"/>
    <p:sldId id="1526" r:id="rId89"/>
    <p:sldId id="1502" r:id="rId90"/>
    <p:sldId id="1503" r:id="rId91"/>
    <p:sldId id="1563" r:id="rId92"/>
    <p:sldId id="1527" r:id="rId93"/>
    <p:sldId id="1445" r:id="rId94"/>
    <p:sldId id="1528" r:id="rId95"/>
    <p:sldId id="1469" r:id="rId96"/>
    <p:sldId id="1548" r:id="rId97"/>
    <p:sldId id="1471" r:id="rId98"/>
    <p:sldId id="1472" r:id="rId99"/>
    <p:sldId id="1512" r:id="rId100"/>
    <p:sldId id="1533" r:id="rId101"/>
    <p:sldId id="1515" r:id="rId102"/>
    <p:sldId id="1532" r:id="rId103"/>
    <p:sldId id="1551" r:id="rId104"/>
    <p:sldId id="1552" r:id="rId105"/>
    <p:sldId id="1461" r:id="rId106"/>
    <p:sldId id="1557" r:id="rId107"/>
    <p:sldId id="1535" r:id="rId108"/>
    <p:sldId id="1539" r:id="rId109"/>
    <p:sldId id="1536" r:id="rId110"/>
    <p:sldId id="1553" r:id="rId111"/>
    <p:sldId id="1554" r:id="rId112"/>
    <p:sldId id="1607" r:id="rId113"/>
    <p:sldId id="1606" r:id="rId114"/>
    <p:sldId id="1511" r:id="rId115"/>
    <p:sldId id="1478" r:id="rId116"/>
    <p:sldId id="1585" r:id="rId117"/>
    <p:sldId id="1596" r:id="rId118"/>
    <p:sldId id="998" r:id="rId119"/>
    <p:sldId id="1605" r:id="rId120"/>
  </p:sldIdLst>
  <p:sldSz cx="9906000" cy="6858000" type="A4"/>
  <p:notesSz cx="7099300" cy="10234613"/>
  <p:custDataLst>
    <p:tags r:id="rId123"/>
  </p:custDataLst>
  <p:defaultTextStyle>
    <a:defPPr>
      <a:defRPr lang="en-US"/>
    </a:defPPr>
    <a:lvl1pPr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1pPr>
    <a:lvl2pPr marL="4572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2pPr>
    <a:lvl3pPr marL="9144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3pPr>
    <a:lvl4pPr marL="13716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4pPr>
    <a:lvl5pPr marL="18288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5pPr>
    <a:lvl6pPr marL="2286000" algn="l" defTabSz="914400" rtl="0" eaLnBrk="1" latinLnBrk="0" hangingPunct="1">
      <a:defRPr kumimoji="1" sz="4000" kern="1200">
        <a:solidFill>
          <a:srgbClr val="FFFF00"/>
        </a:solidFill>
        <a:latin typeface="Times New Roman" pitchFamily="18" charset="0"/>
        <a:ea typeface="+mn-ea"/>
        <a:cs typeface="+mn-cs"/>
      </a:defRPr>
    </a:lvl6pPr>
    <a:lvl7pPr marL="2743200" algn="l" defTabSz="914400" rtl="0" eaLnBrk="1" latinLnBrk="0" hangingPunct="1">
      <a:defRPr kumimoji="1" sz="4000" kern="1200">
        <a:solidFill>
          <a:srgbClr val="FFFF00"/>
        </a:solidFill>
        <a:latin typeface="Times New Roman" pitchFamily="18" charset="0"/>
        <a:ea typeface="+mn-ea"/>
        <a:cs typeface="+mn-cs"/>
      </a:defRPr>
    </a:lvl7pPr>
    <a:lvl8pPr marL="3200400" algn="l" defTabSz="914400" rtl="0" eaLnBrk="1" latinLnBrk="0" hangingPunct="1">
      <a:defRPr kumimoji="1" sz="4000" kern="1200">
        <a:solidFill>
          <a:srgbClr val="FFFF00"/>
        </a:solidFill>
        <a:latin typeface="Times New Roman" pitchFamily="18" charset="0"/>
        <a:ea typeface="+mn-ea"/>
        <a:cs typeface="+mn-cs"/>
      </a:defRPr>
    </a:lvl8pPr>
    <a:lvl9pPr marL="3657600" algn="l" defTabSz="914400" rtl="0" eaLnBrk="1" latinLnBrk="0" hangingPunct="1">
      <a:defRPr kumimoji="1" sz="4000" kern="1200">
        <a:solidFill>
          <a:srgbClr val="FFFF00"/>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009900"/>
    <a:srgbClr val="CCFFFF"/>
    <a:srgbClr val="000000"/>
    <a:srgbClr val="0000FF"/>
    <a:srgbClr val="CC66FF"/>
    <a:srgbClr val="956309"/>
    <a:srgbClr val="21FF85"/>
    <a:srgbClr val="DEEDDD"/>
    <a:srgbClr val="824226"/>
    <a:srgbClr val="85542F"/>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1" autoAdjust="0"/>
    <p:restoredTop sz="94687" autoAdjust="0"/>
  </p:normalViewPr>
  <p:slideViewPr>
    <p:cSldViewPr snapToGrid="0">
      <p:cViewPr varScale="1">
        <p:scale>
          <a:sx n="74" d="100"/>
          <a:sy n="74" d="100"/>
        </p:scale>
        <p:origin x="-828" y="-102"/>
      </p:cViewPr>
      <p:guideLst>
        <p:guide orient="horz" pos="1416"/>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100" d="100"/>
          <a:sy n="100" d="100"/>
        </p:scale>
        <p:origin x="-1622" y="-58"/>
      </p:cViewPr>
      <p:guideLst>
        <p:guide orient="horz" pos="3224"/>
        <p:guide pos="2237"/>
      </p:guideLst>
    </p:cSldViewPr>
  </p:notes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7.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slide" Target="slides/slide54.xml"/><Relationship Id="rId89" Type="http://schemas.openxmlformats.org/officeDocument/2006/relationships/slide" Target="slides/slide59.xml"/><Relationship Id="rId112" Type="http://schemas.openxmlformats.org/officeDocument/2006/relationships/slide" Target="slides/slide82.xml"/><Relationship Id="rId16" Type="http://schemas.openxmlformats.org/officeDocument/2006/relationships/slideMaster" Target="slideMasters/slideMaster16.xml"/><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tags" Target="tags/tag1.xml"/><Relationship Id="rId5" Type="http://schemas.openxmlformats.org/officeDocument/2006/relationships/slideMaster" Target="slideMasters/slideMaster5.xml"/><Relationship Id="rId90" Type="http://schemas.openxmlformats.org/officeDocument/2006/relationships/slide" Target="slides/slide60.xml"/><Relationship Id="rId95" Type="http://schemas.openxmlformats.org/officeDocument/2006/relationships/slide" Target="slides/slide6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113" Type="http://schemas.openxmlformats.org/officeDocument/2006/relationships/slide" Target="slides/slide83.xml"/><Relationship Id="rId118" Type="http://schemas.openxmlformats.org/officeDocument/2006/relationships/slide" Target="slides/slide88.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slide" Target="slides/slide50.xml"/><Relationship Id="rId85" Type="http://schemas.openxmlformats.org/officeDocument/2006/relationships/slide" Target="slides/slide55.xml"/><Relationship Id="rId93" Type="http://schemas.openxmlformats.org/officeDocument/2006/relationships/slide" Target="slides/slide63.xml"/><Relationship Id="rId98" Type="http://schemas.openxmlformats.org/officeDocument/2006/relationships/slide" Target="slides/slide68.xml"/><Relationship Id="rId12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103" Type="http://schemas.openxmlformats.org/officeDocument/2006/relationships/slide" Target="slides/slide73.xml"/><Relationship Id="rId108" Type="http://schemas.openxmlformats.org/officeDocument/2006/relationships/slide" Target="slides/slide78.xml"/><Relationship Id="rId116" Type="http://schemas.openxmlformats.org/officeDocument/2006/relationships/slide" Target="slides/slide86.xml"/><Relationship Id="rId124"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slide" Target="slides/slide58.xml"/><Relationship Id="rId91" Type="http://schemas.openxmlformats.org/officeDocument/2006/relationships/slide" Target="slides/slide61.xml"/><Relationship Id="rId96" Type="http://schemas.openxmlformats.org/officeDocument/2006/relationships/slide" Target="slides/slide66.xml"/><Relationship Id="rId111"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6" Type="http://schemas.openxmlformats.org/officeDocument/2006/relationships/slide" Target="slides/slide76.xml"/><Relationship Id="rId114" Type="http://schemas.openxmlformats.org/officeDocument/2006/relationships/slide" Target="slides/slide84.xml"/><Relationship Id="rId119" Type="http://schemas.openxmlformats.org/officeDocument/2006/relationships/slide" Target="slides/slide89.xml"/><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slide" Target="slides/slide56.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109" Type="http://schemas.openxmlformats.org/officeDocument/2006/relationships/slide" Target="slides/slide7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slide" Target="slides/slide74.xml"/><Relationship Id="rId120" Type="http://schemas.openxmlformats.org/officeDocument/2006/relationships/slide" Target="slides/slide90.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15" Type="http://schemas.openxmlformats.org/officeDocument/2006/relationships/slide" Target="slides/slide85.xml"/><Relationship Id="rId61" Type="http://schemas.openxmlformats.org/officeDocument/2006/relationships/slide" Target="slides/slide31.xml"/><Relationship Id="rId82"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452099-9459-C149-A378-4A7DEEAE8371}" type="doc">
      <dgm:prSet loTypeId="urn:microsoft.com/office/officeart/2005/8/layout/lProcess3" loCatId="" qsTypeId="urn:microsoft.com/office/officeart/2005/8/quickstyle/simple4" qsCatId="simple" csTypeId="urn:microsoft.com/office/officeart/2005/8/colors/accent1_2" csCatId="accent1" phldr="1"/>
      <dgm:spPr/>
      <dgm:t>
        <a:bodyPr/>
        <a:lstStyle/>
        <a:p>
          <a:endParaRPr lang="es-ES"/>
        </a:p>
      </dgm:t>
    </dgm:pt>
    <dgm:pt modelId="{1873C89B-05C5-5144-82EF-A9D5486AE47D}">
      <dgm:prSet custT="1">
        <dgm:style>
          <a:lnRef idx="2">
            <a:schemeClr val="accent1">
              <a:shade val="50000"/>
            </a:schemeClr>
          </a:lnRef>
          <a:fillRef idx="1">
            <a:schemeClr val="accent1"/>
          </a:fillRef>
          <a:effectRef idx="0">
            <a:schemeClr val="accent1"/>
          </a:effectRef>
          <a:fontRef idx="minor">
            <a:schemeClr val="lt1"/>
          </a:fontRef>
        </dgm:style>
      </dgm:prSet>
      <dgm:spPr>
        <a:xfrm>
          <a:off x="1085814" y="740623"/>
          <a:ext cx="3253501" cy="829378"/>
        </a:xfrm>
        <a:solidFill>
          <a:srgbClr val="4B89D0"/>
        </a:solidFill>
        <a:ln w="25400" cap="flat" cmpd="sng" algn="ctr">
          <a:solidFill>
            <a:srgbClr val="4B89D0">
              <a:shade val="50000"/>
            </a:srgbClr>
          </a:solidFill>
          <a:prstDash val="solid"/>
        </a:ln>
        <a:effectLst/>
      </dgm:spPr>
      <dgm:t>
        <a:bodyPr/>
        <a:lstStyle/>
        <a:p>
          <a:pPr rtl="0"/>
          <a:r>
            <a:rPr lang="en-US" sz="1600" smtClean="0">
              <a:latin typeface="Calibri" pitchFamily="34" charset="0"/>
            </a:rPr>
            <a:t>Parameterization of </a:t>
          </a:r>
          <a:r>
            <a:rPr lang="en-US" sz="1600" dirty="0" smtClean="0">
              <a:latin typeface="Calibri" pitchFamily="34" charset="0"/>
            </a:rPr>
            <a:t>the        solid surface</a:t>
          </a:r>
          <a:endParaRPr lang="en-US" sz="1600" dirty="0">
            <a:solidFill>
              <a:srgbClr val="FFFFFF"/>
            </a:solidFill>
            <a:latin typeface="Calibri" pitchFamily="34" charset="0"/>
            <a:ea typeface="+mn-ea"/>
            <a:cs typeface="+mn-cs"/>
          </a:endParaRPr>
        </a:p>
      </dgm:t>
    </dgm:pt>
    <dgm:pt modelId="{B45CFDAB-9B30-1B4D-967A-2CBA880A01F4}" type="parTrans" cxnId="{F1DC3BBC-0AF9-BF48-A884-627E9D8D93ED}">
      <dgm:prSet/>
      <dgm:spPr/>
      <dgm:t>
        <a:bodyPr/>
        <a:lstStyle/>
        <a:p>
          <a:endParaRPr lang="es-ES"/>
        </a:p>
      </dgm:t>
    </dgm:pt>
    <dgm:pt modelId="{970AB8C5-0A83-864D-ADFA-BE62AA5F01BF}" type="sibTrans" cxnId="{F1DC3BBC-0AF9-BF48-A884-627E9D8D93ED}">
      <dgm:prSet/>
      <dgm:spPr/>
      <dgm:t>
        <a:bodyPr/>
        <a:lstStyle/>
        <a:p>
          <a:endParaRPr lang="es-ES"/>
        </a:p>
      </dgm:t>
    </dgm:pt>
    <dgm:pt modelId="{F752F59E-CFFD-7B49-91A6-FEBECFCC98CF}">
      <dgm:prSet custT="1">
        <dgm:style>
          <a:lnRef idx="2">
            <a:schemeClr val="accent1">
              <a:shade val="50000"/>
            </a:schemeClr>
          </a:lnRef>
          <a:fillRef idx="1">
            <a:schemeClr val="accent1"/>
          </a:fillRef>
          <a:effectRef idx="0">
            <a:schemeClr val="accent1"/>
          </a:effectRef>
          <a:fontRef idx="minor">
            <a:schemeClr val="lt1"/>
          </a:fontRef>
        </dgm:style>
      </dgm:prSet>
      <dgm:spPr>
        <a:xfrm>
          <a:off x="1112813" y="1660688"/>
          <a:ext cx="3161358"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Coarse tetrahedral mesh         of the meccano</a:t>
          </a:r>
          <a:endParaRPr lang="en-US" sz="1600" dirty="0">
            <a:solidFill>
              <a:srgbClr val="FFFFFF"/>
            </a:solidFill>
            <a:latin typeface="Calibri"/>
            <a:ea typeface="+mn-ea"/>
            <a:cs typeface="+mn-cs"/>
          </a:endParaRPr>
        </a:p>
      </dgm:t>
    </dgm:pt>
    <dgm:pt modelId="{9D4BC281-1DB3-6546-952A-9A64AEFE4473}" type="parTrans" cxnId="{24C4767F-F37A-F243-8DFC-00707A4B4F89}">
      <dgm:prSet/>
      <dgm:spPr/>
      <dgm:t>
        <a:bodyPr/>
        <a:lstStyle/>
        <a:p>
          <a:endParaRPr lang="es-ES"/>
        </a:p>
      </dgm:t>
    </dgm:pt>
    <dgm:pt modelId="{37301FC4-9EAE-4E42-84A0-5E17DA84DEB8}" type="sibTrans" cxnId="{24C4767F-F37A-F243-8DFC-00707A4B4F89}">
      <dgm:prSet/>
      <dgm:spPr/>
      <dgm:t>
        <a:bodyPr/>
        <a:lstStyle/>
        <a:p>
          <a:endParaRPr lang="es-ES"/>
        </a:p>
      </dgm:t>
    </dgm:pt>
    <dgm:pt modelId="{496AE82D-B06B-B84F-925E-CDD6689259B0}">
      <dgm:prSet custT="1">
        <dgm:style>
          <a:lnRef idx="2">
            <a:schemeClr val="accent1">
              <a:shade val="50000"/>
            </a:schemeClr>
          </a:lnRef>
          <a:fillRef idx="1">
            <a:schemeClr val="accent1"/>
          </a:fillRef>
          <a:effectRef idx="0">
            <a:schemeClr val="accent1"/>
          </a:effectRef>
          <a:fontRef idx="minor">
            <a:schemeClr val="lt1"/>
          </a:fontRef>
        </dgm:style>
      </dgm:prSet>
      <dgm:spPr>
        <a:xfrm>
          <a:off x="1112813" y="2399134"/>
          <a:ext cx="3146006"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Solid boundary approximation</a:t>
          </a:r>
          <a:endParaRPr lang="en-US" sz="1600" dirty="0">
            <a:solidFill>
              <a:srgbClr val="FFFFFF"/>
            </a:solidFill>
            <a:latin typeface="Calibri"/>
            <a:ea typeface="+mn-ea"/>
            <a:cs typeface="+mn-cs"/>
          </a:endParaRPr>
        </a:p>
      </dgm:t>
    </dgm:pt>
    <dgm:pt modelId="{5E5D7357-C154-AE41-BF25-ACC3F4C6B8B5}" type="parTrans" cxnId="{EEDF4DC8-8097-8D42-81D6-9F3D30AF522A}">
      <dgm:prSet/>
      <dgm:spPr/>
      <dgm:t>
        <a:bodyPr/>
        <a:lstStyle/>
        <a:p>
          <a:endParaRPr lang="es-ES"/>
        </a:p>
      </dgm:t>
    </dgm:pt>
    <dgm:pt modelId="{7FAF4ACC-7A32-B04B-95F8-F52CB206A824}" type="sibTrans" cxnId="{EEDF4DC8-8097-8D42-81D6-9F3D30AF522A}">
      <dgm:prSet/>
      <dgm:spPr/>
      <dgm:t>
        <a:bodyPr/>
        <a:lstStyle/>
        <a:p>
          <a:endParaRPr lang="es-ES"/>
        </a:p>
      </dgm:t>
    </dgm:pt>
    <dgm:pt modelId="{8B50C791-16D4-8745-B009-BE0373C9B55C}">
      <dgm:prSet custT="1">
        <dgm:style>
          <a:lnRef idx="2">
            <a:schemeClr val="accent1">
              <a:shade val="50000"/>
            </a:schemeClr>
          </a:lnRef>
          <a:fillRef idx="1">
            <a:schemeClr val="accent1"/>
          </a:fillRef>
          <a:effectRef idx="0">
            <a:schemeClr val="accent1"/>
          </a:effectRef>
          <a:fontRef idx="minor">
            <a:schemeClr val="lt1"/>
          </a:fontRef>
        </dgm:style>
      </dgm:prSet>
      <dgm:spPr>
        <a:xfrm>
          <a:off x="1104533" y="3134392"/>
          <a:ext cx="3179462"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Inner node relocation</a:t>
          </a:r>
          <a:endParaRPr lang="en-US" sz="1600" dirty="0">
            <a:solidFill>
              <a:srgbClr val="FFFFFF"/>
            </a:solidFill>
            <a:latin typeface="Calibri"/>
            <a:ea typeface="+mn-ea"/>
            <a:cs typeface="+mn-cs"/>
          </a:endParaRPr>
        </a:p>
      </dgm:t>
    </dgm:pt>
    <dgm:pt modelId="{B5E734AA-C2A8-9840-8BC9-0C5FDFAD87B3}" type="parTrans" cxnId="{BE64F525-6FFB-1040-AC94-1C36AAFE60D7}">
      <dgm:prSet/>
      <dgm:spPr/>
      <dgm:t>
        <a:bodyPr/>
        <a:lstStyle/>
        <a:p>
          <a:endParaRPr lang="es-ES"/>
        </a:p>
      </dgm:t>
    </dgm:pt>
    <dgm:pt modelId="{A4F0323C-DD70-8C42-B317-8A48D0CFC334}" type="sibTrans" cxnId="{BE64F525-6FFB-1040-AC94-1C36AAFE60D7}">
      <dgm:prSet/>
      <dgm:spPr/>
      <dgm:t>
        <a:bodyPr/>
        <a:lstStyle/>
        <a:p>
          <a:endParaRPr lang="es-ES"/>
        </a:p>
      </dgm:t>
    </dgm:pt>
    <dgm:pt modelId="{A4995DA8-DBB9-8848-8B28-BC2345C48B53}">
      <dgm:prSet custT="1">
        <dgm:style>
          <a:lnRef idx="2">
            <a:schemeClr val="accent1">
              <a:shade val="50000"/>
            </a:schemeClr>
          </a:lnRef>
          <a:fillRef idx="1">
            <a:schemeClr val="accent1"/>
          </a:fillRef>
          <a:effectRef idx="0">
            <a:schemeClr val="accent1"/>
          </a:effectRef>
          <a:fontRef idx="minor">
            <a:schemeClr val="lt1"/>
          </a:fontRef>
        </dgm:style>
      </dgm:prSet>
      <dgm:spPr>
        <a:xfrm>
          <a:off x="1104533" y="3844227"/>
          <a:ext cx="3129083"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Simultaneous             untangling and smoothing</a:t>
          </a:r>
          <a:endParaRPr lang="en-US" sz="1600" dirty="0">
            <a:solidFill>
              <a:srgbClr val="FFFFFF"/>
            </a:solidFill>
            <a:latin typeface="Calibri"/>
            <a:ea typeface="+mn-ea"/>
            <a:cs typeface="+mn-cs"/>
          </a:endParaRPr>
        </a:p>
      </dgm:t>
    </dgm:pt>
    <dgm:pt modelId="{A1EF160F-056C-C240-9125-34166793AEC6}" type="parTrans" cxnId="{8BC5CF9D-494F-8149-BC6B-69E2706EA8E1}">
      <dgm:prSet/>
      <dgm:spPr/>
      <dgm:t>
        <a:bodyPr/>
        <a:lstStyle/>
        <a:p>
          <a:endParaRPr lang="es-ES"/>
        </a:p>
      </dgm:t>
    </dgm:pt>
    <dgm:pt modelId="{CAFC862F-BAAA-1B4A-8098-BB68F5079DFC}" type="sibTrans" cxnId="{8BC5CF9D-494F-8149-BC6B-69E2706EA8E1}">
      <dgm:prSet/>
      <dgm:spPr/>
      <dgm:t>
        <a:bodyPr/>
        <a:lstStyle/>
        <a:p>
          <a:endParaRPr lang="es-ES"/>
        </a:p>
      </dgm:t>
    </dgm:pt>
    <dgm:pt modelId="{6D085DB6-38FB-6542-AD53-5920488BEA39}">
      <dgm:prSet custT="1"/>
      <dgm:spPr>
        <a:xfrm>
          <a:off x="4188001" y="897879"/>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Solid boundary partition</a:t>
          </a:r>
          <a:endParaRPr lang="en-US" sz="1200" dirty="0">
            <a:solidFill>
              <a:srgbClr val="191919">
                <a:hueOff val="0"/>
                <a:satOff val="0"/>
                <a:lumOff val="0"/>
                <a:alphaOff val="0"/>
              </a:srgbClr>
            </a:solidFill>
            <a:latin typeface="Calibri"/>
            <a:ea typeface="+mn-ea"/>
            <a:cs typeface="+mn-cs"/>
          </a:endParaRPr>
        </a:p>
      </dgm:t>
    </dgm:pt>
    <dgm:pt modelId="{7E2B582C-8138-B14C-919D-FF8F8F116863}" type="parTrans" cxnId="{67660DC3-CDCD-B348-820A-2DB005A8D80A}">
      <dgm:prSet/>
      <dgm:spPr/>
      <dgm:t>
        <a:bodyPr/>
        <a:lstStyle/>
        <a:p>
          <a:endParaRPr lang="es-ES"/>
        </a:p>
      </dgm:t>
    </dgm:pt>
    <dgm:pt modelId="{1161FCD0-D76D-9847-BA22-D1F9D020D59D}" type="sibTrans" cxnId="{67660DC3-CDCD-B348-820A-2DB005A8D80A}">
      <dgm:prSet/>
      <dgm:spPr/>
      <dgm:t>
        <a:bodyPr/>
        <a:lstStyle/>
        <a:p>
          <a:endParaRPr lang="es-ES"/>
        </a:p>
      </dgm:t>
    </dgm:pt>
    <dgm:pt modelId="{E6B96A06-3988-934A-AB77-94DCBFADAD5E}">
      <dgm:prSet custT="1"/>
      <dgm:spPr>
        <a:xfrm>
          <a:off x="4048297" y="2454193"/>
          <a:ext cx="148109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Kossaczky’s refinement</a:t>
          </a:r>
          <a:endParaRPr lang="en-US" sz="1200" dirty="0">
            <a:solidFill>
              <a:srgbClr val="191919">
                <a:hueOff val="0"/>
                <a:satOff val="0"/>
                <a:lumOff val="0"/>
                <a:alphaOff val="0"/>
              </a:srgbClr>
            </a:solidFill>
            <a:latin typeface="Calibri"/>
            <a:ea typeface="+mn-ea"/>
            <a:cs typeface="+mn-cs"/>
          </a:endParaRPr>
        </a:p>
      </dgm:t>
    </dgm:pt>
    <dgm:pt modelId="{B9E3B474-8FB9-F648-A8AF-2B3339053D37}" type="parTrans" cxnId="{6FD75A84-D073-9F4F-9D5F-380FC36E2706}">
      <dgm:prSet/>
      <dgm:spPr/>
      <dgm:t>
        <a:bodyPr/>
        <a:lstStyle/>
        <a:p>
          <a:endParaRPr lang="es-ES"/>
        </a:p>
      </dgm:t>
    </dgm:pt>
    <dgm:pt modelId="{FB54BC5A-C934-134E-8B6B-5E7DD65509DC}" type="sibTrans" cxnId="{6FD75A84-D073-9F4F-9D5F-380FC36E2706}">
      <dgm:prSet/>
      <dgm:spPr/>
      <dgm:t>
        <a:bodyPr/>
        <a:lstStyle/>
        <a:p>
          <a:endParaRPr lang="es-ES"/>
        </a:p>
      </dgm:t>
    </dgm:pt>
    <dgm:pt modelId="{C37FC83C-2DA0-B743-A1C1-D992A615C213}">
      <dgm:prSet custT="1"/>
      <dgm:spPr>
        <a:xfrm>
          <a:off x="5341215" y="2454193"/>
          <a:ext cx="1775570"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Distance evaluation</a:t>
          </a:r>
          <a:endParaRPr lang="en-US" sz="1200" dirty="0">
            <a:solidFill>
              <a:srgbClr val="191919">
                <a:hueOff val="0"/>
                <a:satOff val="0"/>
                <a:lumOff val="0"/>
                <a:alphaOff val="0"/>
              </a:srgbClr>
            </a:solidFill>
            <a:latin typeface="Calibri"/>
            <a:ea typeface="+mn-ea"/>
            <a:cs typeface="+mn-cs"/>
          </a:endParaRPr>
        </a:p>
      </dgm:t>
    </dgm:pt>
    <dgm:pt modelId="{C48F3427-CDAF-3A4A-975D-ACE6858F216C}" type="parTrans" cxnId="{E030C514-4DAD-C54C-A9FE-606D720850D9}">
      <dgm:prSet/>
      <dgm:spPr/>
      <dgm:t>
        <a:bodyPr/>
        <a:lstStyle/>
        <a:p>
          <a:endParaRPr lang="es-ES"/>
        </a:p>
      </dgm:t>
    </dgm:pt>
    <dgm:pt modelId="{CE279674-DE32-B540-A192-E2A92795F8C3}" type="sibTrans" cxnId="{E030C514-4DAD-C54C-A9FE-606D720850D9}">
      <dgm:prSet/>
      <dgm:spPr/>
      <dgm:t>
        <a:bodyPr/>
        <a:lstStyle/>
        <a:p>
          <a:endParaRPr lang="es-ES"/>
        </a:p>
      </dgm:t>
    </dgm:pt>
    <dgm:pt modelId="{E2C06A1E-E1FF-EF4B-8EAB-B2185D386176}">
      <dgm:prSet custT="1"/>
      <dgm:spPr>
        <a:xfrm>
          <a:off x="4132369" y="3196951"/>
          <a:ext cx="1710623"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Coons patches</a:t>
          </a:r>
          <a:endParaRPr lang="en-US" sz="1200" dirty="0">
            <a:solidFill>
              <a:srgbClr val="191919">
                <a:hueOff val="0"/>
                <a:satOff val="0"/>
                <a:lumOff val="0"/>
                <a:alphaOff val="0"/>
              </a:srgbClr>
            </a:solidFill>
            <a:latin typeface="Calibri"/>
            <a:ea typeface="+mn-ea"/>
            <a:cs typeface="+mn-cs"/>
          </a:endParaRPr>
        </a:p>
      </dgm:t>
    </dgm:pt>
    <dgm:pt modelId="{C701818B-0C56-B04C-ACFC-DFBC7D347DCA}" type="parTrans" cxnId="{BB647F72-E4CD-D34C-A078-07658D1AAB82}">
      <dgm:prSet/>
      <dgm:spPr/>
      <dgm:t>
        <a:bodyPr/>
        <a:lstStyle/>
        <a:p>
          <a:endParaRPr lang="es-ES"/>
        </a:p>
      </dgm:t>
    </dgm:pt>
    <dgm:pt modelId="{12D02F4F-E4F2-5C4C-8ACD-536286B56435}" type="sibTrans" cxnId="{BB647F72-E4CD-D34C-A078-07658D1AAB82}">
      <dgm:prSet/>
      <dgm:spPr/>
      <dgm:t>
        <a:bodyPr/>
        <a:lstStyle/>
        <a:p>
          <a:endParaRPr lang="es-ES"/>
        </a:p>
      </dgm:t>
    </dgm:pt>
    <dgm:pt modelId="{AB3AD7AC-3A68-6741-B292-51BD0D932E21}">
      <dgm:prSet custT="1"/>
      <dgm:spPr>
        <a:xfrm>
          <a:off x="4066843" y="3917031"/>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SUS</a:t>
          </a:r>
          <a:endParaRPr lang="en-US" sz="1200" dirty="0">
            <a:solidFill>
              <a:srgbClr val="191919">
                <a:hueOff val="0"/>
                <a:satOff val="0"/>
                <a:lumOff val="0"/>
                <a:alphaOff val="0"/>
              </a:srgbClr>
            </a:solidFill>
            <a:latin typeface="Calibri"/>
            <a:ea typeface="+mn-ea"/>
            <a:cs typeface="+mn-cs"/>
          </a:endParaRPr>
        </a:p>
      </dgm:t>
    </dgm:pt>
    <dgm:pt modelId="{40523032-BE9E-2B4E-8B2A-F0AD794AE3DE}" type="parTrans" cxnId="{56E867FD-2537-BB43-9060-B385C7926E8D}">
      <dgm:prSet/>
      <dgm:spPr/>
      <dgm:t>
        <a:bodyPr/>
        <a:lstStyle/>
        <a:p>
          <a:endParaRPr lang="es-ES"/>
        </a:p>
      </dgm:t>
    </dgm:pt>
    <dgm:pt modelId="{583672DB-3EC5-1248-9E09-4BF37C586EF5}" type="sibTrans" cxnId="{56E867FD-2537-BB43-9060-B385C7926E8D}">
      <dgm:prSet/>
      <dgm:spPr/>
      <dgm:t>
        <a:bodyPr/>
        <a:lstStyle/>
        <a:p>
          <a:endParaRPr lang="es-ES"/>
        </a:p>
      </dgm:t>
    </dgm:pt>
    <dgm:pt modelId="{30B07109-9708-6647-89A3-53DFF6315303}">
      <dgm:prSet custT="1"/>
      <dgm:spPr>
        <a:xfrm>
          <a:off x="5276520" y="1715747"/>
          <a:ext cx="1580259"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Hexahedron subdivision into six </a:t>
          </a:r>
          <a:r>
            <a:rPr lang="en-US" sz="1200" dirty="0" err="1" smtClean="0">
              <a:solidFill>
                <a:srgbClr val="191919">
                  <a:hueOff val="0"/>
                  <a:satOff val="0"/>
                  <a:lumOff val="0"/>
                  <a:alphaOff val="0"/>
                </a:srgbClr>
              </a:solidFill>
              <a:latin typeface="Calibri"/>
              <a:ea typeface="+mn-ea"/>
              <a:cs typeface="+mn-cs"/>
            </a:rPr>
            <a:t>tetrahedra</a:t>
          </a:r>
          <a:endParaRPr lang="en-US" sz="1200" dirty="0">
            <a:solidFill>
              <a:srgbClr val="191919">
                <a:hueOff val="0"/>
                <a:satOff val="0"/>
                <a:lumOff val="0"/>
                <a:alphaOff val="0"/>
              </a:srgbClr>
            </a:solidFill>
            <a:latin typeface="Calibri"/>
            <a:ea typeface="+mn-ea"/>
            <a:cs typeface="+mn-cs"/>
          </a:endParaRPr>
        </a:p>
      </dgm:t>
    </dgm:pt>
    <dgm:pt modelId="{673A6229-B78B-5E4D-AA22-C1E8D866C2EC}" type="parTrans" cxnId="{B8B1D8EC-E99F-BC48-A072-37FFFDBB0C4B}">
      <dgm:prSet/>
      <dgm:spPr/>
      <dgm:t>
        <a:bodyPr/>
        <a:lstStyle/>
        <a:p>
          <a:endParaRPr lang="es-ES"/>
        </a:p>
      </dgm:t>
    </dgm:pt>
    <dgm:pt modelId="{35F91BC8-E213-6643-9AAF-C5B69870FDE4}" type="sibTrans" cxnId="{B8B1D8EC-E99F-BC48-A072-37FFFDBB0C4B}">
      <dgm:prSet/>
      <dgm:spPr/>
      <dgm:t>
        <a:bodyPr/>
        <a:lstStyle/>
        <a:p>
          <a:endParaRPr lang="es-ES"/>
        </a:p>
      </dgm:t>
    </dgm:pt>
    <dgm:pt modelId="{00F8D062-AA31-604C-BED9-7FF4EB3DCB21}">
      <dgm:prSet custT="1">
        <dgm:style>
          <a:lnRef idx="2">
            <a:schemeClr val="accent1">
              <a:shade val="50000"/>
            </a:schemeClr>
          </a:lnRef>
          <a:fillRef idx="1">
            <a:schemeClr val="accent1"/>
          </a:fillRef>
          <a:effectRef idx="0">
            <a:schemeClr val="accent1"/>
          </a:effectRef>
          <a:fontRef idx="minor">
            <a:schemeClr val="lt1"/>
          </a:fontRef>
        </dgm:style>
      </dgm:prSet>
      <dgm:spPr>
        <a:xfrm>
          <a:off x="1085818" y="35161"/>
          <a:ext cx="3187964"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Meccano </a:t>
          </a:r>
          <a:r>
            <a:rPr lang="en-US" sz="1600" noProof="0" dirty="0" smtClean="0">
              <a:solidFill>
                <a:srgbClr val="FFFFFF"/>
              </a:solidFill>
              <a:latin typeface="Calibri"/>
              <a:ea typeface="+mn-ea"/>
              <a:cs typeface="+mn-cs"/>
            </a:rPr>
            <a:t>construction</a:t>
          </a:r>
          <a:endParaRPr lang="en-US" sz="1600" noProof="0" dirty="0">
            <a:solidFill>
              <a:srgbClr val="FFFFFF"/>
            </a:solidFill>
            <a:latin typeface="Calibri"/>
            <a:ea typeface="+mn-ea"/>
            <a:cs typeface="+mn-cs"/>
          </a:endParaRPr>
        </a:p>
      </dgm:t>
    </dgm:pt>
    <dgm:pt modelId="{87AA1498-1751-3946-824D-563808CB214D}" type="sibTrans" cxnId="{22B4902F-5A1C-F04E-BF88-013576A6324D}">
      <dgm:prSet/>
      <dgm:spPr/>
      <dgm:t>
        <a:bodyPr/>
        <a:lstStyle/>
        <a:p>
          <a:endParaRPr lang="es-ES"/>
        </a:p>
      </dgm:t>
    </dgm:pt>
    <dgm:pt modelId="{F3C29C3A-2E9E-B94E-927B-D2720F60D880}" type="parTrans" cxnId="{22B4902F-5A1C-F04E-BF88-013576A6324D}">
      <dgm:prSet/>
      <dgm:spPr/>
      <dgm:t>
        <a:bodyPr/>
        <a:lstStyle/>
        <a:p>
          <a:endParaRPr lang="es-ES"/>
        </a:p>
      </dgm:t>
    </dgm:pt>
    <dgm:pt modelId="{164D3368-8F2D-9B4A-AF05-52F9380ECD45}">
      <dgm:prSet custT="1"/>
      <dgm:spPr>
        <a:xfrm>
          <a:off x="5348529" y="892696"/>
          <a:ext cx="1632128"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smtClean="0">
              <a:solidFill>
                <a:srgbClr val="191919">
                  <a:hueOff val="0"/>
                  <a:satOff val="0"/>
                  <a:lumOff val="0"/>
                  <a:alphaOff val="0"/>
                </a:srgbClr>
              </a:solidFill>
              <a:latin typeface="Calibri"/>
              <a:ea typeface="+mn-ea"/>
              <a:cs typeface="+mn-cs"/>
            </a:rPr>
            <a:t>Floater’s parameterization</a:t>
          </a:r>
          <a:endParaRPr lang="en-US" sz="1200" dirty="0">
            <a:solidFill>
              <a:srgbClr val="191919">
                <a:hueOff val="0"/>
                <a:satOff val="0"/>
                <a:lumOff val="0"/>
                <a:alphaOff val="0"/>
              </a:srgbClr>
            </a:solidFill>
            <a:latin typeface="Calibri"/>
            <a:ea typeface="+mn-ea"/>
            <a:cs typeface="+mn-cs"/>
          </a:endParaRPr>
        </a:p>
      </dgm:t>
    </dgm:pt>
    <dgm:pt modelId="{0AE5876E-5FBE-1345-9C65-F954513847B7}" type="sibTrans" cxnId="{A8DAE2EA-4A5F-9046-A71F-A0A936DB3BBE}">
      <dgm:prSet/>
      <dgm:spPr/>
      <dgm:t>
        <a:bodyPr/>
        <a:lstStyle/>
        <a:p>
          <a:endParaRPr lang="es-ES"/>
        </a:p>
      </dgm:t>
    </dgm:pt>
    <dgm:pt modelId="{29BE13D3-6FBF-C249-8F12-1100CA0CDA51}" type="parTrans" cxnId="{A8DAE2EA-4A5F-9046-A71F-A0A936DB3BBE}">
      <dgm:prSet/>
      <dgm:spPr/>
      <dgm:t>
        <a:bodyPr/>
        <a:lstStyle/>
        <a:p>
          <a:endParaRPr lang="es-ES"/>
        </a:p>
      </dgm:t>
    </dgm:pt>
    <dgm:pt modelId="{C5C2C11F-E6EE-2C40-B31F-13839E8B9678}">
      <dgm:prSet custT="1"/>
      <dgm:spPr>
        <a:xfrm>
          <a:off x="4124392" y="1715747"/>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smtClean="0">
              <a:solidFill>
                <a:srgbClr val="191919">
                  <a:hueOff val="0"/>
                  <a:satOff val="0"/>
                  <a:lumOff val="0"/>
                  <a:alphaOff val="0"/>
                </a:srgbClr>
              </a:solidFill>
              <a:latin typeface="Calibri"/>
              <a:ea typeface="+mn-ea"/>
              <a:cs typeface="+mn-cs"/>
            </a:rPr>
            <a:t>Partition into hexahedra</a:t>
          </a:r>
          <a:endParaRPr lang="en-US" sz="1200" dirty="0">
            <a:solidFill>
              <a:srgbClr val="191919">
                <a:hueOff val="0"/>
                <a:satOff val="0"/>
                <a:lumOff val="0"/>
                <a:alphaOff val="0"/>
              </a:srgbClr>
            </a:solidFill>
            <a:latin typeface="Calibri"/>
            <a:ea typeface="+mn-ea"/>
            <a:cs typeface="+mn-cs"/>
          </a:endParaRPr>
        </a:p>
      </dgm:t>
    </dgm:pt>
    <dgm:pt modelId="{8C0C94FE-AEED-C446-A665-A9D8DC8A8A1B}" type="sibTrans" cxnId="{A8B7C300-D2A0-2141-823C-4A09B0A661EB}">
      <dgm:prSet/>
      <dgm:spPr/>
      <dgm:t>
        <a:bodyPr/>
        <a:lstStyle/>
        <a:p>
          <a:endParaRPr lang="es-ES"/>
        </a:p>
      </dgm:t>
    </dgm:pt>
    <dgm:pt modelId="{C941EE3A-B414-4149-90B8-58F597923412}" type="parTrans" cxnId="{A8B7C300-D2A0-2141-823C-4A09B0A661EB}">
      <dgm:prSet/>
      <dgm:spPr/>
      <dgm:t>
        <a:bodyPr/>
        <a:lstStyle/>
        <a:p>
          <a:endParaRPr lang="es-ES"/>
        </a:p>
      </dgm:t>
    </dgm:pt>
    <dgm:pt modelId="{60AB0C8C-1E56-D942-9406-037F1C1119F0}" type="pres">
      <dgm:prSet presAssocID="{06452099-9459-C149-A378-4A7DEEAE8371}" presName="Name0" presStyleCnt="0">
        <dgm:presLayoutVars>
          <dgm:chPref val="3"/>
          <dgm:dir/>
          <dgm:animLvl val="lvl"/>
          <dgm:resizeHandles/>
        </dgm:presLayoutVars>
      </dgm:prSet>
      <dgm:spPr/>
      <dgm:t>
        <a:bodyPr/>
        <a:lstStyle/>
        <a:p>
          <a:endParaRPr lang="es-ES"/>
        </a:p>
      </dgm:t>
    </dgm:pt>
    <dgm:pt modelId="{A4F6B37B-3329-F247-9FE7-F5BFED63B090}" type="pres">
      <dgm:prSet presAssocID="{00F8D062-AA31-604C-BED9-7FF4EB3DCB21}" presName="horFlow" presStyleCnt="0"/>
      <dgm:spPr/>
    </dgm:pt>
    <dgm:pt modelId="{0BFD9A8B-271D-FD40-A614-A743152B6DB9}" type="pres">
      <dgm:prSet presAssocID="{00F8D062-AA31-604C-BED9-7FF4EB3DCB21}" presName="bigChev" presStyleLbl="node1" presStyleIdx="0" presStyleCnt="6" custScaleX="196861" custLinFactNeighborX="-1667" custLinFactNeighborY="5092"/>
      <dgm:spPr>
        <a:prstGeom prst="chevron">
          <a:avLst/>
        </a:prstGeom>
      </dgm:spPr>
      <dgm:t>
        <a:bodyPr/>
        <a:lstStyle/>
        <a:p>
          <a:endParaRPr lang="es-ES"/>
        </a:p>
      </dgm:t>
    </dgm:pt>
    <dgm:pt modelId="{1AF58F86-CDAD-104F-8B72-EAA294EE1C8D}" type="pres">
      <dgm:prSet presAssocID="{00F8D062-AA31-604C-BED9-7FF4EB3DCB21}" presName="vSp" presStyleCnt="0"/>
      <dgm:spPr/>
    </dgm:pt>
    <dgm:pt modelId="{439CF8EB-F5DF-114C-BA71-738EE09CB25D}" type="pres">
      <dgm:prSet presAssocID="{1873C89B-05C5-5144-82EF-A9D5486AE47D}" presName="horFlow" presStyleCnt="0"/>
      <dgm:spPr/>
    </dgm:pt>
    <dgm:pt modelId="{89835F2A-471F-D747-8EAB-FCB343DC7010}" type="pres">
      <dgm:prSet presAssocID="{1873C89B-05C5-5144-82EF-A9D5486AE47D}" presName="bigChev" presStyleLbl="node1" presStyleIdx="1" presStyleCnt="6" custScaleX="200908" custScaleY="102223" custLinFactNeighborX="-12825"/>
      <dgm:spPr>
        <a:prstGeom prst="chevron">
          <a:avLst/>
        </a:prstGeom>
      </dgm:spPr>
      <dgm:t>
        <a:bodyPr/>
        <a:lstStyle/>
        <a:p>
          <a:endParaRPr lang="es-ES"/>
        </a:p>
      </dgm:t>
    </dgm:pt>
    <dgm:pt modelId="{DFEFBB0B-2055-8D4B-BBAB-65663D3D1DDB}" type="pres">
      <dgm:prSet presAssocID="{7E2B582C-8138-B14C-919D-FF8F8F116863}" presName="parTrans" presStyleCnt="0"/>
      <dgm:spPr/>
    </dgm:pt>
    <dgm:pt modelId="{9C341ACD-05D8-0A43-889D-27945DBAFFC3}" type="pres">
      <dgm:prSet presAssocID="{6D085DB6-38FB-6542-AD53-5920488BEA39}" presName="node" presStyleLbl="alignAccFollowNode1" presStyleIdx="0" presStyleCnt="8" custLinFactNeighborX="17116" custLinFactNeighborY="2118">
        <dgm:presLayoutVars>
          <dgm:bulletEnabled val="1"/>
        </dgm:presLayoutVars>
      </dgm:prSet>
      <dgm:spPr>
        <a:prstGeom prst="chevron">
          <a:avLst/>
        </a:prstGeom>
      </dgm:spPr>
      <dgm:t>
        <a:bodyPr/>
        <a:lstStyle/>
        <a:p>
          <a:endParaRPr lang="es-ES"/>
        </a:p>
      </dgm:t>
    </dgm:pt>
    <dgm:pt modelId="{B7738716-71FB-4141-A519-7F35BD751387}" type="pres">
      <dgm:prSet presAssocID="{1161FCD0-D76D-9847-BA22-D1F9D020D59D}" presName="sibTrans" presStyleCnt="0"/>
      <dgm:spPr/>
    </dgm:pt>
    <dgm:pt modelId="{7F057367-501C-0D46-86CB-811FAE2AD319}" type="pres">
      <dgm:prSet presAssocID="{164D3368-8F2D-9B4A-AF05-52F9380ECD45}" presName="node" presStyleLbl="alignAccFollowNode1" presStyleIdx="1" presStyleCnt="8" custScaleX="152512" custLinFactNeighborX="19561" custLinFactNeighborY="1154">
        <dgm:presLayoutVars>
          <dgm:bulletEnabled val="1"/>
        </dgm:presLayoutVars>
      </dgm:prSet>
      <dgm:spPr>
        <a:prstGeom prst="chevron">
          <a:avLst/>
        </a:prstGeom>
      </dgm:spPr>
      <dgm:t>
        <a:bodyPr/>
        <a:lstStyle/>
        <a:p>
          <a:endParaRPr lang="es-ES"/>
        </a:p>
      </dgm:t>
    </dgm:pt>
    <dgm:pt modelId="{3EDCD3AF-F861-6043-8B1E-3451CC42D0F6}" type="pres">
      <dgm:prSet presAssocID="{1873C89B-05C5-5144-82EF-A9D5486AE47D}" presName="vSp" presStyleCnt="0"/>
      <dgm:spPr/>
    </dgm:pt>
    <dgm:pt modelId="{B59CC129-C0F6-854F-B6B5-B0E9B9DBE3E3}" type="pres">
      <dgm:prSet presAssocID="{F752F59E-CFFD-7B49-91A6-FEBECFCC98CF}" presName="horFlow" presStyleCnt="0"/>
      <dgm:spPr/>
    </dgm:pt>
    <dgm:pt modelId="{7FA87117-0A14-1643-9C4E-E12D5AD29CD3}" type="pres">
      <dgm:prSet presAssocID="{F752F59E-CFFD-7B49-91A6-FEBECFCC98CF}" presName="bigChev" presStyleLbl="node1" presStyleIdx="2" presStyleCnt="6" custScaleX="195218"/>
      <dgm:spPr>
        <a:prstGeom prst="chevron">
          <a:avLst/>
        </a:prstGeom>
      </dgm:spPr>
      <dgm:t>
        <a:bodyPr/>
        <a:lstStyle/>
        <a:p>
          <a:endParaRPr lang="es-ES"/>
        </a:p>
      </dgm:t>
    </dgm:pt>
    <dgm:pt modelId="{D3E9CA8C-46DB-7A45-9AED-956968A01163}" type="pres">
      <dgm:prSet presAssocID="{C941EE3A-B414-4149-90B8-58F597923412}" presName="parTrans" presStyleCnt="0"/>
      <dgm:spPr/>
    </dgm:pt>
    <dgm:pt modelId="{A80851EA-DA98-8949-98C2-CA2861125A86}" type="pres">
      <dgm:prSet presAssocID="{C5C2C11F-E6EE-2C40-B31F-13839E8B9678}" presName="node" presStyleLbl="alignAccFollowNode1" presStyleIdx="2" presStyleCnt="8" custLinFactNeighborX="32280">
        <dgm:presLayoutVars>
          <dgm:bulletEnabled val="1"/>
        </dgm:presLayoutVars>
      </dgm:prSet>
      <dgm:spPr>
        <a:prstGeom prst="chevron">
          <a:avLst/>
        </a:prstGeom>
      </dgm:spPr>
      <dgm:t>
        <a:bodyPr/>
        <a:lstStyle/>
        <a:p>
          <a:endParaRPr lang="es-ES"/>
        </a:p>
      </dgm:t>
    </dgm:pt>
    <dgm:pt modelId="{E7CAC487-4A78-1B41-80DF-176AA78AAF86}" type="pres">
      <dgm:prSet presAssocID="{8C0C94FE-AEED-C446-A665-A9D8DC8A8A1B}" presName="sibTrans" presStyleCnt="0"/>
      <dgm:spPr/>
    </dgm:pt>
    <dgm:pt modelId="{BC9E12D0-4DF8-3D49-8F28-E2F284B22B50}" type="pres">
      <dgm:prSet presAssocID="{30B07109-9708-6647-89A3-53DFF6315303}" presName="node" presStyleLbl="alignAccFollowNode1" presStyleIdx="3" presStyleCnt="8" custScaleX="117570" custLinFactNeighborX="30261">
        <dgm:presLayoutVars>
          <dgm:bulletEnabled val="1"/>
        </dgm:presLayoutVars>
      </dgm:prSet>
      <dgm:spPr>
        <a:prstGeom prst="chevron">
          <a:avLst/>
        </a:prstGeom>
      </dgm:spPr>
      <dgm:t>
        <a:bodyPr/>
        <a:lstStyle/>
        <a:p>
          <a:endParaRPr lang="es-ES"/>
        </a:p>
      </dgm:t>
    </dgm:pt>
    <dgm:pt modelId="{BAF770C2-4F19-DC49-908B-9733532692AE}" type="pres">
      <dgm:prSet presAssocID="{F752F59E-CFFD-7B49-91A6-FEBECFCC98CF}" presName="vSp" presStyleCnt="0"/>
      <dgm:spPr/>
    </dgm:pt>
    <dgm:pt modelId="{3B503C86-E9F3-FB49-8E27-98D20612ECBE}" type="pres">
      <dgm:prSet presAssocID="{496AE82D-B06B-B84F-925E-CDD6689259B0}" presName="horFlow" presStyleCnt="0"/>
      <dgm:spPr/>
    </dgm:pt>
    <dgm:pt modelId="{DFB174EF-9EE9-D049-B49B-1B9435F04702}" type="pres">
      <dgm:prSet presAssocID="{496AE82D-B06B-B84F-925E-CDD6689259B0}" presName="bigChev" presStyleLbl="node1" presStyleIdx="3" presStyleCnt="6" custScaleX="194270"/>
      <dgm:spPr>
        <a:prstGeom prst="chevron">
          <a:avLst/>
        </a:prstGeom>
      </dgm:spPr>
      <dgm:t>
        <a:bodyPr/>
        <a:lstStyle/>
        <a:p>
          <a:endParaRPr lang="es-ES"/>
        </a:p>
      </dgm:t>
    </dgm:pt>
    <dgm:pt modelId="{AF68CFB1-596E-F744-BD3F-2F017762C2F7}" type="pres">
      <dgm:prSet presAssocID="{B9E3B474-8FB9-F648-A8AF-2B3339053D37}" presName="parTrans" presStyleCnt="0"/>
      <dgm:spPr/>
    </dgm:pt>
    <dgm:pt modelId="{81B5DBC9-B57D-8A4E-9C68-593193F2380C}" type="pres">
      <dgm:prSet presAssocID="{E6B96A06-3988-934A-AB77-94DCBFADAD5E}" presName="node" presStyleLbl="alignAccFollowNode1" presStyleIdx="4" presStyleCnt="8" custScaleX="110192">
        <dgm:presLayoutVars>
          <dgm:bulletEnabled val="1"/>
        </dgm:presLayoutVars>
      </dgm:prSet>
      <dgm:spPr>
        <a:prstGeom prst="chevron">
          <a:avLst/>
        </a:prstGeom>
      </dgm:spPr>
      <dgm:t>
        <a:bodyPr/>
        <a:lstStyle/>
        <a:p>
          <a:endParaRPr lang="es-ES"/>
        </a:p>
      </dgm:t>
    </dgm:pt>
    <dgm:pt modelId="{EFB5E17F-46A4-EA49-922D-B0DB2BB87069}" type="pres">
      <dgm:prSet presAssocID="{FB54BC5A-C934-134E-8B6B-5E7DD65509DC}" presName="sibTrans" presStyleCnt="0"/>
      <dgm:spPr/>
    </dgm:pt>
    <dgm:pt modelId="{756741E0-BF9F-6441-A3CF-09483F34F706}" type="pres">
      <dgm:prSet presAssocID="{C37FC83C-2DA0-B743-A1C1-D992A615C213}" presName="node" presStyleLbl="alignAccFollowNode1" presStyleIdx="5" presStyleCnt="8" custScaleX="132101">
        <dgm:presLayoutVars>
          <dgm:bulletEnabled val="1"/>
        </dgm:presLayoutVars>
      </dgm:prSet>
      <dgm:spPr>
        <a:prstGeom prst="chevron">
          <a:avLst/>
        </a:prstGeom>
      </dgm:spPr>
      <dgm:t>
        <a:bodyPr/>
        <a:lstStyle/>
        <a:p>
          <a:endParaRPr lang="es-ES"/>
        </a:p>
      </dgm:t>
    </dgm:pt>
    <dgm:pt modelId="{442E3FEF-0191-7840-91FA-90469ED923E4}" type="pres">
      <dgm:prSet presAssocID="{496AE82D-B06B-B84F-925E-CDD6689259B0}" presName="vSp" presStyleCnt="0"/>
      <dgm:spPr/>
    </dgm:pt>
    <dgm:pt modelId="{62CDC278-3747-B84F-BBE0-CAD359FBE634}" type="pres">
      <dgm:prSet presAssocID="{8B50C791-16D4-8745-B009-BE0373C9B55C}" presName="horFlow" presStyleCnt="0"/>
      <dgm:spPr/>
    </dgm:pt>
    <dgm:pt modelId="{8691F19F-A9E9-C743-9B72-42CF99FA2CD7}" type="pres">
      <dgm:prSet presAssocID="{8B50C791-16D4-8745-B009-BE0373C9B55C}" presName="bigChev" presStyleLbl="node1" presStyleIdx="4" presStyleCnt="6" custScaleX="196336" custLinFactNeighborX="-3933" custLinFactNeighborY="-492"/>
      <dgm:spPr>
        <a:prstGeom prst="chevron">
          <a:avLst/>
        </a:prstGeom>
      </dgm:spPr>
      <dgm:t>
        <a:bodyPr/>
        <a:lstStyle/>
        <a:p>
          <a:endParaRPr lang="es-ES"/>
        </a:p>
      </dgm:t>
    </dgm:pt>
    <dgm:pt modelId="{266307A9-ABD0-0746-987E-7A10A0ED61D9}" type="pres">
      <dgm:prSet presAssocID="{C701818B-0C56-B04C-ACFC-DFBC7D347DCA}" presName="parTrans" presStyleCnt="0"/>
      <dgm:spPr/>
    </dgm:pt>
    <dgm:pt modelId="{3F4F4B39-07C7-4347-BAD7-C98E9E9A15FC}" type="pres">
      <dgm:prSet presAssocID="{E2C06A1E-E1FF-EF4B-8EAB-B2185D386176}" presName="node" presStyleLbl="alignAccFollowNode1" presStyleIdx="6" presStyleCnt="8" custScaleX="127269" custLinFactNeighborX="26898" custLinFactNeighborY="802">
        <dgm:presLayoutVars>
          <dgm:bulletEnabled val="1"/>
        </dgm:presLayoutVars>
      </dgm:prSet>
      <dgm:spPr>
        <a:prstGeom prst="chevron">
          <a:avLst/>
        </a:prstGeom>
      </dgm:spPr>
      <dgm:t>
        <a:bodyPr/>
        <a:lstStyle/>
        <a:p>
          <a:endParaRPr lang="es-ES"/>
        </a:p>
      </dgm:t>
    </dgm:pt>
    <dgm:pt modelId="{81292DF3-73F5-BE4F-B993-C945F2CCAAB3}" type="pres">
      <dgm:prSet presAssocID="{8B50C791-16D4-8745-B009-BE0373C9B55C}" presName="vSp" presStyleCnt="0"/>
      <dgm:spPr/>
    </dgm:pt>
    <dgm:pt modelId="{9A061032-52AB-814A-9EFF-6DFD30CEEB0B}" type="pres">
      <dgm:prSet presAssocID="{A4995DA8-DBB9-8848-8B28-BC2345C48B53}" presName="horFlow" presStyleCnt="0"/>
      <dgm:spPr/>
    </dgm:pt>
    <dgm:pt modelId="{6BCDAD27-0F2A-D849-B55E-DAA570756592}" type="pres">
      <dgm:prSet presAssocID="{A4995DA8-DBB9-8848-8B28-BC2345C48B53}" presName="bigChev" presStyleLbl="node1" presStyleIdx="5" presStyleCnt="6" custScaleX="193225" custLinFactNeighborX="-3933" custLinFactNeighborY="-4909"/>
      <dgm:spPr>
        <a:prstGeom prst="chevron">
          <a:avLst/>
        </a:prstGeom>
      </dgm:spPr>
      <dgm:t>
        <a:bodyPr/>
        <a:lstStyle/>
        <a:p>
          <a:endParaRPr lang="es-ES"/>
        </a:p>
      </dgm:t>
    </dgm:pt>
    <dgm:pt modelId="{038D9AE5-ADDB-964D-982B-5B3FDA291DA9}" type="pres">
      <dgm:prSet presAssocID="{40523032-BE9E-2B4E-8B2A-F0AD794AE3DE}" presName="parTrans" presStyleCnt="0"/>
      <dgm:spPr/>
    </dgm:pt>
    <dgm:pt modelId="{5863E35E-F7AE-514B-817B-F3D9D6EAF257}" type="pres">
      <dgm:prSet presAssocID="{AB3AD7AC-3A68-6741-B292-51BD0D932E21}" presName="node" presStyleLbl="alignAccFollowNode1" presStyleIdx="7" presStyleCnt="8" custLinFactNeighborX="16848" custLinFactNeighborY="-2614">
        <dgm:presLayoutVars>
          <dgm:bulletEnabled val="1"/>
        </dgm:presLayoutVars>
      </dgm:prSet>
      <dgm:spPr>
        <a:prstGeom prst="chevron">
          <a:avLst/>
        </a:prstGeom>
      </dgm:spPr>
      <dgm:t>
        <a:bodyPr/>
        <a:lstStyle/>
        <a:p>
          <a:endParaRPr lang="es-ES"/>
        </a:p>
      </dgm:t>
    </dgm:pt>
  </dgm:ptLst>
  <dgm:cxnLst>
    <dgm:cxn modelId="{8AE3BBA8-9AB5-40F9-BE8E-F7252FD4F426}" type="presOf" srcId="{8B50C791-16D4-8745-B009-BE0373C9B55C}" destId="{8691F19F-A9E9-C743-9B72-42CF99FA2CD7}" srcOrd="0" destOrd="0" presId="urn:microsoft.com/office/officeart/2005/8/layout/lProcess3"/>
    <dgm:cxn modelId="{9DD8A6C1-F51F-47EA-AA57-A2BDCB2C7220}" type="presOf" srcId="{C37FC83C-2DA0-B743-A1C1-D992A615C213}" destId="{756741E0-BF9F-6441-A3CF-09483F34F706}" srcOrd="0" destOrd="0" presId="urn:microsoft.com/office/officeart/2005/8/layout/lProcess3"/>
    <dgm:cxn modelId="{56E867FD-2537-BB43-9060-B385C7926E8D}" srcId="{A4995DA8-DBB9-8848-8B28-BC2345C48B53}" destId="{AB3AD7AC-3A68-6741-B292-51BD0D932E21}" srcOrd="0" destOrd="0" parTransId="{40523032-BE9E-2B4E-8B2A-F0AD794AE3DE}" sibTransId="{583672DB-3EC5-1248-9E09-4BF37C586EF5}"/>
    <dgm:cxn modelId="{22B4902F-5A1C-F04E-BF88-013576A6324D}" srcId="{06452099-9459-C149-A378-4A7DEEAE8371}" destId="{00F8D062-AA31-604C-BED9-7FF4EB3DCB21}" srcOrd="0" destOrd="0" parTransId="{F3C29C3A-2E9E-B94E-927B-D2720F60D880}" sibTransId="{87AA1498-1751-3946-824D-563808CB214D}"/>
    <dgm:cxn modelId="{A8DAE2EA-4A5F-9046-A71F-A0A936DB3BBE}" srcId="{1873C89B-05C5-5144-82EF-A9D5486AE47D}" destId="{164D3368-8F2D-9B4A-AF05-52F9380ECD45}" srcOrd="1" destOrd="0" parTransId="{29BE13D3-6FBF-C249-8F12-1100CA0CDA51}" sibTransId="{0AE5876E-5FBE-1345-9C65-F954513847B7}"/>
    <dgm:cxn modelId="{6FD75A84-D073-9F4F-9D5F-380FC36E2706}" srcId="{496AE82D-B06B-B84F-925E-CDD6689259B0}" destId="{E6B96A06-3988-934A-AB77-94DCBFADAD5E}" srcOrd="0" destOrd="0" parTransId="{B9E3B474-8FB9-F648-A8AF-2B3339053D37}" sibTransId="{FB54BC5A-C934-134E-8B6B-5E7DD65509DC}"/>
    <dgm:cxn modelId="{7E84D4A0-4081-4DA0-B721-EA4C6A95B042}" type="presOf" srcId="{E6B96A06-3988-934A-AB77-94DCBFADAD5E}" destId="{81B5DBC9-B57D-8A4E-9C68-593193F2380C}" srcOrd="0" destOrd="0" presId="urn:microsoft.com/office/officeart/2005/8/layout/lProcess3"/>
    <dgm:cxn modelId="{74E365BF-A3F1-43CE-949D-DA0512BA41B5}" type="presOf" srcId="{164D3368-8F2D-9B4A-AF05-52F9380ECD45}" destId="{7F057367-501C-0D46-86CB-811FAE2AD319}" srcOrd="0" destOrd="0" presId="urn:microsoft.com/office/officeart/2005/8/layout/lProcess3"/>
    <dgm:cxn modelId="{A2AD1BBB-7517-44F4-B8C0-6BB51CDEEF73}" type="presOf" srcId="{E2C06A1E-E1FF-EF4B-8EAB-B2185D386176}" destId="{3F4F4B39-07C7-4347-BAD7-C98E9E9A15FC}" srcOrd="0" destOrd="0" presId="urn:microsoft.com/office/officeart/2005/8/layout/lProcess3"/>
    <dgm:cxn modelId="{24C4767F-F37A-F243-8DFC-00707A4B4F89}" srcId="{06452099-9459-C149-A378-4A7DEEAE8371}" destId="{F752F59E-CFFD-7B49-91A6-FEBECFCC98CF}" srcOrd="2" destOrd="0" parTransId="{9D4BC281-1DB3-6546-952A-9A64AEFE4473}" sibTransId="{37301FC4-9EAE-4E42-84A0-5E17DA84DEB8}"/>
    <dgm:cxn modelId="{67660DC3-CDCD-B348-820A-2DB005A8D80A}" srcId="{1873C89B-05C5-5144-82EF-A9D5486AE47D}" destId="{6D085DB6-38FB-6542-AD53-5920488BEA39}" srcOrd="0" destOrd="0" parTransId="{7E2B582C-8138-B14C-919D-FF8F8F116863}" sibTransId="{1161FCD0-D76D-9847-BA22-D1F9D020D59D}"/>
    <dgm:cxn modelId="{BE64F525-6FFB-1040-AC94-1C36AAFE60D7}" srcId="{06452099-9459-C149-A378-4A7DEEAE8371}" destId="{8B50C791-16D4-8745-B009-BE0373C9B55C}" srcOrd="4" destOrd="0" parTransId="{B5E734AA-C2A8-9840-8BC9-0C5FDFAD87B3}" sibTransId="{A4F0323C-DD70-8C42-B317-8A48D0CFC334}"/>
    <dgm:cxn modelId="{B8B1D8EC-E99F-BC48-A072-37FFFDBB0C4B}" srcId="{F752F59E-CFFD-7B49-91A6-FEBECFCC98CF}" destId="{30B07109-9708-6647-89A3-53DFF6315303}" srcOrd="1" destOrd="0" parTransId="{673A6229-B78B-5E4D-AA22-C1E8D866C2EC}" sibTransId="{35F91BC8-E213-6643-9AAF-C5B69870FDE4}"/>
    <dgm:cxn modelId="{CA596CD3-FE4C-4A50-8AAC-DFA2DB0B4EC7}" type="presOf" srcId="{C5C2C11F-E6EE-2C40-B31F-13839E8B9678}" destId="{A80851EA-DA98-8949-98C2-CA2861125A86}" srcOrd="0" destOrd="0" presId="urn:microsoft.com/office/officeart/2005/8/layout/lProcess3"/>
    <dgm:cxn modelId="{E030C514-4DAD-C54C-A9FE-606D720850D9}" srcId="{496AE82D-B06B-B84F-925E-CDD6689259B0}" destId="{C37FC83C-2DA0-B743-A1C1-D992A615C213}" srcOrd="1" destOrd="0" parTransId="{C48F3427-CDAF-3A4A-975D-ACE6858F216C}" sibTransId="{CE279674-DE32-B540-A192-E2A92795F8C3}"/>
    <dgm:cxn modelId="{D7868CAF-FF49-45D3-8585-AE17AC9F6D11}" type="presOf" srcId="{496AE82D-B06B-B84F-925E-CDD6689259B0}" destId="{DFB174EF-9EE9-D049-B49B-1B9435F04702}" srcOrd="0" destOrd="0" presId="urn:microsoft.com/office/officeart/2005/8/layout/lProcess3"/>
    <dgm:cxn modelId="{A8B7C300-D2A0-2141-823C-4A09B0A661EB}" srcId="{F752F59E-CFFD-7B49-91A6-FEBECFCC98CF}" destId="{C5C2C11F-E6EE-2C40-B31F-13839E8B9678}" srcOrd="0" destOrd="0" parTransId="{C941EE3A-B414-4149-90B8-58F597923412}" sibTransId="{8C0C94FE-AEED-C446-A665-A9D8DC8A8A1B}"/>
    <dgm:cxn modelId="{B5A5A34A-6F93-4779-9E66-716B8BF4DD1E}" type="presOf" srcId="{AB3AD7AC-3A68-6741-B292-51BD0D932E21}" destId="{5863E35E-F7AE-514B-817B-F3D9D6EAF257}" srcOrd="0" destOrd="0" presId="urn:microsoft.com/office/officeart/2005/8/layout/lProcess3"/>
    <dgm:cxn modelId="{EEDF4DC8-8097-8D42-81D6-9F3D30AF522A}" srcId="{06452099-9459-C149-A378-4A7DEEAE8371}" destId="{496AE82D-B06B-B84F-925E-CDD6689259B0}" srcOrd="3" destOrd="0" parTransId="{5E5D7357-C154-AE41-BF25-ACC3F4C6B8B5}" sibTransId="{7FAF4ACC-7A32-B04B-95F8-F52CB206A824}"/>
    <dgm:cxn modelId="{6C14101C-A412-4791-9900-2E17511FDE9E}" type="presOf" srcId="{30B07109-9708-6647-89A3-53DFF6315303}" destId="{BC9E12D0-4DF8-3D49-8F28-E2F284B22B50}" srcOrd="0" destOrd="0" presId="urn:microsoft.com/office/officeart/2005/8/layout/lProcess3"/>
    <dgm:cxn modelId="{690A35D4-9EA5-4F2D-BE35-1E3EEE294D6D}" type="presOf" srcId="{6D085DB6-38FB-6542-AD53-5920488BEA39}" destId="{9C341ACD-05D8-0A43-889D-27945DBAFFC3}" srcOrd="0" destOrd="0" presId="urn:microsoft.com/office/officeart/2005/8/layout/lProcess3"/>
    <dgm:cxn modelId="{F1DC3BBC-0AF9-BF48-A884-627E9D8D93ED}" srcId="{06452099-9459-C149-A378-4A7DEEAE8371}" destId="{1873C89B-05C5-5144-82EF-A9D5486AE47D}" srcOrd="1" destOrd="0" parTransId="{B45CFDAB-9B30-1B4D-967A-2CBA880A01F4}" sibTransId="{970AB8C5-0A83-864D-ADFA-BE62AA5F01BF}"/>
    <dgm:cxn modelId="{3B0D0698-7889-4041-9667-1A4FFD3502FD}" type="presOf" srcId="{F752F59E-CFFD-7B49-91A6-FEBECFCC98CF}" destId="{7FA87117-0A14-1643-9C4E-E12D5AD29CD3}" srcOrd="0" destOrd="0" presId="urn:microsoft.com/office/officeart/2005/8/layout/lProcess3"/>
    <dgm:cxn modelId="{A2750091-D0A1-47AE-90E6-ABA7063D7F92}" type="presOf" srcId="{1873C89B-05C5-5144-82EF-A9D5486AE47D}" destId="{89835F2A-471F-D747-8EAB-FCB343DC7010}" srcOrd="0" destOrd="0" presId="urn:microsoft.com/office/officeart/2005/8/layout/lProcess3"/>
    <dgm:cxn modelId="{8CB06A62-0A9B-474E-8056-98A88A633C43}" type="presOf" srcId="{06452099-9459-C149-A378-4A7DEEAE8371}" destId="{60AB0C8C-1E56-D942-9406-037F1C1119F0}" srcOrd="0" destOrd="0" presId="urn:microsoft.com/office/officeart/2005/8/layout/lProcess3"/>
    <dgm:cxn modelId="{8BC5CF9D-494F-8149-BC6B-69E2706EA8E1}" srcId="{06452099-9459-C149-A378-4A7DEEAE8371}" destId="{A4995DA8-DBB9-8848-8B28-BC2345C48B53}" srcOrd="5" destOrd="0" parTransId="{A1EF160F-056C-C240-9125-34166793AEC6}" sibTransId="{CAFC862F-BAAA-1B4A-8098-BB68F5079DFC}"/>
    <dgm:cxn modelId="{7BCF7234-3ABE-4BB3-A105-20154986920A}" type="presOf" srcId="{A4995DA8-DBB9-8848-8B28-BC2345C48B53}" destId="{6BCDAD27-0F2A-D849-B55E-DAA570756592}" srcOrd="0" destOrd="0" presId="urn:microsoft.com/office/officeart/2005/8/layout/lProcess3"/>
    <dgm:cxn modelId="{BB647F72-E4CD-D34C-A078-07658D1AAB82}" srcId="{8B50C791-16D4-8745-B009-BE0373C9B55C}" destId="{E2C06A1E-E1FF-EF4B-8EAB-B2185D386176}" srcOrd="0" destOrd="0" parTransId="{C701818B-0C56-B04C-ACFC-DFBC7D347DCA}" sibTransId="{12D02F4F-E4F2-5C4C-8ACD-536286B56435}"/>
    <dgm:cxn modelId="{2973161F-8A43-42D6-A48B-F82BECE59C0E}" type="presOf" srcId="{00F8D062-AA31-604C-BED9-7FF4EB3DCB21}" destId="{0BFD9A8B-271D-FD40-A614-A743152B6DB9}" srcOrd="0" destOrd="0" presId="urn:microsoft.com/office/officeart/2005/8/layout/lProcess3"/>
    <dgm:cxn modelId="{B1D6520A-9312-4DF1-BF1A-04C0A4794BA3}" type="presParOf" srcId="{60AB0C8C-1E56-D942-9406-037F1C1119F0}" destId="{A4F6B37B-3329-F247-9FE7-F5BFED63B090}" srcOrd="0" destOrd="0" presId="urn:microsoft.com/office/officeart/2005/8/layout/lProcess3"/>
    <dgm:cxn modelId="{C3D4EA37-513D-46C6-91EF-2AB31FFF306C}" type="presParOf" srcId="{A4F6B37B-3329-F247-9FE7-F5BFED63B090}" destId="{0BFD9A8B-271D-FD40-A614-A743152B6DB9}" srcOrd="0" destOrd="0" presId="urn:microsoft.com/office/officeart/2005/8/layout/lProcess3"/>
    <dgm:cxn modelId="{D084902F-4243-429D-AD7A-96C48246BDF7}" type="presParOf" srcId="{60AB0C8C-1E56-D942-9406-037F1C1119F0}" destId="{1AF58F86-CDAD-104F-8B72-EAA294EE1C8D}" srcOrd="1" destOrd="0" presId="urn:microsoft.com/office/officeart/2005/8/layout/lProcess3"/>
    <dgm:cxn modelId="{6E49C8DB-47CF-47DE-8A01-62F91EC573CF}" type="presParOf" srcId="{60AB0C8C-1E56-D942-9406-037F1C1119F0}" destId="{439CF8EB-F5DF-114C-BA71-738EE09CB25D}" srcOrd="2" destOrd="0" presId="urn:microsoft.com/office/officeart/2005/8/layout/lProcess3"/>
    <dgm:cxn modelId="{50FA2237-858E-49CB-B1FB-E6FE22150BFC}" type="presParOf" srcId="{439CF8EB-F5DF-114C-BA71-738EE09CB25D}" destId="{89835F2A-471F-D747-8EAB-FCB343DC7010}" srcOrd="0" destOrd="0" presId="urn:microsoft.com/office/officeart/2005/8/layout/lProcess3"/>
    <dgm:cxn modelId="{5A132531-2371-4D6D-B7E1-669942BBD068}" type="presParOf" srcId="{439CF8EB-F5DF-114C-BA71-738EE09CB25D}" destId="{DFEFBB0B-2055-8D4B-BBAB-65663D3D1DDB}" srcOrd="1" destOrd="0" presId="urn:microsoft.com/office/officeart/2005/8/layout/lProcess3"/>
    <dgm:cxn modelId="{29867FCC-574B-4884-A7A2-91BBEDC32E09}" type="presParOf" srcId="{439CF8EB-F5DF-114C-BA71-738EE09CB25D}" destId="{9C341ACD-05D8-0A43-889D-27945DBAFFC3}" srcOrd="2" destOrd="0" presId="urn:microsoft.com/office/officeart/2005/8/layout/lProcess3"/>
    <dgm:cxn modelId="{E9A56574-44CE-4483-BB4C-F7381DF40F20}" type="presParOf" srcId="{439CF8EB-F5DF-114C-BA71-738EE09CB25D}" destId="{B7738716-71FB-4141-A519-7F35BD751387}" srcOrd="3" destOrd="0" presId="urn:microsoft.com/office/officeart/2005/8/layout/lProcess3"/>
    <dgm:cxn modelId="{289CABD9-6109-4062-97BC-C3407391C479}" type="presParOf" srcId="{439CF8EB-F5DF-114C-BA71-738EE09CB25D}" destId="{7F057367-501C-0D46-86CB-811FAE2AD319}" srcOrd="4" destOrd="0" presId="urn:microsoft.com/office/officeart/2005/8/layout/lProcess3"/>
    <dgm:cxn modelId="{88E05EC5-5064-41A0-9F2A-2B33DA608A85}" type="presParOf" srcId="{60AB0C8C-1E56-D942-9406-037F1C1119F0}" destId="{3EDCD3AF-F861-6043-8B1E-3451CC42D0F6}" srcOrd="3" destOrd="0" presId="urn:microsoft.com/office/officeart/2005/8/layout/lProcess3"/>
    <dgm:cxn modelId="{C6C589F9-8F28-470F-9D8A-3C7C9B66C121}" type="presParOf" srcId="{60AB0C8C-1E56-D942-9406-037F1C1119F0}" destId="{B59CC129-C0F6-854F-B6B5-B0E9B9DBE3E3}" srcOrd="4" destOrd="0" presId="urn:microsoft.com/office/officeart/2005/8/layout/lProcess3"/>
    <dgm:cxn modelId="{5C18E442-E0C0-41E1-A902-3A7A7CD13F0E}" type="presParOf" srcId="{B59CC129-C0F6-854F-B6B5-B0E9B9DBE3E3}" destId="{7FA87117-0A14-1643-9C4E-E12D5AD29CD3}" srcOrd="0" destOrd="0" presId="urn:microsoft.com/office/officeart/2005/8/layout/lProcess3"/>
    <dgm:cxn modelId="{DDB209FE-EE2B-4542-B828-FB5287AE7CEA}" type="presParOf" srcId="{B59CC129-C0F6-854F-B6B5-B0E9B9DBE3E3}" destId="{D3E9CA8C-46DB-7A45-9AED-956968A01163}" srcOrd="1" destOrd="0" presId="urn:microsoft.com/office/officeart/2005/8/layout/lProcess3"/>
    <dgm:cxn modelId="{9016A008-A2A9-4103-A1B2-D410CA4DB7C6}" type="presParOf" srcId="{B59CC129-C0F6-854F-B6B5-B0E9B9DBE3E3}" destId="{A80851EA-DA98-8949-98C2-CA2861125A86}" srcOrd="2" destOrd="0" presId="urn:microsoft.com/office/officeart/2005/8/layout/lProcess3"/>
    <dgm:cxn modelId="{B5570E2E-E4E6-4794-AA2F-1F943BB10757}" type="presParOf" srcId="{B59CC129-C0F6-854F-B6B5-B0E9B9DBE3E3}" destId="{E7CAC487-4A78-1B41-80DF-176AA78AAF86}" srcOrd="3" destOrd="0" presId="urn:microsoft.com/office/officeart/2005/8/layout/lProcess3"/>
    <dgm:cxn modelId="{675F3819-9612-4821-B0F9-D8724C434198}" type="presParOf" srcId="{B59CC129-C0F6-854F-B6B5-B0E9B9DBE3E3}" destId="{BC9E12D0-4DF8-3D49-8F28-E2F284B22B50}" srcOrd="4" destOrd="0" presId="urn:microsoft.com/office/officeart/2005/8/layout/lProcess3"/>
    <dgm:cxn modelId="{E347F25D-67CF-40A2-ABEC-9083328F375E}" type="presParOf" srcId="{60AB0C8C-1E56-D942-9406-037F1C1119F0}" destId="{BAF770C2-4F19-DC49-908B-9733532692AE}" srcOrd="5" destOrd="0" presId="urn:microsoft.com/office/officeart/2005/8/layout/lProcess3"/>
    <dgm:cxn modelId="{F22CDDBB-962F-4D1F-BA3A-1BBF65D74530}" type="presParOf" srcId="{60AB0C8C-1E56-D942-9406-037F1C1119F0}" destId="{3B503C86-E9F3-FB49-8E27-98D20612ECBE}" srcOrd="6" destOrd="0" presId="urn:microsoft.com/office/officeart/2005/8/layout/lProcess3"/>
    <dgm:cxn modelId="{17F94BC7-E4E9-4494-8A6F-CD90B2D48E08}" type="presParOf" srcId="{3B503C86-E9F3-FB49-8E27-98D20612ECBE}" destId="{DFB174EF-9EE9-D049-B49B-1B9435F04702}" srcOrd="0" destOrd="0" presId="urn:microsoft.com/office/officeart/2005/8/layout/lProcess3"/>
    <dgm:cxn modelId="{D1D0C9D5-3AAC-44DE-B620-11E107552F3F}" type="presParOf" srcId="{3B503C86-E9F3-FB49-8E27-98D20612ECBE}" destId="{AF68CFB1-596E-F744-BD3F-2F017762C2F7}" srcOrd="1" destOrd="0" presId="urn:microsoft.com/office/officeart/2005/8/layout/lProcess3"/>
    <dgm:cxn modelId="{7430FCAA-4245-426E-A5C0-0163EAC29DCA}" type="presParOf" srcId="{3B503C86-E9F3-FB49-8E27-98D20612ECBE}" destId="{81B5DBC9-B57D-8A4E-9C68-593193F2380C}" srcOrd="2" destOrd="0" presId="urn:microsoft.com/office/officeart/2005/8/layout/lProcess3"/>
    <dgm:cxn modelId="{A86D8B4F-AF0B-4EB2-A745-B2AB5B6F9E0B}" type="presParOf" srcId="{3B503C86-E9F3-FB49-8E27-98D20612ECBE}" destId="{EFB5E17F-46A4-EA49-922D-B0DB2BB87069}" srcOrd="3" destOrd="0" presId="urn:microsoft.com/office/officeart/2005/8/layout/lProcess3"/>
    <dgm:cxn modelId="{8898C065-F9BC-4136-B67C-AC18D338EC0E}" type="presParOf" srcId="{3B503C86-E9F3-FB49-8E27-98D20612ECBE}" destId="{756741E0-BF9F-6441-A3CF-09483F34F706}" srcOrd="4" destOrd="0" presId="urn:microsoft.com/office/officeart/2005/8/layout/lProcess3"/>
    <dgm:cxn modelId="{8959288A-FB37-4055-955B-4C3304C38D0F}" type="presParOf" srcId="{60AB0C8C-1E56-D942-9406-037F1C1119F0}" destId="{442E3FEF-0191-7840-91FA-90469ED923E4}" srcOrd="7" destOrd="0" presId="urn:microsoft.com/office/officeart/2005/8/layout/lProcess3"/>
    <dgm:cxn modelId="{AD764379-E3BE-4A11-BB06-A15CBAE5FBF7}" type="presParOf" srcId="{60AB0C8C-1E56-D942-9406-037F1C1119F0}" destId="{62CDC278-3747-B84F-BBE0-CAD359FBE634}" srcOrd="8" destOrd="0" presId="urn:microsoft.com/office/officeart/2005/8/layout/lProcess3"/>
    <dgm:cxn modelId="{AD12B593-465F-493B-B4EE-FD34716D0930}" type="presParOf" srcId="{62CDC278-3747-B84F-BBE0-CAD359FBE634}" destId="{8691F19F-A9E9-C743-9B72-42CF99FA2CD7}" srcOrd="0" destOrd="0" presId="urn:microsoft.com/office/officeart/2005/8/layout/lProcess3"/>
    <dgm:cxn modelId="{7C4BBC3D-DD9A-4306-AB70-820A4EC2E033}" type="presParOf" srcId="{62CDC278-3747-B84F-BBE0-CAD359FBE634}" destId="{266307A9-ABD0-0746-987E-7A10A0ED61D9}" srcOrd="1" destOrd="0" presId="urn:microsoft.com/office/officeart/2005/8/layout/lProcess3"/>
    <dgm:cxn modelId="{37588714-8579-4355-B0D7-71936F9DB2B3}" type="presParOf" srcId="{62CDC278-3747-B84F-BBE0-CAD359FBE634}" destId="{3F4F4B39-07C7-4347-BAD7-C98E9E9A15FC}" srcOrd="2" destOrd="0" presId="urn:microsoft.com/office/officeart/2005/8/layout/lProcess3"/>
    <dgm:cxn modelId="{63DFE18B-FB69-43F4-A3DE-F9F34876D4F3}" type="presParOf" srcId="{60AB0C8C-1E56-D942-9406-037F1C1119F0}" destId="{81292DF3-73F5-BE4F-B993-C945F2CCAAB3}" srcOrd="9" destOrd="0" presId="urn:microsoft.com/office/officeart/2005/8/layout/lProcess3"/>
    <dgm:cxn modelId="{52350F41-400F-4BF1-8702-122ED844A406}" type="presParOf" srcId="{60AB0C8C-1E56-D942-9406-037F1C1119F0}" destId="{9A061032-52AB-814A-9EFF-6DFD30CEEB0B}" srcOrd="10" destOrd="0" presId="urn:microsoft.com/office/officeart/2005/8/layout/lProcess3"/>
    <dgm:cxn modelId="{97A2AD5F-D4DD-4AE1-A379-3757FD02C9C3}" type="presParOf" srcId="{9A061032-52AB-814A-9EFF-6DFD30CEEB0B}" destId="{6BCDAD27-0F2A-D849-B55E-DAA570756592}" srcOrd="0" destOrd="0" presId="urn:microsoft.com/office/officeart/2005/8/layout/lProcess3"/>
    <dgm:cxn modelId="{90293ED4-2B5E-424D-AC57-979AB2980B06}" type="presParOf" srcId="{9A061032-52AB-814A-9EFF-6DFD30CEEB0B}" destId="{038D9AE5-ADDB-964D-982B-5B3FDA291DA9}" srcOrd="1" destOrd="0" presId="urn:microsoft.com/office/officeart/2005/8/layout/lProcess3"/>
    <dgm:cxn modelId="{F78605C0-261A-4AD3-996E-DEB89E764C0E}" type="presParOf" srcId="{9A061032-52AB-814A-9EFF-6DFD30CEEB0B}" destId="{5863E35E-F7AE-514B-817B-F3D9D6EAF257}" srcOrd="2"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BFD9A8B-271D-FD40-A614-A743152B6DB9}">
      <dsp:nvSpPr>
        <dsp:cNvPr id="0" name=""/>
        <dsp:cNvSpPr/>
      </dsp:nvSpPr>
      <dsp:spPr>
        <a:xfrm>
          <a:off x="842185" y="36301"/>
          <a:ext cx="3310578"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Meccano </a:t>
          </a:r>
          <a:r>
            <a:rPr lang="en-US" sz="1600" kern="1200" noProof="0" dirty="0" smtClean="0">
              <a:solidFill>
                <a:srgbClr val="FFFFFF"/>
              </a:solidFill>
              <a:latin typeface="Calibri"/>
              <a:ea typeface="+mn-ea"/>
              <a:cs typeface="+mn-cs"/>
            </a:rPr>
            <a:t>construction</a:t>
          </a:r>
          <a:endParaRPr lang="en-US" sz="1600" kern="1200" noProof="0" dirty="0">
            <a:solidFill>
              <a:srgbClr val="FFFFFF"/>
            </a:solidFill>
            <a:latin typeface="Calibri"/>
            <a:ea typeface="+mn-ea"/>
            <a:cs typeface="+mn-cs"/>
          </a:endParaRPr>
        </a:p>
      </dsp:txBody>
      <dsp:txXfrm>
        <a:off x="842185" y="36301"/>
        <a:ext cx="3310578" cy="672673"/>
      </dsp:txXfrm>
    </dsp:sp>
    <dsp:sp modelId="{89835F2A-471F-D747-8EAB-FCB343DC7010}">
      <dsp:nvSpPr>
        <dsp:cNvPr id="0" name=""/>
        <dsp:cNvSpPr/>
      </dsp:nvSpPr>
      <dsp:spPr>
        <a:xfrm>
          <a:off x="842181" y="768896"/>
          <a:ext cx="3378636" cy="687626"/>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smtClean="0">
              <a:latin typeface="Calibri" pitchFamily="34" charset="0"/>
            </a:rPr>
            <a:t>Parameterization of </a:t>
          </a:r>
          <a:r>
            <a:rPr lang="en-US" sz="1600" kern="1200" dirty="0" smtClean="0">
              <a:latin typeface="Calibri" pitchFamily="34" charset="0"/>
            </a:rPr>
            <a:t>the        solid surface</a:t>
          </a:r>
          <a:endParaRPr lang="en-US" sz="1600" kern="1200" dirty="0">
            <a:solidFill>
              <a:srgbClr val="FFFFFF"/>
            </a:solidFill>
            <a:latin typeface="Calibri" pitchFamily="34" charset="0"/>
            <a:ea typeface="+mn-ea"/>
            <a:cs typeface="+mn-cs"/>
          </a:endParaRPr>
        </a:p>
      </dsp:txBody>
      <dsp:txXfrm>
        <a:off x="842181" y="768896"/>
        <a:ext cx="3378636" cy="687626"/>
      </dsp:txXfrm>
    </dsp:sp>
    <dsp:sp modelId="{9C341ACD-05D8-0A43-889D-27945DBAFFC3}">
      <dsp:nvSpPr>
        <dsp:cNvPr id="0" name=""/>
        <dsp:cNvSpPr/>
      </dsp:nvSpPr>
      <dsp:spPr>
        <a:xfrm>
          <a:off x="4063683" y="845375"/>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Solid boundary partition</a:t>
          </a:r>
          <a:endParaRPr lang="en-US" sz="1200" kern="1200" dirty="0">
            <a:solidFill>
              <a:srgbClr val="191919">
                <a:hueOff val="0"/>
                <a:satOff val="0"/>
                <a:lumOff val="0"/>
                <a:alphaOff val="0"/>
              </a:srgbClr>
            </a:solidFill>
            <a:latin typeface="Calibri"/>
            <a:ea typeface="+mn-ea"/>
            <a:cs typeface="+mn-cs"/>
          </a:endParaRPr>
        </a:p>
      </dsp:txBody>
      <dsp:txXfrm>
        <a:off x="4063683" y="845375"/>
        <a:ext cx="1395797" cy="558318"/>
      </dsp:txXfrm>
    </dsp:sp>
    <dsp:sp modelId="{7F057367-501C-0D46-86CB-811FAE2AD319}">
      <dsp:nvSpPr>
        <dsp:cNvPr id="0" name=""/>
        <dsp:cNvSpPr/>
      </dsp:nvSpPr>
      <dsp:spPr>
        <a:xfrm>
          <a:off x="5268846" y="839993"/>
          <a:ext cx="2128758"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smtClean="0">
              <a:solidFill>
                <a:srgbClr val="191919">
                  <a:hueOff val="0"/>
                  <a:satOff val="0"/>
                  <a:lumOff val="0"/>
                  <a:alphaOff val="0"/>
                </a:srgbClr>
              </a:solidFill>
              <a:latin typeface="Calibri"/>
              <a:ea typeface="+mn-ea"/>
              <a:cs typeface="+mn-cs"/>
            </a:rPr>
            <a:t>Floater’s parameterization</a:t>
          </a:r>
          <a:endParaRPr lang="en-US" sz="1200" kern="1200" dirty="0">
            <a:solidFill>
              <a:srgbClr val="191919">
                <a:hueOff val="0"/>
                <a:satOff val="0"/>
                <a:lumOff val="0"/>
                <a:alphaOff val="0"/>
              </a:srgbClr>
            </a:solidFill>
            <a:latin typeface="Calibri"/>
            <a:ea typeface="+mn-ea"/>
            <a:cs typeface="+mn-cs"/>
          </a:endParaRPr>
        </a:p>
      </dsp:txBody>
      <dsp:txXfrm>
        <a:off x="5268846" y="839993"/>
        <a:ext cx="2128758" cy="558318"/>
      </dsp:txXfrm>
    </dsp:sp>
    <dsp:sp modelId="{7FA87117-0A14-1643-9C4E-E12D5AD29CD3}">
      <dsp:nvSpPr>
        <dsp:cNvPr id="0" name=""/>
        <dsp:cNvSpPr/>
      </dsp:nvSpPr>
      <dsp:spPr>
        <a:xfrm>
          <a:off x="870219" y="1550697"/>
          <a:ext cx="3282948"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Coarse tetrahedral mesh         of the meccano</a:t>
          </a:r>
          <a:endParaRPr lang="en-US" sz="1600" kern="1200" dirty="0">
            <a:solidFill>
              <a:srgbClr val="FFFFFF"/>
            </a:solidFill>
            <a:latin typeface="Calibri"/>
            <a:ea typeface="+mn-ea"/>
            <a:cs typeface="+mn-cs"/>
          </a:endParaRPr>
        </a:p>
      </dsp:txBody>
      <dsp:txXfrm>
        <a:off x="870219" y="1550697"/>
        <a:ext cx="3282948" cy="672673"/>
      </dsp:txXfrm>
    </dsp:sp>
    <dsp:sp modelId="{A80851EA-DA98-8949-98C2-CA2861125A86}">
      <dsp:nvSpPr>
        <dsp:cNvPr id="0" name=""/>
        <dsp:cNvSpPr/>
      </dsp:nvSpPr>
      <dsp:spPr>
        <a:xfrm>
          <a:off x="3997627" y="1607875"/>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smtClean="0">
              <a:solidFill>
                <a:srgbClr val="191919">
                  <a:hueOff val="0"/>
                  <a:satOff val="0"/>
                  <a:lumOff val="0"/>
                  <a:alphaOff val="0"/>
                </a:srgbClr>
              </a:solidFill>
              <a:latin typeface="Calibri"/>
              <a:ea typeface="+mn-ea"/>
              <a:cs typeface="+mn-cs"/>
            </a:rPr>
            <a:t>Partition into hexahedra</a:t>
          </a:r>
          <a:endParaRPr lang="en-US" sz="1200" kern="1200" dirty="0">
            <a:solidFill>
              <a:srgbClr val="191919">
                <a:hueOff val="0"/>
                <a:satOff val="0"/>
                <a:lumOff val="0"/>
                <a:alphaOff val="0"/>
              </a:srgbClr>
            </a:solidFill>
            <a:latin typeface="Calibri"/>
            <a:ea typeface="+mn-ea"/>
            <a:cs typeface="+mn-cs"/>
          </a:endParaRPr>
        </a:p>
      </dsp:txBody>
      <dsp:txXfrm>
        <a:off x="3997627" y="1607875"/>
        <a:ext cx="1395797" cy="558318"/>
      </dsp:txXfrm>
    </dsp:sp>
    <dsp:sp modelId="{BC9E12D0-4DF8-3D49-8F28-E2F284B22B50}">
      <dsp:nvSpPr>
        <dsp:cNvPr id="0" name=""/>
        <dsp:cNvSpPr/>
      </dsp:nvSpPr>
      <dsp:spPr>
        <a:xfrm>
          <a:off x="5194068" y="1607875"/>
          <a:ext cx="1641038"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Hexahedron subdivision into six </a:t>
          </a:r>
          <a:r>
            <a:rPr lang="en-US" sz="1200" kern="1200" dirty="0" err="1" smtClean="0">
              <a:solidFill>
                <a:srgbClr val="191919">
                  <a:hueOff val="0"/>
                  <a:satOff val="0"/>
                  <a:lumOff val="0"/>
                  <a:alphaOff val="0"/>
                </a:srgbClr>
              </a:solidFill>
              <a:latin typeface="Calibri"/>
              <a:ea typeface="+mn-ea"/>
              <a:cs typeface="+mn-cs"/>
            </a:rPr>
            <a:t>tetrahedra</a:t>
          </a:r>
          <a:endParaRPr lang="en-US" sz="1200" kern="1200" dirty="0">
            <a:solidFill>
              <a:srgbClr val="191919">
                <a:hueOff val="0"/>
                <a:satOff val="0"/>
                <a:lumOff val="0"/>
                <a:alphaOff val="0"/>
              </a:srgbClr>
            </a:solidFill>
            <a:latin typeface="Calibri"/>
            <a:ea typeface="+mn-ea"/>
            <a:cs typeface="+mn-cs"/>
          </a:endParaRPr>
        </a:p>
      </dsp:txBody>
      <dsp:txXfrm>
        <a:off x="5194068" y="1607875"/>
        <a:ext cx="1641038" cy="558318"/>
      </dsp:txXfrm>
    </dsp:sp>
    <dsp:sp modelId="{DFB174EF-9EE9-D049-B49B-1B9435F04702}">
      <dsp:nvSpPr>
        <dsp:cNvPr id="0" name=""/>
        <dsp:cNvSpPr/>
      </dsp:nvSpPr>
      <dsp:spPr>
        <a:xfrm>
          <a:off x="870219" y="2317545"/>
          <a:ext cx="3267006"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Solid boundary approximation</a:t>
          </a:r>
          <a:endParaRPr lang="en-US" sz="1600" kern="1200" dirty="0">
            <a:solidFill>
              <a:srgbClr val="FFFFFF"/>
            </a:solidFill>
            <a:latin typeface="Calibri"/>
            <a:ea typeface="+mn-ea"/>
            <a:cs typeface="+mn-cs"/>
          </a:endParaRPr>
        </a:p>
      </dsp:txBody>
      <dsp:txXfrm>
        <a:off x="870219" y="2317545"/>
        <a:ext cx="3267006" cy="672673"/>
      </dsp:txXfrm>
    </dsp:sp>
    <dsp:sp modelId="{81B5DBC9-B57D-8A4E-9C68-593193F2380C}">
      <dsp:nvSpPr>
        <dsp:cNvPr id="0" name=""/>
        <dsp:cNvSpPr/>
      </dsp:nvSpPr>
      <dsp:spPr>
        <a:xfrm>
          <a:off x="3918606" y="2374722"/>
          <a:ext cx="1538056"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Kossaczky’s refinement</a:t>
          </a:r>
          <a:endParaRPr lang="en-US" sz="1200" kern="1200" dirty="0">
            <a:solidFill>
              <a:srgbClr val="191919">
                <a:hueOff val="0"/>
                <a:satOff val="0"/>
                <a:lumOff val="0"/>
                <a:alphaOff val="0"/>
              </a:srgbClr>
            </a:solidFill>
            <a:latin typeface="Calibri"/>
            <a:ea typeface="+mn-ea"/>
            <a:cs typeface="+mn-cs"/>
          </a:endParaRPr>
        </a:p>
      </dsp:txBody>
      <dsp:txXfrm>
        <a:off x="3918606" y="2374722"/>
        <a:ext cx="1538056" cy="558318"/>
      </dsp:txXfrm>
    </dsp:sp>
    <dsp:sp modelId="{756741E0-BF9F-6441-A3CF-09483F34F706}">
      <dsp:nvSpPr>
        <dsp:cNvPr id="0" name=""/>
        <dsp:cNvSpPr/>
      </dsp:nvSpPr>
      <dsp:spPr>
        <a:xfrm>
          <a:off x="5261252" y="2374722"/>
          <a:ext cx="1843862"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Distance evaluation</a:t>
          </a:r>
          <a:endParaRPr lang="en-US" sz="1200" kern="1200" dirty="0">
            <a:solidFill>
              <a:srgbClr val="191919">
                <a:hueOff val="0"/>
                <a:satOff val="0"/>
                <a:lumOff val="0"/>
                <a:alphaOff val="0"/>
              </a:srgbClr>
            </a:solidFill>
            <a:latin typeface="Calibri"/>
            <a:ea typeface="+mn-ea"/>
            <a:cs typeface="+mn-cs"/>
          </a:endParaRPr>
        </a:p>
      </dsp:txBody>
      <dsp:txXfrm>
        <a:off x="5261252" y="2374722"/>
        <a:ext cx="1843862" cy="558318"/>
      </dsp:txXfrm>
    </dsp:sp>
    <dsp:sp modelId="{8691F19F-A9E9-C743-9B72-42CF99FA2CD7}">
      <dsp:nvSpPr>
        <dsp:cNvPr id="0" name=""/>
        <dsp:cNvSpPr/>
      </dsp:nvSpPr>
      <dsp:spPr>
        <a:xfrm>
          <a:off x="861620" y="3081083"/>
          <a:ext cx="3301749"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Inner node relocation</a:t>
          </a:r>
          <a:endParaRPr lang="en-US" sz="1600" kern="1200" dirty="0">
            <a:solidFill>
              <a:srgbClr val="FFFFFF"/>
            </a:solidFill>
            <a:latin typeface="Calibri"/>
            <a:ea typeface="+mn-ea"/>
            <a:cs typeface="+mn-cs"/>
          </a:endParaRPr>
        </a:p>
      </dsp:txBody>
      <dsp:txXfrm>
        <a:off x="861620" y="3081083"/>
        <a:ext cx="3301749" cy="672673"/>
      </dsp:txXfrm>
    </dsp:sp>
    <dsp:sp modelId="{3F4F4B39-07C7-4347-BAD7-C98E9E9A15FC}">
      <dsp:nvSpPr>
        <dsp:cNvPr id="0" name=""/>
        <dsp:cNvSpPr/>
      </dsp:nvSpPr>
      <dsp:spPr>
        <a:xfrm>
          <a:off x="4012154" y="3146047"/>
          <a:ext cx="177641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Coons patches</a:t>
          </a:r>
          <a:endParaRPr lang="en-US" sz="1200" kern="1200" dirty="0">
            <a:solidFill>
              <a:srgbClr val="191919">
                <a:hueOff val="0"/>
                <a:satOff val="0"/>
                <a:lumOff val="0"/>
                <a:alphaOff val="0"/>
              </a:srgbClr>
            </a:solidFill>
            <a:latin typeface="Calibri"/>
            <a:ea typeface="+mn-ea"/>
            <a:cs typeface="+mn-cs"/>
          </a:endParaRPr>
        </a:p>
      </dsp:txBody>
      <dsp:txXfrm>
        <a:off x="4012154" y="3146047"/>
        <a:ext cx="1776417" cy="558318"/>
      </dsp:txXfrm>
    </dsp:sp>
    <dsp:sp modelId="{6BCDAD27-0F2A-D849-B55E-DAA570756592}">
      <dsp:nvSpPr>
        <dsp:cNvPr id="0" name=""/>
        <dsp:cNvSpPr/>
      </dsp:nvSpPr>
      <dsp:spPr>
        <a:xfrm>
          <a:off x="861620" y="3818219"/>
          <a:ext cx="3249432"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Simultaneous             untangling and smoothing</a:t>
          </a:r>
          <a:endParaRPr lang="en-US" sz="1600" kern="1200" dirty="0">
            <a:solidFill>
              <a:srgbClr val="FFFFFF"/>
            </a:solidFill>
            <a:latin typeface="Calibri"/>
            <a:ea typeface="+mn-ea"/>
            <a:cs typeface="+mn-cs"/>
          </a:endParaRPr>
        </a:p>
      </dsp:txBody>
      <dsp:txXfrm>
        <a:off x="861620" y="3818219"/>
        <a:ext cx="3249432" cy="672673"/>
      </dsp:txXfrm>
    </dsp:sp>
    <dsp:sp modelId="{5863E35E-F7AE-514B-817B-F3D9D6EAF257}">
      <dsp:nvSpPr>
        <dsp:cNvPr id="0" name=""/>
        <dsp:cNvSpPr/>
      </dsp:nvSpPr>
      <dsp:spPr>
        <a:xfrm>
          <a:off x="3937866" y="3893823"/>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SUS</a:t>
          </a:r>
          <a:endParaRPr lang="en-US" sz="1200" kern="1200" dirty="0">
            <a:solidFill>
              <a:srgbClr val="191919">
                <a:hueOff val="0"/>
                <a:satOff val="0"/>
                <a:lumOff val="0"/>
                <a:alphaOff val="0"/>
              </a:srgbClr>
            </a:solidFill>
            <a:latin typeface="Calibri"/>
            <a:ea typeface="+mn-ea"/>
            <a:cs typeface="+mn-cs"/>
          </a:endParaRPr>
        </a:p>
      </dsp:txBody>
      <dsp:txXfrm>
        <a:off x="3937866" y="3893823"/>
        <a:ext cx="1395797" cy="55831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9.wmf"/><Relationship Id="rId7" Type="http://schemas.openxmlformats.org/officeDocument/2006/relationships/image" Target="../media/image73.wmf"/><Relationship Id="rId2" Type="http://schemas.openxmlformats.org/officeDocument/2006/relationships/image" Target="../media/image68.wmf"/><Relationship Id="rId1" Type="http://schemas.openxmlformats.org/officeDocument/2006/relationships/image" Target="../media/image67.wmf"/><Relationship Id="rId6" Type="http://schemas.openxmlformats.org/officeDocument/2006/relationships/image" Target="../media/image72.wmf"/><Relationship Id="rId5" Type="http://schemas.openxmlformats.org/officeDocument/2006/relationships/image" Target="../media/image71.wmf"/><Relationship Id="rId4" Type="http://schemas.openxmlformats.org/officeDocument/2006/relationships/image" Target="../media/image7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126.wmf"/><Relationship Id="rId3" Type="http://schemas.openxmlformats.org/officeDocument/2006/relationships/image" Target="../media/image121.wmf"/><Relationship Id="rId7" Type="http://schemas.openxmlformats.org/officeDocument/2006/relationships/image" Target="../media/image125.wmf"/><Relationship Id="rId2" Type="http://schemas.openxmlformats.org/officeDocument/2006/relationships/image" Target="../media/image120.wmf"/><Relationship Id="rId1" Type="http://schemas.openxmlformats.org/officeDocument/2006/relationships/image" Target="../media/image119.wmf"/><Relationship Id="rId6" Type="http://schemas.openxmlformats.org/officeDocument/2006/relationships/image" Target="../media/image124.wmf"/><Relationship Id="rId5" Type="http://schemas.openxmlformats.org/officeDocument/2006/relationships/image" Target="../media/image123.wmf"/><Relationship Id="rId4" Type="http://schemas.openxmlformats.org/officeDocument/2006/relationships/image" Target="../media/image122.wmf"/><Relationship Id="rId9" Type="http://schemas.openxmlformats.org/officeDocument/2006/relationships/image" Target="../media/image12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l" defTabSz="973270">
              <a:defRPr kumimoji="0" sz="1300">
                <a:solidFill>
                  <a:schemeClr val="tx1"/>
                </a:solidFill>
              </a:defRPr>
            </a:lvl1pPr>
          </a:lstStyle>
          <a:p>
            <a:pPr>
              <a:defRPr/>
            </a:pPr>
            <a:r>
              <a:rPr lang="en-GB"/>
              <a:t>Nombre</a:t>
            </a:r>
          </a:p>
        </p:txBody>
      </p:sp>
      <p:sp>
        <p:nvSpPr>
          <p:cNvPr id="15363" name="Rectangle 3"/>
          <p:cNvSpPr>
            <a:spLocks noGrp="1" noChangeArrowheads="1"/>
          </p:cNvSpPr>
          <p:nvPr>
            <p:ph type="dt" sz="quarter" idx="1"/>
          </p:nvPr>
        </p:nvSpPr>
        <p:spPr bwMode="auto">
          <a:xfrm>
            <a:off x="4022725"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r" defTabSz="973270">
              <a:defRPr kumimoji="0" sz="1300">
                <a:solidFill>
                  <a:schemeClr val="tx1"/>
                </a:solidFill>
              </a:defRPr>
            </a:lvl1pPr>
          </a:lstStyle>
          <a:p>
            <a:pPr>
              <a:defRPr/>
            </a:pPr>
            <a:endParaRPr lang="en-GB"/>
          </a:p>
        </p:txBody>
      </p:sp>
      <p:sp>
        <p:nvSpPr>
          <p:cNvPr id="15364" name="Rectangle 4"/>
          <p:cNvSpPr>
            <a:spLocks noGrp="1" noChangeArrowheads="1"/>
          </p:cNvSpPr>
          <p:nvPr>
            <p:ph type="ftr" sz="quarter" idx="2"/>
          </p:nvPr>
        </p:nvSpPr>
        <p:spPr bwMode="auto">
          <a:xfrm>
            <a:off x="0"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l" defTabSz="973270">
              <a:defRPr kumimoji="0" sz="1300">
                <a:solidFill>
                  <a:schemeClr val="tx1"/>
                </a:solidFill>
              </a:defRPr>
            </a:lvl1pPr>
          </a:lstStyle>
          <a:p>
            <a:pPr>
              <a:defRPr/>
            </a:pPr>
            <a:r>
              <a:rPr lang="en-GB"/>
              <a:t>Escriba el título aquí</a:t>
            </a:r>
          </a:p>
        </p:txBody>
      </p:sp>
      <p:sp>
        <p:nvSpPr>
          <p:cNvPr id="15365" name="Rectangle 5"/>
          <p:cNvSpPr>
            <a:spLocks noGrp="1" noChangeArrowheads="1"/>
          </p:cNvSpPr>
          <p:nvPr>
            <p:ph type="sldNum" sz="quarter" idx="3"/>
          </p:nvPr>
        </p:nvSpPr>
        <p:spPr bwMode="auto">
          <a:xfrm>
            <a:off x="4022725"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r" defTabSz="973270">
              <a:defRPr kumimoji="0" sz="1300">
                <a:solidFill>
                  <a:schemeClr val="tx1"/>
                </a:solidFill>
              </a:defRPr>
            </a:lvl1pPr>
          </a:lstStyle>
          <a:p>
            <a:pPr>
              <a:defRPr/>
            </a:pPr>
            <a:fld id="{2CC94619-AF9F-457C-AC16-D50433946ECA}" type="slidenum">
              <a:rPr lang="en-GB"/>
              <a:pPr>
                <a:defRPr/>
              </a:pPr>
              <a:t>‹Nº›</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l" defTabSz="973270">
              <a:defRPr kumimoji="0" sz="1300">
                <a:solidFill>
                  <a:schemeClr val="tx1"/>
                </a:solidFill>
              </a:defRPr>
            </a:lvl1pPr>
          </a:lstStyle>
          <a:p>
            <a:pPr>
              <a:defRPr/>
            </a:pPr>
            <a:endParaRPr lang="en-GB"/>
          </a:p>
        </p:txBody>
      </p:sp>
      <p:sp>
        <p:nvSpPr>
          <p:cNvPr id="16387" name="Rectangle 3"/>
          <p:cNvSpPr>
            <a:spLocks noGrp="1" noChangeArrowheads="1"/>
          </p:cNvSpPr>
          <p:nvPr>
            <p:ph type="dt" idx="1"/>
          </p:nvPr>
        </p:nvSpPr>
        <p:spPr bwMode="auto">
          <a:xfrm>
            <a:off x="4022725"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r" defTabSz="973270">
              <a:defRPr kumimoji="0" sz="1300">
                <a:solidFill>
                  <a:schemeClr val="tx1"/>
                </a:solidFill>
              </a:defRPr>
            </a:lvl1pPr>
          </a:lstStyle>
          <a:p>
            <a:pPr>
              <a:defRPr/>
            </a:pPr>
            <a:endParaRPr lang="en-GB"/>
          </a:p>
        </p:txBody>
      </p:sp>
      <p:sp>
        <p:nvSpPr>
          <p:cNvPr id="62468" name="Rectangle 4"/>
          <p:cNvSpPr>
            <a:spLocks noGrp="1" noRot="1" noChangeAspect="1" noChangeArrowheads="1" noTextEdit="1"/>
          </p:cNvSpPr>
          <p:nvPr>
            <p:ph type="sldImg" idx="2"/>
          </p:nvPr>
        </p:nvSpPr>
        <p:spPr bwMode="auto">
          <a:xfrm>
            <a:off x="803275" y="762000"/>
            <a:ext cx="5495925" cy="3806825"/>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947738" y="4819650"/>
            <a:ext cx="5203825" cy="4652963"/>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p>
        </p:txBody>
      </p:sp>
      <p:sp>
        <p:nvSpPr>
          <p:cNvPr id="16390" name="Rectangle 6"/>
          <p:cNvSpPr>
            <a:spLocks noGrp="1" noChangeArrowheads="1"/>
          </p:cNvSpPr>
          <p:nvPr>
            <p:ph type="ftr" sz="quarter" idx="4"/>
          </p:nvPr>
        </p:nvSpPr>
        <p:spPr bwMode="auto">
          <a:xfrm>
            <a:off x="0"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l" defTabSz="973270">
              <a:defRPr kumimoji="0" sz="1300">
                <a:solidFill>
                  <a:schemeClr val="tx1"/>
                </a:solidFill>
              </a:defRPr>
            </a:lvl1pPr>
          </a:lstStyle>
          <a:p>
            <a:pPr>
              <a:defRPr/>
            </a:pPr>
            <a:endParaRPr lang="en-GB"/>
          </a:p>
        </p:txBody>
      </p:sp>
      <p:sp>
        <p:nvSpPr>
          <p:cNvPr id="16391" name="Rectangle 7"/>
          <p:cNvSpPr>
            <a:spLocks noGrp="1" noChangeArrowheads="1"/>
          </p:cNvSpPr>
          <p:nvPr>
            <p:ph type="sldNum" sz="quarter" idx="5"/>
          </p:nvPr>
        </p:nvSpPr>
        <p:spPr bwMode="auto">
          <a:xfrm>
            <a:off x="4022725"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r" defTabSz="973270">
              <a:defRPr kumimoji="0" sz="1300">
                <a:solidFill>
                  <a:schemeClr val="tx1"/>
                </a:solidFill>
              </a:defRPr>
            </a:lvl1pPr>
          </a:lstStyle>
          <a:p>
            <a:pPr>
              <a:defRPr/>
            </a:pPr>
            <a:fld id="{B16A8E2B-96C6-42B0-9E11-010E0EB490E8}" type="slidenum">
              <a:rPr lang="en-GB"/>
              <a:pPr>
                <a:defRPr/>
              </a:pPr>
              <a:t>‹Nº›</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73138"/>
            <a:fld id="{E4E3D54E-4964-434A-B4FD-6E0666693804}" type="slidenum">
              <a:rPr lang="en-GB" smtClean="0"/>
              <a:pPr defTabSz="973138"/>
              <a:t>1</a:t>
            </a:fld>
            <a:endParaRPr lang="en-GB" smtClean="0"/>
          </a:p>
        </p:txBody>
      </p:sp>
      <p:sp>
        <p:nvSpPr>
          <p:cNvPr id="63491" name="Rectangle 2"/>
          <p:cNvSpPr>
            <a:spLocks noGrp="1" noRot="1" noChangeAspect="1" noChangeArrowheads="1" noTextEdit="1"/>
          </p:cNvSpPr>
          <p:nvPr>
            <p:ph type="sldImg"/>
          </p:nvPr>
        </p:nvSpPr>
        <p:spPr>
          <a:xfrm>
            <a:off x="803275" y="762000"/>
            <a:ext cx="5495925" cy="3806825"/>
          </a:xfrm>
          <a:ln/>
        </p:spPr>
      </p:sp>
      <p:sp>
        <p:nvSpPr>
          <p:cNvPr id="6349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6492F3-3F25-463F-9527-F5DC179CFEA8}" type="slidenum">
              <a:rPr lang="en-GB"/>
              <a:pPr/>
              <a:t>12</a:t>
            </a:fld>
            <a:endParaRPr lang="en-GB"/>
          </a:p>
        </p:txBody>
      </p:sp>
      <p:sp>
        <p:nvSpPr>
          <p:cNvPr id="1772546" name="Rectangle 2"/>
          <p:cNvSpPr>
            <a:spLocks noGrp="1" noRot="1" noChangeAspect="1" noChangeArrowheads="1" noTextEdit="1"/>
          </p:cNvSpPr>
          <p:nvPr>
            <p:ph type="sldImg"/>
          </p:nvPr>
        </p:nvSpPr>
        <p:spPr>
          <a:xfrm>
            <a:off x="803275" y="762000"/>
            <a:ext cx="5495925" cy="3806825"/>
          </a:xfrm>
          <a:ln/>
        </p:spPr>
      </p:sp>
      <p:sp>
        <p:nvSpPr>
          <p:cNvPr id="177254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0C42B8-3355-433E-8204-4E950D70CBC4}" type="slidenum">
              <a:rPr lang="en-GB"/>
              <a:pPr/>
              <a:t>13</a:t>
            </a:fld>
            <a:endParaRPr lang="en-GB"/>
          </a:p>
        </p:txBody>
      </p:sp>
      <p:sp>
        <p:nvSpPr>
          <p:cNvPr id="1774594" name="Rectangle 2"/>
          <p:cNvSpPr>
            <a:spLocks noGrp="1" noRot="1" noChangeAspect="1" noChangeArrowheads="1" noTextEdit="1"/>
          </p:cNvSpPr>
          <p:nvPr>
            <p:ph type="sldImg"/>
          </p:nvPr>
        </p:nvSpPr>
        <p:spPr>
          <a:xfrm>
            <a:off x="803275" y="762000"/>
            <a:ext cx="5495925" cy="3806825"/>
          </a:xfrm>
          <a:ln/>
        </p:spPr>
      </p:sp>
      <p:sp>
        <p:nvSpPr>
          <p:cNvPr id="177459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2246848E-E5AF-4E8D-BD51-5BBFBD9F2F06}" type="slidenum">
              <a:rPr lang="en-GB"/>
              <a:pPr/>
              <a:t>14</a:t>
            </a:fld>
            <a:endParaRPr lang="en-GB"/>
          </a:p>
        </p:txBody>
      </p:sp>
      <p:sp>
        <p:nvSpPr>
          <p:cNvPr id="124931" name="Rectangle 2"/>
          <p:cNvSpPr>
            <a:spLocks noGrp="1" noRot="1" noChangeAspect="1" noChangeArrowheads="1" noTextEdit="1"/>
          </p:cNvSpPr>
          <p:nvPr>
            <p:ph type="sldImg"/>
          </p:nvPr>
        </p:nvSpPr>
        <p:spPr>
          <a:xfrm>
            <a:off x="803275" y="762000"/>
            <a:ext cx="5495925" cy="3806825"/>
          </a:xfrm>
          <a:ln/>
        </p:spPr>
      </p:sp>
      <p:sp>
        <p:nvSpPr>
          <p:cNvPr id="12493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D24A39EC-4825-4B5D-92F7-49BE00871990}" type="slidenum">
              <a:rPr lang="en-GB"/>
              <a:pPr/>
              <a:t>19</a:t>
            </a:fld>
            <a:endParaRPr lang="en-GB"/>
          </a:p>
        </p:txBody>
      </p:sp>
      <p:sp>
        <p:nvSpPr>
          <p:cNvPr id="46083" name="Rectangle 2"/>
          <p:cNvSpPr>
            <a:spLocks noGrp="1" noRot="1" noChangeAspect="1" noChangeArrowheads="1" noTextEdit="1"/>
          </p:cNvSpPr>
          <p:nvPr>
            <p:ph type="sldImg"/>
          </p:nvPr>
        </p:nvSpPr>
        <p:spPr>
          <a:xfrm>
            <a:off x="803275" y="762000"/>
            <a:ext cx="5495925" cy="3806825"/>
          </a:xfrm>
          <a:ln/>
        </p:spPr>
      </p:sp>
      <p:sp>
        <p:nvSpPr>
          <p:cNvPr id="4608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8749C301-CDDB-4A1D-9BD7-53852F7C59AE}" type="slidenum">
              <a:rPr lang="en-GB"/>
              <a:pPr/>
              <a:t>20</a:t>
            </a:fld>
            <a:endParaRPr lang="en-GB"/>
          </a:p>
        </p:txBody>
      </p:sp>
      <p:sp>
        <p:nvSpPr>
          <p:cNvPr id="50179" name="Rectangle 2"/>
          <p:cNvSpPr>
            <a:spLocks noGrp="1" noRot="1" noChangeAspect="1" noChangeArrowheads="1" noTextEdit="1"/>
          </p:cNvSpPr>
          <p:nvPr>
            <p:ph type="sldImg"/>
          </p:nvPr>
        </p:nvSpPr>
        <p:spPr>
          <a:xfrm>
            <a:off x="803275" y="762000"/>
            <a:ext cx="5495925" cy="3806825"/>
          </a:xfrm>
          <a:ln/>
        </p:spPr>
      </p:sp>
      <p:sp>
        <p:nvSpPr>
          <p:cNvPr id="5018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75861210-6C54-4A28-A906-0ADCD0925CF9}" type="slidenum">
              <a:rPr lang="en-GB"/>
              <a:pPr/>
              <a:t>21</a:t>
            </a:fld>
            <a:endParaRPr lang="en-GB"/>
          </a:p>
        </p:txBody>
      </p:sp>
      <p:sp>
        <p:nvSpPr>
          <p:cNvPr id="48131" name="Rectangle 2"/>
          <p:cNvSpPr>
            <a:spLocks noGrp="1" noRot="1" noChangeAspect="1" noChangeArrowheads="1" noTextEdit="1"/>
          </p:cNvSpPr>
          <p:nvPr>
            <p:ph type="sldImg"/>
          </p:nvPr>
        </p:nvSpPr>
        <p:spPr>
          <a:xfrm>
            <a:off x="803275" y="762000"/>
            <a:ext cx="5495925" cy="3806825"/>
          </a:xfrm>
          <a:ln/>
        </p:spPr>
      </p:sp>
      <p:sp>
        <p:nvSpPr>
          <p:cNvPr id="4813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094CE64B-A847-400B-829D-FB7BE509F71E}" type="slidenum">
              <a:rPr lang="en-GB"/>
              <a:pPr/>
              <a:t>22</a:t>
            </a:fld>
            <a:endParaRPr lang="en-GB"/>
          </a:p>
        </p:txBody>
      </p:sp>
      <p:sp>
        <p:nvSpPr>
          <p:cNvPr id="49155" name="Rectangle 2"/>
          <p:cNvSpPr>
            <a:spLocks noGrp="1" noRot="1" noChangeAspect="1" noChangeArrowheads="1" noTextEdit="1"/>
          </p:cNvSpPr>
          <p:nvPr>
            <p:ph type="sldImg"/>
          </p:nvPr>
        </p:nvSpPr>
        <p:spPr>
          <a:xfrm>
            <a:off x="803275" y="762000"/>
            <a:ext cx="5495925" cy="3806825"/>
          </a:xfrm>
          <a:ln/>
        </p:spPr>
      </p:sp>
      <p:sp>
        <p:nvSpPr>
          <p:cNvPr id="49156"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322E242C-0184-4661-91E9-DFAA14912F62}" type="slidenum">
              <a:rPr lang="en-GB"/>
              <a:pPr/>
              <a:t>23</a:t>
            </a:fld>
            <a:endParaRPr lang="en-GB"/>
          </a:p>
        </p:txBody>
      </p:sp>
      <p:sp>
        <p:nvSpPr>
          <p:cNvPr id="99331" name="Rectangle 2"/>
          <p:cNvSpPr>
            <a:spLocks noGrp="1" noRot="1" noChangeAspect="1" noChangeArrowheads="1" noTextEdit="1"/>
          </p:cNvSpPr>
          <p:nvPr>
            <p:ph type="sldImg"/>
          </p:nvPr>
        </p:nvSpPr>
        <p:spPr>
          <a:xfrm>
            <a:off x="779463" y="766763"/>
            <a:ext cx="5541962" cy="3838575"/>
          </a:xfrm>
          <a:ln/>
        </p:spPr>
      </p:sp>
      <p:sp>
        <p:nvSpPr>
          <p:cNvPr id="99332"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F6706858-CC21-4AE1-9038-E6299094D08E}" type="slidenum">
              <a:rPr lang="en-GB"/>
              <a:pPr/>
              <a:t>24</a:t>
            </a:fld>
            <a:endParaRPr lang="en-GB"/>
          </a:p>
        </p:txBody>
      </p:sp>
      <p:sp>
        <p:nvSpPr>
          <p:cNvPr id="100355" name="Rectangle 2"/>
          <p:cNvSpPr>
            <a:spLocks noGrp="1" noRot="1" noChangeAspect="1" noChangeArrowheads="1" noTextEdit="1"/>
          </p:cNvSpPr>
          <p:nvPr>
            <p:ph type="sldImg"/>
          </p:nvPr>
        </p:nvSpPr>
        <p:spPr>
          <a:xfrm>
            <a:off x="804863" y="762000"/>
            <a:ext cx="5494337" cy="3805238"/>
          </a:xfrm>
          <a:ln/>
        </p:spPr>
      </p:sp>
      <p:sp>
        <p:nvSpPr>
          <p:cNvPr id="100356"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F1D24B-E416-49A6-AB34-9C63601B587E}" type="slidenum">
              <a:rPr lang="en-GB"/>
              <a:pPr/>
              <a:t>25</a:t>
            </a:fld>
            <a:endParaRPr lang="en-GB"/>
          </a:p>
        </p:txBody>
      </p:sp>
      <p:sp>
        <p:nvSpPr>
          <p:cNvPr id="1927170" name="Rectangle 2"/>
          <p:cNvSpPr>
            <a:spLocks noGrp="1" noRot="1" noChangeAspect="1" noChangeArrowheads="1" noTextEdit="1"/>
          </p:cNvSpPr>
          <p:nvPr>
            <p:ph type="sldImg"/>
          </p:nvPr>
        </p:nvSpPr>
        <p:spPr>
          <a:xfrm>
            <a:off x="804863" y="762000"/>
            <a:ext cx="5494337" cy="3805238"/>
          </a:xfrm>
          <a:ln/>
        </p:spPr>
      </p:sp>
      <p:sp>
        <p:nvSpPr>
          <p:cNvPr id="19271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DFE6CEE-CD73-43EF-B1F6-C57E4AC07B34}" type="slidenum">
              <a:rPr lang="en-GB"/>
              <a:pPr/>
              <a:t>2</a:t>
            </a:fld>
            <a:endParaRPr lang="en-GB"/>
          </a:p>
        </p:txBody>
      </p:sp>
      <p:sp>
        <p:nvSpPr>
          <p:cNvPr id="30723" name="Rectangle 2"/>
          <p:cNvSpPr>
            <a:spLocks noGrp="1" noRot="1" noChangeAspect="1" noChangeArrowheads="1" noTextEdit="1"/>
          </p:cNvSpPr>
          <p:nvPr>
            <p:ph type="sldImg"/>
          </p:nvPr>
        </p:nvSpPr>
        <p:spPr>
          <a:xfrm>
            <a:off x="803275" y="762000"/>
            <a:ext cx="5495925" cy="3806825"/>
          </a:xfrm>
          <a:ln/>
        </p:spPr>
      </p:sp>
      <p:sp>
        <p:nvSpPr>
          <p:cNvPr id="307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3024B-346A-4492-BC84-E2A6F1EDA409}" type="slidenum">
              <a:rPr lang="en-GB"/>
              <a:pPr/>
              <a:t>26</a:t>
            </a:fld>
            <a:endParaRPr lang="en-GB"/>
          </a:p>
        </p:txBody>
      </p:sp>
      <p:sp>
        <p:nvSpPr>
          <p:cNvPr id="2743298" name="Rectangle 2"/>
          <p:cNvSpPr>
            <a:spLocks noGrp="1" noRot="1" noChangeAspect="1" noChangeArrowheads="1" noTextEdit="1"/>
          </p:cNvSpPr>
          <p:nvPr>
            <p:ph type="sldImg"/>
          </p:nvPr>
        </p:nvSpPr>
        <p:spPr>
          <a:xfrm>
            <a:off x="804863" y="762000"/>
            <a:ext cx="5494337" cy="3805238"/>
          </a:xfrm>
          <a:ln/>
        </p:spPr>
      </p:sp>
      <p:sp>
        <p:nvSpPr>
          <p:cNvPr id="274329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CD7568-7369-4874-96B9-4F6373C70FDE}" type="slidenum">
              <a:rPr lang="en-GB"/>
              <a:pPr/>
              <a:t>27</a:t>
            </a:fld>
            <a:endParaRPr lang="en-GB"/>
          </a:p>
        </p:txBody>
      </p:sp>
      <p:sp>
        <p:nvSpPr>
          <p:cNvPr id="2745346" name="Rectangle 2"/>
          <p:cNvSpPr>
            <a:spLocks noGrp="1" noRot="1" noChangeAspect="1" noChangeArrowheads="1" noTextEdit="1"/>
          </p:cNvSpPr>
          <p:nvPr>
            <p:ph type="sldImg"/>
          </p:nvPr>
        </p:nvSpPr>
        <p:spPr>
          <a:xfrm>
            <a:off x="804863" y="762000"/>
            <a:ext cx="5494337" cy="3805238"/>
          </a:xfrm>
          <a:ln/>
        </p:spPr>
      </p:sp>
      <p:sp>
        <p:nvSpPr>
          <p:cNvPr id="27453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8F4CB3FE-3A6F-4896-B745-C3FE8509D461}" type="slidenum">
              <a:rPr lang="en-GB"/>
              <a:pPr/>
              <a:t>28</a:t>
            </a:fld>
            <a:endParaRPr lang="en-GB"/>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E19039E4-3F40-4E1F-9AAA-44B263E02F83}" type="slidenum">
              <a:rPr lang="en-GB"/>
              <a:pPr/>
              <a:t>29</a:t>
            </a:fld>
            <a:endParaRPr lang="en-GB"/>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50752-110F-4BCC-A937-D60F59D5EFE0}" type="slidenum">
              <a:rPr lang="en-GB"/>
              <a:pPr/>
              <a:t>31</a:t>
            </a:fld>
            <a:endParaRPr lang="en-GB"/>
          </a:p>
        </p:txBody>
      </p:sp>
      <p:sp>
        <p:nvSpPr>
          <p:cNvPr id="1789954" name="Rectangle 2"/>
          <p:cNvSpPr>
            <a:spLocks noGrp="1" noRot="1" noChangeAspect="1" noChangeArrowheads="1" noTextEdit="1"/>
          </p:cNvSpPr>
          <p:nvPr>
            <p:ph type="sldImg"/>
          </p:nvPr>
        </p:nvSpPr>
        <p:spPr>
          <a:xfrm>
            <a:off x="779463" y="766763"/>
            <a:ext cx="5541962" cy="3838575"/>
          </a:xfrm>
          <a:ln/>
        </p:spPr>
      </p:sp>
      <p:sp>
        <p:nvSpPr>
          <p:cNvPr id="1789955" name="Rectangle 3"/>
          <p:cNvSpPr>
            <a:spLocks noGrp="1" noChangeArrowheads="1"/>
          </p:cNvSpPr>
          <p:nvPr>
            <p:ph type="body" idx="1"/>
          </p:nvPr>
        </p:nvSpPr>
        <p:spPr>
          <a:xfrm>
            <a:off x="947338" y="4862370"/>
            <a:ext cx="5204625" cy="4605745"/>
          </a:xfrm>
        </p:spPr>
        <p:txBody>
          <a:bodyPr/>
          <a:lstStyle/>
          <a:p>
            <a:r>
              <a:rPr lang="es-ES_tradnl"/>
              <a:t>Decimos que un tetraedro es de Tipo I si está marcado con el indicador de error. Se </a:t>
            </a:r>
            <a:r>
              <a:rPr lang="es-ES_tradnl" u="sng"/>
              <a:t>introducen</a:t>
            </a:r>
            <a:r>
              <a:rPr lang="es-ES_tradnl"/>
              <a:t> 6 nuevos nodos en el punto medio de sus aristas y se subdividen cada una de sus cuatro caras en 4 triángulos, </a:t>
            </a:r>
            <a:r>
              <a:rPr lang="es-ES_tradnl" u="sng"/>
              <a:t>uniendo los puntos que</a:t>
            </a:r>
            <a:r>
              <a:rPr lang="es-ES_tradnl"/>
              <a:t> se han introducido.</a:t>
            </a:r>
          </a:p>
          <a:p>
            <a:r>
              <a:rPr lang="es-ES_tradnl"/>
              <a:t>Cuatro subtetraedros quedan determinados a partir de los cuatro vértices del tetraedro original y las nuevas aristas.</a:t>
            </a:r>
          </a:p>
          <a:p>
            <a:r>
              <a:rPr lang="es-ES_tradnl"/>
              <a:t>Los otros cuatro tetraedros se </a:t>
            </a:r>
            <a:r>
              <a:rPr lang="es-ES_tradnl" u="sng"/>
              <a:t>obtienen</a:t>
            </a:r>
            <a:r>
              <a:rPr lang="es-ES_tradnl"/>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endParaRPr lang="es-ES_tradnl"/>
          </a:p>
          <a:p>
            <a:r>
              <a:rPr lang="es-ES_tradnl"/>
              <a:t>Una vez marcados los tetraedros de Tipo I, para asegurar la conformidad de la malla nos podemos encontrar con tetraedros vecinos que pueden tener 6, 5,..., 1, ó 0 nuevos nodos introducidos.</a:t>
            </a:r>
          </a:p>
          <a:p>
            <a:endParaRPr lang="es-ES_tradnl"/>
          </a:p>
          <a:p>
            <a:r>
              <a:rPr lang="es-ES_tradnl"/>
              <a:t>Aquellos tetraedros que por razones de conformidad tengan marcadas sus 6 aristas pasa automáticamente al conjunto de tetraedros de Tipo I.</a:t>
            </a:r>
          </a:p>
          <a:p>
            <a:endParaRPr lang="es-ES_trad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DFE6CEE-CD73-43EF-B1F6-C57E4AC07B34}" type="slidenum">
              <a:rPr lang="en-GB"/>
              <a:pPr/>
              <a:t>32</a:t>
            </a:fld>
            <a:endParaRPr lang="en-GB"/>
          </a:p>
        </p:txBody>
      </p:sp>
      <p:sp>
        <p:nvSpPr>
          <p:cNvPr id="30723" name="Rectangle 2"/>
          <p:cNvSpPr>
            <a:spLocks noGrp="1" noRot="1" noChangeAspect="1" noChangeArrowheads="1" noTextEdit="1"/>
          </p:cNvSpPr>
          <p:nvPr>
            <p:ph type="sldImg"/>
          </p:nvPr>
        </p:nvSpPr>
        <p:spPr>
          <a:xfrm>
            <a:off x="803275" y="762000"/>
            <a:ext cx="5495925" cy="3806825"/>
          </a:xfrm>
          <a:ln/>
        </p:spPr>
      </p:sp>
      <p:sp>
        <p:nvSpPr>
          <p:cNvPr id="307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00A5C5-CD37-49F3-B7E1-75EF9E3CE206}" type="slidenum">
              <a:rPr lang="en-GB"/>
              <a:pPr/>
              <a:t>33</a:t>
            </a:fld>
            <a:endParaRPr lang="en-GB"/>
          </a:p>
        </p:txBody>
      </p:sp>
      <p:sp>
        <p:nvSpPr>
          <p:cNvPr id="39939" name="Rectangle 2"/>
          <p:cNvSpPr>
            <a:spLocks noGrp="1" noRot="1" noChangeAspect="1" noChangeArrowheads="1" noTextEdit="1"/>
          </p:cNvSpPr>
          <p:nvPr>
            <p:ph type="sldImg"/>
          </p:nvPr>
        </p:nvSpPr>
        <p:spPr>
          <a:xfrm>
            <a:off x="804863" y="762000"/>
            <a:ext cx="5494337" cy="3805238"/>
          </a:xfrm>
          <a:ln/>
        </p:spPr>
      </p:sp>
      <p:sp>
        <p:nvSpPr>
          <p:cNvPr id="3994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00A5C5-CD37-49F3-B7E1-75EF9E3CE206}" type="slidenum">
              <a:rPr lang="en-GB"/>
              <a:pPr/>
              <a:t>34</a:t>
            </a:fld>
            <a:endParaRPr lang="en-GB"/>
          </a:p>
        </p:txBody>
      </p:sp>
      <p:sp>
        <p:nvSpPr>
          <p:cNvPr id="39939" name="Rectangle 2"/>
          <p:cNvSpPr>
            <a:spLocks noGrp="1" noRot="1" noChangeAspect="1" noChangeArrowheads="1" noTextEdit="1"/>
          </p:cNvSpPr>
          <p:nvPr>
            <p:ph type="sldImg"/>
          </p:nvPr>
        </p:nvSpPr>
        <p:spPr>
          <a:xfrm>
            <a:off x="804863" y="762000"/>
            <a:ext cx="5494337" cy="3805238"/>
          </a:xfrm>
          <a:ln/>
        </p:spPr>
      </p:sp>
      <p:sp>
        <p:nvSpPr>
          <p:cNvPr id="3994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73138"/>
            <a:fld id="{75085A8E-A7CA-49F0-BC91-87CF3B9AEED4}" type="slidenum">
              <a:rPr lang="en-GB" smtClean="0"/>
              <a:pPr defTabSz="973138"/>
              <a:t>37</a:t>
            </a:fld>
            <a:endParaRPr lang="en-GB" smtClean="0"/>
          </a:p>
        </p:txBody>
      </p:sp>
      <p:sp>
        <p:nvSpPr>
          <p:cNvPr id="84995" name="Rectangle 2"/>
          <p:cNvSpPr>
            <a:spLocks noGrp="1" noRot="1" noChangeAspect="1" noChangeArrowheads="1" noTextEdit="1"/>
          </p:cNvSpPr>
          <p:nvPr>
            <p:ph type="sldImg"/>
          </p:nvPr>
        </p:nvSpPr>
        <p:spPr>
          <a:xfrm>
            <a:off x="803275" y="762000"/>
            <a:ext cx="5495925" cy="3806825"/>
          </a:xfrm>
          <a:ln/>
        </p:spPr>
      </p:sp>
      <p:sp>
        <p:nvSpPr>
          <p:cNvPr id="84996"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73138"/>
            <a:fld id="{75085A8E-A7CA-49F0-BC91-87CF3B9AEED4}" type="slidenum">
              <a:rPr lang="en-GB" smtClean="0"/>
              <a:pPr defTabSz="973138"/>
              <a:t>38</a:t>
            </a:fld>
            <a:endParaRPr lang="en-GB" smtClean="0"/>
          </a:p>
        </p:txBody>
      </p:sp>
      <p:sp>
        <p:nvSpPr>
          <p:cNvPr id="84995" name="Rectangle 2"/>
          <p:cNvSpPr>
            <a:spLocks noGrp="1" noRot="1" noChangeAspect="1" noChangeArrowheads="1" noTextEdit="1"/>
          </p:cNvSpPr>
          <p:nvPr>
            <p:ph type="sldImg"/>
          </p:nvPr>
        </p:nvSpPr>
        <p:spPr>
          <a:xfrm>
            <a:off x="803275" y="762000"/>
            <a:ext cx="5495925" cy="3806825"/>
          </a:xfrm>
          <a:ln/>
        </p:spPr>
      </p:sp>
      <p:sp>
        <p:nvSpPr>
          <p:cNvPr id="84996"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4498D8B8-400F-411F-B1F0-3A4BA163FA29}" type="slidenum">
              <a:rPr lang="en-GB"/>
              <a:pPr/>
              <a:t>3</a:t>
            </a:fld>
            <a:endParaRPr lang="en-GB"/>
          </a:p>
        </p:txBody>
      </p:sp>
      <p:sp>
        <p:nvSpPr>
          <p:cNvPr id="123907" name="Rectangle 2"/>
          <p:cNvSpPr>
            <a:spLocks noGrp="1" noRot="1" noChangeAspect="1" noChangeArrowheads="1" noTextEdit="1"/>
          </p:cNvSpPr>
          <p:nvPr>
            <p:ph type="sldImg"/>
          </p:nvPr>
        </p:nvSpPr>
        <p:spPr>
          <a:xfrm>
            <a:off x="779463" y="766763"/>
            <a:ext cx="5541962" cy="3838575"/>
          </a:xfrm>
          <a:ln/>
        </p:spPr>
      </p:sp>
      <p:sp>
        <p:nvSpPr>
          <p:cNvPr id="123908"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73138"/>
            <a:fld id="{75085A8E-A7CA-49F0-BC91-87CF3B9AEED4}" type="slidenum">
              <a:rPr lang="en-GB" smtClean="0"/>
              <a:pPr defTabSz="973138"/>
              <a:t>39</a:t>
            </a:fld>
            <a:endParaRPr lang="en-GB" smtClean="0"/>
          </a:p>
        </p:txBody>
      </p:sp>
      <p:sp>
        <p:nvSpPr>
          <p:cNvPr id="84995" name="Rectangle 2"/>
          <p:cNvSpPr>
            <a:spLocks noGrp="1" noRot="1" noChangeAspect="1" noChangeArrowheads="1" noTextEdit="1"/>
          </p:cNvSpPr>
          <p:nvPr>
            <p:ph type="sldImg"/>
          </p:nvPr>
        </p:nvSpPr>
        <p:spPr>
          <a:xfrm>
            <a:off x="803275" y="762000"/>
            <a:ext cx="5495925" cy="3806825"/>
          </a:xfrm>
          <a:ln/>
        </p:spPr>
      </p:sp>
      <p:sp>
        <p:nvSpPr>
          <p:cNvPr id="84996"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defTabSz="973138"/>
            <a:fld id="{4502745C-8E09-41E0-BA0F-DFC38926D9AC}" type="slidenum">
              <a:rPr kumimoji="1" lang="en-GB" smtClean="0">
                <a:solidFill>
                  <a:srgbClr val="FFFF00"/>
                </a:solidFill>
              </a:rPr>
              <a:pPr defTabSz="973138"/>
              <a:t>41</a:t>
            </a:fld>
            <a:endParaRPr kumimoji="1" lang="en-GB" smtClean="0">
              <a:solidFill>
                <a:srgbClr val="FFFF00"/>
              </a:solidFill>
            </a:endParaRPr>
          </a:p>
        </p:txBody>
      </p:sp>
      <p:sp>
        <p:nvSpPr>
          <p:cNvPr id="86019" name="Rectangle 2"/>
          <p:cNvSpPr>
            <a:spLocks noGrp="1" noRot="1" noChangeAspect="1" noChangeArrowheads="1" noTextEdit="1"/>
          </p:cNvSpPr>
          <p:nvPr>
            <p:ph type="sldImg"/>
          </p:nvPr>
        </p:nvSpPr>
        <p:spPr>
          <a:xfrm>
            <a:off x="804863" y="762000"/>
            <a:ext cx="5494337" cy="3805238"/>
          </a:xfrm>
          <a:ln/>
        </p:spPr>
      </p:sp>
      <p:sp>
        <p:nvSpPr>
          <p:cNvPr id="8602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pPr defTabSz="973138"/>
            <a:fld id="{4655666D-B355-4111-8F4A-A85E8CE75B77}" type="slidenum">
              <a:rPr kumimoji="1" lang="en-GB" smtClean="0">
                <a:solidFill>
                  <a:srgbClr val="FFFF00"/>
                </a:solidFill>
              </a:rPr>
              <a:pPr defTabSz="973138"/>
              <a:t>42</a:t>
            </a:fld>
            <a:endParaRPr kumimoji="1" lang="en-GB" smtClean="0">
              <a:solidFill>
                <a:srgbClr val="FFFF00"/>
              </a:solidFill>
            </a:endParaRPr>
          </a:p>
        </p:txBody>
      </p:sp>
      <p:sp>
        <p:nvSpPr>
          <p:cNvPr id="88067" name="Rectangle 2"/>
          <p:cNvSpPr>
            <a:spLocks noGrp="1" noRot="1" noChangeAspect="1" noChangeArrowheads="1" noTextEdit="1"/>
          </p:cNvSpPr>
          <p:nvPr>
            <p:ph type="sldImg"/>
          </p:nvPr>
        </p:nvSpPr>
        <p:spPr>
          <a:xfrm>
            <a:off x="804863" y="762000"/>
            <a:ext cx="5494337" cy="3805238"/>
          </a:xfrm>
          <a:ln/>
        </p:spPr>
      </p:sp>
      <p:sp>
        <p:nvSpPr>
          <p:cNvPr id="88068"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defTabSz="973138"/>
            <a:fld id="{8EE93474-B2DC-42E6-8095-B8FE9E8C4731}" type="slidenum">
              <a:rPr kumimoji="1" lang="en-GB" smtClean="0">
                <a:solidFill>
                  <a:srgbClr val="FFFF00"/>
                </a:solidFill>
              </a:rPr>
              <a:pPr defTabSz="973138"/>
              <a:t>43</a:t>
            </a:fld>
            <a:endParaRPr kumimoji="1" lang="en-GB" smtClean="0">
              <a:solidFill>
                <a:srgbClr val="FFFF00"/>
              </a:solidFill>
            </a:endParaRPr>
          </a:p>
        </p:txBody>
      </p:sp>
      <p:sp>
        <p:nvSpPr>
          <p:cNvPr id="89091" name="Rectangle 2"/>
          <p:cNvSpPr>
            <a:spLocks noGrp="1" noRot="1" noChangeAspect="1" noChangeArrowheads="1" noTextEdit="1"/>
          </p:cNvSpPr>
          <p:nvPr>
            <p:ph type="sldImg"/>
          </p:nvPr>
        </p:nvSpPr>
        <p:spPr>
          <a:xfrm>
            <a:off x="804863" y="762000"/>
            <a:ext cx="5494337" cy="3805238"/>
          </a:xfrm>
          <a:ln/>
        </p:spPr>
      </p:sp>
      <p:sp>
        <p:nvSpPr>
          <p:cNvPr id="89092"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defTabSz="973138"/>
            <a:fld id="{0A6ADEC5-8800-410C-AE5E-F665DF65548C}" type="slidenum">
              <a:rPr kumimoji="1" lang="en-GB" smtClean="0">
                <a:solidFill>
                  <a:srgbClr val="FFFF00"/>
                </a:solidFill>
              </a:rPr>
              <a:pPr defTabSz="973138"/>
              <a:t>44</a:t>
            </a:fld>
            <a:endParaRPr kumimoji="1" lang="en-GB" smtClean="0">
              <a:solidFill>
                <a:srgbClr val="FFFF00"/>
              </a:solidFill>
            </a:endParaRPr>
          </a:p>
        </p:txBody>
      </p:sp>
      <p:sp>
        <p:nvSpPr>
          <p:cNvPr id="90115" name="Rectangle 2"/>
          <p:cNvSpPr>
            <a:spLocks noGrp="1" noRot="1" noChangeAspect="1" noChangeArrowheads="1" noTextEdit="1"/>
          </p:cNvSpPr>
          <p:nvPr>
            <p:ph type="sldImg"/>
          </p:nvPr>
        </p:nvSpPr>
        <p:spPr>
          <a:xfrm>
            <a:off x="804863" y="762000"/>
            <a:ext cx="5494337" cy="3805238"/>
          </a:xfrm>
          <a:ln/>
        </p:spPr>
      </p:sp>
      <p:sp>
        <p:nvSpPr>
          <p:cNvPr id="90116"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73138"/>
            <a:fld id="{20372B1F-B8BC-49B1-9D08-134497319A1D}" type="slidenum">
              <a:rPr lang="en-GB" smtClean="0"/>
              <a:pPr defTabSz="973138"/>
              <a:t>45</a:t>
            </a:fld>
            <a:endParaRPr lang="en-GB" smtClean="0"/>
          </a:p>
        </p:txBody>
      </p:sp>
      <p:sp>
        <p:nvSpPr>
          <p:cNvPr id="81923" name="Rectangle 2"/>
          <p:cNvSpPr>
            <a:spLocks noGrp="1" noRot="1" noChangeAspect="1" noChangeArrowheads="1" noTextEdit="1"/>
          </p:cNvSpPr>
          <p:nvPr>
            <p:ph type="sldImg"/>
          </p:nvPr>
        </p:nvSpPr>
        <p:spPr>
          <a:xfrm>
            <a:off x="803275" y="762000"/>
            <a:ext cx="5495925" cy="3806825"/>
          </a:xfrm>
          <a:ln/>
        </p:spPr>
      </p:sp>
      <p:sp>
        <p:nvSpPr>
          <p:cNvPr id="819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47</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49</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50</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51</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73138"/>
            <a:fld id="{20372B1F-B8BC-49B1-9D08-134497319A1D}" type="slidenum">
              <a:rPr lang="en-GB" smtClean="0"/>
              <a:pPr defTabSz="973138"/>
              <a:t>5</a:t>
            </a:fld>
            <a:endParaRPr lang="en-GB" smtClean="0"/>
          </a:p>
        </p:txBody>
      </p:sp>
      <p:sp>
        <p:nvSpPr>
          <p:cNvPr id="81923" name="Rectangle 2"/>
          <p:cNvSpPr>
            <a:spLocks noGrp="1" noRot="1" noChangeAspect="1" noChangeArrowheads="1" noTextEdit="1"/>
          </p:cNvSpPr>
          <p:nvPr>
            <p:ph type="sldImg"/>
          </p:nvPr>
        </p:nvSpPr>
        <p:spPr>
          <a:xfrm>
            <a:off x="803275" y="762000"/>
            <a:ext cx="5495925" cy="3806825"/>
          </a:xfrm>
          <a:ln/>
        </p:spPr>
      </p:sp>
      <p:sp>
        <p:nvSpPr>
          <p:cNvPr id="819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52</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53</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3275" y="762000"/>
            <a:ext cx="5495925" cy="3806825"/>
          </a:xfrm>
        </p:spPr>
      </p:sp>
      <p:sp>
        <p:nvSpPr>
          <p:cNvPr id="3" name="Marcador de notas 2"/>
          <p:cNvSpPr>
            <a:spLocks noGrp="1"/>
          </p:cNvSpPr>
          <p:nvPr>
            <p:ph type="body" idx="1"/>
          </p:nvPr>
        </p:nvSpPr>
        <p:spPr/>
        <p:txBody>
          <a:bodyPr/>
          <a:lstStyle/>
          <a:p>
            <a:r>
              <a:rPr lang="en-GB" dirty="0" smtClean="0"/>
              <a:t>The T-mesh</a:t>
            </a:r>
            <a:r>
              <a:rPr lang="en-GB" baseline="0" dirty="0" smtClean="0"/>
              <a:t> optimization is an iterative process in which the free nodes are placed in position that improve the quality of the local mesh. This process is repeated for all the nodes of the mesh several times.</a:t>
            </a:r>
            <a:endParaRPr lang="en-GB" dirty="0"/>
          </a:p>
        </p:txBody>
      </p:sp>
      <p:sp>
        <p:nvSpPr>
          <p:cNvPr id="4" name="Marcador de número de diapositiva 3"/>
          <p:cNvSpPr>
            <a:spLocks noGrp="1"/>
          </p:cNvSpPr>
          <p:nvPr>
            <p:ph type="sldNum" sz="quarter" idx="10"/>
          </p:nvPr>
        </p:nvSpPr>
        <p:spPr/>
        <p:txBody>
          <a:bodyPr/>
          <a:lstStyle/>
          <a:p>
            <a:pPr>
              <a:defRPr/>
            </a:pPr>
            <a:fld id="{D45D3C37-F5D0-413E-8B8B-4F8BDEDF5093}" type="slidenum">
              <a:rPr lang="en-GB" smtClean="0"/>
              <a:pPr>
                <a:defRPr/>
              </a:pPr>
              <a:t>55</a:t>
            </a:fld>
            <a:endParaRPr lang="en-GB"/>
          </a:p>
        </p:txBody>
      </p:sp>
    </p:spTree>
    <p:extLst>
      <p:ext uri="{BB962C8B-B14F-4D97-AF65-F5344CB8AC3E}">
        <p14:creationId xmlns:p14="http://schemas.microsoft.com/office/powerpoint/2010/main" xmlns="" val="1068452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56</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57</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61</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65</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66</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68</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69</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099D4E0-6B5C-4C4F-9814-8FD4A1858CFD}" type="slidenum">
              <a:rPr lang="en-GB"/>
              <a:pPr/>
              <a:t>7</a:t>
            </a:fld>
            <a:endParaRPr lang="en-GB"/>
          </a:p>
        </p:txBody>
      </p:sp>
      <p:sp>
        <p:nvSpPr>
          <p:cNvPr id="86019" name="Rectangle 2"/>
          <p:cNvSpPr>
            <a:spLocks noGrp="1" noRot="1" noChangeAspect="1" noChangeArrowheads="1" noTextEdit="1"/>
          </p:cNvSpPr>
          <p:nvPr>
            <p:ph type="sldImg"/>
          </p:nvPr>
        </p:nvSpPr>
        <p:spPr>
          <a:xfrm>
            <a:off x="803275" y="762000"/>
            <a:ext cx="5495925" cy="3806825"/>
          </a:xfrm>
          <a:ln/>
        </p:spPr>
      </p:sp>
      <p:sp>
        <p:nvSpPr>
          <p:cNvPr id="8602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71</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73</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74</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75</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73138"/>
            <a:fld id="{E4E3D54E-4964-434A-B4FD-6E0666693804}" type="slidenum">
              <a:rPr lang="en-GB" smtClean="0"/>
              <a:pPr defTabSz="973138"/>
              <a:t>88</a:t>
            </a:fld>
            <a:endParaRPr lang="en-GB" smtClean="0"/>
          </a:p>
        </p:txBody>
      </p:sp>
      <p:sp>
        <p:nvSpPr>
          <p:cNvPr id="63491" name="Rectangle 2"/>
          <p:cNvSpPr>
            <a:spLocks noGrp="1" noRot="1" noChangeAspect="1" noChangeArrowheads="1" noTextEdit="1"/>
          </p:cNvSpPr>
          <p:nvPr>
            <p:ph type="sldImg"/>
          </p:nvPr>
        </p:nvSpPr>
        <p:spPr>
          <a:xfrm>
            <a:off x="803275" y="762000"/>
            <a:ext cx="5495925" cy="3806825"/>
          </a:xfrm>
          <a:ln/>
        </p:spPr>
      </p:sp>
      <p:sp>
        <p:nvSpPr>
          <p:cNvPr id="6349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defTabSz="973138"/>
            <a:fld id="{E749545D-FB22-419C-A87C-62977D4A6597}" type="slidenum">
              <a:rPr lang="en-GB" smtClean="0"/>
              <a:pPr defTabSz="973138"/>
              <a:t>89</a:t>
            </a:fld>
            <a:endParaRPr lang="en-GB" smtClean="0"/>
          </a:p>
        </p:txBody>
      </p:sp>
      <p:sp>
        <p:nvSpPr>
          <p:cNvPr id="96259" name="Rectangle 2"/>
          <p:cNvSpPr>
            <a:spLocks noGrp="1" noRot="1" noChangeAspect="1" noChangeArrowheads="1" noTextEdit="1"/>
          </p:cNvSpPr>
          <p:nvPr>
            <p:ph type="sldImg"/>
          </p:nvPr>
        </p:nvSpPr>
        <p:spPr>
          <a:xfrm>
            <a:off x="803275" y="762000"/>
            <a:ext cx="5495925" cy="3806825"/>
          </a:xfrm>
          <a:ln/>
        </p:spPr>
      </p:sp>
      <p:sp>
        <p:nvSpPr>
          <p:cNvPr id="9626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B71D67D8-211C-46F2-B01A-B57A60A98678}" type="slidenum">
              <a:rPr lang="en-GB"/>
              <a:pPr/>
              <a:t>90</a:t>
            </a:fld>
            <a:endParaRPr lang="en-GB"/>
          </a:p>
        </p:txBody>
      </p:sp>
      <p:sp>
        <p:nvSpPr>
          <p:cNvPr id="198659" name="Rectangle 2"/>
          <p:cNvSpPr>
            <a:spLocks noGrp="1" noRot="1" noChangeAspect="1" noChangeArrowheads="1" noTextEdit="1"/>
          </p:cNvSpPr>
          <p:nvPr>
            <p:ph type="sldImg"/>
          </p:nvPr>
        </p:nvSpPr>
        <p:spPr>
          <a:xfrm>
            <a:off x="779463" y="766763"/>
            <a:ext cx="5541962" cy="3838575"/>
          </a:xfrm>
          <a:ln/>
        </p:spPr>
      </p:sp>
      <p:sp>
        <p:nvSpPr>
          <p:cNvPr id="198660"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A4691-3F16-4782-AB69-D18EB4D95F36}" type="slidenum">
              <a:rPr lang="en-GB"/>
              <a:pPr/>
              <a:t>8</a:t>
            </a:fld>
            <a:endParaRPr lang="en-GB"/>
          </a:p>
        </p:txBody>
      </p:sp>
      <p:sp>
        <p:nvSpPr>
          <p:cNvPr id="1764354" name="Rectangle 2"/>
          <p:cNvSpPr>
            <a:spLocks noGrp="1" noRot="1" noChangeAspect="1" noChangeArrowheads="1" noTextEdit="1"/>
          </p:cNvSpPr>
          <p:nvPr>
            <p:ph type="sldImg"/>
          </p:nvPr>
        </p:nvSpPr>
        <p:spPr>
          <a:xfrm>
            <a:off x="803275" y="762000"/>
            <a:ext cx="5495925" cy="3806825"/>
          </a:xfrm>
          <a:ln/>
        </p:spPr>
      </p:sp>
      <p:sp>
        <p:nvSpPr>
          <p:cNvPr id="176435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53D593-6868-4098-A2F7-4A59E4BE97E3}" type="slidenum">
              <a:rPr lang="en-GB"/>
              <a:pPr/>
              <a:t>9</a:t>
            </a:fld>
            <a:endParaRPr lang="en-GB"/>
          </a:p>
        </p:txBody>
      </p:sp>
      <p:sp>
        <p:nvSpPr>
          <p:cNvPr id="1766402" name="Rectangle 2"/>
          <p:cNvSpPr>
            <a:spLocks noGrp="1" noRot="1" noChangeAspect="1" noChangeArrowheads="1" noTextEdit="1"/>
          </p:cNvSpPr>
          <p:nvPr>
            <p:ph type="sldImg"/>
          </p:nvPr>
        </p:nvSpPr>
        <p:spPr>
          <a:xfrm>
            <a:off x="803275" y="762000"/>
            <a:ext cx="5495925" cy="3806825"/>
          </a:xfrm>
          <a:ln/>
        </p:spPr>
      </p:sp>
      <p:sp>
        <p:nvSpPr>
          <p:cNvPr id="176640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7C583F-9326-4FAA-B4C9-12283CF73A17}" type="slidenum">
              <a:rPr lang="en-GB"/>
              <a:pPr/>
              <a:t>10</a:t>
            </a:fld>
            <a:endParaRPr lang="en-GB"/>
          </a:p>
        </p:txBody>
      </p:sp>
      <p:sp>
        <p:nvSpPr>
          <p:cNvPr id="1768450" name="Rectangle 2"/>
          <p:cNvSpPr>
            <a:spLocks noGrp="1" noRot="1" noChangeAspect="1" noChangeArrowheads="1" noTextEdit="1"/>
          </p:cNvSpPr>
          <p:nvPr>
            <p:ph type="sldImg"/>
          </p:nvPr>
        </p:nvSpPr>
        <p:spPr>
          <a:xfrm>
            <a:off x="803275" y="762000"/>
            <a:ext cx="5495925" cy="3806825"/>
          </a:xfrm>
          <a:ln/>
        </p:spPr>
      </p:sp>
      <p:sp>
        <p:nvSpPr>
          <p:cNvPr id="176845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4FB11D-10E2-4F42-A007-488B74EDB0E4}" type="slidenum">
              <a:rPr lang="en-GB"/>
              <a:pPr/>
              <a:t>11</a:t>
            </a:fld>
            <a:endParaRPr lang="en-GB"/>
          </a:p>
        </p:txBody>
      </p:sp>
      <p:sp>
        <p:nvSpPr>
          <p:cNvPr id="1930242" name="Rectangle 2"/>
          <p:cNvSpPr>
            <a:spLocks noGrp="1" noRot="1" noChangeAspect="1" noChangeArrowheads="1" noTextEdit="1"/>
          </p:cNvSpPr>
          <p:nvPr>
            <p:ph type="sldImg"/>
          </p:nvPr>
        </p:nvSpPr>
        <p:spPr>
          <a:ln/>
        </p:spPr>
      </p:sp>
      <p:sp>
        <p:nvSpPr>
          <p:cNvPr id="1930243" name="Rectangle 3"/>
          <p:cNvSpPr>
            <a:spLocks noGrp="1" noChangeArrowheads="1"/>
          </p:cNvSpPr>
          <p:nvPr>
            <p:ph type="body" idx="1"/>
          </p:nvPr>
        </p:nvSpPr>
        <p:spPr/>
        <p:txBody>
          <a:bodyPr/>
          <a:lstStyle/>
          <a:p>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0.xml"/><Relationship Id="rId4" Type="http://schemas.openxmlformats.org/officeDocument/2006/relationships/image" Target="../media/image4.jpe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1.xml"/><Relationship Id="rId4" Type="http://schemas.openxmlformats.org/officeDocument/2006/relationships/image" Target="../media/image4.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2.xml"/><Relationship Id="rId4" Type="http://schemas.openxmlformats.org/officeDocument/2006/relationships/image" Target="../media/image4.jpe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3.xml"/><Relationship Id="rId4" Type="http://schemas.openxmlformats.org/officeDocument/2006/relationships/image" Target="../media/image4.jpe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4.xml"/><Relationship Id="rId4" Type="http://schemas.openxmlformats.org/officeDocument/2006/relationships/image" Target="../media/image4.jpe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5.xml"/><Relationship Id="rId4" Type="http://schemas.openxmlformats.org/officeDocument/2006/relationships/image" Target="../media/image4.jpe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6.xml"/><Relationship Id="rId4" Type="http://schemas.openxmlformats.org/officeDocument/2006/relationships/image" Target="../media/image4.jpe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7.xml"/><Relationship Id="rId4" Type="http://schemas.openxmlformats.org/officeDocument/2006/relationships/image" Target="../media/image4.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8.xml"/><Relationship Id="rId4" Type="http://schemas.openxmlformats.org/officeDocument/2006/relationships/image" Target="../media/image4.jpe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2.xml"/><Relationship Id="rId4" Type="http://schemas.openxmlformats.org/officeDocument/2006/relationships/image" Target="../media/image4.jpe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3.xml"/><Relationship Id="rId4" Type="http://schemas.openxmlformats.org/officeDocument/2006/relationships/image" Target="../media/image4.jpe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4.xml"/><Relationship Id="rId4" Type="http://schemas.openxmlformats.org/officeDocument/2006/relationships/image" Target="../media/image4.jpe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5.xml"/><Relationship Id="rId4" Type="http://schemas.openxmlformats.org/officeDocument/2006/relationships/image" Target="../media/image4.jpe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7.xml"/><Relationship Id="rId4" Type="http://schemas.openxmlformats.org/officeDocument/2006/relationships/image" Target="../media/image4.jpeg"/></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8.xml"/><Relationship Id="rId4" Type="http://schemas.openxmlformats.org/officeDocument/2006/relationships/image" Target="../media/image4.jpeg"/></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9.xml"/><Relationship Id="rId4" Type="http://schemas.openxmlformats.org/officeDocument/2006/relationships/image" Target="../media/image4.jpeg"/></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0.xml"/><Relationship Id="rId4" Type="http://schemas.openxmlformats.org/officeDocument/2006/relationships/image" Target="../media/image4.jpeg"/></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4.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5.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8.xml"/><Relationship Id="rId4" Type="http://schemas.openxmlformats.org/officeDocument/2006/relationships/image" Target="../media/image5.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9.xml"/><Relationship Id="rId4" Type="http://schemas.openxmlformats.org/officeDocument/2006/relationships/image" Target="../media/image4.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15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3644476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4439945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12604858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2208599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86"/>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86"/>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09"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8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3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86"/>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86"/>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09"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8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3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5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5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98245" y="6356437"/>
            <a:ext cx="713284" cy="365125"/>
          </a:xfrm>
          <a:prstGeom prst="rect">
            <a:avLst/>
          </a:prstGeom>
        </p:spPr>
        <p:txBody>
          <a:bodyPr/>
          <a:lstStyle/>
          <a:p>
            <a:fld id="{57CE60AB-2D66-4B8C-ABCF-0989A0D6CFF1}" type="slidenum">
              <a:rPr lang="es-ES" smtClean="0"/>
              <a:pPr/>
              <a:t>‹Nº›</a:t>
            </a:fld>
            <a:endParaRPr lang="es-ES"/>
          </a:p>
        </p:txBody>
      </p:sp>
      <p:sp>
        <p:nvSpPr>
          <p:cNvPr id="5" name="Content Placeholder 2"/>
          <p:cNvSpPr>
            <a:spLocks noGrp="1"/>
          </p:cNvSpPr>
          <p:nvPr>
            <p:ph idx="1"/>
          </p:nvPr>
        </p:nvSpPr>
        <p:spPr>
          <a:xfrm>
            <a:off x="350491" y="1086982"/>
            <a:ext cx="9060211" cy="50391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Title 1"/>
          <p:cNvSpPr>
            <a:spLocks noGrp="1"/>
          </p:cNvSpPr>
          <p:nvPr>
            <p:ph type="title"/>
          </p:nvPr>
        </p:nvSpPr>
        <p:spPr>
          <a:xfrm>
            <a:off x="3546294" y="9031"/>
            <a:ext cx="6133267" cy="1064365"/>
          </a:xfrm>
        </p:spPr>
        <p:txBody>
          <a:bodyPr>
            <a:noAutofit/>
          </a:bodyPr>
          <a:lstStyle>
            <a:lvl1pPr>
              <a:defRPr sz="3600">
                <a:solidFill>
                  <a:schemeClr val="bg1"/>
                </a:solidFill>
              </a:defRPr>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xmlns="" val="33512871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5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5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5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98245" y="6356437"/>
            <a:ext cx="713284" cy="365125"/>
          </a:xfrm>
          <a:prstGeom prst="rect">
            <a:avLst/>
          </a:prstGeom>
        </p:spPr>
        <p:txBody>
          <a:bodyPr/>
          <a:lstStyle/>
          <a:p>
            <a:fld id="{57CE60AB-2D66-4B8C-ABCF-0989A0D6CFF1}" type="slidenum">
              <a:rPr lang="es-ES" smtClean="0"/>
              <a:pPr/>
              <a:t>‹Nº›</a:t>
            </a:fld>
            <a:endParaRPr lang="es-ES"/>
          </a:p>
        </p:txBody>
      </p:sp>
      <p:sp>
        <p:nvSpPr>
          <p:cNvPr id="5" name="Content Placeholder 2"/>
          <p:cNvSpPr>
            <a:spLocks noGrp="1"/>
          </p:cNvSpPr>
          <p:nvPr>
            <p:ph idx="1"/>
          </p:nvPr>
        </p:nvSpPr>
        <p:spPr>
          <a:xfrm>
            <a:off x="350491" y="1086982"/>
            <a:ext cx="9060211" cy="50391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Title 1"/>
          <p:cNvSpPr>
            <a:spLocks noGrp="1"/>
          </p:cNvSpPr>
          <p:nvPr>
            <p:ph type="title"/>
          </p:nvPr>
        </p:nvSpPr>
        <p:spPr>
          <a:xfrm>
            <a:off x="3546294" y="9031"/>
            <a:ext cx="6133267" cy="1064365"/>
          </a:xfrm>
        </p:spPr>
        <p:txBody>
          <a:bodyPr>
            <a:noAutofit/>
          </a:bodyPr>
          <a:lstStyle>
            <a:lvl1pPr>
              <a:defRPr sz="3600">
                <a:solidFill>
                  <a:schemeClr val="bg1"/>
                </a:solidFill>
              </a:defRPr>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xmlns="" val="33512871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83"/>
            <a:ext cx="3879850" cy="2830513"/>
          </a:xfrm>
          <a:prstGeom prst="rect">
            <a:avLst/>
          </a:prstGeom>
          <a:noFill/>
          <a:extLst>
            <a:ext uri="{909E8E84-426E-40dd-AFC4-6F175D3DCCD1}">
              <a14:hiddenFill xmlns:a14="http://schemas.microsoft.com/office/drawing/2010/main" xmlns="">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762000"/>
            <a:ext cx="3845454" cy="1327150"/>
          </a:xfrm>
          <a:prstGeom prst="rect">
            <a:avLst/>
          </a:prstGeom>
          <a:noFill/>
          <a:extLst>
            <a:ext uri="{909E8E84-426E-40dd-AFC4-6F175D3DCCD1}">
              <a14:hiddenFill xmlns:a14="http://schemas.microsoft.com/office/drawing/2010/main" xmlns="">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330200" y="5943683"/>
            <a:ext cx="1238250" cy="474663"/>
          </a:xfrm>
          <a:prstGeom prst="rect">
            <a:avLst/>
          </a:prstGeom>
          <a:noFill/>
          <a:extLst>
            <a:ext uri="{909E8E84-426E-40dd-AFC4-6F175D3DCCD1}">
              <a14:hiddenFill xmlns:a14="http://schemas.microsoft.com/office/drawing/2010/main" xmlns="">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p14="http://schemas.microsoft.com/office/powerpoint/2010/main" xmlns="" val="17628407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1861066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83"/>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19168883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84"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41"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15474161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2375302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p14="http://schemas.microsoft.com/office/powerpoint/2010/main" xmlns="" val="3586332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5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476391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13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858988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014113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5530624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23029850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73"/>
            <a:ext cx="3879850" cy="2830513"/>
          </a:xfrm>
          <a:prstGeom prst="rect">
            <a:avLst/>
          </a:prstGeom>
          <a:noFill/>
          <a:extLst>
            <a:ext uri="{909E8E84-426E-40dd-AFC4-6F175D3DCCD1}">
              <a14:hiddenFill xmlns:a14="http://schemas.microsoft.com/office/drawing/2010/main" xmlns="">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762000"/>
            <a:ext cx="3845454" cy="1327150"/>
          </a:xfrm>
          <a:prstGeom prst="rect">
            <a:avLst/>
          </a:prstGeom>
          <a:noFill/>
          <a:extLst>
            <a:ext uri="{909E8E84-426E-40dd-AFC4-6F175D3DCCD1}">
              <a14:hiddenFill xmlns:a14="http://schemas.microsoft.com/office/drawing/2010/main" xmlns="">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330200" y="5943673"/>
            <a:ext cx="1238250" cy="474663"/>
          </a:xfrm>
          <a:prstGeom prst="rect">
            <a:avLst/>
          </a:prstGeom>
          <a:noFill/>
          <a:extLst>
            <a:ext uri="{909E8E84-426E-40dd-AFC4-6F175D3DCCD1}">
              <a14:hiddenFill xmlns:a14="http://schemas.microsoft.com/office/drawing/2010/main" xmlns="">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p14="http://schemas.microsoft.com/office/powerpoint/2010/main" xmlns="" val="17628407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1861066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73"/>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191688838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79"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35"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15474161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237530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p14="http://schemas.microsoft.com/office/powerpoint/2010/main" xmlns="" val="35863324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476391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12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858988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014113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5530624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23029850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0" y="64"/>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p:spPr>
      </p:pic>
      <p:sp>
        <p:nvSpPr>
          <p:cNvPr id="1864708"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64"/>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endParaRPr lang="es-ES" smtClean="0"/>
          </a:p>
        </p:txBody>
      </p:sp>
      <p:sp>
        <p:nvSpPr>
          <p:cNvPr id="1864711" name="Rectangle 7"/>
          <p:cNvSpPr>
            <a:spLocks noGrp="1" noChangeArrowheads="1"/>
          </p:cNvSpPr>
          <p:nvPr>
            <p:ph type="subTitle" idx="1"/>
          </p:nvPr>
        </p:nvSpPr>
        <p:spPr>
          <a:xfrm>
            <a:off x="741397" y="3595690"/>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endParaRPr lang="es-ES" smtClean="0"/>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6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3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09"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0"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1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8001" y="115888"/>
            <a:ext cx="7332663" cy="576262"/>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35" y="1600200"/>
            <a:ext cx="4486275" cy="49974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146709" y="1600264"/>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5146709" y="4175189"/>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17"/>
            <a:ext cx="3879850" cy="2830513"/>
          </a:xfrm>
          <a:prstGeom prst="rect">
            <a:avLst/>
          </a:prstGeom>
          <a:noFill/>
          <a:extLst>
            <a:ext uri="{909E8E84-426E-40dd-AFC4-6F175D3DCCD1}">
              <a14:hiddenFill xmlns="" xmlns:a14="http://schemas.microsoft.com/office/drawing/2010/main">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2971800" y="762000"/>
            <a:ext cx="3845454" cy="1327150"/>
          </a:xfrm>
          <a:prstGeom prst="rect">
            <a:avLst/>
          </a:prstGeom>
          <a:noFill/>
          <a:extLst>
            <a:ext uri="{909E8E84-426E-40dd-AFC4-6F175D3DCCD1}">
              <a14:hiddenFill xmlns="" xmlns:a14="http://schemas.microsoft.com/office/drawing/2010/main">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330200" y="5943617"/>
            <a:ext cx="1238250" cy="474663"/>
          </a:xfrm>
          <a:prstGeom prst="rect">
            <a:avLst/>
          </a:prstGeom>
          <a:noFill/>
          <a:extLst>
            <a:ext uri="{909E8E84-426E-40dd-AFC4-6F175D3DCCD1}">
              <a14:hiddenFill xmlns="" xmlns:a14="http://schemas.microsoft.com/office/drawing/2010/main">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 xmlns:p14="http://schemas.microsoft.com/office/powerpoint/2010/main" val="1762840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18610661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17"/>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19168883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48"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05"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15474161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2375302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 xmlns:p14="http://schemas.microsoft.com/office/powerpoint/2010/main" val="35863324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4476391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06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78589880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7014113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5530624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302985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5" cy="1327150"/>
          </a:xfrm>
          <a:prstGeom prst="rect">
            <a:avLst/>
          </a:prstGeom>
          <a:noFill/>
          <a:ln w="9525">
            <a:noFill/>
            <a:miter lim="800000"/>
            <a:headEnd/>
            <a:tailEnd/>
          </a:ln>
        </p:spPr>
      </p:pic>
      <p:sp>
        <p:nvSpPr>
          <p:cNvPr id="6" name="Rectangle 4"/>
          <p:cNvSpPr>
            <a:spLocks noChangeArrowheads="1"/>
          </p:cNvSpPr>
          <p:nvPr/>
        </p:nvSpPr>
        <p:spPr bwMode="auto">
          <a:xfrm>
            <a:off x="0" y="3581400"/>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363" y="3595688"/>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00"/>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0"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5"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0" y="115888"/>
            <a:ext cx="669290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0"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0"/>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E4AD45AD-4E10-4CA0-907B-FB8F819F258B}" type="datetime1">
              <a:rPr lang="es-ES">
                <a:solidFill>
                  <a:srgbClr val="000000"/>
                </a:solidFill>
              </a:rPr>
              <a:pPr>
                <a:defRPr/>
              </a:pPr>
              <a:t>31/03/2014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524CD5-179A-4304-9517-5E8F8888C39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946640EA-35DA-4A3F-A04F-E9B675DF6310}" type="datetime1">
              <a:rPr lang="es-ES">
                <a:solidFill>
                  <a:srgbClr val="000000"/>
                </a:solidFill>
              </a:rPr>
              <a:pPr>
                <a:defRPr/>
              </a:pPr>
              <a:t>31/03/2014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DC2780-9040-4C53-A921-8A7CBB65C4F1}"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FFA4032E-A886-4635-83F8-BFCEEA8D3325}" type="datetime1">
              <a:rPr lang="es-ES">
                <a:solidFill>
                  <a:srgbClr val="000000"/>
                </a:solidFill>
              </a:rPr>
              <a:pPr>
                <a:defRPr/>
              </a:pPr>
              <a:t>31/03/2014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5E07C-A514-4B16-9E20-769B4636908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43194C19-0213-412E-9379-4D55CD5A5F73}" type="datetime1">
              <a:rPr lang="es-ES">
                <a:solidFill>
                  <a:srgbClr val="000000"/>
                </a:solidFill>
              </a:rPr>
              <a:pPr>
                <a:defRPr/>
              </a:pPr>
              <a:t>31/03/2014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7DA9B7-873A-439A-8585-DCDE9A7D09EC}"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BC5E1BA7-4FBE-4550-BA4A-13589429CD24}" type="datetime1">
              <a:rPr lang="es-ES">
                <a:solidFill>
                  <a:srgbClr val="000000"/>
                </a:solidFill>
              </a:rPr>
              <a:pPr>
                <a:defRPr/>
              </a:pPr>
              <a:t>31/03/2014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4557AB-3640-4CD0-9856-BEF5C8B49636}"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C1D136DC-721D-4A4A-A845-27F0D41001ED}" type="datetime1">
              <a:rPr lang="es-ES">
                <a:solidFill>
                  <a:srgbClr val="000000"/>
                </a:solidFill>
              </a:rPr>
              <a:pPr>
                <a:defRPr/>
              </a:pPr>
              <a:t>31/03/2014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3AA8B3-07FE-48BA-8307-21090FD8879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8E0180B-D050-4A02-A5F3-BA63D8AF62C0}" type="datetime1">
              <a:rPr lang="es-ES">
                <a:solidFill>
                  <a:srgbClr val="000000"/>
                </a:solidFill>
              </a:rPr>
              <a:pPr>
                <a:defRPr/>
              </a:pPr>
              <a:t>31/03/2014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050D32B-BC59-4392-9FFC-4B014EDDB3F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E53F34E1-9197-4C74-9F4C-C7BAA4E82F1F}" type="datetime1">
              <a:rPr lang="es-ES">
                <a:solidFill>
                  <a:srgbClr val="000000"/>
                </a:solidFill>
              </a:rPr>
              <a:pPr>
                <a:defRPr/>
              </a:pPr>
              <a:t>31/03/2014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D14EDF-5F71-47DC-BD9C-13D39F4A9CC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F5967560-624C-4993-8DEF-79A559B696B7}" type="datetime1">
              <a:rPr lang="es-ES">
                <a:solidFill>
                  <a:srgbClr val="000000"/>
                </a:solidFill>
              </a:rPr>
              <a:pPr>
                <a:defRPr/>
              </a:pPr>
              <a:t>31/03/2014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C3CC3F-F1A8-45DE-A170-C05AAC307B9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548DF646-5C5A-4667-B0D1-DEDAE203A02E}" type="datetime1">
              <a:rPr lang="es-ES">
                <a:solidFill>
                  <a:srgbClr val="000000"/>
                </a:solidFill>
              </a:rPr>
              <a:pPr>
                <a:defRPr/>
              </a:pPr>
              <a:t>31/03/2014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40DE9E-F2BF-4778-8896-B299D008990F}"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2"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C88A939C-080C-4D6D-A316-0F3A5C91E8E2}" type="datetime1">
              <a:rPr lang="es-ES">
                <a:solidFill>
                  <a:srgbClr val="000000"/>
                </a:solidFill>
              </a:rPr>
              <a:pPr>
                <a:defRPr/>
              </a:pPr>
              <a:t>31/03/2014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140D89-AF62-4FF5-9270-10A1D37B664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BA96C8CC-000D-45A2-B5EF-B2C83DBF8F58}" type="datetime1">
              <a:rPr lang="es-ES">
                <a:solidFill>
                  <a:srgbClr val="000000"/>
                </a:solidFill>
              </a:rPr>
              <a:pPr>
                <a:defRPr/>
              </a:pPr>
              <a:t>31/03/2014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BF14B2-9748-4DF5-86D2-AE1BECE268B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0"/>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7D65283E-DF75-4C7B-9BA9-3CF471AB5812}" type="datetime1">
              <a:rPr lang="es-ES">
                <a:solidFill>
                  <a:srgbClr val="000000"/>
                </a:solidFill>
              </a:rPr>
              <a:pPr>
                <a:defRPr/>
              </a:pPr>
              <a:t>31/03/2014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3D1A78-76D1-4B41-950A-9E6BEBDF11FF}"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884EC80-EDE3-4C64-9C8E-5CE2037FF590}" type="datetime1">
              <a:rPr lang="es-ES">
                <a:solidFill>
                  <a:srgbClr val="000000"/>
                </a:solidFill>
              </a:rPr>
              <a:pPr>
                <a:defRPr/>
              </a:pPr>
              <a:t>31/03/2014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70710-38B6-4DE1-9D0C-B67914F6F02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7D293F9B-8882-426D-9196-8F55D063C517}" type="datetime1">
              <a:rPr lang="es-ES">
                <a:solidFill>
                  <a:srgbClr val="000000"/>
                </a:solidFill>
              </a:rPr>
              <a:pPr>
                <a:defRPr/>
              </a:pPr>
              <a:t>31/03/2014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8E40B6-8415-4528-A814-D5089AA7788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FABD467C-854E-4AD1-9E30-D72BFD2EE588}" type="datetime1">
              <a:rPr lang="es-ES">
                <a:solidFill>
                  <a:srgbClr val="000000"/>
                </a:solidFill>
              </a:rPr>
              <a:pPr>
                <a:defRPr/>
              </a:pPr>
              <a:t>31/03/2014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72083D-6573-4035-B6B0-E851BBD2951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89ECC378-02BF-4B11-9F49-45035908B62A}" type="datetime1">
              <a:rPr lang="es-ES">
                <a:solidFill>
                  <a:srgbClr val="000000"/>
                </a:solidFill>
              </a:rPr>
              <a:pPr>
                <a:defRPr/>
              </a:pPr>
              <a:t>31/03/2014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07A26F-8E31-45BC-9528-A64FBAB51B65}"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56FF00B-ACF1-4052-8F19-FFF49E1946D7}" type="datetime1">
              <a:rPr lang="es-ES">
                <a:solidFill>
                  <a:srgbClr val="000000"/>
                </a:solidFill>
              </a:rPr>
              <a:pPr>
                <a:defRPr/>
              </a:pPr>
              <a:t>31/03/2014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2DE33A-3EFE-4F96-A03E-163D2ADB359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461AEA5-6B82-4AAA-AB6C-364CF7679E1F}" type="datetime1">
              <a:rPr lang="es-ES">
                <a:solidFill>
                  <a:srgbClr val="000000"/>
                </a:solidFill>
              </a:rPr>
              <a:pPr>
                <a:defRPr/>
              </a:pPr>
              <a:t>31/03/2014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AFCD777-608F-4559-8FD3-FE7FF749463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7A8B55A2-8DA9-47D9-B23E-20B60C31B57A}" type="datetime1">
              <a:rPr lang="es-ES">
                <a:solidFill>
                  <a:srgbClr val="000000"/>
                </a:solidFill>
              </a:rPr>
              <a:pPr>
                <a:defRPr/>
              </a:pPr>
              <a:t>31/03/2014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AF4A07-1B6C-4861-9F83-61763929C14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8EBF3ACF-5DD8-473C-80B6-A4E4DFFB3056}" type="datetime1">
              <a:rPr lang="es-ES">
                <a:solidFill>
                  <a:srgbClr val="000000"/>
                </a:solidFill>
              </a:rPr>
              <a:pPr>
                <a:defRPr/>
              </a:pPr>
              <a:t>31/03/2014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69C86E-35FA-49AB-B8E9-AD20B491282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B035E2D1-8603-4A87-8747-B624A70195ED}" type="datetime1">
              <a:rPr lang="es-ES">
                <a:solidFill>
                  <a:srgbClr val="000000"/>
                </a:solidFill>
              </a:rPr>
              <a:pPr>
                <a:defRPr/>
              </a:pPr>
              <a:t>31/03/2014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17AD1-775F-478D-BEB6-22C32036BE4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2"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BC0E3C6-8FAD-4D54-B456-088083CDDDCE}" type="datetime1">
              <a:rPr lang="es-ES">
                <a:solidFill>
                  <a:srgbClr val="000000"/>
                </a:solidFill>
              </a:rPr>
              <a:pPr>
                <a:defRPr/>
              </a:pPr>
              <a:t>31/03/2014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6AE08A-AD14-46AE-8C37-CB95B5F11CEC}"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C768EBA-500B-4D8C-BB6C-3239CD59D950}" type="datetime1">
              <a:rPr lang="es-ES">
                <a:solidFill>
                  <a:srgbClr val="000000"/>
                </a:solidFill>
              </a:rPr>
              <a:pPr>
                <a:defRPr/>
              </a:pPr>
              <a:t>31/03/2014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2C9935-D671-4B2D-8493-E807FA4A168D}"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0"/>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fld id="{CB17A18C-DECB-4D3F-A273-38E020B16759}" type="datetime1">
              <a:rPr lang="es-ES">
                <a:solidFill>
                  <a:srgbClr val="000000"/>
                </a:solidFill>
              </a:rPr>
              <a:pPr/>
              <a:t>31/03/2014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1FFFD38E-55A7-4AB8-A9FF-FBFC0E7D6D62}"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1243FDAF-C52C-4DB7-8676-D61641C952CD}" type="datetime1">
              <a:rPr lang="es-ES">
                <a:solidFill>
                  <a:srgbClr val="000000"/>
                </a:solidFill>
              </a:rPr>
              <a:pPr/>
              <a:t>31/03/2014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57539797-51A7-49CF-B65B-94C211E01FAA}"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59D7D908-6C01-4094-A6F5-7665CAE6A41D}" type="datetime1">
              <a:rPr lang="es-ES">
                <a:solidFill>
                  <a:srgbClr val="000000"/>
                </a:solidFill>
              </a:rPr>
              <a:pPr/>
              <a:t>31/03/2014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6345C6EB-2452-4649-980D-D5DD9E1F5D2A}"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fld id="{5726D128-937F-48E9-B5C1-E019DB167433}" type="datetime1">
              <a:rPr lang="es-ES">
                <a:solidFill>
                  <a:srgbClr val="000000"/>
                </a:solidFill>
              </a:rPr>
              <a:pPr/>
              <a:t>31/03/2014</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C9544BAE-C39C-4F52-A58F-9CB7DDE4B3E1}"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fld id="{92FC10E3-0217-408B-8FBA-B4508951F5D1}" type="datetime1">
              <a:rPr lang="es-ES">
                <a:solidFill>
                  <a:srgbClr val="000000"/>
                </a:solidFill>
              </a:rPr>
              <a:pPr/>
              <a:t>31/03/2014</a:t>
            </a:fld>
            <a:endParaRPr lang="en-U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6738A6E9-7306-44A8-BE9E-41954E4236DC}"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fld id="{E092A4CC-2931-4962-8121-3B992324162B}" type="datetime1">
              <a:rPr lang="es-ES">
                <a:solidFill>
                  <a:srgbClr val="000000"/>
                </a:solidFill>
              </a:rPr>
              <a:pPr/>
              <a:t>31/03/2014</a:t>
            </a:fld>
            <a:endParaRPr lang="en-U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8CCFEB9A-F30D-4A87-B977-32806F92F51D}"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fld id="{EFD1E322-F799-4BC1-92B2-B5591F9A6036}" type="datetime1">
              <a:rPr lang="es-ES">
                <a:solidFill>
                  <a:srgbClr val="000000"/>
                </a:solidFill>
              </a:rPr>
              <a:pPr/>
              <a:t>31/03/2014</a:t>
            </a:fld>
            <a:endParaRPr lang="en-U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5D09731E-2471-4DC9-89D6-758EECEEF86E}"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6E873542-3FE2-4BB5-92A7-CEF52448E642}" type="datetime1">
              <a:rPr lang="es-ES">
                <a:solidFill>
                  <a:srgbClr val="000000"/>
                </a:solidFill>
              </a:rPr>
              <a:pPr/>
              <a:t>31/03/2014</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C713835A-80F7-47C3-ADD2-973783330A69}"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C6D3FBD6-F0AD-4B78-BAED-3337A9D5E049}" type="datetime1">
              <a:rPr lang="es-ES">
                <a:solidFill>
                  <a:srgbClr val="000000"/>
                </a:solidFill>
              </a:rPr>
              <a:pPr/>
              <a:t>31/03/2014</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09D702FA-6877-4699-BD59-243271BCC32E}"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AAD31721-C001-401C-9865-D7D160651109}" type="datetime1">
              <a:rPr lang="es-ES">
                <a:solidFill>
                  <a:srgbClr val="000000"/>
                </a:solidFill>
              </a:rPr>
              <a:pPr/>
              <a:t>31/03/2014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8DECAE29-8F67-4754-B02F-8EE553B9D48E}"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2"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B10D12D8-32BB-4EA4-BF32-D1DA742BC8A3}" type="datetime1">
              <a:rPr lang="es-ES">
                <a:solidFill>
                  <a:srgbClr val="000000"/>
                </a:solidFill>
              </a:rPr>
              <a:pPr/>
              <a:t>31/03/2014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A0141CCE-B0EE-40DB-9175-2AD5A163F701}"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495300" y="6245225"/>
            <a:ext cx="2311400" cy="476250"/>
          </a:xfrm>
        </p:spPr>
        <p:txBody>
          <a:bodyPr/>
          <a:lstStyle>
            <a:lvl1pPr>
              <a:defRPr/>
            </a:lvl1pPr>
          </a:lstStyle>
          <a:p>
            <a:fld id="{841CCB37-C1D5-4442-BC15-939073B3B6D2}" type="datetime1">
              <a:rPr lang="es-ES">
                <a:solidFill>
                  <a:srgbClr val="000000"/>
                </a:solidFill>
              </a:rPr>
              <a:pPr/>
              <a:t>31/03/2014</a:t>
            </a:fld>
            <a:endParaRPr lang="en-US">
              <a:solidFill>
                <a:srgbClr val="000000"/>
              </a:solidFill>
            </a:endParaRPr>
          </a:p>
        </p:txBody>
      </p:sp>
      <p:sp>
        <p:nvSpPr>
          <p:cNvPr id="4" name="3 Marcador de pie de página"/>
          <p:cNvSpPr>
            <a:spLocks noGrp="1"/>
          </p:cNvSpPr>
          <p:nvPr>
            <p:ph type="ftr" sz="quarter" idx="11"/>
          </p:nvPr>
        </p:nvSpPr>
        <p:spPr>
          <a:xfrm>
            <a:off x="3384552" y="6245225"/>
            <a:ext cx="3136900" cy="476250"/>
          </a:xfrm>
        </p:spPr>
        <p:txBody>
          <a:bodyPr/>
          <a:lstStyle>
            <a:lvl1pPr>
              <a:defRPr/>
            </a:lvl1pPr>
          </a:lstStyle>
          <a:p>
            <a:endParaRPr lang="en-US">
              <a:solidFill>
                <a:srgbClr val="000000"/>
              </a:solidFill>
            </a:endParaRPr>
          </a:p>
        </p:txBody>
      </p:sp>
      <p:sp>
        <p:nvSpPr>
          <p:cNvPr id="5" name="4 Marcador de número de diapositiva"/>
          <p:cNvSpPr>
            <a:spLocks noGrp="1"/>
          </p:cNvSpPr>
          <p:nvPr>
            <p:ph type="sldNum" sz="quarter" idx="12"/>
          </p:nvPr>
        </p:nvSpPr>
        <p:spPr>
          <a:xfrm>
            <a:off x="7099301" y="6245225"/>
            <a:ext cx="2311400" cy="476250"/>
          </a:xfrm>
        </p:spPr>
        <p:txBody>
          <a:bodyPr/>
          <a:lstStyle>
            <a:lvl1pPr>
              <a:defRPr/>
            </a:lvl1pPr>
          </a:lstStyle>
          <a:p>
            <a:fld id="{628B08B9-DF7D-4574-9D6B-D9A0541D21A8}"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380"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35"/>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19"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95"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97"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9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08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p:spPr>
      </p:pic>
      <p:sp>
        <p:nvSpPr>
          <p:cNvPr id="1864708"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endParaRPr lang="es-ES" smtClean="0"/>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endParaRPr lang="es-ES" smtClean="0"/>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5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sz="4200" dirty="0"/>
          </a:p>
        </p:txBody>
      </p:sp>
      <p:pic>
        <p:nvPicPr>
          <p:cNvPr id="7"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sz="4200" dirty="0"/>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sz="4200" dirty="0"/>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5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 y="4"/>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3"/>
            <a:ext cx="9906000" cy="1071563"/>
          </a:xfrm>
          <a:prstGeom prst="rect">
            <a:avLst/>
          </a:prstGeom>
          <a:solidFill>
            <a:srgbClr val="C8C8C8"/>
          </a:solidFill>
          <a:ln w="9525">
            <a:noFill/>
            <a:miter lim="800000"/>
            <a:headEnd/>
            <a:tailEnd/>
          </a:ln>
          <a:effectLst/>
        </p:spPr>
        <p:txBody>
          <a:bodyPr wrap="none" lIns="91423" tIns="45711" rIns="91423" bIns="45711"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4"/>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423" tIns="45711" rIns="91423" bIns="45711"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lIns="91423" tIns="45711" rIns="91423" bIns="45711" anchor="ctr"/>
          <a:lstStyle/>
          <a:p>
            <a:pPr>
              <a:defRPr/>
            </a:pPr>
            <a:endParaRPr lang="es-ES"/>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0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15"/>
            <a:ext cx="8420100" cy="1500187"/>
          </a:xfrm>
        </p:spPr>
        <p:txBody>
          <a:bodyPr anchor="b"/>
          <a:lstStyle>
            <a:lvl1pPr marL="0" indent="0">
              <a:buNone/>
              <a:defRPr sz="2000"/>
            </a:lvl1pPr>
            <a:lvl2pPr marL="457114" indent="0">
              <a:buNone/>
              <a:defRPr sz="1800"/>
            </a:lvl2pPr>
            <a:lvl3pPr marL="914228" indent="0">
              <a:buNone/>
              <a:defRPr sz="1600"/>
            </a:lvl3pPr>
            <a:lvl4pPr marL="1371342" indent="0">
              <a:buNone/>
              <a:defRPr sz="1400"/>
            </a:lvl4pPr>
            <a:lvl5pPr marL="1828454" indent="0">
              <a:buNone/>
              <a:defRPr sz="1400"/>
            </a:lvl5pPr>
            <a:lvl6pPr marL="2285568" indent="0">
              <a:buNone/>
              <a:defRPr sz="1400"/>
            </a:lvl6pPr>
            <a:lvl7pPr marL="2742683" indent="0">
              <a:buNone/>
              <a:defRPr sz="1400"/>
            </a:lvl7pPr>
            <a:lvl8pPr marL="3199796" indent="0">
              <a:buNone/>
              <a:defRPr sz="1400"/>
            </a:lvl8pPr>
            <a:lvl9pPr marL="3656910" indent="0">
              <a:buNone/>
              <a:defRPr sz="1400"/>
            </a:lvl9pPr>
          </a:lstStyle>
          <a:p>
            <a:pPr lvl="0"/>
            <a:r>
              <a:rPr lang="es-ES" smtClean="0"/>
              <a:t>Haga clic para modificar el estilo de texto del patrón</a:t>
            </a: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7"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7114" indent="0">
              <a:buNone/>
              <a:defRPr sz="2000" b="1"/>
            </a:lvl2pPr>
            <a:lvl3pPr marL="914228" indent="0">
              <a:buNone/>
              <a:defRPr sz="1800" b="1"/>
            </a:lvl3pPr>
            <a:lvl4pPr marL="1371342" indent="0">
              <a:buNone/>
              <a:defRPr sz="1600" b="1"/>
            </a:lvl4pPr>
            <a:lvl5pPr marL="1828454" indent="0">
              <a:buNone/>
              <a:defRPr sz="1600" b="1"/>
            </a:lvl5pPr>
            <a:lvl6pPr marL="2285568" indent="0">
              <a:buNone/>
              <a:defRPr sz="1600" b="1"/>
            </a:lvl6pPr>
            <a:lvl7pPr marL="2742683" indent="0">
              <a:buNone/>
              <a:defRPr sz="1600" b="1"/>
            </a:lvl7pPr>
            <a:lvl8pPr marL="3199796" indent="0">
              <a:buNone/>
              <a:defRPr sz="1600" b="1"/>
            </a:lvl8pPr>
            <a:lvl9pPr marL="365691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0" y="1535114"/>
            <a:ext cx="4378325" cy="639762"/>
          </a:xfrm>
        </p:spPr>
        <p:txBody>
          <a:bodyPr anchor="b"/>
          <a:lstStyle>
            <a:lvl1pPr marL="0" indent="0">
              <a:buNone/>
              <a:defRPr sz="2400" b="1"/>
            </a:lvl1pPr>
            <a:lvl2pPr marL="457114" indent="0">
              <a:buNone/>
              <a:defRPr sz="2000" b="1"/>
            </a:lvl2pPr>
            <a:lvl3pPr marL="914228" indent="0">
              <a:buNone/>
              <a:defRPr sz="1800" b="1"/>
            </a:lvl3pPr>
            <a:lvl4pPr marL="1371342" indent="0">
              <a:buNone/>
              <a:defRPr sz="1600" b="1"/>
            </a:lvl4pPr>
            <a:lvl5pPr marL="1828454" indent="0">
              <a:buNone/>
              <a:defRPr sz="1600" b="1"/>
            </a:lvl5pPr>
            <a:lvl6pPr marL="2285568" indent="0">
              <a:buNone/>
              <a:defRPr sz="1600" b="1"/>
            </a:lvl6pPr>
            <a:lvl7pPr marL="2742683" indent="0">
              <a:buNone/>
              <a:defRPr sz="1600" b="1"/>
            </a:lvl7pPr>
            <a:lvl8pPr marL="3199796" indent="0">
              <a:buNone/>
              <a:defRPr sz="1600" b="1"/>
            </a:lvl8pPr>
            <a:lvl9pPr marL="365691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5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7114" indent="0">
              <a:buNone/>
              <a:defRPr sz="1200"/>
            </a:lvl2pPr>
            <a:lvl3pPr marL="914228" indent="0">
              <a:buNone/>
              <a:defRPr sz="1000"/>
            </a:lvl3pPr>
            <a:lvl4pPr marL="1371342" indent="0">
              <a:buNone/>
              <a:defRPr sz="900"/>
            </a:lvl4pPr>
            <a:lvl5pPr marL="1828454" indent="0">
              <a:buNone/>
              <a:defRPr sz="900"/>
            </a:lvl5pPr>
            <a:lvl6pPr marL="2285568" indent="0">
              <a:buNone/>
              <a:defRPr sz="900"/>
            </a:lvl6pPr>
            <a:lvl7pPr marL="2742683" indent="0">
              <a:buNone/>
              <a:defRPr sz="900"/>
            </a:lvl7pPr>
            <a:lvl8pPr marL="3199796" indent="0">
              <a:buNone/>
              <a:defRPr sz="900"/>
            </a:lvl8pPr>
            <a:lvl9pPr marL="3656910" indent="0">
              <a:buNone/>
              <a:defRPr sz="900"/>
            </a:lvl9pPr>
          </a:lstStyle>
          <a:p>
            <a:pPr lvl="0"/>
            <a:r>
              <a:rPr lang="es-ES" smtClean="0"/>
              <a:t>Haga clic para modificar el estilo de texto del patrón</a:t>
            </a: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114" indent="0">
              <a:buNone/>
              <a:defRPr sz="2800"/>
            </a:lvl2pPr>
            <a:lvl3pPr marL="914228" indent="0">
              <a:buNone/>
              <a:defRPr sz="2400"/>
            </a:lvl3pPr>
            <a:lvl4pPr marL="1371342" indent="0">
              <a:buNone/>
              <a:defRPr sz="2000"/>
            </a:lvl4pPr>
            <a:lvl5pPr marL="1828454" indent="0">
              <a:buNone/>
              <a:defRPr sz="2000"/>
            </a:lvl5pPr>
            <a:lvl6pPr marL="2285568" indent="0">
              <a:buNone/>
              <a:defRPr sz="2000"/>
            </a:lvl6pPr>
            <a:lvl7pPr marL="2742683" indent="0">
              <a:buNone/>
              <a:defRPr sz="2000"/>
            </a:lvl7pPr>
            <a:lvl8pPr marL="3199796" indent="0">
              <a:buNone/>
              <a:defRPr sz="2000"/>
            </a:lvl8pPr>
            <a:lvl9pPr marL="365691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114" indent="0">
              <a:buNone/>
              <a:defRPr sz="1200"/>
            </a:lvl2pPr>
            <a:lvl3pPr marL="914228" indent="0">
              <a:buNone/>
              <a:defRPr sz="1000"/>
            </a:lvl3pPr>
            <a:lvl4pPr marL="1371342" indent="0">
              <a:buNone/>
              <a:defRPr sz="900"/>
            </a:lvl4pPr>
            <a:lvl5pPr marL="1828454" indent="0">
              <a:buNone/>
              <a:defRPr sz="900"/>
            </a:lvl5pPr>
            <a:lvl6pPr marL="2285568" indent="0">
              <a:buNone/>
              <a:defRPr sz="900"/>
            </a:lvl6pPr>
            <a:lvl7pPr marL="2742683" indent="0">
              <a:buNone/>
              <a:defRPr sz="900"/>
            </a:lvl7pPr>
            <a:lvl8pPr marL="3199796" indent="0">
              <a:buNone/>
              <a:defRPr sz="900"/>
            </a:lvl8pPr>
            <a:lvl9pPr marL="3656910" indent="0">
              <a:buNone/>
              <a:defRPr sz="900"/>
            </a:lvl9pPr>
          </a:lstStyle>
          <a:p>
            <a:pPr lvl="0"/>
            <a:r>
              <a:rPr lang="es-ES" smtClean="0"/>
              <a:t>Haga clic para modificar el estilo de texto del patrón</a:t>
            </a: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25"/>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fld id="{D4FE48C0-7269-45FC-BACA-1744935E6893}" type="datetime1">
              <a:rPr lang="es-ES">
                <a:solidFill>
                  <a:srgbClr val="000000"/>
                </a:solidFill>
              </a:rPr>
              <a:pPr/>
              <a:t>31/03/2014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C2FFF5D1-F0DC-4DC6-9C9C-6D1F8C483646}"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980B0746-DD56-4C1C-8383-82E94F59CF52}" type="datetime1">
              <a:rPr lang="es-ES">
                <a:solidFill>
                  <a:srgbClr val="000000"/>
                </a:solidFill>
              </a:rPr>
              <a:pPr/>
              <a:t>31/03/2014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486EC4BF-9FF7-4E63-8D74-FFB21C8735E7}"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00"/>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3ECCA7F2-3326-4150-8F07-E68CFFD2EF6F}" type="datetime1">
              <a:rPr lang="es-ES">
                <a:solidFill>
                  <a:srgbClr val="000000"/>
                </a:solidFill>
              </a:rPr>
              <a:pPr/>
              <a:t>31/03/2014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D8D8DCFB-F44C-499B-A8E5-00A454C1DBC4}"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fld id="{3F1464A2-5DE4-4C07-B6E3-C773F5D4D5AC}" type="datetime1">
              <a:rPr lang="es-ES">
                <a:solidFill>
                  <a:srgbClr val="000000"/>
                </a:solidFill>
              </a:rPr>
              <a:pPr/>
              <a:t>31/03/2014</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EBEE3FFE-0EBA-40B3-AB9C-3B6DD661CBAC}"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5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fld id="{7319871E-6D1A-4D47-9FEA-5282F2392237}" type="datetime1">
              <a:rPr lang="es-ES">
                <a:solidFill>
                  <a:srgbClr val="000000"/>
                </a:solidFill>
              </a:rPr>
              <a:pPr/>
              <a:t>31/03/2014</a:t>
            </a:fld>
            <a:endParaRPr lang="en-U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7D5180FF-A514-4049-933E-46D639FC977A}"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fld id="{61CDD5A7-140B-4EFD-9DBF-C78F9F5239BD}" type="datetime1">
              <a:rPr lang="es-ES">
                <a:solidFill>
                  <a:srgbClr val="000000"/>
                </a:solidFill>
              </a:rPr>
              <a:pPr/>
              <a:t>31/03/2014</a:t>
            </a:fld>
            <a:endParaRPr lang="en-U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1D9E2C1E-A9A2-413C-B0C3-E52EDE4C26CB}"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fld id="{14DEFF6B-E10A-4A44-9F89-CD7757C69500}" type="datetime1">
              <a:rPr lang="es-ES">
                <a:solidFill>
                  <a:srgbClr val="000000"/>
                </a:solidFill>
              </a:rPr>
              <a:pPr/>
              <a:t>31/03/2014</a:t>
            </a:fld>
            <a:endParaRPr lang="en-U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A7351D45-6812-4615-BE77-DB14869F4DFC}"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1F67E0D6-A8C7-48CB-987E-BE7609FC860A}" type="datetime1">
              <a:rPr lang="es-ES">
                <a:solidFill>
                  <a:srgbClr val="000000"/>
                </a:solidFill>
              </a:rPr>
              <a:pPr/>
              <a:t>31/03/2014</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587F0DE5-C20D-49C3-9E7C-9A8E244705C8}"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FA733CD1-77F2-4F4A-9CC3-A0F50E8CCA8F}" type="datetime1">
              <a:rPr lang="es-ES">
                <a:solidFill>
                  <a:srgbClr val="000000"/>
                </a:solidFill>
              </a:rPr>
              <a:pPr/>
              <a:t>31/03/2014</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97FA8F16-3463-496E-A94D-A3783FB8D9A1}"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CE6C8392-273B-4DBB-BB74-DCD43C6132F0}" type="datetime1">
              <a:rPr lang="es-ES">
                <a:solidFill>
                  <a:srgbClr val="000000"/>
                </a:solidFill>
              </a:rPr>
              <a:pPr/>
              <a:t>31/03/2014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E65CED14-2EAF-45BB-8FE3-8B26BC9C20E6}"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0" y="274638"/>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0" y="274638"/>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530F75A8-51CB-4EF0-8550-15E90BE55CCD}" type="datetime1">
              <a:rPr lang="es-ES">
                <a:solidFill>
                  <a:srgbClr val="000000"/>
                </a:solidFill>
              </a:rPr>
              <a:pPr/>
              <a:t>31/03/2014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3CCF9296-B591-467B-902A-AA4440AEF3E9}"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38"/>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495300" y="6245225"/>
            <a:ext cx="2311400" cy="476250"/>
          </a:xfrm>
        </p:spPr>
        <p:txBody>
          <a:bodyPr/>
          <a:lstStyle>
            <a:lvl1pPr>
              <a:defRPr/>
            </a:lvl1pPr>
          </a:lstStyle>
          <a:p>
            <a:fld id="{43FCD056-2B23-4A11-82B5-6F5EE345C575}" type="datetime1">
              <a:rPr lang="es-ES">
                <a:solidFill>
                  <a:srgbClr val="000000"/>
                </a:solidFill>
              </a:rPr>
              <a:pPr/>
              <a:t>31/03/2014</a:t>
            </a:fld>
            <a:endParaRPr lang="en-US">
              <a:solidFill>
                <a:srgbClr val="000000"/>
              </a:solidFill>
            </a:endParaRPr>
          </a:p>
        </p:txBody>
      </p:sp>
      <p:sp>
        <p:nvSpPr>
          <p:cNvPr id="4" name="3 Marcador de pie de página"/>
          <p:cNvSpPr>
            <a:spLocks noGrp="1"/>
          </p:cNvSpPr>
          <p:nvPr>
            <p:ph type="ftr" sz="quarter" idx="11"/>
          </p:nvPr>
        </p:nvSpPr>
        <p:spPr>
          <a:xfrm>
            <a:off x="3384550" y="6245225"/>
            <a:ext cx="3136900" cy="476250"/>
          </a:xfrm>
        </p:spPr>
        <p:txBody>
          <a:bodyPr/>
          <a:lstStyle>
            <a:lvl1pPr>
              <a:defRPr/>
            </a:lvl1pPr>
          </a:lstStyle>
          <a:p>
            <a:endParaRPr lang="en-US">
              <a:solidFill>
                <a:srgbClr val="000000"/>
              </a:solidFill>
            </a:endParaRPr>
          </a:p>
        </p:txBody>
      </p:sp>
      <p:sp>
        <p:nvSpPr>
          <p:cNvPr id="5" name="4 Marcador de número de diapositiva"/>
          <p:cNvSpPr>
            <a:spLocks noGrp="1"/>
          </p:cNvSpPr>
          <p:nvPr>
            <p:ph type="sldNum" sz="quarter" idx="12"/>
          </p:nvPr>
        </p:nvSpPr>
        <p:spPr>
          <a:xfrm>
            <a:off x="7099300" y="6245225"/>
            <a:ext cx="2311400" cy="476250"/>
          </a:xfrm>
        </p:spPr>
        <p:txBody>
          <a:bodyPr/>
          <a:lstStyle>
            <a:lvl1pPr>
              <a:defRPr/>
            </a:lvl1pPr>
          </a:lstStyle>
          <a:p>
            <a:fld id="{3E9A226D-2A65-4BE2-9BED-DBCFAC8C9FD5}"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5" cy="1327150"/>
          </a:xfrm>
          <a:prstGeom prst="rect">
            <a:avLst/>
          </a:prstGeom>
          <a:noFill/>
          <a:ln w="9525">
            <a:noFill/>
            <a:miter lim="800000"/>
            <a:headEnd/>
            <a:tailEnd/>
          </a:ln>
        </p:spPr>
      </p:pic>
      <p:sp>
        <p:nvSpPr>
          <p:cNvPr id="6" name="Rectangle 4"/>
          <p:cNvSpPr>
            <a:spLocks noChangeArrowheads="1"/>
          </p:cNvSpPr>
          <p:nvPr/>
        </p:nvSpPr>
        <p:spPr bwMode="auto">
          <a:xfrm>
            <a:off x="0" y="3581400"/>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363" y="3595688"/>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00"/>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0"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5"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0" y="115888"/>
            <a:ext cx="669290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0"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5" cy="1327150"/>
          </a:xfrm>
          <a:prstGeom prst="rect">
            <a:avLst/>
          </a:prstGeom>
          <a:noFill/>
          <a:ln w="9525">
            <a:noFill/>
            <a:miter lim="800000"/>
            <a:headEnd/>
            <a:tailEnd/>
          </a:ln>
        </p:spPr>
      </p:pic>
      <p:sp>
        <p:nvSpPr>
          <p:cNvPr id="6" name="Rectangle 4"/>
          <p:cNvSpPr>
            <a:spLocks noChangeArrowheads="1"/>
          </p:cNvSpPr>
          <p:nvPr/>
        </p:nvSpPr>
        <p:spPr bwMode="auto">
          <a:xfrm>
            <a:off x="0" y="3581400"/>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363" y="3595688"/>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00"/>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0"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5"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0" y="115888"/>
            <a:ext cx="669290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0"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5" cy="1327150"/>
          </a:xfrm>
          <a:prstGeom prst="rect">
            <a:avLst/>
          </a:prstGeom>
          <a:noFill/>
          <a:ln w="9525">
            <a:noFill/>
            <a:miter lim="800000"/>
            <a:headEnd/>
            <a:tailEnd/>
          </a:ln>
        </p:spPr>
      </p:pic>
      <p:sp>
        <p:nvSpPr>
          <p:cNvPr id="6" name="Rectangle 4"/>
          <p:cNvSpPr>
            <a:spLocks noChangeArrowheads="1"/>
          </p:cNvSpPr>
          <p:nvPr/>
        </p:nvSpPr>
        <p:spPr bwMode="auto">
          <a:xfrm>
            <a:off x="0" y="3581400"/>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363" y="3595688"/>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00"/>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0"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5"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0" y="115888"/>
            <a:ext cx="669290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0"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5" cy="1327150"/>
          </a:xfrm>
          <a:prstGeom prst="rect">
            <a:avLst/>
          </a:prstGeom>
          <a:noFill/>
          <a:ln w="9525">
            <a:noFill/>
            <a:miter lim="800000"/>
            <a:headEnd/>
            <a:tailEnd/>
          </a:ln>
        </p:spPr>
      </p:pic>
      <p:sp>
        <p:nvSpPr>
          <p:cNvPr id="6" name="Rectangle 4"/>
          <p:cNvSpPr>
            <a:spLocks noChangeArrowheads="1"/>
          </p:cNvSpPr>
          <p:nvPr/>
        </p:nvSpPr>
        <p:spPr bwMode="auto">
          <a:xfrm>
            <a:off x="0" y="3581400"/>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363" y="3595688"/>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00"/>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0"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5"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0" y="115888"/>
            <a:ext cx="669290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0"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33"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30"/>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5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71"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45"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80"/>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555"/>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6F2A535-EFA9-491F-9368-74C5EFA57FAC}" type="datetime1">
              <a:rPr lang="es-ES"/>
              <a:pPr>
                <a:defRPr/>
              </a:pPr>
              <a:t>31/03/2014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0C6043-775D-4B1D-8BA6-B70DA6C0FD7D}"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42C875B-2056-426F-9270-C1D66304558C}" type="datetime1">
              <a:rPr lang="es-ES"/>
              <a:pPr>
                <a:defRPr/>
              </a:pPr>
              <a:t>31/03/2014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828DBD-03F6-4212-AAD1-609AE7024E9C}" type="slidenum">
              <a:rPr lang="en-US"/>
              <a:pPr>
                <a:defRPr/>
              </a:pPr>
              <a:t>‹Nº›</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30"/>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965474AE-094A-4AF3-BD9B-FFB09F30A611}" type="datetime1">
              <a:rPr lang="es-ES"/>
              <a:pPr>
                <a:defRPr/>
              </a:pPr>
              <a:t>31/03/2014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C420C-6DA6-41A6-9793-A6EBDF1AD0E5}" type="slidenum">
              <a:rPr lang="en-US"/>
              <a:pPr>
                <a:defRPr/>
              </a:pPr>
              <a:t>‹Nº›</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ACAF2DAD-158E-4BF5-89BD-10B3897A6E43}" type="datetime1">
              <a:rPr lang="es-ES"/>
              <a:pPr>
                <a:defRPr/>
              </a:pPr>
              <a:t>31/03/2014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CCA0FA-45B1-4192-8668-2DF7FC43AF03}" type="slidenum">
              <a:rPr lang="en-US"/>
              <a:pPr>
                <a:defRPr/>
              </a:pPr>
              <a:t>‹Nº›</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B7AC84C0-6E47-4115-9E09-7EAE04FA108B}" type="datetime1">
              <a:rPr lang="es-ES"/>
              <a:pPr>
                <a:defRPr/>
              </a:pPr>
              <a:t>31/03/2014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30596B-B2BC-421A-BF7A-1365F2C98F8B}" type="slidenum">
              <a:rPr lang="en-US"/>
              <a:pPr>
                <a:defRPr/>
              </a:pPr>
              <a:t>‹Nº›</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FAB3744F-6C37-4E24-BBEC-00D0EE4F2B57}" type="datetime1">
              <a:rPr lang="es-ES"/>
              <a:pPr>
                <a:defRPr/>
              </a:pPr>
              <a:t>31/03/2014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51D1B9-8C89-4C99-B55E-D385ADEE52C8}" type="slidenum">
              <a:rPr lang="en-US"/>
              <a:pPr>
                <a:defRPr/>
              </a:pPr>
              <a:t>‹Nº›</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8DB6099-3824-4C0C-9B65-60E550F5C3ED}" type="datetime1">
              <a:rPr lang="es-ES"/>
              <a:pPr>
                <a:defRPr/>
              </a:pPr>
              <a:t>31/03/2014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14603-19C7-450E-A402-A3F1ADDA0F07}" type="slidenum">
              <a:rPr lang="en-US"/>
              <a:pPr>
                <a:defRPr/>
              </a:pPr>
              <a:t>‹Nº›</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80"/>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C8A30592-CA71-4A62-9A86-3C9A13D95B58}" type="datetime1">
              <a:rPr lang="es-ES"/>
              <a:pPr>
                <a:defRPr/>
              </a:pPr>
              <a:t>31/03/2014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3C5190-2152-47E4-85AB-9421C4F74DA6}" type="slidenum">
              <a:rPr lang="en-US"/>
              <a:pPr>
                <a:defRPr/>
              </a:pPr>
              <a:t>‹Nº›</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631EB765-C4CC-44EC-97F4-EA38FB120C79}" type="datetime1">
              <a:rPr lang="es-ES"/>
              <a:pPr>
                <a:defRPr/>
              </a:pPr>
              <a:t>31/03/2014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45DC2E-CF6D-4894-8409-B639E1A9FBF5}" type="slidenum">
              <a:rPr lang="en-US"/>
              <a:pPr>
                <a:defRPr/>
              </a:pPr>
              <a:t>‹Nº›</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67ED3F6A-60F7-41B9-B461-33C150DB5D27}" type="datetime1">
              <a:rPr lang="es-ES"/>
              <a:pPr>
                <a:defRPr/>
              </a:pPr>
              <a:t>31/03/2014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3996C2-0BD4-4094-9FC7-9340FC846FB6}" type="slidenum">
              <a:rPr lang="en-US"/>
              <a:pPr>
                <a:defRPr/>
              </a:pPr>
              <a:t>‹Nº›</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0" y="274768"/>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8" y="274768"/>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07D6492E-EB36-4E10-B587-689BE9E03716}" type="datetime1">
              <a:rPr lang="es-ES"/>
              <a:pPr>
                <a:defRPr/>
              </a:pPr>
              <a:t>31/03/2014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5DBFC3-2026-486C-9D95-64E2E688FB45}"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131"/>
            <a:ext cx="3879850" cy="2830513"/>
          </a:xfrm>
          <a:prstGeom prst="rect">
            <a:avLst/>
          </a:prstGeom>
          <a:noFill/>
          <a:extLst>
            <a:ext uri="{909E8E84-426E-40dd-AFC4-6F175D3DCCD1}">
              <a14:hiddenFill xmlns="" xmlns:a14="http://schemas.microsoft.com/office/drawing/2010/main">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2971800" y="762000"/>
            <a:ext cx="3845454" cy="1327150"/>
          </a:xfrm>
          <a:prstGeom prst="rect">
            <a:avLst/>
          </a:prstGeom>
          <a:noFill/>
          <a:extLst>
            <a:ext uri="{909E8E84-426E-40dd-AFC4-6F175D3DCCD1}">
              <a14:hiddenFill xmlns="" xmlns:a14="http://schemas.microsoft.com/office/drawing/2010/main">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330200" y="5943731"/>
            <a:ext cx="1238250" cy="474663"/>
          </a:xfrm>
          <a:prstGeom prst="rect">
            <a:avLst/>
          </a:prstGeom>
          <a:noFill/>
          <a:extLst>
            <a:ext uri="{909E8E84-426E-40dd-AFC4-6F175D3DCCD1}">
              <a14:hiddenFill xmlns="" xmlns:a14="http://schemas.microsoft.com/office/drawing/2010/main">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0364533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7031"/>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1251458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410"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67"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1485797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7542407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 xmlns:p14="http://schemas.microsoft.com/office/powerpoint/2010/main" val="40305101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580435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18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1524173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35893956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397546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9793739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srcRect/>
          <a:stretch>
            <a:fillRect/>
          </a:stretch>
        </p:blipFill>
        <p:spPr bwMode="auto">
          <a:xfrm>
            <a:off x="0" y="131"/>
            <a:ext cx="3879850" cy="2830513"/>
          </a:xfrm>
          <a:prstGeom prst="rect">
            <a:avLst/>
          </a:prstGeom>
          <a:noFill/>
        </p:spPr>
      </p:pic>
      <p:pic>
        <p:nvPicPr>
          <p:cNvPr id="9223" name="Picture 7"/>
          <p:cNvPicPr>
            <a:picLocks noChangeAspect="1" noChangeArrowheads="1"/>
          </p:cNvPicPr>
          <p:nvPr userDrawn="1"/>
        </p:nvPicPr>
        <p:blipFill>
          <a:blip r:embed="rId3" cstate="print"/>
          <a:srcRect/>
          <a:stretch>
            <a:fillRect/>
          </a:stretch>
        </p:blipFill>
        <p:spPr bwMode="auto">
          <a:xfrm>
            <a:off x="2971800" y="762000"/>
            <a:ext cx="3845454" cy="1327150"/>
          </a:xfrm>
          <a:prstGeom prst="rect">
            <a:avLst/>
          </a:prstGeom>
          <a:noFill/>
        </p:spPr>
      </p:pic>
      <p:sp>
        <p:nvSpPr>
          <p:cNvPr id="9226" name="Rectangle 10"/>
          <p:cNvSpPr>
            <a:spLocks noChangeArrowheads="1"/>
          </p:cNvSpPr>
          <p:nvPr userDrawn="1"/>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srcRect/>
          <a:stretch>
            <a:fillRect/>
          </a:stretch>
        </p:blipFill>
        <p:spPr bwMode="auto">
          <a:xfrm>
            <a:off x="330200" y="5943731"/>
            <a:ext cx="1238250" cy="474663"/>
          </a:xfrm>
          <a:prstGeom prst="rect">
            <a:avLst/>
          </a:prstGeom>
          <a:noFill/>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r>
              <a:rPr lang="es-ES" smtClean="0"/>
              <a:t>Haga clic para modificar el estilo de subtítulo del patrón</a:t>
            </a:r>
            <a:endParaRPr lang="en-US"/>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r>
              <a:rPr lang="es-ES" smtClean="0"/>
              <a:t>Haga clic para modificar el estilo de título del patrón</a:t>
            </a: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703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7410"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52567"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006"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2972" y="27318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836" y="115888"/>
            <a:ext cx="2280444"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7345" y="115888"/>
            <a:ext cx="668139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srcRect/>
          <a:stretch>
            <a:fillRect/>
          </a:stretch>
        </p:blipFill>
        <p:spPr bwMode="auto">
          <a:xfrm>
            <a:off x="0" y="93"/>
            <a:ext cx="3879850" cy="2830513"/>
          </a:xfrm>
          <a:prstGeom prst="rect">
            <a:avLst/>
          </a:prstGeom>
          <a:noFill/>
        </p:spPr>
      </p:pic>
      <p:pic>
        <p:nvPicPr>
          <p:cNvPr id="9223" name="Picture 7"/>
          <p:cNvPicPr>
            <a:picLocks noChangeAspect="1" noChangeArrowheads="1"/>
          </p:cNvPicPr>
          <p:nvPr userDrawn="1"/>
        </p:nvPicPr>
        <p:blipFill>
          <a:blip r:embed="rId3" cstate="print"/>
          <a:srcRect/>
          <a:stretch>
            <a:fillRect/>
          </a:stretch>
        </p:blipFill>
        <p:spPr bwMode="auto">
          <a:xfrm>
            <a:off x="2971800" y="762000"/>
            <a:ext cx="3845454" cy="1327150"/>
          </a:xfrm>
          <a:prstGeom prst="rect">
            <a:avLst/>
          </a:prstGeom>
          <a:noFill/>
        </p:spPr>
      </p:pic>
      <p:sp>
        <p:nvSpPr>
          <p:cNvPr id="9226" name="Rectangle 10"/>
          <p:cNvSpPr>
            <a:spLocks noChangeArrowheads="1"/>
          </p:cNvSpPr>
          <p:nvPr userDrawn="1"/>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srcRect/>
          <a:stretch>
            <a:fillRect/>
          </a:stretch>
        </p:blipFill>
        <p:spPr bwMode="auto">
          <a:xfrm>
            <a:off x="330200" y="5943693"/>
            <a:ext cx="1238250" cy="474663"/>
          </a:xfrm>
          <a:prstGeom prst="rect">
            <a:avLst/>
          </a:prstGeom>
          <a:noFill/>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r>
              <a:rPr lang="es-ES" smtClean="0"/>
              <a:t>Haga clic para modificar el estilo de subtítulo del patrón</a:t>
            </a:r>
            <a:endParaRPr lang="en-US"/>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r>
              <a:rPr lang="es-ES" smtClean="0"/>
              <a:t>Haga clic para modificar el estilo de título del patrón</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6993"/>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7389"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52546"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006"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2972" y="27314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836" y="115888"/>
            <a:ext cx="2280444"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7345" y="115888"/>
            <a:ext cx="668139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107"/>
            <a:ext cx="3879850" cy="2830513"/>
          </a:xfrm>
          <a:prstGeom prst="rect">
            <a:avLst/>
          </a:prstGeom>
          <a:noFill/>
          <a:extLst>
            <a:ext uri="{909E8E84-426E-40dd-AFC4-6F175D3DCCD1}">
              <a14:hiddenFill xmlns="" xmlns:a14="http://schemas.microsoft.com/office/drawing/2010/main">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2971800" y="762000"/>
            <a:ext cx="3845454" cy="1327150"/>
          </a:xfrm>
          <a:prstGeom prst="rect">
            <a:avLst/>
          </a:prstGeom>
          <a:noFill/>
          <a:extLst>
            <a:ext uri="{909E8E84-426E-40dd-AFC4-6F175D3DCCD1}">
              <a14:hiddenFill xmlns="" xmlns:a14="http://schemas.microsoft.com/office/drawing/2010/main">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330200" y="5943707"/>
            <a:ext cx="1238250" cy="474663"/>
          </a:xfrm>
          <a:prstGeom prst="rect">
            <a:avLst/>
          </a:prstGeom>
          <a:noFill/>
          <a:extLst>
            <a:ext uri="{909E8E84-426E-40dd-AFC4-6F175D3DCCD1}">
              <a14:hiddenFill xmlns="" xmlns:a14="http://schemas.microsoft.com/office/drawing/2010/main">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 xmlns:p14="http://schemas.microsoft.com/office/powerpoint/2010/main" val="7953218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3100613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7007"/>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13823249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97"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54"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11473274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0904909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 xmlns:p14="http://schemas.microsoft.com/office/powerpoint/2010/main" val="25822063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5145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1.pn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image" Target="../media/image1.png"/><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1.pn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image" Target="../media/image1.pn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5.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image" Target="../media/image1.png"/><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1.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7.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18.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1.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0.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1.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22.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image" Target="../media/image1.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theme" Target="../theme/theme23.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image" Target="../media/image1.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theme" Target="../theme/theme2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theme" Target="../theme/theme25.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theme" Target="../theme/theme26.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theme" Target="../theme/theme27.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theme" Target="../theme/theme28.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1.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theme" Target="../theme/theme2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theme" Target="../theme/theme30.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chemeClr val="tx1"/>
              </a:solidFill>
              <a:latin typeface="Arial" charset="0"/>
            </a:endParaRPr>
          </a:p>
        </p:txBody>
      </p:sp>
      <p:sp>
        <p:nvSpPr>
          <p:cNvPr id="614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6151"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16" r:id="rId1"/>
    <p:sldLayoutId id="2147493039" r:id="rId2"/>
    <p:sldLayoutId id="2147493040" r:id="rId3"/>
    <p:sldLayoutId id="2147493041" r:id="rId4"/>
    <p:sldLayoutId id="2147493042" r:id="rId5"/>
    <p:sldLayoutId id="2147493043" r:id="rId6"/>
    <p:sldLayoutId id="2147493044" r:id="rId7"/>
    <p:sldLayoutId id="2147493045" r:id="rId8"/>
    <p:sldLayoutId id="2147493046" r:id="rId9"/>
    <p:sldLayoutId id="2147493047" r:id="rId10"/>
    <p:sldLayoutId id="2147493048" r:id="rId11"/>
    <p:sldLayoutId id="2147493049"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8196"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8199"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270" r:id="rId1"/>
    <p:sldLayoutId id="2147493271" r:id="rId2"/>
    <p:sldLayoutId id="2147493272" r:id="rId3"/>
    <p:sldLayoutId id="2147493273" r:id="rId4"/>
    <p:sldLayoutId id="2147493274" r:id="rId5"/>
    <p:sldLayoutId id="2147493275" r:id="rId6"/>
    <p:sldLayoutId id="2147493276" r:id="rId7"/>
    <p:sldLayoutId id="2147493277" r:id="rId8"/>
    <p:sldLayoutId id="2147493278" r:id="rId9"/>
    <p:sldLayoutId id="2147493279" r:id="rId10"/>
    <p:sldLayoutId id="2147493280" r:id="rId11"/>
    <p:sldLayoutId id="2147493281"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7172"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7175"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297" r:id="rId1"/>
    <p:sldLayoutId id="2147493298" r:id="rId2"/>
    <p:sldLayoutId id="2147493299" r:id="rId3"/>
    <p:sldLayoutId id="2147493300" r:id="rId4"/>
    <p:sldLayoutId id="2147493301" r:id="rId5"/>
    <p:sldLayoutId id="2147493302" r:id="rId6"/>
    <p:sldLayoutId id="2147493303" r:id="rId7"/>
    <p:sldLayoutId id="2147493304" r:id="rId8"/>
    <p:sldLayoutId id="2147493305" r:id="rId9"/>
    <p:sldLayoutId id="2147493306" r:id="rId10"/>
    <p:sldLayoutId id="2147493307" r:id="rId11"/>
    <p:sldLayoutId id="2147493308"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614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6151" name="Picture 7"/>
          <p:cNvPicPr>
            <a:picLocks noChangeAspect="1" noChangeArrowheads="1"/>
          </p:cNvPicPr>
          <p:nvPr/>
        </p:nvPicPr>
        <p:blipFill>
          <a:blip r:embed="rId15"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310" r:id="rId1"/>
    <p:sldLayoutId id="2147493311" r:id="rId2"/>
    <p:sldLayoutId id="2147493312" r:id="rId3"/>
    <p:sldLayoutId id="2147493313" r:id="rId4"/>
    <p:sldLayoutId id="2147493314" r:id="rId5"/>
    <p:sldLayoutId id="2147493315" r:id="rId6"/>
    <p:sldLayoutId id="2147493316" r:id="rId7"/>
    <p:sldLayoutId id="2147493317" r:id="rId8"/>
    <p:sldLayoutId id="2147493318" r:id="rId9"/>
    <p:sldLayoutId id="2147493319" r:id="rId10"/>
    <p:sldLayoutId id="2147493320" r:id="rId11"/>
    <p:sldLayoutId id="2147493321" r:id="rId12"/>
    <p:sldLayoutId id="2147493322" r:id="rId13"/>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614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6151" name="Picture 7"/>
          <p:cNvPicPr>
            <a:picLocks noChangeAspect="1" noChangeArrowheads="1"/>
          </p:cNvPicPr>
          <p:nvPr/>
        </p:nvPicPr>
        <p:blipFill>
          <a:blip r:embed="rId15"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324" r:id="rId1"/>
    <p:sldLayoutId id="2147493325" r:id="rId2"/>
    <p:sldLayoutId id="2147493326" r:id="rId3"/>
    <p:sldLayoutId id="2147493327" r:id="rId4"/>
    <p:sldLayoutId id="2147493328" r:id="rId5"/>
    <p:sldLayoutId id="2147493329" r:id="rId6"/>
    <p:sldLayoutId id="2147493330" r:id="rId7"/>
    <p:sldLayoutId id="2147493331" r:id="rId8"/>
    <p:sldLayoutId id="2147493332" r:id="rId9"/>
    <p:sldLayoutId id="2147493333" r:id="rId10"/>
    <p:sldLayoutId id="2147493334" r:id="rId11"/>
    <p:sldLayoutId id="2147493335" r:id="rId12"/>
    <p:sldLayoutId id="2147493336" r:id="rId13"/>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8542251" y="134938"/>
            <a:ext cx="1248569" cy="906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 val="8201135"/>
      </p:ext>
    </p:extLst>
  </p:cSld>
  <p:clrMap bg1="lt1" tx1="dk1" bg2="lt2" tx2="dk2" accent1="accent1" accent2="accent2" accent3="accent3" accent4="accent4" accent5="accent5" accent6="accent6" hlink="hlink" folHlink="folHlink"/>
  <p:sldLayoutIdLst>
    <p:sldLayoutId id="2147493338" r:id="rId1"/>
    <p:sldLayoutId id="2147493339" r:id="rId2"/>
    <p:sldLayoutId id="2147493340" r:id="rId3"/>
    <p:sldLayoutId id="2147493341" r:id="rId4"/>
    <p:sldLayoutId id="2147493342" r:id="rId5"/>
    <p:sldLayoutId id="2147493343" r:id="rId6"/>
    <p:sldLayoutId id="2147493344" r:id="rId7"/>
    <p:sldLayoutId id="2147493345" r:id="rId8"/>
    <p:sldLayoutId id="2147493346" r:id="rId9"/>
    <p:sldLayoutId id="2147493347" r:id="rId10"/>
    <p:sldLayoutId id="2147493348"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8542245" y="134938"/>
            <a:ext cx="1248569" cy="906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 val="8201135"/>
      </p:ext>
    </p:extLst>
  </p:cSld>
  <p:clrMap bg1="lt1" tx1="dk1" bg2="lt2" tx2="dk2" accent1="accent1" accent2="accent2" accent3="accent3" accent4="accent4" accent5="accent5" accent6="accent6" hlink="hlink" folHlink="folHlink"/>
  <p:sldLayoutIdLst>
    <p:sldLayoutId id="2147493350" r:id="rId1"/>
    <p:sldLayoutId id="2147493351" r:id="rId2"/>
    <p:sldLayoutId id="2147493352" r:id="rId3"/>
    <p:sldLayoutId id="2147493353" r:id="rId4"/>
    <p:sldLayoutId id="2147493354" r:id="rId5"/>
    <p:sldLayoutId id="2147493355" r:id="rId6"/>
    <p:sldLayoutId id="2147493356" r:id="rId7"/>
    <p:sldLayoutId id="2147493357" r:id="rId8"/>
    <p:sldLayoutId id="2147493358" r:id="rId9"/>
    <p:sldLayoutId id="2147493359" r:id="rId10"/>
    <p:sldLayoutId id="2147493360"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smtClean="0">
              <a:solidFill>
                <a:srgbClr val="000000"/>
              </a:solidFill>
              <a:latin typeface="Arial" charset="0"/>
            </a:endParaRPr>
          </a:p>
        </p:txBody>
      </p:sp>
      <p:sp>
        <p:nvSpPr>
          <p:cNvPr id="1863684"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endParaRPr lang="es-ES" smtClean="0"/>
          </a:p>
        </p:txBody>
      </p:sp>
      <p:pic>
        <p:nvPicPr>
          <p:cNvPr id="1863687" name="Picture 7"/>
          <p:cNvPicPr>
            <a:picLocks noChangeAspect="1" noChangeArrowheads="1"/>
          </p:cNvPicPr>
          <p:nvPr/>
        </p:nvPicPr>
        <p:blipFill>
          <a:blip r:embed="rId15" cstate="print"/>
          <a:srcRect/>
          <a:stretch>
            <a:fillRect/>
          </a:stretch>
        </p:blipFill>
        <p:spPr bwMode="auto">
          <a:xfrm>
            <a:off x="8542341"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374" r:id="rId1"/>
    <p:sldLayoutId id="2147493375" r:id="rId2"/>
    <p:sldLayoutId id="2147493376" r:id="rId3"/>
    <p:sldLayoutId id="2147493377" r:id="rId4"/>
    <p:sldLayoutId id="2147493378" r:id="rId5"/>
    <p:sldLayoutId id="2147493379" r:id="rId6"/>
    <p:sldLayoutId id="2147493380" r:id="rId7"/>
    <p:sldLayoutId id="2147493381" r:id="rId8"/>
    <p:sldLayoutId id="2147493382" r:id="rId9"/>
    <p:sldLayoutId id="2147493383" r:id="rId10"/>
    <p:sldLayoutId id="2147493384" r:id="rId11"/>
    <p:sldLayoutId id="2147493385" r:id="rId12"/>
    <p:sldLayoutId id="2147493386" r:id="rId13"/>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fontAlgn="base">
        <a:spcBef>
          <a:spcPct val="20000"/>
        </a:spcBef>
        <a:spcAft>
          <a:spcPct val="0"/>
        </a:spcAft>
        <a:buChar char="•"/>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8542215" y="134938"/>
            <a:ext cx="1248569" cy="906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 xmlns:p14="http://schemas.microsoft.com/office/powerpoint/2010/main" val="8201135"/>
      </p:ext>
    </p:extLst>
  </p:cSld>
  <p:clrMap bg1="lt1" tx1="dk1" bg2="lt2" tx2="dk2" accent1="accent1" accent2="accent2" accent3="accent3" accent4="accent4" accent5="accent5" accent6="accent6" hlink="hlink" folHlink="folHlink"/>
  <p:sldLayoutIdLst>
    <p:sldLayoutId id="2147493426" r:id="rId1"/>
    <p:sldLayoutId id="2147493427" r:id="rId2"/>
    <p:sldLayoutId id="2147493428" r:id="rId3"/>
    <p:sldLayoutId id="2147493429" r:id="rId4"/>
    <p:sldLayoutId id="2147493430" r:id="rId5"/>
    <p:sldLayoutId id="2147493431" r:id="rId6"/>
    <p:sldLayoutId id="2147493432" r:id="rId7"/>
    <p:sldLayoutId id="2147493433" r:id="rId8"/>
    <p:sldLayoutId id="2147493434" r:id="rId9"/>
    <p:sldLayoutId id="2147493435" r:id="rId10"/>
    <p:sldLayoutId id="2147493436"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bwMode="auto">
          <a:xfrm>
            <a:off x="508000"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8436" name="Rectangle 4"/>
          <p:cNvSpPr>
            <a:spLocks noGrp="1" noChangeArrowheads="1"/>
          </p:cNvSpPr>
          <p:nvPr>
            <p:ph type="title"/>
          </p:nvPr>
        </p:nvSpPr>
        <p:spPr bwMode="auto">
          <a:xfrm>
            <a:off x="508000"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8439" name="Picture 7"/>
          <p:cNvPicPr>
            <a:picLocks noChangeAspect="1" noChangeArrowheads="1"/>
          </p:cNvPicPr>
          <p:nvPr/>
        </p:nvPicPr>
        <p:blipFill>
          <a:blip r:embed="rId14" cstate="print"/>
          <a:srcRect/>
          <a:stretch>
            <a:fillRect/>
          </a:stretch>
        </p:blipFill>
        <p:spPr bwMode="auto">
          <a:xfrm>
            <a:off x="854233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438" r:id="rId1"/>
    <p:sldLayoutId id="2147493439" r:id="rId2"/>
    <p:sldLayoutId id="2147493440" r:id="rId3"/>
    <p:sldLayoutId id="2147493441" r:id="rId4"/>
    <p:sldLayoutId id="2147493442" r:id="rId5"/>
    <p:sldLayoutId id="2147493443" r:id="rId6"/>
    <p:sldLayoutId id="2147493444" r:id="rId7"/>
    <p:sldLayoutId id="2147493445" r:id="rId8"/>
    <p:sldLayoutId id="2147493446" r:id="rId9"/>
    <p:sldLayoutId id="2147493447" r:id="rId10"/>
    <p:sldLayoutId id="2147493448" r:id="rId11"/>
    <p:sldLayoutId id="2147493449"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4099"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pPr>
              <a:defRPr/>
            </a:pPr>
            <a:fld id="{E2D86D6F-254D-4D87-8C11-358CEB9DB100}" type="datetime1">
              <a:rPr lang="es-ES">
                <a:solidFill>
                  <a:srgbClr val="000000"/>
                </a:solidFill>
              </a:rPr>
              <a:pPr>
                <a:defRPr/>
              </a:pPr>
              <a:t>31/03/2014</a:t>
            </a:fld>
            <a:endParaRPr lang="en-US">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98578DC8-F4A6-4953-AB63-DB810813AC0C}" type="slidenum">
              <a:rPr lang="en-US">
                <a:solidFill>
                  <a:srgbClr val="000000"/>
                </a:solidFill>
              </a:rPr>
              <a:pPr>
                <a:defRPr/>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3465" r:id="rId1"/>
    <p:sldLayoutId id="2147493466" r:id="rId2"/>
    <p:sldLayoutId id="2147493467" r:id="rId3"/>
    <p:sldLayoutId id="2147493468" r:id="rId4"/>
    <p:sldLayoutId id="2147493469" r:id="rId5"/>
    <p:sldLayoutId id="2147493470" r:id="rId6"/>
    <p:sldLayoutId id="2147493471" r:id="rId7"/>
    <p:sldLayoutId id="2147493472" r:id="rId8"/>
    <p:sldLayoutId id="2147493473" r:id="rId9"/>
    <p:sldLayoutId id="2147493474" r:id="rId10"/>
    <p:sldLayoutId id="2147493475" r:id="rId11"/>
    <p:sldLayoutId id="214749347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eaLnBrk="0" fontAlgn="base" hangingPunct="0">
        <a:spcBef>
          <a:spcPct val="20000"/>
        </a:spcBef>
        <a:spcAft>
          <a:spcPct val="0"/>
        </a:spcAft>
        <a:buChar char="•"/>
        <a:defRPr sz="3200">
          <a:solidFill>
            <a:schemeClr val="tx1"/>
          </a:solidFill>
          <a:latin typeface="+mn-lt"/>
          <a:ea typeface="+mn-ea"/>
          <a:cs typeface="+mn-cs"/>
        </a:defRPr>
      </a:lvl1pPr>
      <a:lvl2pPr marL="742566" indent="-285603" algn="l" rtl="0" eaLnBrk="0" fontAlgn="base" hangingPunct="0">
        <a:spcBef>
          <a:spcPct val="20000"/>
        </a:spcBef>
        <a:spcAft>
          <a:spcPct val="0"/>
        </a:spcAft>
        <a:buChar char="–"/>
        <a:defRPr sz="2800">
          <a:solidFill>
            <a:schemeClr val="tx1"/>
          </a:solidFill>
          <a:latin typeface="+mn-lt"/>
        </a:defRPr>
      </a:lvl2pPr>
      <a:lvl3pPr marL="1142410" indent="-228482" algn="l" rtl="0" eaLnBrk="0" fontAlgn="base" hangingPunct="0">
        <a:spcBef>
          <a:spcPct val="20000"/>
        </a:spcBef>
        <a:spcAft>
          <a:spcPct val="0"/>
        </a:spcAft>
        <a:buChar char="•"/>
        <a:defRPr sz="2400">
          <a:solidFill>
            <a:schemeClr val="tx1"/>
          </a:solidFill>
          <a:latin typeface="+mn-lt"/>
        </a:defRPr>
      </a:lvl3pPr>
      <a:lvl4pPr marL="1599374" indent="-228482" algn="l" rtl="0" eaLnBrk="0" fontAlgn="base" hangingPunct="0">
        <a:spcBef>
          <a:spcPct val="20000"/>
        </a:spcBef>
        <a:spcAft>
          <a:spcPct val="0"/>
        </a:spcAft>
        <a:buChar char="–"/>
        <a:defRPr sz="2000">
          <a:solidFill>
            <a:schemeClr val="tx1"/>
          </a:solidFill>
          <a:latin typeface="+mn-lt"/>
        </a:defRPr>
      </a:lvl4pPr>
      <a:lvl5pPr marL="2056339" indent="-228482" algn="l" rtl="0" eaLnBrk="0" fontAlgn="base" hangingPunct="0">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a:defRPr/>
            </a:pPr>
            <a:endParaRPr lang="es-ES">
              <a:solidFill>
                <a:srgbClr val="000000"/>
              </a:solidFill>
              <a:latin typeface="Arial" charset="0"/>
            </a:endParaRPr>
          </a:p>
        </p:txBody>
      </p:sp>
      <p:sp>
        <p:nvSpPr>
          <p:cNvPr id="7172"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7175"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17" r:id="rId1"/>
    <p:sldLayoutId id="2147493050" r:id="rId2"/>
    <p:sldLayoutId id="2147493051" r:id="rId3"/>
    <p:sldLayoutId id="2147493052" r:id="rId4"/>
    <p:sldLayoutId id="2147493053" r:id="rId5"/>
    <p:sldLayoutId id="2147493054" r:id="rId6"/>
    <p:sldLayoutId id="2147493055" r:id="rId7"/>
    <p:sldLayoutId id="2147493056" r:id="rId8"/>
    <p:sldLayoutId id="2147493057" r:id="rId9"/>
    <p:sldLayoutId id="2147493058" r:id="rId10"/>
    <p:sldLayoutId id="2147493059" r:id="rId11"/>
    <p:sldLayoutId id="2147493060"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717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pPr>
              <a:defRPr/>
            </a:pPr>
            <a:fld id="{511F1473-A691-4954-9CA6-51CB407FEFF9}" type="datetime1">
              <a:rPr lang="es-ES">
                <a:solidFill>
                  <a:srgbClr val="000000"/>
                </a:solidFill>
              </a:rPr>
              <a:pPr>
                <a:defRPr/>
              </a:pPr>
              <a:t>31/03/2014</a:t>
            </a:fld>
            <a:endParaRPr lang="en-US">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F50634E6-9C31-489E-B2E1-E8A0CB42E5B8}" type="slidenum">
              <a:rPr lang="en-US">
                <a:solidFill>
                  <a:srgbClr val="000000"/>
                </a:solidFill>
              </a:rPr>
              <a:pPr>
                <a:defRPr/>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3478" r:id="rId1"/>
    <p:sldLayoutId id="2147493479" r:id="rId2"/>
    <p:sldLayoutId id="2147493480" r:id="rId3"/>
    <p:sldLayoutId id="2147493481" r:id="rId4"/>
    <p:sldLayoutId id="2147493482" r:id="rId5"/>
    <p:sldLayoutId id="2147493483" r:id="rId6"/>
    <p:sldLayoutId id="2147493484" r:id="rId7"/>
    <p:sldLayoutId id="2147493485" r:id="rId8"/>
    <p:sldLayoutId id="2147493486" r:id="rId9"/>
    <p:sldLayoutId id="2147493487" r:id="rId10"/>
    <p:sldLayoutId id="2147493488" r:id="rId11"/>
    <p:sldLayoutId id="214749348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eaLnBrk="0" fontAlgn="base" hangingPunct="0">
        <a:spcBef>
          <a:spcPct val="20000"/>
        </a:spcBef>
        <a:spcAft>
          <a:spcPct val="0"/>
        </a:spcAft>
        <a:buChar char="•"/>
        <a:defRPr sz="3200">
          <a:solidFill>
            <a:schemeClr val="tx1"/>
          </a:solidFill>
          <a:latin typeface="+mn-lt"/>
          <a:ea typeface="+mn-ea"/>
          <a:cs typeface="+mn-cs"/>
        </a:defRPr>
      </a:lvl1pPr>
      <a:lvl2pPr marL="742566" indent="-285603" algn="l" rtl="0" eaLnBrk="0" fontAlgn="base" hangingPunct="0">
        <a:spcBef>
          <a:spcPct val="20000"/>
        </a:spcBef>
        <a:spcAft>
          <a:spcPct val="0"/>
        </a:spcAft>
        <a:buChar char="–"/>
        <a:defRPr sz="2800">
          <a:solidFill>
            <a:schemeClr val="tx1"/>
          </a:solidFill>
          <a:latin typeface="+mn-lt"/>
        </a:defRPr>
      </a:lvl2pPr>
      <a:lvl3pPr marL="1142410" indent="-228482" algn="l" rtl="0" eaLnBrk="0" fontAlgn="base" hangingPunct="0">
        <a:spcBef>
          <a:spcPct val="20000"/>
        </a:spcBef>
        <a:spcAft>
          <a:spcPct val="0"/>
        </a:spcAft>
        <a:buChar char="•"/>
        <a:defRPr sz="2400">
          <a:solidFill>
            <a:schemeClr val="tx1"/>
          </a:solidFill>
          <a:latin typeface="+mn-lt"/>
        </a:defRPr>
      </a:lvl3pPr>
      <a:lvl4pPr marL="1599374" indent="-228482" algn="l" rtl="0" eaLnBrk="0" fontAlgn="base" hangingPunct="0">
        <a:spcBef>
          <a:spcPct val="20000"/>
        </a:spcBef>
        <a:spcAft>
          <a:spcPct val="0"/>
        </a:spcAft>
        <a:buChar char="–"/>
        <a:defRPr sz="2000">
          <a:solidFill>
            <a:schemeClr val="tx1"/>
          </a:solidFill>
          <a:latin typeface="+mn-lt"/>
        </a:defRPr>
      </a:lvl4pPr>
      <a:lvl5pPr marL="2056339" indent="-228482" algn="l" rtl="0" eaLnBrk="0" fontAlgn="base" hangingPunct="0">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a:effectLst/>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152269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fld id="{5561F9AF-B528-4440-A0F5-1AB73D2E3C12}" type="datetime1">
              <a:rPr lang="es-ES" smtClean="0">
                <a:solidFill>
                  <a:srgbClr val="000000"/>
                </a:solidFill>
              </a:rPr>
              <a:pPr/>
              <a:t>31/03/2014</a:t>
            </a:fld>
            <a:endParaRPr lang="en-US" smtClean="0">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endParaRPr lang="en-US" smtClean="0">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fld id="{BE81E9E2-6CE0-4363-AA48-C6A6352DB830}" type="slidenum">
              <a:rPr lang="en-US" smtClean="0">
                <a:solidFill>
                  <a:srgbClr val="000000"/>
                </a:solidFill>
              </a:rPr>
              <a:pPr/>
              <a:t>‹Nº›</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93491" r:id="rId1"/>
    <p:sldLayoutId id="2147493492" r:id="rId2"/>
    <p:sldLayoutId id="2147493493" r:id="rId3"/>
    <p:sldLayoutId id="2147493494" r:id="rId4"/>
    <p:sldLayoutId id="2147493495" r:id="rId5"/>
    <p:sldLayoutId id="2147493496" r:id="rId6"/>
    <p:sldLayoutId id="2147493497" r:id="rId7"/>
    <p:sldLayoutId id="2147493498" r:id="rId8"/>
    <p:sldLayoutId id="2147493499" r:id="rId9"/>
    <p:sldLayoutId id="2147493500" r:id="rId10"/>
    <p:sldLayoutId id="2147493501" r:id="rId11"/>
    <p:sldLayoutId id="214749350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fontAlgn="base">
        <a:spcBef>
          <a:spcPct val="20000"/>
        </a:spcBef>
        <a:spcAft>
          <a:spcPct val="0"/>
        </a:spcAft>
        <a:buChar char="•"/>
        <a:defRPr sz="3200">
          <a:solidFill>
            <a:schemeClr val="tx1"/>
          </a:solidFill>
          <a:latin typeface="+mn-lt"/>
          <a:ea typeface="+mn-ea"/>
          <a:cs typeface="+mn-cs"/>
        </a:defRPr>
      </a:lvl1pPr>
      <a:lvl2pPr marL="742566" indent="-285603" algn="l" rtl="0" fontAlgn="base">
        <a:spcBef>
          <a:spcPct val="20000"/>
        </a:spcBef>
        <a:spcAft>
          <a:spcPct val="0"/>
        </a:spcAft>
        <a:buChar char="–"/>
        <a:defRPr sz="2800">
          <a:solidFill>
            <a:schemeClr val="tx1"/>
          </a:solidFill>
          <a:latin typeface="+mn-lt"/>
        </a:defRPr>
      </a:lvl2pPr>
      <a:lvl3pPr marL="1142410" indent="-228482" algn="l" rtl="0" fontAlgn="base">
        <a:spcBef>
          <a:spcPct val="20000"/>
        </a:spcBef>
        <a:spcAft>
          <a:spcPct val="0"/>
        </a:spcAft>
        <a:buChar char="•"/>
        <a:defRPr sz="2400">
          <a:solidFill>
            <a:schemeClr val="tx1"/>
          </a:solidFill>
          <a:latin typeface="+mn-lt"/>
        </a:defRPr>
      </a:lvl3pPr>
      <a:lvl4pPr marL="1599374" indent="-228482" algn="l" rtl="0" fontAlgn="base">
        <a:spcBef>
          <a:spcPct val="20000"/>
        </a:spcBef>
        <a:spcAft>
          <a:spcPct val="0"/>
        </a:spcAft>
        <a:buChar char="–"/>
        <a:defRPr sz="2000">
          <a:solidFill>
            <a:schemeClr val="tx1"/>
          </a:solidFill>
          <a:latin typeface="+mn-lt"/>
        </a:defRPr>
      </a:lvl4pPr>
      <a:lvl5pPr marL="2056339" indent="-228482" algn="l" rtl="0" fontAlgn="base">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1028"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1031"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504" r:id="rId1"/>
    <p:sldLayoutId id="2147493505" r:id="rId2"/>
    <p:sldLayoutId id="2147493506" r:id="rId3"/>
    <p:sldLayoutId id="2147493507" r:id="rId4"/>
    <p:sldLayoutId id="2147493508" r:id="rId5"/>
    <p:sldLayoutId id="2147493509" r:id="rId6"/>
    <p:sldLayoutId id="2147493510" r:id="rId7"/>
    <p:sldLayoutId id="2147493511" r:id="rId8"/>
    <p:sldLayoutId id="2147493512" r:id="rId9"/>
    <p:sldLayoutId id="2147493513" r:id="rId10"/>
    <p:sldLayoutId id="2147493514" r:id="rId11"/>
    <p:sldLayoutId id="2147493515"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endParaRPr kumimoji="0" lang="es-ES" sz="1800" dirty="0" smtClean="0">
              <a:solidFill>
                <a:srgbClr val="000000"/>
              </a:solidFill>
              <a:latin typeface="Arial" charset="0"/>
            </a:endParaRPr>
          </a:p>
        </p:txBody>
      </p:sp>
      <p:sp>
        <p:nvSpPr>
          <p:cNvPr id="1863684"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a:effectLst/>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endParaRPr lang="es-ES" smtClean="0"/>
          </a:p>
        </p:txBody>
      </p:sp>
      <p:pic>
        <p:nvPicPr>
          <p:cNvPr id="1863687"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517" r:id="rId1"/>
    <p:sldLayoutId id="2147493518" r:id="rId2"/>
    <p:sldLayoutId id="2147493519" r:id="rId3"/>
    <p:sldLayoutId id="2147493520" r:id="rId4"/>
    <p:sldLayoutId id="2147493521" r:id="rId5"/>
    <p:sldLayoutId id="2147493522" r:id="rId6"/>
    <p:sldLayoutId id="2147493523" r:id="rId7"/>
    <p:sldLayoutId id="2147493524" r:id="rId8"/>
    <p:sldLayoutId id="2147493525" r:id="rId9"/>
    <p:sldLayoutId id="2147493526" r:id="rId10"/>
    <p:sldLayoutId id="2147493527" r:id="rId11"/>
    <p:sldLayoutId id="2147493528" r:id="rId12"/>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fontAlgn="base">
        <a:spcBef>
          <a:spcPct val="20000"/>
        </a:spcBef>
        <a:spcAft>
          <a:spcPct val="0"/>
        </a:spcAft>
        <a:buChar char="•"/>
        <a:defRPr>
          <a:solidFill>
            <a:schemeClr val="tx1"/>
          </a:solidFill>
          <a:latin typeface="+mn-lt"/>
          <a:ea typeface="+mn-ea"/>
          <a:cs typeface="+mn-cs"/>
        </a:defRPr>
      </a:lvl1pPr>
      <a:lvl2pPr marL="742566" indent="-285603" algn="l" rtl="0" fontAlgn="base">
        <a:spcBef>
          <a:spcPct val="20000"/>
        </a:spcBef>
        <a:spcAft>
          <a:spcPct val="0"/>
        </a:spcAft>
        <a:buChar char="–"/>
        <a:defRPr>
          <a:solidFill>
            <a:schemeClr val="tx1"/>
          </a:solidFill>
          <a:latin typeface="+mn-lt"/>
        </a:defRPr>
      </a:lvl2pPr>
      <a:lvl3pPr marL="1142410" indent="-228482" algn="l" rtl="0" fontAlgn="base">
        <a:spcBef>
          <a:spcPct val="20000"/>
        </a:spcBef>
        <a:spcAft>
          <a:spcPct val="0"/>
        </a:spcAft>
        <a:buChar char="•"/>
        <a:defRPr>
          <a:solidFill>
            <a:schemeClr val="tx1"/>
          </a:solidFill>
          <a:latin typeface="+mn-lt"/>
        </a:defRPr>
      </a:lvl3pPr>
      <a:lvl4pPr marL="1599374" indent="-228482" algn="l" rtl="0" fontAlgn="base">
        <a:spcBef>
          <a:spcPct val="20000"/>
        </a:spcBef>
        <a:spcAft>
          <a:spcPct val="0"/>
        </a:spcAft>
        <a:buChar char="–"/>
        <a:defRPr>
          <a:solidFill>
            <a:schemeClr val="tx1"/>
          </a:solidFill>
          <a:latin typeface="+mn-lt"/>
        </a:defRPr>
      </a:lvl4pPr>
      <a:lvl5pPr marL="2056339" indent="-228482" algn="l" rtl="0" fontAlgn="base">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5124"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sz="4200" dirty="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sz="4200" dirty="0"/>
          </a:p>
        </p:txBody>
      </p:sp>
      <p:pic>
        <p:nvPicPr>
          <p:cNvPr id="5127"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530" r:id="rId1"/>
    <p:sldLayoutId id="2147493531" r:id="rId2"/>
    <p:sldLayoutId id="2147493532" r:id="rId3"/>
    <p:sldLayoutId id="2147493533" r:id="rId4"/>
    <p:sldLayoutId id="2147493534" r:id="rId5"/>
    <p:sldLayoutId id="2147493535" r:id="rId6"/>
    <p:sldLayoutId id="2147493536" r:id="rId7"/>
    <p:sldLayoutId id="2147493537" r:id="rId8"/>
    <p:sldLayoutId id="2147493538" r:id="rId9"/>
    <p:sldLayoutId id="2147493539" r:id="rId10"/>
    <p:sldLayoutId id="2147493540" r:id="rId11"/>
    <p:sldLayoutId id="2147493541"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423" tIns="45711" rIns="91423" bIns="45711"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423" tIns="45711" rIns="91423" bIns="45711" anchor="ctr"/>
          <a:lstStyle/>
          <a:p>
            <a:pPr eaLnBrk="1" hangingPunct="1">
              <a:defRPr/>
            </a:pPr>
            <a:endParaRPr kumimoji="0" lang="es-ES" sz="1800" dirty="0">
              <a:solidFill>
                <a:srgbClr val="000000"/>
              </a:solidFill>
              <a:latin typeface="Arial" charset="0"/>
            </a:endParaRPr>
          </a:p>
        </p:txBody>
      </p:sp>
      <p:sp>
        <p:nvSpPr>
          <p:cNvPr id="13316" name="Rectangle 4"/>
          <p:cNvSpPr>
            <a:spLocks noGrp="1" noChangeArrowheads="1"/>
          </p:cNvSpPr>
          <p:nvPr>
            <p:ph type="title"/>
          </p:nvPr>
        </p:nvSpPr>
        <p:spPr bwMode="auto">
          <a:xfrm>
            <a:off x="508003" y="115888"/>
            <a:ext cx="7332663" cy="576262"/>
          </a:xfrm>
          <a:prstGeom prst="rect">
            <a:avLst/>
          </a:prstGeom>
          <a:noFill/>
          <a:ln w="9525">
            <a:noFill/>
            <a:miter lim="800000"/>
            <a:headEnd/>
            <a:tailEnd/>
          </a:ln>
        </p:spPr>
        <p:txBody>
          <a:bodyPr vert="horz" wrap="none" lIns="91423" tIns="45711" rIns="91423" bIns="45711"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423" tIns="45711" rIns="91423" bIns="45711"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423" tIns="45711" rIns="91423" bIns="45711" anchor="ctr"/>
          <a:lstStyle/>
          <a:p>
            <a:pPr>
              <a:defRPr/>
            </a:pPr>
            <a:endParaRPr lang="es-ES"/>
          </a:p>
        </p:txBody>
      </p:sp>
      <p:pic>
        <p:nvPicPr>
          <p:cNvPr id="13319" name="Picture 7"/>
          <p:cNvPicPr>
            <a:picLocks noChangeAspect="1" noChangeArrowheads="1"/>
          </p:cNvPicPr>
          <p:nvPr/>
        </p:nvPicPr>
        <p:blipFill>
          <a:blip r:embed="rId14" cstate="print"/>
          <a:srcRect/>
          <a:stretch>
            <a:fillRect/>
          </a:stretch>
        </p:blipFill>
        <p:spPr bwMode="auto">
          <a:xfrm>
            <a:off x="8542342"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543" r:id="rId1"/>
    <p:sldLayoutId id="2147493544" r:id="rId2"/>
    <p:sldLayoutId id="2147493545" r:id="rId3"/>
    <p:sldLayoutId id="2147493546" r:id="rId4"/>
    <p:sldLayoutId id="2147493547" r:id="rId5"/>
    <p:sldLayoutId id="2147493548" r:id="rId6"/>
    <p:sldLayoutId id="2147493549" r:id="rId7"/>
    <p:sldLayoutId id="2147493550" r:id="rId8"/>
    <p:sldLayoutId id="2147493551" r:id="rId9"/>
    <p:sldLayoutId id="2147493552" r:id="rId10"/>
    <p:sldLayoutId id="2147493553" r:id="rId11"/>
    <p:sldLayoutId id="2147493554"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114" algn="l" rtl="0" fontAlgn="base">
        <a:spcBef>
          <a:spcPct val="0"/>
        </a:spcBef>
        <a:spcAft>
          <a:spcPct val="0"/>
        </a:spcAft>
        <a:defRPr sz="2400" b="1">
          <a:solidFill>
            <a:schemeClr val="bg1"/>
          </a:solidFill>
          <a:latin typeface="Trebuchet MS" pitchFamily="34" charset="0"/>
        </a:defRPr>
      </a:lvl6pPr>
      <a:lvl7pPr marL="914228" algn="l" rtl="0" fontAlgn="base">
        <a:spcBef>
          <a:spcPct val="0"/>
        </a:spcBef>
        <a:spcAft>
          <a:spcPct val="0"/>
        </a:spcAft>
        <a:defRPr sz="2400" b="1">
          <a:solidFill>
            <a:schemeClr val="bg1"/>
          </a:solidFill>
          <a:latin typeface="Trebuchet MS" pitchFamily="34" charset="0"/>
        </a:defRPr>
      </a:lvl7pPr>
      <a:lvl8pPr marL="1371342" algn="l" rtl="0" fontAlgn="base">
        <a:spcBef>
          <a:spcPct val="0"/>
        </a:spcBef>
        <a:spcAft>
          <a:spcPct val="0"/>
        </a:spcAft>
        <a:defRPr sz="2400" b="1">
          <a:solidFill>
            <a:schemeClr val="bg1"/>
          </a:solidFill>
          <a:latin typeface="Trebuchet MS" pitchFamily="34" charset="0"/>
        </a:defRPr>
      </a:lvl8pPr>
      <a:lvl9pPr marL="1828454" algn="l" rtl="0" fontAlgn="base">
        <a:spcBef>
          <a:spcPct val="0"/>
        </a:spcBef>
        <a:spcAft>
          <a:spcPct val="0"/>
        </a:spcAft>
        <a:defRPr sz="2400" b="1">
          <a:solidFill>
            <a:schemeClr val="bg1"/>
          </a:solidFill>
          <a:latin typeface="Trebuchet MS" pitchFamily="34" charset="0"/>
        </a:defRPr>
      </a:lvl9pPr>
    </p:titleStyle>
    <p:bodyStyle>
      <a:lvl1pPr marL="342835" indent="-342835" algn="l" rtl="0" eaLnBrk="0" fontAlgn="base" hangingPunct="0">
        <a:spcBef>
          <a:spcPct val="20000"/>
        </a:spcBef>
        <a:spcAft>
          <a:spcPct val="0"/>
        </a:spcAft>
        <a:buChar char="•"/>
        <a:defRPr>
          <a:solidFill>
            <a:schemeClr val="tx1"/>
          </a:solidFill>
          <a:latin typeface="+mn-lt"/>
          <a:ea typeface="+mn-ea"/>
          <a:cs typeface="+mn-cs"/>
        </a:defRPr>
      </a:lvl1pPr>
      <a:lvl2pPr marL="742810" indent="-285696" algn="l" rtl="0" eaLnBrk="0" fontAlgn="base" hangingPunct="0">
        <a:spcBef>
          <a:spcPct val="20000"/>
        </a:spcBef>
        <a:spcAft>
          <a:spcPct val="0"/>
        </a:spcAft>
        <a:buChar char="–"/>
        <a:defRPr>
          <a:solidFill>
            <a:schemeClr val="tx1"/>
          </a:solidFill>
          <a:latin typeface="+mn-lt"/>
        </a:defRPr>
      </a:lvl2pPr>
      <a:lvl3pPr marL="1142785" indent="-228558" algn="l" rtl="0" eaLnBrk="0" fontAlgn="base" hangingPunct="0">
        <a:spcBef>
          <a:spcPct val="20000"/>
        </a:spcBef>
        <a:spcAft>
          <a:spcPct val="0"/>
        </a:spcAft>
        <a:buChar char="•"/>
        <a:defRPr>
          <a:solidFill>
            <a:schemeClr val="tx1"/>
          </a:solidFill>
          <a:latin typeface="+mn-lt"/>
        </a:defRPr>
      </a:lvl3pPr>
      <a:lvl4pPr marL="1599898" indent="-228558" algn="l" rtl="0" eaLnBrk="0" fontAlgn="base" hangingPunct="0">
        <a:spcBef>
          <a:spcPct val="20000"/>
        </a:spcBef>
        <a:spcAft>
          <a:spcPct val="0"/>
        </a:spcAft>
        <a:buChar char="–"/>
        <a:defRPr>
          <a:solidFill>
            <a:schemeClr val="tx1"/>
          </a:solidFill>
          <a:latin typeface="+mn-lt"/>
        </a:defRPr>
      </a:lvl4pPr>
      <a:lvl5pPr marL="2057012" indent="-228558" algn="l" rtl="0" eaLnBrk="0" fontAlgn="base" hangingPunct="0">
        <a:spcBef>
          <a:spcPct val="20000"/>
        </a:spcBef>
        <a:spcAft>
          <a:spcPct val="0"/>
        </a:spcAft>
        <a:buChar char="»"/>
        <a:defRPr>
          <a:solidFill>
            <a:schemeClr val="tx1"/>
          </a:solidFill>
          <a:latin typeface="+mn-lt"/>
        </a:defRPr>
      </a:lvl5pPr>
      <a:lvl6pPr marL="2514126" indent="-228558" algn="l" rtl="0" fontAlgn="base">
        <a:spcBef>
          <a:spcPct val="20000"/>
        </a:spcBef>
        <a:spcAft>
          <a:spcPct val="0"/>
        </a:spcAft>
        <a:buChar char="»"/>
        <a:defRPr>
          <a:solidFill>
            <a:schemeClr val="tx1"/>
          </a:solidFill>
          <a:latin typeface="+mn-lt"/>
        </a:defRPr>
      </a:lvl6pPr>
      <a:lvl7pPr marL="2971239" indent="-228558" algn="l" rtl="0" fontAlgn="base">
        <a:spcBef>
          <a:spcPct val="20000"/>
        </a:spcBef>
        <a:spcAft>
          <a:spcPct val="0"/>
        </a:spcAft>
        <a:buChar char="»"/>
        <a:defRPr>
          <a:solidFill>
            <a:schemeClr val="tx1"/>
          </a:solidFill>
          <a:latin typeface="+mn-lt"/>
        </a:defRPr>
      </a:lvl7pPr>
      <a:lvl8pPr marL="3428354" indent="-228558" algn="l" rtl="0" fontAlgn="base">
        <a:spcBef>
          <a:spcPct val="20000"/>
        </a:spcBef>
        <a:spcAft>
          <a:spcPct val="0"/>
        </a:spcAft>
        <a:buChar char="»"/>
        <a:defRPr>
          <a:solidFill>
            <a:schemeClr val="tx1"/>
          </a:solidFill>
          <a:latin typeface="+mn-lt"/>
        </a:defRPr>
      </a:lvl8pPr>
      <a:lvl9pPr marL="3885468" indent="-228558" algn="l" rtl="0" fontAlgn="base">
        <a:spcBef>
          <a:spcPct val="20000"/>
        </a:spcBef>
        <a:spcAft>
          <a:spcPct val="0"/>
        </a:spcAft>
        <a:buChar char="»"/>
        <a:defRPr>
          <a:solidFill>
            <a:schemeClr val="tx1"/>
          </a:solidFill>
          <a:latin typeface="+mn-lt"/>
        </a:defRPr>
      </a:lvl9pPr>
    </p:bodyStyle>
    <p:otherStyle>
      <a:defPPr>
        <a:defRPr lang="es-ES"/>
      </a:defPPr>
      <a:lvl1pPr marL="0" algn="l" defTabSz="914228" rtl="0" eaLnBrk="1" latinLnBrk="0" hangingPunct="1">
        <a:defRPr sz="1800" kern="1200">
          <a:solidFill>
            <a:schemeClr val="tx1"/>
          </a:solidFill>
          <a:latin typeface="+mn-lt"/>
          <a:ea typeface="+mn-ea"/>
          <a:cs typeface="+mn-cs"/>
        </a:defRPr>
      </a:lvl1pPr>
      <a:lvl2pPr marL="457114" algn="l" defTabSz="914228" rtl="0" eaLnBrk="1" latinLnBrk="0" hangingPunct="1">
        <a:defRPr sz="1800" kern="1200">
          <a:solidFill>
            <a:schemeClr val="tx1"/>
          </a:solidFill>
          <a:latin typeface="+mn-lt"/>
          <a:ea typeface="+mn-ea"/>
          <a:cs typeface="+mn-cs"/>
        </a:defRPr>
      </a:lvl2pPr>
      <a:lvl3pPr marL="914228" algn="l" defTabSz="914228" rtl="0" eaLnBrk="1" latinLnBrk="0" hangingPunct="1">
        <a:defRPr sz="1800" kern="1200">
          <a:solidFill>
            <a:schemeClr val="tx1"/>
          </a:solidFill>
          <a:latin typeface="+mn-lt"/>
          <a:ea typeface="+mn-ea"/>
          <a:cs typeface="+mn-cs"/>
        </a:defRPr>
      </a:lvl3pPr>
      <a:lvl4pPr marL="1371342" algn="l" defTabSz="914228" rtl="0" eaLnBrk="1" latinLnBrk="0" hangingPunct="1">
        <a:defRPr sz="1800" kern="1200">
          <a:solidFill>
            <a:schemeClr val="tx1"/>
          </a:solidFill>
          <a:latin typeface="+mn-lt"/>
          <a:ea typeface="+mn-ea"/>
          <a:cs typeface="+mn-cs"/>
        </a:defRPr>
      </a:lvl4pPr>
      <a:lvl5pPr marL="1828454" algn="l" defTabSz="914228" rtl="0" eaLnBrk="1" latinLnBrk="0" hangingPunct="1">
        <a:defRPr sz="1800" kern="1200">
          <a:solidFill>
            <a:schemeClr val="tx1"/>
          </a:solidFill>
          <a:latin typeface="+mn-lt"/>
          <a:ea typeface="+mn-ea"/>
          <a:cs typeface="+mn-cs"/>
        </a:defRPr>
      </a:lvl5pPr>
      <a:lvl6pPr marL="2285568" algn="l" defTabSz="914228" rtl="0" eaLnBrk="1" latinLnBrk="0" hangingPunct="1">
        <a:defRPr sz="1800" kern="1200">
          <a:solidFill>
            <a:schemeClr val="tx1"/>
          </a:solidFill>
          <a:latin typeface="+mn-lt"/>
          <a:ea typeface="+mn-ea"/>
          <a:cs typeface="+mn-cs"/>
        </a:defRPr>
      </a:lvl6pPr>
      <a:lvl7pPr marL="2742683" algn="l" defTabSz="914228" rtl="0" eaLnBrk="1" latinLnBrk="0" hangingPunct="1">
        <a:defRPr sz="1800" kern="1200">
          <a:solidFill>
            <a:schemeClr val="tx1"/>
          </a:solidFill>
          <a:latin typeface="+mn-lt"/>
          <a:ea typeface="+mn-ea"/>
          <a:cs typeface="+mn-cs"/>
        </a:defRPr>
      </a:lvl7pPr>
      <a:lvl8pPr marL="3199796" algn="l" defTabSz="914228" rtl="0" eaLnBrk="1" latinLnBrk="0" hangingPunct="1">
        <a:defRPr sz="1800" kern="1200">
          <a:solidFill>
            <a:schemeClr val="tx1"/>
          </a:solidFill>
          <a:latin typeface="+mn-lt"/>
          <a:ea typeface="+mn-ea"/>
          <a:cs typeface="+mn-cs"/>
        </a:defRPr>
      </a:lvl8pPr>
      <a:lvl9pPr marL="3656910" algn="l" defTabSz="914228"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1522691"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latin typeface="+mn-lt"/>
              </a:defRPr>
            </a:lvl1pPr>
          </a:lstStyle>
          <a:p>
            <a:fld id="{767F284E-7BE8-4236-B6E7-3DF682A43BA0}" type="datetime1">
              <a:rPr lang="es-ES" smtClean="0">
                <a:solidFill>
                  <a:srgbClr val="000000"/>
                </a:solidFill>
              </a:rPr>
              <a:pPr/>
              <a:t>31/03/2014</a:t>
            </a:fld>
            <a:endParaRPr lang="en-US" smtClean="0">
              <a:solidFill>
                <a:srgbClr val="000000"/>
              </a:solidFill>
            </a:endParaRPr>
          </a:p>
        </p:txBody>
      </p:sp>
      <p:sp>
        <p:nvSpPr>
          <p:cNvPr id="152269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latin typeface="+mn-lt"/>
              </a:defRPr>
            </a:lvl1pPr>
          </a:lstStyle>
          <a:p>
            <a:endParaRPr lang="en-US" smtClean="0">
              <a:solidFill>
                <a:srgbClr val="000000"/>
              </a:solidFill>
            </a:endParaRPr>
          </a:p>
        </p:txBody>
      </p:sp>
      <p:sp>
        <p:nvSpPr>
          <p:cNvPr id="1522694"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latin typeface="+mn-lt"/>
              </a:defRPr>
            </a:lvl1pPr>
          </a:lstStyle>
          <a:p>
            <a:fld id="{28EE16FE-69EF-4BEB-B6F7-916911F59D59}" type="slidenum">
              <a:rPr lang="en-US" smtClean="0">
                <a:solidFill>
                  <a:srgbClr val="000000"/>
                </a:solidFill>
              </a:rPr>
              <a:pPr/>
              <a:t>‹Nº›</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93556" r:id="rId1"/>
    <p:sldLayoutId id="2147493557" r:id="rId2"/>
    <p:sldLayoutId id="2147493558" r:id="rId3"/>
    <p:sldLayoutId id="2147493559" r:id="rId4"/>
    <p:sldLayoutId id="2147493560" r:id="rId5"/>
    <p:sldLayoutId id="2147493561" r:id="rId6"/>
    <p:sldLayoutId id="2147493562" r:id="rId7"/>
    <p:sldLayoutId id="2147493563" r:id="rId8"/>
    <p:sldLayoutId id="2147493564" r:id="rId9"/>
    <p:sldLayoutId id="2147493565" r:id="rId10"/>
    <p:sldLayoutId id="2147493566" r:id="rId11"/>
    <p:sldLayoutId id="214749356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bwMode="auto">
          <a:xfrm>
            <a:off x="508000"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0244" name="Rectangle 4"/>
          <p:cNvSpPr>
            <a:spLocks noGrp="1" noChangeArrowheads="1"/>
          </p:cNvSpPr>
          <p:nvPr>
            <p:ph type="title"/>
          </p:nvPr>
        </p:nvSpPr>
        <p:spPr bwMode="auto">
          <a:xfrm>
            <a:off x="508000"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0247" name="Picture 7"/>
          <p:cNvPicPr>
            <a:picLocks noChangeAspect="1" noChangeArrowheads="1"/>
          </p:cNvPicPr>
          <p:nvPr/>
        </p:nvPicPr>
        <p:blipFill>
          <a:blip r:embed="rId14" cstate="print"/>
          <a:srcRect/>
          <a:stretch>
            <a:fillRect/>
          </a:stretch>
        </p:blipFill>
        <p:spPr bwMode="auto">
          <a:xfrm>
            <a:off x="854233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569" r:id="rId1"/>
    <p:sldLayoutId id="2147493570" r:id="rId2"/>
    <p:sldLayoutId id="2147493571" r:id="rId3"/>
    <p:sldLayoutId id="2147493572" r:id="rId4"/>
    <p:sldLayoutId id="2147493573" r:id="rId5"/>
    <p:sldLayoutId id="2147493574" r:id="rId6"/>
    <p:sldLayoutId id="2147493575" r:id="rId7"/>
    <p:sldLayoutId id="2147493576" r:id="rId8"/>
    <p:sldLayoutId id="2147493577" r:id="rId9"/>
    <p:sldLayoutId id="2147493578" r:id="rId10"/>
    <p:sldLayoutId id="2147493579" r:id="rId11"/>
    <p:sldLayoutId id="2147493580"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bwMode="auto">
          <a:xfrm>
            <a:off x="508000"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0244" name="Rectangle 4"/>
          <p:cNvSpPr>
            <a:spLocks noGrp="1" noChangeArrowheads="1"/>
          </p:cNvSpPr>
          <p:nvPr>
            <p:ph type="title"/>
          </p:nvPr>
        </p:nvSpPr>
        <p:spPr bwMode="auto">
          <a:xfrm>
            <a:off x="508000"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0247" name="Picture 7"/>
          <p:cNvPicPr>
            <a:picLocks noChangeAspect="1" noChangeArrowheads="1"/>
          </p:cNvPicPr>
          <p:nvPr/>
        </p:nvPicPr>
        <p:blipFill>
          <a:blip r:embed="rId14" cstate="print"/>
          <a:srcRect/>
          <a:stretch>
            <a:fillRect/>
          </a:stretch>
        </p:blipFill>
        <p:spPr bwMode="auto">
          <a:xfrm>
            <a:off x="854233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582" r:id="rId1"/>
    <p:sldLayoutId id="2147493583" r:id="rId2"/>
    <p:sldLayoutId id="2147493584" r:id="rId3"/>
    <p:sldLayoutId id="2147493585" r:id="rId4"/>
    <p:sldLayoutId id="2147493586" r:id="rId5"/>
    <p:sldLayoutId id="2147493587" r:id="rId6"/>
    <p:sldLayoutId id="2147493588" r:id="rId7"/>
    <p:sldLayoutId id="2147493589" r:id="rId8"/>
    <p:sldLayoutId id="2147493590" r:id="rId9"/>
    <p:sldLayoutId id="2147493591" r:id="rId10"/>
    <p:sldLayoutId id="2147493592" r:id="rId11"/>
    <p:sldLayoutId id="2147493593"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bwMode="auto">
          <a:xfrm>
            <a:off x="508000"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8436" name="Rectangle 4"/>
          <p:cNvSpPr>
            <a:spLocks noGrp="1" noChangeArrowheads="1"/>
          </p:cNvSpPr>
          <p:nvPr>
            <p:ph type="title"/>
          </p:nvPr>
        </p:nvSpPr>
        <p:spPr bwMode="auto">
          <a:xfrm>
            <a:off x="508000"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8439" name="Picture 7"/>
          <p:cNvPicPr>
            <a:picLocks noChangeAspect="1" noChangeArrowheads="1"/>
          </p:cNvPicPr>
          <p:nvPr/>
        </p:nvPicPr>
        <p:blipFill>
          <a:blip r:embed="rId14" cstate="print"/>
          <a:srcRect/>
          <a:stretch>
            <a:fillRect/>
          </a:stretch>
        </p:blipFill>
        <p:spPr bwMode="auto">
          <a:xfrm>
            <a:off x="854233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595" r:id="rId1"/>
    <p:sldLayoutId id="2147493596" r:id="rId2"/>
    <p:sldLayoutId id="2147493597" r:id="rId3"/>
    <p:sldLayoutId id="2147493598" r:id="rId4"/>
    <p:sldLayoutId id="2147493599" r:id="rId5"/>
    <p:sldLayoutId id="2147493600" r:id="rId6"/>
    <p:sldLayoutId id="2147493601" r:id="rId7"/>
    <p:sldLayoutId id="2147493602" r:id="rId8"/>
    <p:sldLayoutId id="2147493603" r:id="rId9"/>
    <p:sldLayoutId id="2147493604" r:id="rId10"/>
    <p:sldLayoutId id="2147493605" r:id="rId11"/>
    <p:sldLayoutId id="2147493606"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0244"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0247"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20" r:id="rId1"/>
    <p:sldLayoutId id="2147493083" r:id="rId2"/>
    <p:sldLayoutId id="2147493084" r:id="rId3"/>
    <p:sldLayoutId id="2147493085" r:id="rId4"/>
    <p:sldLayoutId id="2147493086" r:id="rId5"/>
    <p:sldLayoutId id="2147493087" r:id="rId6"/>
    <p:sldLayoutId id="2147493088" r:id="rId7"/>
    <p:sldLayoutId id="2147493089" r:id="rId8"/>
    <p:sldLayoutId id="2147493090" r:id="rId9"/>
    <p:sldLayoutId id="2147493091" r:id="rId10"/>
    <p:sldLayoutId id="2147493092" r:id="rId11"/>
    <p:sldLayoutId id="2147493093"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bwMode="auto">
          <a:xfrm>
            <a:off x="508000"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0244" name="Rectangle 4"/>
          <p:cNvSpPr>
            <a:spLocks noGrp="1" noChangeArrowheads="1"/>
          </p:cNvSpPr>
          <p:nvPr>
            <p:ph type="title"/>
          </p:nvPr>
        </p:nvSpPr>
        <p:spPr bwMode="auto">
          <a:xfrm>
            <a:off x="508000"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0247" name="Picture 7"/>
          <p:cNvPicPr>
            <a:picLocks noChangeAspect="1" noChangeArrowheads="1"/>
          </p:cNvPicPr>
          <p:nvPr/>
        </p:nvPicPr>
        <p:blipFill>
          <a:blip r:embed="rId14" cstate="print"/>
          <a:srcRect/>
          <a:stretch>
            <a:fillRect/>
          </a:stretch>
        </p:blipFill>
        <p:spPr bwMode="auto">
          <a:xfrm>
            <a:off x="854233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608" r:id="rId1"/>
    <p:sldLayoutId id="2147493609" r:id="rId2"/>
    <p:sldLayoutId id="2147493610" r:id="rId3"/>
    <p:sldLayoutId id="2147493611" r:id="rId4"/>
    <p:sldLayoutId id="2147493612" r:id="rId5"/>
    <p:sldLayoutId id="2147493613" r:id="rId6"/>
    <p:sldLayoutId id="2147493614" r:id="rId7"/>
    <p:sldLayoutId id="2147493615" r:id="rId8"/>
    <p:sldLayoutId id="2147493616" r:id="rId9"/>
    <p:sldLayoutId id="2147493617" r:id="rId10"/>
    <p:sldLayoutId id="2147493618" r:id="rId11"/>
    <p:sldLayoutId id="2147493619"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126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1271"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21" r:id="rId1"/>
    <p:sldLayoutId id="2147493094" r:id="rId2"/>
    <p:sldLayoutId id="2147493095" r:id="rId3"/>
    <p:sldLayoutId id="2147493096" r:id="rId4"/>
    <p:sldLayoutId id="2147493097" r:id="rId5"/>
    <p:sldLayoutId id="2147493098" r:id="rId6"/>
    <p:sldLayoutId id="2147493099" r:id="rId7"/>
    <p:sldLayoutId id="2147493100" r:id="rId8"/>
    <p:sldLayoutId id="2147493101" r:id="rId9"/>
    <p:sldLayoutId id="2147493102" r:id="rId10"/>
    <p:sldLayoutId id="2147493103" r:id="rId11"/>
    <p:sldLayoutId id="2147493104"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1229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rgbClr val="000000"/>
                </a:solidFill>
                <a:latin typeface="+mn-lt"/>
              </a:defRPr>
            </a:lvl1pPr>
          </a:lstStyle>
          <a:p>
            <a:pPr>
              <a:defRPr/>
            </a:pPr>
            <a:fld id="{E7218BA3-406A-4FE9-82E4-7BBDC629CD26}" type="datetime1">
              <a:rPr lang="es-ES"/>
              <a:pPr>
                <a:defRPr/>
              </a:pPr>
              <a:t>31/03/2014</a:t>
            </a:fld>
            <a:endParaRPr lang="en-US"/>
          </a:p>
        </p:txBody>
      </p:sp>
      <p:sp>
        <p:nvSpPr>
          <p:cNvPr id="152269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mn-lt"/>
              </a:defRPr>
            </a:lvl1pPr>
          </a:lstStyle>
          <a:p>
            <a:pPr>
              <a:defRPr/>
            </a:pPr>
            <a:endParaRPr lang="en-US"/>
          </a:p>
        </p:txBody>
      </p:sp>
      <p:sp>
        <p:nvSpPr>
          <p:cNvPr id="1522694"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mn-lt"/>
              </a:defRPr>
            </a:lvl1pPr>
          </a:lstStyle>
          <a:p>
            <a:pPr>
              <a:defRPr/>
            </a:pPr>
            <a:fld id="{56FA724F-154D-4DC1-89BF-2B5E0ABA495C}"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93105" r:id="rId1"/>
    <p:sldLayoutId id="2147493106" r:id="rId2"/>
    <p:sldLayoutId id="2147493107" r:id="rId3"/>
    <p:sldLayoutId id="2147493108" r:id="rId4"/>
    <p:sldLayoutId id="2147493109" r:id="rId5"/>
    <p:sldLayoutId id="2147493110" r:id="rId6"/>
    <p:sldLayoutId id="2147493111" r:id="rId7"/>
    <p:sldLayoutId id="2147493112" r:id="rId8"/>
    <p:sldLayoutId id="2147493113" r:id="rId9"/>
    <p:sldLayoutId id="2147493114" r:id="rId10"/>
    <p:sldLayoutId id="21474931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8542277" y="134938"/>
            <a:ext cx="1248569" cy="906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 bg1="lt1" tx1="dk1" bg2="lt2" tx2="dk2" accent1="accent1" accent2="accent2" accent3="accent3" accent4="accent4" accent5="accent5" accent6="accent6" hlink="hlink" folHlink="folHlink"/>
  <p:sldLayoutIdLst>
    <p:sldLayoutId id="2147493123" r:id="rId1"/>
    <p:sldLayoutId id="2147493124" r:id="rId2"/>
    <p:sldLayoutId id="2147493125" r:id="rId3"/>
    <p:sldLayoutId id="2147493126" r:id="rId4"/>
    <p:sldLayoutId id="2147493127" r:id="rId5"/>
    <p:sldLayoutId id="2147493128" r:id="rId6"/>
    <p:sldLayoutId id="2147493129" r:id="rId7"/>
    <p:sldLayoutId id="2147493130" r:id="rId8"/>
    <p:sldLayoutId id="2147493131" r:id="rId9"/>
    <p:sldLayoutId id="2147493132" r:id="rId10"/>
    <p:sldLayoutId id="2147493133"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srcRect/>
          <a:stretch>
            <a:fillRect/>
          </a:stretch>
        </p:blipFill>
        <p:spPr bwMode="auto">
          <a:xfrm>
            <a:off x="8542277" y="134938"/>
            <a:ext cx="1248569"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135" r:id="rId1"/>
    <p:sldLayoutId id="2147493136" r:id="rId2"/>
    <p:sldLayoutId id="2147493137" r:id="rId3"/>
    <p:sldLayoutId id="2147493138" r:id="rId4"/>
    <p:sldLayoutId id="2147493139" r:id="rId5"/>
    <p:sldLayoutId id="2147493140" r:id="rId6"/>
    <p:sldLayoutId id="2147493141" r:id="rId7"/>
    <p:sldLayoutId id="2147493142" r:id="rId8"/>
    <p:sldLayoutId id="2147493143" r:id="rId9"/>
    <p:sldLayoutId id="2147493144" r:id="rId10"/>
    <p:sldLayoutId id="2147493145"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pitchFamily="34" charset="0"/>
        </a:defRPr>
      </a:lvl2pPr>
      <a:lvl3pPr algn="l" rtl="0" eaLnBrk="1" fontAlgn="base" hangingPunct="1">
        <a:spcBef>
          <a:spcPct val="0"/>
        </a:spcBef>
        <a:spcAft>
          <a:spcPct val="0"/>
        </a:spcAft>
        <a:defRPr sz="2400" b="1">
          <a:solidFill>
            <a:schemeClr val="bg1"/>
          </a:solidFill>
          <a:latin typeface="Trebuchet MS" pitchFamily="34" charset="0"/>
        </a:defRPr>
      </a:lvl3pPr>
      <a:lvl4pPr algn="l" rtl="0" eaLnBrk="1" fontAlgn="base" hangingPunct="1">
        <a:spcBef>
          <a:spcPct val="0"/>
        </a:spcBef>
        <a:spcAft>
          <a:spcPct val="0"/>
        </a:spcAft>
        <a:defRPr sz="2400" b="1">
          <a:solidFill>
            <a:schemeClr val="bg1"/>
          </a:solidFill>
          <a:latin typeface="Trebuchet MS" pitchFamily="34" charset="0"/>
        </a:defRPr>
      </a:lvl4pPr>
      <a:lvl5pPr algn="l" rtl="0" eaLnBrk="1" fontAlgn="base" hangingPunct="1">
        <a:spcBef>
          <a:spcPct val="0"/>
        </a:spcBef>
        <a:spcAft>
          <a:spcPct val="0"/>
        </a:spcAft>
        <a:defRPr sz="2400" b="1">
          <a:solidFill>
            <a:schemeClr val="bg1"/>
          </a:solidFill>
          <a:latin typeface="Trebuchet MS" pitchFamily="34" charset="0"/>
        </a:defRPr>
      </a:lvl5pPr>
      <a:lvl6pPr marL="457200" algn="l" rtl="0" eaLnBrk="1" fontAlgn="base" hangingPunct="1">
        <a:spcBef>
          <a:spcPct val="0"/>
        </a:spcBef>
        <a:spcAft>
          <a:spcPct val="0"/>
        </a:spcAft>
        <a:defRPr sz="2400" b="1">
          <a:solidFill>
            <a:schemeClr val="bg1"/>
          </a:solidFill>
          <a:latin typeface="Trebuchet MS" pitchFamily="34" charset="0"/>
        </a:defRPr>
      </a:lvl6pPr>
      <a:lvl7pPr marL="914400" algn="l" rtl="0" eaLnBrk="1" fontAlgn="base" hangingPunct="1">
        <a:spcBef>
          <a:spcPct val="0"/>
        </a:spcBef>
        <a:spcAft>
          <a:spcPct val="0"/>
        </a:spcAft>
        <a:defRPr sz="2400" b="1">
          <a:solidFill>
            <a:schemeClr val="bg1"/>
          </a:solidFill>
          <a:latin typeface="Trebuchet MS" pitchFamily="34" charset="0"/>
        </a:defRPr>
      </a:lvl7pPr>
      <a:lvl8pPr marL="1371600" algn="l" rtl="0" eaLnBrk="1" fontAlgn="base" hangingPunct="1">
        <a:spcBef>
          <a:spcPct val="0"/>
        </a:spcBef>
        <a:spcAft>
          <a:spcPct val="0"/>
        </a:spcAft>
        <a:defRPr sz="2400" b="1">
          <a:solidFill>
            <a:schemeClr val="bg1"/>
          </a:solidFill>
          <a:latin typeface="Trebuchet MS" pitchFamily="34" charset="0"/>
        </a:defRPr>
      </a:lvl8pPr>
      <a:lvl9pPr marL="1828800" algn="l" rtl="0" eaLnBrk="1" fontAlgn="base" hangingPunct="1">
        <a:spcBef>
          <a:spcPct val="0"/>
        </a:spcBef>
        <a:spcAft>
          <a:spcPct val="0"/>
        </a:spcAft>
        <a:defRPr sz="2400" b="1">
          <a:solidFill>
            <a:schemeClr val="bg1"/>
          </a:solidFill>
          <a:latin typeface="Trebuchet MS" pitchFamily="34"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srcRect/>
          <a:stretch>
            <a:fillRect/>
          </a:stretch>
        </p:blipFill>
        <p:spPr bwMode="auto">
          <a:xfrm>
            <a:off x="8542256" y="134938"/>
            <a:ext cx="1248569"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195" r:id="rId1"/>
    <p:sldLayoutId id="2147493196" r:id="rId2"/>
    <p:sldLayoutId id="2147493197" r:id="rId3"/>
    <p:sldLayoutId id="2147493198" r:id="rId4"/>
    <p:sldLayoutId id="2147493199" r:id="rId5"/>
    <p:sldLayoutId id="2147493200" r:id="rId6"/>
    <p:sldLayoutId id="2147493201" r:id="rId7"/>
    <p:sldLayoutId id="2147493202" r:id="rId8"/>
    <p:sldLayoutId id="2147493203" r:id="rId9"/>
    <p:sldLayoutId id="2147493204" r:id="rId10"/>
    <p:sldLayoutId id="2147493205"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pitchFamily="34" charset="0"/>
        </a:defRPr>
      </a:lvl2pPr>
      <a:lvl3pPr algn="l" rtl="0" eaLnBrk="1" fontAlgn="base" hangingPunct="1">
        <a:spcBef>
          <a:spcPct val="0"/>
        </a:spcBef>
        <a:spcAft>
          <a:spcPct val="0"/>
        </a:spcAft>
        <a:defRPr sz="2400" b="1">
          <a:solidFill>
            <a:schemeClr val="bg1"/>
          </a:solidFill>
          <a:latin typeface="Trebuchet MS" pitchFamily="34" charset="0"/>
        </a:defRPr>
      </a:lvl3pPr>
      <a:lvl4pPr algn="l" rtl="0" eaLnBrk="1" fontAlgn="base" hangingPunct="1">
        <a:spcBef>
          <a:spcPct val="0"/>
        </a:spcBef>
        <a:spcAft>
          <a:spcPct val="0"/>
        </a:spcAft>
        <a:defRPr sz="2400" b="1">
          <a:solidFill>
            <a:schemeClr val="bg1"/>
          </a:solidFill>
          <a:latin typeface="Trebuchet MS" pitchFamily="34" charset="0"/>
        </a:defRPr>
      </a:lvl4pPr>
      <a:lvl5pPr algn="l" rtl="0" eaLnBrk="1" fontAlgn="base" hangingPunct="1">
        <a:spcBef>
          <a:spcPct val="0"/>
        </a:spcBef>
        <a:spcAft>
          <a:spcPct val="0"/>
        </a:spcAft>
        <a:defRPr sz="2400" b="1">
          <a:solidFill>
            <a:schemeClr val="bg1"/>
          </a:solidFill>
          <a:latin typeface="Trebuchet MS" pitchFamily="34" charset="0"/>
        </a:defRPr>
      </a:lvl5pPr>
      <a:lvl6pPr marL="457200" algn="l" rtl="0" eaLnBrk="1" fontAlgn="base" hangingPunct="1">
        <a:spcBef>
          <a:spcPct val="0"/>
        </a:spcBef>
        <a:spcAft>
          <a:spcPct val="0"/>
        </a:spcAft>
        <a:defRPr sz="2400" b="1">
          <a:solidFill>
            <a:schemeClr val="bg1"/>
          </a:solidFill>
          <a:latin typeface="Trebuchet MS" pitchFamily="34" charset="0"/>
        </a:defRPr>
      </a:lvl6pPr>
      <a:lvl7pPr marL="914400" algn="l" rtl="0" eaLnBrk="1" fontAlgn="base" hangingPunct="1">
        <a:spcBef>
          <a:spcPct val="0"/>
        </a:spcBef>
        <a:spcAft>
          <a:spcPct val="0"/>
        </a:spcAft>
        <a:defRPr sz="2400" b="1">
          <a:solidFill>
            <a:schemeClr val="bg1"/>
          </a:solidFill>
          <a:latin typeface="Trebuchet MS" pitchFamily="34" charset="0"/>
        </a:defRPr>
      </a:lvl7pPr>
      <a:lvl8pPr marL="1371600" algn="l" rtl="0" eaLnBrk="1" fontAlgn="base" hangingPunct="1">
        <a:spcBef>
          <a:spcPct val="0"/>
        </a:spcBef>
        <a:spcAft>
          <a:spcPct val="0"/>
        </a:spcAft>
        <a:defRPr sz="2400" b="1">
          <a:solidFill>
            <a:schemeClr val="bg1"/>
          </a:solidFill>
          <a:latin typeface="Trebuchet MS" pitchFamily="34" charset="0"/>
        </a:defRPr>
      </a:lvl8pPr>
      <a:lvl9pPr marL="1828800" algn="l" rtl="0" eaLnBrk="1" fontAlgn="base" hangingPunct="1">
        <a:spcBef>
          <a:spcPct val="0"/>
        </a:spcBef>
        <a:spcAft>
          <a:spcPct val="0"/>
        </a:spcAft>
        <a:defRPr sz="2400" b="1">
          <a:solidFill>
            <a:schemeClr val="bg1"/>
          </a:solidFill>
          <a:latin typeface="Trebuchet MS" pitchFamily="34"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8542264" y="134938"/>
            <a:ext cx="1248569" cy="906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 xmlns:p14="http://schemas.microsoft.com/office/powerpoint/2010/main" val="2183149702"/>
      </p:ext>
    </p:extLst>
  </p:cSld>
  <p:clrMap bg1="lt1" tx1="dk1" bg2="lt2" tx2="dk2" accent1="accent1" accent2="accent2" accent3="accent3" accent4="accent4" accent5="accent5" accent6="accent6" hlink="hlink" folHlink="folHlink"/>
  <p:sldLayoutIdLst>
    <p:sldLayoutId id="2147493219" r:id="rId1"/>
    <p:sldLayoutId id="2147493220" r:id="rId2"/>
    <p:sldLayoutId id="2147493221" r:id="rId3"/>
    <p:sldLayoutId id="2147493222" r:id="rId4"/>
    <p:sldLayoutId id="2147493223" r:id="rId5"/>
    <p:sldLayoutId id="2147493224" r:id="rId6"/>
    <p:sldLayoutId id="2147493225" r:id="rId7"/>
    <p:sldLayoutId id="2147493226" r:id="rId8"/>
    <p:sldLayoutId id="2147493227" r:id="rId9"/>
    <p:sldLayoutId id="2147493228" r:id="rId10"/>
    <p:sldLayoutId id="2147493229"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ca.iusiani.ulpgc.es/proyecto2012-2014"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3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9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3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3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25.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49.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18.xml"/><Relationship Id="rId4" Type="http://schemas.openxmlformats.org/officeDocument/2006/relationships/hyperlink" Target="http://www.dca.iusiani.ulpgc.es/proyecto2012-201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49.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49.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4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9.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85.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6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20.xml"/><Relationship Id="rId7" Type="http://schemas.openxmlformats.org/officeDocument/2006/relationships/oleObject" Target="../embeddings/oleObject5.bin"/><Relationship Id="rId2" Type="http://schemas.openxmlformats.org/officeDocument/2006/relationships/slideLayout" Target="../slideLayouts/slideLayout263.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 Id="rId9"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1.xml"/><Relationship Id="rId7" Type="http://schemas.openxmlformats.org/officeDocument/2006/relationships/image" Target="../media/image44.png"/><Relationship Id="rId2" Type="http://schemas.openxmlformats.org/officeDocument/2006/relationships/slideLayout" Target="../slideLayouts/slideLayout263.xml"/><Relationship Id="rId1" Type="http://schemas.openxmlformats.org/officeDocument/2006/relationships/vmlDrawing" Target="../drawings/vmlDrawing3.v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oleObject" Target="../embeddings/oleObject8.bin"/><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21.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309.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5.xml"/></Relationships>
</file>

<file path=ppt/slides/_rels/slide30.xml.rels><?xml version="1.0" encoding="UTF-8" standalone="yes"?>
<Relationships xmlns="http://schemas.openxmlformats.org/package/2006/relationships"><Relationship Id="rId3" Type="http://schemas.openxmlformats.org/officeDocument/2006/relationships/hyperlink" Target="bunny.avi" TargetMode="External"/><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hyperlink" Target="http://www.dca.iusiani.ulpgc.es/Wind3D/" TargetMode="External"/><Relationship Id="rId2" Type="http://schemas.openxmlformats.org/officeDocument/2006/relationships/notesSlide" Target="../notesSlides/notesSlide24.xml"/><Relationship Id="rId1" Type="http://schemas.openxmlformats.org/officeDocument/2006/relationships/slideLayout" Target="../slideLayouts/slideLayout265.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hyperlink" Target="http://www.dca.iusiani.ulpgc.es/Wind3D/" TargetMode="External"/><Relationship Id="rId2" Type="http://schemas.openxmlformats.org/officeDocument/2006/relationships/notesSlide" Target="../notesSlides/notesSlide25.xml"/><Relationship Id="rId1" Type="http://schemas.openxmlformats.org/officeDocument/2006/relationships/slideLayout" Target="../slideLayouts/slideLayout218.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73.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7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50.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50.xml"/><Relationship Id="rId5" Type="http://schemas.openxmlformats.org/officeDocument/2006/relationships/image" Target="../media/image66.pn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9.bin"/><Relationship Id="rId7" Type="http://schemas.openxmlformats.org/officeDocument/2006/relationships/oleObject" Target="../embeddings/oleObject13.bin"/><Relationship Id="rId2" Type="http://schemas.openxmlformats.org/officeDocument/2006/relationships/slideLayout" Target="../slideLayouts/slideLayout333.xml"/><Relationship Id="rId1" Type="http://schemas.openxmlformats.org/officeDocument/2006/relationships/vmlDrawing" Target="../drawings/vmlDrawing4.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 Id="rId9" Type="http://schemas.openxmlformats.org/officeDocument/2006/relationships/oleObject" Target="../embeddings/oleObject15.bin"/></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jpeg"/><Relationship Id="rId7"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78.jpe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2.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2.xml"/><Relationship Id="rId1" Type="http://schemas.openxmlformats.org/officeDocument/2006/relationships/vmlDrawing" Target="../drawings/vmlDrawing5.vml"/><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72.xml"/><Relationship Id="rId6" Type="http://schemas.openxmlformats.org/officeDocument/2006/relationships/image" Target="../media/image89.png"/><Relationship Id="rId5" Type="http://schemas.openxmlformats.org/officeDocument/2006/relationships/image" Target="../media/image95.png"/><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72.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1.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1.xml"/><Relationship Id="rId1" Type="http://schemas.openxmlformats.org/officeDocument/2006/relationships/vmlDrawing" Target="../drawings/vmlDrawing6.vml"/><Relationship Id="rId4" Type="http://schemas.openxmlformats.org/officeDocument/2006/relationships/oleObject" Target="../embeddings/oleObject16.bin"/></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6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61.xml"/><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1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17.xml"/><Relationship Id="rId5" Type="http://schemas.openxmlformats.org/officeDocument/2006/relationships/image" Target="../media/image115.png"/><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1.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1.xml"/><Relationship Id="rId1" Type="http://schemas.openxmlformats.org/officeDocument/2006/relationships/video" Target="file:///C:\Documents%20and%20Settings\Rafa\Mis%20documentos\CopiaNuevaEnero2014PortatilRAFA\CONFERENCIAS\Austin2014\videoTest.mpg" TargetMode="External"/><Relationship Id="rId4" Type="http://schemas.openxmlformats.org/officeDocument/2006/relationships/image" Target="../media/image118.png"/></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oleObject" Target="../embeddings/oleObject23.bin"/><Relationship Id="rId3" Type="http://schemas.openxmlformats.org/officeDocument/2006/relationships/image" Target="../media/image128.png"/><Relationship Id="rId7" Type="http://schemas.openxmlformats.org/officeDocument/2006/relationships/oleObject" Target="../embeddings/oleObject17.bin"/><Relationship Id="rId12" Type="http://schemas.openxmlformats.org/officeDocument/2006/relationships/oleObject" Target="../embeddings/oleObject22.bin"/><Relationship Id="rId2" Type="http://schemas.openxmlformats.org/officeDocument/2006/relationships/slideLayout" Target="../slideLayouts/slideLayout201.xml"/><Relationship Id="rId1" Type="http://schemas.openxmlformats.org/officeDocument/2006/relationships/vmlDrawing" Target="../drawings/vmlDrawing7.vml"/><Relationship Id="rId6" Type="http://schemas.openxmlformats.org/officeDocument/2006/relationships/image" Target="../media/image131.png"/><Relationship Id="rId11" Type="http://schemas.openxmlformats.org/officeDocument/2006/relationships/oleObject" Target="../embeddings/oleObject21.bin"/><Relationship Id="rId5" Type="http://schemas.openxmlformats.org/officeDocument/2006/relationships/image" Target="../media/image130.png"/><Relationship Id="rId15" Type="http://schemas.openxmlformats.org/officeDocument/2006/relationships/oleObject" Target="../embeddings/oleObject25.bin"/><Relationship Id="rId10" Type="http://schemas.openxmlformats.org/officeDocument/2006/relationships/oleObject" Target="../embeddings/oleObject20.bin"/><Relationship Id="rId4" Type="http://schemas.openxmlformats.org/officeDocument/2006/relationships/image" Target="../media/image129.png"/><Relationship Id="rId9" Type="http://schemas.openxmlformats.org/officeDocument/2006/relationships/oleObject" Target="../embeddings/oleObject19.bin"/><Relationship Id="rId14" Type="http://schemas.openxmlformats.org/officeDocument/2006/relationships/oleObject" Target="../embeddings/oleObject24.bin"/></Relationships>
</file>

<file path=ppt/slides/_rels/slide6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1.xml"/><Relationship Id="rId6" Type="http://schemas.openxmlformats.org/officeDocument/2006/relationships/image" Target="../media/image135.png"/><Relationship Id="rId5" Type="http://schemas.openxmlformats.org/officeDocument/2006/relationships/image" Target="../media/image66.png"/><Relationship Id="rId4" Type="http://schemas.openxmlformats.org/officeDocument/2006/relationships/image" Target="../media/image134.png"/></Relationships>
</file>

<file path=ppt/slides/_rels/slide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2.xml"/></Relationships>
</file>

<file path=ppt/slides/_rels/slide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6.xml"/><Relationship Id="rId1" Type="http://schemas.openxmlformats.org/officeDocument/2006/relationships/slideLayout" Target="../slideLayouts/slideLayout72.xml"/><Relationship Id="rId4" Type="http://schemas.openxmlformats.org/officeDocument/2006/relationships/image" Target="../media/image139.png"/></Relationships>
</file>

<file path=ppt/slides/_rels/slide6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7.xml"/><Relationship Id="rId1" Type="http://schemas.openxmlformats.org/officeDocument/2006/relationships/slideLayout" Target="../slideLayouts/slideLayout61.xml"/><Relationship Id="rId4" Type="http://schemas.openxmlformats.org/officeDocument/2006/relationships/image" Target="../media/image141.png"/></Relationships>
</file>

<file path=ppt/slides/_rels/slide6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90.xml"/></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8.xml"/><Relationship Id="rId1" Type="http://schemas.openxmlformats.org/officeDocument/2006/relationships/slideLayout" Target="../slideLayouts/slideLayout94.xml"/><Relationship Id="rId4" Type="http://schemas.openxmlformats.org/officeDocument/2006/relationships/image" Target="../media/image145.png"/></Relationships>
</file>

<file path=ppt/slides/_rels/slide6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9.xml"/><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25.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50.xml"/><Relationship Id="rId1" Type="http://schemas.openxmlformats.org/officeDocument/2006/relationships/slideLayout" Target="../slideLayouts/slideLayout166.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7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1.xml"/><Relationship Id="rId1" Type="http://schemas.openxmlformats.org/officeDocument/2006/relationships/slideLayout" Target="../slideLayouts/slideLayout155.xml"/><Relationship Id="rId4" Type="http://schemas.openxmlformats.org/officeDocument/2006/relationships/image" Target="../media/image158.png"/></Relationships>
</file>

<file path=ppt/slides/_rels/slide74.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52.xml"/><Relationship Id="rId1" Type="http://schemas.openxmlformats.org/officeDocument/2006/relationships/slideLayout" Target="../slideLayouts/slideLayout166.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7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3.xml"/><Relationship Id="rId1" Type="http://schemas.openxmlformats.org/officeDocument/2006/relationships/slideLayout" Target="../slideLayouts/slideLayout166.xml"/></Relationships>
</file>

<file path=ppt/slides/_rels/slide7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83.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83.png"/><Relationship Id="rId2" Type="http://schemas.openxmlformats.org/officeDocument/2006/relationships/image" Target="../media/image170.png"/><Relationship Id="rId1" Type="http://schemas.openxmlformats.org/officeDocument/2006/relationships/slideLayout" Target="../slideLayouts/slideLayout7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172.png"/></Relationships>
</file>

<file path=ppt/slides/_rels/slide7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2.xml"/></Relationships>
</file>

<file path=ppt/slides/_rels/slide79.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8.png"/><Relationship Id="rId2" Type="http://schemas.openxmlformats.org/officeDocument/2006/relationships/image" Target="../media/image174.png"/><Relationship Id="rId1" Type="http://schemas.openxmlformats.org/officeDocument/2006/relationships/slideLayout" Target="../slideLayouts/slideLayout179.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37.xml"/></Relationships>
</file>

<file path=ppt/slides/_rels/slide8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79.xml"/></Relationships>
</file>

<file path=ppt/slides/_rels/slide81.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78.png"/><Relationship Id="rId2" Type="http://schemas.openxmlformats.org/officeDocument/2006/relationships/image" Target="../media/image175.png"/><Relationship Id="rId1" Type="http://schemas.openxmlformats.org/officeDocument/2006/relationships/slideLayout" Target="../slideLayouts/slideLayout179.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8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79.xml"/></Relationships>
</file>

<file path=ppt/slides/_rels/slide8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slideLayout" Target="../slideLayouts/slideLayout26.xml"/><Relationship Id="rId1" Type="http://schemas.openxmlformats.org/officeDocument/2006/relationships/video" Target="file:///C:\Documents%20and%20Settings\Rafa\Mis%20documentos\CopiaNuevaEnero2014PortatilRAFA\CONFERENCIAS\Austin2014\videoHorse.mp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9.jpeg"/><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hyperlink" Target="SIANI%20FINAL%20INGLES.m4v" TargetMode="External"/><Relationship Id="rId1" Type="http://schemas.openxmlformats.org/officeDocument/2006/relationships/slideLayout" Target="../slideLayouts/slideLayout237.xml"/><Relationship Id="rId4" Type="http://schemas.openxmlformats.org/officeDocument/2006/relationships/image" Target="../media/image191.jpeg"/></Relationships>
</file>

<file path=ppt/slides/_rels/slide88.xml.rels><?xml version="1.0" encoding="UTF-8" standalone="yes"?>
<Relationships xmlns="http://schemas.openxmlformats.org/package/2006/relationships"><Relationship Id="rId3" Type="http://schemas.openxmlformats.org/officeDocument/2006/relationships/hyperlink" Target="http://www.dca.iusiani.ulpgc.es/proyecto2012-2014"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37.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49.xml"/><Relationship Id="rId1" Type="http://schemas.openxmlformats.org/officeDocument/2006/relationships/vmlDrawing" Target="../drawings/vmlDrawing8.vml"/><Relationship Id="rId4" Type="http://schemas.openxmlformats.org/officeDocument/2006/relationships/oleObject" Target="../embeddings/oleObject2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6243768"/>
            <a:ext cx="9906000" cy="649287"/>
          </a:xfrm>
          <a:prstGeom prst="rect">
            <a:avLst/>
          </a:prstGeom>
          <a:noFill/>
          <a:ln w="57150" algn="ctr">
            <a:noFill/>
            <a:miter lim="800000"/>
            <a:headEnd/>
            <a:tailEnd/>
          </a:ln>
        </p:spPr>
        <p:txBody>
          <a:bodyPr lIns="90000" tIns="46800" rIns="90000" bIns="46800" anchor="ctr">
            <a:spAutoFit/>
          </a:bodyPr>
          <a:lstStyle/>
          <a:p>
            <a:r>
              <a:rPr lang="en-US" sz="1800" dirty="0">
                <a:solidFill>
                  <a:srgbClr val="000000"/>
                </a:solidFill>
                <a:latin typeface="Arial" charset="0"/>
                <a:hlinkClick r:id="rId3"/>
              </a:rPr>
              <a:t>http://www.dca.iusiani.ulpgc.es/proyecto2012-2014</a:t>
            </a:r>
            <a:endParaRPr lang="en-US" sz="1800" dirty="0">
              <a:solidFill>
                <a:srgbClr val="000000"/>
              </a:solidFill>
              <a:latin typeface="Arial" charset="0"/>
            </a:endParaRPr>
          </a:p>
          <a:p>
            <a:endParaRPr lang="en-US" sz="1800" dirty="0">
              <a:solidFill>
                <a:srgbClr val="000000"/>
              </a:solidFill>
              <a:latin typeface="Arial" charset="0"/>
            </a:endParaRPr>
          </a:p>
        </p:txBody>
      </p:sp>
      <p:sp>
        <p:nvSpPr>
          <p:cNvPr id="19459" name="Rectangle 9"/>
          <p:cNvSpPr>
            <a:spLocks noChangeArrowheads="1"/>
          </p:cNvSpPr>
          <p:nvPr/>
        </p:nvSpPr>
        <p:spPr bwMode="auto">
          <a:xfrm>
            <a:off x="0" y="2926676"/>
            <a:ext cx="9848850" cy="954107"/>
          </a:xfrm>
          <a:prstGeom prst="rect">
            <a:avLst/>
          </a:prstGeom>
          <a:noFill/>
          <a:ln w="57150">
            <a:noFill/>
            <a:miter lim="800000"/>
            <a:headEnd/>
            <a:tailEnd/>
          </a:ln>
        </p:spPr>
        <p:txBody>
          <a:bodyPr anchor="ctr">
            <a:spAutoFit/>
          </a:bodyPr>
          <a:lstStyle/>
          <a:p>
            <a:r>
              <a:rPr lang="en-US" sz="3200" b="1" dirty="0" smtClean="0">
                <a:solidFill>
                  <a:srgbClr val="FFFFFF"/>
                </a:solidFill>
                <a:latin typeface="Trebuchet MS" pitchFamily="34" charset="0"/>
              </a:rPr>
              <a:t>Mesh Generation and </a:t>
            </a:r>
            <a:r>
              <a:rPr lang="en-US" sz="3200" b="1" dirty="0" err="1" smtClean="0">
                <a:solidFill>
                  <a:srgbClr val="FFFFFF"/>
                </a:solidFill>
                <a:latin typeface="Trebuchet MS" pitchFamily="34" charset="0"/>
              </a:rPr>
              <a:t>Isogeometric</a:t>
            </a:r>
            <a:r>
              <a:rPr lang="en-US" sz="3200" b="1" dirty="0" smtClean="0">
                <a:solidFill>
                  <a:srgbClr val="FFFFFF"/>
                </a:solidFill>
                <a:latin typeface="Trebuchet MS" pitchFamily="34" charset="0"/>
              </a:rPr>
              <a:t> Analysis</a:t>
            </a:r>
          </a:p>
          <a:p>
            <a:endParaRPr lang="en-US" sz="2400" b="1" dirty="0">
              <a:solidFill>
                <a:srgbClr val="FFFFFF"/>
              </a:solidFill>
              <a:latin typeface="Trebuchet MS" pitchFamily="34" charset="0"/>
            </a:endParaRPr>
          </a:p>
        </p:txBody>
      </p:sp>
      <p:sp>
        <p:nvSpPr>
          <p:cNvPr id="19460" name="Rectangle 12"/>
          <p:cNvSpPr>
            <a:spLocks noChangeArrowheads="1"/>
          </p:cNvSpPr>
          <p:nvPr/>
        </p:nvSpPr>
        <p:spPr bwMode="auto">
          <a:xfrm>
            <a:off x="-6351" y="5675066"/>
            <a:ext cx="9906000" cy="617734"/>
          </a:xfrm>
          <a:prstGeom prst="rect">
            <a:avLst/>
          </a:prstGeom>
          <a:noFill/>
          <a:ln w="57150" algn="ctr">
            <a:noFill/>
            <a:miter lim="800000"/>
            <a:headEnd/>
            <a:tailEnd/>
          </a:ln>
        </p:spPr>
        <p:txBody>
          <a:bodyPr lIns="90000" tIns="46800" rIns="90000" bIns="46800" anchor="ctr">
            <a:spAutoFit/>
          </a:bodyPr>
          <a:lstStyle/>
          <a:p>
            <a:r>
              <a:rPr lang="es-ES" sz="1600" dirty="0">
                <a:solidFill>
                  <a:srgbClr val="000000"/>
                </a:solidFill>
                <a:latin typeface="Arial" charset="0"/>
              </a:rPr>
              <a:t>MINECO y FEDER </a:t>
            </a:r>
            <a:r>
              <a:rPr lang="en-US" sz="1600" dirty="0">
                <a:solidFill>
                  <a:srgbClr val="000000"/>
                </a:solidFill>
                <a:latin typeface="Arial" charset="0"/>
              </a:rPr>
              <a:t>Project</a:t>
            </a:r>
            <a:r>
              <a:rPr lang="es-ES" sz="1600" dirty="0">
                <a:solidFill>
                  <a:srgbClr val="000000"/>
                </a:solidFill>
                <a:latin typeface="Arial" charset="0"/>
              </a:rPr>
              <a:t>: </a:t>
            </a:r>
            <a:r>
              <a:rPr lang="en-US" sz="1600" dirty="0" smtClean="0">
                <a:solidFill>
                  <a:srgbClr val="000000"/>
                </a:solidFill>
                <a:latin typeface="Arial" charset="0"/>
              </a:rPr>
              <a:t>CGL2011-29396-C03-00</a:t>
            </a:r>
          </a:p>
          <a:p>
            <a:r>
              <a:rPr lang="en-US" sz="1600" dirty="0" smtClean="0">
                <a:solidFill>
                  <a:srgbClr val="000000"/>
                </a:solidFill>
                <a:latin typeface="Arial" charset="0"/>
              </a:rPr>
              <a:t>CONACYT-SENER </a:t>
            </a:r>
            <a:r>
              <a:rPr lang="en-US" sz="1600" dirty="0">
                <a:solidFill>
                  <a:srgbClr val="000000"/>
                </a:solidFill>
                <a:latin typeface="Arial" charset="0"/>
              </a:rPr>
              <a:t>Project, </a:t>
            </a:r>
            <a:r>
              <a:rPr lang="es-ES" sz="1600" dirty="0" smtClean="0">
                <a:solidFill>
                  <a:srgbClr val="000000"/>
                </a:solidFill>
                <a:latin typeface="Arial" charset="0"/>
              </a:rPr>
              <a:t>Fondo Sectorial</a:t>
            </a:r>
            <a:r>
              <a:rPr lang="en-US" sz="1600" dirty="0" smtClean="0">
                <a:solidFill>
                  <a:srgbClr val="000000"/>
                </a:solidFill>
                <a:latin typeface="Arial" charset="0"/>
              </a:rPr>
              <a:t>, </a:t>
            </a:r>
            <a:r>
              <a:rPr lang="en-US" sz="1600" dirty="0">
                <a:solidFill>
                  <a:srgbClr val="000000"/>
                </a:solidFill>
                <a:latin typeface="Arial" charset="0"/>
              </a:rPr>
              <a:t>contract: 163723</a:t>
            </a:r>
            <a:r>
              <a:rPr lang="en-US" sz="1800" dirty="0">
                <a:solidFill>
                  <a:srgbClr val="000000"/>
                </a:solidFill>
                <a:latin typeface="Arial" charset="0"/>
              </a:rPr>
              <a:t> </a:t>
            </a:r>
          </a:p>
        </p:txBody>
      </p:sp>
      <p:sp>
        <p:nvSpPr>
          <p:cNvPr id="19461" name="Rectangle 13"/>
          <p:cNvSpPr>
            <a:spLocks noChangeArrowheads="1"/>
          </p:cNvSpPr>
          <p:nvPr/>
        </p:nvSpPr>
        <p:spPr bwMode="auto">
          <a:xfrm>
            <a:off x="0" y="3558581"/>
            <a:ext cx="9848850" cy="615553"/>
          </a:xfrm>
          <a:prstGeom prst="rect">
            <a:avLst/>
          </a:prstGeom>
          <a:noFill/>
          <a:ln w="57150">
            <a:noFill/>
            <a:miter lim="800000"/>
            <a:headEnd/>
            <a:tailEnd/>
          </a:ln>
        </p:spPr>
        <p:txBody>
          <a:bodyPr anchor="ctr">
            <a:spAutoFit/>
          </a:bodyPr>
          <a:lstStyle/>
          <a:p>
            <a:r>
              <a:rPr lang="en-US" sz="1700" b="1" dirty="0" smtClean="0">
                <a:solidFill>
                  <a:srgbClr val="000000"/>
                </a:solidFill>
                <a:latin typeface="Trebuchet MS" pitchFamily="34" charset="0"/>
              </a:rPr>
              <a:t>J.I. </a:t>
            </a:r>
            <a:r>
              <a:rPr lang="en-US" sz="1700" b="1" dirty="0" err="1" smtClean="0">
                <a:solidFill>
                  <a:srgbClr val="000000"/>
                </a:solidFill>
                <a:latin typeface="Trebuchet MS" pitchFamily="34" charset="0"/>
              </a:rPr>
              <a:t>López</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 M. </a:t>
            </a:r>
            <a:r>
              <a:rPr lang="en-US" sz="1700" b="1" dirty="0" err="1" smtClean="0">
                <a:solidFill>
                  <a:srgbClr val="000000"/>
                </a:solidFill>
                <a:latin typeface="Trebuchet MS" pitchFamily="34" charset="0"/>
              </a:rPr>
              <a:t>Brovka</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 J.M. Escobar</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 J.M. Cascón</a:t>
            </a:r>
            <a:r>
              <a:rPr lang="en-US" sz="1700" b="1" baseline="30000" dirty="0" smtClean="0">
                <a:solidFill>
                  <a:srgbClr val="000000"/>
                </a:solidFill>
                <a:latin typeface="Trebuchet MS" pitchFamily="34" charset="0"/>
              </a:rPr>
              <a:t>(2)</a:t>
            </a:r>
            <a:r>
              <a:rPr lang="en-US" sz="1700" b="1" dirty="0" smtClean="0">
                <a:solidFill>
                  <a:srgbClr val="000000"/>
                </a:solidFill>
                <a:latin typeface="Trebuchet MS" pitchFamily="34" charset="0"/>
              </a:rPr>
              <a:t>, A. Oliver</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 J. </a:t>
            </a:r>
            <a:r>
              <a:rPr lang="en-US" sz="1700" b="1" dirty="0" err="1" smtClean="0">
                <a:solidFill>
                  <a:srgbClr val="000000"/>
                </a:solidFill>
                <a:latin typeface="Trebuchet MS" pitchFamily="34" charset="0"/>
              </a:rPr>
              <a:t>Ramírez</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 </a:t>
            </a:r>
          </a:p>
          <a:p>
            <a:r>
              <a:rPr lang="en-US" sz="1700" b="1" dirty="0" smtClean="0">
                <a:solidFill>
                  <a:srgbClr val="000000"/>
                </a:solidFill>
                <a:latin typeface="Trebuchet MS" pitchFamily="34" charset="0"/>
              </a:rPr>
              <a:t>G.V. Socorro</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 E. Rodríguez</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 G. Montero</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 and R. Montenegro</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a:t>
            </a:r>
            <a:endParaRPr lang="es-ES" sz="1700" b="1" baseline="30000" dirty="0">
              <a:solidFill>
                <a:srgbClr val="000000"/>
              </a:solidFill>
              <a:latin typeface="Trebuchet MS" pitchFamily="34" charset="0"/>
            </a:endParaRPr>
          </a:p>
        </p:txBody>
      </p:sp>
      <p:sp>
        <p:nvSpPr>
          <p:cNvPr id="19462" name="Rectangle 14"/>
          <p:cNvSpPr>
            <a:spLocks noChangeArrowheads="1"/>
          </p:cNvSpPr>
          <p:nvPr/>
        </p:nvSpPr>
        <p:spPr bwMode="auto">
          <a:xfrm>
            <a:off x="0" y="4132213"/>
            <a:ext cx="9906000" cy="772519"/>
          </a:xfrm>
          <a:prstGeom prst="rect">
            <a:avLst/>
          </a:prstGeom>
          <a:noFill/>
          <a:ln w="57150">
            <a:noFill/>
            <a:miter lim="800000"/>
            <a:headEnd/>
            <a:tailEnd/>
          </a:ln>
        </p:spPr>
        <p:txBody>
          <a:bodyPr wrap="square" anchor="ctr">
            <a:spAutoFit/>
          </a:bodyPr>
          <a:lstStyle/>
          <a:p>
            <a:pPr algn="l">
              <a:spcBef>
                <a:spcPct val="20000"/>
              </a:spcBef>
            </a:pPr>
            <a:r>
              <a:rPr lang="en-US" sz="1300" baseline="30000" dirty="0" smtClean="0">
                <a:solidFill>
                  <a:srgbClr val="010000"/>
                </a:solidFill>
                <a:latin typeface="Trebuchet MS" pitchFamily="34" charset="0"/>
              </a:rPr>
              <a:t>		(</a:t>
            </a:r>
            <a:r>
              <a:rPr lang="en-US" sz="1300" baseline="30000" dirty="0">
                <a:solidFill>
                  <a:srgbClr val="010000"/>
                </a:solidFill>
                <a:latin typeface="Trebuchet MS" pitchFamily="34" charset="0"/>
              </a:rPr>
              <a:t>1)  </a:t>
            </a:r>
            <a:r>
              <a:rPr lang="en-US" sz="1300" dirty="0">
                <a:solidFill>
                  <a:srgbClr val="010000"/>
                </a:solidFill>
                <a:latin typeface="Trebuchet MS" pitchFamily="34" charset="0"/>
              </a:rPr>
              <a:t>University </a:t>
            </a:r>
            <a:r>
              <a:rPr lang="en-US" sz="1300" dirty="0" smtClean="0">
                <a:solidFill>
                  <a:srgbClr val="010000"/>
                </a:solidFill>
                <a:latin typeface="Trebuchet MS" pitchFamily="34" charset="0"/>
              </a:rPr>
              <a:t>Institute SIANI</a:t>
            </a:r>
            <a:r>
              <a:rPr lang="en-US" sz="1300" dirty="0">
                <a:solidFill>
                  <a:srgbClr val="010000"/>
                </a:solidFill>
                <a:latin typeface="Trebuchet MS" pitchFamily="34" charset="0"/>
              </a:rPr>
              <a:t>, University of Las Palmas de Gran </a:t>
            </a:r>
            <a:r>
              <a:rPr lang="en-US" sz="1300" dirty="0" err="1">
                <a:solidFill>
                  <a:srgbClr val="010000"/>
                </a:solidFill>
                <a:latin typeface="Trebuchet MS" pitchFamily="34" charset="0"/>
              </a:rPr>
              <a:t>Canaria</a:t>
            </a:r>
            <a:r>
              <a:rPr lang="en-US" sz="1300" dirty="0">
                <a:solidFill>
                  <a:srgbClr val="010000"/>
                </a:solidFill>
                <a:latin typeface="Trebuchet MS" pitchFamily="34" charset="0"/>
              </a:rPr>
              <a:t>, Spain</a:t>
            </a:r>
          </a:p>
          <a:p>
            <a:pPr algn="l">
              <a:spcBef>
                <a:spcPct val="20000"/>
              </a:spcBef>
            </a:pPr>
            <a:r>
              <a:rPr lang="es-ES" sz="1300" baseline="30000" dirty="0" smtClean="0">
                <a:solidFill>
                  <a:srgbClr val="010000"/>
                </a:solidFill>
                <a:latin typeface="Trebuchet MS" pitchFamily="34" charset="0"/>
              </a:rPr>
              <a:t>		(</a:t>
            </a:r>
            <a:r>
              <a:rPr lang="es-ES" sz="1300" baseline="30000" dirty="0">
                <a:solidFill>
                  <a:srgbClr val="010000"/>
                </a:solidFill>
                <a:latin typeface="Trebuchet MS" pitchFamily="34" charset="0"/>
              </a:rPr>
              <a:t>2)  </a:t>
            </a:r>
            <a:r>
              <a:rPr lang="en-US" sz="1300" dirty="0">
                <a:solidFill>
                  <a:srgbClr val="010000"/>
                </a:solidFill>
                <a:latin typeface="Trebuchet MS" pitchFamily="34" charset="0"/>
              </a:rPr>
              <a:t>Department of Economics and History of Economics, University of Salamanca, Spain</a:t>
            </a:r>
            <a:endParaRPr lang="en-US" sz="1300" dirty="0">
              <a:solidFill>
                <a:srgbClr val="010000"/>
              </a:solidFill>
              <a:latin typeface="Arial" charset="0"/>
            </a:endParaRPr>
          </a:p>
          <a:p>
            <a:pPr algn="l">
              <a:spcBef>
                <a:spcPct val="20000"/>
              </a:spcBef>
            </a:pPr>
            <a:endParaRPr lang="es-ES" sz="1300" dirty="0">
              <a:solidFill>
                <a:srgbClr val="010000"/>
              </a:solidFill>
              <a:latin typeface="Trebuchet MS" pitchFamily="34" charset="0"/>
            </a:endParaRPr>
          </a:p>
        </p:txBody>
      </p:sp>
      <p:sp>
        <p:nvSpPr>
          <p:cNvPr id="8" name="Rectangle 4"/>
          <p:cNvSpPr>
            <a:spLocks noChangeArrowheads="1"/>
          </p:cNvSpPr>
          <p:nvPr/>
        </p:nvSpPr>
        <p:spPr bwMode="auto">
          <a:xfrm>
            <a:off x="0" y="4862899"/>
            <a:ext cx="9906000" cy="738664"/>
          </a:xfrm>
          <a:prstGeom prst="rect">
            <a:avLst/>
          </a:prstGeom>
          <a:noFill/>
          <a:ln w="57150">
            <a:noFill/>
            <a:miter lim="800000"/>
            <a:headEnd/>
            <a:tailEnd/>
          </a:ln>
        </p:spPr>
        <p:txBody>
          <a:bodyPr wrap="square" anchor="ctr">
            <a:spAutoFit/>
          </a:bodyPr>
          <a:lstStyle/>
          <a:p>
            <a:pPr>
              <a:spcBef>
                <a:spcPct val="20000"/>
              </a:spcBef>
            </a:pPr>
            <a:r>
              <a:rPr lang="en-US" sz="1800" b="1" dirty="0" smtClean="0">
                <a:solidFill>
                  <a:srgbClr val="010000"/>
                </a:solidFill>
                <a:latin typeface="Arial" charset="0"/>
              </a:rPr>
              <a:t>AGH University of Science and Technology, Department of Computer Science,  </a:t>
            </a:r>
          </a:p>
          <a:p>
            <a:pPr>
              <a:spcBef>
                <a:spcPct val="20000"/>
              </a:spcBef>
            </a:pPr>
            <a:r>
              <a:rPr lang="en-US" sz="1800" b="1" dirty="0" smtClean="0">
                <a:solidFill>
                  <a:srgbClr val="010000"/>
                </a:solidFill>
                <a:latin typeface="Arial" charset="0"/>
              </a:rPr>
              <a:t>April 2, 2014, </a:t>
            </a:r>
            <a:r>
              <a:rPr lang="en-US" sz="1800" b="1" dirty="0" err="1" smtClean="0">
                <a:solidFill>
                  <a:srgbClr val="010000"/>
                </a:solidFill>
                <a:latin typeface="Arial" charset="0"/>
              </a:rPr>
              <a:t>Kraków</a:t>
            </a:r>
            <a:r>
              <a:rPr lang="es-ES" sz="1800" b="1" dirty="0" smtClean="0">
                <a:solidFill>
                  <a:srgbClr val="010000"/>
                </a:solidFill>
                <a:latin typeface="Arial" charset="0"/>
              </a:rPr>
              <a:t>, </a:t>
            </a:r>
            <a:r>
              <a:rPr lang="es-ES" sz="1800" b="1" dirty="0" err="1" smtClean="0">
                <a:solidFill>
                  <a:srgbClr val="010000"/>
                </a:solidFill>
                <a:latin typeface="Arial" charset="0"/>
              </a:rPr>
              <a:t>Poland</a:t>
            </a:r>
            <a:r>
              <a:rPr lang="en-US" sz="2000" b="1" dirty="0" smtClean="0">
                <a:solidFill>
                  <a:srgbClr val="010000"/>
                </a:solidFill>
                <a:latin typeface="Arial" charset="0"/>
              </a:rPr>
              <a:t> </a:t>
            </a:r>
            <a:endParaRPr lang="en-US" sz="2000" b="1" dirty="0">
              <a:solidFill>
                <a:srgbClr val="010000"/>
              </a:solidFill>
              <a:latin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67426" name="Picture 2" descr="Perspectiva01_5000x5000_trans_2"/>
          <p:cNvPicPr>
            <a:picLocks noChangeAspect="1" noChangeArrowheads="1"/>
          </p:cNvPicPr>
          <p:nvPr/>
        </p:nvPicPr>
        <p:blipFill>
          <a:blip r:embed="rId3" cstate="print"/>
          <a:srcRect/>
          <a:stretch>
            <a:fillRect/>
          </a:stretch>
        </p:blipFill>
        <p:spPr bwMode="auto">
          <a:xfrm>
            <a:off x="2116140" y="514352"/>
            <a:ext cx="6132512" cy="6134100"/>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33314" name="Picture 2" descr="Corte01_trans"/>
          <p:cNvPicPr>
            <a:picLocks noChangeAspect="1" noChangeArrowheads="1"/>
          </p:cNvPicPr>
          <p:nvPr/>
        </p:nvPicPr>
        <p:blipFill>
          <a:blip r:embed="rId3" cstate="print"/>
          <a:srcRect/>
          <a:stretch>
            <a:fillRect/>
          </a:stretch>
        </p:blipFill>
        <p:spPr bwMode="auto">
          <a:xfrm>
            <a:off x="1947863" y="309563"/>
            <a:ext cx="6319837" cy="6319837"/>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71522" name="Picture 2" descr="CorteSuave01_trans"/>
          <p:cNvPicPr>
            <a:picLocks noChangeAspect="1" noChangeArrowheads="1"/>
          </p:cNvPicPr>
          <p:nvPr/>
        </p:nvPicPr>
        <p:blipFill>
          <a:blip r:embed="rId3" cstate="print"/>
          <a:srcRect/>
          <a:stretch>
            <a:fillRect/>
          </a:stretch>
        </p:blipFill>
        <p:spPr bwMode="auto">
          <a:xfrm>
            <a:off x="1962154" y="306389"/>
            <a:ext cx="6303963" cy="6303962"/>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73570" name="Picture 2" descr="VistaFrontal01_6000x6000_sin_gimp_6000x6000_trans"/>
          <p:cNvPicPr>
            <a:picLocks noChangeAspect="1" noChangeArrowheads="1"/>
          </p:cNvPicPr>
          <p:nvPr/>
        </p:nvPicPr>
        <p:blipFill>
          <a:blip r:embed="rId3" cstate="print"/>
          <a:srcRect/>
          <a:stretch>
            <a:fillRect/>
          </a:stretch>
        </p:blipFill>
        <p:spPr bwMode="auto">
          <a:xfrm>
            <a:off x="1724025" y="142875"/>
            <a:ext cx="6629400" cy="6629400"/>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4" descr="VistaFrontal_01_409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79567" y="15875"/>
            <a:ext cx="6813550" cy="6813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6820" name="Picture 4" descr="pic30836"/>
          <p:cNvPicPr>
            <a:picLocks noChangeAspect="1" noChangeArrowheads="1"/>
          </p:cNvPicPr>
          <p:nvPr/>
        </p:nvPicPr>
        <p:blipFill>
          <a:blip r:embed="rId2" cstate="print"/>
          <a:srcRect/>
          <a:stretch>
            <a:fillRect/>
          </a:stretch>
        </p:blipFill>
        <p:spPr bwMode="auto">
          <a:xfrm>
            <a:off x="879477" y="377825"/>
            <a:ext cx="8205789" cy="6045200"/>
          </a:xfrm>
          <a:prstGeom prst="rect">
            <a:avLst/>
          </a:prstGeom>
          <a:noFill/>
        </p:spPr>
      </p:pic>
    </p:spTree>
  </p:cSld>
  <p:clrMapOvr>
    <a:masterClrMapping/>
  </p:clrMapOvr>
  <p:transition spd="slow" advTm="5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1154" name="Picture 2" descr="spain_01"/>
          <p:cNvPicPr>
            <a:picLocks noChangeAspect="1" noChangeArrowheads="1"/>
          </p:cNvPicPr>
          <p:nvPr/>
        </p:nvPicPr>
        <p:blipFill>
          <a:blip r:embed="rId2" cstate="print"/>
          <a:srcRect/>
          <a:stretch>
            <a:fillRect/>
          </a:stretch>
        </p:blipFill>
        <p:spPr bwMode="auto">
          <a:xfrm>
            <a:off x="0" y="0"/>
            <a:ext cx="9906000" cy="6858000"/>
          </a:xfrm>
          <a:prstGeom prst="rect">
            <a:avLst/>
          </a:prstGeom>
          <a:noFill/>
        </p:spPr>
      </p:pic>
      <p:sp>
        <p:nvSpPr>
          <p:cNvPr id="1841155" name="Text Box 3"/>
          <p:cNvSpPr txBox="1">
            <a:spLocks noChangeArrowheads="1"/>
          </p:cNvSpPr>
          <p:nvPr/>
        </p:nvSpPr>
        <p:spPr bwMode="auto">
          <a:xfrm>
            <a:off x="7137404" y="6381753"/>
            <a:ext cx="184636" cy="369285"/>
          </a:xfrm>
          <a:prstGeom prst="rect">
            <a:avLst/>
          </a:prstGeom>
          <a:noFill/>
          <a:ln w="9525">
            <a:noFill/>
            <a:miter lim="800000"/>
            <a:headEnd/>
            <a:tailEnd/>
          </a:ln>
          <a:effectLst/>
        </p:spPr>
        <p:txBody>
          <a:bodyPr wrap="none" lIns="91393" tIns="45697" rIns="91393" bIns="45697">
            <a:spAutoFit/>
          </a:bodyPr>
          <a:lstStyle/>
          <a:p>
            <a:pPr algn="l" eaLnBrk="1" hangingPunct="1"/>
            <a:endParaRPr kumimoji="0" lang="fr-FR" sz="1800" dirty="0" smtClean="0">
              <a:solidFill>
                <a:srgbClr val="FFFFFF"/>
              </a:solidFill>
              <a:latin typeface="Verdana" pitchFamily="34" charset="0"/>
            </a:endParaRPr>
          </a:p>
        </p:txBody>
      </p:sp>
    </p:spTree>
  </p:cSld>
  <p:clrMapOvr>
    <a:masterClrMapping/>
  </p:clrMapOvr>
  <p:transition spd="slow" advTm="5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7842" name="Picture 2" descr="calima"/>
          <p:cNvPicPr>
            <a:picLocks noChangeAspect="1" noChangeArrowheads="1"/>
          </p:cNvPicPr>
          <p:nvPr/>
        </p:nvPicPr>
        <p:blipFill>
          <a:blip r:embed="rId2" cstate="print"/>
          <a:srcRect/>
          <a:stretch>
            <a:fillRect/>
          </a:stretch>
        </p:blipFill>
        <p:spPr bwMode="auto">
          <a:xfrm>
            <a:off x="0" y="0"/>
            <a:ext cx="9906000" cy="6858000"/>
          </a:xfrm>
          <a:prstGeom prst="rect">
            <a:avLst/>
          </a:prstGeom>
          <a:noFill/>
        </p:spPr>
      </p:pic>
    </p:spTree>
  </p:cSld>
  <p:clrMapOvr>
    <a:masterClrMapping/>
  </p:clrMapOvr>
  <p:transition spd="slow" advTm="5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l="16035" t="703" r="13548" b="18356"/>
          <a:stretch>
            <a:fillRect/>
          </a:stretch>
        </p:blipFill>
        <p:spPr bwMode="auto">
          <a:xfrm>
            <a:off x="0" y="0"/>
            <a:ext cx="9906000" cy="6858000"/>
          </a:xfrm>
          <a:prstGeom prst="rect">
            <a:avLst/>
          </a:prstGeom>
          <a:noFill/>
          <a:ln w="57150" algn="ctr">
            <a:noFill/>
            <a:miter lim="800000"/>
            <a:headEnd/>
            <a:tailEnd/>
          </a:ln>
        </p:spPr>
      </p:pic>
    </p:spTree>
  </p:cSld>
  <p:clrMapOvr>
    <a:masterClrMapping/>
  </p:clrMapOvr>
  <p:transition spd="slow" advTm="5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496888" y="673101"/>
            <a:ext cx="3788122"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pitchFamily="34" charset="0"/>
              </a:rPr>
              <a:t>Application to Gran </a:t>
            </a:r>
            <a:r>
              <a:rPr kumimoji="0" lang="en-US" sz="1800" dirty="0" err="1" smtClean="0">
                <a:solidFill>
                  <a:srgbClr val="C8C8C8"/>
                </a:solidFill>
                <a:latin typeface="Arial" pitchFamily="34" charset="0"/>
              </a:rPr>
              <a:t>Canaria</a:t>
            </a:r>
            <a:r>
              <a:rPr kumimoji="0" lang="en-US" sz="1800" dirty="0" smtClean="0">
                <a:solidFill>
                  <a:srgbClr val="C8C8C8"/>
                </a:solidFill>
                <a:latin typeface="Arial" pitchFamily="34" charset="0"/>
              </a:rPr>
              <a:t> Island</a:t>
            </a:r>
          </a:p>
        </p:txBody>
      </p:sp>
      <p:sp>
        <p:nvSpPr>
          <p:cNvPr id="24579"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a:t>
            </a:r>
            <a:r>
              <a:rPr lang="en-US" sz="2400" b="1" dirty="0" smtClean="0">
                <a:solidFill>
                  <a:srgbClr val="FFFFFF"/>
                </a:solidFill>
                <a:latin typeface="Trebuchet MS" pitchFamily="34" charset="0"/>
              </a:rPr>
              <a:t>for Tetrahedral Mesh Generation</a:t>
            </a:r>
            <a:endParaRPr kumimoji="0" lang="en-US" sz="2400" b="1" dirty="0" smtClean="0">
              <a:solidFill>
                <a:srgbClr val="FFFFFF"/>
              </a:solidFill>
              <a:latin typeface="Trebuchet MS" pitchFamily="34" charset="0"/>
            </a:endParaRPr>
          </a:p>
        </p:txBody>
      </p:sp>
      <p:pic>
        <p:nvPicPr>
          <p:cNvPr id="24580" name="Picture 2" descr="C:\Documents and Settings\Rafa\Escritorio\z-GC_sup2.png"/>
          <p:cNvPicPr>
            <a:picLocks noChangeAspect="1" noChangeArrowheads="1"/>
          </p:cNvPicPr>
          <p:nvPr/>
        </p:nvPicPr>
        <p:blipFill>
          <a:blip r:embed="rId3" cstate="print"/>
          <a:srcRect/>
          <a:stretch>
            <a:fillRect/>
          </a:stretch>
        </p:blipFill>
        <p:spPr bwMode="auto">
          <a:xfrm>
            <a:off x="-333375" y="2085975"/>
            <a:ext cx="5856288" cy="4044950"/>
          </a:xfrm>
          <a:prstGeom prst="rect">
            <a:avLst/>
          </a:prstGeom>
          <a:noFill/>
          <a:ln w="9525">
            <a:noFill/>
            <a:miter lim="800000"/>
            <a:headEnd/>
            <a:tailEnd/>
          </a:ln>
        </p:spPr>
      </p:pic>
      <p:pic>
        <p:nvPicPr>
          <p:cNvPr id="24581" name="Picture 3" descr="C:\Documents and Settings\Rafa\Escritorio\z-GC_malla2.png"/>
          <p:cNvPicPr>
            <a:picLocks noChangeAspect="1" noChangeArrowheads="1"/>
          </p:cNvPicPr>
          <p:nvPr/>
        </p:nvPicPr>
        <p:blipFill>
          <a:blip r:embed="rId4" cstate="print"/>
          <a:srcRect/>
          <a:stretch>
            <a:fillRect/>
          </a:stretch>
        </p:blipFill>
        <p:spPr bwMode="auto">
          <a:xfrm>
            <a:off x="4976818" y="2266951"/>
            <a:ext cx="4892675" cy="3425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832517" name="Picture 5"/>
          <p:cNvPicPr>
            <a:picLocks noChangeAspect="1" noChangeArrowheads="1"/>
          </p:cNvPicPr>
          <p:nvPr/>
        </p:nvPicPr>
        <p:blipFill>
          <a:blip r:embed="rId3" cstate="print"/>
          <a:srcRect l="3671" t="17000" r="5273" b="4577"/>
          <a:stretch>
            <a:fillRect/>
          </a:stretch>
        </p:blipFill>
        <p:spPr bwMode="auto">
          <a:xfrm>
            <a:off x="0" y="604928"/>
            <a:ext cx="9906000" cy="5332233"/>
          </a:xfrm>
          <a:prstGeom prst="rect">
            <a:avLst/>
          </a:prstGeom>
          <a:noFill/>
          <a:ln w="9525">
            <a:noFill/>
            <a:miter lim="800000"/>
            <a:headEnd/>
            <a:tailEnd/>
          </a:ln>
        </p:spPr>
      </p:pic>
      <p:sp>
        <p:nvSpPr>
          <p:cNvPr id="6" name="Rectangle 8"/>
          <p:cNvSpPr>
            <a:spLocks noChangeArrowheads="1"/>
          </p:cNvSpPr>
          <p:nvPr/>
        </p:nvSpPr>
        <p:spPr bwMode="auto">
          <a:xfrm>
            <a:off x="0" y="6187214"/>
            <a:ext cx="9906000" cy="663852"/>
          </a:xfrm>
          <a:prstGeom prst="rect">
            <a:avLst/>
          </a:prstGeom>
          <a:noFill/>
          <a:ln w="57150" algn="ctr">
            <a:noFill/>
            <a:miter lim="800000"/>
            <a:headEnd/>
            <a:tailEnd/>
          </a:ln>
        </p:spPr>
        <p:txBody>
          <a:bodyPr lIns="89953" tIns="46776" rIns="89953" bIns="46776" anchor="ctr">
            <a:spAutoFit/>
          </a:bodyPr>
          <a:lstStyle/>
          <a:p>
            <a:r>
              <a:rPr lang="en-US" sz="1800" dirty="0">
                <a:solidFill>
                  <a:srgbClr val="000000"/>
                </a:solidFill>
                <a:latin typeface="Arial" charset="0"/>
                <a:hlinkClick r:id="rId4"/>
              </a:rPr>
              <a:t>http://www.dca.iusiani.ulpgc.es/proyecto2012-2014</a:t>
            </a:r>
            <a:endParaRPr lang="en-US" sz="1800" dirty="0">
              <a:solidFill>
                <a:srgbClr val="000000"/>
              </a:solidFill>
              <a:latin typeface="Arial" charset="0"/>
            </a:endParaRPr>
          </a:p>
          <a:p>
            <a:endParaRPr lang="en-US" sz="18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3" descr="C:\Documents and Settings\Rafa\Escritorio\z-GC_malla2.png"/>
          <p:cNvPicPr>
            <a:picLocks noChangeAspect="1" noChangeArrowheads="1"/>
          </p:cNvPicPr>
          <p:nvPr/>
        </p:nvPicPr>
        <p:blipFill>
          <a:blip r:embed="rId3" cstate="print"/>
          <a:srcRect/>
          <a:stretch>
            <a:fillRect/>
          </a:stretch>
        </p:blipFill>
        <p:spPr bwMode="auto">
          <a:xfrm>
            <a:off x="602930" y="2132857"/>
            <a:ext cx="4752528" cy="3327695"/>
          </a:xfrm>
          <a:prstGeom prst="rect">
            <a:avLst/>
          </a:prstGeom>
          <a:noFill/>
          <a:ln w="9525">
            <a:noFill/>
            <a:miter lim="800000"/>
            <a:headEnd/>
            <a:tailEnd/>
          </a:ln>
        </p:spPr>
      </p:pic>
      <p:pic>
        <p:nvPicPr>
          <p:cNvPr id="19" name="Picture 2"/>
          <p:cNvPicPr>
            <a:picLocks noChangeAspect="1" noChangeArrowheads="1"/>
          </p:cNvPicPr>
          <p:nvPr/>
        </p:nvPicPr>
        <p:blipFill>
          <a:blip r:embed="rId4" cstate="print"/>
          <a:srcRect/>
          <a:stretch>
            <a:fillRect/>
          </a:stretch>
        </p:blipFill>
        <p:spPr bwMode="auto">
          <a:xfrm>
            <a:off x="5560963" y="1685242"/>
            <a:ext cx="3682928" cy="1959782"/>
          </a:xfrm>
          <a:prstGeom prst="rect">
            <a:avLst/>
          </a:prstGeom>
          <a:noFill/>
          <a:ln w="57150" algn="ctr">
            <a:noFill/>
            <a:miter lim="800000"/>
            <a:headEnd/>
            <a:tailEnd/>
          </a:ln>
        </p:spPr>
      </p:pic>
      <p:pic>
        <p:nvPicPr>
          <p:cNvPr id="20" name="Picture 4"/>
          <p:cNvPicPr>
            <a:picLocks noChangeAspect="1" noChangeArrowheads="1"/>
          </p:cNvPicPr>
          <p:nvPr/>
        </p:nvPicPr>
        <p:blipFill>
          <a:blip r:embed="rId5" cstate="print"/>
          <a:srcRect/>
          <a:stretch>
            <a:fillRect/>
          </a:stretch>
        </p:blipFill>
        <p:spPr bwMode="auto">
          <a:xfrm>
            <a:off x="5642216" y="4437112"/>
            <a:ext cx="3569427" cy="1890772"/>
          </a:xfrm>
          <a:prstGeom prst="rect">
            <a:avLst/>
          </a:prstGeom>
          <a:noFill/>
          <a:ln w="57150" algn="ctr">
            <a:noFill/>
            <a:miter lim="800000"/>
            <a:headEnd/>
            <a:tailEnd/>
          </a:ln>
        </p:spPr>
      </p:pic>
      <p:cxnSp>
        <p:nvCxnSpPr>
          <p:cNvPr id="22" name="21 Conector angular"/>
          <p:cNvCxnSpPr>
            <a:stCxn id="19" idx="1"/>
          </p:cNvCxnSpPr>
          <p:nvPr/>
        </p:nvCxnSpPr>
        <p:spPr bwMode="auto">
          <a:xfrm rot="10800000" flipV="1">
            <a:off x="3483248" y="2665139"/>
            <a:ext cx="2077712" cy="619851"/>
          </a:xfrm>
          <a:prstGeom prst="bentConnector3">
            <a:avLst>
              <a:gd name="adj1" fmla="val 50000"/>
            </a:avLst>
          </a:prstGeom>
          <a:solidFill>
            <a:srgbClr val="00B8FF"/>
          </a:solidFill>
          <a:ln w="38100" cap="flat" cmpd="sng" algn="ctr">
            <a:solidFill>
              <a:srgbClr val="C00000"/>
            </a:solidFill>
            <a:prstDash val="solid"/>
            <a:round/>
            <a:headEnd type="triangl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3" name="22 Conector angular"/>
          <p:cNvCxnSpPr/>
          <p:nvPr/>
        </p:nvCxnSpPr>
        <p:spPr bwMode="auto">
          <a:xfrm rot="10800000">
            <a:off x="4235668" y="4005064"/>
            <a:ext cx="1380524" cy="1363786"/>
          </a:xfrm>
          <a:prstGeom prst="bentConnector3">
            <a:avLst>
              <a:gd name="adj1" fmla="val 50000"/>
            </a:avLst>
          </a:prstGeom>
          <a:solidFill>
            <a:srgbClr val="00B8FF"/>
          </a:solidFill>
          <a:ln w="38100" cap="flat" cmpd="sng" algn="ctr">
            <a:solidFill>
              <a:srgbClr val="7030A0"/>
            </a:solidFill>
            <a:prstDash val="solid"/>
            <a:round/>
            <a:headEnd type="triangl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Rectangle 3"/>
          <p:cNvSpPr>
            <a:spLocks noChangeArrowheads="1"/>
          </p:cNvSpPr>
          <p:nvPr/>
        </p:nvSpPr>
        <p:spPr bwMode="auto">
          <a:xfrm>
            <a:off x="496888" y="673101"/>
            <a:ext cx="3788122"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pitchFamily="34" charset="0"/>
              </a:rPr>
              <a:t>Application to Gran </a:t>
            </a:r>
            <a:r>
              <a:rPr kumimoji="0" lang="en-US" sz="1800" dirty="0" err="1" smtClean="0">
                <a:solidFill>
                  <a:srgbClr val="C8C8C8"/>
                </a:solidFill>
                <a:latin typeface="Arial" pitchFamily="34" charset="0"/>
              </a:rPr>
              <a:t>Canaria</a:t>
            </a:r>
            <a:r>
              <a:rPr kumimoji="0" lang="en-US" sz="1800" dirty="0" smtClean="0">
                <a:solidFill>
                  <a:srgbClr val="C8C8C8"/>
                </a:solidFill>
                <a:latin typeface="Arial" pitchFamily="34" charset="0"/>
              </a:rPr>
              <a:t> Island</a:t>
            </a:r>
          </a:p>
        </p:txBody>
      </p:sp>
      <p:sp>
        <p:nvSpPr>
          <p:cNvPr id="11"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a:t>
            </a:r>
            <a:r>
              <a:rPr lang="en-US" sz="2400" b="1" dirty="0" smtClean="0">
                <a:solidFill>
                  <a:srgbClr val="FFFFFF"/>
                </a:solidFill>
                <a:latin typeface="Trebuchet MS" pitchFamily="34" charset="0"/>
              </a:rPr>
              <a:t>for Tetrahedral Mesh Generation</a:t>
            </a:r>
            <a:endParaRPr kumimoji="0" lang="en-US" sz="2400" b="1" dirty="0" smtClean="0">
              <a:solidFill>
                <a:srgbClr val="FFFFFF"/>
              </a:solidFill>
              <a:latin typeface="Trebuchet MS"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496892" y="673101"/>
            <a:ext cx="7110185"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 sz="1800" dirty="0" smtClean="0">
                <a:solidFill>
                  <a:srgbClr val="FFFFFF"/>
                </a:solidFill>
                <a:latin typeface="Arial" pitchFamily="34" charset="0"/>
              </a:rPr>
              <a:t>Gran Canaria</a:t>
            </a:r>
            <a:r>
              <a:rPr kumimoji="0" lang="en-US" sz="1800" dirty="0" smtClean="0">
                <a:solidFill>
                  <a:srgbClr val="FFFFFF"/>
                </a:solidFill>
                <a:latin typeface="Arial" pitchFamily="34" charset="0"/>
              </a:rPr>
              <a:t>: The city </a:t>
            </a:r>
            <a:r>
              <a:rPr kumimoji="0" lang="es-ES" sz="1800" dirty="0" smtClean="0">
                <a:solidFill>
                  <a:srgbClr val="FFFFFF"/>
                </a:solidFill>
                <a:latin typeface="Arial" pitchFamily="34" charset="0"/>
              </a:rPr>
              <a:t>of Las Palmas de Gran Canaria (</a:t>
            </a:r>
            <a:r>
              <a:rPr kumimoji="0" lang="en-US" sz="1800" dirty="0" err="1" smtClean="0">
                <a:solidFill>
                  <a:srgbClr val="FFFFFF"/>
                </a:solidFill>
                <a:latin typeface="Arial" pitchFamily="34" charset="0"/>
              </a:rPr>
              <a:t>Orography</a:t>
            </a:r>
            <a:r>
              <a:rPr kumimoji="0" lang="es-ES" sz="1800" dirty="0" smtClean="0">
                <a:solidFill>
                  <a:srgbClr val="FFFFFF"/>
                </a:solidFill>
                <a:latin typeface="Arial" pitchFamily="34" charset="0"/>
              </a:rPr>
              <a:t>)</a:t>
            </a:r>
            <a:endParaRPr lang="es-ES" sz="1800" dirty="0" smtClean="0">
              <a:solidFill>
                <a:srgbClr val="FFFFFF"/>
              </a:solidFill>
              <a:latin typeface="Arial" pitchFamily="34" charset="0"/>
              <a:cs typeface="Arial" pitchFamily="34" charset="0"/>
            </a:endParaRPr>
          </a:p>
        </p:txBody>
      </p:sp>
      <p:sp>
        <p:nvSpPr>
          <p:cNvPr id="26627"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6628" name="Picture 2" descr="C:\Documents and Settings\Rafa\Escritorio\LaIsleta.png"/>
          <p:cNvPicPr>
            <a:picLocks noChangeAspect="1" noChangeArrowheads="1"/>
          </p:cNvPicPr>
          <p:nvPr/>
        </p:nvPicPr>
        <p:blipFill>
          <a:blip r:embed="rId3" cstate="print"/>
          <a:srcRect/>
          <a:stretch>
            <a:fillRect/>
          </a:stretch>
        </p:blipFill>
        <p:spPr bwMode="auto">
          <a:xfrm>
            <a:off x="614370" y="1455745"/>
            <a:ext cx="8656637" cy="50371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1"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7652" name="Picture 2" descr="C:\Documents and Settings\Rafa\Escritorio\LaIsletaMalla.png"/>
          <p:cNvPicPr>
            <a:picLocks noChangeAspect="1" noChangeArrowheads="1"/>
          </p:cNvPicPr>
          <p:nvPr/>
        </p:nvPicPr>
        <p:blipFill>
          <a:blip r:embed="rId3" cstate="print"/>
          <a:srcRect/>
          <a:stretch>
            <a:fillRect/>
          </a:stretch>
        </p:blipFill>
        <p:spPr bwMode="auto">
          <a:xfrm>
            <a:off x="615951" y="1477968"/>
            <a:ext cx="8637588" cy="5026025"/>
          </a:xfrm>
          <a:prstGeom prst="rect">
            <a:avLst/>
          </a:prstGeom>
          <a:noFill/>
          <a:ln w="9525">
            <a:noFill/>
            <a:miter lim="800000"/>
            <a:headEnd/>
            <a:tailEnd/>
          </a:ln>
        </p:spPr>
      </p:pic>
      <p:sp>
        <p:nvSpPr>
          <p:cNvPr id="5" name="Rectangle 3"/>
          <p:cNvSpPr>
            <a:spLocks noChangeArrowheads="1"/>
          </p:cNvSpPr>
          <p:nvPr/>
        </p:nvSpPr>
        <p:spPr bwMode="auto">
          <a:xfrm>
            <a:off x="496892" y="673101"/>
            <a:ext cx="7046065"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 sz="1800" dirty="0" smtClean="0">
                <a:solidFill>
                  <a:srgbClr val="FFFFFF"/>
                </a:solidFill>
                <a:latin typeface="Arial" pitchFamily="34" charset="0"/>
              </a:rPr>
              <a:t>Gran Canaria</a:t>
            </a:r>
            <a:r>
              <a:rPr kumimoji="0" lang="en-US" sz="1800" dirty="0" smtClean="0">
                <a:solidFill>
                  <a:srgbClr val="FFFFFF"/>
                </a:solidFill>
                <a:latin typeface="Arial" pitchFamily="34" charset="0"/>
              </a:rPr>
              <a:t>: The city </a:t>
            </a:r>
            <a:r>
              <a:rPr kumimoji="0" lang="es-ES" sz="1800" dirty="0" smtClean="0">
                <a:solidFill>
                  <a:srgbClr val="FFFFFF"/>
                </a:solidFill>
                <a:latin typeface="Arial" pitchFamily="34" charset="0"/>
              </a:rPr>
              <a:t>of Las Palmas de Gran Canaria (</a:t>
            </a:r>
            <a:r>
              <a:rPr kumimoji="0" lang="es-ES" sz="1800" dirty="0" err="1" smtClean="0">
                <a:solidFill>
                  <a:srgbClr val="FFFFFF"/>
                </a:solidFill>
                <a:latin typeface="Arial" pitchFamily="34" charset="0"/>
              </a:rPr>
              <a:t>The</a:t>
            </a:r>
            <a:r>
              <a:rPr kumimoji="0" lang="es-ES" sz="1800" dirty="0" smtClean="0">
                <a:solidFill>
                  <a:srgbClr val="FFFFFF"/>
                </a:solidFill>
                <a:latin typeface="Arial" pitchFamily="34" charset="0"/>
              </a:rPr>
              <a:t> </a:t>
            </a:r>
            <a:r>
              <a:rPr kumimoji="0" lang="es-ES" sz="1800" dirty="0" err="1" smtClean="0">
                <a:solidFill>
                  <a:srgbClr val="FFFFFF"/>
                </a:solidFill>
                <a:latin typeface="Arial" pitchFamily="34" charset="0"/>
              </a:rPr>
              <a:t>Mesh</a:t>
            </a:r>
            <a:r>
              <a:rPr kumimoji="0" lang="es-ES" sz="1800" dirty="0" smtClean="0">
                <a:solidFill>
                  <a:srgbClr val="FFFFFF"/>
                </a:solidFill>
                <a:latin typeface="Arial" pitchFamily="34" charset="0"/>
              </a:rPr>
              <a:t>)</a:t>
            </a:r>
            <a:endParaRPr lang="es-ES" sz="180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8"/>
          <p:cNvSpPr>
            <a:spLocks noChangeArrowheads="1"/>
          </p:cNvSpPr>
          <p:nvPr/>
        </p:nvSpPr>
        <p:spPr bwMode="auto">
          <a:xfrm>
            <a:off x="0" y="1594076"/>
            <a:ext cx="9906000" cy="415480"/>
          </a:xfrm>
          <a:prstGeom prst="rect">
            <a:avLst/>
          </a:prstGeom>
          <a:noFill/>
          <a:ln w="57150">
            <a:noFill/>
            <a:miter lim="800000"/>
            <a:headEnd/>
            <a:tailEnd/>
          </a:ln>
        </p:spPr>
        <p:txBody>
          <a:bodyPr lIns="91423" tIns="45711" rIns="91423" bIns="45711" anchor="ctr">
            <a:spAutoFit/>
          </a:bodyPr>
          <a:lstStyle/>
          <a:p>
            <a:pPr algn="l"/>
            <a:r>
              <a:rPr lang="es-ES_tradnl" sz="2000" dirty="0" smtClean="0">
                <a:solidFill>
                  <a:srgbClr val="009999"/>
                </a:solidFill>
                <a:sym typeface="Math1" pitchFamily="2" charset="2"/>
              </a:rPr>
              <a:t>      </a:t>
            </a:r>
            <a:r>
              <a:rPr lang="es-ES_tradnl" sz="2000" dirty="0" smtClean="0">
                <a:solidFill>
                  <a:srgbClr val="009999"/>
                </a:solidFill>
                <a:latin typeface="Arial" pitchFamily="34" charset="0"/>
              </a:rPr>
              <a:t> </a:t>
            </a:r>
            <a:r>
              <a:rPr lang="en-US" sz="2000" dirty="0" smtClean="0">
                <a:solidFill>
                  <a:srgbClr val="009999"/>
                </a:solidFill>
                <a:latin typeface="Arial" pitchFamily="34" charset="0"/>
              </a:rPr>
              <a:t>Initial cube and its subdivision after three consecutive tetrahedron bisection</a:t>
            </a:r>
            <a:endParaRPr lang="es-ES_tradnl" sz="2000" dirty="0" smtClean="0">
              <a:solidFill>
                <a:srgbClr val="009999"/>
              </a:solidFill>
              <a:latin typeface="Arial" pitchFamily="34" charset="0"/>
            </a:endParaRPr>
          </a:p>
        </p:txBody>
      </p:sp>
      <p:sp>
        <p:nvSpPr>
          <p:cNvPr id="40964" name="Rectangle 47"/>
          <p:cNvSpPr>
            <a:spLocks noChangeArrowheads="1"/>
          </p:cNvSpPr>
          <p:nvPr/>
        </p:nvSpPr>
        <p:spPr bwMode="auto">
          <a:xfrm>
            <a:off x="468313" y="115888"/>
            <a:ext cx="7724776" cy="576262"/>
          </a:xfrm>
          <a:prstGeom prst="rect">
            <a:avLst/>
          </a:prstGeom>
          <a:noFill/>
          <a:ln w="9525">
            <a:noFill/>
            <a:miter lim="800000"/>
            <a:headEnd/>
            <a:tailEnd/>
          </a:ln>
        </p:spPr>
        <p:txBody>
          <a:bodyPr wrap="none" lIns="91423" tIns="45711" rIns="91423" bIns="45711"/>
          <a:lstStyle/>
          <a:p>
            <a:pPr algn="l" eaLnBrk="1" hangingPunct="1"/>
            <a:r>
              <a:rPr kumimoji="0" lang="es-ES" sz="2400" b="1" dirty="0" smtClean="0">
                <a:solidFill>
                  <a:srgbClr val="FFFFFF"/>
                </a:solidFill>
                <a:latin typeface="Trebuchet MS" pitchFamily="34" charset="0"/>
              </a:rPr>
              <a:t>Local </a:t>
            </a:r>
            <a:r>
              <a:rPr kumimoji="0" lang="es-ES" sz="2400" b="1" dirty="0" err="1" smtClean="0">
                <a:solidFill>
                  <a:srgbClr val="FFFFFF"/>
                </a:solidFill>
                <a:latin typeface="Trebuchet MS" pitchFamily="34" charset="0"/>
              </a:rPr>
              <a:t>Refinement</a:t>
            </a:r>
            <a:r>
              <a:rPr kumimoji="0" lang="es-ES" sz="2400" b="1" dirty="0" smtClean="0">
                <a:solidFill>
                  <a:srgbClr val="FFFFFF"/>
                </a:solidFill>
                <a:latin typeface="Trebuchet MS" pitchFamily="34" charset="0"/>
              </a:rPr>
              <a:t>: Kossaczky’s </a:t>
            </a:r>
            <a:r>
              <a:rPr kumimoji="0" lang="es-ES" sz="2400" b="1" dirty="0" err="1" smtClean="0">
                <a:solidFill>
                  <a:srgbClr val="FFFFFF"/>
                </a:solidFill>
                <a:latin typeface="Trebuchet MS" pitchFamily="34" charset="0"/>
              </a:rPr>
              <a:t>Algorithm</a:t>
            </a:r>
            <a:r>
              <a:rPr kumimoji="0" lang="es-ES" sz="2400" b="1" dirty="0" smtClean="0">
                <a:solidFill>
                  <a:srgbClr val="FFFFFF"/>
                </a:solidFill>
                <a:latin typeface="Trebuchet MS" pitchFamily="34" charset="0"/>
              </a:rPr>
              <a:t> (JCAM 1994)</a:t>
            </a:r>
            <a:endParaRPr kumimoji="0" lang="en-US" sz="2400" b="1" dirty="0" smtClean="0">
              <a:solidFill>
                <a:srgbClr val="FFFFFF"/>
              </a:solidFill>
              <a:latin typeface="Trebuchet MS" pitchFamily="34" charset="0"/>
            </a:endParaRPr>
          </a:p>
        </p:txBody>
      </p:sp>
      <p:sp>
        <p:nvSpPr>
          <p:cNvPr id="40965" name="Rectangle 48"/>
          <p:cNvSpPr>
            <a:spLocks noChangeArrowheads="1"/>
          </p:cNvSpPr>
          <p:nvPr/>
        </p:nvSpPr>
        <p:spPr bwMode="auto">
          <a:xfrm>
            <a:off x="468315" y="620714"/>
            <a:ext cx="2377540" cy="290318"/>
          </a:xfrm>
          <a:prstGeom prst="rect">
            <a:avLst/>
          </a:prstGeom>
          <a:noFill/>
          <a:ln w="9525">
            <a:noFill/>
            <a:miter lim="800000"/>
            <a:headEnd/>
            <a:tailEnd/>
          </a:ln>
        </p:spPr>
        <p:txBody>
          <a:bodyPr wrap="none" lIns="91423" tIns="45711" rIns="91423" bIns="45711">
            <a:spAutoFit/>
          </a:bodyPr>
          <a:lstStyle/>
          <a:p>
            <a:pPr algn="l">
              <a:lnSpc>
                <a:spcPct val="70000"/>
              </a:lnSpc>
              <a:spcBef>
                <a:spcPct val="50000"/>
              </a:spcBef>
            </a:pPr>
            <a:r>
              <a:rPr kumimoji="0" lang="en-US" sz="1800" dirty="0" smtClean="0">
                <a:solidFill>
                  <a:srgbClr val="C8C8C8"/>
                </a:solidFill>
                <a:latin typeface="Arial" pitchFamily="34" charset="0"/>
              </a:rPr>
              <a:t>Refinement of a cube</a:t>
            </a:r>
          </a:p>
        </p:txBody>
      </p:sp>
      <p:sp>
        <p:nvSpPr>
          <p:cNvPr id="40967" name="23 Rectángulo"/>
          <p:cNvSpPr>
            <a:spLocks noChangeArrowheads="1"/>
          </p:cNvSpPr>
          <p:nvPr/>
        </p:nvSpPr>
        <p:spPr bwMode="auto">
          <a:xfrm>
            <a:off x="490538" y="927101"/>
            <a:ext cx="7429500" cy="369314"/>
          </a:xfrm>
          <a:prstGeom prst="rect">
            <a:avLst/>
          </a:prstGeom>
          <a:noFill/>
          <a:ln w="9525">
            <a:noFill/>
            <a:miter lim="800000"/>
            <a:headEnd/>
            <a:tailEnd/>
          </a:ln>
        </p:spPr>
        <p:txBody>
          <a:bodyPr lIns="91423" tIns="45711" rIns="91423" bIns="45711">
            <a:spAutoFit/>
          </a:bodyPr>
          <a:lstStyle/>
          <a:p>
            <a:pPr algn="l"/>
            <a:r>
              <a:rPr lang="es-ES" sz="1800" i="1" dirty="0" smtClean="0"/>
              <a:t>http://www.alberta-fem.de/</a:t>
            </a:r>
            <a:r>
              <a:rPr lang="es-ES" sz="1800" dirty="0" smtClean="0"/>
              <a:t>,  ALBERTA </a:t>
            </a:r>
            <a:r>
              <a:rPr lang="es-ES" sz="1800" dirty="0" err="1" smtClean="0"/>
              <a:t>code</a:t>
            </a:r>
            <a:endParaRPr lang="es-ES" sz="1800" dirty="0" smtClean="0"/>
          </a:p>
        </p:txBody>
      </p:sp>
      <p:grpSp>
        <p:nvGrpSpPr>
          <p:cNvPr id="2" name="486 Grupo"/>
          <p:cNvGrpSpPr/>
          <p:nvPr/>
        </p:nvGrpSpPr>
        <p:grpSpPr>
          <a:xfrm>
            <a:off x="1179513" y="2373313"/>
            <a:ext cx="7704137" cy="3929062"/>
            <a:chOff x="1179513" y="2373313"/>
            <a:chExt cx="7704137" cy="3929062"/>
          </a:xfrm>
        </p:grpSpPr>
        <p:grpSp>
          <p:nvGrpSpPr>
            <p:cNvPr id="3" name="94 Grupo"/>
            <p:cNvGrpSpPr>
              <a:grpSpLocks/>
            </p:cNvGrpSpPr>
            <p:nvPr/>
          </p:nvGrpSpPr>
          <p:grpSpPr bwMode="auto">
            <a:xfrm>
              <a:off x="7054850" y="4598988"/>
              <a:ext cx="1820863" cy="1666875"/>
              <a:chOff x="5635625" y="2671763"/>
              <a:chExt cx="3540125" cy="3306762"/>
            </a:xfrm>
          </p:grpSpPr>
          <p:sp>
            <p:nvSpPr>
              <p:cNvPr id="688" name="Line 3"/>
              <p:cNvSpPr>
                <a:spLocks noChangeShapeType="1"/>
              </p:cNvSpPr>
              <p:nvPr/>
            </p:nvSpPr>
            <p:spPr bwMode="auto">
              <a:xfrm rot="-5400000">
                <a:off x="4440238" y="467995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9" name="Line 4"/>
              <p:cNvSpPr>
                <a:spLocks noChangeShapeType="1"/>
              </p:cNvSpPr>
              <p:nvPr/>
            </p:nvSpPr>
            <p:spPr bwMode="auto">
              <a:xfrm>
                <a:off x="5686425" y="59309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0" name="Line 5"/>
              <p:cNvSpPr>
                <a:spLocks noChangeShapeType="1"/>
              </p:cNvSpPr>
              <p:nvPr/>
            </p:nvSpPr>
            <p:spPr bwMode="auto">
              <a:xfrm rot="-5400000">
                <a:off x="6923088" y="46863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1" name="Line 6"/>
              <p:cNvSpPr>
                <a:spLocks noChangeShapeType="1"/>
              </p:cNvSpPr>
              <p:nvPr/>
            </p:nvSpPr>
            <p:spPr bwMode="auto">
              <a:xfrm>
                <a:off x="5686425" y="3430588"/>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2" name="Oval 7"/>
              <p:cNvSpPr>
                <a:spLocks noChangeArrowheads="1"/>
              </p:cNvSpPr>
              <p:nvPr/>
            </p:nvSpPr>
            <p:spPr bwMode="auto">
              <a:xfrm>
                <a:off x="8126413" y="5889625"/>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3" name="Line 8"/>
              <p:cNvSpPr>
                <a:spLocks noChangeShapeType="1"/>
              </p:cNvSpPr>
              <p:nvPr/>
            </p:nvSpPr>
            <p:spPr bwMode="auto">
              <a:xfrm rot="-5400000">
                <a:off x="7875588" y="39608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4" name="Line 9"/>
              <p:cNvSpPr>
                <a:spLocks noChangeShapeType="1"/>
              </p:cNvSpPr>
              <p:nvPr/>
            </p:nvSpPr>
            <p:spPr bwMode="auto">
              <a:xfrm>
                <a:off x="6637338" y="27051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5" name="Oval 10"/>
              <p:cNvSpPr>
                <a:spLocks noChangeArrowheads="1"/>
              </p:cNvSpPr>
              <p:nvPr/>
            </p:nvSpPr>
            <p:spPr bwMode="auto">
              <a:xfrm>
                <a:off x="6599238" y="26781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6" name="Line 11"/>
              <p:cNvSpPr>
                <a:spLocks noChangeShapeType="1"/>
              </p:cNvSpPr>
              <p:nvPr/>
            </p:nvSpPr>
            <p:spPr bwMode="auto">
              <a:xfrm flipV="1">
                <a:off x="5678488" y="2725738"/>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7" name="Line 12"/>
              <p:cNvSpPr>
                <a:spLocks noChangeShapeType="1"/>
              </p:cNvSpPr>
              <p:nvPr/>
            </p:nvSpPr>
            <p:spPr bwMode="auto">
              <a:xfrm flipV="1">
                <a:off x="8181975" y="2733675"/>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8" name="Line 13"/>
              <p:cNvSpPr>
                <a:spLocks noChangeShapeType="1"/>
              </p:cNvSpPr>
              <p:nvPr/>
            </p:nvSpPr>
            <p:spPr bwMode="auto">
              <a:xfrm flipV="1">
                <a:off x="8169275" y="5207000"/>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99" name="Line 14"/>
              <p:cNvSpPr>
                <a:spLocks noChangeShapeType="1"/>
              </p:cNvSpPr>
              <p:nvPr/>
            </p:nvSpPr>
            <p:spPr bwMode="auto">
              <a:xfrm>
                <a:off x="5721350" y="3482975"/>
                <a:ext cx="2425700" cy="2424113"/>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0" name="Line 15"/>
              <p:cNvSpPr>
                <a:spLocks noChangeShapeType="1"/>
              </p:cNvSpPr>
              <p:nvPr/>
            </p:nvSpPr>
            <p:spPr bwMode="auto">
              <a:xfrm flipH="1">
                <a:off x="8170863" y="2728913"/>
                <a:ext cx="942975" cy="3192462"/>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1" name="Line 16"/>
              <p:cNvSpPr>
                <a:spLocks noChangeShapeType="1"/>
              </p:cNvSpPr>
              <p:nvPr/>
            </p:nvSpPr>
            <p:spPr bwMode="auto">
              <a:xfrm>
                <a:off x="6632575" y="2714625"/>
                <a:ext cx="1538288" cy="725488"/>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2" name="Line 17"/>
              <p:cNvSpPr>
                <a:spLocks noChangeShapeType="1"/>
              </p:cNvSpPr>
              <p:nvPr/>
            </p:nvSpPr>
            <p:spPr bwMode="auto">
              <a:xfrm flipV="1">
                <a:off x="5688013" y="2714625"/>
                <a:ext cx="3440112" cy="725488"/>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3" name="Line 18"/>
              <p:cNvSpPr>
                <a:spLocks noChangeShapeType="1"/>
              </p:cNvSpPr>
              <p:nvPr/>
            </p:nvSpPr>
            <p:spPr bwMode="auto">
              <a:xfrm>
                <a:off x="8170863" y="3440113"/>
                <a:ext cx="942975" cy="1755775"/>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4" name="Line 19"/>
              <p:cNvSpPr>
                <a:spLocks noChangeShapeType="1"/>
              </p:cNvSpPr>
              <p:nvPr/>
            </p:nvSpPr>
            <p:spPr bwMode="auto">
              <a:xfrm flipH="1">
                <a:off x="5673725" y="3440113"/>
                <a:ext cx="2482850" cy="2481262"/>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5" name="Line 20"/>
              <p:cNvSpPr>
                <a:spLocks noChangeShapeType="1"/>
              </p:cNvSpPr>
              <p:nvPr/>
            </p:nvSpPr>
            <p:spPr bwMode="auto">
              <a:xfrm>
                <a:off x="6159500" y="3070225"/>
                <a:ext cx="2482850" cy="0"/>
              </a:xfrm>
              <a:prstGeom prst="line">
                <a:avLst/>
              </a:prstGeom>
              <a:noFill/>
              <a:ln w="12700">
                <a:solidFill>
                  <a:srgbClr val="333399"/>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6" name="Line 21"/>
              <p:cNvSpPr>
                <a:spLocks noChangeShapeType="1"/>
              </p:cNvSpPr>
              <p:nvPr/>
            </p:nvSpPr>
            <p:spPr bwMode="auto">
              <a:xfrm>
                <a:off x="5653088" y="4678363"/>
                <a:ext cx="2482850" cy="0"/>
              </a:xfrm>
              <a:prstGeom prst="line">
                <a:avLst/>
              </a:prstGeom>
              <a:noFill/>
              <a:ln w="12700">
                <a:solidFill>
                  <a:srgbClr val="333399"/>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7" name="Line 22"/>
              <p:cNvSpPr>
                <a:spLocks noChangeShapeType="1"/>
              </p:cNvSpPr>
              <p:nvPr/>
            </p:nvSpPr>
            <p:spPr bwMode="auto">
              <a:xfrm flipV="1">
                <a:off x="8140700" y="3990975"/>
                <a:ext cx="987425" cy="682625"/>
              </a:xfrm>
              <a:prstGeom prst="line">
                <a:avLst/>
              </a:prstGeom>
              <a:noFill/>
              <a:ln w="12700">
                <a:solidFill>
                  <a:srgbClr val="333399"/>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8" name="Line 23"/>
              <p:cNvSpPr>
                <a:spLocks noChangeShapeType="1"/>
              </p:cNvSpPr>
              <p:nvPr/>
            </p:nvSpPr>
            <p:spPr bwMode="auto">
              <a:xfrm flipV="1">
                <a:off x="6950075" y="2713038"/>
                <a:ext cx="985838" cy="682625"/>
              </a:xfrm>
              <a:prstGeom prst="line">
                <a:avLst/>
              </a:prstGeom>
              <a:noFill/>
              <a:ln w="12700">
                <a:solidFill>
                  <a:srgbClr val="333399"/>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09" name="Line 24"/>
              <p:cNvSpPr>
                <a:spLocks noChangeShapeType="1"/>
              </p:cNvSpPr>
              <p:nvPr/>
            </p:nvSpPr>
            <p:spPr bwMode="auto">
              <a:xfrm rot="-5400000">
                <a:off x="5646738" y="4665663"/>
                <a:ext cx="2482850" cy="0"/>
              </a:xfrm>
              <a:prstGeom prst="line">
                <a:avLst/>
              </a:prstGeom>
              <a:noFill/>
              <a:ln w="12700">
                <a:solidFill>
                  <a:srgbClr val="333399"/>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0" name="Line 25"/>
              <p:cNvSpPr>
                <a:spLocks noChangeShapeType="1"/>
              </p:cNvSpPr>
              <p:nvPr/>
            </p:nvSpPr>
            <p:spPr bwMode="auto">
              <a:xfrm rot="-5400000">
                <a:off x="7410450" y="4316413"/>
                <a:ext cx="2482850" cy="0"/>
              </a:xfrm>
              <a:prstGeom prst="line">
                <a:avLst/>
              </a:prstGeom>
              <a:noFill/>
              <a:ln w="12700">
                <a:solidFill>
                  <a:srgbClr val="333399"/>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1" name="Oval 26"/>
              <p:cNvSpPr>
                <a:spLocks noChangeArrowheads="1"/>
              </p:cNvSpPr>
              <p:nvPr/>
            </p:nvSpPr>
            <p:spPr bwMode="auto">
              <a:xfrm>
                <a:off x="6135688" y="301466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2" name="Oval 27"/>
              <p:cNvSpPr>
                <a:spLocks noChangeArrowheads="1"/>
              </p:cNvSpPr>
              <p:nvPr/>
            </p:nvSpPr>
            <p:spPr bwMode="auto">
              <a:xfrm>
                <a:off x="8607425" y="302895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3" name="Oval 28"/>
              <p:cNvSpPr>
                <a:spLocks noChangeArrowheads="1"/>
              </p:cNvSpPr>
              <p:nvPr/>
            </p:nvSpPr>
            <p:spPr bwMode="auto">
              <a:xfrm>
                <a:off x="7878763" y="267176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4" name="Oval 29"/>
              <p:cNvSpPr>
                <a:spLocks noChangeArrowheads="1"/>
              </p:cNvSpPr>
              <p:nvPr/>
            </p:nvSpPr>
            <p:spPr bwMode="auto">
              <a:xfrm>
                <a:off x="6850063" y="337185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5" name="Oval 30"/>
              <p:cNvSpPr>
                <a:spLocks noChangeArrowheads="1"/>
              </p:cNvSpPr>
              <p:nvPr/>
            </p:nvSpPr>
            <p:spPr bwMode="auto">
              <a:xfrm>
                <a:off x="5635625" y="462915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6" name="Oval 31"/>
              <p:cNvSpPr>
                <a:spLocks noChangeArrowheads="1"/>
              </p:cNvSpPr>
              <p:nvPr/>
            </p:nvSpPr>
            <p:spPr bwMode="auto">
              <a:xfrm>
                <a:off x="8115300" y="4637088"/>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7" name="Oval 32"/>
              <p:cNvSpPr>
                <a:spLocks noChangeArrowheads="1"/>
              </p:cNvSpPr>
              <p:nvPr/>
            </p:nvSpPr>
            <p:spPr bwMode="auto">
              <a:xfrm>
                <a:off x="9086850" y="3951288"/>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8" name="Oval 33"/>
              <p:cNvSpPr>
                <a:spLocks noChangeArrowheads="1"/>
              </p:cNvSpPr>
              <p:nvPr/>
            </p:nvSpPr>
            <p:spPr bwMode="auto">
              <a:xfrm>
                <a:off x="6831013" y="5883275"/>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19" name="Oval 34"/>
              <p:cNvSpPr>
                <a:spLocks noChangeArrowheads="1"/>
              </p:cNvSpPr>
              <p:nvPr/>
            </p:nvSpPr>
            <p:spPr bwMode="auto">
              <a:xfrm>
                <a:off x="8615363" y="550386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20" name="Oval 35"/>
              <p:cNvSpPr>
                <a:spLocks noChangeArrowheads="1"/>
              </p:cNvSpPr>
              <p:nvPr/>
            </p:nvSpPr>
            <p:spPr bwMode="auto">
              <a:xfrm>
                <a:off x="6843713" y="4637088"/>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21" name="Oval 36"/>
              <p:cNvSpPr>
                <a:spLocks noChangeArrowheads="1"/>
              </p:cNvSpPr>
              <p:nvPr/>
            </p:nvSpPr>
            <p:spPr bwMode="auto">
              <a:xfrm>
                <a:off x="7350125" y="3028950"/>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22" name="Oval 37"/>
              <p:cNvSpPr>
                <a:spLocks noChangeArrowheads="1"/>
              </p:cNvSpPr>
              <p:nvPr/>
            </p:nvSpPr>
            <p:spPr bwMode="auto">
              <a:xfrm>
                <a:off x="8615363" y="426561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23" name="Oval 39"/>
              <p:cNvSpPr>
                <a:spLocks noChangeArrowheads="1"/>
              </p:cNvSpPr>
              <p:nvPr/>
            </p:nvSpPr>
            <p:spPr bwMode="auto">
              <a:xfrm>
                <a:off x="5649913" y="3403600"/>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24" name="Oval 40"/>
              <p:cNvSpPr>
                <a:spLocks noChangeArrowheads="1"/>
              </p:cNvSpPr>
              <p:nvPr/>
            </p:nvSpPr>
            <p:spPr bwMode="auto">
              <a:xfrm>
                <a:off x="8121650" y="34099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25" name="Oval 41"/>
              <p:cNvSpPr>
                <a:spLocks noChangeArrowheads="1"/>
              </p:cNvSpPr>
              <p:nvPr/>
            </p:nvSpPr>
            <p:spPr bwMode="auto">
              <a:xfrm>
                <a:off x="5646738" y="58785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26" name="Oval 42"/>
              <p:cNvSpPr>
                <a:spLocks noChangeArrowheads="1"/>
              </p:cNvSpPr>
              <p:nvPr/>
            </p:nvSpPr>
            <p:spPr bwMode="auto">
              <a:xfrm>
                <a:off x="9075738" y="5164138"/>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727" name="Oval 43"/>
              <p:cNvSpPr>
                <a:spLocks noChangeArrowheads="1"/>
              </p:cNvSpPr>
              <p:nvPr/>
            </p:nvSpPr>
            <p:spPr bwMode="auto">
              <a:xfrm>
                <a:off x="9072563" y="26844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grpSp>
        <p:grpSp>
          <p:nvGrpSpPr>
            <p:cNvPr id="4" name="72 Grupo"/>
            <p:cNvGrpSpPr>
              <a:grpSpLocks/>
            </p:cNvGrpSpPr>
            <p:nvPr/>
          </p:nvGrpSpPr>
          <p:grpSpPr bwMode="auto">
            <a:xfrm>
              <a:off x="4130675" y="2373313"/>
              <a:ext cx="1776413" cy="1687512"/>
              <a:chOff x="893763" y="2678113"/>
              <a:chExt cx="3517900" cy="3300412"/>
            </a:xfrm>
          </p:grpSpPr>
          <p:sp>
            <p:nvSpPr>
              <p:cNvPr id="661" name="Line 3"/>
              <p:cNvSpPr>
                <a:spLocks noChangeShapeType="1"/>
              </p:cNvSpPr>
              <p:nvPr/>
            </p:nvSpPr>
            <p:spPr bwMode="auto">
              <a:xfrm rot="-5400000">
                <a:off x="-312737" y="467995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2" name="Line 4"/>
              <p:cNvSpPr>
                <a:spLocks noChangeShapeType="1"/>
              </p:cNvSpPr>
              <p:nvPr/>
            </p:nvSpPr>
            <p:spPr bwMode="auto">
              <a:xfrm>
                <a:off x="933450" y="59309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3" name="Line 5"/>
              <p:cNvSpPr>
                <a:spLocks noChangeShapeType="1"/>
              </p:cNvSpPr>
              <p:nvPr/>
            </p:nvSpPr>
            <p:spPr bwMode="auto">
              <a:xfrm rot="-5400000">
                <a:off x="2170113" y="46863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4" name="Line 6"/>
              <p:cNvSpPr>
                <a:spLocks noChangeShapeType="1"/>
              </p:cNvSpPr>
              <p:nvPr/>
            </p:nvSpPr>
            <p:spPr bwMode="auto">
              <a:xfrm>
                <a:off x="933450" y="3430588"/>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5" name="Oval 7"/>
              <p:cNvSpPr>
                <a:spLocks noChangeArrowheads="1"/>
              </p:cNvSpPr>
              <p:nvPr/>
            </p:nvSpPr>
            <p:spPr bwMode="auto">
              <a:xfrm>
                <a:off x="896938" y="3403600"/>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6" name="Oval 8"/>
              <p:cNvSpPr>
                <a:spLocks noChangeArrowheads="1"/>
              </p:cNvSpPr>
              <p:nvPr/>
            </p:nvSpPr>
            <p:spPr bwMode="auto">
              <a:xfrm>
                <a:off x="3373438" y="5889625"/>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7" name="Oval 9"/>
              <p:cNvSpPr>
                <a:spLocks noChangeArrowheads="1"/>
              </p:cNvSpPr>
              <p:nvPr/>
            </p:nvSpPr>
            <p:spPr bwMode="auto">
              <a:xfrm>
                <a:off x="893763" y="58785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8" name="Oval 10"/>
              <p:cNvSpPr>
                <a:spLocks noChangeArrowheads="1"/>
              </p:cNvSpPr>
              <p:nvPr/>
            </p:nvSpPr>
            <p:spPr bwMode="auto">
              <a:xfrm>
                <a:off x="3368675" y="34099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9" name="Line 11"/>
              <p:cNvSpPr>
                <a:spLocks noChangeShapeType="1"/>
              </p:cNvSpPr>
              <p:nvPr/>
            </p:nvSpPr>
            <p:spPr bwMode="auto">
              <a:xfrm rot="-5400000">
                <a:off x="638175" y="3954463"/>
                <a:ext cx="2482850"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0" name="Line 12"/>
              <p:cNvSpPr>
                <a:spLocks noChangeShapeType="1"/>
              </p:cNvSpPr>
              <p:nvPr/>
            </p:nvSpPr>
            <p:spPr bwMode="auto">
              <a:xfrm>
                <a:off x="1884363" y="5205413"/>
                <a:ext cx="2482850"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1" name="Line 13"/>
              <p:cNvSpPr>
                <a:spLocks noChangeShapeType="1"/>
              </p:cNvSpPr>
              <p:nvPr/>
            </p:nvSpPr>
            <p:spPr bwMode="auto">
              <a:xfrm rot="-5400000">
                <a:off x="3122613" y="39608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2" name="Line 14"/>
              <p:cNvSpPr>
                <a:spLocks noChangeShapeType="1"/>
              </p:cNvSpPr>
              <p:nvPr/>
            </p:nvSpPr>
            <p:spPr bwMode="auto">
              <a:xfrm>
                <a:off x="1884363" y="27051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3" name="Oval 15"/>
              <p:cNvSpPr>
                <a:spLocks noChangeArrowheads="1"/>
              </p:cNvSpPr>
              <p:nvPr/>
            </p:nvSpPr>
            <p:spPr bwMode="auto">
              <a:xfrm>
                <a:off x="1846263" y="26781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4" name="Oval 16"/>
              <p:cNvSpPr>
                <a:spLocks noChangeArrowheads="1"/>
              </p:cNvSpPr>
              <p:nvPr/>
            </p:nvSpPr>
            <p:spPr bwMode="auto">
              <a:xfrm>
                <a:off x="4322763" y="5164138"/>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5" name="Oval 17"/>
              <p:cNvSpPr>
                <a:spLocks noChangeArrowheads="1"/>
              </p:cNvSpPr>
              <p:nvPr/>
            </p:nvSpPr>
            <p:spPr bwMode="auto">
              <a:xfrm>
                <a:off x="1846263" y="5153025"/>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6" name="Oval 18"/>
              <p:cNvSpPr>
                <a:spLocks noChangeArrowheads="1"/>
              </p:cNvSpPr>
              <p:nvPr/>
            </p:nvSpPr>
            <p:spPr bwMode="auto">
              <a:xfrm>
                <a:off x="4319588" y="26844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7" name="Line 19"/>
              <p:cNvSpPr>
                <a:spLocks noChangeShapeType="1"/>
              </p:cNvSpPr>
              <p:nvPr/>
            </p:nvSpPr>
            <p:spPr bwMode="auto">
              <a:xfrm flipV="1">
                <a:off x="925513" y="2725738"/>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8" name="Line 20"/>
              <p:cNvSpPr>
                <a:spLocks noChangeShapeType="1"/>
              </p:cNvSpPr>
              <p:nvPr/>
            </p:nvSpPr>
            <p:spPr bwMode="auto">
              <a:xfrm flipV="1">
                <a:off x="3429000" y="2733675"/>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79" name="Line 21"/>
              <p:cNvSpPr>
                <a:spLocks noChangeShapeType="1"/>
              </p:cNvSpPr>
              <p:nvPr/>
            </p:nvSpPr>
            <p:spPr bwMode="auto">
              <a:xfrm flipV="1">
                <a:off x="931863" y="5208588"/>
                <a:ext cx="952500" cy="714375"/>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0" name="Line 22"/>
              <p:cNvSpPr>
                <a:spLocks noChangeShapeType="1"/>
              </p:cNvSpPr>
              <p:nvPr/>
            </p:nvSpPr>
            <p:spPr bwMode="auto">
              <a:xfrm flipV="1">
                <a:off x="3416300" y="5207000"/>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1" name="Line 23"/>
              <p:cNvSpPr>
                <a:spLocks noChangeShapeType="1"/>
              </p:cNvSpPr>
              <p:nvPr/>
            </p:nvSpPr>
            <p:spPr bwMode="auto">
              <a:xfrm>
                <a:off x="1879600" y="2728913"/>
                <a:ext cx="1524000" cy="320675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2" name="Line 24"/>
              <p:cNvSpPr>
                <a:spLocks noChangeShapeType="1"/>
              </p:cNvSpPr>
              <p:nvPr/>
            </p:nvSpPr>
            <p:spPr bwMode="auto">
              <a:xfrm>
                <a:off x="1908175" y="2757488"/>
                <a:ext cx="2422525" cy="2424112"/>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3" name="Line 25"/>
              <p:cNvSpPr>
                <a:spLocks noChangeShapeType="1"/>
              </p:cNvSpPr>
              <p:nvPr/>
            </p:nvSpPr>
            <p:spPr bwMode="auto">
              <a:xfrm>
                <a:off x="968375" y="3482975"/>
                <a:ext cx="2425700" cy="2424113"/>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4" name="Line 26"/>
              <p:cNvSpPr>
                <a:spLocks noChangeShapeType="1"/>
              </p:cNvSpPr>
              <p:nvPr/>
            </p:nvSpPr>
            <p:spPr bwMode="auto">
              <a:xfrm flipH="1">
                <a:off x="3417888" y="2728913"/>
                <a:ext cx="942975" cy="3192462"/>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5" name="Line 27"/>
              <p:cNvSpPr>
                <a:spLocks noChangeShapeType="1"/>
              </p:cNvSpPr>
              <p:nvPr/>
            </p:nvSpPr>
            <p:spPr bwMode="auto">
              <a:xfrm flipH="1">
                <a:off x="939800" y="2722563"/>
                <a:ext cx="942975" cy="3192462"/>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6" name="Line 28"/>
              <p:cNvSpPr>
                <a:spLocks noChangeShapeType="1"/>
              </p:cNvSpPr>
              <p:nvPr/>
            </p:nvSpPr>
            <p:spPr bwMode="auto">
              <a:xfrm>
                <a:off x="1879600" y="2714625"/>
                <a:ext cx="1538288" cy="725488"/>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87" name="Line 29"/>
              <p:cNvSpPr>
                <a:spLocks noChangeShapeType="1"/>
              </p:cNvSpPr>
              <p:nvPr/>
            </p:nvSpPr>
            <p:spPr bwMode="auto">
              <a:xfrm>
                <a:off x="1858963" y="5194300"/>
                <a:ext cx="1538287" cy="725488"/>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grpSp>
        <p:grpSp>
          <p:nvGrpSpPr>
            <p:cNvPr id="5" name="73 Grupo"/>
            <p:cNvGrpSpPr>
              <a:grpSpLocks/>
            </p:cNvGrpSpPr>
            <p:nvPr/>
          </p:nvGrpSpPr>
          <p:grpSpPr bwMode="auto">
            <a:xfrm>
              <a:off x="1179513" y="2374900"/>
              <a:ext cx="1797050" cy="1676400"/>
              <a:chOff x="3949700" y="2257425"/>
              <a:chExt cx="3517900" cy="3300413"/>
            </a:xfrm>
          </p:grpSpPr>
          <p:sp>
            <p:nvSpPr>
              <p:cNvPr id="641" name="Line 4"/>
              <p:cNvSpPr>
                <a:spLocks noChangeShapeType="1"/>
              </p:cNvSpPr>
              <p:nvPr/>
            </p:nvSpPr>
            <p:spPr bwMode="auto">
              <a:xfrm rot="-5400000">
                <a:off x="2743200" y="425926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2" name="Line 5"/>
              <p:cNvSpPr>
                <a:spLocks noChangeShapeType="1"/>
              </p:cNvSpPr>
              <p:nvPr/>
            </p:nvSpPr>
            <p:spPr bwMode="auto">
              <a:xfrm>
                <a:off x="3989388" y="55102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3" name="Line 6"/>
              <p:cNvSpPr>
                <a:spLocks noChangeShapeType="1"/>
              </p:cNvSpPr>
              <p:nvPr/>
            </p:nvSpPr>
            <p:spPr bwMode="auto">
              <a:xfrm rot="-5400000">
                <a:off x="5226050" y="42656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4" name="Line 7"/>
              <p:cNvSpPr>
                <a:spLocks noChangeShapeType="1"/>
              </p:cNvSpPr>
              <p:nvPr/>
            </p:nvSpPr>
            <p:spPr bwMode="auto">
              <a:xfrm>
                <a:off x="3989388" y="30099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5" name="Oval 8"/>
              <p:cNvSpPr>
                <a:spLocks noChangeArrowheads="1"/>
              </p:cNvSpPr>
              <p:nvPr/>
            </p:nvSpPr>
            <p:spPr bwMode="auto">
              <a:xfrm>
                <a:off x="3952875" y="2982913"/>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6" name="Oval 9"/>
              <p:cNvSpPr>
                <a:spLocks noChangeArrowheads="1"/>
              </p:cNvSpPr>
              <p:nvPr/>
            </p:nvSpPr>
            <p:spPr bwMode="auto">
              <a:xfrm>
                <a:off x="6429375" y="54689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7" name="Oval 10"/>
              <p:cNvSpPr>
                <a:spLocks noChangeArrowheads="1"/>
              </p:cNvSpPr>
              <p:nvPr/>
            </p:nvSpPr>
            <p:spPr bwMode="auto">
              <a:xfrm>
                <a:off x="3949700" y="54578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8" name="Oval 11"/>
              <p:cNvSpPr>
                <a:spLocks noChangeArrowheads="1"/>
              </p:cNvSpPr>
              <p:nvPr/>
            </p:nvSpPr>
            <p:spPr bwMode="auto">
              <a:xfrm>
                <a:off x="6424613" y="29892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9" name="Line 12"/>
              <p:cNvSpPr>
                <a:spLocks noChangeShapeType="1"/>
              </p:cNvSpPr>
              <p:nvPr/>
            </p:nvSpPr>
            <p:spPr bwMode="auto">
              <a:xfrm rot="-5400000">
                <a:off x="3694113" y="3533775"/>
                <a:ext cx="2482850"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0" name="Line 13"/>
              <p:cNvSpPr>
                <a:spLocks noChangeShapeType="1"/>
              </p:cNvSpPr>
              <p:nvPr/>
            </p:nvSpPr>
            <p:spPr bwMode="auto">
              <a:xfrm>
                <a:off x="4940300" y="4784725"/>
                <a:ext cx="2482850"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1" name="Line 14"/>
              <p:cNvSpPr>
                <a:spLocks noChangeShapeType="1"/>
              </p:cNvSpPr>
              <p:nvPr/>
            </p:nvSpPr>
            <p:spPr bwMode="auto">
              <a:xfrm rot="-5400000">
                <a:off x="6178550" y="3540125"/>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2" name="Line 15"/>
              <p:cNvSpPr>
                <a:spLocks noChangeShapeType="1"/>
              </p:cNvSpPr>
              <p:nvPr/>
            </p:nvSpPr>
            <p:spPr bwMode="auto">
              <a:xfrm>
                <a:off x="4940300" y="22844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3" name="Oval 16"/>
              <p:cNvSpPr>
                <a:spLocks noChangeArrowheads="1"/>
              </p:cNvSpPr>
              <p:nvPr/>
            </p:nvSpPr>
            <p:spPr bwMode="auto">
              <a:xfrm>
                <a:off x="4902200" y="22574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4" name="Oval 17"/>
              <p:cNvSpPr>
                <a:spLocks noChangeArrowheads="1"/>
              </p:cNvSpPr>
              <p:nvPr/>
            </p:nvSpPr>
            <p:spPr bwMode="auto">
              <a:xfrm>
                <a:off x="7378700" y="47434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5" name="Oval 18"/>
              <p:cNvSpPr>
                <a:spLocks noChangeArrowheads="1"/>
              </p:cNvSpPr>
              <p:nvPr/>
            </p:nvSpPr>
            <p:spPr bwMode="auto">
              <a:xfrm>
                <a:off x="4902200" y="47323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6" name="Oval 19"/>
              <p:cNvSpPr>
                <a:spLocks noChangeArrowheads="1"/>
              </p:cNvSpPr>
              <p:nvPr/>
            </p:nvSpPr>
            <p:spPr bwMode="auto">
              <a:xfrm>
                <a:off x="7375525" y="226377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7" name="Line 20"/>
              <p:cNvSpPr>
                <a:spLocks noChangeShapeType="1"/>
              </p:cNvSpPr>
              <p:nvPr/>
            </p:nvSpPr>
            <p:spPr bwMode="auto">
              <a:xfrm flipV="1">
                <a:off x="3981450" y="2305050"/>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8" name="Line 21"/>
              <p:cNvSpPr>
                <a:spLocks noChangeShapeType="1"/>
              </p:cNvSpPr>
              <p:nvPr/>
            </p:nvSpPr>
            <p:spPr bwMode="auto">
              <a:xfrm flipV="1">
                <a:off x="6484938" y="2312988"/>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59" name="Line 22"/>
              <p:cNvSpPr>
                <a:spLocks noChangeShapeType="1"/>
              </p:cNvSpPr>
              <p:nvPr/>
            </p:nvSpPr>
            <p:spPr bwMode="auto">
              <a:xfrm flipV="1">
                <a:off x="3987800" y="4787900"/>
                <a:ext cx="952500" cy="714375"/>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60" name="Line 23"/>
              <p:cNvSpPr>
                <a:spLocks noChangeShapeType="1"/>
              </p:cNvSpPr>
              <p:nvPr/>
            </p:nvSpPr>
            <p:spPr bwMode="auto">
              <a:xfrm flipV="1">
                <a:off x="6472238" y="4786313"/>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grpSp>
        <p:grpSp>
          <p:nvGrpSpPr>
            <p:cNvPr id="6" name="95 Grupo"/>
            <p:cNvGrpSpPr>
              <a:grpSpLocks/>
            </p:cNvGrpSpPr>
            <p:nvPr/>
          </p:nvGrpSpPr>
          <p:grpSpPr bwMode="auto">
            <a:xfrm>
              <a:off x="7069138" y="2382838"/>
              <a:ext cx="1814512" cy="1677987"/>
              <a:chOff x="3949700" y="2257425"/>
              <a:chExt cx="3517900" cy="3300413"/>
            </a:xfrm>
          </p:grpSpPr>
          <p:sp>
            <p:nvSpPr>
              <p:cNvPr id="610" name="Line 4"/>
              <p:cNvSpPr>
                <a:spLocks noChangeShapeType="1"/>
              </p:cNvSpPr>
              <p:nvPr/>
            </p:nvSpPr>
            <p:spPr bwMode="auto">
              <a:xfrm rot="-5400000">
                <a:off x="2743200" y="425926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1" name="Line 5"/>
              <p:cNvSpPr>
                <a:spLocks noChangeShapeType="1"/>
              </p:cNvSpPr>
              <p:nvPr/>
            </p:nvSpPr>
            <p:spPr bwMode="auto">
              <a:xfrm>
                <a:off x="3989388" y="55102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2" name="Line 6"/>
              <p:cNvSpPr>
                <a:spLocks noChangeShapeType="1"/>
              </p:cNvSpPr>
              <p:nvPr/>
            </p:nvSpPr>
            <p:spPr bwMode="auto">
              <a:xfrm rot="-5400000">
                <a:off x="5226050" y="42656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3" name="Line 7"/>
              <p:cNvSpPr>
                <a:spLocks noChangeShapeType="1"/>
              </p:cNvSpPr>
              <p:nvPr/>
            </p:nvSpPr>
            <p:spPr bwMode="auto">
              <a:xfrm>
                <a:off x="3989388" y="30099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4" name="Oval 9"/>
              <p:cNvSpPr>
                <a:spLocks noChangeArrowheads="1"/>
              </p:cNvSpPr>
              <p:nvPr/>
            </p:nvSpPr>
            <p:spPr bwMode="auto">
              <a:xfrm>
                <a:off x="6429375" y="54689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5" name="Line 12"/>
              <p:cNvSpPr>
                <a:spLocks noChangeShapeType="1"/>
              </p:cNvSpPr>
              <p:nvPr/>
            </p:nvSpPr>
            <p:spPr bwMode="auto">
              <a:xfrm rot="-5400000">
                <a:off x="3694113" y="3533775"/>
                <a:ext cx="2482850"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6" name="Line 13"/>
              <p:cNvSpPr>
                <a:spLocks noChangeShapeType="1"/>
              </p:cNvSpPr>
              <p:nvPr/>
            </p:nvSpPr>
            <p:spPr bwMode="auto">
              <a:xfrm>
                <a:off x="4940300" y="4784725"/>
                <a:ext cx="2482850"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7" name="Line 14"/>
              <p:cNvSpPr>
                <a:spLocks noChangeShapeType="1"/>
              </p:cNvSpPr>
              <p:nvPr/>
            </p:nvSpPr>
            <p:spPr bwMode="auto">
              <a:xfrm rot="-5400000">
                <a:off x="6178550" y="3540125"/>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8" name="Line 15"/>
              <p:cNvSpPr>
                <a:spLocks noChangeShapeType="1"/>
              </p:cNvSpPr>
              <p:nvPr/>
            </p:nvSpPr>
            <p:spPr bwMode="auto">
              <a:xfrm>
                <a:off x="4940300" y="22844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19" name="Oval 16"/>
              <p:cNvSpPr>
                <a:spLocks noChangeArrowheads="1"/>
              </p:cNvSpPr>
              <p:nvPr/>
            </p:nvSpPr>
            <p:spPr bwMode="auto">
              <a:xfrm>
                <a:off x="4902200" y="22574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0" name="Line 20"/>
              <p:cNvSpPr>
                <a:spLocks noChangeShapeType="1"/>
              </p:cNvSpPr>
              <p:nvPr/>
            </p:nvSpPr>
            <p:spPr bwMode="auto">
              <a:xfrm flipV="1">
                <a:off x="3981450" y="2305050"/>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1" name="Line 21"/>
              <p:cNvSpPr>
                <a:spLocks noChangeShapeType="1"/>
              </p:cNvSpPr>
              <p:nvPr/>
            </p:nvSpPr>
            <p:spPr bwMode="auto">
              <a:xfrm flipV="1">
                <a:off x="6484938" y="2312988"/>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2" name="Line 22"/>
              <p:cNvSpPr>
                <a:spLocks noChangeShapeType="1"/>
              </p:cNvSpPr>
              <p:nvPr/>
            </p:nvSpPr>
            <p:spPr bwMode="auto">
              <a:xfrm flipV="1">
                <a:off x="3987800" y="4787900"/>
                <a:ext cx="952500" cy="714375"/>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3" name="Line 23"/>
              <p:cNvSpPr>
                <a:spLocks noChangeShapeType="1"/>
              </p:cNvSpPr>
              <p:nvPr/>
            </p:nvSpPr>
            <p:spPr bwMode="auto">
              <a:xfrm flipV="1">
                <a:off x="6472238" y="4786313"/>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4" name="Line 24"/>
              <p:cNvSpPr>
                <a:spLocks noChangeShapeType="1"/>
              </p:cNvSpPr>
              <p:nvPr/>
            </p:nvSpPr>
            <p:spPr bwMode="auto">
              <a:xfrm>
                <a:off x="4935538" y="2308225"/>
                <a:ext cx="1524000" cy="320675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5" name="Line 25"/>
              <p:cNvSpPr>
                <a:spLocks noChangeShapeType="1"/>
              </p:cNvSpPr>
              <p:nvPr/>
            </p:nvSpPr>
            <p:spPr bwMode="auto">
              <a:xfrm>
                <a:off x="4964113" y="2336800"/>
                <a:ext cx="2422525" cy="2424113"/>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6" name="Line 26"/>
              <p:cNvSpPr>
                <a:spLocks noChangeShapeType="1"/>
              </p:cNvSpPr>
              <p:nvPr/>
            </p:nvSpPr>
            <p:spPr bwMode="auto">
              <a:xfrm>
                <a:off x="4024313" y="3062288"/>
                <a:ext cx="2425700" cy="2424112"/>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7" name="Line 27"/>
              <p:cNvSpPr>
                <a:spLocks noChangeShapeType="1"/>
              </p:cNvSpPr>
              <p:nvPr/>
            </p:nvSpPr>
            <p:spPr bwMode="auto">
              <a:xfrm flipH="1">
                <a:off x="6473825" y="2308225"/>
                <a:ext cx="942975" cy="3192463"/>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8" name="Line 28"/>
              <p:cNvSpPr>
                <a:spLocks noChangeShapeType="1"/>
              </p:cNvSpPr>
              <p:nvPr/>
            </p:nvSpPr>
            <p:spPr bwMode="auto">
              <a:xfrm flipH="1">
                <a:off x="3995738" y="2301875"/>
                <a:ext cx="942975" cy="3192463"/>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29" name="Line 29"/>
              <p:cNvSpPr>
                <a:spLocks noChangeShapeType="1"/>
              </p:cNvSpPr>
              <p:nvPr/>
            </p:nvSpPr>
            <p:spPr bwMode="auto">
              <a:xfrm>
                <a:off x="4935538" y="2293938"/>
                <a:ext cx="1538287" cy="725487"/>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0" name="Line 30"/>
              <p:cNvSpPr>
                <a:spLocks noChangeShapeType="1"/>
              </p:cNvSpPr>
              <p:nvPr/>
            </p:nvSpPr>
            <p:spPr bwMode="auto">
              <a:xfrm>
                <a:off x="4914900" y="4773613"/>
                <a:ext cx="1538288" cy="725487"/>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1" name="Line 32"/>
              <p:cNvSpPr>
                <a:spLocks noChangeShapeType="1"/>
              </p:cNvSpPr>
              <p:nvPr/>
            </p:nvSpPr>
            <p:spPr bwMode="auto">
              <a:xfrm flipH="1">
                <a:off x="4935538" y="3019425"/>
                <a:ext cx="1524000" cy="1741488"/>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2" name="Line 35"/>
              <p:cNvSpPr>
                <a:spLocks noChangeShapeType="1"/>
              </p:cNvSpPr>
              <p:nvPr/>
            </p:nvSpPr>
            <p:spPr bwMode="auto">
              <a:xfrm>
                <a:off x="3976688" y="3019425"/>
                <a:ext cx="3454400" cy="1755775"/>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3" name="Line 36"/>
              <p:cNvSpPr>
                <a:spLocks noChangeShapeType="1"/>
              </p:cNvSpPr>
              <p:nvPr/>
            </p:nvSpPr>
            <p:spPr bwMode="auto">
              <a:xfrm flipH="1">
                <a:off x="3976688" y="2293938"/>
                <a:ext cx="3440112" cy="3221037"/>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4" name="Oval 37"/>
              <p:cNvSpPr>
                <a:spLocks noChangeArrowheads="1"/>
              </p:cNvSpPr>
              <p:nvPr/>
            </p:nvSpPr>
            <p:spPr bwMode="auto">
              <a:xfrm>
                <a:off x="5651500" y="3862388"/>
                <a:ext cx="88900" cy="88900"/>
              </a:xfrm>
              <a:prstGeom prst="ellipse">
                <a:avLst/>
              </a:prstGeom>
              <a:solidFill>
                <a:srgbClr val="FF0000"/>
              </a:solidFill>
              <a:ln w="57150" algn="ctr">
                <a:solidFill>
                  <a:srgbClr val="FF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5" name="Oval 41"/>
              <p:cNvSpPr>
                <a:spLocks noChangeArrowheads="1"/>
              </p:cNvSpPr>
              <p:nvPr/>
            </p:nvSpPr>
            <p:spPr bwMode="auto">
              <a:xfrm>
                <a:off x="3952875" y="2982913"/>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6" name="Oval 42"/>
              <p:cNvSpPr>
                <a:spLocks noChangeArrowheads="1"/>
              </p:cNvSpPr>
              <p:nvPr/>
            </p:nvSpPr>
            <p:spPr bwMode="auto">
              <a:xfrm>
                <a:off x="6424613" y="29892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7" name="Oval 43"/>
              <p:cNvSpPr>
                <a:spLocks noChangeArrowheads="1"/>
              </p:cNvSpPr>
              <p:nvPr/>
            </p:nvSpPr>
            <p:spPr bwMode="auto">
              <a:xfrm>
                <a:off x="7375525" y="226377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8" name="Oval 44"/>
              <p:cNvSpPr>
                <a:spLocks noChangeArrowheads="1"/>
              </p:cNvSpPr>
              <p:nvPr/>
            </p:nvSpPr>
            <p:spPr bwMode="auto">
              <a:xfrm>
                <a:off x="7378700" y="47434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39" name="Oval 45"/>
              <p:cNvSpPr>
                <a:spLocks noChangeArrowheads="1"/>
              </p:cNvSpPr>
              <p:nvPr/>
            </p:nvSpPr>
            <p:spPr bwMode="auto">
              <a:xfrm>
                <a:off x="4902200" y="47323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40" name="Oval 46"/>
              <p:cNvSpPr>
                <a:spLocks noChangeArrowheads="1"/>
              </p:cNvSpPr>
              <p:nvPr/>
            </p:nvSpPr>
            <p:spPr bwMode="auto">
              <a:xfrm>
                <a:off x="3949700" y="54578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grpSp>
        <p:grpSp>
          <p:nvGrpSpPr>
            <p:cNvPr id="7" name="127 Grupo"/>
            <p:cNvGrpSpPr>
              <a:grpSpLocks/>
            </p:cNvGrpSpPr>
            <p:nvPr/>
          </p:nvGrpSpPr>
          <p:grpSpPr bwMode="auto">
            <a:xfrm>
              <a:off x="1201738" y="4606925"/>
              <a:ext cx="1765300" cy="1695450"/>
              <a:chOff x="3949700" y="2257425"/>
              <a:chExt cx="3517900" cy="3300413"/>
            </a:xfrm>
          </p:grpSpPr>
          <p:sp>
            <p:nvSpPr>
              <p:cNvPr id="564" name="Line 4"/>
              <p:cNvSpPr>
                <a:spLocks noChangeShapeType="1"/>
              </p:cNvSpPr>
              <p:nvPr/>
            </p:nvSpPr>
            <p:spPr bwMode="auto">
              <a:xfrm rot="-5400000">
                <a:off x="2743200" y="425926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5" name="Line 5"/>
              <p:cNvSpPr>
                <a:spLocks noChangeShapeType="1"/>
              </p:cNvSpPr>
              <p:nvPr/>
            </p:nvSpPr>
            <p:spPr bwMode="auto">
              <a:xfrm>
                <a:off x="3989388" y="55102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6" name="Line 6"/>
              <p:cNvSpPr>
                <a:spLocks noChangeShapeType="1"/>
              </p:cNvSpPr>
              <p:nvPr/>
            </p:nvSpPr>
            <p:spPr bwMode="auto">
              <a:xfrm rot="-5400000">
                <a:off x="5226050" y="42656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7" name="Line 7"/>
              <p:cNvSpPr>
                <a:spLocks noChangeShapeType="1"/>
              </p:cNvSpPr>
              <p:nvPr/>
            </p:nvSpPr>
            <p:spPr bwMode="auto">
              <a:xfrm>
                <a:off x="3989388" y="3009900"/>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8" name="Oval 9"/>
              <p:cNvSpPr>
                <a:spLocks noChangeArrowheads="1"/>
              </p:cNvSpPr>
              <p:nvPr/>
            </p:nvSpPr>
            <p:spPr bwMode="auto">
              <a:xfrm>
                <a:off x="6429375" y="54689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9" name="Line 12"/>
              <p:cNvSpPr>
                <a:spLocks noChangeShapeType="1"/>
              </p:cNvSpPr>
              <p:nvPr/>
            </p:nvSpPr>
            <p:spPr bwMode="auto">
              <a:xfrm rot="-5400000">
                <a:off x="3694113" y="3533775"/>
                <a:ext cx="2482850"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0" name="Line 13"/>
              <p:cNvSpPr>
                <a:spLocks noChangeShapeType="1"/>
              </p:cNvSpPr>
              <p:nvPr/>
            </p:nvSpPr>
            <p:spPr bwMode="auto">
              <a:xfrm>
                <a:off x="4940300" y="4784725"/>
                <a:ext cx="2482850"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1" name="Line 14"/>
              <p:cNvSpPr>
                <a:spLocks noChangeShapeType="1"/>
              </p:cNvSpPr>
              <p:nvPr/>
            </p:nvSpPr>
            <p:spPr bwMode="auto">
              <a:xfrm rot="-5400000">
                <a:off x="6178550" y="3540125"/>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2" name="Line 15"/>
              <p:cNvSpPr>
                <a:spLocks noChangeShapeType="1"/>
              </p:cNvSpPr>
              <p:nvPr/>
            </p:nvSpPr>
            <p:spPr bwMode="auto">
              <a:xfrm>
                <a:off x="4940300" y="2284413"/>
                <a:ext cx="2482850"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3" name="Oval 16"/>
              <p:cNvSpPr>
                <a:spLocks noChangeArrowheads="1"/>
              </p:cNvSpPr>
              <p:nvPr/>
            </p:nvSpPr>
            <p:spPr bwMode="auto">
              <a:xfrm>
                <a:off x="4902200" y="22574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4" name="Line 20"/>
              <p:cNvSpPr>
                <a:spLocks noChangeShapeType="1"/>
              </p:cNvSpPr>
              <p:nvPr/>
            </p:nvSpPr>
            <p:spPr bwMode="auto">
              <a:xfrm flipV="1">
                <a:off x="3981450" y="2305050"/>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5" name="Line 21"/>
              <p:cNvSpPr>
                <a:spLocks noChangeShapeType="1"/>
              </p:cNvSpPr>
              <p:nvPr/>
            </p:nvSpPr>
            <p:spPr bwMode="auto">
              <a:xfrm flipV="1">
                <a:off x="6484938" y="2312988"/>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6" name="Line 22"/>
              <p:cNvSpPr>
                <a:spLocks noChangeShapeType="1"/>
              </p:cNvSpPr>
              <p:nvPr/>
            </p:nvSpPr>
            <p:spPr bwMode="auto">
              <a:xfrm flipV="1">
                <a:off x="3987800" y="4787900"/>
                <a:ext cx="952500" cy="714375"/>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7" name="Line 23"/>
              <p:cNvSpPr>
                <a:spLocks noChangeShapeType="1"/>
              </p:cNvSpPr>
              <p:nvPr/>
            </p:nvSpPr>
            <p:spPr bwMode="auto">
              <a:xfrm flipV="1">
                <a:off x="6472238" y="4786313"/>
                <a:ext cx="952500" cy="71437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8" name="Line 24"/>
              <p:cNvSpPr>
                <a:spLocks noChangeShapeType="1"/>
              </p:cNvSpPr>
              <p:nvPr/>
            </p:nvSpPr>
            <p:spPr bwMode="auto">
              <a:xfrm>
                <a:off x="4935538" y="2308225"/>
                <a:ext cx="1524000" cy="320675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79" name="Line 25"/>
              <p:cNvSpPr>
                <a:spLocks noChangeShapeType="1"/>
              </p:cNvSpPr>
              <p:nvPr/>
            </p:nvSpPr>
            <p:spPr bwMode="auto">
              <a:xfrm>
                <a:off x="4964113" y="2336800"/>
                <a:ext cx="2422525" cy="2424113"/>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0" name="Line 26"/>
              <p:cNvSpPr>
                <a:spLocks noChangeShapeType="1"/>
              </p:cNvSpPr>
              <p:nvPr/>
            </p:nvSpPr>
            <p:spPr bwMode="auto">
              <a:xfrm>
                <a:off x="4024313" y="3062288"/>
                <a:ext cx="2425700" cy="2424112"/>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1" name="Line 27"/>
              <p:cNvSpPr>
                <a:spLocks noChangeShapeType="1"/>
              </p:cNvSpPr>
              <p:nvPr/>
            </p:nvSpPr>
            <p:spPr bwMode="auto">
              <a:xfrm flipH="1">
                <a:off x="6473825" y="2308225"/>
                <a:ext cx="942975" cy="3192463"/>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2" name="Line 28"/>
              <p:cNvSpPr>
                <a:spLocks noChangeShapeType="1"/>
              </p:cNvSpPr>
              <p:nvPr/>
            </p:nvSpPr>
            <p:spPr bwMode="auto">
              <a:xfrm flipH="1">
                <a:off x="3995738" y="2301875"/>
                <a:ext cx="942975" cy="3192463"/>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3" name="Line 29"/>
              <p:cNvSpPr>
                <a:spLocks noChangeShapeType="1"/>
              </p:cNvSpPr>
              <p:nvPr/>
            </p:nvSpPr>
            <p:spPr bwMode="auto">
              <a:xfrm>
                <a:off x="4935538" y="2293938"/>
                <a:ext cx="1538287" cy="725487"/>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4" name="Line 30"/>
              <p:cNvSpPr>
                <a:spLocks noChangeShapeType="1"/>
              </p:cNvSpPr>
              <p:nvPr/>
            </p:nvSpPr>
            <p:spPr bwMode="auto">
              <a:xfrm>
                <a:off x="4914900" y="4773613"/>
                <a:ext cx="1538288" cy="725487"/>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5" name="Line 31"/>
              <p:cNvSpPr>
                <a:spLocks noChangeShapeType="1"/>
              </p:cNvSpPr>
              <p:nvPr/>
            </p:nvSpPr>
            <p:spPr bwMode="auto">
              <a:xfrm flipH="1">
                <a:off x="4935538" y="3019425"/>
                <a:ext cx="1524000" cy="1741488"/>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6" name="Line 32"/>
              <p:cNvSpPr>
                <a:spLocks noChangeShapeType="1"/>
              </p:cNvSpPr>
              <p:nvPr/>
            </p:nvSpPr>
            <p:spPr bwMode="auto">
              <a:xfrm>
                <a:off x="3976688" y="3019425"/>
                <a:ext cx="3454400" cy="1755775"/>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7" name="Line 33"/>
              <p:cNvSpPr>
                <a:spLocks noChangeShapeType="1"/>
              </p:cNvSpPr>
              <p:nvPr/>
            </p:nvSpPr>
            <p:spPr bwMode="auto">
              <a:xfrm flipH="1">
                <a:off x="3976688" y="2293938"/>
                <a:ext cx="3440112" cy="3221037"/>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8" name="Line 35"/>
              <p:cNvSpPr>
                <a:spLocks noChangeShapeType="1"/>
              </p:cNvSpPr>
              <p:nvPr/>
            </p:nvSpPr>
            <p:spPr bwMode="auto">
              <a:xfrm rot="-5400000">
                <a:off x="4462463" y="3902075"/>
                <a:ext cx="2482850" cy="0"/>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89" name="Line 36"/>
              <p:cNvSpPr>
                <a:spLocks noChangeShapeType="1"/>
              </p:cNvSpPr>
              <p:nvPr/>
            </p:nvSpPr>
            <p:spPr bwMode="auto">
              <a:xfrm>
                <a:off x="4462463" y="3892550"/>
                <a:ext cx="2482850" cy="0"/>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0" name="Line 37"/>
              <p:cNvSpPr>
                <a:spLocks noChangeShapeType="1"/>
              </p:cNvSpPr>
              <p:nvPr/>
            </p:nvSpPr>
            <p:spPr bwMode="auto">
              <a:xfrm flipV="1">
                <a:off x="5237163" y="3536950"/>
                <a:ext cx="952500" cy="714375"/>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1" name="Line 38"/>
              <p:cNvSpPr>
                <a:spLocks noChangeShapeType="1"/>
              </p:cNvSpPr>
              <p:nvPr/>
            </p:nvSpPr>
            <p:spPr bwMode="auto">
              <a:xfrm flipV="1">
                <a:off x="3990975" y="2293938"/>
                <a:ext cx="3440113" cy="725487"/>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2" name="Line 39"/>
              <p:cNvSpPr>
                <a:spLocks noChangeShapeType="1"/>
              </p:cNvSpPr>
              <p:nvPr/>
            </p:nvSpPr>
            <p:spPr bwMode="auto">
              <a:xfrm flipV="1">
                <a:off x="3984625" y="4773613"/>
                <a:ext cx="3440113" cy="725487"/>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3" name="Line 40"/>
              <p:cNvSpPr>
                <a:spLocks noChangeShapeType="1"/>
              </p:cNvSpPr>
              <p:nvPr/>
            </p:nvSpPr>
            <p:spPr bwMode="auto">
              <a:xfrm>
                <a:off x="6473825" y="3019425"/>
                <a:ext cx="942975" cy="1755775"/>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4" name="Line 41"/>
              <p:cNvSpPr>
                <a:spLocks noChangeShapeType="1"/>
              </p:cNvSpPr>
              <p:nvPr/>
            </p:nvSpPr>
            <p:spPr bwMode="auto">
              <a:xfrm>
                <a:off x="3995738" y="3013075"/>
                <a:ext cx="942975" cy="1755775"/>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5" name="Line 42"/>
              <p:cNvSpPr>
                <a:spLocks noChangeShapeType="1"/>
              </p:cNvSpPr>
              <p:nvPr/>
            </p:nvSpPr>
            <p:spPr bwMode="auto">
              <a:xfrm flipH="1">
                <a:off x="3976688" y="3019425"/>
                <a:ext cx="2482850" cy="2481263"/>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6" name="Line 43"/>
              <p:cNvSpPr>
                <a:spLocks noChangeShapeType="1"/>
              </p:cNvSpPr>
              <p:nvPr/>
            </p:nvSpPr>
            <p:spPr bwMode="auto">
              <a:xfrm flipH="1">
                <a:off x="4956175" y="2298700"/>
                <a:ext cx="2484438" cy="2481263"/>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7" name="Oval 44"/>
              <p:cNvSpPr>
                <a:spLocks noChangeArrowheads="1"/>
              </p:cNvSpPr>
              <p:nvPr/>
            </p:nvSpPr>
            <p:spPr bwMode="auto">
              <a:xfrm>
                <a:off x="5653088" y="260826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8" name="Oval 46"/>
              <p:cNvSpPr>
                <a:spLocks noChangeArrowheads="1"/>
              </p:cNvSpPr>
              <p:nvPr/>
            </p:nvSpPr>
            <p:spPr bwMode="auto">
              <a:xfrm>
                <a:off x="5646738" y="5087938"/>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99" name="Oval 47"/>
              <p:cNvSpPr>
                <a:spLocks noChangeArrowheads="1"/>
              </p:cNvSpPr>
              <p:nvPr/>
            </p:nvSpPr>
            <p:spPr bwMode="auto">
              <a:xfrm>
                <a:off x="5175250" y="4216400"/>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0" name="Oval 48"/>
              <p:cNvSpPr>
                <a:spLocks noChangeArrowheads="1"/>
              </p:cNvSpPr>
              <p:nvPr/>
            </p:nvSpPr>
            <p:spPr bwMode="auto">
              <a:xfrm>
                <a:off x="6918325" y="3844925"/>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1" name="Oval 49"/>
              <p:cNvSpPr>
                <a:spLocks noChangeArrowheads="1"/>
              </p:cNvSpPr>
              <p:nvPr/>
            </p:nvSpPr>
            <p:spPr bwMode="auto">
              <a:xfrm>
                <a:off x="4432300" y="385921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2" name="Oval 50"/>
              <p:cNvSpPr>
                <a:spLocks noChangeArrowheads="1"/>
              </p:cNvSpPr>
              <p:nvPr/>
            </p:nvSpPr>
            <p:spPr bwMode="auto">
              <a:xfrm>
                <a:off x="6132513" y="3530600"/>
                <a:ext cx="90487"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3" name="Oval 53"/>
              <p:cNvSpPr>
                <a:spLocks noChangeArrowheads="1"/>
              </p:cNvSpPr>
              <p:nvPr/>
            </p:nvSpPr>
            <p:spPr bwMode="auto">
              <a:xfrm>
                <a:off x="7375525" y="226377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4" name="Oval 54"/>
              <p:cNvSpPr>
                <a:spLocks noChangeArrowheads="1"/>
              </p:cNvSpPr>
              <p:nvPr/>
            </p:nvSpPr>
            <p:spPr bwMode="auto">
              <a:xfrm>
                <a:off x="6424613" y="29892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5" name="Oval 55"/>
              <p:cNvSpPr>
                <a:spLocks noChangeArrowheads="1"/>
              </p:cNvSpPr>
              <p:nvPr/>
            </p:nvSpPr>
            <p:spPr bwMode="auto">
              <a:xfrm>
                <a:off x="3952875" y="2982913"/>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6" name="Oval 56"/>
              <p:cNvSpPr>
                <a:spLocks noChangeArrowheads="1"/>
              </p:cNvSpPr>
              <p:nvPr/>
            </p:nvSpPr>
            <p:spPr bwMode="auto">
              <a:xfrm>
                <a:off x="4902200" y="47323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7" name="Oval 57"/>
              <p:cNvSpPr>
                <a:spLocks noChangeArrowheads="1"/>
              </p:cNvSpPr>
              <p:nvPr/>
            </p:nvSpPr>
            <p:spPr bwMode="auto">
              <a:xfrm>
                <a:off x="7378700" y="47434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8" name="Oval 58"/>
              <p:cNvSpPr>
                <a:spLocks noChangeArrowheads="1"/>
              </p:cNvSpPr>
              <p:nvPr/>
            </p:nvSpPr>
            <p:spPr bwMode="auto">
              <a:xfrm>
                <a:off x="3949700" y="54578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609" name="Oval 59"/>
              <p:cNvSpPr>
                <a:spLocks noChangeArrowheads="1"/>
              </p:cNvSpPr>
              <p:nvPr/>
            </p:nvSpPr>
            <p:spPr bwMode="auto">
              <a:xfrm>
                <a:off x="5651500" y="3862388"/>
                <a:ext cx="88900" cy="88900"/>
              </a:xfrm>
              <a:prstGeom prst="ellipse">
                <a:avLst/>
              </a:prstGeom>
              <a:solidFill>
                <a:srgbClr val="FF0000"/>
              </a:solidFill>
              <a:ln w="57150" algn="ctr">
                <a:solidFill>
                  <a:srgbClr val="FF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grpSp>
        <p:grpSp>
          <p:nvGrpSpPr>
            <p:cNvPr id="8" name="245 Grupo"/>
            <p:cNvGrpSpPr>
              <a:grpSpLocks/>
            </p:cNvGrpSpPr>
            <p:nvPr/>
          </p:nvGrpSpPr>
          <p:grpSpPr bwMode="auto">
            <a:xfrm>
              <a:off x="4114800" y="4581525"/>
              <a:ext cx="1819275" cy="1693863"/>
              <a:chOff x="8089247" y="2502088"/>
              <a:chExt cx="1511953" cy="1621678"/>
            </a:xfrm>
          </p:grpSpPr>
          <p:sp>
            <p:nvSpPr>
              <p:cNvPr id="494" name="Line 4"/>
              <p:cNvSpPr>
                <a:spLocks noChangeShapeType="1"/>
              </p:cNvSpPr>
              <p:nvPr/>
            </p:nvSpPr>
            <p:spPr bwMode="auto">
              <a:xfrm rot="-5400000">
                <a:off x="7500099" y="3486929"/>
                <a:ext cx="121762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495" name="Line 5"/>
              <p:cNvSpPr>
                <a:spLocks noChangeShapeType="1"/>
              </p:cNvSpPr>
              <p:nvPr/>
            </p:nvSpPr>
            <p:spPr bwMode="auto">
              <a:xfrm>
                <a:off x="8110943" y="4100410"/>
                <a:ext cx="106040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496" name="Line 6"/>
              <p:cNvSpPr>
                <a:spLocks noChangeShapeType="1"/>
              </p:cNvSpPr>
              <p:nvPr/>
            </p:nvSpPr>
            <p:spPr bwMode="auto">
              <a:xfrm rot="-5400000">
                <a:off x="8560500" y="3490043"/>
                <a:ext cx="121762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497" name="Line 7"/>
              <p:cNvSpPr>
                <a:spLocks noChangeShapeType="1"/>
              </p:cNvSpPr>
              <p:nvPr/>
            </p:nvSpPr>
            <p:spPr bwMode="auto">
              <a:xfrm>
                <a:off x="8110943" y="2874225"/>
                <a:ext cx="106040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498" name="Oval 9"/>
              <p:cNvSpPr>
                <a:spLocks noChangeArrowheads="1"/>
              </p:cNvSpPr>
              <p:nvPr/>
            </p:nvSpPr>
            <p:spPr bwMode="auto">
              <a:xfrm>
                <a:off x="9153038" y="4080168"/>
                <a:ext cx="37291"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499" name="Line 12"/>
              <p:cNvSpPr>
                <a:spLocks noChangeShapeType="1"/>
              </p:cNvSpPr>
              <p:nvPr/>
            </p:nvSpPr>
            <p:spPr bwMode="auto">
              <a:xfrm rot="-5400000">
                <a:off x="7906224" y="3131140"/>
                <a:ext cx="1217621"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0" name="Line 13"/>
              <p:cNvSpPr>
                <a:spLocks noChangeShapeType="1"/>
              </p:cNvSpPr>
              <p:nvPr/>
            </p:nvSpPr>
            <p:spPr bwMode="auto">
              <a:xfrm>
                <a:off x="8517068" y="3744622"/>
                <a:ext cx="1060401"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1" name="Line 14"/>
              <p:cNvSpPr>
                <a:spLocks noChangeShapeType="1"/>
              </p:cNvSpPr>
              <p:nvPr/>
            </p:nvSpPr>
            <p:spPr bwMode="auto">
              <a:xfrm rot="-5400000">
                <a:off x="8967303" y="3134254"/>
                <a:ext cx="121762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2" name="Line 15"/>
              <p:cNvSpPr>
                <a:spLocks noChangeShapeType="1"/>
              </p:cNvSpPr>
              <p:nvPr/>
            </p:nvSpPr>
            <p:spPr bwMode="auto">
              <a:xfrm>
                <a:off x="8517068" y="2518437"/>
                <a:ext cx="106040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3" name="Oval 16"/>
              <p:cNvSpPr>
                <a:spLocks noChangeArrowheads="1"/>
              </p:cNvSpPr>
              <p:nvPr/>
            </p:nvSpPr>
            <p:spPr bwMode="auto">
              <a:xfrm>
                <a:off x="8500796" y="2505202"/>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4" name="Line 20"/>
              <p:cNvSpPr>
                <a:spLocks noChangeShapeType="1"/>
              </p:cNvSpPr>
              <p:nvPr/>
            </p:nvSpPr>
            <p:spPr bwMode="auto">
              <a:xfrm flipV="1">
                <a:off x="8107553" y="2528558"/>
                <a:ext cx="406803" cy="350338"/>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5" name="Line 21"/>
              <p:cNvSpPr>
                <a:spLocks noChangeShapeType="1"/>
              </p:cNvSpPr>
              <p:nvPr/>
            </p:nvSpPr>
            <p:spPr bwMode="auto">
              <a:xfrm flipV="1">
                <a:off x="9176768" y="2532451"/>
                <a:ext cx="406803" cy="350338"/>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6" name="Line 22"/>
              <p:cNvSpPr>
                <a:spLocks noChangeShapeType="1"/>
              </p:cNvSpPr>
              <p:nvPr/>
            </p:nvSpPr>
            <p:spPr bwMode="auto">
              <a:xfrm flipV="1">
                <a:off x="8110265" y="3746179"/>
                <a:ext cx="406803" cy="350338"/>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7" name="Line 23"/>
              <p:cNvSpPr>
                <a:spLocks noChangeShapeType="1"/>
              </p:cNvSpPr>
              <p:nvPr/>
            </p:nvSpPr>
            <p:spPr bwMode="auto">
              <a:xfrm flipV="1">
                <a:off x="9171344" y="3745400"/>
                <a:ext cx="406803" cy="350338"/>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8" name="Line 24"/>
              <p:cNvSpPr>
                <a:spLocks noChangeShapeType="1"/>
              </p:cNvSpPr>
              <p:nvPr/>
            </p:nvSpPr>
            <p:spPr bwMode="auto">
              <a:xfrm>
                <a:off x="8515035" y="2530115"/>
                <a:ext cx="650886" cy="157263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09" name="Line 25"/>
              <p:cNvSpPr>
                <a:spLocks noChangeShapeType="1"/>
              </p:cNvSpPr>
              <p:nvPr/>
            </p:nvSpPr>
            <p:spPr bwMode="auto">
              <a:xfrm>
                <a:off x="8527239" y="2544129"/>
                <a:ext cx="1034637" cy="1188815"/>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0" name="Line 26"/>
              <p:cNvSpPr>
                <a:spLocks noChangeShapeType="1"/>
              </p:cNvSpPr>
              <p:nvPr/>
            </p:nvSpPr>
            <p:spPr bwMode="auto">
              <a:xfrm>
                <a:off x="8125859" y="2899917"/>
                <a:ext cx="1035993" cy="1188815"/>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1" name="Line 27"/>
              <p:cNvSpPr>
                <a:spLocks noChangeShapeType="1"/>
              </p:cNvSpPr>
              <p:nvPr/>
            </p:nvSpPr>
            <p:spPr bwMode="auto">
              <a:xfrm flipH="1">
                <a:off x="9172022" y="2530115"/>
                <a:ext cx="402735" cy="1565624"/>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2" name="Line 28"/>
              <p:cNvSpPr>
                <a:spLocks noChangeShapeType="1"/>
              </p:cNvSpPr>
              <p:nvPr/>
            </p:nvSpPr>
            <p:spPr bwMode="auto">
              <a:xfrm flipH="1">
                <a:off x="8113655" y="2527001"/>
                <a:ext cx="402735" cy="1565624"/>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3" name="Line 29"/>
              <p:cNvSpPr>
                <a:spLocks noChangeShapeType="1"/>
              </p:cNvSpPr>
              <p:nvPr/>
            </p:nvSpPr>
            <p:spPr bwMode="auto">
              <a:xfrm>
                <a:off x="8515035" y="2523109"/>
                <a:ext cx="656987" cy="355788"/>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4" name="Line 30"/>
              <p:cNvSpPr>
                <a:spLocks noChangeShapeType="1"/>
              </p:cNvSpPr>
              <p:nvPr/>
            </p:nvSpPr>
            <p:spPr bwMode="auto">
              <a:xfrm>
                <a:off x="8506220" y="3739172"/>
                <a:ext cx="656988" cy="355788"/>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5" name="Line 31"/>
              <p:cNvSpPr>
                <a:spLocks noChangeShapeType="1"/>
              </p:cNvSpPr>
              <p:nvPr/>
            </p:nvSpPr>
            <p:spPr bwMode="auto">
              <a:xfrm flipH="1">
                <a:off x="8515035" y="2878896"/>
                <a:ext cx="650886" cy="854048"/>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6" name="Line 32"/>
              <p:cNvSpPr>
                <a:spLocks noChangeShapeType="1"/>
              </p:cNvSpPr>
              <p:nvPr/>
            </p:nvSpPr>
            <p:spPr bwMode="auto">
              <a:xfrm>
                <a:off x="8105519" y="2878896"/>
                <a:ext cx="1475341" cy="861054"/>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7" name="Line 33"/>
              <p:cNvSpPr>
                <a:spLocks noChangeShapeType="1"/>
              </p:cNvSpPr>
              <p:nvPr/>
            </p:nvSpPr>
            <p:spPr bwMode="auto">
              <a:xfrm flipH="1">
                <a:off x="8105519" y="2523109"/>
                <a:ext cx="1469238" cy="1579637"/>
              </a:xfrm>
              <a:prstGeom prst="line">
                <a:avLst/>
              </a:prstGeom>
              <a:noFill/>
              <a:ln w="12700">
                <a:solidFill>
                  <a:srgbClr val="FF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8" name="Line 35"/>
              <p:cNvSpPr>
                <a:spLocks noChangeShapeType="1"/>
              </p:cNvSpPr>
              <p:nvPr/>
            </p:nvSpPr>
            <p:spPr bwMode="auto">
              <a:xfrm rot="-5400000">
                <a:off x="8234379" y="3311759"/>
                <a:ext cx="1217621" cy="0"/>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19" name="Line 36"/>
              <p:cNvSpPr>
                <a:spLocks noChangeShapeType="1"/>
              </p:cNvSpPr>
              <p:nvPr/>
            </p:nvSpPr>
            <p:spPr bwMode="auto">
              <a:xfrm>
                <a:off x="8312989" y="3307088"/>
                <a:ext cx="1060401" cy="0"/>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0" name="Line 37"/>
              <p:cNvSpPr>
                <a:spLocks noChangeShapeType="1"/>
              </p:cNvSpPr>
              <p:nvPr/>
            </p:nvSpPr>
            <p:spPr bwMode="auto">
              <a:xfrm flipV="1">
                <a:off x="8643856" y="3132697"/>
                <a:ext cx="406803" cy="350338"/>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1" name="Line 38"/>
              <p:cNvSpPr>
                <a:spLocks noChangeShapeType="1"/>
              </p:cNvSpPr>
              <p:nvPr/>
            </p:nvSpPr>
            <p:spPr bwMode="auto">
              <a:xfrm flipV="1">
                <a:off x="8111621" y="2523109"/>
                <a:ext cx="1469239" cy="355788"/>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2" name="Line 39"/>
              <p:cNvSpPr>
                <a:spLocks noChangeShapeType="1"/>
              </p:cNvSpPr>
              <p:nvPr/>
            </p:nvSpPr>
            <p:spPr bwMode="auto">
              <a:xfrm flipV="1">
                <a:off x="8108909" y="3739172"/>
                <a:ext cx="1469239" cy="355788"/>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3" name="Line 40"/>
              <p:cNvSpPr>
                <a:spLocks noChangeShapeType="1"/>
              </p:cNvSpPr>
              <p:nvPr/>
            </p:nvSpPr>
            <p:spPr bwMode="auto">
              <a:xfrm>
                <a:off x="9172022" y="2878896"/>
                <a:ext cx="402735" cy="861054"/>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4" name="Line 41"/>
              <p:cNvSpPr>
                <a:spLocks noChangeShapeType="1"/>
              </p:cNvSpPr>
              <p:nvPr/>
            </p:nvSpPr>
            <p:spPr bwMode="auto">
              <a:xfrm>
                <a:off x="8113655" y="2875782"/>
                <a:ext cx="402735" cy="861054"/>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5" name="Line 42"/>
              <p:cNvSpPr>
                <a:spLocks noChangeShapeType="1"/>
              </p:cNvSpPr>
              <p:nvPr/>
            </p:nvSpPr>
            <p:spPr bwMode="auto">
              <a:xfrm flipH="1">
                <a:off x="8105519" y="2878896"/>
                <a:ext cx="1060401" cy="1216842"/>
              </a:xfrm>
              <a:prstGeom prst="line">
                <a:avLst/>
              </a:prstGeom>
              <a:noFill/>
              <a:ln w="12700">
                <a:solidFill>
                  <a:srgbClr val="0099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6" name="Line 43"/>
              <p:cNvSpPr>
                <a:spLocks noChangeShapeType="1"/>
              </p:cNvSpPr>
              <p:nvPr/>
            </p:nvSpPr>
            <p:spPr bwMode="auto">
              <a:xfrm flipH="1">
                <a:off x="8523849" y="2525444"/>
                <a:ext cx="1061079" cy="1216842"/>
              </a:xfrm>
              <a:prstGeom prst="line">
                <a:avLst/>
              </a:prstGeom>
              <a:noFill/>
              <a:ln w="12700">
                <a:solidFill>
                  <a:srgbClr val="0099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7" name="Line 50"/>
              <p:cNvSpPr>
                <a:spLocks noChangeShapeType="1"/>
              </p:cNvSpPr>
              <p:nvPr/>
            </p:nvSpPr>
            <p:spPr bwMode="auto">
              <a:xfrm>
                <a:off x="8312989" y="2697499"/>
                <a:ext cx="106040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8" name="Line 51"/>
              <p:cNvSpPr>
                <a:spLocks noChangeShapeType="1"/>
              </p:cNvSpPr>
              <p:nvPr/>
            </p:nvSpPr>
            <p:spPr bwMode="auto">
              <a:xfrm>
                <a:off x="8096705" y="3486150"/>
                <a:ext cx="106040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29" name="Line 52"/>
              <p:cNvSpPr>
                <a:spLocks noChangeShapeType="1"/>
              </p:cNvSpPr>
              <p:nvPr/>
            </p:nvSpPr>
            <p:spPr bwMode="auto">
              <a:xfrm>
                <a:off x="8322481" y="3913563"/>
                <a:ext cx="1060401"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0" name="Line 54"/>
              <p:cNvSpPr>
                <a:spLocks noChangeShapeType="1"/>
              </p:cNvSpPr>
              <p:nvPr/>
            </p:nvSpPr>
            <p:spPr bwMode="auto">
              <a:xfrm>
                <a:off x="8515035" y="3153718"/>
                <a:ext cx="1061079"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1" name="Line 55"/>
              <p:cNvSpPr>
                <a:spLocks noChangeShapeType="1"/>
              </p:cNvSpPr>
              <p:nvPr/>
            </p:nvSpPr>
            <p:spPr bwMode="auto">
              <a:xfrm flipV="1">
                <a:off x="9159140" y="3149047"/>
                <a:ext cx="421720" cy="334768"/>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2" name="Line 56"/>
              <p:cNvSpPr>
                <a:spLocks noChangeShapeType="1"/>
              </p:cNvSpPr>
              <p:nvPr/>
            </p:nvSpPr>
            <p:spPr bwMode="auto">
              <a:xfrm flipV="1">
                <a:off x="8650636" y="2522330"/>
                <a:ext cx="421041" cy="334768"/>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3" name="Line 57"/>
              <p:cNvSpPr>
                <a:spLocks noChangeShapeType="1"/>
              </p:cNvSpPr>
              <p:nvPr/>
            </p:nvSpPr>
            <p:spPr bwMode="auto">
              <a:xfrm flipV="1">
                <a:off x="8619448" y="3748515"/>
                <a:ext cx="421720" cy="334768"/>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4" name="Line 59"/>
              <p:cNvSpPr>
                <a:spLocks noChangeShapeType="1"/>
              </p:cNvSpPr>
              <p:nvPr/>
            </p:nvSpPr>
            <p:spPr bwMode="auto">
              <a:xfrm flipV="1">
                <a:off x="8098061" y="3156832"/>
                <a:ext cx="421720" cy="334768"/>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5" name="Line 61"/>
              <p:cNvSpPr>
                <a:spLocks noChangeShapeType="1"/>
              </p:cNvSpPr>
              <p:nvPr/>
            </p:nvSpPr>
            <p:spPr bwMode="auto">
              <a:xfrm rot="-5400000">
                <a:off x="8015383" y="3479922"/>
                <a:ext cx="121762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6" name="Line 63"/>
              <p:cNvSpPr>
                <a:spLocks noChangeShapeType="1"/>
              </p:cNvSpPr>
              <p:nvPr/>
            </p:nvSpPr>
            <p:spPr bwMode="auto">
              <a:xfrm rot="-5400000">
                <a:off x="8768648" y="3308645"/>
                <a:ext cx="1217621" cy="0"/>
              </a:xfrm>
              <a:prstGeom prst="line">
                <a:avLst/>
              </a:prstGeom>
              <a:noFill/>
              <a:ln w="12700">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7" name="Line 64"/>
              <p:cNvSpPr>
                <a:spLocks noChangeShapeType="1"/>
              </p:cNvSpPr>
              <p:nvPr/>
            </p:nvSpPr>
            <p:spPr bwMode="auto">
              <a:xfrm rot="-5400000">
                <a:off x="7719095" y="3301638"/>
                <a:ext cx="1217621"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8" name="Line 66"/>
              <p:cNvSpPr>
                <a:spLocks noChangeShapeType="1"/>
              </p:cNvSpPr>
              <p:nvPr/>
            </p:nvSpPr>
            <p:spPr bwMode="auto">
              <a:xfrm rot="-5400000">
                <a:off x="8448629" y="3130362"/>
                <a:ext cx="1217621" cy="0"/>
              </a:xfrm>
              <a:prstGeom prst="line">
                <a:avLst/>
              </a:prstGeom>
              <a:noFill/>
              <a:ln w="12700">
                <a:solidFill>
                  <a:srgbClr val="000000"/>
                </a:solidFill>
                <a:prstDash val="dash"/>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39" name="Oval 67"/>
              <p:cNvSpPr>
                <a:spLocks noChangeArrowheads="1"/>
              </p:cNvSpPr>
              <p:nvPr/>
            </p:nvSpPr>
            <p:spPr bwMode="auto">
              <a:xfrm>
                <a:off x="8302819" y="2670250"/>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0" name="Oval 68"/>
              <p:cNvSpPr>
                <a:spLocks noChangeArrowheads="1"/>
              </p:cNvSpPr>
              <p:nvPr/>
            </p:nvSpPr>
            <p:spPr bwMode="auto">
              <a:xfrm>
                <a:off x="9358474" y="2677257"/>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1" name="Oval 69"/>
              <p:cNvSpPr>
                <a:spLocks noChangeArrowheads="1"/>
              </p:cNvSpPr>
              <p:nvPr/>
            </p:nvSpPr>
            <p:spPr bwMode="auto">
              <a:xfrm>
                <a:off x="9047269" y="2502088"/>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2" name="Oval 70"/>
              <p:cNvSpPr>
                <a:spLocks noChangeArrowheads="1"/>
              </p:cNvSpPr>
              <p:nvPr/>
            </p:nvSpPr>
            <p:spPr bwMode="auto">
              <a:xfrm>
                <a:off x="8607921" y="2845420"/>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3" name="Oval 71"/>
              <p:cNvSpPr>
                <a:spLocks noChangeArrowheads="1"/>
              </p:cNvSpPr>
              <p:nvPr/>
            </p:nvSpPr>
            <p:spPr bwMode="auto">
              <a:xfrm>
                <a:off x="8089247" y="3462016"/>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4" name="Oval 72"/>
              <p:cNvSpPr>
                <a:spLocks noChangeArrowheads="1"/>
              </p:cNvSpPr>
              <p:nvPr/>
            </p:nvSpPr>
            <p:spPr bwMode="auto">
              <a:xfrm>
                <a:off x="9148292" y="3465908"/>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5" name="Oval 73"/>
              <p:cNvSpPr>
                <a:spLocks noChangeArrowheads="1"/>
              </p:cNvSpPr>
              <p:nvPr/>
            </p:nvSpPr>
            <p:spPr bwMode="auto">
              <a:xfrm>
                <a:off x="8495372" y="3143597"/>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6" name="Oval 74"/>
              <p:cNvSpPr>
                <a:spLocks noChangeArrowheads="1"/>
              </p:cNvSpPr>
              <p:nvPr/>
            </p:nvSpPr>
            <p:spPr bwMode="auto">
              <a:xfrm>
                <a:off x="9563232" y="3129583"/>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7" name="Oval 75"/>
              <p:cNvSpPr>
                <a:spLocks noChangeArrowheads="1"/>
              </p:cNvSpPr>
              <p:nvPr/>
            </p:nvSpPr>
            <p:spPr bwMode="auto">
              <a:xfrm>
                <a:off x="8318413" y="3879308"/>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8" name="Oval 76"/>
              <p:cNvSpPr>
                <a:spLocks noChangeArrowheads="1"/>
              </p:cNvSpPr>
              <p:nvPr/>
            </p:nvSpPr>
            <p:spPr bwMode="auto">
              <a:xfrm>
                <a:off x="8599785" y="4077054"/>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49" name="Oval 77"/>
              <p:cNvSpPr>
                <a:spLocks noChangeArrowheads="1"/>
              </p:cNvSpPr>
              <p:nvPr/>
            </p:nvSpPr>
            <p:spPr bwMode="auto">
              <a:xfrm>
                <a:off x="9361864" y="3890985"/>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0" name="Oval 78"/>
              <p:cNvSpPr>
                <a:spLocks noChangeArrowheads="1"/>
              </p:cNvSpPr>
              <p:nvPr/>
            </p:nvSpPr>
            <p:spPr bwMode="auto">
              <a:xfrm>
                <a:off x="9039811" y="3713481"/>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1" name="Oval 82"/>
              <p:cNvSpPr>
                <a:spLocks noChangeArrowheads="1"/>
              </p:cNvSpPr>
              <p:nvPr/>
            </p:nvSpPr>
            <p:spPr bwMode="auto">
              <a:xfrm>
                <a:off x="8095349" y="2860991"/>
                <a:ext cx="37291"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2" name="Oval 83"/>
              <p:cNvSpPr>
                <a:spLocks noChangeArrowheads="1"/>
              </p:cNvSpPr>
              <p:nvPr/>
            </p:nvSpPr>
            <p:spPr bwMode="auto">
              <a:xfrm>
                <a:off x="9151004" y="2864105"/>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3" name="Oval 84"/>
              <p:cNvSpPr>
                <a:spLocks noChangeArrowheads="1"/>
              </p:cNvSpPr>
              <p:nvPr/>
            </p:nvSpPr>
            <p:spPr bwMode="auto">
              <a:xfrm>
                <a:off x="9557129" y="2508316"/>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4" name="Oval 85"/>
              <p:cNvSpPr>
                <a:spLocks noChangeArrowheads="1"/>
              </p:cNvSpPr>
              <p:nvPr/>
            </p:nvSpPr>
            <p:spPr bwMode="auto">
              <a:xfrm>
                <a:off x="8821493" y="2677257"/>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5" name="Oval 86"/>
              <p:cNvSpPr>
                <a:spLocks noChangeArrowheads="1"/>
              </p:cNvSpPr>
              <p:nvPr/>
            </p:nvSpPr>
            <p:spPr bwMode="auto">
              <a:xfrm>
                <a:off x="8820815" y="3292296"/>
                <a:ext cx="37968" cy="43598"/>
              </a:xfrm>
              <a:prstGeom prst="ellipse">
                <a:avLst/>
              </a:prstGeom>
              <a:solidFill>
                <a:srgbClr val="FF0000"/>
              </a:solidFill>
              <a:ln w="57150" algn="ctr">
                <a:solidFill>
                  <a:srgbClr val="FF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6" name="Oval 87"/>
              <p:cNvSpPr>
                <a:spLocks noChangeArrowheads="1"/>
              </p:cNvSpPr>
              <p:nvPr/>
            </p:nvSpPr>
            <p:spPr bwMode="auto">
              <a:xfrm>
                <a:off x="9034387" y="3129583"/>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7" name="Oval 88"/>
              <p:cNvSpPr>
                <a:spLocks noChangeArrowheads="1"/>
              </p:cNvSpPr>
              <p:nvPr/>
            </p:nvSpPr>
            <p:spPr bwMode="auto">
              <a:xfrm>
                <a:off x="8300107" y="3290739"/>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8" name="Oval 89"/>
              <p:cNvSpPr>
                <a:spLocks noChangeArrowheads="1"/>
              </p:cNvSpPr>
              <p:nvPr/>
            </p:nvSpPr>
            <p:spPr bwMode="auto">
              <a:xfrm>
                <a:off x="8500796" y="3718930"/>
                <a:ext cx="37291"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59" name="Oval 90"/>
              <p:cNvSpPr>
                <a:spLocks noChangeArrowheads="1"/>
              </p:cNvSpPr>
              <p:nvPr/>
            </p:nvSpPr>
            <p:spPr bwMode="auto">
              <a:xfrm>
                <a:off x="8093993" y="4074718"/>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0" name="Oval 91"/>
              <p:cNvSpPr>
                <a:spLocks noChangeArrowheads="1"/>
              </p:cNvSpPr>
              <p:nvPr/>
            </p:nvSpPr>
            <p:spPr bwMode="auto">
              <a:xfrm>
                <a:off x="9558485" y="3724380"/>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1" name="Oval 92"/>
              <p:cNvSpPr>
                <a:spLocks noChangeArrowheads="1"/>
              </p:cNvSpPr>
              <p:nvPr/>
            </p:nvSpPr>
            <p:spPr bwMode="auto">
              <a:xfrm>
                <a:off x="9361864" y="3283732"/>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2" name="Oval 93"/>
              <p:cNvSpPr>
                <a:spLocks noChangeArrowheads="1"/>
              </p:cNvSpPr>
              <p:nvPr/>
            </p:nvSpPr>
            <p:spPr bwMode="auto">
              <a:xfrm>
                <a:off x="8601141" y="3465908"/>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563" name="Oval 94"/>
              <p:cNvSpPr>
                <a:spLocks noChangeArrowheads="1"/>
              </p:cNvSpPr>
              <p:nvPr/>
            </p:nvSpPr>
            <p:spPr bwMode="auto">
              <a:xfrm>
                <a:off x="8818781" y="3893321"/>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gr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68318" y="620714"/>
            <a:ext cx="7519973" cy="290318"/>
          </a:xfrm>
          <a:prstGeom prst="rect">
            <a:avLst/>
          </a:prstGeom>
          <a:noFill/>
          <a:ln w="9525">
            <a:noFill/>
            <a:miter lim="800000"/>
            <a:headEnd/>
            <a:tailEnd/>
          </a:ln>
        </p:spPr>
        <p:txBody>
          <a:bodyPr wrap="none" lIns="91423" tIns="45711" rIns="91423" bIns="45711">
            <a:spAutoFit/>
          </a:bodyPr>
          <a:lstStyle/>
          <a:p>
            <a:pPr algn="l">
              <a:lnSpc>
                <a:spcPct val="70000"/>
              </a:lnSpc>
              <a:spcBef>
                <a:spcPct val="50000"/>
              </a:spcBef>
            </a:pPr>
            <a:r>
              <a:rPr kumimoji="0" lang="en-US" sz="1800" dirty="0" smtClean="0">
                <a:solidFill>
                  <a:srgbClr val="C8C8C8"/>
                </a:solidFill>
                <a:latin typeface="Arial" pitchFamily="34" charset="0"/>
              </a:rPr>
              <a:t>From a the </a:t>
            </a:r>
            <a:r>
              <a:rPr kumimoji="0" lang="en-US" sz="1800" i="1" dirty="0" err="1" smtClean="0">
                <a:solidFill>
                  <a:srgbClr val="C8C8C8"/>
                </a:solidFill>
                <a:latin typeface="Arial" pitchFamily="34" charset="0"/>
              </a:rPr>
              <a:t>i-th</a:t>
            </a:r>
            <a:r>
              <a:rPr kumimoji="0" lang="en-US" sz="1800" dirty="0" smtClean="0">
                <a:solidFill>
                  <a:srgbClr val="C8C8C8"/>
                </a:solidFill>
                <a:latin typeface="Arial" pitchFamily="34" charset="0"/>
              </a:rPr>
              <a:t> solid surface triangulation patch to the </a:t>
            </a:r>
            <a:r>
              <a:rPr kumimoji="0" lang="en-US" sz="1800" i="1" dirty="0" err="1" smtClean="0">
                <a:solidFill>
                  <a:srgbClr val="C8C8C8"/>
                </a:solidFill>
                <a:latin typeface="Arial" pitchFamily="34" charset="0"/>
              </a:rPr>
              <a:t>i-th</a:t>
            </a:r>
            <a:r>
              <a:rPr kumimoji="0" lang="en-US" sz="1800" i="1" dirty="0" smtClean="0">
                <a:solidFill>
                  <a:srgbClr val="C8C8C8"/>
                </a:solidFill>
                <a:latin typeface="Arial" pitchFamily="34" charset="0"/>
              </a:rPr>
              <a:t> </a:t>
            </a:r>
            <a:r>
              <a:rPr kumimoji="0" lang="en-US" sz="1800" dirty="0" smtClean="0">
                <a:solidFill>
                  <a:srgbClr val="C8C8C8"/>
                </a:solidFill>
                <a:latin typeface="Arial" pitchFamily="34" charset="0"/>
              </a:rPr>
              <a:t>meccano face</a:t>
            </a:r>
            <a:endParaRPr kumimoji="0" lang="en-US" sz="1800" i="1" dirty="0" smtClean="0">
              <a:solidFill>
                <a:srgbClr val="C8C8C8"/>
              </a:solidFill>
              <a:latin typeface="Arial" pitchFamily="34" charset="0"/>
            </a:endParaRPr>
          </a:p>
        </p:txBody>
      </p:sp>
      <p:sp>
        <p:nvSpPr>
          <p:cNvPr id="41987" name="Rectangle 3"/>
          <p:cNvSpPr>
            <a:spLocks noChangeArrowheads="1"/>
          </p:cNvSpPr>
          <p:nvPr/>
        </p:nvSpPr>
        <p:spPr bwMode="auto">
          <a:xfrm>
            <a:off x="468313" y="115888"/>
            <a:ext cx="7724776" cy="576262"/>
          </a:xfrm>
          <a:prstGeom prst="rect">
            <a:avLst/>
          </a:prstGeom>
          <a:noFill/>
          <a:ln w="9525">
            <a:noFill/>
            <a:miter lim="800000"/>
            <a:headEnd/>
            <a:tailEnd/>
          </a:ln>
        </p:spPr>
        <p:txBody>
          <a:bodyPr wrap="none" lIns="91423" tIns="45711" rIns="91423" bIns="45711"/>
          <a:lstStyle/>
          <a:p>
            <a:pPr algn="l" eaLnBrk="1" hangingPunct="1"/>
            <a:r>
              <a:rPr kumimoji="0" lang="en-US" sz="2400" b="1" dirty="0" smtClean="0">
                <a:solidFill>
                  <a:srgbClr val="FFFFFF"/>
                </a:solidFill>
                <a:latin typeface="Trebuchet MS" pitchFamily="34" charset="0"/>
              </a:rPr>
              <a:t>Surface Parameterization of M.S. Floater (CAGD 1997)</a:t>
            </a:r>
          </a:p>
        </p:txBody>
      </p:sp>
      <p:sp>
        <p:nvSpPr>
          <p:cNvPr id="42037" name="166 Rectángulo"/>
          <p:cNvSpPr>
            <a:spLocks noChangeArrowheads="1"/>
          </p:cNvSpPr>
          <p:nvPr/>
        </p:nvSpPr>
        <p:spPr bwMode="auto">
          <a:xfrm>
            <a:off x="466728" y="890593"/>
            <a:ext cx="9439275" cy="369314"/>
          </a:xfrm>
          <a:prstGeom prst="rect">
            <a:avLst/>
          </a:prstGeom>
          <a:noFill/>
          <a:ln w="9525">
            <a:noFill/>
            <a:miter lim="800000"/>
            <a:headEnd/>
            <a:tailEnd/>
          </a:ln>
        </p:spPr>
        <p:txBody>
          <a:bodyPr lIns="91423" tIns="45711" rIns="91423" bIns="45711">
            <a:spAutoFit/>
          </a:bodyPr>
          <a:lstStyle/>
          <a:p>
            <a:pPr algn="l"/>
            <a:r>
              <a:rPr lang="es-ES" sz="1800" i="1" dirty="0" smtClean="0"/>
              <a:t>http://www.sintef.no/math software</a:t>
            </a:r>
            <a:r>
              <a:rPr lang="es-ES" sz="1800" dirty="0" smtClean="0"/>
              <a:t>, </a:t>
            </a:r>
            <a:r>
              <a:rPr lang="en-US" sz="1800" dirty="0" err="1" smtClean="0"/>
              <a:t>GoTools</a:t>
            </a:r>
            <a:r>
              <a:rPr lang="en-US" sz="1800" dirty="0" smtClean="0"/>
              <a:t> from SINTEF ICT</a:t>
            </a:r>
            <a:endParaRPr lang="es-ES" sz="1800" dirty="0" smtClean="0"/>
          </a:p>
        </p:txBody>
      </p:sp>
      <p:sp>
        <p:nvSpPr>
          <p:cNvPr id="79" name="Rectangle 2"/>
          <p:cNvSpPr>
            <a:spLocks noChangeArrowheads="1"/>
          </p:cNvSpPr>
          <p:nvPr/>
        </p:nvSpPr>
        <p:spPr bwMode="auto">
          <a:xfrm>
            <a:off x="9404350" y="5368925"/>
            <a:ext cx="404813" cy="290513"/>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b="1" kern="0" smtClean="0">
                <a:solidFill>
                  <a:srgbClr val="000000"/>
                </a:solidFill>
                <a:latin typeface="Arial" charset="0"/>
              </a:rPr>
              <a:t>A’</a:t>
            </a:r>
          </a:p>
        </p:txBody>
      </p:sp>
      <p:sp>
        <p:nvSpPr>
          <p:cNvPr id="154" name="Rectangle 2"/>
          <p:cNvSpPr>
            <a:spLocks noChangeArrowheads="1"/>
          </p:cNvSpPr>
          <p:nvPr/>
        </p:nvSpPr>
        <p:spPr bwMode="auto">
          <a:xfrm>
            <a:off x="9371013" y="2425700"/>
            <a:ext cx="415925" cy="290513"/>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b="1" kern="0" smtClean="0">
                <a:solidFill>
                  <a:srgbClr val="000000"/>
                </a:solidFill>
                <a:latin typeface="Arial" charset="0"/>
              </a:rPr>
              <a:t>B’</a:t>
            </a:r>
            <a:endParaRPr kumimoji="0" lang="en-US" sz="1800" b="1" i="1" kern="0" smtClean="0">
              <a:solidFill>
                <a:srgbClr val="000000"/>
              </a:solidFill>
              <a:latin typeface="Arial" charset="0"/>
            </a:endParaRPr>
          </a:p>
        </p:txBody>
      </p:sp>
      <p:grpSp>
        <p:nvGrpSpPr>
          <p:cNvPr id="2" name="154 Grupo"/>
          <p:cNvGrpSpPr/>
          <p:nvPr/>
        </p:nvGrpSpPr>
        <p:grpSpPr>
          <a:xfrm>
            <a:off x="82550" y="1755775"/>
            <a:ext cx="9518650" cy="4775200"/>
            <a:chOff x="82550" y="1755775"/>
            <a:chExt cx="9518650" cy="4775200"/>
          </a:xfrm>
        </p:grpSpPr>
        <p:sp>
          <p:nvSpPr>
            <p:cNvPr id="156" name="18 Rectángulo"/>
            <p:cNvSpPr>
              <a:spLocks noChangeArrowheads="1"/>
            </p:cNvSpPr>
            <p:nvPr/>
          </p:nvSpPr>
          <p:spPr bwMode="auto">
            <a:xfrm>
              <a:off x="6184900" y="2790825"/>
              <a:ext cx="3355975" cy="2359025"/>
            </a:xfrm>
            <a:prstGeom prst="rect">
              <a:avLst/>
            </a:prstGeom>
            <a:solidFill>
              <a:srgbClr val="BBE0E3"/>
            </a:solidFill>
            <a:ln w="15875" algn="ctr">
              <a:solidFill>
                <a:srgbClr val="FF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157" name="Rectangle 2"/>
            <p:cNvSpPr>
              <a:spLocks noChangeArrowheads="1"/>
            </p:cNvSpPr>
            <p:nvPr/>
          </p:nvSpPr>
          <p:spPr bwMode="auto">
            <a:xfrm>
              <a:off x="1041400" y="5934075"/>
              <a:ext cx="1762125" cy="290513"/>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Physical Space</a:t>
              </a:r>
              <a:endParaRPr kumimoji="0" lang="en-US" sz="1800" i="1">
                <a:solidFill>
                  <a:srgbClr val="C8C8C8"/>
                </a:solidFill>
                <a:latin typeface="Arial" charset="0"/>
              </a:endParaRPr>
            </a:p>
          </p:txBody>
        </p:sp>
        <p:sp>
          <p:nvSpPr>
            <p:cNvPr id="158" name="Rectangle 2"/>
            <p:cNvSpPr>
              <a:spLocks noChangeArrowheads="1"/>
            </p:cNvSpPr>
            <p:nvPr/>
          </p:nvSpPr>
          <p:spPr bwMode="auto">
            <a:xfrm>
              <a:off x="6897688" y="5991225"/>
              <a:ext cx="2017712" cy="290513"/>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Parametric Space</a:t>
              </a:r>
              <a:endParaRPr kumimoji="0" lang="en-US" sz="1800" i="1">
                <a:solidFill>
                  <a:srgbClr val="C8C8C8"/>
                </a:solidFill>
                <a:latin typeface="Arial" charset="0"/>
              </a:endParaRPr>
            </a:p>
          </p:txBody>
        </p:sp>
        <p:sp>
          <p:nvSpPr>
            <p:cNvPr id="159" name="158 Forma libre"/>
            <p:cNvSpPr/>
            <p:nvPr/>
          </p:nvSpPr>
          <p:spPr bwMode="auto">
            <a:xfrm>
              <a:off x="227013" y="2063750"/>
              <a:ext cx="3717925" cy="3225800"/>
            </a:xfrm>
            <a:custGeom>
              <a:avLst/>
              <a:gdLst>
                <a:gd name="connsiteX0" fmla="*/ 26068 w 3717757"/>
                <a:gd name="connsiteY0" fmla="*/ 980573 h 3226468"/>
                <a:gd name="connsiteX1" fmla="*/ 254668 w 3717757"/>
                <a:gd name="connsiteY1" fmla="*/ 619626 h 3226468"/>
                <a:gd name="connsiteX2" fmla="*/ 928436 w 3717757"/>
                <a:gd name="connsiteY2" fmla="*/ 174457 h 3226468"/>
                <a:gd name="connsiteX3" fmla="*/ 1698457 w 3717757"/>
                <a:gd name="connsiteY3" fmla="*/ 18047 h 3226468"/>
                <a:gd name="connsiteX4" fmla="*/ 2552700 w 3717757"/>
                <a:gd name="connsiteY4" fmla="*/ 282741 h 3226468"/>
                <a:gd name="connsiteX5" fmla="*/ 3226468 w 3717757"/>
                <a:gd name="connsiteY5" fmla="*/ 836194 h 3226468"/>
                <a:gd name="connsiteX6" fmla="*/ 3479131 w 3717757"/>
                <a:gd name="connsiteY6" fmla="*/ 1558089 h 3226468"/>
                <a:gd name="connsiteX7" fmla="*/ 3539289 w 3717757"/>
                <a:gd name="connsiteY7" fmla="*/ 2147636 h 3226468"/>
                <a:gd name="connsiteX8" fmla="*/ 2408321 w 3717757"/>
                <a:gd name="connsiteY8" fmla="*/ 3134226 h 3226468"/>
                <a:gd name="connsiteX9" fmla="*/ 1674394 w 3717757"/>
                <a:gd name="connsiteY9" fmla="*/ 2701089 h 3226468"/>
                <a:gd name="connsiteX10" fmla="*/ 1325478 w 3717757"/>
                <a:gd name="connsiteY10" fmla="*/ 1943099 h 3226468"/>
                <a:gd name="connsiteX11" fmla="*/ 988594 w 3717757"/>
                <a:gd name="connsiteY11" fmla="*/ 1305426 h 3226468"/>
                <a:gd name="connsiteX12" fmla="*/ 435142 w 3717757"/>
                <a:gd name="connsiteY12" fmla="*/ 1149015 h 3226468"/>
                <a:gd name="connsiteX13" fmla="*/ 98257 w 3717757"/>
                <a:gd name="connsiteY13" fmla="*/ 1100889 h 3226468"/>
                <a:gd name="connsiteX14" fmla="*/ 26068 w 3717757"/>
                <a:gd name="connsiteY14" fmla="*/ 980573 h 322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7757" h="3226468">
                  <a:moveTo>
                    <a:pt x="26068" y="980573"/>
                  </a:moveTo>
                  <a:cubicBezTo>
                    <a:pt x="52137" y="900363"/>
                    <a:pt x="104273" y="753979"/>
                    <a:pt x="254668" y="619626"/>
                  </a:cubicBezTo>
                  <a:cubicBezTo>
                    <a:pt x="405063" y="485273"/>
                    <a:pt x="687805" y="274720"/>
                    <a:pt x="928436" y="174457"/>
                  </a:cubicBezTo>
                  <a:cubicBezTo>
                    <a:pt x="1169067" y="74194"/>
                    <a:pt x="1427746" y="0"/>
                    <a:pt x="1698457" y="18047"/>
                  </a:cubicBezTo>
                  <a:cubicBezTo>
                    <a:pt x="1969168" y="36094"/>
                    <a:pt x="2298032" y="146383"/>
                    <a:pt x="2552700" y="282741"/>
                  </a:cubicBezTo>
                  <a:cubicBezTo>
                    <a:pt x="2807368" y="419099"/>
                    <a:pt x="3072063" y="623636"/>
                    <a:pt x="3226468" y="836194"/>
                  </a:cubicBezTo>
                  <a:cubicBezTo>
                    <a:pt x="3380873" y="1048752"/>
                    <a:pt x="3426994" y="1339515"/>
                    <a:pt x="3479131" y="1558089"/>
                  </a:cubicBezTo>
                  <a:cubicBezTo>
                    <a:pt x="3531268" y="1776663"/>
                    <a:pt x="3717757" y="1884946"/>
                    <a:pt x="3539289" y="2147636"/>
                  </a:cubicBezTo>
                  <a:cubicBezTo>
                    <a:pt x="3360821" y="2410326"/>
                    <a:pt x="2719137" y="3041984"/>
                    <a:pt x="2408321" y="3134226"/>
                  </a:cubicBezTo>
                  <a:cubicBezTo>
                    <a:pt x="2097505" y="3226468"/>
                    <a:pt x="1854868" y="2899610"/>
                    <a:pt x="1674394" y="2701089"/>
                  </a:cubicBezTo>
                  <a:cubicBezTo>
                    <a:pt x="1493920" y="2502568"/>
                    <a:pt x="1439778" y="2175709"/>
                    <a:pt x="1325478" y="1943099"/>
                  </a:cubicBezTo>
                  <a:cubicBezTo>
                    <a:pt x="1211178" y="1710489"/>
                    <a:pt x="1136983" y="1437773"/>
                    <a:pt x="988594" y="1305426"/>
                  </a:cubicBezTo>
                  <a:cubicBezTo>
                    <a:pt x="840205" y="1173079"/>
                    <a:pt x="583532" y="1183105"/>
                    <a:pt x="435142" y="1149015"/>
                  </a:cubicBezTo>
                  <a:cubicBezTo>
                    <a:pt x="286753" y="1114926"/>
                    <a:pt x="164431" y="1132973"/>
                    <a:pt x="98257" y="1100889"/>
                  </a:cubicBezTo>
                  <a:cubicBezTo>
                    <a:pt x="32083" y="1068805"/>
                    <a:pt x="0" y="1060784"/>
                    <a:pt x="26068" y="980573"/>
                  </a:cubicBezTo>
                  <a:close/>
                </a:path>
              </a:pathLst>
            </a:custGeom>
            <a:gradFill flip="none" rotWithShape="1">
              <a:gsLst>
                <a:gs pos="0">
                  <a:srgbClr val="BBE0E3">
                    <a:shade val="30000"/>
                    <a:satMod val="115000"/>
                  </a:srgbClr>
                </a:gs>
                <a:gs pos="50000">
                  <a:srgbClr val="BBE0E3">
                    <a:shade val="67500"/>
                    <a:satMod val="115000"/>
                  </a:srgbClr>
                </a:gs>
                <a:gs pos="100000">
                  <a:srgbClr val="BBE0E3">
                    <a:shade val="100000"/>
                    <a:satMod val="115000"/>
                  </a:srgbClr>
                </a:gs>
              </a:gsLst>
              <a:lin ang="2700000" scaled="1"/>
              <a:tileRect/>
            </a:gradFill>
            <a:ln w="3175" cap="flat" cmpd="sng" algn="ctr">
              <a:solidFill>
                <a:srgbClr val="000000"/>
              </a:solidFill>
              <a:prstDash val="solid"/>
              <a:round/>
              <a:headEnd type="none" w="med" len="med"/>
              <a:tailEnd type="none" w="med" len="med"/>
            </a:ln>
            <a:effectLst/>
          </p:spPr>
          <p:txBody>
            <a:bodyPr lIns="90000" tIns="46800" rIns="90000" bIns="46800">
              <a:spAutoFit/>
            </a:bodyPr>
            <a:lstStyle/>
            <a:p>
              <a:pPr eaLnBrk="1" fontAlgn="auto" hangingPunct="1">
                <a:spcBef>
                  <a:spcPts val="0"/>
                </a:spcBef>
                <a:spcAft>
                  <a:spcPts val="0"/>
                </a:spcAft>
                <a:defRPr/>
              </a:pPr>
              <a:endParaRPr kumimoji="0" lang="es-ES" sz="1800" kern="0">
                <a:solidFill>
                  <a:sysClr val="windowText" lastClr="000000"/>
                </a:solidFill>
              </a:endParaRPr>
            </a:p>
          </p:txBody>
        </p:sp>
        <p:cxnSp>
          <p:nvCxnSpPr>
            <p:cNvPr id="160" name="52 Conector recto"/>
            <p:cNvCxnSpPr>
              <a:cxnSpLocks noChangeShapeType="1"/>
            </p:cNvCxnSpPr>
            <p:nvPr/>
          </p:nvCxnSpPr>
          <p:spPr bwMode="auto">
            <a:xfrm rot="16200000" flipH="1">
              <a:off x="1425575" y="2403475"/>
              <a:ext cx="628650" cy="95250"/>
            </a:xfrm>
            <a:prstGeom prst="line">
              <a:avLst/>
            </a:prstGeom>
            <a:noFill/>
            <a:ln w="12700" algn="ctr">
              <a:solidFill>
                <a:srgbClr val="FF0000"/>
              </a:solidFill>
              <a:round/>
              <a:headEnd/>
              <a:tailEnd/>
            </a:ln>
          </p:spPr>
        </p:cxnSp>
        <p:cxnSp>
          <p:nvCxnSpPr>
            <p:cNvPr id="161" name="56 Conector recto"/>
            <p:cNvCxnSpPr>
              <a:cxnSpLocks noChangeShapeType="1"/>
            </p:cNvCxnSpPr>
            <p:nvPr/>
          </p:nvCxnSpPr>
          <p:spPr bwMode="auto">
            <a:xfrm rot="10800000" flipV="1">
              <a:off x="885825" y="2095500"/>
              <a:ext cx="731838" cy="266700"/>
            </a:xfrm>
            <a:prstGeom prst="line">
              <a:avLst/>
            </a:prstGeom>
            <a:noFill/>
            <a:ln w="12700" algn="ctr">
              <a:solidFill>
                <a:srgbClr val="FF0000"/>
              </a:solidFill>
              <a:round/>
              <a:headEnd/>
              <a:tailEnd/>
            </a:ln>
          </p:spPr>
        </p:cxnSp>
        <p:cxnSp>
          <p:nvCxnSpPr>
            <p:cNvPr id="162" name="57 Conector recto"/>
            <p:cNvCxnSpPr>
              <a:cxnSpLocks noChangeShapeType="1"/>
            </p:cNvCxnSpPr>
            <p:nvPr/>
          </p:nvCxnSpPr>
          <p:spPr bwMode="auto">
            <a:xfrm>
              <a:off x="1749425" y="2070100"/>
              <a:ext cx="1443038" cy="544513"/>
            </a:xfrm>
            <a:prstGeom prst="line">
              <a:avLst/>
            </a:prstGeom>
            <a:noFill/>
            <a:ln w="12700" algn="ctr">
              <a:solidFill>
                <a:srgbClr val="FF0000"/>
              </a:solidFill>
              <a:round/>
              <a:headEnd/>
              <a:tailEnd/>
            </a:ln>
          </p:spPr>
        </p:cxnSp>
        <p:cxnSp>
          <p:nvCxnSpPr>
            <p:cNvPr id="163" name="58 Conector recto"/>
            <p:cNvCxnSpPr>
              <a:cxnSpLocks noChangeShapeType="1"/>
            </p:cNvCxnSpPr>
            <p:nvPr/>
          </p:nvCxnSpPr>
          <p:spPr bwMode="auto">
            <a:xfrm rot="5400000">
              <a:off x="238919" y="2482056"/>
              <a:ext cx="603250" cy="541338"/>
            </a:xfrm>
            <a:prstGeom prst="line">
              <a:avLst/>
            </a:prstGeom>
            <a:noFill/>
            <a:ln w="12700" algn="ctr">
              <a:solidFill>
                <a:srgbClr val="FF0000"/>
              </a:solidFill>
              <a:round/>
              <a:headEnd/>
              <a:tailEnd/>
            </a:ln>
          </p:spPr>
        </p:cxnSp>
        <p:cxnSp>
          <p:nvCxnSpPr>
            <p:cNvPr id="164" name="59 Conector recto"/>
            <p:cNvCxnSpPr>
              <a:cxnSpLocks noChangeShapeType="1"/>
            </p:cNvCxnSpPr>
            <p:nvPr/>
          </p:nvCxnSpPr>
          <p:spPr bwMode="auto">
            <a:xfrm rot="10800000" flipV="1">
              <a:off x="1831975" y="2665413"/>
              <a:ext cx="1341438" cy="144462"/>
            </a:xfrm>
            <a:prstGeom prst="line">
              <a:avLst/>
            </a:prstGeom>
            <a:noFill/>
            <a:ln w="12700" algn="ctr">
              <a:solidFill>
                <a:srgbClr val="FF0000"/>
              </a:solidFill>
              <a:round/>
              <a:headEnd/>
              <a:tailEnd/>
            </a:ln>
          </p:spPr>
        </p:cxnSp>
        <p:cxnSp>
          <p:nvCxnSpPr>
            <p:cNvPr id="165" name="65 Conector recto"/>
            <p:cNvCxnSpPr>
              <a:cxnSpLocks noChangeShapeType="1"/>
            </p:cNvCxnSpPr>
            <p:nvPr/>
          </p:nvCxnSpPr>
          <p:spPr bwMode="auto">
            <a:xfrm>
              <a:off x="920750" y="2432050"/>
              <a:ext cx="792163" cy="349250"/>
            </a:xfrm>
            <a:prstGeom prst="line">
              <a:avLst/>
            </a:prstGeom>
            <a:noFill/>
            <a:ln w="12700" algn="ctr">
              <a:solidFill>
                <a:srgbClr val="FF0000"/>
              </a:solidFill>
              <a:round/>
              <a:headEnd/>
              <a:tailEnd/>
            </a:ln>
          </p:spPr>
        </p:cxnSp>
        <p:cxnSp>
          <p:nvCxnSpPr>
            <p:cNvPr id="166" name="66 Conector recto"/>
            <p:cNvCxnSpPr>
              <a:cxnSpLocks noChangeShapeType="1"/>
            </p:cNvCxnSpPr>
            <p:nvPr/>
          </p:nvCxnSpPr>
          <p:spPr bwMode="auto">
            <a:xfrm rot="5400000">
              <a:off x="1273176" y="2851150"/>
              <a:ext cx="493712" cy="471487"/>
            </a:xfrm>
            <a:prstGeom prst="line">
              <a:avLst/>
            </a:prstGeom>
            <a:noFill/>
            <a:ln w="12700" algn="ctr">
              <a:solidFill>
                <a:srgbClr val="FF0000"/>
              </a:solidFill>
              <a:round/>
              <a:headEnd/>
              <a:tailEnd/>
            </a:ln>
          </p:spPr>
        </p:cxnSp>
        <p:cxnSp>
          <p:nvCxnSpPr>
            <p:cNvPr id="167" name="67 Conector recto"/>
            <p:cNvCxnSpPr>
              <a:cxnSpLocks noChangeShapeType="1"/>
              <a:endCxn id="159" idx="11"/>
            </p:cNvCxnSpPr>
            <p:nvPr/>
          </p:nvCxnSpPr>
          <p:spPr bwMode="auto">
            <a:xfrm>
              <a:off x="330200" y="3117850"/>
              <a:ext cx="884238" cy="250825"/>
            </a:xfrm>
            <a:prstGeom prst="line">
              <a:avLst/>
            </a:prstGeom>
            <a:noFill/>
            <a:ln w="12700" algn="ctr">
              <a:solidFill>
                <a:srgbClr val="FF0000"/>
              </a:solidFill>
              <a:round/>
              <a:headEnd/>
              <a:tailEnd/>
            </a:ln>
          </p:spPr>
        </p:cxnSp>
        <p:cxnSp>
          <p:nvCxnSpPr>
            <p:cNvPr id="168" name="68 Conector recto"/>
            <p:cNvCxnSpPr>
              <a:cxnSpLocks noChangeShapeType="1"/>
            </p:cNvCxnSpPr>
            <p:nvPr/>
          </p:nvCxnSpPr>
          <p:spPr bwMode="auto">
            <a:xfrm rot="16200000" flipH="1">
              <a:off x="1766887" y="2916238"/>
              <a:ext cx="974725" cy="850900"/>
            </a:xfrm>
            <a:prstGeom prst="line">
              <a:avLst/>
            </a:prstGeom>
            <a:noFill/>
            <a:ln w="12700" algn="ctr">
              <a:solidFill>
                <a:srgbClr val="FF0000"/>
              </a:solidFill>
              <a:round/>
              <a:headEnd/>
              <a:tailEnd/>
            </a:ln>
          </p:spPr>
        </p:cxnSp>
        <p:cxnSp>
          <p:nvCxnSpPr>
            <p:cNvPr id="169" name="77 Conector recto"/>
            <p:cNvCxnSpPr>
              <a:cxnSpLocks noChangeShapeType="1"/>
            </p:cNvCxnSpPr>
            <p:nvPr/>
          </p:nvCxnSpPr>
          <p:spPr bwMode="auto">
            <a:xfrm rot="5400000">
              <a:off x="2388394" y="3056732"/>
              <a:ext cx="1152525" cy="446087"/>
            </a:xfrm>
            <a:prstGeom prst="line">
              <a:avLst/>
            </a:prstGeom>
            <a:noFill/>
            <a:ln w="12700" algn="ctr">
              <a:solidFill>
                <a:srgbClr val="FF0000"/>
              </a:solidFill>
              <a:round/>
              <a:headEnd/>
              <a:tailEnd/>
            </a:ln>
          </p:spPr>
        </p:cxnSp>
        <p:cxnSp>
          <p:nvCxnSpPr>
            <p:cNvPr id="170" name="78 Conector recto"/>
            <p:cNvCxnSpPr>
              <a:cxnSpLocks noChangeShapeType="1"/>
            </p:cNvCxnSpPr>
            <p:nvPr/>
          </p:nvCxnSpPr>
          <p:spPr bwMode="auto">
            <a:xfrm rot="16200000" flipH="1">
              <a:off x="2882107" y="3051969"/>
              <a:ext cx="1270000" cy="573087"/>
            </a:xfrm>
            <a:prstGeom prst="line">
              <a:avLst/>
            </a:prstGeom>
            <a:noFill/>
            <a:ln w="12700" algn="ctr">
              <a:solidFill>
                <a:srgbClr val="FF0000"/>
              </a:solidFill>
              <a:round/>
              <a:headEnd/>
              <a:tailEnd/>
            </a:ln>
          </p:spPr>
        </p:cxnSp>
        <p:cxnSp>
          <p:nvCxnSpPr>
            <p:cNvPr id="171" name="79 Conector recto"/>
            <p:cNvCxnSpPr>
              <a:cxnSpLocks noChangeShapeType="1"/>
            </p:cNvCxnSpPr>
            <p:nvPr/>
          </p:nvCxnSpPr>
          <p:spPr bwMode="auto">
            <a:xfrm rot="16200000" flipH="1">
              <a:off x="2632869" y="4028282"/>
              <a:ext cx="752475" cy="534987"/>
            </a:xfrm>
            <a:prstGeom prst="line">
              <a:avLst/>
            </a:prstGeom>
            <a:noFill/>
            <a:ln w="12700" algn="ctr">
              <a:solidFill>
                <a:srgbClr val="FF0000"/>
              </a:solidFill>
              <a:round/>
              <a:headEnd/>
              <a:tailEnd/>
            </a:ln>
          </p:spPr>
        </p:cxnSp>
        <p:cxnSp>
          <p:nvCxnSpPr>
            <p:cNvPr id="172" name="84 Conector recto"/>
            <p:cNvCxnSpPr>
              <a:cxnSpLocks noChangeShapeType="1"/>
            </p:cNvCxnSpPr>
            <p:nvPr/>
          </p:nvCxnSpPr>
          <p:spPr bwMode="auto">
            <a:xfrm rot="16200000" flipH="1">
              <a:off x="978694" y="3745706"/>
              <a:ext cx="1066800" cy="458788"/>
            </a:xfrm>
            <a:prstGeom prst="line">
              <a:avLst/>
            </a:prstGeom>
            <a:noFill/>
            <a:ln w="12700" algn="ctr">
              <a:solidFill>
                <a:srgbClr val="FF0000"/>
              </a:solidFill>
              <a:round/>
              <a:headEnd/>
              <a:tailEnd/>
            </a:ln>
          </p:spPr>
        </p:cxnSp>
        <p:cxnSp>
          <p:nvCxnSpPr>
            <p:cNvPr id="173" name="85 Conector recto"/>
            <p:cNvCxnSpPr>
              <a:cxnSpLocks noChangeShapeType="1"/>
            </p:cNvCxnSpPr>
            <p:nvPr/>
          </p:nvCxnSpPr>
          <p:spPr bwMode="auto">
            <a:xfrm rot="5400000">
              <a:off x="1989932" y="4479131"/>
              <a:ext cx="1225550" cy="150813"/>
            </a:xfrm>
            <a:prstGeom prst="line">
              <a:avLst/>
            </a:prstGeom>
            <a:noFill/>
            <a:ln w="12700" algn="ctr">
              <a:solidFill>
                <a:srgbClr val="FF0000"/>
              </a:solidFill>
              <a:round/>
              <a:headEnd/>
              <a:tailEnd/>
            </a:ln>
          </p:spPr>
        </p:cxnSp>
        <p:cxnSp>
          <p:nvCxnSpPr>
            <p:cNvPr id="174" name="88 Conector recto"/>
            <p:cNvCxnSpPr>
              <a:cxnSpLocks noChangeShapeType="1"/>
            </p:cNvCxnSpPr>
            <p:nvPr/>
          </p:nvCxnSpPr>
          <p:spPr bwMode="auto">
            <a:xfrm rot="5400000">
              <a:off x="967582" y="3675856"/>
              <a:ext cx="1625600" cy="14287"/>
            </a:xfrm>
            <a:prstGeom prst="line">
              <a:avLst/>
            </a:prstGeom>
            <a:noFill/>
            <a:ln w="12700" algn="ctr">
              <a:solidFill>
                <a:srgbClr val="FF0000"/>
              </a:solidFill>
              <a:round/>
              <a:headEnd/>
              <a:tailEnd/>
            </a:ln>
          </p:spPr>
        </p:cxnSp>
        <p:cxnSp>
          <p:nvCxnSpPr>
            <p:cNvPr id="175" name="89 Conector recto"/>
            <p:cNvCxnSpPr>
              <a:cxnSpLocks noChangeShapeType="1"/>
            </p:cNvCxnSpPr>
            <p:nvPr/>
          </p:nvCxnSpPr>
          <p:spPr bwMode="auto">
            <a:xfrm rot="16200000" flipH="1">
              <a:off x="1831181" y="4556919"/>
              <a:ext cx="611188" cy="647700"/>
            </a:xfrm>
            <a:prstGeom prst="line">
              <a:avLst/>
            </a:prstGeom>
            <a:noFill/>
            <a:ln w="12700" algn="ctr">
              <a:solidFill>
                <a:srgbClr val="FF0000"/>
              </a:solidFill>
              <a:round/>
              <a:headEnd/>
              <a:tailEnd/>
            </a:ln>
          </p:spPr>
        </p:cxnSp>
        <p:cxnSp>
          <p:nvCxnSpPr>
            <p:cNvPr id="176" name="93 Conector recto"/>
            <p:cNvCxnSpPr>
              <a:cxnSpLocks noChangeShapeType="1"/>
            </p:cNvCxnSpPr>
            <p:nvPr/>
          </p:nvCxnSpPr>
          <p:spPr bwMode="auto">
            <a:xfrm rot="5400000">
              <a:off x="3282951" y="4138612"/>
              <a:ext cx="601662" cy="436563"/>
            </a:xfrm>
            <a:prstGeom prst="line">
              <a:avLst/>
            </a:prstGeom>
            <a:noFill/>
            <a:ln w="12700" algn="ctr">
              <a:solidFill>
                <a:srgbClr val="FF0000"/>
              </a:solidFill>
              <a:round/>
              <a:headEnd/>
              <a:tailEnd/>
            </a:ln>
          </p:spPr>
        </p:cxnSp>
        <p:cxnSp>
          <p:nvCxnSpPr>
            <p:cNvPr id="177" name="94 Conector recto"/>
            <p:cNvCxnSpPr>
              <a:cxnSpLocks noChangeShapeType="1"/>
            </p:cNvCxnSpPr>
            <p:nvPr/>
          </p:nvCxnSpPr>
          <p:spPr bwMode="auto">
            <a:xfrm rot="10800000" flipV="1">
              <a:off x="2571750" y="4741863"/>
              <a:ext cx="687388" cy="469900"/>
            </a:xfrm>
            <a:prstGeom prst="line">
              <a:avLst/>
            </a:prstGeom>
            <a:noFill/>
            <a:ln w="12700" algn="ctr">
              <a:solidFill>
                <a:srgbClr val="FF0000"/>
              </a:solidFill>
              <a:round/>
              <a:headEnd/>
              <a:tailEnd/>
            </a:ln>
          </p:spPr>
        </p:cxnSp>
        <p:cxnSp>
          <p:nvCxnSpPr>
            <p:cNvPr id="178" name="97 Conector recto"/>
            <p:cNvCxnSpPr>
              <a:cxnSpLocks noChangeShapeType="1"/>
            </p:cNvCxnSpPr>
            <p:nvPr/>
          </p:nvCxnSpPr>
          <p:spPr bwMode="auto">
            <a:xfrm rot="5400000" flipH="1" flipV="1">
              <a:off x="1924051" y="3767137"/>
              <a:ext cx="620712" cy="862013"/>
            </a:xfrm>
            <a:prstGeom prst="line">
              <a:avLst/>
            </a:prstGeom>
            <a:noFill/>
            <a:ln w="12700" algn="ctr">
              <a:solidFill>
                <a:srgbClr val="FF0000"/>
              </a:solidFill>
              <a:round/>
              <a:headEnd/>
              <a:tailEnd/>
            </a:ln>
          </p:spPr>
        </p:cxnSp>
        <p:cxnSp>
          <p:nvCxnSpPr>
            <p:cNvPr id="179" name="98 Conector recto"/>
            <p:cNvCxnSpPr>
              <a:cxnSpLocks noChangeShapeType="1"/>
            </p:cNvCxnSpPr>
            <p:nvPr/>
          </p:nvCxnSpPr>
          <p:spPr bwMode="auto">
            <a:xfrm>
              <a:off x="2763838" y="3879850"/>
              <a:ext cx="1025525" cy="125413"/>
            </a:xfrm>
            <a:prstGeom prst="line">
              <a:avLst/>
            </a:prstGeom>
            <a:noFill/>
            <a:ln w="12700" algn="ctr">
              <a:solidFill>
                <a:srgbClr val="FF0000"/>
              </a:solidFill>
              <a:round/>
              <a:headEnd/>
              <a:tailEnd/>
            </a:ln>
          </p:spPr>
        </p:cxnSp>
        <p:cxnSp>
          <p:nvCxnSpPr>
            <p:cNvPr id="180" name="102 Conector recto"/>
            <p:cNvCxnSpPr>
              <a:cxnSpLocks noChangeShapeType="1"/>
              <a:endCxn id="159" idx="11"/>
            </p:cNvCxnSpPr>
            <p:nvPr/>
          </p:nvCxnSpPr>
          <p:spPr bwMode="auto">
            <a:xfrm rot="16200000" flipH="1">
              <a:off x="575469" y="2729706"/>
              <a:ext cx="927100" cy="350838"/>
            </a:xfrm>
            <a:prstGeom prst="line">
              <a:avLst/>
            </a:prstGeom>
            <a:noFill/>
            <a:ln w="12700" algn="ctr">
              <a:solidFill>
                <a:srgbClr val="FF0000"/>
              </a:solidFill>
              <a:round/>
              <a:headEnd/>
              <a:tailEnd/>
            </a:ln>
          </p:spPr>
        </p:cxnSp>
        <p:cxnSp>
          <p:nvCxnSpPr>
            <p:cNvPr id="181" name="114 Conector recto"/>
            <p:cNvCxnSpPr>
              <a:cxnSpLocks noChangeShapeType="1"/>
            </p:cNvCxnSpPr>
            <p:nvPr/>
          </p:nvCxnSpPr>
          <p:spPr bwMode="auto">
            <a:xfrm rot="16200000" flipH="1">
              <a:off x="6099969" y="2948781"/>
              <a:ext cx="1009650" cy="769938"/>
            </a:xfrm>
            <a:prstGeom prst="line">
              <a:avLst/>
            </a:prstGeom>
            <a:noFill/>
            <a:ln w="12700" algn="ctr">
              <a:solidFill>
                <a:srgbClr val="FF0000"/>
              </a:solidFill>
              <a:round/>
              <a:headEnd/>
              <a:tailEnd/>
            </a:ln>
          </p:spPr>
        </p:cxnSp>
        <p:cxnSp>
          <p:nvCxnSpPr>
            <p:cNvPr id="182" name="116 Conector recto"/>
            <p:cNvCxnSpPr>
              <a:cxnSpLocks noChangeShapeType="1"/>
            </p:cNvCxnSpPr>
            <p:nvPr/>
          </p:nvCxnSpPr>
          <p:spPr bwMode="auto">
            <a:xfrm rot="5400000">
              <a:off x="8481219" y="3042444"/>
              <a:ext cx="1227137" cy="803275"/>
            </a:xfrm>
            <a:prstGeom prst="line">
              <a:avLst/>
            </a:prstGeom>
            <a:noFill/>
            <a:ln w="12700" algn="ctr">
              <a:solidFill>
                <a:srgbClr val="FF0000"/>
              </a:solidFill>
              <a:round/>
              <a:headEnd/>
              <a:tailEnd/>
            </a:ln>
          </p:spPr>
        </p:cxnSp>
        <p:cxnSp>
          <p:nvCxnSpPr>
            <p:cNvPr id="183" name="117 Conector recto"/>
            <p:cNvCxnSpPr>
              <a:cxnSpLocks noChangeShapeType="1"/>
            </p:cNvCxnSpPr>
            <p:nvPr/>
          </p:nvCxnSpPr>
          <p:spPr bwMode="auto">
            <a:xfrm flipV="1">
              <a:off x="8705850" y="3921125"/>
              <a:ext cx="842963" cy="166688"/>
            </a:xfrm>
            <a:prstGeom prst="line">
              <a:avLst/>
            </a:prstGeom>
            <a:noFill/>
            <a:ln w="12700" algn="ctr">
              <a:solidFill>
                <a:srgbClr val="FF0000"/>
              </a:solidFill>
              <a:round/>
              <a:headEnd/>
              <a:tailEnd/>
            </a:ln>
          </p:spPr>
        </p:cxnSp>
        <p:cxnSp>
          <p:nvCxnSpPr>
            <p:cNvPr id="184" name="118 Conector recto"/>
            <p:cNvCxnSpPr>
              <a:cxnSpLocks noChangeShapeType="1"/>
            </p:cNvCxnSpPr>
            <p:nvPr/>
          </p:nvCxnSpPr>
          <p:spPr bwMode="auto">
            <a:xfrm rot="5400000">
              <a:off x="8030369" y="4498181"/>
              <a:ext cx="966788" cy="263525"/>
            </a:xfrm>
            <a:prstGeom prst="line">
              <a:avLst/>
            </a:prstGeom>
            <a:noFill/>
            <a:ln w="12700" algn="ctr">
              <a:solidFill>
                <a:srgbClr val="FF0000"/>
              </a:solidFill>
              <a:round/>
              <a:headEnd/>
              <a:tailEnd/>
            </a:ln>
          </p:spPr>
        </p:cxnSp>
        <p:cxnSp>
          <p:nvCxnSpPr>
            <p:cNvPr id="185" name="119 Conector recto"/>
            <p:cNvCxnSpPr>
              <a:cxnSpLocks noChangeShapeType="1"/>
            </p:cNvCxnSpPr>
            <p:nvPr/>
          </p:nvCxnSpPr>
          <p:spPr bwMode="auto">
            <a:xfrm rot="16200000" flipH="1">
              <a:off x="8618538" y="4225925"/>
              <a:ext cx="946150" cy="803275"/>
            </a:xfrm>
            <a:prstGeom prst="line">
              <a:avLst/>
            </a:prstGeom>
            <a:noFill/>
            <a:ln w="12700" algn="ctr">
              <a:solidFill>
                <a:srgbClr val="FF0000"/>
              </a:solidFill>
              <a:round/>
              <a:headEnd/>
              <a:tailEnd/>
            </a:ln>
          </p:spPr>
        </p:cxnSp>
        <p:cxnSp>
          <p:nvCxnSpPr>
            <p:cNvPr id="186" name="120 Conector recto"/>
            <p:cNvCxnSpPr>
              <a:cxnSpLocks noChangeShapeType="1"/>
            </p:cNvCxnSpPr>
            <p:nvPr/>
          </p:nvCxnSpPr>
          <p:spPr bwMode="auto">
            <a:xfrm>
              <a:off x="7073900" y="3946525"/>
              <a:ext cx="1276350" cy="1179513"/>
            </a:xfrm>
            <a:prstGeom prst="line">
              <a:avLst/>
            </a:prstGeom>
            <a:noFill/>
            <a:ln w="12700" algn="ctr">
              <a:solidFill>
                <a:srgbClr val="FF0000"/>
              </a:solidFill>
              <a:round/>
              <a:headEnd/>
              <a:tailEnd/>
            </a:ln>
          </p:spPr>
        </p:cxnSp>
        <p:cxnSp>
          <p:nvCxnSpPr>
            <p:cNvPr id="187" name="121 Conector recto"/>
            <p:cNvCxnSpPr>
              <a:cxnSpLocks noChangeShapeType="1"/>
            </p:cNvCxnSpPr>
            <p:nvPr/>
          </p:nvCxnSpPr>
          <p:spPr bwMode="auto">
            <a:xfrm rot="5400000" flipH="1" flipV="1">
              <a:off x="6923882" y="2993231"/>
              <a:ext cx="990600" cy="703263"/>
            </a:xfrm>
            <a:prstGeom prst="line">
              <a:avLst/>
            </a:prstGeom>
            <a:noFill/>
            <a:ln w="12700" algn="ctr">
              <a:solidFill>
                <a:srgbClr val="FF0000"/>
              </a:solidFill>
              <a:round/>
              <a:headEnd/>
              <a:tailEnd/>
            </a:ln>
          </p:spPr>
        </p:cxnSp>
        <p:cxnSp>
          <p:nvCxnSpPr>
            <p:cNvPr id="188" name="122 Conector recto"/>
            <p:cNvCxnSpPr>
              <a:cxnSpLocks noChangeShapeType="1"/>
            </p:cNvCxnSpPr>
            <p:nvPr/>
          </p:nvCxnSpPr>
          <p:spPr bwMode="auto">
            <a:xfrm rot="10800000" flipV="1">
              <a:off x="6232525" y="3902075"/>
              <a:ext cx="749300" cy="204788"/>
            </a:xfrm>
            <a:prstGeom prst="line">
              <a:avLst/>
            </a:prstGeom>
            <a:noFill/>
            <a:ln w="12700" algn="ctr">
              <a:solidFill>
                <a:srgbClr val="FF0000"/>
              </a:solidFill>
              <a:round/>
              <a:headEnd/>
              <a:tailEnd/>
            </a:ln>
          </p:spPr>
        </p:cxnSp>
        <p:cxnSp>
          <p:nvCxnSpPr>
            <p:cNvPr id="189" name="123 Conector recto"/>
            <p:cNvCxnSpPr>
              <a:cxnSpLocks noChangeShapeType="1"/>
            </p:cNvCxnSpPr>
            <p:nvPr/>
          </p:nvCxnSpPr>
          <p:spPr bwMode="auto">
            <a:xfrm rot="16200000" flipH="1">
              <a:off x="6116638" y="4262438"/>
              <a:ext cx="941387" cy="725487"/>
            </a:xfrm>
            <a:prstGeom prst="line">
              <a:avLst/>
            </a:prstGeom>
            <a:noFill/>
            <a:ln w="12700" algn="ctr">
              <a:solidFill>
                <a:srgbClr val="FF0000"/>
              </a:solidFill>
              <a:round/>
              <a:headEnd/>
              <a:tailEnd/>
            </a:ln>
          </p:spPr>
        </p:cxnSp>
        <p:cxnSp>
          <p:nvCxnSpPr>
            <p:cNvPr id="190" name="124 Conector recto"/>
            <p:cNvCxnSpPr>
              <a:cxnSpLocks noChangeShapeType="1"/>
            </p:cNvCxnSpPr>
            <p:nvPr/>
          </p:nvCxnSpPr>
          <p:spPr bwMode="auto">
            <a:xfrm rot="5400000">
              <a:off x="6454775" y="4518025"/>
              <a:ext cx="1133475" cy="15875"/>
            </a:xfrm>
            <a:prstGeom prst="line">
              <a:avLst/>
            </a:prstGeom>
            <a:noFill/>
            <a:ln w="12700" algn="ctr">
              <a:solidFill>
                <a:srgbClr val="FF0000"/>
              </a:solidFill>
              <a:round/>
              <a:headEnd/>
              <a:tailEnd/>
            </a:ln>
          </p:spPr>
        </p:cxnSp>
        <p:cxnSp>
          <p:nvCxnSpPr>
            <p:cNvPr id="191" name="125 Conector recto"/>
            <p:cNvCxnSpPr>
              <a:cxnSpLocks noChangeShapeType="1"/>
            </p:cNvCxnSpPr>
            <p:nvPr/>
          </p:nvCxnSpPr>
          <p:spPr bwMode="auto">
            <a:xfrm>
              <a:off x="7100888" y="3902075"/>
              <a:ext cx="1477962" cy="188913"/>
            </a:xfrm>
            <a:prstGeom prst="line">
              <a:avLst/>
            </a:prstGeom>
            <a:noFill/>
            <a:ln w="12700" algn="ctr">
              <a:solidFill>
                <a:srgbClr val="FF0000"/>
              </a:solidFill>
              <a:round/>
              <a:headEnd/>
              <a:tailEnd/>
            </a:ln>
          </p:spPr>
        </p:cxnSp>
        <p:cxnSp>
          <p:nvCxnSpPr>
            <p:cNvPr id="192" name="141 Conector recto"/>
            <p:cNvCxnSpPr>
              <a:cxnSpLocks noChangeShapeType="1"/>
            </p:cNvCxnSpPr>
            <p:nvPr/>
          </p:nvCxnSpPr>
          <p:spPr bwMode="auto">
            <a:xfrm rot="16200000" flipH="1">
              <a:off x="6126957" y="2975769"/>
              <a:ext cx="982662" cy="742950"/>
            </a:xfrm>
            <a:prstGeom prst="line">
              <a:avLst/>
            </a:prstGeom>
            <a:noFill/>
            <a:ln w="12700" algn="ctr">
              <a:solidFill>
                <a:srgbClr val="FF0000"/>
              </a:solidFill>
              <a:round/>
              <a:headEnd/>
              <a:tailEnd/>
            </a:ln>
          </p:spPr>
        </p:cxnSp>
        <p:cxnSp>
          <p:nvCxnSpPr>
            <p:cNvPr id="193" name="142 Conector recto"/>
            <p:cNvCxnSpPr>
              <a:cxnSpLocks noChangeShapeType="1"/>
              <a:stCxn id="156" idx="0"/>
            </p:cNvCxnSpPr>
            <p:nvPr/>
          </p:nvCxnSpPr>
          <p:spPr bwMode="auto">
            <a:xfrm rot="16200000" flipH="1">
              <a:off x="7635875" y="3017838"/>
              <a:ext cx="1252538" cy="798512"/>
            </a:xfrm>
            <a:prstGeom prst="line">
              <a:avLst/>
            </a:prstGeom>
            <a:noFill/>
            <a:ln w="12700" algn="ctr">
              <a:solidFill>
                <a:srgbClr val="FF0000"/>
              </a:solidFill>
              <a:round/>
              <a:headEnd/>
              <a:tailEnd/>
            </a:ln>
          </p:spPr>
        </p:cxnSp>
        <p:sp>
          <p:nvSpPr>
            <p:cNvPr id="194" name="Rectangle 2"/>
            <p:cNvSpPr>
              <a:spLocks noChangeArrowheads="1"/>
            </p:cNvSpPr>
            <p:nvPr/>
          </p:nvSpPr>
          <p:spPr bwMode="auto">
            <a:xfrm>
              <a:off x="1543050" y="1755775"/>
              <a:ext cx="350838" cy="290513"/>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b="1" kern="0" smtClean="0">
                  <a:solidFill>
                    <a:srgbClr val="000000"/>
                  </a:solidFill>
                  <a:latin typeface="Arial" charset="0"/>
                </a:rPr>
                <a:t>C</a:t>
              </a:r>
              <a:endParaRPr kumimoji="0" lang="en-US" sz="1800" b="1" i="1" kern="0" smtClean="0">
                <a:solidFill>
                  <a:srgbClr val="000000"/>
                </a:solidFill>
                <a:latin typeface="Arial" charset="0"/>
              </a:endParaRPr>
            </a:p>
          </p:txBody>
        </p:sp>
        <p:sp>
          <p:nvSpPr>
            <p:cNvPr id="195" name="Rectangle 2"/>
            <p:cNvSpPr>
              <a:spLocks noChangeArrowheads="1"/>
            </p:cNvSpPr>
            <p:nvPr/>
          </p:nvSpPr>
          <p:spPr bwMode="auto">
            <a:xfrm>
              <a:off x="82550" y="3267075"/>
              <a:ext cx="352425" cy="290513"/>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b="1" kern="0" smtClean="0">
                  <a:solidFill>
                    <a:srgbClr val="000000"/>
                  </a:solidFill>
                  <a:latin typeface="Arial" charset="0"/>
                </a:rPr>
                <a:t>D</a:t>
              </a:r>
              <a:endParaRPr kumimoji="0" lang="en-US" sz="1800" b="1" i="1" kern="0" smtClean="0">
                <a:solidFill>
                  <a:srgbClr val="000000"/>
                </a:solidFill>
                <a:latin typeface="Arial" charset="0"/>
              </a:endParaRPr>
            </a:p>
          </p:txBody>
        </p:sp>
        <p:sp>
          <p:nvSpPr>
            <p:cNvPr id="196" name="Rectangle 2"/>
            <p:cNvSpPr>
              <a:spLocks noChangeArrowheads="1"/>
            </p:cNvSpPr>
            <p:nvPr/>
          </p:nvSpPr>
          <p:spPr bwMode="auto">
            <a:xfrm>
              <a:off x="3889375" y="3897313"/>
              <a:ext cx="350838" cy="290512"/>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b="1" kern="0" smtClean="0">
                  <a:solidFill>
                    <a:srgbClr val="000000"/>
                  </a:solidFill>
                  <a:latin typeface="Arial" charset="0"/>
                </a:rPr>
                <a:t>B</a:t>
              </a:r>
              <a:endParaRPr kumimoji="0" lang="en-US" sz="1800" b="1" i="1" kern="0" smtClean="0">
                <a:solidFill>
                  <a:srgbClr val="000000"/>
                </a:solidFill>
                <a:latin typeface="Arial" charset="0"/>
              </a:endParaRPr>
            </a:p>
          </p:txBody>
        </p:sp>
        <p:sp>
          <p:nvSpPr>
            <p:cNvPr id="197" name="Rectangle 2"/>
            <p:cNvSpPr>
              <a:spLocks noChangeArrowheads="1"/>
            </p:cNvSpPr>
            <p:nvPr/>
          </p:nvSpPr>
          <p:spPr bwMode="auto">
            <a:xfrm>
              <a:off x="2370138" y="5349875"/>
              <a:ext cx="350837" cy="288925"/>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b="1" kern="0" smtClean="0">
                  <a:solidFill>
                    <a:srgbClr val="000000"/>
                  </a:solidFill>
                  <a:latin typeface="Arial" charset="0"/>
                </a:rPr>
                <a:t>A</a:t>
              </a:r>
            </a:p>
          </p:txBody>
        </p:sp>
        <p:sp>
          <p:nvSpPr>
            <p:cNvPr id="198" name="Rectangle 2"/>
            <p:cNvSpPr>
              <a:spLocks noChangeArrowheads="1"/>
            </p:cNvSpPr>
            <p:nvPr/>
          </p:nvSpPr>
          <p:spPr bwMode="auto">
            <a:xfrm>
              <a:off x="6002338" y="2462213"/>
              <a:ext cx="415925" cy="288925"/>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b="1" kern="0" smtClean="0">
                  <a:solidFill>
                    <a:srgbClr val="000000"/>
                  </a:solidFill>
                  <a:latin typeface="Arial" charset="0"/>
                </a:rPr>
                <a:t>C’</a:t>
              </a:r>
              <a:endParaRPr kumimoji="0" lang="en-US" sz="1800" b="1" i="1" kern="0" smtClean="0">
                <a:solidFill>
                  <a:srgbClr val="000000"/>
                </a:solidFill>
                <a:latin typeface="Arial" charset="0"/>
              </a:endParaRPr>
            </a:p>
          </p:txBody>
        </p:sp>
        <p:sp>
          <p:nvSpPr>
            <p:cNvPr id="199" name="Rectangle 2"/>
            <p:cNvSpPr>
              <a:spLocks noChangeArrowheads="1"/>
            </p:cNvSpPr>
            <p:nvPr/>
          </p:nvSpPr>
          <p:spPr bwMode="auto">
            <a:xfrm>
              <a:off x="6046788" y="5332413"/>
              <a:ext cx="415925" cy="290512"/>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b="1" kern="0" smtClean="0">
                  <a:solidFill>
                    <a:srgbClr val="000000"/>
                  </a:solidFill>
                  <a:latin typeface="Arial" charset="0"/>
                </a:rPr>
                <a:t>D’</a:t>
              </a:r>
              <a:endParaRPr kumimoji="0" lang="en-US" sz="1800" b="1" i="1" kern="0" smtClean="0">
                <a:solidFill>
                  <a:srgbClr val="000000"/>
                </a:solidFill>
                <a:latin typeface="Arial" charset="0"/>
              </a:endParaRPr>
            </a:p>
          </p:txBody>
        </p:sp>
        <p:sp>
          <p:nvSpPr>
            <p:cNvPr id="200" name="160 Flecha derecha"/>
            <p:cNvSpPr>
              <a:spLocks noChangeArrowheads="1"/>
            </p:cNvSpPr>
            <p:nvPr/>
          </p:nvSpPr>
          <p:spPr bwMode="auto">
            <a:xfrm>
              <a:off x="4090988" y="4511675"/>
              <a:ext cx="1287462" cy="120650"/>
            </a:xfrm>
            <a:prstGeom prst="rightArrow">
              <a:avLst>
                <a:gd name="adj1" fmla="val 50000"/>
                <a:gd name="adj2" fmla="val 49848"/>
              </a:avLst>
            </a:prstGeom>
            <a:solidFill>
              <a:srgbClr val="000000"/>
            </a:solidFill>
            <a:ln w="57150" algn="ctr">
              <a:solidFill>
                <a:srgbClr val="000000"/>
              </a:solidFill>
              <a:round/>
              <a:headEnd/>
              <a:tailEnd/>
            </a:ln>
          </p:spPr>
          <p:txBody>
            <a:bodyPr lIns="90000" tIns="46800" rIns="90000" bIns="46800">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pic>
          <p:nvPicPr>
            <p:cNvPr id="201" name="Picture 5"/>
            <p:cNvPicPr>
              <a:picLocks noChangeAspect="1" noChangeArrowheads="1"/>
            </p:cNvPicPr>
            <p:nvPr/>
          </p:nvPicPr>
          <p:blipFill>
            <a:blip r:embed="rId3" cstate="print"/>
            <a:srcRect/>
            <a:stretch>
              <a:fillRect/>
            </a:stretch>
          </p:blipFill>
          <p:spPr bwMode="auto">
            <a:xfrm>
              <a:off x="633413" y="3965575"/>
              <a:ext cx="569912" cy="657225"/>
            </a:xfrm>
            <a:prstGeom prst="rect">
              <a:avLst/>
            </a:prstGeom>
            <a:noFill/>
            <a:ln w="57150" algn="ctr">
              <a:noFill/>
              <a:miter lim="800000"/>
              <a:headEnd/>
              <a:tailEnd/>
            </a:ln>
          </p:spPr>
        </p:pic>
        <p:pic>
          <p:nvPicPr>
            <p:cNvPr id="202" name="Picture 6"/>
            <p:cNvPicPr>
              <a:picLocks noChangeAspect="1" noChangeArrowheads="1"/>
            </p:cNvPicPr>
            <p:nvPr/>
          </p:nvPicPr>
          <p:blipFill>
            <a:blip r:embed="rId4" cstate="print"/>
            <a:srcRect/>
            <a:stretch>
              <a:fillRect/>
            </a:stretch>
          </p:blipFill>
          <p:spPr bwMode="auto">
            <a:xfrm>
              <a:off x="7553325" y="1830388"/>
              <a:ext cx="712788" cy="727075"/>
            </a:xfrm>
            <a:prstGeom prst="rect">
              <a:avLst/>
            </a:prstGeom>
            <a:noFill/>
            <a:ln w="57150" algn="ctr">
              <a:noFill/>
              <a:miter lim="800000"/>
              <a:headEnd/>
              <a:tailEnd/>
            </a:ln>
          </p:spPr>
        </p:pic>
        <p:sp>
          <p:nvSpPr>
            <p:cNvPr id="203" name="Rectangle 2"/>
            <p:cNvSpPr>
              <a:spLocks noChangeArrowheads="1"/>
            </p:cNvSpPr>
            <p:nvPr/>
          </p:nvSpPr>
          <p:spPr bwMode="auto">
            <a:xfrm>
              <a:off x="7129463" y="3673475"/>
              <a:ext cx="512762" cy="290513"/>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b="1">
                  <a:solidFill>
                    <a:srgbClr val="009900"/>
                  </a:solidFill>
                  <a:latin typeface="Arial" charset="0"/>
                </a:rPr>
                <a:t>Q’</a:t>
              </a:r>
              <a:r>
                <a:rPr kumimoji="0" lang="en-US" sz="1800" b="1" baseline="-25000">
                  <a:solidFill>
                    <a:srgbClr val="009900"/>
                  </a:solidFill>
                  <a:latin typeface="Arial" charset="0"/>
                </a:rPr>
                <a:t>k</a:t>
              </a:r>
              <a:endParaRPr kumimoji="0" lang="en-US" sz="1800" b="1" i="1">
                <a:solidFill>
                  <a:srgbClr val="009900"/>
                </a:solidFill>
                <a:latin typeface="Arial" charset="0"/>
              </a:endParaRPr>
            </a:p>
          </p:txBody>
        </p:sp>
        <p:sp>
          <p:nvSpPr>
            <p:cNvPr id="204" name="Rectangle 2"/>
            <p:cNvSpPr>
              <a:spLocks noChangeArrowheads="1"/>
            </p:cNvSpPr>
            <p:nvPr/>
          </p:nvSpPr>
          <p:spPr bwMode="auto">
            <a:xfrm>
              <a:off x="1758950" y="2501900"/>
              <a:ext cx="449263" cy="290513"/>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b="1">
                  <a:solidFill>
                    <a:srgbClr val="009900"/>
                  </a:solidFill>
                  <a:latin typeface="Arial" charset="0"/>
                </a:rPr>
                <a:t>Q</a:t>
              </a:r>
              <a:r>
                <a:rPr kumimoji="0" lang="en-US" sz="1800" b="1" baseline="-25000">
                  <a:solidFill>
                    <a:srgbClr val="009900"/>
                  </a:solidFill>
                  <a:latin typeface="Arial" charset="0"/>
                </a:rPr>
                <a:t>k</a:t>
              </a:r>
              <a:endParaRPr kumimoji="0" lang="en-US" sz="1800" b="1" i="1">
                <a:solidFill>
                  <a:srgbClr val="009900"/>
                </a:solidFill>
                <a:latin typeface="Arial" charset="0"/>
              </a:endParaRPr>
            </a:p>
          </p:txBody>
        </p:sp>
        <p:sp>
          <p:nvSpPr>
            <p:cNvPr id="205" name="Rectangle 2"/>
            <p:cNvSpPr>
              <a:spLocks noChangeArrowheads="1"/>
            </p:cNvSpPr>
            <p:nvPr/>
          </p:nvSpPr>
          <p:spPr bwMode="auto">
            <a:xfrm>
              <a:off x="3840163" y="6243638"/>
              <a:ext cx="1717675" cy="287337"/>
            </a:xfrm>
            <a:prstGeom prst="rect">
              <a:avLst/>
            </a:prstGeom>
            <a:noFill/>
            <a:ln w="9525">
              <a:noFill/>
              <a:miter lim="800000"/>
              <a:headEnd/>
              <a:tailEnd/>
            </a:ln>
          </p:spPr>
          <p:txBody>
            <a:bodyPr>
              <a:spAutoFit/>
            </a:bodyPr>
            <a:lstStyle/>
            <a:p>
              <a:pPr algn="l">
                <a:lnSpc>
                  <a:spcPct val="70000"/>
                </a:lnSpc>
                <a:spcBef>
                  <a:spcPct val="50000"/>
                </a:spcBef>
              </a:pPr>
              <a:r>
                <a:rPr kumimoji="0" lang="en-US" sz="1800" b="1">
                  <a:solidFill>
                    <a:srgbClr val="009900"/>
                  </a:solidFill>
                  <a:latin typeface="Arial" charset="0"/>
                </a:rPr>
                <a:t>Q’</a:t>
              </a:r>
              <a:r>
                <a:rPr kumimoji="0" lang="en-US" sz="1800" b="1" baseline="-25000">
                  <a:solidFill>
                    <a:srgbClr val="009900"/>
                  </a:solidFill>
                  <a:latin typeface="Arial" charset="0"/>
                </a:rPr>
                <a:t>k </a:t>
              </a:r>
              <a:r>
                <a:rPr kumimoji="0" lang="en-US" sz="1800">
                  <a:solidFill>
                    <a:srgbClr val="009900"/>
                  </a:solidFill>
                  <a:latin typeface="Arial" charset="0"/>
                </a:rPr>
                <a:t>=</a:t>
              </a:r>
              <a:r>
                <a:rPr kumimoji="0" lang="en-US" sz="1800" b="1">
                  <a:solidFill>
                    <a:srgbClr val="009900"/>
                  </a:solidFill>
                  <a:latin typeface="Arial" charset="0"/>
                </a:rPr>
                <a:t>∑</a:t>
              </a:r>
              <a:r>
                <a:rPr kumimoji="0" lang="en-US" sz="1800" b="1" baseline="-25000">
                  <a:solidFill>
                    <a:srgbClr val="009900"/>
                  </a:solidFill>
                  <a:latin typeface="Arial" charset="0"/>
                </a:rPr>
                <a:t>j</a:t>
              </a:r>
              <a:r>
                <a:rPr kumimoji="0" lang="en-US" sz="1800" b="1">
                  <a:solidFill>
                    <a:srgbClr val="009900"/>
                  </a:solidFill>
                  <a:latin typeface="Arial" charset="0"/>
                </a:rPr>
                <a:t> </a:t>
              </a:r>
              <a:r>
                <a:rPr kumimoji="0" lang="en-US" sz="1800" b="1">
                  <a:solidFill>
                    <a:srgbClr val="009900"/>
                  </a:solidFill>
                  <a:latin typeface="Arial" charset="0"/>
                  <a:sym typeface="Symbol" pitchFamily="18" charset="2"/>
                </a:rPr>
                <a:t></a:t>
              </a:r>
              <a:r>
                <a:rPr kumimoji="0" lang="en-US" sz="1800" b="1" baseline="-25000">
                  <a:solidFill>
                    <a:srgbClr val="009900"/>
                  </a:solidFill>
                  <a:latin typeface="Arial" charset="0"/>
                  <a:sym typeface="Symbol" pitchFamily="18" charset="2"/>
                </a:rPr>
                <a:t>j,k</a:t>
              </a:r>
              <a:r>
                <a:rPr kumimoji="0" lang="en-US" sz="1800" b="1">
                  <a:solidFill>
                    <a:srgbClr val="009900"/>
                  </a:solidFill>
                  <a:latin typeface="Arial" charset="0"/>
                  <a:sym typeface="Symbol" pitchFamily="18" charset="2"/>
                </a:rPr>
                <a:t> Q’</a:t>
              </a:r>
              <a:r>
                <a:rPr kumimoji="0" lang="en-US" sz="1800" b="1" baseline="-25000">
                  <a:solidFill>
                    <a:srgbClr val="009900"/>
                  </a:solidFill>
                  <a:latin typeface="Arial" charset="0"/>
                  <a:sym typeface="Symbol" pitchFamily="18" charset="2"/>
                </a:rPr>
                <a:t>j</a:t>
              </a:r>
              <a:endParaRPr kumimoji="0" lang="en-US" sz="1800" b="1" i="1">
                <a:solidFill>
                  <a:srgbClr val="009900"/>
                </a:solidFill>
                <a:latin typeface="Arial" charset="0"/>
              </a:endParaRPr>
            </a:p>
          </p:txBody>
        </p:sp>
        <p:sp>
          <p:nvSpPr>
            <p:cNvPr id="206" name="Rectangle 2"/>
            <p:cNvSpPr>
              <a:spLocks noChangeArrowheads="1"/>
            </p:cNvSpPr>
            <p:nvPr/>
          </p:nvSpPr>
          <p:spPr bwMode="auto">
            <a:xfrm>
              <a:off x="3492500" y="5797550"/>
              <a:ext cx="2530475" cy="285750"/>
            </a:xfrm>
            <a:prstGeom prst="rect">
              <a:avLst/>
            </a:prstGeom>
            <a:noFill/>
            <a:ln w="9525">
              <a:noFill/>
              <a:miter lim="800000"/>
              <a:headEnd/>
              <a:tailEnd/>
            </a:ln>
          </p:spPr>
          <p:txBody>
            <a:bodyPr wrap="none">
              <a:spAutoFit/>
            </a:bodyPr>
            <a:lstStyle/>
            <a:p>
              <a:pPr algn="l" eaLnBrk="1" fontAlgn="auto" hangingPunct="1">
                <a:lnSpc>
                  <a:spcPct val="70000"/>
                </a:lnSpc>
                <a:spcBef>
                  <a:spcPct val="50000"/>
                </a:spcBef>
                <a:spcAft>
                  <a:spcPts val="0"/>
                </a:spcAft>
                <a:defRPr/>
              </a:pPr>
              <a:r>
                <a:rPr kumimoji="0" lang="en-US" sz="1800" kern="0" smtClean="0">
                  <a:solidFill>
                    <a:srgbClr val="000000"/>
                  </a:solidFill>
                  <a:latin typeface="Arial" charset="0"/>
                </a:rPr>
                <a:t>Fixed boundary nodes,</a:t>
              </a:r>
              <a:endParaRPr kumimoji="0" lang="en-US" sz="1800" i="1" kern="0" smtClean="0">
                <a:solidFill>
                  <a:srgbClr val="000000"/>
                </a:solidFill>
                <a:latin typeface="Arial" charset="0"/>
              </a:endParaRPr>
            </a:p>
          </p:txBody>
        </p:sp>
        <p:sp>
          <p:nvSpPr>
            <p:cNvPr id="207" name="Oval 29"/>
            <p:cNvSpPr>
              <a:spLocks noChangeArrowheads="1"/>
            </p:cNvSpPr>
            <p:nvPr/>
          </p:nvSpPr>
          <p:spPr bwMode="auto">
            <a:xfrm>
              <a:off x="3179763" y="260191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08" name="Oval 43"/>
            <p:cNvSpPr>
              <a:spLocks noChangeArrowheads="1"/>
            </p:cNvSpPr>
            <p:nvPr/>
          </p:nvSpPr>
          <p:spPr bwMode="auto">
            <a:xfrm>
              <a:off x="1647825" y="204787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09" name="Oval 29"/>
            <p:cNvSpPr>
              <a:spLocks noChangeArrowheads="1"/>
            </p:cNvSpPr>
            <p:nvPr/>
          </p:nvSpPr>
          <p:spPr bwMode="auto">
            <a:xfrm>
              <a:off x="809625" y="234950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0" name="Oval 43"/>
            <p:cNvSpPr>
              <a:spLocks noChangeArrowheads="1"/>
            </p:cNvSpPr>
            <p:nvPr/>
          </p:nvSpPr>
          <p:spPr bwMode="auto">
            <a:xfrm>
              <a:off x="225425" y="30543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1" name="Oval 29"/>
            <p:cNvSpPr>
              <a:spLocks noChangeArrowheads="1"/>
            </p:cNvSpPr>
            <p:nvPr/>
          </p:nvSpPr>
          <p:spPr bwMode="auto">
            <a:xfrm>
              <a:off x="1190625" y="334486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2" name="Oval 36"/>
            <p:cNvSpPr>
              <a:spLocks noChangeArrowheads="1"/>
            </p:cNvSpPr>
            <p:nvPr/>
          </p:nvSpPr>
          <p:spPr bwMode="auto">
            <a:xfrm>
              <a:off x="1743075" y="2765425"/>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3" name="Oval 36"/>
            <p:cNvSpPr>
              <a:spLocks noChangeArrowheads="1"/>
            </p:cNvSpPr>
            <p:nvPr/>
          </p:nvSpPr>
          <p:spPr bwMode="auto">
            <a:xfrm>
              <a:off x="2665413" y="3843338"/>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4" name="Oval 29"/>
            <p:cNvSpPr>
              <a:spLocks noChangeArrowheads="1"/>
            </p:cNvSpPr>
            <p:nvPr/>
          </p:nvSpPr>
          <p:spPr bwMode="auto">
            <a:xfrm>
              <a:off x="1728788" y="449580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5" name="Oval 43"/>
            <p:cNvSpPr>
              <a:spLocks noChangeArrowheads="1"/>
            </p:cNvSpPr>
            <p:nvPr/>
          </p:nvSpPr>
          <p:spPr bwMode="auto">
            <a:xfrm>
              <a:off x="3789363" y="39608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6" name="Oval 29"/>
            <p:cNvSpPr>
              <a:spLocks noChangeArrowheads="1"/>
            </p:cNvSpPr>
            <p:nvPr/>
          </p:nvSpPr>
          <p:spPr bwMode="auto">
            <a:xfrm>
              <a:off x="3263900" y="465931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7" name="Oval 43"/>
            <p:cNvSpPr>
              <a:spLocks noChangeArrowheads="1"/>
            </p:cNvSpPr>
            <p:nvPr/>
          </p:nvSpPr>
          <p:spPr bwMode="auto">
            <a:xfrm>
              <a:off x="2482850" y="51673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8" name="Oval 43"/>
            <p:cNvSpPr>
              <a:spLocks noChangeArrowheads="1"/>
            </p:cNvSpPr>
            <p:nvPr/>
          </p:nvSpPr>
          <p:spPr bwMode="auto">
            <a:xfrm>
              <a:off x="6143625" y="27527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19" name="Oval 29"/>
            <p:cNvSpPr>
              <a:spLocks noChangeArrowheads="1"/>
            </p:cNvSpPr>
            <p:nvPr/>
          </p:nvSpPr>
          <p:spPr bwMode="auto">
            <a:xfrm>
              <a:off x="7785100" y="275431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0" name="Oval 43"/>
            <p:cNvSpPr>
              <a:spLocks noChangeArrowheads="1"/>
            </p:cNvSpPr>
            <p:nvPr/>
          </p:nvSpPr>
          <p:spPr bwMode="auto">
            <a:xfrm>
              <a:off x="9505950" y="2744788"/>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1" name="Oval 29"/>
            <p:cNvSpPr>
              <a:spLocks noChangeArrowheads="1"/>
            </p:cNvSpPr>
            <p:nvPr/>
          </p:nvSpPr>
          <p:spPr bwMode="auto">
            <a:xfrm>
              <a:off x="6143625" y="406241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2" name="Oval 36"/>
            <p:cNvSpPr>
              <a:spLocks noChangeArrowheads="1"/>
            </p:cNvSpPr>
            <p:nvPr/>
          </p:nvSpPr>
          <p:spPr bwMode="auto">
            <a:xfrm>
              <a:off x="6996113" y="3843338"/>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3" name="Oval 36"/>
            <p:cNvSpPr>
              <a:spLocks noChangeArrowheads="1"/>
            </p:cNvSpPr>
            <p:nvPr/>
          </p:nvSpPr>
          <p:spPr bwMode="auto">
            <a:xfrm>
              <a:off x="8616950" y="404336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4" name="Oval 29"/>
            <p:cNvSpPr>
              <a:spLocks noChangeArrowheads="1"/>
            </p:cNvSpPr>
            <p:nvPr/>
          </p:nvSpPr>
          <p:spPr bwMode="auto">
            <a:xfrm>
              <a:off x="9512300" y="3857625"/>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5" name="Oval 43"/>
            <p:cNvSpPr>
              <a:spLocks noChangeArrowheads="1"/>
            </p:cNvSpPr>
            <p:nvPr/>
          </p:nvSpPr>
          <p:spPr bwMode="auto">
            <a:xfrm>
              <a:off x="6164263" y="5106988"/>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6" name="Oval 29"/>
            <p:cNvSpPr>
              <a:spLocks noChangeArrowheads="1"/>
            </p:cNvSpPr>
            <p:nvPr/>
          </p:nvSpPr>
          <p:spPr bwMode="auto">
            <a:xfrm>
              <a:off x="6969125" y="509270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7" name="Oval 29"/>
            <p:cNvSpPr>
              <a:spLocks noChangeArrowheads="1"/>
            </p:cNvSpPr>
            <p:nvPr/>
          </p:nvSpPr>
          <p:spPr bwMode="auto">
            <a:xfrm>
              <a:off x="8337550" y="5113338"/>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sp>
          <p:nvSpPr>
            <p:cNvPr id="228" name="Oval 43"/>
            <p:cNvSpPr>
              <a:spLocks noChangeArrowheads="1"/>
            </p:cNvSpPr>
            <p:nvPr/>
          </p:nvSpPr>
          <p:spPr bwMode="auto">
            <a:xfrm>
              <a:off x="9504363" y="51038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eaLnBrk="1" fontAlgn="auto" hangingPunct="1">
                <a:spcBef>
                  <a:spcPts val="0"/>
                </a:spcBef>
                <a:spcAft>
                  <a:spcPts val="0"/>
                </a:spcAft>
                <a:defRPr/>
              </a:pPr>
              <a:endParaRPr kumimoji="0" lang="es-ES" sz="1800" kern="0" smtClean="0">
                <a:solidFill>
                  <a:sysClr val="windowText" lastClr="000000"/>
                </a:solidFill>
              </a:endParaRPr>
            </a:p>
          </p:txBody>
        </p:sp>
      </p:gr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Line 2"/>
          <p:cNvSpPr>
            <a:spLocks noChangeShapeType="1"/>
          </p:cNvSpPr>
          <p:nvPr/>
        </p:nvSpPr>
        <p:spPr bwMode="auto">
          <a:xfrm>
            <a:off x="5997575" y="4090998"/>
            <a:ext cx="1511300" cy="2635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47" name="Line 3"/>
          <p:cNvSpPr>
            <a:spLocks noChangeShapeType="1"/>
          </p:cNvSpPr>
          <p:nvPr/>
        </p:nvSpPr>
        <p:spPr bwMode="auto">
          <a:xfrm>
            <a:off x="7007225" y="4857761"/>
            <a:ext cx="144463" cy="12239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48" name="Line 4"/>
          <p:cNvSpPr>
            <a:spLocks noChangeShapeType="1"/>
          </p:cNvSpPr>
          <p:nvPr/>
        </p:nvSpPr>
        <p:spPr bwMode="auto">
          <a:xfrm flipH="1">
            <a:off x="7151697" y="4857761"/>
            <a:ext cx="574675" cy="12239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49" name="Line 5"/>
          <p:cNvSpPr>
            <a:spLocks noChangeShapeType="1"/>
          </p:cNvSpPr>
          <p:nvPr/>
        </p:nvSpPr>
        <p:spPr bwMode="auto">
          <a:xfrm>
            <a:off x="5997578" y="4090995"/>
            <a:ext cx="1009650" cy="7508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0" name="Line 6"/>
          <p:cNvSpPr>
            <a:spLocks noChangeShapeType="1"/>
          </p:cNvSpPr>
          <p:nvPr/>
        </p:nvSpPr>
        <p:spPr bwMode="auto">
          <a:xfrm flipH="1">
            <a:off x="5997582" y="3705234"/>
            <a:ext cx="1154113" cy="3857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1" name="Line 7"/>
          <p:cNvSpPr>
            <a:spLocks noChangeShapeType="1"/>
          </p:cNvSpPr>
          <p:nvPr/>
        </p:nvSpPr>
        <p:spPr bwMode="auto">
          <a:xfrm flipH="1">
            <a:off x="7726363" y="4546602"/>
            <a:ext cx="1503362" cy="31115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2" name="Line 8"/>
          <p:cNvSpPr>
            <a:spLocks noChangeShapeType="1"/>
          </p:cNvSpPr>
          <p:nvPr/>
        </p:nvSpPr>
        <p:spPr bwMode="auto">
          <a:xfrm flipV="1">
            <a:off x="7151697" y="2554295"/>
            <a:ext cx="574675" cy="115093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3" name="Line 9"/>
          <p:cNvSpPr>
            <a:spLocks noChangeShapeType="1"/>
          </p:cNvSpPr>
          <p:nvPr/>
        </p:nvSpPr>
        <p:spPr bwMode="auto">
          <a:xfrm>
            <a:off x="7726367" y="2554290"/>
            <a:ext cx="287337" cy="13208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4" name="Line 10"/>
          <p:cNvSpPr>
            <a:spLocks noChangeShapeType="1"/>
          </p:cNvSpPr>
          <p:nvPr/>
        </p:nvSpPr>
        <p:spPr bwMode="auto">
          <a:xfrm>
            <a:off x="8013709" y="3875088"/>
            <a:ext cx="1216025" cy="67151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5" name="Line 11"/>
          <p:cNvSpPr>
            <a:spLocks noChangeShapeType="1"/>
          </p:cNvSpPr>
          <p:nvPr/>
        </p:nvSpPr>
        <p:spPr bwMode="auto">
          <a:xfrm flipV="1">
            <a:off x="7508875" y="2554295"/>
            <a:ext cx="217488" cy="18002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6" name="Line 12"/>
          <p:cNvSpPr>
            <a:spLocks noChangeShapeType="1"/>
          </p:cNvSpPr>
          <p:nvPr/>
        </p:nvSpPr>
        <p:spPr bwMode="auto">
          <a:xfrm flipH="1" flipV="1">
            <a:off x="7151695" y="3709995"/>
            <a:ext cx="357187" cy="6445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7" name="Line 13"/>
          <p:cNvSpPr>
            <a:spLocks noChangeShapeType="1"/>
          </p:cNvSpPr>
          <p:nvPr/>
        </p:nvSpPr>
        <p:spPr bwMode="auto">
          <a:xfrm flipV="1">
            <a:off x="7007224" y="4354513"/>
            <a:ext cx="501651" cy="5080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8" name="Line 14"/>
          <p:cNvSpPr>
            <a:spLocks noChangeShapeType="1"/>
          </p:cNvSpPr>
          <p:nvPr/>
        </p:nvSpPr>
        <p:spPr bwMode="auto">
          <a:xfrm>
            <a:off x="7508875" y="4354522"/>
            <a:ext cx="217488" cy="50323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9" name="Line 15"/>
          <p:cNvSpPr>
            <a:spLocks noChangeShapeType="1"/>
          </p:cNvSpPr>
          <p:nvPr/>
        </p:nvSpPr>
        <p:spPr bwMode="auto">
          <a:xfrm flipV="1">
            <a:off x="7508882" y="3875099"/>
            <a:ext cx="504825" cy="4794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0" name="Line 16"/>
          <p:cNvSpPr>
            <a:spLocks noChangeShapeType="1"/>
          </p:cNvSpPr>
          <p:nvPr/>
        </p:nvSpPr>
        <p:spPr bwMode="auto">
          <a:xfrm>
            <a:off x="7508875" y="4354517"/>
            <a:ext cx="1720850" cy="1920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1" name="Line 17"/>
          <p:cNvSpPr>
            <a:spLocks noChangeShapeType="1"/>
          </p:cNvSpPr>
          <p:nvPr/>
        </p:nvSpPr>
        <p:spPr bwMode="auto">
          <a:xfrm flipV="1">
            <a:off x="915993" y="3884613"/>
            <a:ext cx="1152525" cy="2159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2" name="Line 18"/>
          <p:cNvSpPr>
            <a:spLocks noChangeShapeType="1"/>
          </p:cNvSpPr>
          <p:nvPr/>
        </p:nvSpPr>
        <p:spPr bwMode="auto">
          <a:xfrm>
            <a:off x="1924055" y="4867286"/>
            <a:ext cx="144463" cy="12239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3" name="Line 19"/>
          <p:cNvSpPr>
            <a:spLocks noChangeShapeType="1"/>
          </p:cNvSpPr>
          <p:nvPr/>
        </p:nvSpPr>
        <p:spPr bwMode="auto">
          <a:xfrm flipH="1">
            <a:off x="2068513" y="4867286"/>
            <a:ext cx="576262" cy="12239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4" name="Line 20"/>
          <p:cNvSpPr>
            <a:spLocks noChangeShapeType="1"/>
          </p:cNvSpPr>
          <p:nvPr/>
        </p:nvSpPr>
        <p:spPr bwMode="auto">
          <a:xfrm>
            <a:off x="915988" y="4100519"/>
            <a:ext cx="1008062" cy="7508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5" name="Line 21"/>
          <p:cNvSpPr>
            <a:spLocks noChangeShapeType="1"/>
          </p:cNvSpPr>
          <p:nvPr/>
        </p:nvSpPr>
        <p:spPr bwMode="auto">
          <a:xfrm flipH="1">
            <a:off x="915993" y="3714761"/>
            <a:ext cx="1152525" cy="3857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6" name="Line 22"/>
          <p:cNvSpPr>
            <a:spLocks noChangeShapeType="1"/>
          </p:cNvSpPr>
          <p:nvPr/>
        </p:nvSpPr>
        <p:spPr bwMode="auto">
          <a:xfrm flipH="1">
            <a:off x="2644777" y="4556125"/>
            <a:ext cx="1503363" cy="31115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7" name="Line 23"/>
          <p:cNvSpPr>
            <a:spLocks noChangeShapeType="1"/>
          </p:cNvSpPr>
          <p:nvPr/>
        </p:nvSpPr>
        <p:spPr bwMode="auto">
          <a:xfrm flipV="1">
            <a:off x="2068513" y="2563820"/>
            <a:ext cx="576262" cy="115093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8" name="Line 24"/>
          <p:cNvSpPr>
            <a:spLocks noChangeShapeType="1"/>
          </p:cNvSpPr>
          <p:nvPr/>
        </p:nvSpPr>
        <p:spPr bwMode="auto">
          <a:xfrm>
            <a:off x="2644779" y="2563813"/>
            <a:ext cx="287338" cy="13208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9" name="Line 25"/>
          <p:cNvSpPr>
            <a:spLocks noChangeShapeType="1"/>
          </p:cNvSpPr>
          <p:nvPr/>
        </p:nvSpPr>
        <p:spPr bwMode="auto">
          <a:xfrm>
            <a:off x="2932122" y="3884613"/>
            <a:ext cx="1216025" cy="67151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0" name="Line 26"/>
          <p:cNvSpPr>
            <a:spLocks noChangeShapeType="1"/>
          </p:cNvSpPr>
          <p:nvPr/>
        </p:nvSpPr>
        <p:spPr bwMode="auto">
          <a:xfrm flipV="1">
            <a:off x="2068513" y="2563813"/>
            <a:ext cx="576262" cy="13208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1" name="Line 27"/>
          <p:cNvSpPr>
            <a:spLocks noChangeShapeType="1"/>
          </p:cNvSpPr>
          <p:nvPr/>
        </p:nvSpPr>
        <p:spPr bwMode="auto">
          <a:xfrm flipH="1" flipV="1">
            <a:off x="2068523" y="3719513"/>
            <a:ext cx="1587" cy="1651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2" name="Line 28"/>
          <p:cNvSpPr>
            <a:spLocks noChangeShapeType="1"/>
          </p:cNvSpPr>
          <p:nvPr/>
        </p:nvSpPr>
        <p:spPr bwMode="auto">
          <a:xfrm flipV="1">
            <a:off x="1924055" y="3908433"/>
            <a:ext cx="144463" cy="96361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3" name="Line 29"/>
          <p:cNvSpPr>
            <a:spLocks noChangeShapeType="1"/>
          </p:cNvSpPr>
          <p:nvPr/>
        </p:nvSpPr>
        <p:spPr bwMode="auto">
          <a:xfrm>
            <a:off x="2068513" y="3908427"/>
            <a:ext cx="576262" cy="95885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4" name="Line 30"/>
          <p:cNvSpPr>
            <a:spLocks noChangeShapeType="1"/>
          </p:cNvSpPr>
          <p:nvPr/>
        </p:nvSpPr>
        <p:spPr bwMode="auto">
          <a:xfrm flipV="1">
            <a:off x="2068515" y="3884623"/>
            <a:ext cx="863600" cy="15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5" name="Line 31"/>
          <p:cNvSpPr>
            <a:spLocks noChangeShapeType="1"/>
          </p:cNvSpPr>
          <p:nvPr/>
        </p:nvSpPr>
        <p:spPr bwMode="auto">
          <a:xfrm>
            <a:off x="2068517" y="3884613"/>
            <a:ext cx="2079625" cy="67151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6" name="Oval 32"/>
          <p:cNvSpPr>
            <a:spLocks noChangeArrowheads="1"/>
          </p:cNvSpPr>
          <p:nvPr/>
        </p:nvSpPr>
        <p:spPr bwMode="auto">
          <a:xfrm>
            <a:off x="4094165" y="4502153"/>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77" name="Oval 33"/>
          <p:cNvSpPr>
            <a:spLocks noChangeArrowheads="1"/>
          </p:cNvSpPr>
          <p:nvPr/>
        </p:nvSpPr>
        <p:spPr bwMode="auto">
          <a:xfrm>
            <a:off x="2590800" y="482600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78" name="Oval 34"/>
          <p:cNvSpPr>
            <a:spLocks noChangeArrowheads="1"/>
          </p:cNvSpPr>
          <p:nvPr/>
        </p:nvSpPr>
        <p:spPr bwMode="auto">
          <a:xfrm>
            <a:off x="2014542" y="6037264"/>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79" name="Oval 35"/>
          <p:cNvSpPr>
            <a:spLocks noChangeArrowheads="1"/>
          </p:cNvSpPr>
          <p:nvPr/>
        </p:nvSpPr>
        <p:spPr bwMode="auto">
          <a:xfrm>
            <a:off x="1870076" y="4813302"/>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0" name="Oval 36"/>
          <p:cNvSpPr>
            <a:spLocks noChangeArrowheads="1"/>
          </p:cNvSpPr>
          <p:nvPr/>
        </p:nvSpPr>
        <p:spPr bwMode="auto">
          <a:xfrm>
            <a:off x="2590800" y="25098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1" name="Oval 37"/>
          <p:cNvSpPr>
            <a:spLocks noChangeArrowheads="1"/>
          </p:cNvSpPr>
          <p:nvPr/>
        </p:nvSpPr>
        <p:spPr bwMode="auto">
          <a:xfrm>
            <a:off x="862015" y="40465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2" name="Oval 38"/>
          <p:cNvSpPr>
            <a:spLocks noChangeArrowheads="1"/>
          </p:cNvSpPr>
          <p:nvPr/>
        </p:nvSpPr>
        <p:spPr bwMode="auto">
          <a:xfrm>
            <a:off x="2014542" y="3638553"/>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3" name="Oval 39"/>
          <p:cNvSpPr>
            <a:spLocks noChangeArrowheads="1"/>
          </p:cNvSpPr>
          <p:nvPr/>
        </p:nvSpPr>
        <p:spPr bwMode="auto">
          <a:xfrm>
            <a:off x="2014542" y="3830638"/>
            <a:ext cx="107950" cy="107950"/>
          </a:xfrm>
          <a:prstGeom prst="ellipse">
            <a:avLst/>
          </a:prstGeom>
          <a:solidFill>
            <a:srgbClr val="FFFFFF"/>
          </a:solidFill>
          <a:ln w="19050">
            <a:solidFill>
              <a:srgbClr val="000000"/>
            </a:solidFill>
            <a:round/>
            <a:headEnd/>
            <a:tailEnd/>
          </a:ln>
          <a:effectLst/>
        </p:spPr>
        <p:txBody>
          <a:bodyPr wrap="none" lIns="91393" tIns="45697" rIns="91393" bIns="45697" anchor="ctr"/>
          <a:lstStyle/>
          <a:p>
            <a:endParaRPr lang="es-ES" smtClean="0"/>
          </a:p>
        </p:txBody>
      </p:sp>
      <p:sp>
        <p:nvSpPr>
          <p:cNvPr id="1926184" name="Oval 40"/>
          <p:cNvSpPr>
            <a:spLocks noChangeArrowheads="1"/>
          </p:cNvSpPr>
          <p:nvPr/>
        </p:nvSpPr>
        <p:spPr bwMode="auto">
          <a:xfrm>
            <a:off x="5943601" y="4037014"/>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5" name="Oval 41"/>
          <p:cNvSpPr>
            <a:spLocks noChangeArrowheads="1"/>
          </p:cNvSpPr>
          <p:nvPr/>
        </p:nvSpPr>
        <p:spPr bwMode="auto">
          <a:xfrm>
            <a:off x="7096127" y="60277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6" name="Oval 42"/>
          <p:cNvSpPr>
            <a:spLocks noChangeArrowheads="1"/>
          </p:cNvSpPr>
          <p:nvPr/>
        </p:nvSpPr>
        <p:spPr bwMode="auto">
          <a:xfrm>
            <a:off x="7096127" y="3656013"/>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7" name="Oval 43"/>
          <p:cNvSpPr>
            <a:spLocks noChangeArrowheads="1"/>
          </p:cNvSpPr>
          <p:nvPr/>
        </p:nvSpPr>
        <p:spPr bwMode="auto">
          <a:xfrm>
            <a:off x="7672388" y="25098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8" name="Oval 44"/>
          <p:cNvSpPr>
            <a:spLocks noChangeArrowheads="1"/>
          </p:cNvSpPr>
          <p:nvPr/>
        </p:nvSpPr>
        <p:spPr bwMode="auto">
          <a:xfrm>
            <a:off x="6951664" y="4808541"/>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9" name="Oval 45"/>
          <p:cNvSpPr>
            <a:spLocks noChangeArrowheads="1"/>
          </p:cNvSpPr>
          <p:nvPr/>
        </p:nvSpPr>
        <p:spPr bwMode="auto">
          <a:xfrm>
            <a:off x="7959728" y="3821116"/>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90" name="Oval 46"/>
          <p:cNvSpPr>
            <a:spLocks noChangeArrowheads="1"/>
          </p:cNvSpPr>
          <p:nvPr/>
        </p:nvSpPr>
        <p:spPr bwMode="auto">
          <a:xfrm>
            <a:off x="9121777" y="4492625"/>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91" name="Oval 47"/>
          <p:cNvSpPr>
            <a:spLocks noChangeArrowheads="1"/>
          </p:cNvSpPr>
          <p:nvPr/>
        </p:nvSpPr>
        <p:spPr bwMode="auto">
          <a:xfrm>
            <a:off x="7672388" y="4808541"/>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92" name="Oval 48"/>
          <p:cNvSpPr>
            <a:spLocks noChangeArrowheads="1"/>
          </p:cNvSpPr>
          <p:nvPr/>
        </p:nvSpPr>
        <p:spPr bwMode="auto">
          <a:xfrm>
            <a:off x="7454900" y="4300541"/>
            <a:ext cx="109538" cy="107950"/>
          </a:xfrm>
          <a:prstGeom prst="ellipse">
            <a:avLst/>
          </a:prstGeom>
          <a:solidFill>
            <a:srgbClr val="FFFFFF"/>
          </a:solidFill>
          <a:ln w="19050">
            <a:solidFill>
              <a:srgbClr val="000000"/>
            </a:solidFill>
            <a:round/>
            <a:headEnd/>
            <a:tailEnd/>
          </a:ln>
          <a:effectLst/>
        </p:spPr>
        <p:txBody>
          <a:bodyPr wrap="none" lIns="91393" tIns="45697" rIns="91393" bIns="45697" anchor="ctr"/>
          <a:lstStyle/>
          <a:p>
            <a:endParaRPr lang="es-ES" smtClean="0"/>
          </a:p>
        </p:txBody>
      </p:sp>
      <p:sp>
        <p:nvSpPr>
          <p:cNvPr id="1926193" name="Text Box 49"/>
          <p:cNvSpPr txBox="1">
            <a:spLocks noChangeArrowheads="1"/>
          </p:cNvSpPr>
          <p:nvPr/>
        </p:nvSpPr>
        <p:spPr bwMode="auto">
          <a:xfrm>
            <a:off x="382597" y="2886075"/>
            <a:ext cx="1292225"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GB" sz="1400" b="1" i="1" dirty="0" smtClean="0">
                <a:solidFill>
                  <a:srgbClr val="000000"/>
                </a:solidFill>
                <a:latin typeface="Arial" charset="0"/>
              </a:rPr>
              <a:t>Free node</a:t>
            </a:r>
          </a:p>
        </p:txBody>
      </p:sp>
      <p:sp>
        <p:nvSpPr>
          <p:cNvPr id="1926194" name="Oval 50"/>
          <p:cNvSpPr>
            <a:spLocks noChangeArrowheads="1"/>
          </p:cNvSpPr>
          <p:nvPr/>
        </p:nvSpPr>
        <p:spPr bwMode="auto">
          <a:xfrm>
            <a:off x="2879729" y="3830638"/>
            <a:ext cx="106363"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95" name="Text Box 51"/>
          <p:cNvSpPr txBox="1">
            <a:spLocks noChangeArrowheads="1"/>
          </p:cNvSpPr>
          <p:nvPr/>
        </p:nvSpPr>
        <p:spPr bwMode="auto">
          <a:xfrm>
            <a:off x="87318" y="1536327"/>
            <a:ext cx="3163887" cy="477007"/>
          </a:xfrm>
          <a:prstGeom prst="rect">
            <a:avLst/>
          </a:prstGeom>
          <a:noFill/>
          <a:ln w="57150">
            <a:noFill/>
            <a:miter lim="800000"/>
            <a:headEnd/>
            <a:tailEnd/>
          </a:ln>
          <a:effectLst/>
        </p:spPr>
        <p:txBody>
          <a:bodyPr lIns="91393" tIns="45697" rIns="91393" bIns="45697" anchor="ctr">
            <a:spAutoFit/>
          </a:bodyPr>
          <a:lstStyle/>
          <a:p>
            <a:pPr algn="l"/>
            <a:r>
              <a:rPr lang="en-GB" sz="2500" b="1" dirty="0" smtClean="0">
                <a:solidFill>
                  <a:srgbClr val="CC3300"/>
                </a:solidFill>
                <a:latin typeface="Arial" charset="0"/>
              </a:rPr>
              <a:t>Local optimization</a:t>
            </a:r>
          </a:p>
        </p:txBody>
      </p:sp>
      <p:sp>
        <p:nvSpPr>
          <p:cNvPr id="1926196" name="Text Box 52"/>
          <p:cNvSpPr txBox="1">
            <a:spLocks noChangeArrowheads="1"/>
          </p:cNvSpPr>
          <p:nvPr/>
        </p:nvSpPr>
        <p:spPr bwMode="auto">
          <a:xfrm>
            <a:off x="4732340" y="2881315"/>
            <a:ext cx="1744662" cy="523190"/>
          </a:xfrm>
          <a:prstGeom prst="rect">
            <a:avLst/>
          </a:prstGeom>
          <a:noFill/>
          <a:ln w="57150">
            <a:noFill/>
            <a:miter lim="800000"/>
            <a:headEnd/>
            <a:tailEnd/>
          </a:ln>
          <a:effectLst/>
        </p:spPr>
        <p:txBody>
          <a:bodyPr lIns="91393" tIns="45697" rIns="91393" bIns="45697">
            <a:spAutoFit/>
          </a:bodyPr>
          <a:lstStyle/>
          <a:p>
            <a:pPr>
              <a:spcBef>
                <a:spcPct val="50000"/>
              </a:spcBef>
            </a:pPr>
            <a:r>
              <a:rPr lang="en-GB" sz="1400" b="1" i="1" dirty="0" smtClean="0">
                <a:solidFill>
                  <a:srgbClr val="000000"/>
                </a:solidFill>
                <a:latin typeface="Arial" charset="0"/>
              </a:rPr>
              <a:t>New position for the free node</a:t>
            </a:r>
          </a:p>
        </p:txBody>
      </p:sp>
      <p:cxnSp>
        <p:nvCxnSpPr>
          <p:cNvPr id="1926199" name="AutoShape 55"/>
          <p:cNvCxnSpPr>
            <a:cxnSpLocks noChangeShapeType="1"/>
            <a:stCxn id="1926193" idx="2"/>
            <a:endCxn id="1926183" idx="2"/>
          </p:cNvCxnSpPr>
          <p:nvPr/>
        </p:nvCxnSpPr>
        <p:spPr bwMode="auto">
          <a:xfrm rot="16200000" flipH="1">
            <a:off x="1169988" y="3049591"/>
            <a:ext cx="693738" cy="976313"/>
          </a:xfrm>
          <a:prstGeom prst="curvedConnector2">
            <a:avLst/>
          </a:prstGeom>
          <a:noFill/>
          <a:ln w="38100">
            <a:solidFill>
              <a:srgbClr val="FF0000"/>
            </a:solidFill>
            <a:round/>
            <a:headEnd/>
            <a:tailEnd type="triangle" w="med" len="med"/>
          </a:ln>
          <a:effectLst/>
        </p:spPr>
      </p:cxnSp>
      <p:cxnSp>
        <p:nvCxnSpPr>
          <p:cNvPr id="1926200" name="AutoShape 56"/>
          <p:cNvCxnSpPr>
            <a:cxnSpLocks noChangeShapeType="1"/>
            <a:stCxn id="1926196" idx="2"/>
            <a:endCxn id="1926192" idx="1"/>
          </p:cNvCxnSpPr>
          <p:nvPr/>
        </p:nvCxnSpPr>
        <p:spPr bwMode="auto">
          <a:xfrm rot="16200000" flipH="1">
            <a:off x="6081888" y="2927292"/>
            <a:ext cx="911843" cy="1866272"/>
          </a:xfrm>
          <a:prstGeom prst="curvedConnector3">
            <a:avLst>
              <a:gd name="adj1" fmla="val 50000"/>
            </a:avLst>
          </a:prstGeom>
          <a:noFill/>
          <a:ln w="38100">
            <a:solidFill>
              <a:srgbClr val="FF0000"/>
            </a:solidFill>
            <a:round/>
            <a:headEnd/>
            <a:tailEnd type="triangle" w="med" len="med"/>
          </a:ln>
          <a:effectLst/>
        </p:spPr>
      </p:cxnSp>
      <p:sp>
        <p:nvSpPr>
          <p:cNvPr id="1926201" name="Text Box 57"/>
          <p:cNvSpPr txBox="1">
            <a:spLocks noChangeArrowheads="1"/>
          </p:cNvSpPr>
          <p:nvPr/>
        </p:nvSpPr>
        <p:spPr bwMode="auto">
          <a:xfrm>
            <a:off x="3363914" y="1479551"/>
            <a:ext cx="6272212" cy="707840"/>
          </a:xfrm>
          <a:prstGeom prst="rect">
            <a:avLst/>
          </a:prstGeom>
          <a:noFill/>
          <a:ln w="57150">
            <a:solidFill>
              <a:srgbClr val="008000"/>
            </a:solidFill>
            <a:miter lim="800000"/>
            <a:headEnd/>
            <a:tailEnd/>
          </a:ln>
          <a:effectLst/>
        </p:spPr>
        <p:txBody>
          <a:bodyPr lIns="91393" tIns="45697" rIns="91393" bIns="45697">
            <a:spAutoFit/>
          </a:bodyPr>
          <a:lstStyle/>
          <a:p>
            <a:pPr>
              <a:spcBef>
                <a:spcPct val="50000"/>
              </a:spcBef>
            </a:pPr>
            <a:r>
              <a:rPr lang="en-GB" sz="2000" b="1" i="1" dirty="0" smtClean="0">
                <a:solidFill>
                  <a:srgbClr val="FF0000"/>
                </a:solidFill>
                <a:latin typeface="Arial" charset="0"/>
              </a:rPr>
              <a:t>Objective: </a:t>
            </a:r>
            <a:r>
              <a:rPr lang="en-GB" sz="2000" b="1" i="1" dirty="0" smtClean="0">
                <a:solidFill>
                  <a:srgbClr val="000000"/>
                </a:solidFill>
                <a:latin typeface="Arial" charset="0"/>
              </a:rPr>
              <a:t>Improve the quality of the local mesh by minimizing an objective function</a:t>
            </a:r>
            <a:r>
              <a:rPr lang="en-GB" sz="2000" b="1" i="1" dirty="0" smtClean="0">
                <a:solidFill>
                  <a:srgbClr val="FF0000"/>
                </a:solidFill>
                <a:latin typeface="Arial" charset="0"/>
              </a:rPr>
              <a:t> </a:t>
            </a:r>
          </a:p>
        </p:txBody>
      </p:sp>
      <p:sp>
        <p:nvSpPr>
          <p:cNvPr id="1926203" name="AutoShape 59"/>
          <p:cNvSpPr>
            <a:spLocks noChangeArrowheads="1"/>
          </p:cNvSpPr>
          <p:nvPr/>
        </p:nvSpPr>
        <p:spPr bwMode="auto">
          <a:xfrm flipH="1">
            <a:off x="4772034" y="4057651"/>
            <a:ext cx="574675" cy="192088"/>
          </a:xfrm>
          <a:prstGeom prst="leftArrow">
            <a:avLst>
              <a:gd name="adj1" fmla="val 50000"/>
              <a:gd name="adj2" fmla="val 74793"/>
            </a:avLst>
          </a:prstGeom>
          <a:solidFill>
            <a:srgbClr val="FF0000"/>
          </a:solidFill>
          <a:ln w="25400">
            <a:solidFill>
              <a:srgbClr val="FF0000"/>
            </a:solidFill>
            <a:miter lim="800000"/>
            <a:headEnd/>
            <a:tailEnd/>
          </a:ln>
          <a:effectLst/>
        </p:spPr>
        <p:txBody>
          <a:bodyPr wrap="none" lIns="91393" tIns="45697" rIns="91393" bIns="45697" anchor="ctr"/>
          <a:lstStyle/>
          <a:p>
            <a:endParaRPr lang="es-ES" smtClean="0"/>
          </a:p>
        </p:txBody>
      </p:sp>
      <p:graphicFrame>
        <p:nvGraphicFramePr>
          <p:cNvPr id="1926206" name="Object 62"/>
          <p:cNvGraphicFramePr>
            <a:graphicFrameLocks noChangeAspect="1"/>
          </p:cNvGraphicFramePr>
          <p:nvPr/>
        </p:nvGraphicFramePr>
        <p:xfrm>
          <a:off x="400054" y="1590"/>
          <a:ext cx="112713" cy="176212"/>
        </p:xfrm>
        <a:graphic>
          <a:graphicData uri="http://schemas.openxmlformats.org/presentationml/2006/ole">
            <p:oleObj spid="_x0000_s557058" name="Equation" r:id="rId4" imgW="114120" imgH="177480" progId="Equation.DSMT4">
              <p:embed/>
            </p:oleObj>
          </a:graphicData>
        </a:graphic>
      </p:graphicFrame>
      <p:sp>
        <p:nvSpPr>
          <p:cNvPr id="1926207" name="Line 63"/>
          <p:cNvSpPr>
            <a:spLocks noChangeShapeType="1"/>
          </p:cNvSpPr>
          <p:nvPr/>
        </p:nvSpPr>
        <p:spPr bwMode="auto">
          <a:xfrm>
            <a:off x="2076450" y="3944938"/>
            <a:ext cx="0" cy="20955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208" name="Line 64"/>
          <p:cNvSpPr>
            <a:spLocks noChangeShapeType="1"/>
          </p:cNvSpPr>
          <p:nvPr/>
        </p:nvSpPr>
        <p:spPr bwMode="auto">
          <a:xfrm flipH="1">
            <a:off x="7159627" y="4413257"/>
            <a:ext cx="338138" cy="1616075"/>
          </a:xfrm>
          <a:prstGeom prst="line">
            <a:avLst/>
          </a:prstGeom>
          <a:noFill/>
          <a:ln w="31750">
            <a:solidFill>
              <a:srgbClr val="000000"/>
            </a:solidFill>
            <a:round/>
            <a:headEnd/>
            <a:tailEnd/>
          </a:ln>
          <a:effectLst/>
        </p:spPr>
        <p:txBody>
          <a:bodyPr wrap="none" lIns="91393" tIns="45697" rIns="91393" bIns="45697" anchor="ctr"/>
          <a:lstStyle/>
          <a:p>
            <a:endParaRPr lang="es-ES" smtClean="0"/>
          </a:p>
        </p:txBody>
      </p:sp>
      <p:sp>
        <p:nvSpPr>
          <p:cNvPr id="1926209" name="Rectangle 65"/>
          <p:cNvSpPr>
            <a:spLocks noChangeArrowheads="1"/>
          </p:cNvSpPr>
          <p:nvPr/>
        </p:nvSpPr>
        <p:spPr bwMode="auto">
          <a:xfrm>
            <a:off x="468317" y="620714"/>
            <a:ext cx="3044328"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GB" sz="1800" dirty="0" smtClean="0">
                <a:solidFill>
                  <a:srgbClr val="C8C8C8"/>
                </a:solidFill>
                <a:latin typeface="Arial" charset="0"/>
              </a:rPr>
              <a:t>Case of plane triangulations</a:t>
            </a:r>
          </a:p>
        </p:txBody>
      </p:sp>
      <p:sp>
        <p:nvSpPr>
          <p:cNvPr id="65" name="40 CuadroTexto"/>
          <p:cNvSpPr txBox="1"/>
          <p:nvPr/>
        </p:nvSpPr>
        <p:spPr>
          <a:xfrm>
            <a:off x="1460363" y="6198440"/>
            <a:ext cx="1674056" cy="400063"/>
          </a:xfrm>
          <a:prstGeom prst="rect">
            <a:avLst/>
          </a:prstGeom>
          <a:noFill/>
        </p:spPr>
        <p:txBody>
          <a:bodyPr wrap="square" lIns="91393" tIns="45697" rIns="91393" bIns="45697" rtlCol="0">
            <a:spAutoFit/>
          </a:bodyPr>
          <a:lstStyle/>
          <a:p>
            <a:r>
              <a:rPr lang="en-US" sz="2000" i="1" dirty="0" smtClean="0">
                <a:solidFill>
                  <a:srgbClr val="000000"/>
                </a:solidFill>
                <a:latin typeface="Trebuchet MS"/>
              </a:rPr>
              <a:t>Local mesh</a:t>
            </a:r>
            <a:endParaRPr lang="en-US" sz="2000" i="1" dirty="0">
              <a:solidFill>
                <a:srgbClr val="000000"/>
              </a:solidFill>
              <a:latin typeface="Trebuchet MS"/>
            </a:endParaRPr>
          </a:p>
        </p:txBody>
      </p:sp>
      <p:sp>
        <p:nvSpPr>
          <p:cNvPr id="66" name="65 CuadroTexto"/>
          <p:cNvSpPr txBox="1"/>
          <p:nvPr/>
        </p:nvSpPr>
        <p:spPr>
          <a:xfrm>
            <a:off x="6252375" y="6228917"/>
            <a:ext cx="2771335" cy="400063"/>
          </a:xfrm>
          <a:prstGeom prst="rect">
            <a:avLst/>
          </a:prstGeom>
          <a:noFill/>
        </p:spPr>
        <p:txBody>
          <a:bodyPr wrap="square" lIns="91393" tIns="45697" rIns="91393" bIns="45697" rtlCol="0">
            <a:spAutoFit/>
          </a:bodyPr>
          <a:lstStyle/>
          <a:p>
            <a:pPr algn="l"/>
            <a:r>
              <a:rPr lang="en-US" sz="2000" i="1" dirty="0" smtClean="0">
                <a:solidFill>
                  <a:srgbClr val="000000"/>
                </a:solidFill>
                <a:latin typeface="Trebuchet MS"/>
              </a:rPr>
              <a:t>Optimized local mesh</a:t>
            </a:r>
            <a:endParaRPr lang="en-US" sz="2000" i="1" dirty="0">
              <a:solidFill>
                <a:srgbClr val="000000"/>
              </a:solidFill>
              <a:latin typeface="Trebuchet MS"/>
            </a:endParaRPr>
          </a:p>
        </p:txBody>
      </p:sp>
      <p:sp>
        <p:nvSpPr>
          <p:cNvPr id="64" name="Rectangle 64"/>
          <p:cNvSpPr>
            <a:spLocks noChangeArrowheads="1"/>
          </p:cNvSpPr>
          <p:nvPr/>
        </p:nvSpPr>
        <p:spPr bwMode="auto">
          <a:xfrm>
            <a:off x="468316" y="115888"/>
            <a:ext cx="8034337"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Simultaneous Untangling and Smoothing (CMAME 2003)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26146"/>
                                        </p:tgtEl>
                                        <p:attrNameLst>
                                          <p:attrName>style.visibility</p:attrName>
                                        </p:attrNameLst>
                                      </p:cBhvr>
                                      <p:to>
                                        <p:strVal val="visible"/>
                                      </p:to>
                                    </p:set>
                                    <p:animEffect transition="in" filter="slide(fromBottom)">
                                      <p:cBhvr>
                                        <p:cTn id="7" dur="500"/>
                                        <p:tgtEl>
                                          <p:spTgt spid="192614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926147"/>
                                        </p:tgtEl>
                                        <p:attrNameLst>
                                          <p:attrName>style.visibility</p:attrName>
                                        </p:attrNameLst>
                                      </p:cBhvr>
                                      <p:to>
                                        <p:strVal val="visible"/>
                                      </p:to>
                                    </p:set>
                                    <p:animEffect transition="in" filter="slide(fromBottom)">
                                      <p:cBhvr>
                                        <p:cTn id="10" dur="500"/>
                                        <p:tgtEl>
                                          <p:spTgt spid="1926147"/>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926148"/>
                                        </p:tgtEl>
                                        <p:attrNameLst>
                                          <p:attrName>style.visibility</p:attrName>
                                        </p:attrNameLst>
                                      </p:cBhvr>
                                      <p:to>
                                        <p:strVal val="visible"/>
                                      </p:to>
                                    </p:set>
                                    <p:animEffect transition="in" filter="slide(fromBottom)">
                                      <p:cBhvr>
                                        <p:cTn id="13" dur="500"/>
                                        <p:tgtEl>
                                          <p:spTgt spid="1926148"/>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926149"/>
                                        </p:tgtEl>
                                        <p:attrNameLst>
                                          <p:attrName>style.visibility</p:attrName>
                                        </p:attrNameLst>
                                      </p:cBhvr>
                                      <p:to>
                                        <p:strVal val="visible"/>
                                      </p:to>
                                    </p:set>
                                    <p:animEffect transition="in" filter="slide(fromBottom)">
                                      <p:cBhvr>
                                        <p:cTn id="16" dur="500"/>
                                        <p:tgtEl>
                                          <p:spTgt spid="192614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926150"/>
                                        </p:tgtEl>
                                        <p:attrNameLst>
                                          <p:attrName>style.visibility</p:attrName>
                                        </p:attrNameLst>
                                      </p:cBhvr>
                                      <p:to>
                                        <p:strVal val="visible"/>
                                      </p:to>
                                    </p:set>
                                    <p:animEffect transition="in" filter="slide(fromBottom)">
                                      <p:cBhvr>
                                        <p:cTn id="19" dur="500"/>
                                        <p:tgtEl>
                                          <p:spTgt spid="1926150"/>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926151"/>
                                        </p:tgtEl>
                                        <p:attrNameLst>
                                          <p:attrName>style.visibility</p:attrName>
                                        </p:attrNameLst>
                                      </p:cBhvr>
                                      <p:to>
                                        <p:strVal val="visible"/>
                                      </p:to>
                                    </p:set>
                                    <p:animEffect transition="in" filter="slide(fromBottom)">
                                      <p:cBhvr>
                                        <p:cTn id="22" dur="500"/>
                                        <p:tgtEl>
                                          <p:spTgt spid="1926151"/>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926152"/>
                                        </p:tgtEl>
                                        <p:attrNameLst>
                                          <p:attrName>style.visibility</p:attrName>
                                        </p:attrNameLst>
                                      </p:cBhvr>
                                      <p:to>
                                        <p:strVal val="visible"/>
                                      </p:to>
                                    </p:set>
                                    <p:animEffect transition="in" filter="slide(fromBottom)">
                                      <p:cBhvr>
                                        <p:cTn id="25" dur="500"/>
                                        <p:tgtEl>
                                          <p:spTgt spid="1926152"/>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926153"/>
                                        </p:tgtEl>
                                        <p:attrNameLst>
                                          <p:attrName>style.visibility</p:attrName>
                                        </p:attrNameLst>
                                      </p:cBhvr>
                                      <p:to>
                                        <p:strVal val="visible"/>
                                      </p:to>
                                    </p:set>
                                    <p:animEffect transition="in" filter="slide(fromBottom)">
                                      <p:cBhvr>
                                        <p:cTn id="28" dur="500"/>
                                        <p:tgtEl>
                                          <p:spTgt spid="192615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926154"/>
                                        </p:tgtEl>
                                        <p:attrNameLst>
                                          <p:attrName>style.visibility</p:attrName>
                                        </p:attrNameLst>
                                      </p:cBhvr>
                                      <p:to>
                                        <p:strVal val="visible"/>
                                      </p:to>
                                    </p:set>
                                    <p:animEffect transition="in" filter="slide(fromBottom)">
                                      <p:cBhvr>
                                        <p:cTn id="31" dur="500"/>
                                        <p:tgtEl>
                                          <p:spTgt spid="1926154"/>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926155"/>
                                        </p:tgtEl>
                                        <p:attrNameLst>
                                          <p:attrName>style.visibility</p:attrName>
                                        </p:attrNameLst>
                                      </p:cBhvr>
                                      <p:to>
                                        <p:strVal val="visible"/>
                                      </p:to>
                                    </p:set>
                                    <p:animEffect transition="in" filter="slide(fromBottom)">
                                      <p:cBhvr>
                                        <p:cTn id="34" dur="500"/>
                                        <p:tgtEl>
                                          <p:spTgt spid="1926155"/>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926156"/>
                                        </p:tgtEl>
                                        <p:attrNameLst>
                                          <p:attrName>style.visibility</p:attrName>
                                        </p:attrNameLst>
                                      </p:cBhvr>
                                      <p:to>
                                        <p:strVal val="visible"/>
                                      </p:to>
                                    </p:set>
                                    <p:animEffect transition="in" filter="slide(fromBottom)">
                                      <p:cBhvr>
                                        <p:cTn id="37" dur="500"/>
                                        <p:tgtEl>
                                          <p:spTgt spid="1926156"/>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926157"/>
                                        </p:tgtEl>
                                        <p:attrNameLst>
                                          <p:attrName>style.visibility</p:attrName>
                                        </p:attrNameLst>
                                      </p:cBhvr>
                                      <p:to>
                                        <p:strVal val="visible"/>
                                      </p:to>
                                    </p:set>
                                    <p:animEffect transition="in" filter="slide(fromBottom)">
                                      <p:cBhvr>
                                        <p:cTn id="40" dur="500"/>
                                        <p:tgtEl>
                                          <p:spTgt spid="1926157"/>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926158"/>
                                        </p:tgtEl>
                                        <p:attrNameLst>
                                          <p:attrName>style.visibility</p:attrName>
                                        </p:attrNameLst>
                                      </p:cBhvr>
                                      <p:to>
                                        <p:strVal val="visible"/>
                                      </p:to>
                                    </p:set>
                                    <p:animEffect transition="in" filter="slide(fromBottom)">
                                      <p:cBhvr>
                                        <p:cTn id="43" dur="500"/>
                                        <p:tgtEl>
                                          <p:spTgt spid="1926158"/>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1926159"/>
                                        </p:tgtEl>
                                        <p:attrNameLst>
                                          <p:attrName>style.visibility</p:attrName>
                                        </p:attrNameLst>
                                      </p:cBhvr>
                                      <p:to>
                                        <p:strVal val="visible"/>
                                      </p:to>
                                    </p:set>
                                    <p:animEffect transition="in" filter="slide(fromBottom)">
                                      <p:cBhvr>
                                        <p:cTn id="46" dur="500"/>
                                        <p:tgtEl>
                                          <p:spTgt spid="1926159"/>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1926160"/>
                                        </p:tgtEl>
                                        <p:attrNameLst>
                                          <p:attrName>style.visibility</p:attrName>
                                        </p:attrNameLst>
                                      </p:cBhvr>
                                      <p:to>
                                        <p:strVal val="visible"/>
                                      </p:to>
                                    </p:set>
                                    <p:animEffect transition="in" filter="slide(fromBottom)">
                                      <p:cBhvr>
                                        <p:cTn id="49" dur="500"/>
                                        <p:tgtEl>
                                          <p:spTgt spid="1926160"/>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1926184"/>
                                        </p:tgtEl>
                                        <p:attrNameLst>
                                          <p:attrName>style.visibility</p:attrName>
                                        </p:attrNameLst>
                                      </p:cBhvr>
                                      <p:to>
                                        <p:strVal val="visible"/>
                                      </p:to>
                                    </p:set>
                                    <p:animEffect transition="in" filter="slide(fromBottom)">
                                      <p:cBhvr>
                                        <p:cTn id="52" dur="500"/>
                                        <p:tgtEl>
                                          <p:spTgt spid="1926184"/>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1926185"/>
                                        </p:tgtEl>
                                        <p:attrNameLst>
                                          <p:attrName>style.visibility</p:attrName>
                                        </p:attrNameLst>
                                      </p:cBhvr>
                                      <p:to>
                                        <p:strVal val="visible"/>
                                      </p:to>
                                    </p:set>
                                    <p:animEffect transition="in" filter="slide(fromBottom)">
                                      <p:cBhvr>
                                        <p:cTn id="55" dur="500"/>
                                        <p:tgtEl>
                                          <p:spTgt spid="1926185"/>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1926186"/>
                                        </p:tgtEl>
                                        <p:attrNameLst>
                                          <p:attrName>style.visibility</p:attrName>
                                        </p:attrNameLst>
                                      </p:cBhvr>
                                      <p:to>
                                        <p:strVal val="visible"/>
                                      </p:to>
                                    </p:set>
                                    <p:animEffect transition="in" filter="slide(fromBottom)">
                                      <p:cBhvr>
                                        <p:cTn id="58" dur="500"/>
                                        <p:tgtEl>
                                          <p:spTgt spid="1926186"/>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1926187"/>
                                        </p:tgtEl>
                                        <p:attrNameLst>
                                          <p:attrName>style.visibility</p:attrName>
                                        </p:attrNameLst>
                                      </p:cBhvr>
                                      <p:to>
                                        <p:strVal val="visible"/>
                                      </p:to>
                                    </p:set>
                                    <p:animEffect transition="in" filter="slide(fromBottom)">
                                      <p:cBhvr>
                                        <p:cTn id="61" dur="500"/>
                                        <p:tgtEl>
                                          <p:spTgt spid="1926187"/>
                                        </p:tgtEl>
                                      </p:cBhvr>
                                    </p:animEffect>
                                  </p:childTnLst>
                                </p:cTn>
                              </p:par>
                              <p:par>
                                <p:cTn id="62" presetID="12" presetClass="entr" presetSubtype="4" fill="hold" grpId="0" nodeType="withEffect">
                                  <p:stCondLst>
                                    <p:cond delay="0"/>
                                  </p:stCondLst>
                                  <p:childTnLst>
                                    <p:set>
                                      <p:cBhvr>
                                        <p:cTn id="63" dur="1" fill="hold">
                                          <p:stCondLst>
                                            <p:cond delay="0"/>
                                          </p:stCondLst>
                                        </p:cTn>
                                        <p:tgtEl>
                                          <p:spTgt spid="1926188"/>
                                        </p:tgtEl>
                                        <p:attrNameLst>
                                          <p:attrName>style.visibility</p:attrName>
                                        </p:attrNameLst>
                                      </p:cBhvr>
                                      <p:to>
                                        <p:strVal val="visible"/>
                                      </p:to>
                                    </p:set>
                                    <p:animEffect transition="in" filter="slide(fromBottom)">
                                      <p:cBhvr>
                                        <p:cTn id="64" dur="500"/>
                                        <p:tgtEl>
                                          <p:spTgt spid="1926188"/>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1926189"/>
                                        </p:tgtEl>
                                        <p:attrNameLst>
                                          <p:attrName>style.visibility</p:attrName>
                                        </p:attrNameLst>
                                      </p:cBhvr>
                                      <p:to>
                                        <p:strVal val="visible"/>
                                      </p:to>
                                    </p:set>
                                    <p:animEffect transition="in" filter="slide(fromBottom)">
                                      <p:cBhvr>
                                        <p:cTn id="67" dur="500"/>
                                        <p:tgtEl>
                                          <p:spTgt spid="1926189"/>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1926190"/>
                                        </p:tgtEl>
                                        <p:attrNameLst>
                                          <p:attrName>style.visibility</p:attrName>
                                        </p:attrNameLst>
                                      </p:cBhvr>
                                      <p:to>
                                        <p:strVal val="visible"/>
                                      </p:to>
                                    </p:set>
                                    <p:animEffect transition="in" filter="slide(fromBottom)">
                                      <p:cBhvr>
                                        <p:cTn id="70" dur="500"/>
                                        <p:tgtEl>
                                          <p:spTgt spid="1926190"/>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1926191"/>
                                        </p:tgtEl>
                                        <p:attrNameLst>
                                          <p:attrName>style.visibility</p:attrName>
                                        </p:attrNameLst>
                                      </p:cBhvr>
                                      <p:to>
                                        <p:strVal val="visible"/>
                                      </p:to>
                                    </p:set>
                                    <p:animEffect transition="in" filter="slide(fromBottom)">
                                      <p:cBhvr>
                                        <p:cTn id="73" dur="500"/>
                                        <p:tgtEl>
                                          <p:spTgt spid="1926191"/>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1926192"/>
                                        </p:tgtEl>
                                        <p:attrNameLst>
                                          <p:attrName>style.visibility</p:attrName>
                                        </p:attrNameLst>
                                      </p:cBhvr>
                                      <p:to>
                                        <p:strVal val="visible"/>
                                      </p:to>
                                    </p:set>
                                    <p:animEffect transition="in" filter="slide(fromBottom)">
                                      <p:cBhvr>
                                        <p:cTn id="76" dur="500"/>
                                        <p:tgtEl>
                                          <p:spTgt spid="1926192"/>
                                        </p:tgtEl>
                                      </p:cBhvr>
                                    </p:animEffect>
                                  </p:childTnLst>
                                </p:cTn>
                              </p:par>
                              <p:par>
                                <p:cTn id="77" presetID="12" presetClass="entr" presetSubtype="4" fill="hold" grpId="0" nodeType="withEffect">
                                  <p:stCondLst>
                                    <p:cond delay="0"/>
                                  </p:stCondLst>
                                  <p:childTnLst>
                                    <p:set>
                                      <p:cBhvr>
                                        <p:cTn id="78" dur="1" fill="hold">
                                          <p:stCondLst>
                                            <p:cond delay="0"/>
                                          </p:stCondLst>
                                        </p:cTn>
                                        <p:tgtEl>
                                          <p:spTgt spid="1926196"/>
                                        </p:tgtEl>
                                        <p:attrNameLst>
                                          <p:attrName>style.visibility</p:attrName>
                                        </p:attrNameLst>
                                      </p:cBhvr>
                                      <p:to>
                                        <p:strVal val="visible"/>
                                      </p:to>
                                    </p:set>
                                    <p:animEffect transition="in" filter="slide(fromBottom)">
                                      <p:cBhvr>
                                        <p:cTn id="79" dur="500"/>
                                        <p:tgtEl>
                                          <p:spTgt spid="1926196"/>
                                        </p:tgtEl>
                                      </p:cBhvr>
                                    </p:animEffect>
                                  </p:childTnLst>
                                </p:cTn>
                              </p:par>
                              <p:par>
                                <p:cTn id="80" presetID="12" presetClass="entr" presetSubtype="4" fill="hold" nodeType="withEffect">
                                  <p:stCondLst>
                                    <p:cond delay="0"/>
                                  </p:stCondLst>
                                  <p:childTnLst>
                                    <p:set>
                                      <p:cBhvr>
                                        <p:cTn id="81" dur="1" fill="hold">
                                          <p:stCondLst>
                                            <p:cond delay="0"/>
                                          </p:stCondLst>
                                        </p:cTn>
                                        <p:tgtEl>
                                          <p:spTgt spid="1926200"/>
                                        </p:tgtEl>
                                        <p:attrNameLst>
                                          <p:attrName>style.visibility</p:attrName>
                                        </p:attrNameLst>
                                      </p:cBhvr>
                                      <p:to>
                                        <p:strVal val="visible"/>
                                      </p:to>
                                    </p:set>
                                    <p:animEffect transition="in" filter="slide(fromBottom)">
                                      <p:cBhvr>
                                        <p:cTn id="82" dur="500"/>
                                        <p:tgtEl>
                                          <p:spTgt spid="1926200"/>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1926203"/>
                                        </p:tgtEl>
                                        <p:attrNameLst>
                                          <p:attrName>style.visibility</p:attrName>
                                        </p:attrNameLst>
                                      </p:cBhvr>
                                      <p:to>
                                        <p:strVal val="visible"/>
                                      </p:to>
                                    </p:set>
                                    <p:animEffect transition="in" filter="slide(fromBottom)">
                                      <p:cBhvr>
                                        <p:cTn id="85" dur="500"/>
                                        <p:tgtEl>
                                          <p:spTgt spid="1926203"/>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1926208"/>
                                        </p:tgtEl>
                                        <p:attrNameLst>
                                          <p:attrName>style.visibility</p:attrName>
                                        </p:attrNameLst>
                                      </p:cBhvr>
                                      <p:to>
                                        <p:strVal val="visible"/>
                                      </p:to>
                                    </p:set>
                                    <p:animEffect transition="in" filter="slide(fromBottom)">
                                      <p:cBhvr>
                                        <p:cTn id="88" dur="500"/>
                                        <p:tgtEl>
                                          <p:spTgt spid="1926208"/>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6146" grpId="0" animBg="1"/>
      <p:bldP spid="1926147" grpId="0" animBg="1"/>
      <p:bldP spid="1926148" grpId="0" animBg="1"/>
      <p:bldP spid="1926149" grpId="0" animBg="1"/>
      <p:bldP spid="1926150" grpId="0" animBg="1"/>
      <p:bldP spid="1926151" grpId="0" animBg="1"/>
      <p:bldP spid="1926152" grpId="0" animBg="1"/>
      <p:bldP spid="1926153" grpId="0" animBg="1"/>
      <p:bldP spid="1926154" grpId="0" animBg="1"/>
      <p:bldP spid="1926155" grpId="0" animBg="1"/>
      <p:bldP spid="1926156" grpId="0" animBg="1"/>
      <p:bldP spid="1926157" grpId="0" animBg="1"/>
      <p:bldP spid="1926158" grpId="0" animBg="1"/>
      <p:bldP spid="1926159" grpId="0" animBg="1"/>
      <p:bldP spid="1926160" grpId="0" animBg="1"/>
      <p:bldP spid="1926184" grpId="0" animBg="1"/>
      <p:bldP spid="1926185" grpId="0" animBg="1"/>
      <p:bldP spid="1926186" grpId="0" animBg="1"/>
      <p:bldP spid="1926187" grpId="0" animBg="1"/>
      <p:bldP spid="1926188" grpId="0" animBg="1"/>
      <p:bldP spid="1926189" grpId="0" animBg="1"/>
      <p:bldP spid="1926190" grpId="0" animBg="1"/>
      <p:bldP spid="1926191" grpId="0" animBg="1"/>
      <p:bldP spid="1926192" grpId="0" animBg="1"/>
      <p:bldP spid="1926196" grpId="0"/>
      <p:bldP spid="1926203" grpId="0" animBg="1"/>
      <p:bldP spid="1926208" grpId="0" animBg="1"/>
      <p:bldP spid="6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2332" name="Object 60"/>
          <p:cNvGraphicFramePr>
            <a:graphicFrameLocks noChangeAspect="1"/>
          </p:cNvGraphicFramePr>
          <p:nvPr/>
        </p:nvGraphicFramePr>
        <p:xfrm>
          <a:off x="400054" y="1590"/>
          <a:ext cx="112713" cy="176212"/>
        </p:xfrm>
        <a:graphic>
          <a:graphicData uri="http://schemas.openxmlformats.org/presentationml/2006/ole">
            <p:oleObj spid="_x0000_s558082" name="Equation" r:id="rId4" imgW="114120" imgH="177480" progId="Equation.DSMT4">
              <p:embed/>
            </p:oleObj>
          </a:graphicData>
        </a:graphic>
      </p:graphicFrame>
      <p:sp>
        <p:nvSpPr>
          <p:cNvPr id="2742335" name="Rectangle 63"/>
          <p:cNvSpPr>
            <a:spLocks noChangeArrowheads="1"/>
          </p:cNvSpPr>
          <p:nvPr/>
        </p:nvSpPr>
        <p:spPr bwMode="auto">
          <a:xfrm>
            <a:off x="468318" y="620714"/>
            <a:ext cx="4001963"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Weighted </a:t>
            </a:r>
            <a:r>
              <a:rPr kumimoji="0" lang="en-US" sz="1800" dirty="0" err="1" smtClean="0">
                <a:solidFill>
                  <a:srgbClr val="C8C8C8"/>
                </a:solidFill>
                <a:latin typeface="Arial" charset="0"/>
              </a:rPr>
              <a:t>Jacobian</a:t>
            </a:r>
            <a:r>
              <a:rPr kumimoji="0" lang="en-US" sz="1800" dirty="0" smtClean="0">
                <a:solidFill>
                  <a:srgbClr val="C8C8C8"/>
                </a:solidFill>
                <a:latin typeface="Arial" charset="0"/>
              </a:rPr>
              <a:t> Matrix on a Plane</a:t>
            </a:r>
            <a:endParaRPr kumimoji="0" lang="en-GB" sz="1800" dirty="0" smtClean="0">
              <a:solidFill>
                <a:srgbClr val="C8C8C8"/>
              </a:solidFill>
              <a:latin typeface="Arial" charset="0"/>
            </a:endParaRPr>
          </a:p>
        </p:txBody>
      </p:sp>
      <p:sp>
        <p:nvSpPr>
          <p:cNvPr id="2742336" name="Rectangle 64"/>
          <p:cNvSpPr>
            <a:spLocks noChangeArrowheads="1"/>
          </p:cNvSpPr>
          <p:nvPr/>
        </p:nvSpPr>
        <p:spPr bwMode="auto">
          <a:xfrm>
            <a:off x="468316" y="115888"/>
            <a:ext cx="8034337"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Simultaneous Untangling and Smoothing (CMAME 2003)</a:t>
            </a:r>
          </a:p>
        </p:txBody>
      </p:sp>
      <p:sp>
        <p:nvSpPr>
          <p:cNvPr id="2742337" name="Line 65"/>
          <p:cNvSpPr>
            <a:spLocks noChangeShapeType="1"/>
          </p:cNvSpPr>
          <p:nvPr/>
        </p:nvSpPr>
        <p:spPr bwMode="auto">
          <a:xfrm>
            <a:off x="962030" y="2740036"/>
            <a:ext cx="1077913" cy="11525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38" name="Line 66"/>
          <p:cNvSpPr>
            <a:spLocks noChangeShapeType="1"/>
          </p:cNvSpPr>
          <p:nvPr/>
        </p:nvSpPr>
        <p:spPr bwMode="auto">
          <a:xfrm flipH="1">
            <a:off x="960447" y="1873250"/>
            <a:ext cx="1587" cy="2019300"/>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39" name="Line 67"/>
          <p:cNvSpPr>
            <a:spLocks noChangeShapeType="1"/>
          </p:cNvSpPr>
          <p:nvPr/>
        </p:nvSpPr>
        <p:spPr bwMode="auto">
          <a:xfrm>
            <a:off x="962030" y="3892550"/>
            <a:ext cx="1992313" cy="14288"/>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40" name="Line 68"/>
          <p:cNvSpPr>
            <a:spLocks noChangeShapeType="1"/>
          </p:cNvSpPr>
          <p:nvPr/>
        </p:nvSpPr>
        <p:spPr bwMode="auto">
          <a:xfrm flipV="1">
            <a:off x="960441" y="3892550"/>
            <a:ext cx="1079501" cy="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41" name="Line 69"/>
          <p:cNvSpPr>
            <a:spLocks noChangeShapeType="1"/>
          </p:cNvSpPr>
          <p:nvPr/>
        </p:nvSpPr>
        <p:spPr bwMode="auto">
          <a:xfrm>
            <a:off x="960438" y="2740036"/>
            <a:ext cx="0" cy="116681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42" name="Oval 70"/>
          <p:cNvSpPr>
            <a:spLocks noChangeArrowheads="1"/>
          </p:cNvSpPr>
          <p:nvPr/>
        </p:nvSpPr>
        <p:spPr bwMode="auto">
          <a:xfrm>
            <a:off x="906463" y="3838576"/>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43" name="Oval 71"/>
          <p:cNvSpPr>
            <a:spLocks noChangeArrowheads="1"/>
          </p:cNvSpPr>
          <p:nvPr/>
        </p:nvSpPr>
        <p:spPr bwMode="auto">
          <a:xfrm>
            <a:off x="906463" y="2686052"/>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44" name="Oval 72"/>
          <p:cNvSpPr>
            <a:spLocks noChangeArrowheads="1"/>
          </p:cNvSpPr>
          <p:nvPr/>
        </p:nvSpPr>
        <p:spPr bwMode="auto">
          <a:xfrm>
            <a:off x="1985965" y="3838576"/>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45" name="Text Box 73"/>
          <p:cNvSpPr txBox="1">
            <a:spLocks noChangeArrowheads="1"/>
          </p:cNvSpPr>
          <p:nvPr/>
        </p:nvSpPr>
        <p:spPr bwMode="auto">
          <a:xfrm>
            <a:off x="2738440" y="3906838"/>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x</a:t>
            </a:r>
          </a:p>
        </p:txBody>
      </p:sp>
      <p:sp>
        <p:nvSpPr>
          <p:cNvPr id="2742346" name="Text Box 74"/>
          <p:cNvSpPr txBox="1">
            <a:spLocks noChangeArrowheads="1"/>
          </p:cNvSpPr>
          <p:nvPr/>
        </p:nvSpPr>
        <p:spPr bwMode="auto">
          <a:xfrm>
            <a:off x="582613" y="1720850"/>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y</a:t>
            </a:r>
          </a:p>
        </p:txBody>
      </p:sp>
      <p:sp>
        <p:nvSpPr>
          <p:cNvPr id="2742347" name="Line 75"/>
          <p:cNvSpPr>
            <a:spLocks noChangeShapeType="1"/>
          </p:cNvSpPr>
          <p:nvPr/>
        </p:nvSpPr>
        <p:spPr bwMode="auto">
          <a:xfrm>
            <a:off x="4576763" y="2357438"/>
            <a:ext cx="931862" cy="99536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48" name="Line 76"/>
          <p:cNvSpPr>
            <a:spLocks noChangeShapeType="1"/>
          </p:cNvSpPr>
          <p:nvPr/>
        </p:nvSpPr>
        <p:spPr bwMode="auto">
          <a:xfrm flipH="1">
            <a:off x="3784600" y="1890713"/>
            <a:ext cx="1588" cy="2019300"/>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49" name="Line 77"/>
          <p:cNvSpPr>
            <a:spLocks noChangeShapeType="1"/>
          </p:cNvSpPr>
          <p:nvPr/>
        </p:nvSpPr>
        <p:spPr bwMode="auto">
          <a:xfrm>
            <a:off x="3786192" y="3910024"/>
            <a:ext cx="1992312" cy="14287"/>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50" name="Line 78"/>
          <p:cNvSpPr>
            <a:spLocks noChangeShapeType="1"/>
          </p:cNvSpPr>
          <p:nvPr/>
        </p:nvSpPr>
        <p:spPr bwMode="auto">
          <a:xfrm>
            <a:off x="4289425" y="3149600"/>
            <a:ext cx="1219200" cy="2032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51" name="Line 79"/>
          <p:cNvSpPr>
            <a:spLocks noChangeShapeType="1"/>
          </p:cNvSpPr>
          <p:nvPr/>
        </p:nvSpPr>
        <p:spPr bwMode="auto">
          <a:xfrm flipH="1">
            <a:off x="4289426" y="2357438"/>
            <a:ext cx="287338" cy="79216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52" name="Oval 80"/>
          <p:cNvSpPr>
            <a:spLocks noChangeArrowheads="1"/>
          </p:cNvSpPr>
          <p:nvPr/>
        </p:nvSpPr>
        <p:spPr bwMode="auto">
          <a:xfrm>
            <a:off x="4235451" y="3095626"/>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53" name="Oval 81"/>
          <p:cNvSpPr>
            <a:spLocks noChangeArrowheads="1"/>
          </p:cNvSpPr>
          <p:nvPr/>
        </p:nvSpPr>
        <p:spPr bwMode="auto">
          <a:xfrm>
            <a:off x="4522790" y="2303463"/>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54" name="Oval 82"/>
          <p:cNvSpPr>
            <a:spLocks noChangeArrowheads="1"/>
          </p:cNvSpPr>
          <p:nvPr/>
        </p:nvSpPr>
        <p:spPr bwMode="auto">
          <a:xfrm>
            <a:off x="5454652" y="3298827"/>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55" name="Text Box 83"/>
          <p:cNvSpPr txBox="1">
            <a:spLocks noChangeArrowheads="1"/>
          </p:cNvSpPr>
          <p:nvPr/>
        </p:nvSpPr>
        <p:spPr bwMode="auto">
          <a:xfrm>
            <a:off x="5562601" y="3924300"/>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x</a:t>
            </a:r>
          </a:p>
        </p:txBody>
      </p:sp>
      <p:sp>
        <p:nvSpPr>
          <p:cNvPr id="2742356" name="Text Box 84"/>
          <p:cNvSpPr txBox="1">
            <a:spLocks noChangeArrowheads="1"/>
          </p:cNvSpPr>
          <p:nvPr/>
        </p:nvSpPr>
        <p:spPr bwMode="auto">
          <a:xfrm>
            <a:off x="3406775" y="1738314"/>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y</a:t>
            </a:r>
          </a:p>
        </p:txBody>
      </p:sp>
      <p:sp>
        <p:nvSpPr>
          <p:cNvPr id="2742357" name="Line 85"/>
          <p:cNvSpPr>
            <a:spLocks noChangeShapeType="1"/>
          </p:cNvSpPr>
          <p:nvPr/>
        </p:nvSpPr>
        <p:spPr bwMode="auto">
          <a:xfrm flipH="1">
            <a:off x="7240597" y="1890713"/>
            <a:ext cx="1587" cy="2019300"/>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58" name="Line 86"/>
          <p:cNvSpPr>
            <a:spLocks noChangeShapeType="1"/>
          </p:cNvSpPr>
          <p:nvPr/>
        </p:nvSpPr>
        <p:spPr bwMode="auto">
          <a:xfrm>
            <a:off x="7242182" y="3910024"/>
            <a:ext cx="1992313" cy="14287"/>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59" name="Line 87"/>
          <p:cNvSpPr>
            <a:spLocks noChangeShapeType="1"/>
          </p:cNvSpPr>
          <p:nvPr/>
        </p:nvSpPr>
        <p:spPr bwMode="auto">
          <a:xfrm flipV="1">
            <a:off x="7240589" y="3910013"/>
            <a:ext cx="1079501" cy="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60" name="Line 88"/>
          <p:cNvSpPr>
            <a:spLocks noChangeShapeType="1"/>
          </p:cNvSpPr>
          <p:nvPr/>
        </p:nvSpPr>
        <p:spPr bwMode="auto">
          <a:xfrm flipH="1">
            <a:off x="7242175" y="2906724"/>
            <a:ext cx="852488" cy="10175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61" name="Oval 89"/>
          <p:cNvSpPr>
            <a:spLocks noChangeArrowheads="1"/>
          </p:cNvSpPr>
          <p:nvPr/>
        </p:nvSpPr>
        <p:spPr bwMode="auto">
          <a:xfrm>
            <a:off x="7188200" y="38560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62" name="Oval 90"/>
          <p:cNvSpPr>
            <a:spLocks noChangeArrowheads="1"/>
          </p:cNvSpPr>
          <p:nvPr/>
        </p:nvSpPr>
        <p:spPr bwMode="auto">
          <a:xfrm>
            <a:off x="8039102" y="2859088"/>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63" name="Oval 91"/>
          <p:cNvSpPr>
            <a:spLocks noChangeArrowheads="1"/>
          </p:cNvSpPr>
          <p:nvPr/>
        </p:nvSpPr>
        <p:spPr bwMode="auto">
          <a:xfrm>
            <a:off x="8266116" y="38560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64" name="Text Box 92"/>
          <p:cNvSpPr txBox="1">
            <a:spLocks noChangeArrowheads="1"/>
          </p:cNvSpPr>
          <p:nvPr/>
        </p:nvSpPr>
        <p:spPr bwMode="auto">
          <a:xfrm>
            <a:off x="9018588" y="3924300"/>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x</a:t>
            </a:r>
          </a:p>
        </p:txBody>
      </p:sp>
      <p:sp>
        <p:nvSpPr>
          <p:cNvPr id="2742365" name="Text Box 93"/>
          <p:cNvSpPr txBox="1">
            <a:spLocks noChangeArrowheads="1"/>
          </p:cNvSpPr>
          <p:nvPr/>
        </p:nvSpPr>
        <p:spPr bwMode="auto">
          <a:xfrm>
            <a:off x="6862765" y="1738314"/>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y</a:t>
            </a:r>
          </a:p>
        </p:txBody>
      </p:sp>
      <p:sp>
        <p:nvSpPr>
          <p:cNvPr id="2742366" name="Line 94"/>
          <p:cNvSpPr>
            <a:spLocks noChangeShapeType="1"/>
          </p:cNvSpPr>
          <p:nvPr/>
        </p:nvSpPr>
        <p:spPr bwMode="auto">
          <a:xfrm>
            <a:off x="8093078" y="2897188"/>
            <a:ext cx="228600" cy="102711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67" name="Freeform 95"/>
          <p:cNvSpPr>
            <a:spLocks/>
          </p:cNvSpPr>
          <p:nvPr/>
        </p:nvSpPr>
        <p:spPr bwMode="auto">
          <a:xfrm>
            <a:off x="1504955" y="2046288"/>
            <a:ext cx="2752725" cy="919162"/>
          </a:xfrm>
          <a:custGeom>
            <a:avLst/>
            <a:gdLst/>
            <a:ahLst/>
            <a:cxnLst>
              <a:cxn ang="0">
                <a:pos x="0" y="795"/>
              </a:cxn>
              <a:cxn ang="0">
                <a:pos x="278" y="427"/>
              </a:cxn>
              <a:cxn ang="0">
                <a:pos x="742" y="107"/>
              </a:cxn>
              <a:cxn ang="0">
                <a:pos x="1254" y="11"/>
              </a:cxn>
              <a:cxn ang="0">
                <a:pos x="1798" y="171"/>
              </a:cxn>
              <a:cxn ang="0">
                <a:pos x="2326" y="597"/>
              </a:cxn>
            </a:cxnLst>
            <a:rect l="0" t="0" r="r" b="b"/>
            <a:pathLst>
              <a:path w="2326" h="795">
                <a:moveTo>
                  <a:pt x="0" y="795"/>
                </a:moveTo>
                <a:cubicBezTo>
                  <a:pt x="46" y="734"/>
                  <a:pt x="154" y="542"/>
                  <a:pt x="278" y="427"/>
                </a:cubicBezTo>
                <a:cubicBezTo>
                  <a:pt x="402" y="312"/>
                  <a:pt x="579" y="176"/>
                  <a:pt x="742" y="107"/>
                </a:cubicBezTo>
                <a:cubicBezTo>
                  <a:pt x="905" y="38"/>
                  <a:pt x="1078" y="0"/>
                  <a:pt x="1254" y="11"/>
                </a:cubicBezTo>
                <a:cubicBezTo>
                  <a:pt x="1430" y="22"/>
                  <a:pt x="1619" y="73"/>
                  <a:pt x="1798" y="171"/>
                </a:cubicBezTo>
                <a:cubicBezTo>
                  <a:pt x="1977" y="269"/>
                  <a:pt x="2216" y="508"/>
                  <a:pt x="2326" y="597"/>
                </a:cubicBezTo>
              </a:path>
            </a:pathLst>
          </a:custGeom>
          <a:noFill/>
          <a:ln w="57150" cap="flat" cmpd="sng">
            <a:solidFill>
              <a:srgbClr val="FF0000"/>
            </a:solidFill>
            <a:prstDash val="solid"/>
            <a:round/>
            <a:headEnd type="none" w="med" len="med"/>
            <a:tailEnd type="triangle" w="med" len="med"/>
          </a:ln>
          <a:effectLst/>
        </p:spPr>
        <p:txBody>
          <a:bodyPr wrap="none" lIns="91393" tIns="45697" rIns="91393" bIns="45697" anchor="ctr"/>
          <a:lstStyle/>
          <a:p>
            <a:endParaRPr lang="es-ES" smtClean="0"/>
          </a:p>
        </p:txBody>
      </p:sp>
      <p:sp>
        <p:nvSpPr>
          <p:cNvPr id="2742368" name="Freeform 96"/>
          <p:cNvSpPr>
            <a:spLocks/>
          </p:cNvSpPr>
          <p:nvPr/>
        </p:nvSpPr>
        <p:spPr bwMode="auto">
          <a:xfrm rot="1334399" flipH="1">
            <a:off x="5154617" y="2682876"/>
            <a:ext cx="2427287" cy="623888"/>
          </a:xfrm>
          <a:custGeom>
            <a:avLst/>
            <a:gdLst/>
            <a:ahLst/>
            <a:cxnLst>
              <a:cxn ang="0">
                <a:pos x="0" y="213"/>
              </a:cxn>
              <a:cxn ang="0">
                <a:pos x="352" y="69"/>
              </a:cxn>
              <a:cxn ang="0">
                <a:pos x="682" y="5"/>
              </a:cxn>
              <a:cxn ang="0">
                <a:pos x="1002" y="37"/>
              </a:cxn>
              <a:cxn ang="0">
                <a:pos x="1280" y="138"/>
              </a:cxn>
              <a:cxn ang="0">
                <a:pos x="1514" y="287"/>
              </a:cxn>
              <a:cxn ang="0">
                <a:pos x="1800" y="534"/>
              </a:cxn>
            </a:cxnLst>
            <a:rect l="0" t="0" r="r" b="b"/>
            <a:pathLst>
              <a:path w="1800" h="534">
                <a:moveTo>
                  <a:pt x="0" y="213"/>
                </a:moveTo>
                <a:cubicBezTo>
                  <a:pt x="59" y="189"/>
                  <a:pt x="238" y="104"/>
                  <a:pt x="352" y="69"/>
                </a:cubicBezTo>
                <a:cubicBezTo>
                  <a:pt x="466" y="34"/>
                  <a:pt x="574" y="10"/>
                  <a:pt x="682" y="5"/>
                </a:cubicBezTo>
                <a:cubicBezTo>
                  <a:pt x="790" y="0"/>
                  <a:pt x="903" y="15"/>
                  <a:pt x="1002" y="37"/>
                </a:cubicBezTo>
                <a:cubicBezTo>
                  <a:pt x="1101" y="59"/>
                  <a:pt x="1195" y="96"/>
                  <a:pt x="1280" y="138"/>
                </a:cubicBezTo>
                <a:cubicBezTo>
                  <a:pt x="1365" y="180"/>
                  <a:pt x="1427" y="221"/>
                  <a:pt x="1514" y="287"/>
                </a:cubicBezTo>
                <a:cubicBezTo>
                  <a:pt x="1601" y="353"/>
                  <a:pt x="1741" y="483"/>
                  <a:pt x="1800" y="534"/>
                </a:cubicBezTo>
              </a:path>
            </a:pathLst>
          </a:custGeom>
          <a:noFill/>
          <a:ln w="57150" cap="flat" cmpd="sng">
            <a:solidFill>
              <a:srgbClr val="FF0000"/>
            </a:solidFill>
            <a:prstDash val="solid"/>
            <a:round/>
            <a:headEnd type="none" w="med" len="med"/>
            <a:tailEnd type="triangle" w="med" len="med"/>
          </a:ln>
          <a:effectLst/>
        </p:spPr>
        <p:txBody>
          <a:bodyPr wrap="none" lIns="91393" tIns="45697" rIns="91393" bIns="45697" anchor="ctr"/>
          <a:lstStyle/>
          <a:p>
            <a:endParaRPr lang="es-ES" smtClean="0"/>
          </a:p>
        </p:txBody>
      </p:sp>
      <p:sp>
        <p:nvSpPr>
          <p:cNvPr id="2742369" name="Freeform 97"/>
          <p:cNvSpPr>
            <a:spLocks/>
          </p:cNvSpPr>
          <p:nvPr/>
        </p:nvSpPr>
        <p:spPr bwMode="auto">
          <a:xfrm>
            <a:off x="1530359" y="4040188"/>
            <a:ext cx="6164263" cy="487362"/>
          </a:xfrm>
          <a:custGeom>
            <a:avLst/>
            <a:gdLst/>
            <a:ahLst/>
            <a:cxnLst>
              <a:cxn ang="0">
                <a:pos x="0" y="0"/>
              </a:cxn>
              <a:cxn ang="0">
                <a:pos x="560" y="384"/>
              </a:cxn>
              <a:cxn ang="0">
                <a:pos x="1211" y="640"/>
              </a:cxn>
              <a:cxn ang="0">
                <a:pos x="2155" y="731"/>
              </a:cxn>
              <a:cxn ang="0">
                <a:pos x="3067" y="544"/>
              </a:cxn>
              <a:cxn ang="0">
                <a:pos x="4091" y="69"/>
              </a:cxn>
            </a:cxnLst>
            <a:rect l="0" t="0" r="r" b="b"/>
            <a:pathLst>
              <a:path w="4091" h="747">
                <a:moveTo>
                  <a:pt x="0" y="0"/>
                </a:moveTo>
                <a:cubicBezTo>
                  <a:pt x="93" y="64"/>
                  <a:pt x="358" y="277"/>
                  <a:pt x="560" y="384"/>
                </a:cubicBezTo>
                <a:cubicBezTo>
                  <a:pt x="762" y="491"/>
                  <a:pt x="945" y="582"/>
                  <a:pt x="1211" y="640"/>
                </a:cubicBezTo>
                <a:cubicBezTo>
                  <a:pt x="1477" y="698"/>
                  <a:pt x="1846" y="747"/>
                  <a:pt x="2155" y="731"/>
                </a:cubicBezTo>
                <a:cubicBezTo>
                  <a:pt x="2464" y="715"/>
                  <a:pt x="2744" y="654"/>
                  <a:pt x="3067" y="544"/>
                </a:cubicBezTo>
                <a:cubicBezTo>
                  <a:pt x="3390" y="434"/>
                  <a:pt x="3878" y="168"/>
                  <a:pt x="4091" y="69"/>
                </a:cubicBezTo>
              </a:path>
            </a:pathLst>
          </a:custGeom>
          <a:noFill/>
          <a:ln w="57150" cap="flat" cmpd="sng">
            <a:solidFill>
              <a:srgbClr val="FF0000"/>
            </a:solidFill>
            <a:prstDash val="solid"/>
            <a:round/>
            <a:headEnd type="none" w="med" len="med"/>
            <a:tailEnd type="triangle" w="med" len="med"/>
          </a:ln>
          <a:effectLst/>
        </p:spPr>
        <p:txBody>
          <a:bodyPr wrap="none" lIns="91393" tIns="45697" rIns="91393" bIns="45697" anchor="ctr"/>
          <a:lstStyle/>
          <a:p>
            <a:endParaRPr lang="es-ES" smtClean="0"/>
          </a:p>
        </p:txBody>
      </p:sp>
      <p:sp>
        <p:nvSpPr>
          <p:cNvPr id="2742370" name="Text Box 98"/>
          <p:cNvSpPr txBox="1">
            <a:spLocks noChangeArrowheads="1"/>
          </p:cNvSpPr>
          <p:nvPr/>
        </p:nvSpPr>
        <p:spPr bwMode="auto">
          <a:xfrm>
            <a:off x="1122370" y="1389064"/>
            <a:ext cx="1292225" cy="52319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Reference triangle</a:t>
            </a:r>
          </a:p>
        </p:txBody>
      </p:sp>
      <p:sp>
        <p:nvSpPr>
          <p:cNvPr id="2742371" name="Text Box 99"/>
          <p:cNvSpPr txBox="1">
            <a:spLocks noChangeArrowheads="1"/>
          </p:cNvSpPr>
          <p:nvPr/>
        </p:nvSpPr>
        <p:spPr bwMode="auto">
          <a:xfrm>
            <a:off x="1122363" y="3333751"/>
            <a:ext cx="431800" cy="30773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err="1" smtClean="0">
                <a:solidFill>
                  <a:srgbClr val="000000"/>
                </a:solidFill>
                <a:latin typeface="Arial" charset="0"/>
              </a:rPr>
              <a:t>t</a:t>
            </a:r>
            <a:r>
              <a:rPr lang="en-US" sz="1400" b="1" i="1" baseline="-25000" dirty="0" err="1" smtClean="0">
                <a:solidFill>
                  <a:srgbClr val="000000"/>
                </a:solidFill>
                <a:latin typeface="Arial" charset="0"/>
              </a:rPr>
              <a:t>R</a:t>
            </a:r>
            <a:endParaRPr lang="en-US" sz="1400" b="1" i="1" dirty="0" smtClean="0">
              <a:solidFill>
                <a:srgbClr val="000000"/>
              </a:solidFill>
              <a:latin typeface="Arial" charset="0"/>
            </a:endParaRPr>
          </a:p>
        </p:txBody>
      </p:sp>
      <p:sp>
        <p:nvSpPr>
          <p:cNvPr id="2742372" name="Text Box 100"/>
          <p:cNvSpPr txBox="1">
            <a:spLocks noChangeArrowheads="1"/>
          </p:cNvSpPr>
          <p:nvPr/>
        </p:nvSpPr>
        <p:spPr bwMode="auto">
          <a:xfrm>
            <a:off x="5010159" y="1893890"/>
            <a:ext cx="720725" cy="707840"/>
          </a:xfrm>
          <a:prstGeom prst="rect">
            <a:avLst/>
          </a:prstGeom>
          <a:noFill/>
          <a:ln w="57150" algn="ctr">
            <a:noFill/>
            <a:miter lim="800000"/>
            <a:headEnd/>
            <a:tailEnd/>
          </a:ln>
          <a:effectLst/>
        </p:spPr>
        <p:txBody>
          <a:bodyPr lIns="91393" tIns="45697" rIns="91393" bIns="45697">
            <a:spAutoFit/>
          </a:bodyPr>
          <a:lstStyle/>
          <a:p>
            <a:pPr>
              <a:spcBef>
                <a:spcPct val="50000"/>
              </a:spcBef>
            </a:pPr>
            <a:endParaRPr lang="es-ES" smtClean="0"/>
          </a:p>
        </p:txBody>
      </p:sp>
      <p:sp>
        <p:nvSpPr>
          <p:cNvPr id="2742373" name="Text Box 101"/>
          <p:cNvSpPr txBox="1">
            <a:spLocks noChangeArrowheads="1"/>
          </p:cNvSpPr>
          <p:nvPr/>
        </p:nvSpPr>
        <p:spPr bwMode="auto">
          <a:xfrm>
            <a:off x="7675565" y="3476626"/>
            <a:ext cx="431800" cy="30773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err="1" smtClean="0">
                <a:solidFill>
                  <a:srgbClr val="000000"/>
                </a:solidFill>
                <a:latin typeface="Arial" charset="0"/>
              </a:rPr>
              <a:t>t</a:t>
            </a:r>
            <a:r>
              <a:rPr lang="en-US" sz="1400" b="1" i="1" baseline="-25000" dirty="0" err="1" smtClean="0">
                <a:solidFill>
                  <a:srgbClr val="000000"/>
                </a:solidFill>
                <a:latin typeface="Arial" charset="0"/>
              </a:rPr>
              <a:t>I</a:t>
            </a:r>
            <a:endParaRPr lang="en-US" sz="1400" b="1" i="1" dirty="0" smtClean="0">
              <a:solidFill>
                <a:srgbClr val="000000"/>
              </a:solidFill>
              <a:latin typeface="Arial" charset="0"/>
            </a:endParaRPr>
          </a:p>
        </p:txBody>
      </p:sp>
      <p:sp>
        <p:nvSpPr>
          <p:cNvPr id="2742374" name="Text Box 102"/>
          <p:cNvSpPr txBox="1">
            <a:spLocks noChangeArrowheads="1"/>
          </p:cNvSpPr>
          <p:nvPr/>
        </p:nvSpPr>
        <p:spPr bwMode="auto">
          <a:xfrm>
            <a:off x="4502152" y="2752725"/>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000000"/>
                </a:solidFill>
                <a:latin typeface="Arial" charset="0"/>
              </a:rPr>
              <a:t>t</a:t>
            </a:r>
          </a:p>
        </p:txBody>
      </p:sp>
      <p:sp>
        <p:nvSpPr>
          <p:cNvPr id="2742375" name="Text Box 103"/>
          <p:cNvSpPr txBox="1">
            <a:spLocks noChangeArrowheads="1"/>
          </p:cNvSpPr>
          <p:nvPr/>
        </p:nvSpPr>
        <p:spPr bwMode="auto">
          <a:xfrm>
            <a:off x="4217998" y="1389064"/>
            <a:ext cx="1292225" cy="52319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Physical triangle</a:t>
            </a:r>
          </a:p>
        </p:txBody>
      </p:sp>
      <p:sp>
        <p:nvSpPr>
          <p:cNvPr id="2742376" name="Text Box 104"/>
          <p:cNvSpPr txBox="1">
            <a:spLocks noChangeArrowheads="1"/>
          </p:cNvSpPr>
          <p:nvPr/>
        </p:nvSpPr>
        <p:spPr bwMode="auto">
          <a:xfrm>
            <a:off x="2633664" y="1676407"/>
            <a:ext cx="647700" cy="400063"/>
          </a:xfrm>
          <a:prstGeom prst="rect">
            <a:avLst/>
          </a:prstGeom>
          <a:noFill/>
          <a:ln w="57150">
            <a:noFill/>
            <a:miter lim="800000"/>
            <a:headEnd/>
            <a:tailEnd/>
          </a:ln>
          <a:effectLst/>
        </p:spPr>
        <p:txBody>
          <a:bodyPr lIns="91393" tIns="45697" rIns="91393" bIns="45697">
            <a:spAutoFit/>
          </a:bodyPr>
          <a:lstStyle/>
          <a:p>
            <a:pPr>
              <a:spcBef>
                <a:spcPct val="50000"/>
              </a:spcBef>
            </a:pPr>
            <a:r>
              <a:rPr lang="en-US" sz="2000" b="1" i="1" dirty="0" smtClean="0">
                <a:solidFill>
                  <a:srgbClr val="333399"/>
                </a:solidFill>
                <a:latin typeface="Arial" charset="0"/>
              </a:rPr>
              <a:t>A</a:t>
            </a:r>
          </a:p>
        </p:txBody>
      </p:sp>
      <p:sp>
        <p:nvSpPr>
          <p:cNvPr id="2742377" name="Text Box 105"/>
          <p:cNvSpPr txBox="1">
            <a:spLocks noChangeArrowheads="1"/>
          </p:cNvSpPr>
          <p:nvPr/>
        </p:nvSpPr>
        <p:spPr bwMode="auto">
          <a:xfrm>
            <a:off x="4002090" y="4090996"/>
            <a:ext cx="1008062" cy="400063"/>
          </a:xfrm>
          <a:prstGeom prst="rect">
            <a:avLst/>
          </a:prstGeom>
          <a:noFill/>
          <a:ln w="57150">
            <a:noFill/>
            <a:miter lim="800000"/>
            <a:headEnd/>
            <a:tailEnd/>
          </a:ln>
          <a:effectLst/>
        </p:spPr>
        <p:txBody>
          <a:bodyPr lIns="91393" tIns="45697" rIns="91393" bIns="45697">
            <a:spAutoFit/>
          </a:bodyPr>
          <a:lstStyle/>
          <a:p>
            <a:pPr>
              <a:spcBef>
                <a:spcPct val="50000"/>
              </a:spcBef>
            </a:pPr>
            <a:r>
              <a:rPr lang="en-US" sz="2000" b="1" i="1" dirty="0" smtClean="0">
                <a:solidFill>
                  <a:srgbClr val="333399"/>
                </a:solidFill>
                <a:latin typeface="Arial" charset="0"/>
              </a:rPr>
              <a:t>W</a:t>
            </a:r>
          </a:p>
        </p:txBody>
      </p:sp>
      <p:sp>
        <p:nvSpPr>
          <p:cNvPr id="2742378" name="Text Box 106"/>
          <p:cNvSpPr txBox="1">
            <a:spLocks noChangeArrowheads="1"/>
          </p:cNvSpPr>
          <p:nvPr/>
        </p:nvSpPr>
        <p:spPr bwMode="auto">
          <a:xfrm>
            <a:off x="5657853" y="2190759"/>
            <a:ext cx="1441450" cy="400063"/>
          </a:xfrm>
          <a:prstGeom prst="rect">
            <a:avLst/>
          </a:prstGeom>
          <a:noFill/>
          <a:ln w="57150">
            <a:noFill/>
            <a:miter lim="800000"/>
            <a:headEnd/>
            <a:tailEnd/>
          </a:ln>
          <a:effectLst/>
        </p:spPr>
        <p:txBody>
          <a:bodyPr lIns="91393" tIns="45697" rIns="91393" bIns="45697">
            <a:spAutoFit/>
          </a:bodyPr>
          <a:lstStyle/>
          <a:p>
            <a:pPr>
              <a:spcBef>
                <a:spcPct val="50000"/>
              </a:spcBef>
            </a:pPr>
            <a:r>
              <a:rPr lang="en-US" sz="2000" b="1" i="1" dirty="0" smtClean="0">
                <a:solidFill>
                  <a:srgbClr val="333399"/>
                </a:solidFill>
                <a:latin typeface="Arial" charset="0"/>
              </a:rPr>
              <a:t>S = AW </a:t>
            </a:r>
            <a:r>
              <a:rPr lang="en-US" sz="1600" b="1" i="1" baseline="84000" dirty="0" smtClean="0">
                <a:solidFill>
                  <a:srgbClr val="333399"/>
                </a:solidFill>
                <a:latin typeface="Arial" charset="0"/>
              </a:rPr>
              <a:t>-1</a:t>
            </a:r>
          </a:p>
        </p:txBody>
      </p:sp>
      <p:graphicFrame>
        <p:nvGraphicFramePr>
          <p:cNvPr id="2742379" name="Object 107"/>
          <p:cNvGraphicFramePr>
            <a:graphicFrameLocks noChangeAspect="1"/>
          </p:cNvGraphicFramePr>
          <p:nvPr/>
        </p:nvGraphicFramePr>
        <p:xfrm>
          <a:off x="1731965" y="4824419"/>
          <a:ext cx="1060450" cy="339725"/>
        </p:xfrm>
        <a:graphic>
          <a:graphicData uri="http://schemas.openxmlformats.org/presentationml/2006/ole">
            <p:oleObj spid="_x0000_s558083" name="Ecuación" r:id="rId5" imgW="596880" imgH="190440" progId="Equation.3">
              <p:embed/>
            </p:oleObj>
          </a:graphicData>
        </a:graphic>
      </p:graphicFrame>
      <p:sp>
        <p:nvSpPr>
          <p:cNvPr id="2742380" name="Rectangle 108"/>
          <p:cNvSpPr>
            <a:spLocks noChangeArrowheads="1"/>
          </p:cNvSpPr>
          <p:nvPr/>
        </p:nvSpPr>
        <p:spPr bwMode="auto">
          <a:xfrm>
            <a:off x="2674698" y="4814888"/>
            <a:ext cx="3245344" cy="369285"/>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800" b="1" dirty="0" smtClean="0">
                <a:solidFill>
                  <a:srgbClr val="000000"/>
                </a:solidFill>
                <a:latin typeface="Arial" charset="0"/>
              </a:rPr>
              <a:t>:  Weighted </a:t>
            </a:r>
            <a:r>
              <a:rPr lang="en-GB" sz="1800" b="1" dirty="0" err="1" smtClean="0">
                <a:solidFill>
                  <a:srgbClr val="000000"/>
                </a:solidFill>
                <a:latin typeface="Arial" charset="0"/>
              </a:rPr>
              <a:t>Jacobian</a:t>
            </a:r>
            <a:r>
              <a:rPr lang="en-GB" sz="1800" b="1" dirty="0" smtClean="0">
                <a:solidFill>
                  <a:srgbClr val="000000"/>
                </a:solidFill>
                <a:latin typeface="Arial" charset="0"/>
              </a:rPr>
              <a:t> matrix</a:t>
            </a:r>
          </a:p>
        </p:txBody>
      </p:sp>
      <p:sp>
        <p:nvSpPr>
          <p:cNvPr id="2742381" name="Text Box 109"/>
          <p:cNvSpPr txBox="1">
            <a:spLocks noChangeArrowheads="1"/>
          </p:cNvSpPr>
          <p:nvPr/>
        </p:nvSpPr>
        <p:spPr bwMode="auto">
          <a:xfrm>
            <a:off x="776289" y="3948113"/>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0</a:t>
            </a:r>
          </a:p>
        </p:txBody>
      </p:sp>
      <p:sp>
        <p:nvSpPr>
          <p:cNvPr id="2742382" name="Text Box 110"/>
          <p:cNvSpPr txBox="1">
            <a:spLocks noChangeArrowheads="1"/>
          </p:cNvSpPr>
          <p:nvPr/>
        </p:nvSpPr>
        <p:spPr bwMode="auto">
          <a:xfrm>
            <a:off x="1981201" y="3906838"/>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1</a:t>
            </a:r>
          </a:p>
        </p:txBody>
      </p:sp>
      <p:sp>
        <p:nvSpPr>
          <p:cNvPr id="2742383" name="Text Box 111"/>
          <p:cNvSpPr txBox="1">
            <a:spLocks noChangeArrowheads="1"/>
          </p:cNvSpPr>
          <p:nvPr/>
        </p:nvSpPr>
        <p:spPr bwMode="auto">
          <a:xfrm>
            <a:off x="617541" y="2551114"/>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2</a:t>
            </a:r>
          </a:p>
        </p:txBody>
      </p:sp>
      <p:sp>
        <p:nvSpPr>
          <p:cNvPr id="2742384" name="Text Box 112"/>
          <p:cNvSpPr txBox="1">
            <a:spLocks noChangeArrowheads="1"/>
          </p:cNvSpPr>
          <p:nvPr/>
        </p:nvSpPr>
        <p:spPr bwMode="auto">
          <a:xfrm>
            <a:off x="4105274" y="3205163"/>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0</a:t>
            </a:r>
          </a:p>
        </p:txBody>
      </p:sp>
      <p:sp>
        <p:nvSpPr>
          <p:cNvPr id="2742385" name="Text Box 113"/>
          <p:cNvSpPr txBox="1">
            <a:spLocks noChangeArrowheads="1"/>
          </p:cNvSpPr>
          <p:nvPr/>
        </p:nvSpPr>
        <p:spPr bwMode="auto">
          <a:xfrm>
            <a:off x="5351464" y="3390901"/>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1</a:t>
            </a:r>
          </a:p>
        </p:txBody>
      </p:sp>
      <p:sp>
        <p:nvSpPr>
          <p:cNvPr id="2742386" name="Text Box 114"/>
          <p:cNvSpPr txBox="1">
            <a:spLocks noChangeArrowheads="1"/>
          </p:cNvSpPr>
          <p:nvPr/>
        </p:nvSpPr>
        <p:spPr bwMode="auto">
          <a:xfrm>
            <a:off x="4410074" y="2028825"/>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2</a:t>
            </a:r>
          </a:p>
        </p:txBody>
      </p:sp>
      <p:sp>
        <p:nvSpPr>
          <p:cNvPr id="2742387" name="Text Box 115"/>
          <p:cNvSpPr txBox="1">
            <a:spLocks noChangeArrowheads="1"/>
          </p:cNvSpPr>
          <p:nvPr/>
        </p:nvSpPr>
        <p:spPr bwMode="auto">
          <a:xfrm>
            <a:off x="6891339" y="3798888"/>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0</a:t>
            </a:r>
          </a:p>
        </p:txBody>
      </p:sp>
      <p:sp>
        <p:nvSpPr>
          <p:cNvPr id="2742388" name="Text Box 116"/>
          <p:cNvSpPr txBox="1">
            <a:spLocks noChangeArrowheads="1"/>
          </p:cNvSpPr>
          <p:nvPr/>
        </p:nvSpPr>
        <p:spPr bwMode="auto">
          <a:xfrm>
            <a:off x="8169276" y="3932238"/>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1</a:t>
            </a:r>
          </a:p>
        </p:txBody>
      </p:sp>
      <p:sp>
        <p:nvSpPr>
          <p:cNvPr id="2742389" name="Text Box 117"/>
          <p:cNvSpPr txBox="1">
            <a:spLocks noChangeArrowheads="1"/>
          </p:cNvSpPr>
          <p:nvPr/>
        </p:nvSpPr>
        <p:spPr bwMode="auto">
          <a:xfrm>
            <a:off x="8039099" y="2568576"/>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2</a:t>
            </a:r>
          </a:p>
        </p:txBody>
      </p:sp>
      <p:sp>
        <p:nvSpPr>
          <p:cNvPr id="2742392" name="Text Box 120"/>
          <p:cNvSpPr txBox="1">
            <a:spLocks noChangeArrowheads="1"/>
          </p:cNvSpPr>
          <p:nvPr/>
        </p:nvSpPr>
        <p:spPr bwMode="auto">
          <a:xfrm>
            <a:off x="290515" y="5676900"/>
            <a:ext cx="4032250" cy="656544"/>
          </a:xfrm>
          <a:prstGeom prst="rect">
            <a:avLst/>
          </a:prstGeom>
          <a:noFill/>
          <a:ln w="57150">
            <a:noFill/>
            <a:miter lim="800000"/>
            <a:headEnd/>
            <a:tailEnd/>
          </a:ln>
          <a:effectLst/>
        </p:spPr>
        <p:txBody>
          <a:bodyPr wrap="square" lIns="91393" tIns="45697" rIns="91393" bIns="45697">
            <a:spAutoFit/>
          </a:bodyPr>
          <a:lstStyle/>
          <a:p>
            <a:pPr algn="l">
              <a:lnSpc>
                <a:spcPts val="1600"/>
              </a:lnSpc>
              <a:spcBef>
                <a:spcPct val="50000"/>
              </a:spcBef>
            </a:pPr>
            <a:r>
              <a:rPr lang="en-US" sz="2000" b="1" i="1" dirty="0" smtClean="0">
                <a:solidFill>
                  <a:srgbClr val="FF0000"/>
                </a:solidFill>
                <a:latin typeface="Arial" charset="0"/>
              </a:rPr>
              <a:t>An algebraic quality metric</a:t>
            </a:r>
            <a:r>
              <a:rPr lang="en-US" sz="2000" b="1" i="1" dirty="0" smtClean="0">
                <a:solidFill>
                  <a:srgbClr val="808080"/>
                </a:solidFill>
                <a:latin typeface="Arial" charset="0"/>
              </a:rPr>
              <a:t> </a:t>
            </a:r>
            <a:r>
              <a:rPr lang="en-US" sz="2000" b="1" dirty="0" smtClean="0">
                <a:solidFill>
                  <a:srgbClr val="FF0000"/>
                </a:solidFill>
                <a:latin typeface="Arial" charset="0"/>
              </a:rPr>
              <a:t>of</a:t>
            </a:r>
            <a:r>
              <a:rPr lang="en-US" sz="2000" b="1" i="1" dirty="0" smtClean="0">
                <a:solidFill>
                  <a:srgbClr val="FF0000"/>
                </a:solidFill>
                <a:latin typeface="Arial" charset="0"/>
              </a:rPr>
              <a:t> t</a:t>
            </a:r>
          </a:p>
          <a:p>
            <a:pPr algn="l">
              <a:lnSpc>
                <a:spcPts val="1600"/>
              </a:lnSpc>
              <a:spcBef>
                <a:spcPct val="50000"/>
              </a:spcBef>
            </a:pPr>
            <a:r>
              <a:rPr lang="en-US" sz="2000" b="1" i="1" dirty="0" smtClean="0">
                <a:solidFill>
                  <a:srgbClr val="FF0000"/>
                </a:solidFill>
                <a:latin typeface="Arial" charset="0"/>
              </a:rPr>
              <a:t>             (mean ratio)</a:t>
            </a:r>
            <a:endParaRPr lang="en-US" sz="2000" b="1" dirty="0" smtClean="0">
              <a:solidFill>
                <a:srgbClr val="FF0000"/>
              </a:solidFill>
              <a:latin typeface="Arial" charset="0"/>
            </a:endParaRPr>
          </a:p>
        </p:txBody>
      </p:sp>
      <p:graphicFrame>
        <p:nvGraphicFramePr>
          <p:cNvPr id="2742393" name="Object 121"/>
          <p:cNvGraphicFramePr>
            <a:graphicFrameLocks noChangeAspect="1"/>
          </p:cNvGraphicFramePr>
          <p:nvPr/>
        </p:nvGraphicFramePr>
        <p:xfrm>
          <a:off x="7367588" y="5368931"/>
          <a:ext cx="1954212" cy="620713"/>
        </p:xfrm>
        <a:graphic>
          <a:graphicData uri="http://schemas.openxmlformats.org/presentationml/2006/ole">
            <p:oleObj spid="_x0000_s558084" name="Equation" r:id="rId6" imgW="1041120" imgH="330120" progId="Equation.DSMT4">
              <p:embed/>
            </p:oleObj>
          </a:graphicData>
        </a:graphic>
      </p:graphicFrame>
      <p:graphicFrame>
        <p:nvGraphicFramePr>
          <p:cNvPr id="2742394" name="Object 122"/>
          <p:cNvGraphicFramePr>
            <a:graphicFrameLocks noChangeAspect="1"/>
          </p:cNvGraphicFramePr>
          <p:nvPr/>
        </p:nvGraphicFramePr>
        <p:xfrm>
          <a:off x="7445377" y="6042036"/>
          <a:ext cx="1341438" cy="409575"/>
        </p:xfrm>
        <a:graphic>
          <a:graphicData uri="http://schemas.openxmlformats.org/presentationml/2006/ole">
            <p:oleObj spid="_x0000_s558085" name="Ecuación" r:id="rId7" imgW="711000" imgH="215640" progId="Equation.3">
              <p:embed/>
            </p:oleObj>
          </a:graphicData>
        </a:graphic>
      </p:graphicFrame>
      <p:sp>
        <p:nvSpPr>
          <p:cNvPr id="2742395" name="Rectangle 123"/>
          <p:cNvSpPr>
            <a:spLocks noChangeArrowheads="1"/>
          </p:cNvSpPr>
          <p:nvPr/>
        </p:nvSpPr>
        <p:spPr bwMode="auto">
          <a:xfrm>
            <a:off x="4343404" y="5499100"/>
            <a:ext cx="1714501" cy="1022350"/>
          </a:xfrm>
          <a:prstGeom prst="rect">
            <a:avLst/>
          </a:prstGeom>
          <a:noFill/>
          <a:ln w="38100" algn="ctr">
            <a:solidFill>
              <a:srgbClr val="FF6600"/>
            </a:solidFill>
            <a:miter lim="800000"/>
            <a:headEnd/>
            <a:tailEnd/>
          </a:ln>
          <a:effectLst/>
        </p:spPr>
        <p:txBody>
          <a:bodyPr wrap="none" lIns="91393" tIns="45697" rIns="91393" bIns="45697" anchor="ctr"/>
          <a:lstStyle/>
          <a:p>
            <a:endParaRPr lang="es-ES" smtClean="0"/>
          </a:p>
        </p:txBody>
      </p:sp>
      <p:sp>
        <p:nvSpPr>
          <p:cNvPr id="2742396" name="Text Box 124"/>
          <p:cNvSpPr txBox="1">
            <a:spLocks noChangeArrowheads="1"/>
          </p:cNvSpPr>
          <p:nvPr/>
        </p:nvSpPr>
        <p:spPr bwMode="auto">
          <a:xfrm>
            <a:off x="6315075" y="5749927"/>
            <a:ext cx="1068388" cy="369285"/>
          </a:xfrm>
          <a:prstGeom prst="rect">
            <a:avLst/>
          </a:prstGeom>
          <a:noFill/>
          <a:ln w="57150">
            <a:noFill/>
            <a:miter lim="800000"/>
            <a:headEnd/>
            <a:tailEnd/>
          </a:ln>
          <a:effectLst/>
        </p:spPr>
        <p:txBody>
          <a:bodyPr lIns="91393" tIns="45697" rIns="91393" bIns="45697">
            <a:spAutoFit/>
          </a:bodyPr>
          <a:lstStyle/>
          <a:p>
            <a:pPr algn="l">
              <a:spcBef>
                <a:spcPct val="50000"/>
              </a:spcBef>
            </a:pPr>
            <a:r>
              <a:rPr lang="en-US" sz="1800" b="1" dirty="0" smtClean="0">
                <a:solidFill>
                  <a:srgbClr val="000000"/>
                </a:solidFill>
                <a:latin typeface="Arial" charset="0"/>
              </a:rPr>
              <a:t>where:</a:t>
            </a:r>
          </a:p>
        </p:txBody>
      </p:sp>
      <p:graphicFrame>
        <p:nvGraphicFramePr>
          <p:cNvPr id="2742398" name="Object 126"/>
          <p:cNvGraphicFramePr>
            <a:graphicFrameLocks noChangeAspect="1"/>
          </p:cNvGraphicFramePr>
          <p:nvPr/>
        </p:nvGraphicFramePr>
        <p:xfrm>
          <a:off x="4435482" y="5578482"/>
          <a:ext cx="1533526" cy="874713"/>
        </p:xfrm>
        <a:graphic>
          <a:graphicData uri="http://schemas.openxmlformats.org/presentationml/2006/ole">
            <p:oleObj spid="_x0000_s558086" name="Ecuación" r:id="rId8" imgW="825480" imgH="469800" progId="Equation.3">
              <p:embed/>
            </p:oleObj>
          </a:graphicData>
        </a:graphic>
      </p:graphicFrame>
      <p:graphicFrame>
        <p:nvGraphicFramePr>
          <p:cNvPr id="2742399" name="Object 127"/>
          <p:cNvGraphicFramePr>
            <a:graphicFrameLocks noChangeAspect="1"/>
          </p:cNvGraphicFramePr>
          <p:nvPr/>
        </p:nvGraphicFramePr>
        <p:xfrm>
          <a:off x="1908180" y="2654311"/>
          <a:ext cx="1774825" cy="561975"/>
        </p:xfrm>
        <a:graphic>
          <a:graphicData uri="http://schemas.openxmlformats.org/presentationml/2006/ole">
            <p:oleObj spid="_x0000_s558087" name="Ecuación" r:id="rId9" imgW="1523880" imgH="482400" progId="Equation.3">
              <p:embed/>
            </p:oleObj>
          </a:graphicData>
        </a:graphic>
      </p:graphicFrame>
      <p:sp>
        <p:nvSpPr>
          <p:cNvPr id="2742400" name="Text Box 128"/>
          <p:cNvSpPr txBox="1">
            <a:spLocks noChangeArrowheads="1"/>
          </p:cNvSpPr>
          <p:nvPr/>
        </p:nvSpPr>
        <p:spPr bwMode="auto">
          <a:xfrm>
            <a:off x="7556502" y="1393826"/>
            <a:ext cx="1149350" cy="52319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Ideal triangle</a:t>
            </a:r>
          </a:p>
        </p:txBody>
      </p:sp>
      <p:sp>
        <p:nvSpPr>
          <p:cNvPr id="2742414" name="Text Box 142"/>
          <p:cNvSpPr txBox="1">
            <a:spLocks noChangeArrowheads="1"/>
          </p:cNvSpPr>
          <p:nvPr/>
        </p:nvSpPr>
        <p:spPr bwMode="auto">
          <a:xfrm>
            <a:off x="285750" y="4797433"/>
            <a:ext cx="1608138" cy="415452"/>
          </a:xfrm>
          <a:prstGeom prst="rect">
            <a:avLst/>
          </a:prstGeom>
          <a:noFill/>
          <a:ln w="57150">
            <a:noFill/>
            <a:miter lim="800000"/>
            <a:headEnd/>
            <a:tailEnd/>
          </a:ln>
          <a:effectLst/>
        </p:spPr>
        <p:txBody>
          <a:bodyPr lIns="91393" tIns="45697" rIns="91393" bIns="45697">
            <a:spAutoFit/>
          </a:bodyPr>
          <a:lstStyle/>
          <a:p>
            <a:pPr algn="l">
              <a:spcBef>
                <a:spcPct val="50000"/>
              </a:spcBef>
            </a:pPr>
            <a:r>
              <a:rPr lang="en-US" sz="2000" i="1" dirty="0" err="1" smtClean="0">
                <a:solidFill>
                  <a:srgbClr val="333399"/>
                </a:solidFill>
                <a:latin typeface="Arial" charset="0"/>
              </a:rPr>
              <a:t>t</a:t>
            </a:r>
            <a:r>
              <a:rPr lang="en-US" sz="2000" b="1" i="1" baseline="-25000" dirty="0" err="1" smtClean="0">
                <a:solidFill>
                  <a:srgbClr val="333399"/>
                </a:solidFill>
                <a:latin typeface="Arial" charset="0"/>
              </a:rPr>
              <a:t>I</a:t>
            </a:r>
            <a:r>
              <a:rPr lang="en-US" sz="2000" b="1" i="1" baseline="-25000" dirty="0" smtClean="0">
                <a:solidFill>
                  <a:srgbClr val="333399"/>
                </a:solidFill>
                <a:latin typeface="Arial" charset="0"/>
              </a:rPr>
              <a:t>                </a:t>
            </a:r>
            <a:r>
              <a:rPr lang="en-US" sz="2000" i="1" dirty="0" smtClean="0">
                <a:solidFill>
                  <a:srgbClr val="333399"/>
                </a:solidFill>
                <a:latin typeface="Arial" charset="0"/>
              </a:rPr>
              <a:t>t</a:t>
            </a:r>
            <a:endParaRPr lang="en-US" sz="2000" b="1" i="1" baseline="-25000" dirty="0" smtClean="0">
              <a:solidFill>
                <a:srgbClr val="333399"/>
              </a:solidFill>
              <a:latin typeface="Arial" charset="0"/>
            </a:endParaRPr>
          </a:p>
        </p:txBody>
      </p:sp>
      <p:sp>
        <p:nvSpPr>
          <p:cNvPr id="2742415" name="AutoShape 143"/>
          <p:cNvSpPr>
            <a:spLocks noChangeArrowheads="1"/>
          </p:cNvSpPr>
          <p:nvPr/>
        </p:nvSpPr>
        <p:spPr bwMode="auto">
          <a:xfrm>
            <a:off x="671513" y="4956175"/>
            <a:ext cx="425450" cy="107950"/>
          </a:xfrm>
          <a:prstGeom prst="rightArrow">
            <a:avLst>
              <a:gd name="adj1" fmla="val 50000"/>
              <a:gd name="adj2" fmla="val 98529"/>
            </a:avLst>
          </a:prstGeom>
          <a:solidFill>
            <a:schemeClr val="accent2"/>
          </a:solidFill>
          <a:ln w="0" algn="ctr">
            <a:solidFill>
              <a:schemeClr val="accent2"/>
            </a:solidFill>
            <a:miter lim="800000"/>
            <a:headEnd/>
            <a:tailEnd/>
          </a:ln>
          <a:effectLst/>
        </p:spPr>
        <p:txBody>
          <a:bodyPr wrap="none" lIns="91393" tIns="45697" rIns="91393" bIns="45697" anchor="ctr"/>
          <a:lstStyle/>
          <a:p>
            <a:endParaRPr lang="es-ES" smtClean="0"/>
          </a:p>
        </p:txBody>
      </p:sp>
      <p:sp>
        <p:nvSpPr>
          <p:cNvPr id="2742416" name="Rectangle 144"/>
          <p:cNvSpPr>
            <a:spLocks noChangeArrowheads="1"/>
          </p:cNvSpPr>
          <p:nvPr/>
        </p:nvSpPr>
        <p:spPr bwMode="auto">
          <a:xfrm>
            <a:off x="699220" y="4659314"/>
            <a:ext cx="320826" cy="338508"/>
          </a:xfrm>
          <a:prstGeom prst="rect">
            <a:avLst/>
          </a:prstGeom>
          <a:noFill/>
          <a:ln w="31750" algn="ctr">
            <a:noFill/>
            <a:miter lim="800000"/>
            <a:headEnd/>
            <a:tailEnd/>
          </a:ln>
          <a:effectLst/>
        </p:spPr>
        <p:txBody>
          <a:bodyPr wrap="none" lIns="91393" tIns="45697" rIns="91393" bIns="45697">
            <a:spAutoFit/>
          </a:bodyPr>
          <a:lstStyle/>
          <a:p>
            <a:r>
              <a:rPr lang="en-US" sz="1600" b="1" dirty="0" smtClean="0">
                <a:solidFill>
                  <a:srgbClr val="333399"/>
                </a:solidFill>
                <a:latin typeface="Arial" charset="0"/>
              </a:rPr>
              <a:t>S</a:t>
            </a:r>
            <a:endParaRPr lang="es-ES" sz="1600" b="1" dirty="0" smtClean="0">
              <a:solidFill>
                <a:srgbClr val="333399"/>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42347"/>
                                        </p:tgtEl>
                                        <p:attrNameLst>
                                          <p:attrName>style.visibility</p:attrName>
                                        </p:attrNameLst>
                                      </p:cBhvr>
                                      <p:to>
                                        <p:strVal val="visible"/>
                                      </p:to>
                                    </p:set>
                                    <p:animEffect transition="in" filter="dissolve">
                                      <p:cBhvr>
                                        <p:cTn id="7" dur="500"/>
                                        <p:tgtEl>
                                          <p:spTgt spid="274234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42348"/>
                                        </p:tgtEl>
                                        <p:attrNameLst>
                                          <p:attrName>style.visibility</p:attrName>
                                        </p:attrNameLst>
                                      </p:cBhvr>
                                      <p:to>
                                        <p:strVal val="visible"/>
                                      </p:to>
                                    </p:set>
                                    <p:animEffect transition="in" filter="dissolve">
                                      <p:cBhvr>
                                        <p:cTn id="10" dur="500"/>
                                        <p:tgtEl>
                                          <p:spTgt spid="27423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42349"/>
                                        </p:tgtEl>
                                        <p:attrNameLst>
                                          <p:attrName>style.visibility</p:attrName>
                                        </p:attrNameLst>
                                      </p:cBhvr>
                                      <p:to>
                                        <p:strVal val="visible"/>
                                      </p:to>
                                    </p:set>
                                    <p:animEffect transition="in" filter="dissolve">
                                      <p:cBhvr>
                                        <p:cTn id="13" dur="500"/>
                                        <p:tgtEl>
                                          <p:spTgt spid="274234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742350"/>
                                        </p:tgtEl>
                                        <p:attrNameLst>
                                          <p:attrName>style.visibility</p:attrName>
                                        </p:attrNameLst>
                                      </p:cBhvr>
                                      <p:to>
                                        <p:strVal val="visible"/>
                                      </p:to>
                                    </p:set>
                                    <p:animEffect transition="in" filter="dissolve">
                                      <p:cBhvr>
                                        <p:cTn id="16" dur="500"/>
                                        <p:tgtEl>
                                          <p:spTgt spid="274235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742351"/>
                                        </p:tgtEl>
                                        <p:attrNameLst>
                                          <p:attrName>style.visibility</p:attrName>
                                        </p:attrNameLst>
                                      </p:cBhvr>
                                      <p:to>
                                        <p:strVal val="visible"/>
                                      </p:to>
                                    </p:set>
                                    <p:animEffect transition="in" filter="dissolve">
                                      <p:cBhvr>
                                        <p:cTn id="19" dur="500"/>
                                        <p:tgtEl>
                                          <p:spTgt spid="274235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742352"/>
                                        </p:tgtEl>
                                        <p:attrNameLst>
                                          <p:attrName>style.visibility</p:attrName>
                                        </p:attrNameLst>
                                      </p:cBhvr>
                                      <p:to>
                                        <p:strVal val="visible"/>
                                      </p:to>
                                    </p:set>
                                    <p:animEffect transition="in" filter="dissolve">
                                      <p:cBhvr>
                                        <p:cTn id="22" dur="500"/>
                                        <p:tgtEl>
                                          <p:spTgt spid="274235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742353"/>
                                        </p:tgtEl>
                                        <p:attrNameLst>
                                          <p:attrName>style.visibility</p:attrName>
                                        </p:attrNameLst>
                                      </p:cBhvr>
                                      <p:to>
                                        <p:strVal val="visible"/>
                                      </p:to>
                                    </p:set>
                                    <p:animEffect transition="in" filter="dissolve">
                                      <p:cBhvr>
                                        <p:cTn id="25" dur="500"/>
                                        <p:tgtEl>
                                          <p:spTgt spid="27423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742354"/>
                                        </p:tgtEl>
                                        <p:attrNameLst>
                                          <p:attrName>style.visibility</p:attrName>
                                        </p:attrNameLst>
                                      </p:cBhvr>
                                      <p:to>
                                        <p:strVal val="visible"/>
                                      </p:to>
                                    </p:set>
                                    <p:animEffect transition="in" filter="dissolve">
                                      <p:cBhvr>
                                        <p:cTn id="28" dur="500"/>
                                        <p:tgtEl>
                                          <p:spTgt spid="274235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742355"/>
                                        </p:tgtEl>
                                        <p:attrNameLst>
                                          <p:attrName>style.visibility</p:attrName>
                                        </p:attrNameLst>
                                      </p:cBhvr>
                                      <p:to>
                                        <p:strVal val="visible"/>
                                      </p:to>
                                    </p:set>
                                    <p:animEffect transition="in" filter="dissolve">
                                      <p:cBhvr>
                                        <p:cTn id="31" dur="500"/>
                                        <p:tgtEl>
                                          <p:spTgt spid="274235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742356"/>
                                        </p:tgtEl>
                                        <p:attrNameLst>
                                          <p:attrName>style.visibility</p:attrName>
                                        </p:attrNameLst>
                                      </p:cBhvr>
                                      <p:to>
                                        <p:strVal val="visible"/>
                                      </p:to>
                                    </p:set>
                                    <p:animEffect transition="in" filter="dissolve">
                                      <p:cBhvr>
                                        <p:cTn id="34" dur="500"/>
                                        <p:tgtEl>
                                          <p:spTgt spid="2742356"/>
                                        </p:tgtEl>
                                      </p:cBhvr>
                                    </p:animEffect>
                                  </p:childTnLst>
                                </p:cTn>
                              </p:par>
                              <p:par>
                                <p:cTn id="35" presetID="9" presetClass="entr" presetSubtype="0" fill="hold" grpId="0" nodeType="withEffect" nodePh="1">
                                  <p:stCondLst>
                                    <p:cond delay="0"/>
                                  </p:stCondLst>
                                  <p:endCondLst>
                                    <p:cond evt="begin" delay="0">
                                      <p:tn val="35"/>
                                    </p:cond>
                                  </p:endCondLst>
                                  <p:childTnLst>
                                    <p:set>
                                      <p:cBhvr>
                                        <p:cTn id="36" dur="1" fill="hold">
                                          <p:stCondLst>
                                            <p:cond delay="0"/>
                                          </p:stCondLst>
                                        </p:cTn>
                                        <p:tgtEl>
                                          <p:spTgt spid="2742372"/>
                                        </p:tgtEl>
                                        <p:attrNameLst>
                                          <p:attrName>style.visibility</p:attrName>
                                        </p:attrNameLst>
                                      </p:cBhvr>
                                      <p:to>
                                        <p:strVal val="visible"/>
                                      </p:to>
                                    </p:set>
                                    <p:animEffect transition="in" filter="dissolve">
                                      <p:cBhvr>
                                        <p:cTn id="37" dur="500"/>
                                        <p:tgtEl>
                                          <p:spTgt spid="274237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742374"/>
                                        </p:tgtEl>
                                        <p:attrNameLst>
                                          <p:attrName>style.visibility</p:attrName>
                                        </p:attrNameLst>
                                      </p:cBhvr>
                                      <p:to>
                                        <p:strVal val="visible"/>
                                      </p:to>
                                    </p:set>
                                    <p:animEffect transition="in" filter="dissolve">
                                      <p:cBhvr>
                                        <p:cTn id="40" dur="500"/>
                                        <p:tgtEl>
                                          <p:spTgt spid="274237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742375"/>
                                        </p:tgtEl>
                                        <p:attrNameLst>
                                          <p:attrName>style.visibility</p:attrName>
                                        </p:attrNameLst>
                                      </p:cBhvr>
                                      <p:to>
                                        <p:strVal val="visible"/>
                                      </p:to>
                                    </p:set>
                                    <p:animEffect transition="in" filter="dissolve">
                                      <p:cBhvr>
                                        <p:cTn id="43" dur="500"/>
                                        <p:tgtEl>
                                          <p:spTgt spid="274237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742384"/>
                                        </p:tgtEl>
                                        <p:attrNameLst>
                                          <p:attrName>style.visibility</p:attrName>
                                        </p:attrNameLst>
                                      </p:cBhvr>
                                      <p:to>
                                        <p:strVal val="visible"/>
                                      </p:to>
                                    </p:set>
                                    <p:animEffect transition="in" filter="dissolve">
                                      <p:cBhvr>
                                        <p:cTn id="46" dur="500"/>
                                        <p:tgtEl>
                                          <p:spTgt spid="274238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742385"/>
                                        </p:tgtEl>
                                        <p:attrNameLst>
                                          <p:attrName>style.visibility</p:attrName>
                                        </p:attrNameLst>
                                      </p:cBhvr>
                                      <p:to>
                                        <p:strVal val="visible"/>
                                      </p:to>
                                    </p:set>
                                    <p:animEffect transition="in" filter="dissolve">
                                      <p:cBhvr>
                                        <p:cTn id="49" dur="500"/>
                                        <p:tgtEl>
                                          <p:spTgt spid="2742385"/>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742386"/>
                                        </p:tgtEl>
                                        <p:attrNameLst>
                                          <p:attrName>style.visibility</p:attrName>
                                        </p:attrNameLst>
                                      </p:cBhvr>
                                      <p:to>
                                        <p:strVal val="visible"/>
                                      </p:to>
                                    </p:set>
                                    <p:animEffect transition="in" filter="dissolve">
                                      <p:cBhvr>
                                        <p:cTn id="52" dur="500"/>
                                        <p:tgtEl>
                                          <p:spTgt spid="274238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742337"/>
                                        </p:tgtEl>
                                        <p:attrNameLst>
                                          <p:attrName>style.visibility</p:attrName>
                                        </p:attrNameLst>
                                      </p:cBhvr>
                                      <p:to>
                                        <p:strVal val="visible"/>
                                      </p:to>
                                    </p:set>
                                    <p:animEffect transition="in" filter="dissolve">
                                      <p:cBhvr>
                                        <p:cTn id="57" dur="500"/>
                                        <p:tgtEl>
                                          <p:spTgt spid="2742337"/>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742338"/>
                                        </p:tgtEl>
                                        <p:attrNameLst>
                                          <p:attrName>style.visibility</p:attrName>
                                        </p:attrNameLst>
                                      </p:cBhvr>
                                      <p:to>
                                        <p:strVal val="visible"/>
                                      </p:to>
                                    </p:set>
                                    <p:animEffect transition="in" filter="dissolve">
                                      <p:cBhvr>
                                        <p:cTn id="60" dur="500"/>
                                        <p:tgtEl>
                                          <p:spTgt spid="2742338"/>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742339"/>
                                        </p:tgtEl>
                                        <p:attrNameLst>
                                          <p:attrName>style.visibility</p:attrName>
                                        </p:attrNameLst>
                                      </p:cBhvr>
                                      <p:to>
                                        <p:strVal val="visible"/>
                                      </p:to>
                                    </p:set>
                                    <p:animEffect transition="in" filter="dissolve">
                                      <p:cBhvr>
                                        <p:cTn id="63" dur="500"/>
                                        <p:tgtEl>
                                          <p:spTgt spid="2742339"/>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742340"/>
                                        </p:tgtEl>
                                        <p:attrNameLst>
                                          <p:attrName>style.visibility</p:attrName>
                                        </p:attrNameLst>
                                      </p:cBhvr>
                                      <p:to>
                                        <p:strVal val="visible"/>
                                      </p:to>
                                    </p:set>
                                    <p:animEffect transition="in" filter="dissolve">
                                      <p:cBhvr>
                                        <p:cTn id="66" dur="500"/>
                                        <p:tgtEl>
                                          <p:spTgt spid="2742340"/>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742341"/>
                                        </p:tgtEl>
                                        <p:attrNameLst>
                                          <p:attrName>style.visibility</p:attrName>
                                        </p:attrNameLst>
                                      </p:cBhvr>
                                      <p:to>
                                        <p:strVal val="visible"/>
                                      </p:to>
                                    </p:set>
                                    <p:animEffect transition="in" filter="dissolve">
                                      <p:cBhvr>
                                        <p:cTn id="69" dur="500"/>
                                        <p:tgtEl>
                                          <p:spTgt spid="2742341"/>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742342"/>
                                        </p:tgtEl>
                                        <p:attrNameLst>
                                          <p:attrName>style.visibility</p:attrName>
                                        </p:attrNameLst>
                                      </p:cBhvr>
                                      <p:to>
                                        <p:strVal val="visible"/>
                                      </p:to>
                                    </p:set>
                                    <p:animEffect transition="in" filter="dissolve">
                                      <p:cBhvr>
                                        <p:cTn id="72" dur="500"/>
                                        <p:tgtEl>
                                          <p:spTgt spid="2742342"/>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742343"/>
                                        </p:tgtEl>
                                        <p:attrNameLst>
                                          <p:attrName>style.visibility</p:attrName>
                                        </p:attrNameLst>
                                      </p:cBhvr>
                                      <p:to>
                                        <p:strVal val="visible"/>
                                      </p:to>
                                    </p:set>
                                    <p:animEffect transition="in" filter="dissolve">
                                      <p:cBhvr>
                                        <p:cTn id="75" dur="500"/>
                                        <p:tgtEl>
                                          <p:spTgt spid="2742343"/>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2742344"/>
                                        </p:tgtEl>
                                        <p:attrNameLst>
                                          <p:attrName>style.visibility</p:attrName>
                                        </p:attrNameLst>
                                      </p:cBhvr>
                                      <p:to>
                                        <p:strVal val="visible"/>
                                      </p:to>
                                    </p:set>
                                    <p:animEffect transition="in" filter="dissolve">
                                      <p:cBhvr>
                                        <p:cTn id="78" dur="500"/>
                                        <p:tgtEl>
                                          <p:spTgt spid="2742344"/>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2742345"/>
                                        </p:tgtEl>
                                        <p:attrNameLst>
                                          <p:attrName>style.visibility</p:attrName>
                                        </p:attrNameLst>
                                      </p:cBhvr>
                                      <p:to>
                                        <p:strVal val="visible"/>
                                      </p:to>
                                    </p:set>
                                    <p:animEffect transition="in" filter="dissolve">
                                      <p:cBhvr>
                                        <p:cTn id="81" dur="500"/>
                                        <p:tgtEl>
                                          <p:spTgt spid="2742345"/>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742346"/>
                                        </p:tgtEl>
                                        <p:attrNameLst>
                                          <p:attrName>style.visibility</p:attrName>
                                        </p:attrNameLst>
                                      </p:cBhvr>
                                      <p:to>
                                        <p:strVal val="visible"/>
                                      </p:to>
                                    </p:set>
                                    <p:animEffect transition="in" filter="dissolve">
                                      <p:cBhvr>
                                        <p:cTn id="84" dur="500"/>
                                        <p:tgtEl>
                                          <p:spTgt spid="2742346"/>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2742370"/>
                                        </p:tgtEl>
                                        <p:attrNameLst>
                                          <p:attrName>style.visibility</p:attrName>
                                        </p:attrNameLst>
                                      </p:cBhvr>
                                      <p:to>
                                        <p:strVal val="visible"/>
                                      </p:to>
                                    </p:set>
                                    <p:animEffect transition="in" filter="dissolve">
                                      <p:cBhvr>
                                        <p:cTn id="87" dur="500"/>
                                        <p:tgtEl>
                                          <p:spTgt spid="2742370"/>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742371"/>
                                        </p:tgtEl>
                                        <p:attrNameLst>
                                          <p:attrName>style.visibility</p:attrName>
                                        </p:attrNameLst>
                                      </p:cBhvr>
                                      <p:to>
                                        <p:strVal val="visible"/>
                                      </p:to>
                                    </p:set>
                                    <p:animEffect transition="in" filter="dissolve">
                                      <p:cBhvr>
                                        <p:cTn id="90" dur="500"/>
                                        <p:tgtEl>
                                          <p:spTgt spid="2742371"/>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2742382"/>
                                        </p:tgtEl>
                                        <p:attrNameLst>
                                          <p:attrName>style.visibility</p:attrName>
                                        </p:attrNameLst>
                                      </p:cBhvr>
                                      <p:to>
                                        <p:strVal val="visible"/>
                                      </p:to>
                                    </p:set>
                                    <p:animEffect transition="in" filter="dissolve">
                                      <p:cBhvr>
                                        <p:cTn id="93" dur="500"/>
                                        <p:tgtEl>
                                          <p:spTgt spid="2742382"/>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2742383"/>
                                        </p:tgtEl>
                                        <p:attrNameLst>
                                          <p:attrName>style.visibility</p:attrName>
                                        </p:attrNameLst>
                                      </p:cBhvr>
                                      <p:to>
                                        <p:strVal val="visible"/>
                                      </p:to>
                                    </p:set>
                                    <p:animEffect transition="in" filter="dissolve">
                                      <p:cBhvr>
                                        <p:cTn id="96" dur="500"/>
                                        <p:tgtEl>
                                          <p:spTgt spid="2742383"/>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2742381"/>
                                        </p:tgtEl>
                                        <p:attrNameLst>
                                          <p:attrName>style.visibility</p:attrName>
                                        </p:attrNameLst>
                                      </p:cBhvr>
                                      <p:to>
                                        <p:strVal val="visible"/>
                                      </p:to>
                                    </p:set>
                                    <p:animEffect transition="in" filter="dissolve">
                                      <p:cBhvr>
                                        <p:cTn id="99" dur="500"/>
                                        <p:tgtEl>
                                          <p:spTgt spid="2742381"/>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2742376"/>
                                        </p:tgtEl>
                                        <p:attrNameLst>
                                          <p:attrName>style.visibility</p:attrName>
                                        </p:attrNameLst>
                                      </p:cBhvr>
                                      <p:to>
                                        <p:strVal val="visible"/>
                                      </p:to>
                                    </p:set>
                                    <p:animEffect transition="in" filter="dissolve">
                                      <p:cBhvr>
                                        <p:cTn id="104" dur="500"/>
                                        <p:tgtEl>
                                          <p:spTgt spid="2742376"/>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2742367"/>
                                        </p:tgtEl>
                                        <p:attrNameLst>
                                          <p:attrName>style.visibility</p:attrName>
                                        </p:attrNameLst>
                                      </p:cBhvr>
                                      <p:to>
                                        <p:strVal val="visible"/>
                                      </p:to>
                                    </p:set>
                                    <p:animEffect transition="in" filter="dissolve">
                                      <p:cBhvr>
                                        <p:cTn id="107" dur="500"/>
                                        <p:tgtEl>
                                          <p:spTgt spid="2742367"/>
                                        </p:tgtEl>
                                      </p:cBhvr>
                                    </p:animEffect>
                                  </p:childTnLst>
                                </p:cTn>
                              </p:par>
                              <p:par>
                                <p:cTn id="108" presetID="9" presetClass="entr" presetSubtype="0" fill="hold" nodeType="withEffect">
                                  <p:stCondLst>
                                    <p:cond delay="0"/>
                                  </p:stCondLst>
                                  <p:childTnLst>
                                    <p:set>
                                      <p:cBhvr>
                                        <p:cTn id="109" dur="1" fill="hold">
                                          <p:stCondLst>
                                            <p:cond delay="0"/>
                                          </p:stCondLst>
                                        </p:cTn>
                                        <p:tgtEl>
                                          <p:spTgt spid="2742399"/>
                                        </p:tgtEl>
                                        <p:attrNameLst>
                                          <p:attrName>style.visibility</p:attrName>
                                        </p:attrNameLst>
                                      </p:cBhvr>
                                      <p:to>
                                        <p:strVal val="visible"/>
                                      </p:to>
                                    </p:set>
                                    <p:animEffect transition="in" filter="dissolve">
                                      <p:cBhvr>
                                        <p:cTn id="110" dur="500"/>
                                        <p:tgtEl>
                                          <p:spTgt spid="2742399"/>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2742357"/>
                                        </p:tgtEl>
                                        <p:attrNameLst>
                                          <p:attrName>style.visibility</p:attrName>
                                        </p:attrNameLst>
                                      </p:cBhvr>
                                      <p:to>
                                        <p:strVal val="visible"/>
                                      </p:to>
                                    </p:set>
                                    <p:animEffect transition="in" filter="dissolve">
                                      <p:cBhvr>
                                        <p:cTn id="115" dur="500"/>
                                        <p:tgtEl>
                                          <p:spTgt spid="2742357"/>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2742358"/>
                                        </p:tgtEl>
                                        <p:attrNameLst>
                                          <p:attrName>style.visibility</p:attrName>
                                        </p:attrNameLst>
                                      </p:cBhvr>
                                      <p:to>
                                        <p:strVal val="visible"/>
                                      </p:to>
                                    </p:set>
                                    <p:animEffect transition="in" filter="dissolve">
                                      <p:cBhvr>
                                        <p:cTn id="118" dur="500"/>
                                        <p:tgtEl>
                                          <p:spTgt spid="2742358"/>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2742359"/>
                                        </p:tgtEl>
                                        <p:attrNameLst>
                                          <p:attrName>style.visibility</p:attrName>
                                        </p:attrNameLst>
                                      </p:cBhvr>
                                      <p:to>
                                        <p:strVal val="visible"/>
                                      </p:to>
                                    </p:set>
                                    <p:animEffect transition="in" filter="dissolve">
                                      <p:cBhvr>
                                        <p:cTn id="121" dur="500"/>
                                        <p:tgtEl>
                                          <p:spTgt spid="2742359"/>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2742360"/>
                                        </p:tgtEl>
                                        <p:attrNameLst>
                                          <p:attrName>style.visibility</p:attrName>
                                        </p:attrNameLst>
                                      </p:cBhvr>
                                      <p:to>
                                        <p:strVal val="visible"/>
                                      </p:to>
                                    </p:set>
                                    <p:animEffect transition="in" filter="dissolve">
                                      <p:cBhvr>
                                        <p:cTn id="124" dur="500"/>
                                        <p:tgtEl>
                                          <p:spTgt spid="2742360"/>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2742361"/>
                                        </p:tgtEl>
                                        <p:attrNameLst>
                                          <p:attrName>style.visibility</p:attrName>
                                        </p:attrNameLst>
                                      </p:cBhvr>
                                      <p:to>
                                        <p:strVal val="visible"/>
                                      </p:to>
                                    </p:set>
                                    <p:animEffect transition="in" filter="dissolve">
                                      <p:cBhvr>
                                        <p:cTn id="127" dur="500"/>
                                        <p:tgtEl>
                                          <p:spTgt spid="2742361"/>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2742362"/>
                                        </p:tgtEl>
                                        <p:attrNameLst>
                                          <p:attrName>style.visibility</p:attrName>
                                        </p:attrNameLst>
                                      </p:cBhvr>
                                      <p:to>
                                        <p:strVal val="visible"/>
                                      </p:to>
                                    </p:set>
                                    <p:animEffect transition="in" filter="dissolve">
                                      <p:cBhvr>
                                        <p:cTn id="130" dur="500"/>
                                        <p:tgtEl>
                                          <p:spTgt spid="2742362"/>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2742363"/>
                                        </p:tgtEl>
                                        <p:attrNameLst>
                                          <p:attrName>style.visibility</p:attrName>
                                        </p:attrNameLst>
                                      </p:cBhvr>
                                      <p:to>
                                        <p:strVal val="visible"/>
                                      </p:to>
                                    </p:set>
                                    <p:animEffect transition="in" filter="dissolve">
                                      <p:cBhvr>
                                        <p:cTn id="133" dur="500"/>
                                        <p:tgtEl>
                                          <p:spTgt spid="2742363"/>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2742364"/>
                                        </p:tgtEl>
                                        <p:attrNameLst>
                                          <p:attrName>style.visibility</p:attrName>
                                        </p:attrNameLst>
                                      </p:cBhvr>
                                      <p:to>
                                        <p:strVal val="visible"/>
                                      </p:to>
                                    </p:set>
                                    <p:animEffect transition="in" filter="dissolve">
                                      <p:cBhvr>
                                        <p:cTn id="136" dur="500"/>
                                        <p:tgtEl>
                                          <p:spTgt spid="2742364"/>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2742365"/>
                                        </p:tgtEl>
                                        <p:attrNameLst>
                                          <p:attrName>style.visibility</p:attrName>
                                        </p:attrNameLst>
                                      </p:cBhvr>
                                      <p:to>
                                        <p:strVal val="visible"/>
                                      </p:to>
                                    </p:set>
                                    <p:animEffect transition="in" filter="dissolve">
                                      <p:cBhvr>
                                        <p:cTn id="139" dur="500"/>
                                        <p:tgtEl>
                                          <p:spTgt spid="2742365"/>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2742366"/>
                                        </p:tgtEl>
                                        <p:attrNameLst>
                                          <p:attrName>style.visibility</p:attrName>
                                        </p:attrNameLst>
                                      </p:cBhvr>
                                      <p:to>
                                        <p:strVal val="visible"/>
                                      </p:to>
                                    </p:set>
                                    <p:animEffect transition="in" filter="dissolve">
                                      <p:cBhvr>
                                        <p:cTn id="142" dur="500"/>
                                        <p:tgtEl>
                                          <p:spTgt spid="2742366"/>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2742373"/>
                                        </p:tgtEl>
                                        <p:attrNameLst>
                                          <p:attrName>style.visibility</p:attrName>
                                        </p:attrNameLst>
                                      </p:cBhvr>
                                      <p:to>
                                        <p:strVal val="visible"/>
                                      </p:to>
                                    </p:set>
                                    <p:animEffect transition="in" filter="dissolve">
                                      <p:cBhvr>
                                        <p:cTn id="145" dur="500"/>
                                        <p:tgtEl>
                                          <p:spTgt spid="2742373"/>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2742387"/>
                                        </p:tgtEl>
                                        <p:attrNameLst>
                                          <p:attrName>style.visibility</p:attrName>
                                        </p:attrNameLst>
                                      </p:cBhvr>
                                      <p:to>
                                        <p:strVal val="visible"/>
                                      </p:to>
                                    </p:set>
                                    <p:animEffect transition="in" filter="dissolve">
                                      <p:cBhvr>
                                        <p:cTn id="148" dur="500"/>
                                        <p:tgtEl>
                                          <p:spTgt spid="2742387"/>
                                        </p:tgtEl>
                                      </p:cBhvr>
                                    </p:animEffect>
                                  </p:childTnLst>
                                </p:cTn>
                              </p:par>
                              <p:par>
                                <p:cTn id="149" presetID="9" presetClass="entr" presetSubtype="0" fill="hold" grpId="0" nodeType="withEffect">
                                  <p:stCondLst>
                                    <p:cond delay="0"/>
                                  </p:stCondLst>
                                  <p:childTnLst>
                                    <p:set>
                                      <p:cBhvr>
                                        <p:cTn id="150" dur="1" fill="hold">
                                          <p:stCondLst>
                                            <p:cond delay="0"/>
                                          </p:stCondLst>
                                        </p:cTn>
                                        <p:tgtEl>
                                          <p:spTgt spid="2742388"/>
                                        </p:tgtEl>
                                        <p:attrNameLst>
                                          <p:attrName>style.visibility</p:attrName>
                                        </p:attrNameLst>
                                      </p:cBhvr>
                                      <p:to>
                                        <p:strVal val="visible"/>
                                      </p:to>
                                    </p:set>
                                    <p:animEffect transition="in" filter="dissolve">
                                      <p:cBhvr>
                                        <p:cTn id="151" dur="500"/>
                                        <p:tgtEl>
                                          <p:spTgt spid="2742388"/>
                                        </p:tgtEl>
                                      </p:cBhvr>
                                    </p:animEffect>
                                  </p:childTnLst>
                                </p:cTn>
                              </p:par>
                              <p:par>
                                <p:cTn id="152" presetID="9" presetClass="entr" presetSubtype="0" fill="hold" grpId="0" nodeType="withEffect">
                                  <p:stCondLst>
                                    <p:cond delay="0"/>
                                  </p:stCondLst>
                                  <p:childTnLst>
                                    <p:set>
                                      <p:cBhvr>
                                        <p:cTn id="153" dur="1" fill="hold">
                                          <p:stCondLst>
                                            <p:cond delay="0"/>
                                          </p:stCondLst>
                                        </p:cTn>
                                        <p:tgtEl>
                                          <p:spTgt spid="2742389"/>
                                        </p:tgtEl>
                                        <p:attrNameLst>
                                          <p:attrName>style.visibility</p:attrName>
                                        </p:attrNameLst>
                                      </p:cBhvr>
                                      <p:to>
                                        <p:strVal val="visible"/>
                                      </p:to>
                                    </p:set>
                                    <p:animEffect transition="in" filter="dissolve">
                                      <p:cBhvr>
                                        <p:cTn id="154" dur="500"/>
                                        <p:tgtEl>
                                          <p:spTgt spid="2742389"/>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2742400"/>
                                        </p:tgtEl>
                                        <p:attrNameLst>
                                          <p:attrName>style.visibility</p:attrName>
                                        </p:attrNameLst>
                                      </p:cBhvr>
                                      <p:to>
                                        <p:strVal val="visible"/>
                                      </p:to>
                                    </p:set>
                                    <p:animEffect transition="in" filter="dissolve">
                                      <p:cBhvr>
                                        <p:cTn id="157" dur="500"/>
                                        <p:tgtEl>
                                          <p:spTgt spid="2742400"/>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2742369"/>
                                        </p:tgtEl>
                                        <p:attrNameLst>
                                          <p:attrName>style.visibility</p:attrName>
                                        </p:attrNameLst>
                                      </p:cBhvr>
                                      <p:to>
                                        <p:strVal val="visible"/>
                                      </p:to>
                                    </p:set>
                                    <p:animEffect transition="in" filter="dissolve">
                                      <p:cBhvr>
                                        <p:cTn id="162" dur="500"/>
                                        <p:tgtEl>
                                          <p:spTgt spid="2742369"/>
                                        </p:tgtEl>
                                      </p:cBhvr>
                                    </p:animEffect>
                                  </p:childTnLst>
                                </p:cTn>
                              </p:par>
                              <p:par>
                                <p:cTn id="163" presetID="9" presetClass="entr" presetSubtype="0" fill="hold" grpId="0" nodeType="withEffect">
                                  <p:stCondLst>
                                    <p:cond delay="0"/>
                                  </p:stCondLst>
                                  <p:childTnLst>
                                    <p:set>
                                      <p:cBhvr>
                                        <p:cTn id="164" dur="1" fill="hold">
                                          <p:stCondLst>
                                            <p:cond delay="0"/>
                                          </p:stCondLst>
                                        </p:cTn>
                                        <p:tgtEl>
                                          <p:spTgt spid="2742377"/>
                                        </p:tgtEl>
                                        <p:attrNameLst>
                                          <p:attrName>style.visibility</p:attrName>
                                        </p:attrNameLst>
                                      </p:cBhvr>
                                      <p:to>
                                        <p:strVal val="visible"/>
                                      </p:to>
                                    </p:set>
                                    <p:animEffect transition="in" filter="dissolve">
                                      <p:cBhvr>
                                        <p:cTn id="165" dur="500"/>
                                        <p:tgtEl>
                                          <p:spTgt spid="2742377"/>
                                        </p:tgtEl>
                                      </p:cBhvr>
                                    </p:animEffect>
                                  </p:childTnLst>
                                </p:cTn>
                              </p:par>
                            </p:childTnLst>
                          </p:cTn>
                        </p:par>
                      </p:childTnLst>
                    </p:cTn>
                  </p:par>
                  <p:par>
                    <p:cTn id="166" fill="hold">
                      <p:stCondLst>
                        <p:cond delay="indefinite"/>
                      </p:stCondLst>
                      <p:childTnLst>
                        <p:par>
                          <p:cTn id="167" fill="hold">
                            <p:stCondLst>
                              <p:cond delay="0"/>
                            </p:stCondLst>
                            <p:childTnLst>
                              <p:par>
                                <p:cTn id="168" presetID="9" presetClass="entr" presetSubtype="0" fill="hold" grpId="0" nodeType="clickEffect">
                                  <p:stCondLst>
                                    <p:cond delay="0"/>
                                  </p:stCondLst>
                                  <p:childTnLst>
                                    <p:set>
                                      <p:cBhvr>
                                        <p:cTn id="169" dur="1" fill="hold">
                                          <p:stCondLst>
                                            <p:cond delay="0"/>
                                          </p:stCondLst>
                                        </p:cTn>
                                        <p:tgtEl>
                                          <p:spTgt spid="2742378"/>
                                        </p:tgtEl>
                                        <p:attrNameLst>
                                          <p:attrName>style.visibility</p:attrName>
                                        </p:attrNameLst>
                                      </p:cBhvr>
                                      <p:to>
                                        <p:strVal val="visible"/>
                                      </p:to>
                                    </p:set>
                                    <p:animEffect transition="in" filter="dissolve">
                                      <p:cBhvr>
                                        <p:cTn id="170" dur="500"/>
                                        <p:tgtEl>
                                          <p:spTgt spid="2742378"/>
                                        </p:tgtEl>
                                      </p:cBhvr>
                                    </p:animEffect>
                                  </p:childTnLst>
                                </p:cTn>
                              </p:par>
                              <p:par>
                                <p:cTn id="171" presetID="9" presetClass="entr" presetSubtype="0" fill="hold" grpId="0" nodeType="withEffect">
                                  <p:stCondLst>
                                    <p:cond delay="0"/>
                                  </p:stCondLst>
                                  <p:childTnLst>
                                    <p:set>
                                      <p:cBhvr>
                                        <p:cTn id="172" dur="1" fill="hold">
                                          <p:stCondLst>
                                            <p:cond delay="0"/>
                                          </p:stCondLst>
                                        </p:cTn>
                                        <p:tgtEl>
                                          <p:spTgt spid="2742368"/>
                                        </p:tgtEl>
                                        <p:attrNameLst>
                                          <p:attrName>style.visibility</p:attrName>
                                        </p:attrNameLst>
                                      </p:cBhvr>
                                      <p:to>
                                        <p:strVal val="visible"/>
                                      </p:to>
                                    </p:set>
                                    <p:animEffect transition="in" filter="dissolve">
                                      <p:cBhvr>
                                        <p:cTn id="173" dur="500"/>
                                        <p:tgtEl>
                                          <p:spTgt spid="2742368"/>
                                        </p:tgtEl>
                                      </p:cBhvr>
                                    </p:animEffect>
                                  </p:childTnLst>
                                </p:cTn>
                              </p:par>
                            </p:childTnLst>
                          </p:cTn>
                        </p:par>
                      </p:childTnLst>
                    </p:cTn>
                  </p:par>
                  <p:par>
                    <p:cTn id="174" fill="hold">
                      <p:stCondLst>
                        <p:cond delay="indefinite"/>
                      </p:stCondLst>
                      <p:childTnLst>
                        <p:par>
                          <p:cTn id="175" fill="hold">
                            <p:stCondLst>
                              <p:cond delay="0"/>
                            </p:stCondLst>
                            <p:childTnLst>
                              <p:par>
                                <p:cTn id="176" presetID="9" presetClass="entr" presetSubtype="0" fill="hold" nodeType="clickEffect">
                                  <p:stCondLst>
                                    <p:cond delay="0"/>
                                  </p:stCondLst>
                                  <p:childTnLst>
                                    <p:set>
                                      <p:cBhvr>
                                        <p:cTn id="177" dur="1" fill="hold">
                                          <p:stCondLst>
                                            <p:cond delay="0"/>
                                          </p:stCondLst>
                                        </p:cTn>
                                        <p:tgtEl>
                                          <p:spTgt spid="2742379"/>
                                        </p:tgtEl>
                                        <p:attrNameLst>
                                          <p:attrName>style.visibility</p:attrName>
                                        </p:attrNameLst>
                                      </p:cBhvr>
                                      <p:to>
                                        <p:strVal val="visible"/>
                                      </p:to>
                                    </p:set>
                                    <p:animEffect transition="in" filter="dissolve">
                                      <p:cBhvr>
                                        <p:cTn id="178" dur="500"/>
                                        <p:tgtEl>
                                          <p:spTgt spid="2742379"/>
                                        </p:tgtEl>
                                      </p:cBhvr>
                                    </p:animEffect>
                                  </p:childTnLst>
                                </p:cTn>
                              </p:par>
                              <p:par>
                                <p:cTn id="179" presetID="9" presetClass="entr" presetSubtype="0" fill="hold" grpId="0" nodeType="withEffect">
                                  <p:stCondLst>
                                    <p:cond delay="0"/>
                                  </p:stCondLst>
                                  <p:childTnLst>
                                    <p:set>
                                      <p:cBhvr>
                                        <p:cTn id="180" dur="1" fill="hold">
                                          <p:stCondLst>
                                            <p:cond delay="0"/>
                                          </p:stCondLst>
                                        </p:cTn>
                                        <p:tgtEl>
                                          <p:spTgt spid="2742380"/>
                                        </p:tgtEl>
                                        <p:attrNameLst>
                                          <p:attrName>style.visibility</p:attrName>
                                        </p:attrNameLst>
                                      </p:cBhvr>
                                      <p:to>
                                        <p:strVal val="visible"/>
                                      </p:to>
                                    </p:set>
                                    <p:animEffect transition="in" filter="dissolve">
                                      <p:cBhvr>
                                        <p:cTn id="181" dur="500"/>
                                        <p:tgtEl>
                                          <p:spTgt spid="2742380"/>
                                        </p:tgtEl>
                                      </p:cBhvr>
                                    </p:animEffect>
                                  </p:childTnLst>
                                </p:cTn>
                              </p:par>
                            </p:childTnLst>
                          </p:cTn>
                        </p:par>
                      </p:childTnLst>
                    </p:cTn>
                  </p:par>
                  <p:par>
                    <p:cTn id="182" fill="hold">
                      <p:stCondLst>
                        <p:cond delay="indefinite"/>
                      </p:stCondLst>
                      <p:childTnLst>
                        <p:par>
                          <p:cTn id="183" fill="hold">
                            <p:stCondLst>
                              <p:cond delay="0"/>
                            </p:stCondLst>
                            <p:childTnLst>
                              <p:par>
                                <p:cTn id="184" presetID="9" presetClass="entr" presetSubtype="0" fill="hold" grpId="0" nodeType="clickEffect">
                                  <p:stCondLst>
                                    <p:cond delay="0"/>
                                  </p:stCondLst>
                                  <p:childTnLst>
                                    <p:set>
                                      <p:cBhvr>
                                        <p:cTn id="185" dur="1" fill="hold">
                                          <p:stCondLst>
                                            <p:cond delay="0"/>
                                          </p:stCondLst>
                                        </p:cTn>
                                        <p:tgtEl>
                                          <p:spTgt spid="2742414"/>
                                        </p:tgtEl>
                                        <p:attrNameLst>
                                          <p:attrName>style.visibility</p:attrName>
                                        </p:attrNameLst>
                                      </p:cBhvr>
                                      <p:to>
                                        <p:strVal val="visible"/>
                                      </p:to>
                                    </p:set>
                                    <p:animEffect transition="in" filter="dissolve">
                                      <p:cBhvr>
                                        <p:cTn id="186" dur="500"/>
                                        <p:tgtEl>
                                          <p:spTgt spid="2742414"/>
                                        </p:tgtEl>
                                      </p:cBhvr>
                                    </p:animEffect>
                                  </p:childTnLst>
                                </p:cTn>
                              </p:par>
                              <p:par>
                                <p:cTn id="187" presetID="9" presetClass="entr" presetSubtype="0" fill="hold" grpId="0" nodeType="withEffect">
                                  <p:stCondLst>
                                    <p:cond delay="0"/>
                                  </p:stCondLst>
                                  <p:childTnLst>
                                    <p:set>
                                      <p:cBhvr>
                                        <p:cTn id="188" dur="1" fill="hold">
                                          <p:stCondLst>
                                            <p:cond delay="0"/>
                                          </p:stCondLst>
                                        </p:cTn>
                                        <p:tgtEl>
                                          <p:spTgt spid="2742415"/>
                                        </p:tgtEl>
                                        <p:attrNameLst>
                                          <p:attrName>style.visibility</p:attrName>
                                        </p:attrNameLst>
                                      </p:cBhvr>
                                      <p:to>
                                        <p:strVal val="visible"/>
                                      </p:to>
                                    </p:set>
                                    <p:animEffect transition="in" filter="dissolve">
                                      <p:cBhvr>
                                        <p:cTn id="189" dur="500"/>
                                        <p:tgtEl>
                                          <p:spTgt spid="2742415"/>
                                        </p:tgtEl>
                                      </p:cBhvr>
                                    </p:animEffect>
                                  </p:childTnLst>
                                </p:cTn>
                              </p:par>
                              <p:par>
                                <p:cTn id="190" presetID="9" presetClass="entr" presetSubtype="0" fill="hold" grpId="0" nodeType="withEffect">
                                  <p:stCondLst>
                                    <p:cond delay="0"/>
                                  </p:stCondLst>
                                  <p:childTnLst>
                                    <p:set>
                                      <p:cBhvr>
                                        <p:cTn id="191" dur="1" fill="hold">
                                          <p:stCondLst>
                                            <p:cond delay="0"/>
                                          </p:stCondLst>
                                        </p:cTn>
                                        <p:tgtEl>
                                          <p:spTgt spid="2742416"/>
                                        </p:tgtEl>
                                        <p:attrNameLst>
                                          <p:attrName>style.visibility</p:attrName>
                                        </p:attrNameLst>
                                      </p:cBhvr>
                                      <p:to>
                                        <p:strVal val="visible"/>
                                      </p:to>
                                    </p:set>
                                    <p:animEffect transition="in" filter="dissolve">
                                      <p:cBhvr>
                                        <p:cTn id="192" dur="500"/>
                                        <p:tgtEl>
                                          <p:spTgt spid="2742416"/>
                                        </p:tgtEl>
                                      </p:cBhvr>
                                    </p:animEffect>
                                  </p:childTnLst>
                                </p:cTn>
                              </p:par>
                            </p:childTnLst>
                          </p:cTn>
                        </p:par>
                      </p:childTnLst>
                    </p:cTn>
                  </p:par>
                  <p:par>
                    <p:cTn id="193" fill="hold">
                      <p:stCondLst>
                        <p:cond delay="indefinite"/>
                      </p:stCondLst>
                      <p:childTnLst>
                        <p:par>
                          <p:cTn id="194" fill="hold">
                            <p:stCondLst>
                              <p:cond delay="0"/>
                            </p:stCondLst>
                            <p:childTnLst>
                              <p:par>
                                <p:cTn id="195" presetID="9" presetClass="entr" presetSubtype="0" fill="hold" nodeType="clickEffect">
                                  <p:stCondLst>
                                    <p:cond delay="0"/>
                                  </p:stCondLst>
                                  <p:childTnLst>
                                    <p:set>
                                      <p:cBhvr>
                                        <p:cTn id="196" dur="1" fill="hold">
                                          <p:stCondLst>
                                            <p:cond delay="0"/>
                                          </p:stCondLst>
                                        </p:cTn>
                                        <p:tgtEl>
                                          <p:spTgt spid="2742392"/>
                                        </p:tgtEl>
                                        <p:attrNameLst>
                                          <p:attrName>style.visibility</p:attrName>
                                        </p:attrNameLst>
                                      </p:cBhvr>
                                      <p:to>
                                        <p:strVal val="visible"/>
                                      </p:to>
                                    </p:set>
                                    <p:animEffect transition="in" filter="dissolve">
                                      <p:cBhvr>
                                        <p:cTn id="197" dur="500"/>
                                        <p:tgtEl>
                                          <p:spTgt spid="2742392"/>
                                        </p:tgtEl>
                                      </p:cBhvr>
                                    </p:animEffect>
                                  </p:childTnLst>
                                </p:cTn>
                              </p:par>
                              <p:par>
                                <p:cTn id="198" presetID="9" presetClass="entr" presetSubtype="0" fill="hold" grpId="0" nodeType="withEffect">
                                  <p:stCondLst>
                                    <p:cond delay="0"/>
                                  </p:stCondLst>
                                  <p:childTnLst>
                                    <p:set>
                                      <p:cBhvr>
                                        <p:cTn id="199" dur="1" fill="hold">
                                          <p:stCondLst>
                                            <p:cond delay="0"/>
                                          </p:stCondLst>
                                        </p:cTn>
                                        <p:tgtEl>
                                          <p:spTgt spid="2742395"/>
                                        </p:tgtEl>
                                        <p:attrNameLst>
                                          <p:attrName>style.visibility</p:attrName>
                                        </p:attrNameLst>
                                      </p:cBhvr>
                                      <p:to>
                                        <p:strVal val="visible"/>
                                      </p:to>
                                    </p:set>
                                    <p:animEffect transition="in" filter="dissolve">
                                      <p:cBhvr>
                                        <p:cTn id="200" dur="500"/>
                                        <p:tgtEl>
                                          <p:spTgt spid="2742395"/>
                                        </p:tgtEl>
                                      </p:cBhvr>
                                    </p:animEffect>
                                  </p:childTnLst>
                                </p:cTn>
                              </p:par>
                              <p:par>
                                <p:cTn id="201" presetID="9" presetClass="entr" presetSubtype="0" fill="hold" nodeType="withEffect">
                                  <p:stCondLst>
                                    <p:cond delay="0"/>
                                  </p:stCondLst>
                                  <p:childTnLst>
                                    <p:set>
                                      <p:cBhvr>
                                        <p:cTn id="202" dur="1" fill="hold">
                                          <p:stCondLst>
                                            <p:cond delay="0"/>
                                          </p:stCondLst>
                                        </p:cTn>
                                        <p:tgtEl>
                                          <p:spTgt spid="2742398"/>
                                        </p:tgtEl>
                                        <p:attrNameLst>
                                          <p:attrName>style.visibility</p:attrName>
                                        </p:attrNameLst>
                                      </p:cBhvr>
                                      <p:to>
                                        <p:strVal val="visible"/>
                                      </p:to>
                                    </p:set>
                                    <p:animEffect transition="in" filter="dissolve">
                                      <p:cBhvr>
                                        <p:cTn id="203" dur="500"/>
                                        <p:tgtEl>
                                          <p:spTgt spid="2742398"/>
                                        </p:tgtEl>
                                      </p:cBhvr>
                                    </p:animEffect>
                                  </p:childTnLst>
                                </p:cTn>
                              </p:par>
                            </p:childTnLst>
                          </p:cTn>
                        </p:par>
                      </p:childTnLst>
                    </p:cTn>
                  </p:par>
                  <p:par>
                    <p:cTn id="204" fill="hold">
                      <p:stCondLst>
                        <p:cond delay="indefinite"/>
                      </p:stCondLst>
                      <p:childTnLst>
                        <p:par>
                          <p:cTn id="205" fill="hold">
                            <p:stCondLst>
                              <p:cond delay="0"/>
                            </p:stCondLst>
                            <p:childTnLst>
                              <p:par>
                                <p:cTn id="206" presetID="9" presetClass="entr" presetSubtype="0" fill="hold" nodeType="clickEffect">
                                  <p:stCondLst>
                                    <p:cond delay="0"/>
                                  </p:stCondLst>
                                  <p:childTnLst>
                                    <p:set>
                                      <p:cBhvr>
                                        <p:cTn id="207" dur="1" fill="hold">
                                          <p:stCondLst>
                                            <p:cond delay="0"/>
                                          </p:stCondLst>
                                        </p:cTn>
                                        <p:tgtEl>
                                          <p:spTgt spid="2742393"/>
                                        </p:tgtEl>
                                        <p:attrNameLst>
                                          <p:attrName>style.visibility</p:attrName>
                                        </p:attrNameLst>
                                      </p:cBhvr>
                                      <p:to>
                                        <p:strVal val="visible"/>
                                      </p:to>
                                    </p:set>
                                    <p:animEffect transition="in" filter="dissolve">
                                      <p:cBhvr>
                                        <p:cTn id="208" dur="500"/>
                                        <p:tgtEl>
                                          <p:spTgt spid="2742393"/>
                                        </p:tgtEl>
                                      </p:cBhvr>
                                    </p:animEffect>
                                  </p:childTnLst>
                                </p:cTn>
                              </p:par>
                              <p:par>
                                <p:cTn id="209" presetID="9" presetClass="entr" presetSubtype="0" fill="hold" nodeType="withEffect">
                                  <p:stCondLst>
                                    <p:cond delay="0"/>
                                  </p:stCondLst>
                                  <p:childTnLst>
                                    <p:set>
                                      <p:cBhvr>
                                        <p:cTn id="210" dur="1" fill="hold">
                                          <p:stCondLst>
                                            <p:cond delay="0"/>
                                          </p:stCondLst>
                                        </p:cTn>
                                        <p:tgtEl>
                                          <p:spTgt spid="2742394"/>
                                        </p:tgtEl>
                                        <p:attrNameLst>
                                          <p:attrName>style.visibility</p:attrName>
                                        </p:attrNameLst>
                                      </p:cBhvr>
                                      <p:to>
                                        <p:strVal val="visible"/>
                                      </p:to>
                                    </p:set>
                                    <p:animEffect transition="in" filter="dissolve">
                                      <p:cBhvr>
                                        <p:cTn id="211" dur="500"/>
                                        <p:tgtEl>
                                          <p:spTgt spid="2742394"/>
                                        </p:tgtEl>
                                      </p:cBhvr>
                                    </p:animEffect>
                                  </p:childTnLst>
                                </p:cTn>
                              </p:par>
                              <p:par>
                                <p:cTn id="212" presetID="9" presetClass="entr" presetSubtype="0" fill="hold" grpId="0" nodeType="withEffect">
                                  <p:stCondLst>
                                    <p:cond delay="0"/>
                                  </p:stCondLst>
                                  <p:childTnLst>
                                    <p:set>
                                      <p:cBhvr>
                                        <p:cTn id="213" dur="1" fill="hold">
                                          <p:stCondLst>
                                            <p:cond delay="0"/>
                                          </p:stCondLst>
                                        </p:cTn>
                                        <p:tgtEl>
                                          <p:spTgt spid="2742396"/>
                                        </p:tgtEl>
                                        <p:attrNameLst>
                                          <p:attrName>style.visibility</p:attrName>
                                        </p:attrNameLst>
                                      </p:cBhvr>
                                      <p:to>
                                        <p:strVal val="visible"/>
                                      </p:to>
                                    </p:set>
                                    <p:animEffect transition="in" filter="dissolve">
                                      <p:cBhvr>
                                        <p:cTn id="214" dur="500"/>
                                        <p:tgtEl>
                                          <p:spTgt spid="2742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2337" grpId="0" animBg="1"/>
      <p:bldP spid="2742338" grpId="0" animBg="1"/>
      <p:bldP spid="2742339" grpId="0" animBg="1"/>
      <p:bldP spid="2742340" grpId="0" animBg="1"/>
      <p:bldP spid="2742341" grpId="0" animBg="1"/>
      <p:bldP spid="2742342" grpId="0" animBg="1"/>
      <p:bldP spid="2742343" grpId="0" animBg="1"/>
      <p:bldP spid="2742344" grpId="0" animBg="1"/>
      <p:bldP spid="2742345" grpId="0"/>
      <p:bldP spid="2742346" grpId="0"/>
      <p:bldP spid="2742347" grpId="0" animBg="1"/>
      <p:bldP spid="2742348" grpId="0" animBg="1"/>
      <p:bldP spid="2742349" grpId="0" animBg="1"/>
      <p:bldP spid="2742350" grpId="0" animBg="1"/>
      <p:bldP spid="2742351" grpId="0" animBg="1"/>
      <p:bldP spid="2742352" grpId="0" animBg="1"/>
      <p:bldP spid="2742353" grpId="0" animBg="1"/>
      <p:bldP spid="2742354" grpId="0" animBg="1"/>
      <p:bldP spid="2742355" grpId="0"/>
      <p:bldP spid="2742356" grpId="0"/>
      <p:bldP spid="2742357" grpId="0" animBg="1"/>
      <p:bldP spid="2742358" grpId="0" animBg="1"/>
      <p:bldP spid="2742359" grpId="0" animBg="1"/>
      <p:bldP spid="2742360" grpId="0" animBg="1"/>
      <p:bldP spid="2742361" grpId="0" animBg="1"/>
      <p:bldP spid="2742362" grpId="0" animBg="1"/>
      <p:bldP spid="2742363" grpId="0" animBg="1"/>
      <p:bldP spid="2742364" grpId="0"/>
      <p:bldP spid="2742365" grpId="0"/>
      <p:bldP spid="2742366" grpId="0" animBg="1"/>
      <p:bldP spid="2742367" grpId="0" animBg="1"/>
      <p:bldP spid="2742368" grpId="0" animBg="1"/>
      <p:bldP spid="2742369" grpId="0" animBg="1"/>
      <p:bldP spid="2742370" grpId="0"/>
      <p:bldP spid="2742371" grpId="0"/>
      <p:bldP spid="2742372" grpId="0"/>
      <p:bldP spid="2742373" grpId="0"/>
      <p:bldP spid="2742374" grpId="0"/>
      <p:bldP spid="2742375" grpId="0"/>
      <p:bldP spid="2742376" grpId="0"/>
      <p:bldP spid="2742377" grpId="0"/>
      <p:bldP spid="2742378" grpId="0"/>
      <p:bldP spid="2742380" grpId="0"/>
      <p:bldP spid="2742381" grpId="0"/>
      <p:bldP spid="2742382" grpId="0"/>
      <p:bldP spid="2742383" grpId="0"/>
      <p:bldP spid="2742384" grpId="0"/>
      <p:bldP spid="2742385" grpId="0"/>
      <p:bldP spid="2742386" grpId="0"/>
      <p:bldP spid="2742387" grpId="0"/>
      <p:bldP spid="2742388" grpId="0"/>
      <p:bldP spid="2742389" grpId="0"/>
      <p:bldP spid="2742395" grpId="0" animBg="1"/>
      <p:bldP spid="2742396" grpId="0"/>
      <p:bldP spid="2742400" grpId="0"/>
      <p:bldP spid="2742414" grpId="0"/>
      <p:bldP spid="2742415" grpId="0" animBg="1"/>
      <p:bldP spid="27424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4380" name="Object 60"/>
          <p:cNvGraphicFramePr>
            <a:graphicFrameLocks noChangeAspect="1"/>
          </p:cNvGraphicFramePr>
          <p:nvPr/>
        </p:nvGraphicFramePr>
        <p:xfrm>
          <a:off x="400054" y="1590"/>
          <a:ext cx="112713" cy="176212"/>
        </p:xfrm>
        <a:graphic>
          <a:graphicData uri="http://schemas.openxmlformats.org/presentationml/2006/ole">
            <p:oleObj spid="_x0000_s559106" name="Equation" r:id="rId4" imgW="114120" imgH="177480" progId="Equation.DSMT4">
              <p:embed/>
            </p:oleObj>
          </a:graphicData>
        </a:graphic>
      </p:graphicFrame>
      <p:sp>
        <p:nvSpPr>
          <p:cNvPr id="2744383" name="Rectangle 63"/>
          <p:cNvSpPr>
            <a:spLocks noChangeArrowheads="1"/>
          </p:cNvSpPr>
          <p:nvPr/>
        </p:nvSpPr>
        <p:spPr bwMode="auto">
          <a:xfrm>
            <a:off x="468314" y="620714"/>
            <a:ext cx="7601538" cy="932517"/>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GB" sz="1800" dirty="0" smtClean="0">
                <a:solidFill>
                  <a:srgbClr val="C8C8C8"/>
                </a:solidFill>
                <a:latin typeface="Arial" charset="0"/>
              </a:rPr>
              <a:t>Local objective function for plane triangulations</a:t>
            </a:r>
          </a:p>
          <a:p>
            <a:pPr algn="l">
              <a:lnSpc>
                <a:spcPct val="70000"/>
              </a:lnSpc>
              <a:spcBef>
                <a:spcPct val="50000"/>
              </a:spcBef>
            </a:pPr>
            <a:r>
              <a:rPr kumimoji="0" lang="en-GB" sz="1600" dirty="0" smtClean="0">
                <a:latin typeface="Arial" charset="0"/>
              </a:rPr>
              <a:t>SUS Code: Freely-available in http://www.dca.iusiani.ulpgc.es/proyecto2012-2014</a:t>
            </a:r>
          </a:p>
          <a:p>
            <a:pPr algn="l">
              <a:lnSpc>
                <a:spcPct val="70000"/>
              </a:lnSpc>
              <a:spcBef>
                <a:spcPct val="50000"/>
              </a:spcBef>
            </a:pPr>
            <a:endParaRPr kumimoji="0" lang="en-GB" sz="1800" dirty="0" smtClean="0">
              <a:solidFill>
                <a:srgbClr val="C8C8C8"/>
              </a:solidFill>
              <a:latin typeface="Arial" charset="0"/>
            </a:endParaRPr>
          </a:p>
        </p:txBody>
      </p:sp>
      <p:sp>
        <p:nvSpPr>
          <p:cNvPr id="2744384" name="Rectangle 64"/>
          <p:cNvSpPr>
            <a:spLocks noChangeArrowheads="1"/>
          </p:cNvSpPr>
          <p:nvPr/>
        </p:nvSpPr>
        <p:spPr bwMode="auto">
          <a:xfrm>
            <a:off x="468316" y="115888"/>
            <a:ext cx="8034337"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Simultaneous Untangling and Smoothing (CMAME 2003)</a:t>
            </a:r>
          </a:p>
        </p:txBody>
      </p:sp>
      <p:pic>
        <p:nvPicPr>
          <p:cNvPr id="17" name="Picture 17"/>
          <p:cNvPicPr>
            <a:picLocks noChangeAspect="1" noChangeArrowheads="1"/>
          </p:cNvPicPr>
          <p:nvPr/>
        </p:nvPicPr>
        <p:blipFill>
          <a:blip r:embed="rId5" cstate="print"/>
          <a:srcRect/>
          <a:stretch>
            <a:fillRect/>
          </a:stretch>
        </p:blipFill>
        <p:spPr bwMode="auto">
          <a:xfrm>
            <a:off x="6716717" y="1671638"/>
            <a:ext cx="2819400" cy="2220912"/>
          </a:xfrm>
          <a:prstGeom prst="rect">
            <a:avLst/>
          </a:prstGeom>
          <a:noFill/>
          <a:ln w="57150" algn="ctr">
            <a:noFill/>
            <a:miter lim="800000"/>
            <a:headEnd/>
            <a:tailEnd/>
          </a:ln>
          <a:effectLst/>
        </p:spPr>
      </p:pic>
      <p:sp>
        <p:nvSpPr>
          <p:cNvPr id="18" name="Rectangle 18"/>
          <p:cNvSpPr>
            <a:spLocks noChangeArrowheads="1"/>
          </p:cNvSpPr>
          <p:nvPr/>
        </p:nvSpPr>
        <p:spPr bwMode="auto">
          <a:xfrm>
            <a:off x="293481" y="1951038"/>
            <a:ext cx="2318167" cy="400063"/>
          </a:xfrm>
          <a:prstGeom prst="rect">
            <a:avLst/>
          </a:prstGeom>
          <a:noFill/>
          <a:ln w="31750">
            <a:noFill/>
            <a:miter lim="800000"/>
            <a:headEnd/>
            <a:tailEnd/>
          </a:ln>
          <a:effectLst/>
        </p:spPr>
        <p:txBody>
          <a:bodyPr wrap="none" lIns="91393" tIns="45697" rIns="91393" bIns="45697" anchor="ctr">
            <a:spAutoFit/>
          </a:bodyPr>
          <a:lstStyle/>
          <a:p>
            <a:r>
              <a:rPr lang="en-GB" sz="2000" b="1" dirty="0" smtClean="0">
                <a:solidFill>
                  <a:srgbClr val="808080"/>
                </a:solidFill>
                <a:latin typeface="Arial" charset="0"/>
              </a:rPr>
              <a:t>Original function:</a:t>
            </a:r>
          </a:p>
        </p:txBody>
      </p:sp>
      <p:sp>
        <p:nvSpPr>
          <p:cNvPr id="19" name="Rectangle 19"/>
          <p:cNvSpPr>
            <a:spLocks noChangeArrowheads="1"/>
          </p:cNvSpPr>
          <p:nvPr/>
        </p:nvSpPr>
        <p:spPr bwMode="auto">
          <a:xfrm>
            <a:off x="268456" y="3195637"/>
            <a:ext cx="2404730" cy="400063"/>
          </a:xfrm>
          <a:prstGeom prst="rect">
            <a:avLst/>
          </a:prstGeom>
          <a:noFill/>
          <a:ln w="31750">
            <a:noFill/>
            <a:miter lim="800000"/>
            <a:headEnd/>
            <a:tailEnd/>
          </a:ln>
          <a:effectLst/>
        </p:spPr>
        <p:txBody>
          <a:bodyPr wrap="none" lIns="91393" tIns="45697" rIns="91393" bIns="45697" anchor="ctr">
            <a:spAutoFit/>
          </a:bodyPr>
          <a:lstStyle/>
          <a:p>
            <a:r>
              <a:rPr lang="en-GB" sz="2000" b="1" dirty="0" smtClean="0">
                <a:solidFill>
                  <a:srgbClr val="808080"/>
                </a:solidFill>
                <a:latin typeface="Arial" charset="0"/>
              </a:rPr>
              <a:t>Modified function:</a:t>
            </a:r>
          </a:p>
        </p:txBody>
      </p:sp>
      <p:sp>
        <p:nvSpPr>
          <p:cNvPr id="20" name="Line 20"/>
          <p:cNvSpPr>
            <a:spLocks noChangeShapeType="1"/>
          </p:cNvSpPr>
          <p:nvPr/>
        </p:nvSpPr>
        <p:spPr bwMode="auto">
          <a:xfrm>
            <a:off x="5305427" y="2149475"/>
            <a:ext cx="1409701" cy="0"/>
          </a:xfrm>
          <a:prstGeom prst="line">
            <a:avLst/>
          </a:prstGeom>
          <a:noFill/>
          <a:ln w="57150">
            <a:solidFill>
              <a:schemeClr val="folHlink"/>
            </a:solidFill>
            <a:round/>
            <a:headEnd/>
            <a:tailEnd type="triangle" w="med" len="med"/>
          </a:ln>
          <a:effectLst/>
        </p:spPr>
        <p:txBody>
          <a:bodyPr lIns="89953" tIns="46776" rIns="89953" bIns="46776">
            <a:spAutoFit/>
          </a:bodyPr>
          <a:lstStyle/>
          <a:p>
            <a:endParaRPr lang="es-ES" smtClean="0"/>
          </a:p>
        </p:txBody>
      </p:sp>
      <p:sp>
        <p:nvSpPr>
          <p:cNvPr id="21" name="Line 21"/>
          <p:cNvSpPr>
            <a:spLocks noChangeShapeType="1"/>
          </p:cNvSpPr>
          <p:nvPr/>
        </p:nvSpPr>
        <p:spPr bwMode="auto">
          <a:xfrm flipH="1" flipV="1">
            <a:off x="5487995" y="3373448"/>
            <a:ext cx="1227137" cy="9525"/>
          </a:xfrm>
          <a:prstGeom prst="line">
            <a:avLst/>
          </a:prstGeom>
          <a:noFill/>
          <a:ln w="57150">
            <a:solidFill>
              <a:schemeClr val="folHlink"/>
            </a:solidFill>
            <a:round/>
            <a:headEnd/>
            <a:tailEnd type="triangle" w="med" len="med"/>
          </a:ln>
          <a:effectLst/>
        </p:spPr>
        <p:txBody>
          <a:bodyPr lIns="89953" tIns="46776" rIns="89953" bIns="46776">
            <a:spAutoFit/>
          </a:bodyPr>
          <a:lstStyle/>
          <a:p>
            <a:endParaRPr lang="es-ES" smtClean="0"/>
          </a:p>
        </p:txBody>
      </p:sp>
      <p:pic>
        <p:nvPicPr>
          <p:cNvPr id="453644" name="Picture 12"/>
          <p:cNvPicPr>
            <a:picLocks noChangeAspect="1" noChangeArrowheads="1"/>
          </p:cNvPicPr>
          <p:nvPr/>
        </p:nvPicPr>
        <p:blipFill>
          <a:blip r:embed="rId6" cstate="print"/>
          <a:srcRect/>
          <a:stretch>
            <a:fillRect/>
          </a:stretch>
        </p:blipFill>
        <p:spPr bwMode="auto">
          <a:xfrm>
            <a:off x="2588497" y="1651009"/>
            <a:ext cx="2707409" cy="1014413"/>
          </a:xfrm>
          <a:prstGeom prst="rect">
            <a:avLst/>
          </a:prstGeom>
          <a:noFill/>
          <a:ln w="9525">
            <a:noFill/>
            <a:miter lim="800000"/>
            <a:headEnd/>
            <a:tailEnd/>
          </a:ln>
        </p:spPr>
      </p:pic>
      <p:pic>
        <p:nvPicPr>
          <p:cNvPr id="453645" name="Picture 13"/>
          <p:cNvPicPr>
            <a:picLocks noChangeAspect="1" noChangeArrowheads="1"/>
          </p:cNvPicPr>
          <p:nvPr/>
        </p:nvPicPr>
        <p:blipFill>
          <a:blip r:embed="rId7" cstate="print"/>
          <a:srcRect/>
          <a:stretch>
            <a:fillRect/>
          </a:stretch>
        </p:blipFill>
        <p:spPr bwMode="auto">
          <a:xfrm>
            <a:off x="2649540" y="2971800"/>
            <a:ext cx="2705698" cy="873124"/>
          </a:xfrm>
          <a:prstGeom prst="rect">
            <a:avLst/>
          </a:prstGeom>
          <a:noFill/>
          <a:ln w="9525">
            <a:noFill/>
            <a:miter lim="800000"/>
            <a:headEnd/>
            <a:tailEnd/>
          </a:ln>
        </p:spPr>
      </p:pic>
      <p:sp>
        <p:nvSpPr>
          <p:cNvPr id="33" name="Text Box 26"/>
          <p:cNvSpPr txBox="1">
            <a:spLocks noChangeArrowheads="1"/>
          </p:cNvSpPr>
          <p:nvPr/>
        </p:nvSpPr>
        <p:spPr bwMode="auto">
          <a:xfrm>
            <a:off x="3937005" y="4397090"/>
            <a:ext cx="5803899" cy="2100529"/>
          </a:xfrm>
          <a:prstGeom prst="rect">
            <a:avLst/>
          </a:prstGeom>
          <a:solidFill>
            <a:srgbClr val="FFFFFF"/>
          </a:solidFill>
          <a:ln w="57150" algn="ctr">
            <a:noFill/>
            <a:miter lim="800000"/>
            <a:headEnd/>
            <a:tailEnd/>
          </a:ln>
          <a:effectLst/>
        </p:spPr>
        <p:txBody>
          <a:bodyPr wrap="square" lIns="91393" tIns="45697" rIns="91393" bIns="45697">
            <a:spAutoFit/>
          </a:bodyPr>
          <a:lstStyle/>
          <a:p>
            <a:pPr algn="just">
              <a:spcBef>
                <a:spcPct val="50000"/>
              </a:spcBef>
              <a:defRPr/>
            </a:pPr>
            <a:r>
              <a:rPr lang="en-US" sz="1800" dirty="0" smtClean="0">
                <a:solidFill>
                  <a:srgbClr val="000000"/>
                </a:solidFill>
                <a:latin typeface="Arial" pitchFamily="34" charset="0"/>
                <a:cs typeface="Arial" pitchFamily="34" charset="0"/>
              </a:rPr>
              <a:t>Modified function </a:t>
            </a:r>
            <a:r>
              <a:rPr lang="en-US" sz="1800" dirty="0" smtClean="0">
                <a:solidFill>
                  <a:srgbClr val="0000FF"/>
                </a:solidFill>
                <a:latin typeface="Arial" pitchFamily="34" charset="0"/>
                <a:cs typeface="Arial" pitchFamily="34" charset="0"/>
              </a:rPr>
              <a:t>(blue)</a:t>
            </a:r>
            <a:r>
              <a:rPr lang="en-US" sz="1800" dirty="0" smtClean="0">
                <a:solidFill>
                  <a:srgbClr val="000000"/>
                </a:solidFill>
                <a:latin typeface="Arial" pitchFamily="34" charset="0"/>
                <a:cs typeface="Arial" pitchFamily="34" charset="0"/>
              </a:rPr>
              <a:t> is regular in all R</a:t>
            </a:r>
            <a:r>
              <a:rPr lang="en-US" sz="1800" baseline="30000" dirty="0" smtClean="0">
                <a:solidFill>
                  <a:srgbClr val="000000"/>
                </a:solidFill>
                <a:latin typeface="Arial" pitchFamily="34" charset="0"/>
                <a:cs typeface="Arial" pitchFamily="34" charset="0"/>
              </a:rPr>
              <a:t>2</a:t>
            </a:r>
            <a:r>
              <a:rPr lang="en-US" sz="1800" dirty="0" smtClean="0">
                <a:solidFill>
                  <a:srgbClr val="000000"/>
                </a:solidFill>
                <a:latin typeface="Arial" pitchFamily="34" charset="0"/>
                <a:cs typeface="Arial" pitchFamily="34" charset="0"/>
              </a:rPr>
              <a:t> and it approximates the same minimum that the original  function </a:t>
            </a:r>
            <a:r>
              <a:rPr lang="en-US" sz="1800" dirty="0" smtClean="0">
                <a:solidFill>
                  <a:srgbClr val="FF0000"/>
                </a:solidFill>
                <a:latin typeface="Arial" pitchFamily="34" charset="0"/>
                <a:cs typeface="Arial" pitchFamily="34" charset="0"/>
              </a:rPr>
              <a:t>(red)</a:t>
            </a:r>
            <a:r>
              <a:rPr lang="en-US" sz="1800" dirty="0" smtClean="0">
                <a:solidFill>
                  <a:srgbClr val="000000"/>
                </a:solidFill>
                <a:latin typeface="Arial" pitchFamily="34" charset="0"/>
                <a:cs typeface="Arial" pitchFamily="34" charset="0"/>
              </a:rPr>
              <a:t>. Moreover, it allows a simultaneous untangling and smoothing of triangular meshes</a:t>
            </a:r>
          </a:p>
          <a:p>
            <a:pPr algn="just">
              <a:spcBef>
                <a:spcPct val="50000"/>
              </a:spcBef>
              <a:defRPr/>
            </a:pPr>
            <a:r>
              <a:rPr lang="en-US" sz="1800" dirty="0" smtClean="0">
                <a:solidFill>
                  <a:srgbClr val="000000"/>
                </a:solidFill>
                <a:latin typeface="Arial" pitchFamily="34" charset="0"/>
                <a:cs typeface="Arial" pitchFamily="34" charset="0"/>
              </a:rPr>
              <a:t>The extension to tetrahedral meshes is straightforward: </a:t>
            </a:r>
          </a:p>
          <a:p>
            <a:pPr algn="just">
              <a:spcBef>
                <a:spcPct val="50000"/>
              </a:spcBef>
              <a:defRPr/>
            </a:pPr>
            <a:endParaRPr lang="en-US" sz="2000" dirty="0">
              <a:solidFill>
                <a:srgbClr val="000000"/>
              </a:solidFill>
              <a:latin typeface="Arial" pitchFamily="34" charset="0"/>
              <a:cs typeface="Arial" pitchFamily="34" charset="0"/>
            </a:endParaRPr>
          </a:p>
        </p:txBody>
      </p:sp>
      <p:pic>
        <p:nvPicPr>
          <p:cNvPr id="34" name="Picture 2"/>
          <p:cNvPicPr>
            <a:picLocks noChangeAspect="1" noChangeArrowheads="1"/>
          </p:cNvPicPr>
          <p:nvPr/>
        </p:nvPicPr>
        <p:blipFill>
          <a:blip r:embed="rId8" cstate="print"/>
          <a:srcRect/>
          <a:stretch>
            <a:fillRect/>
          </a:stretch>
        </p:blipFill>
        <p:spPr bwMode="auto">
          <a:xfrm>
            <a:off x="388627" y="4514194"/>
            <a:ext cx="3129274" cy="1934652"/>
          </a:xfrm>
          <a:prstGeom prst="rect">
            <a:avLst/>
          </a:prstGeom>
          <a:noFill/>
          <a:ln w="9525">
            <a:noFill/>
            <a:miter lim="800000"/>
            <a:headEnd/>
            <a:tailEnd/>
          </a:ln>
          <a:effectLst/>
        </p:spPr>
      </p:pic>
      <p:pic>
        <p:nvPicPr>
          <p:cNvPr id="453646" name="Picture 14"/>
          <p:cNvPicPr>
            <a:picLocks noChangeAspect="1" noChangeArrowheads="1"/>
          </p:cNvPicPr>
          <p:nvPr/>
        </p:nvPicPr>
        <p:blipFill>
          <a:blip r:embed="rId9" cstate="print"/>
          <a:srcRect/>
          <a:stretch>
            <a:fillRect/>
          </a:stretch>
        </p:blipFill>
        <p:spPr bwMode="auto">
          <a:xfrm>
            <a:off x="6853241" y="3956909"/>
            <a:ext cx="2544762" cy="321404"/>
          </a:xfrm>
          <a:prstGeom prst="rect">
            <a:avLst/>
          </a:prstGeom>
          <a:noFill/>
          <a:ln w="9525">
            <a:noFill/>
            <a:miter lim="800000"/>
            <a:headEnd/>
            <a:tailEnd/>
          </a:ln>
        </p:spPr>
      </p:pic>
      <p:pic>
        <p:nvPicPr>
          <p:cNvPr id="15" name="Picture 6"/>
          <p:cNvPicPr>
            <a:picLocks noChangeAspect="1" noChangeArrowheads="1"/>
          </p:cNvPicPr>
          <p:nvPr/>
        </p:nvPicPr>
        <p:blipFill>
          <a:blip r:embed="rId10" cstate="print">
            <a:clrChange>
              <a:clrFrom>
                <a:srgbClr val="DADBDA"/>
              </a:clrFrom>
              <a:clrTo>
                <a:srgbClr val="DADBDA">
                  <a:alpha val="0"/>
                </a:srgbClr>
              </a:clrTo>
            </a:clrChange>
          </a:blip>
          <a:srcRect/>
          <a:stretch>
            <a:fillRect/>
          </a:stretch>
        </p:blipFill>
        <p:spPr bwMode="auto">
          <a:xfrm>
            <a:off x="5773741" y="5923671"/>
            <a:ext cx="1909763" cy="735892"/>
          </a:xfrm>
          <a:prstGeom prst="rect">
            <a:avLst/>
          </a:prstGeom>
          <a:noFill/>
          <a:ln w="57150" algn="ctr">
            <a:noFill/>
            <a:miter lim="800000"/>
            <a:headEnd/>
            <a:tailEnd/>
          </a:ln>
          <a:effec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ChangeArrowheads="1"/>
          </p:cNvSpPr>
          <p:nvPr/>
        </p:nvSpPr>
        <p:spPr bwMode="auto">
          <a:xfrm>
            <a:off x="496888" y="673100"/>
            <a:ext cx="3736975" cy="287338"/>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smtClean="0">
                <a:solidFill>
                  <a:srgbClr val="C8C8C8"/>
                </a:solidFill>
                <a:latin typeface="Arial" charset="0"/>
              </a:rPr>
              <a:t>Application to the Stanford Bunny</a:t>
            </a:r>
          </a:p>
        </p:txBody>
      </p:sp>
      <p:sp>
        <p:nvSpPr>
          <p:cNvPr id="81923" name="Rectangle 4"/>
          <p:cNvSpPr>
            <a:spLocks noChangeArrowheads="1"/>
          </p:cNvSpPr>
          <p:nvPr/>
        </p:nvSpPr>
        <p:spPr bwMode="auto">
          <a:xfrm>
            <a:off x="496888" y="168275"/>
            <a:ext cx="7777162" cy="576263"/>
          </a:xfrm>
          <a:prstGeom prst="rect">
            <a:avLst/>
          </a:prstGeom>
          <a:noFill/>
          <a:ln w="9525">
            <a:noFill/>
            <a:miter lim="800000"/>
            <a:headEnd/>
            <a:tailEnd/>
          </a:ln>
        </p:spPr>
        <p:txBody>
          <a:bodyPr wrap="none"/>
          <a:lstStyle/>
          <a:p>
            <a:pPr algn="l" eaLnBrk="1" hangingPunct="1"/>
            <a:r>
              <a:rPr kumimoji="0" lang="en-US" sz="2400" b="1" smtClean="0">
                <a:solidFill>
                  <a:srgbClr val="FFFFFF"/>
                </a:solidFill>
                <a:latin typeface="Trebuchet MS" pitchFamily="34" charset="0"/>
              </a:rPr>
              <a:t>Meccano Method for a Complex Genus-Zero Solid </a:t>
            </a:r>
          </a:p>
        </p:txBody>
      </p:sp>
      <p:sp>
        <p:nvSpPr>
          <p:cNvPr id="81924" name="7 Rectángulo"/>
          <p:cNvSpPr>
            <a:spLocks noChangeArrowheads="1"/>
          </p:cNvSpPr>
          <p:nvPr/>
        </p:nvSpPr>
        <p:spPr bwMode="auto">
          <a:xfrm>
            <a:off x="479425" y="950913"/>
            <a:ext cx="8412163" cy="368300"/>
          </a:xfrm>
          <a:prstGeom prst="rect">
            <a:avLst/>
          </a:prstGeom>
          <a:noFill/>
          <a:ln w="9525">
            <a:noFill/>
            <a:miter lim="800000"/>
            <a:headEnd/>
            <a:tailEnd/>
          </a:ln>
        </p:spPr>
        <p:txBody>
          <a:bodyPr>
            <a:spAutoFit/>
          </a:bodyPr>
          <a:lstStyle/>
          <a:p>
            <a:pPr algn="l"/>
            <a:r>
              <a:rPr lang="es-ES" sz="1800" i="1" smtClean="0"/>
              <a:t>http://graphics.stanford.edu/data/3Dscanrep/, </a:t>
            </a:r>
            <a:r>
              <a:rPr lang="es-ES" sz="1800" smtClean="0"/>
              <a:t>Stanford Computer Graphics Laboratory</a:t>
            </a:r>
          </a:p>
        </p:txBody>
      </p:sp>
      <p:pic>
        <p:nvPicPr>
          <p:cNvPr id="81925" name="Picture 6"/>
          <p:cNvPicPr>
            <a:picLocks noChangeAspect="1" noChangeArrowheads="1"/>
          </p:cNvPicPr>
          <p:nvPr/>
        </p:nvPicPr>
        <p:blipFill>
          <a:blip r:embed="rId3" cstate="print"/>
          <a:srcRect/>
          <a:stretch>
            <a:fillRect/>
          </a:stretch>
        </p:blipFill>
        <p:spPr bwMode="auto">
          <a:xfrm>
            <a:off x="5032375" y="1549400"/>
            <a:ext cx="4683125" cy="5080000"/>
          </a:xfrm>
          <a:prstGeom prst="rect">
            <a:avLst/>
          </a:prstGeom>
          <a:noFill/>
          <a:ln w="57150" algn="ctr">
            <a:noFill/>
            <a:miter lim="800000"/>
            <a:headEnd/>
            <a:tailEnd/>
          </a:ln>
        </p:spPr>
      </p:pic>
      <p:pic>
        <p:nvPicPr>
          <p:cNvPr id="81926" name="Picture 7"/>
          <p:cNvPicPr>
            <a:picLocks noChangeAspect="1" noChangeArrowheads="1"/>
          </p:cNvPicPr>
          <p:nvPr/>
        </p:nvPicPr>
        <p:blipFill>
          <a:blip r:embed="rId4" cstate="print"/>
          <a:srcRect/>
          <a:stretch>
            <a:fillRect/>
          </a:stretch>
        </p:blipFill>
        <p:spPr bwMode="auto">
          <a:xfrm>
            <a:off x="127000" y="1508125"/>
            <a:ext cx="4833938" cy="5146675"/>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ChangeArrowheads="1"/>
          </p:cNvSpPr>
          <p:nvPr/>
        </p:nvSpPr>
        <p:spPr bwMode="auto">
          <a:xfrm>
            <a:off x="496888" y="673100"/>
            <a:ext cx="3736975" cy="287338"/>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smtClean="0">
                <a:solidFill>
                  <a:srgbClr val="C8C8C8"/>
                </a:solidFill>
                <a:latin typeface="Arial" charset="0"/>
              </a:rPr>
              <a:t>Application to the Stanford Bunny</a:t>
            </a:r>
          </a:p>
        </p:txBody>
      </p:sp>
      <p:sp>
        <p:nvSpPr>
          <p:cNvPr id="82947" name="Rectangle 4"/>
          <p:cNvSpPr>
            <a:spLocks noChangeArrowheads="1"/>
          </p:cNvSpPr>
          <p:nvPr/>
        </p:nvSpPr>
        <p:spPr bwMode="auto">
          <a:xfrm>
            <a:off x="496888" y="168275"/>
            <a:ext cx="7777162" cy="576263"/>
          </a:xfrm>
          <a:prstGeom prst="rect">
            <a:avLst/>
          </a:prstGeom>
          <a:noFill/>
          <a:ln w="9525">
            <a:noFill/>
            <a:miter lim="800000"/>
            <a:headEnd/>
            <a:tailEnd/>
          </a:ln>
        </p:spPr>
        <p:txBody>
          <a:bodyPr wrap="none"/>
          <a:lstStyle/>
          <a:p>
            <a:pPr algn="l" eaLnBrk="1" hangingPunct="1"/>
            <a:r>
              <a:rPr kumimoji="0" lang="en-US" sz="2400" b="1" smtClean="0">
                <a:solidFill>
                  <a:srgbClr val="FFFFFF"/>
                </a:solidFill>
                <a:latin typeface="Trebuchet MS" pitchFamily="34" charset="0"/>
              </a:rPr>
              <a:t>Meccano Method for a Complex Genus-Zero Solid </a:t>
            </a:r>
          </a:p>
        </p:txBody>
      </p:sp>
      <p:pic>
        <p:nvPicPr>
          <p:cNvPr id="82948" name="Picture 5"/>
          <p:cNvPicPr>
            <a:picLocks noChangeAspect="1" noChangeArrowheads="1"/>
          </p:cNvPicPr>
          <p:nvPr/>
        </p:nvPicPr>
        <p:blipFill>
          <a:blip r:embed="rId3" cstate="print"/>
          <a:srcRect/>
          <a:stretch>
            <a:fillRect/>
          </a:stretch>
        </p:blipFill>
        <p:spPr bwMode="auto">
          <a:xfrm>
            <a:off x="6781800" y="1600200"/>
            <a:ext cx="2951163" cy="4800600"/>
          </a:xfrm>
          <a:prstGeom prst="rect">
            <a:avLst/>
          </a:prstGeom>
          <a:noFill/>
          <a:ln w="57150" algn="ctr">
            <a:noFill/>
            <a:miter lim="800000"/>
            <a:headEnd/>
            <a:tailEnd/>
          </a:ln>
        </p:spPr>
      </p:pic>
      <p:pic>
        <p:nvPicPr>
          <p:cNvPr id="82949" name="Picture 6"/>
          <p:cNvPicPr>
            <a:picLocks noChangeAspect="1" noChangeArrowheads="1"/>
          </p:cNvPicPr>
          <p:nvPr/>
        </p:nvPicPr>
        <p:blipFill>
          <a:blip r:embed="rId4" cstate="print"/>
          <a:srcRect/>
          <a:stretch>
            <a:fillRect/>
          </a:stretch>
        </p:blipFill>
        <p:spPr bwMode="auto">
          <a:xfrm>
            <a:off x="3556000" y="1504950"/>
            <a:ext cx="3060700" cy="4906963"/>
          </a:xfrm>
          <a:prstGeom prst="rect">
            <a:avLst/>
          </a:prstGeom>
          <a:noFill/>
          <a:ln w="57150" algn="ctr">
            <a:noFill/>
            <a:miter lim="800000"/>
            <a:headEnd/>
            <a:tailEnd/>
          </a:ln>
        </p:spPr>
      </p:pic>
      <p:pic>
        <p:nvPicPr>
          <p:cNvPr id="82950" name="Picture 7"/>
          <p:cNvPicPr>
            <a:picLocks noChangeAspect="1" noChangeArrowheads="1"/>
          </p:cNvPicPr>
          <p:nvPr/>
        </p:nvPicPr>
        <p:blipFill>
          <a:blip r:embed="rId5" cstate="print"/>
          <a:srcRect/>
          <a:stretch>
            <a:fillRect/>
          </a:stretch>
        </p:blipFill>
        <p:spPr bwMode="auto">
          <a:xfrm>
            <a:off x="84138" y="2120900"/>
            <a:ext cx="3251200" cy="3898900"/>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3"/>
          <p:cNvSpPr>
            <a:spLocks noGrp="1" noChangeArrowheads="1"/>
          </p:cNvSpPr>
          <p:nvPr>
            <p:ph type="title"/>
          </p:nvPr>
        </p:nvSpPr>
        <p:spPr>
          <a:xfrm>
            <a:off x="468313" y="115888"/>
            <a:ext cx="6769100" cy="576262"/>
          </a:xfrm>
          <a:noFill/>
        </p:spPr>
        <p:txBody>
          <a:bodyPr/>
          <a:lstStyle/>
          <a:p>
            <a:pPr eaLnBrk="1" hangingPunct="1"/>
            <a:r>
              <a:rPr lang="es-ES" smtClean="0"/>
              <a:t>Contents</a:t>
            </a:r>
            <a:endParaRPr lang="en-US" smtClean="0"/>
          </a:p>
        </p:txBody>
      </p:sp>
      <p:sp>
        <p:nvSpPr>
          <p:cNvPr id="78851" name="Rectangle 34"/>
          <p:cNvSpPr>
            <a:spLocks noChangeArrowheads="1"/>
          </p:cNvSpPr>
          <p:nvPr/>
        </p:nvSpPr>
        <p:spPr bwMode="auto">
          <a:xfrm>
            <a:off x="468315" y="620715"/>
            <a:ext cx="8015287" cy="290336"/>
          </a:xfrm>
          <a:prstGeom prst="rect">
            <a:avLst/>
          </a:prstGeom>
          <a:noFill/>
          <a:ln w="9525">
            <a:noFill/>
            <a:miter lim="800000"/>
            <a:headEnd/>
            <a:tailEnd/>
          </a:ln>
        </p:spPr>
        <p:txBody>
          <a:bodyPr>
            <a:spAutoFit/>
          </a:bodyPr>
          <a:lstStyle/>
          <a:p>
            <a:pPr algn="l">
              <a:lnSpc>
                <a:spcPct val="70000"/>
              </a:lnSpc>
              <a:spcBef>
                <a:spcPct val="50000"/>
              </a:spcBef>
            </a:pPr>
            <a:r>
              <a:rPr kumimoji="0" lang="en-US" sz="1800" dirty="0" smtClean="0">
                <a:solidFill>
                  <a:srgbClr val="C8C8C8"/>
                </a:solidFill>
                <a:latin typeface="Arial" charset="0"/>
              </a:rPr>
              <a:t>Mesh generation, volume parameterization and </a:t>
            </a:r>
            <a:r>
              <a:rPr kumimoji="0" lang="en-US" sz="1800" dirty="0" err="1" smtClean="0">
                <a:solidFill>
                  <a:srgbClr val="C8C8C8"/>
                </a:solidFill>
                <a:latin typeface="Arial" charset="0"/>
              </a:rPr>
              <a:t>isogeometric</a:t>
            </a:r>
            <a:r>
              <a:rPr kumimoji="0" lang="en-US" sz="1800" dirty="0" smtClean="0">
                <a:solidFill>
                  <a:srgbClr val="C8C8C8"/>
                </a:solidFill>
                <a:latin typeface="Arial" charset="0"/>
              </a:rPr>
              <a:t> analysis</a:t>
            </a:r>
          </a:p>
        </p:txBody>
      </p:sp>
      <p:sp>
        <p:nvSpPr>
          <p:cNvPr id="1733667" name="Text Box 35"/>
          <p:cNvSpPr txBox="1">
            <a:spLocks noChangeArrowheads="1"/>
          </p:cNvSpPr>
          <p:nvPr/>
        </p:nvSpPr>
        <p:spPr bwMode="auto">
          <a:xfrm>
            <a:off x="900113" y="2415949"/>
            <a:ext cx="9005887" cy="1015663"/>
          </a:xfrm>
          <a:prstGeom prst="rect">
            <a:avLst/>
          </a:prstGeom>
          <a:noFill/>
          <a:ln w="57150">
            <a:noFill/>
            <a:miter lim="800000"/>
            <a:headEnd/>
            <a:tailEnd/>
          </a:ln>
        </p:spPr>
        <p:txBody>
          <a:bodyPr anchor="ctr">
            <a:spAutoFit/>
          </a:bodyPr>
          <a:lstStyle/>
          <a:p>
            <a:pPr algn="l">
              <a:buFont typeface="Wingdings" pitchFamily="2" charset="2"/>
              <a:buChar char="§"/>
            </a:pPr>
            <a:r>
              <a:rPr lang="en-GB" sz="2000" b="1" dirty="0" smtClean="0">
                <a:solidFill>
                  <a:srgbClr val="000000"/>
                </a:solidFill>
              </a:rPr>
              <a:t>  The initial algorithm for tetrahedral mesh generation</a:t>
            </a:r>
          </a:p>
          <a:p>
            <a:pPr algn="l">
              <a:buFont typeface="Wingdings" pitchFamily="2" charset="2"/>
              <a:buChar char="§"/>
            </a:pPr>
            <a:r>
              <a:rPr lang="en-GB" sz="2000" b="1" dirty="0" smtClean="0">
                <a:solidFill>
                  <a:srgbClr val="000000"/>
                </a:solidFill>
              </a:rPr>
              <a:t>  Volumetric parameterization of tetrahedral meshes</a:t>
            </a:r>
          </a:p>
          <a:p>
            <a:pPr algn="l">
              <a:buFont typeface="Wingdings" pitchFamily="2" charset="2"/>
              <a:buChar char="§"/>
            </a:pPr>
            <a:r>
              <a:rPr lang="en-GB" sz="2000" b="1" dirty="0" smtClean="0">
                <a:solidFill>
                  <a:srgbClr val="000000"/>
                </a:solidFill>
              </a:rPr>
              <a:t>  Application to finite element and </a:t>
            </a:r>
            <a:r>
              <a:rPr lang="en-GB" sz="2000" b="1" dirty="0" err="1" smtClean="0">
                <a:solidFill>
                  <a:srgbClr val="000000"/>
                </a:solidFill>
              </a:rPr>
              <a:t>isogeometric</a:t>
            </a:r>
            <a:r>
              <a:rPr lang="en-GB" sz="2000" b="1" dirty="0" smtClean="0">
                <a:solidFill>
                  <a:srgbClr val="000000"/>
                </a:solidFill>
              </a:rPr>
              <a:t> solid </a:t>
            </a:r>
            <a:r>
              <a:rPr lang="en-US" sz="2000" b="1" dirty="0" smtClean="0">
                <a:solidFill>
                  <a:srgbClr val="000000"/>
                </a:solidFill>
              </a:rPr>
              <a:t>modeling and analysis</a:t>
            </a:r>
          </a:p>
        </p:txBody>
      </p:sp>
      <p:sp>
        <p:nvSpPr>
          <p:cNvPr id="1733669" name="Text Box 37"/>
          <p:cNvSpPr txBox="1">
            <a:spLocks noChangeArrowheads="1"/>
          </p:cNvSpPr>
          <p:nvPr/>
        </p:nvSpPr>
        <p:spPr bwMode="auto">
          <a:xfrm>
            <a:off x="906177" y="4188440"/>
            <a:ext cx="7011971" cy="1323439"/>
          </a:xfrm>
          <a:prstGeom prst="rect">
            <a:avLst/>
          </a:prstGeom>
          <a:noFill/>
          <a:ln w="57150">
            <a:noFill/>
            <a:miter lim="800000"/>
            <a:headEnd/>
            <a:tailEnd/>
          </a:ln>
        </p:spPr>
        <p:txBody>
          <a:bodyPr wrap="square" anchor="ctr">
            <a:spAutoFit/>
          </a:bodyPr>
          <a:lstStyle/>
          <a:p>
            <a:pPr algn="l">
              <a:buFont typeface="Wingdings" pitchFamily="2" charset="2"/>
              <a:buChar char="§"/>
            </a:pPr>
            <a:r>
              <a:rPr lang="en-US" sz="2000" b="1" dirty="0" smtClean="0">
                <a:solidFill>
                  <a:srgbClr val="000000"/>
                </a:solidFill>
                <a:cs typeface="Times New Roman" pitchFamily="18" charset="0"/>
              </a:rPr>
              <a:t>  The new algorithm for two-dimensional T-mesh generation</a:t>
            </a:r>
          </a:p>
          <a:p>
            <a:pPr algn="l">
              <a:buFont typeface="Wingdings" pitchFamily="2" charset="2"/>
              <a:buChar char="§"/>
            </a:pPr>
            <a:r>
              <a:rPr lang="en-US" sz="2000" b="1" dirty="0" smtClean="0">
                <a:solidFill>
                  <a:srgbClr val="000000"/>
                </a:solidFill>
                <a:cs typeface="Times New Roman" pitchFamily="18" charset="0"/>
              </a:rPr>
              <a:t>  T-</a:t>
            </a:r>
            <a:r>
              <a:rPr lang="en-US" sz="2000" b="1" dirty="0" err="1" smtClean="0">
                <a:solidFill>
                  <a:srgbClr val="000000"/>
                </a:solidFill>
                <a:cs typeface="Times New Roman" pitchFamily="18" charset="0"/>
              </a:rPr>
              <a:t>spline</a:t>
            </a:r>
            <a:r>
              <a:rPr lang="en-US" sz="2000" b="1" dirty="0" smtClean="0">
                <a:solidFill>
                  <a:srgbClr val="000000"/>
                </a:solidFill>
                <a:cs typeface="Times New Roman" pitchFamily="18" charset="0"/>
              </a:rPr>
              <a:t> parameterization of 2D geometries</a:t>
            </a:r>
          </a:p>
          <a:p>
            <a:pPr algn="l">
              <a:buFont typeface="Wingdings" pitchFamily="2" charset="2"/>
              <a:buChar char="§"/>
            </a:pPr>
            <a:r>
              <a:rPr lang="en-US" sz="2000" b="1" dirty="0" smtClean="0">
                <a:solidFill>
                  <a:srgbClr val="000000"/>
                </a:solidFill>
                <a:cs typeface="Times New Roman" pitchFamily="18" charset="0"/>
              </a:rPr>
              <a:t>  Geometries with several materials or holes</a:t>
            </a:r>
          </a:p>
          <a:p>
            <a:pPr algn="l">
              <a:buFont typeface="Wingdings" pitchFamily="2" charset="2"/>
              <a:buChar char="§"/>
            </a:pPr>
            <a:r>
              <a:rPr lang="en-US" sz="2000" b="1" dirty="0" smtClean="0">
                <a:solidFill>
                  <a:srgbClr val="000000"/>
                </a:solidFill>
                <a:cs typeface="Times New Roman" pitchFamily="18" charset="0"/>
              </a:rPr>
              <a:t>  Application to </a:t>
            </a:r>
            <a:r>
              <a:rPr lang="en-US" sz="2000" b="1" dirty="0" err="1" smtClean="0">
                <a:solidFill>
                  <a:srgbClr val="000000"/>
                </a:solidFill>
                <a:cs typeface="Times New Roman" pitchFamily="18" charset="0"/>
              </a:rPr>
              <a:t>isogeometric</a:t>
            </a:r>
            <a:r>
              <a:rPr lang="en-US" sz="2000" b="1" dirty="0" smtClean="0">
                <a:solidFill>
                  <a:srgbClr val="000000"/>
                </a:solidFill>
                <a:cs typeface="Times New Roman" pitchFamily="18" charset="0"/>
              </a:rPr>
              <a:t> modeling and analysis</a:t>
            </a:r>
          </a:p>
        </p:txBody>
      </p:sp>
      <p:sp>
        <p:nvSpPr>
          <p:cNvPr id="1733670" name="Text Box 38"/>
          <p:cNvSpPr txBox="1">
            <a:spLocks noChangeArrowheads="1"/>
          </p:cNvSpPr>
          <p:nvPr/>
        </p:nvSpPr>
        <p:spPr bwMode="auto">
          <a:xfrm>
            <a:off x="338138" y="1917662"/>
            <a:ext cx="9567862" cy="907941"/>
          </a:xfrm>
          <a:prstGeom prst="rect">
            <a:avLst/>
          </a:prstGeom>
          <a:noFill/>
          <a:ln w="57150">
            <a:noFill/>
            <a:miter lim="800000"/>
            <a:headEnd/>
            <a:tailEnd/>
          </a:ln>
        </p:spPr>
        <p:txBody>
          <a:bodyPr anchor="ctr">
            <a:spAutoFit/>
          </a:bodyPr>
          <a:lstStyle/>
          <a:p>
            <a:pPr algn="l">
              <a:buFont typeface="Wingdings" pitchFamily="2" charset="2"/>
              <a:buChar char="q"/>
            </a:pPr>
            <a:r>
              <a:rPr lang="en-US" sz="2500" b="1" dirty="0" smtClean="0">
                <a:solidFill>
                  <a:srgbClr val="000000"/>
                </a:solidFill>
              </a:rPr>
              <a:t>  The Meccano Method (based on tetrahedral mesh optimization)</a:t>
            </a:r>
          </a:p>
          <a:p>
            <a:pPr algn="l"/>
            <a:endParaRPr lang="en-US" sz="2800" b="1" dirty="0" smtClean="0">
              <a:solidFill>
                <a:srgbClr val="000000"/>
              </a:solidFill>
            </a:endParaRPr>
          </a:p>
        </p:txBody>
      </p:sp>
      <p:sp>
        <p:nvSpPr>
          <p:cNvPr id="1733672" name="Text Box 40"/>
          <p:cNvSpPr txBox="1">
            <a:spLocks noChangeArrowheads="1"/>
          </p:cNvSpPr>
          <p:nvPr/>
        </p:nvSpPr>
        <p:spPr bwMode="auto">
          <a:xfrm>
            <a:off x="358781" y="3684833"/>
            <a:ext cx="9398000" cy="477054"/>
          </a:xfrm>
          <a:prstGeom prst="rect">
            <a:avLst/>
          </a:prstGeom>
          <a:noFill/>
          <a:ln w="57150">
            <a:noFill/>
            <a:miter lim="800000"/>
            <a:headEnd/>
            <a:tailEnd/>
          </a:ln>
        </p:spPr>
        <p:txBody>
          <a:bodyPr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sym typeface="ZapfDingbats" pitchFamily="82" charset="2"/>
              </a:rPr>
              <a:t>The </a:t>
            </a:r>
            <a:r>
              <a:rPr lang="en-US" sz="2500" b="1" dirty="0" smtClean="0">
                <a:solidFill>
                  <a:srgbClr val="000000"/>
                </a:solidFill>
              </a:rPr>
              <a:t>Meccano Method (based on a new 2D T-mesh optimization)</a:t>
            </a:r>
            <a:endParaRPr kumimoji="0" lang="en-US" sz="2800" b="1" dirty="0" smtClean="0">
              <a:solidFill>
                <a:srgbClr val="FFFFFF"/>
              </a:solidFill>
              <a:latin typeface="Trebuchet MS" pitchFamily="34" charset="0"/>
            </a:endParaRPr>
          </a:p>
        </p:txBody>
      </p:sp>
      <p:sp>
        <p:nvSpPr>
          <p:cNvPr id="1733675" name="Text Box 43"/>
          <p:cNvSpPr txBox="1">
            <a:spLocks noChangeArrowheads="1"/>
          </p:cNvSpPr>
          <p:nvPr/>
        </p:nvSpPr>
        <p:spPr bwMode="auto">
          <a:xfrm>
            <a:off x="371475" y="5832913"/>
            <a:ext cx="7124700" cy="477837"/>
          </a:xfrm>
          <a:prstGeom prst="rect">
            <a:avLst/>
          </a:prstGeom>
          <a:noFill/>
          <a:ln w="57150">
            <a:noFill/>
            <a:miter lim="800000"/>
            <a:headEnd/>
            <a:tailEnd/>
          </a:ln>
        </p:spPr>
        <p:txBody>
          <a:bodyPr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rPr>
              <a:t> Comments and Future Research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33670"/>
                                        </p:tgtEl>
                                        <p:attrNameLst>
                                          <p:attrName>style.visibility</p:attrName>
                                        </p:attrNameLst>
                                      </p:cBhvr>
                                      <p:to>
                                        <p:strVal val="visible"/>
                                      </p:to>
                                    </p:set>
                                    <p:animEffect transition="in" filter="slide(fromBottom)">
                                      <p:cBhvr>
                                        <p:cTn id="7" dur="500"/>
                                        <p:tgtEl>
                                          <p:spTgt spid="173367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33667"/>
                                        </p:tgtEl>
                                        <p:attrNameLst>
                                          <p:attrName>style.visibility</p:attrName>
                                        </p:attrNameLst>
                                      </p:cBhvr>
                                      <p:to>
                                        <p:strVal val="visible"/>
                                      </p:to>
                                    </p:set>
                                    <p:animEffect transition="in" filter="slide(fromBottom)">
                                      <p:cBhvr>
                                        <p:cTn id="12" dur="500"/>
                                        <p:tgtEl>
                                          <p:spTgt spid="173366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33672"/>
                                        </p:tgtEl>
                                        <p:attrNameLst>
                                          <p:attrName>style.visibility</p:attrName>
                                        </p:attrNameLst>
                                      </p:cBhvr>
                                      <p:to>
                                        <p:strVal val="visible"/>
                                      </p:to>
                                    </p:set>
                                    <p:animEffect transition="in" filter="slide(fromBottom)">
                                      <p:cBhvr>
                                        <p:cTn id="17" dur="500"/>
                                        <p:tgtEl>
                                          <p:spTgt spid="173367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733669"/>
                                        </p:tgtEl>
                                        <p:attrNameLst>
                                          <p:attrName>style.visibility</p:attrName>
                                        </p:attrNameLst>
                                      </p:cBhvr>
                                      <p:to>
                                        <p:strVal val="visible"/>
                                      </p:to>
                                    </p:set>
                                    <p:animEffect transition="in" filter="slide(fromBottom)">
                                      <p:cBhvr>
                                        <p:cTn id="22" dur="500"/>
                                        <p:tgtEl>
                                          <p:spTgt spid="173366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733675"/>
                                        </p:tgtEl>
                                        <p:attrNameLst>
                                          <p:attrName>style.visibility</p:attrName>
                                        </p:attrNameLst>
                                      </p:cBhvr>
                                      <p:to>
                                        <p:strVal val="visible"/>
                                      </p:to>
                                    </p:set>
                                    <p:animEffect transition="in" filter="slide(fromBottom)">
                                      <p:cBhvr>
                                        <p:cTn id="27" dur="500"/>
                                        <p:tgtEl>
                                          <p:spTgt spid="1733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67" grpId="0"/>
      <p:bldP spid="1733669" grpId="0"/>
      <p:bldP spid="1733670" grpId="0"/>
      <p:bldP spid="1733672" grpId="0"/>
      <p:bldP spid="173367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Adaptive Finite Element Solution</a:t>
            </a:r>
            <a:endParaRPr lang="en-US" dirty="0"/>
          </a:p>
        </p:txBody>
      </p:sp>
      <p:sp>
        <p:nvSpPr>
          <p:cNvPr id="5" name="CuadroTexto 4"/>
          <p:cNvSpPr txBox="1"/>
          <p:nvPr/>
        </p:nvSpPr>
        <p:spPr>
          <a:xfrm>
            <a:off x="762000" y="1429544"/>
            <a:ext cx="2863335" cy="461665"/>
          </a:xfrm>
          <a:prstGeom prst="rect">
            <a:avLst/>
          </a:prstGeom>
          <a:noFill/>
        </p:spPr>
        <p:txBody>
          <a:bodyPr wrap="square" rtlCol="0">
            <a:spAutoFit/>
          </a:bodyPr>
          <a:lstStyle/>
          <a:p>
            <a:r>
              <a:rPr lang="en-US" sz="2400" b="1" dirty="0" smtClean="0">
                <a:solidFill>
                  <a:srgbClr val="000000"/>
                </a:solidFill>
              </a:rPr>
              <a:t>Parabolic Problem:</a:t>
            </a:r>
            <a:endParaRPr lang="en-US" sz="2400" b="1" dirty="0">
              <a:solidFill>
                <a:srgbClr val="000000"/>
              </a:solidFill>
            </a:endParaRPr>
          </a:p>
        </p:txBody>
      </p:sp>
      <p:sp>
        <p:nvSpPr>
          <p:cNvPr id="6" name="CuadroTexto 5"/>
          <p:cNvSpPr txBox="1"/>
          <p:nvPr/>
        </p:nvSpPr>
        <p:spPr>
          <a:xfrm>
            <a:off x="0" y="2839989"/>
            <a:ext cx="9906000" cy="430887"/>
          </a:xfrm>
          <a:prstGeom prst="rect">
            <a:avLst/>
          </a:prstGeom>
          <a:noFill/>
        </p:spPr>
        <p:txBody>
          <a:bodyPr wrap="square" rtlCol="0">
            <a:spAutoFit/>
          </a:bodyPr>
          <a:lstStyle/>
          <a:p>
            <a:r>
              <a:rPr lang="en-US" sz="2200" dirty="0" smtClean="0">
                <a:solidFill>
                  <a:srgbClr val="000000"/>
                </a:solidFill>
              </a:rPr>
              <a:t>Adaptive Algorithm:  Solve  </a:t>
            </a:r>
            <a:r>
              <a:rPr lang="en-US" sz="2200" dirty="0" smtClean="0">
                <a:solidFill>
                  <a:srgbClr val="000000"/>
                </a:solidFill>
                <a:sym typeface="Symbol"/>
              </a:rPr>
              <a:t></a:t>
            </a:r>
            <a:r>
              <a:rPr lang="en-US" sz="2200" dirty="0" smtClean="0">
                <a:solidFill>
                  <a:srgbClr val="000000"/>
                </a:solidFill>
              </a:rPr>
              <a:t>  Estimate </a:t>
            </a:r>
            <a:r>
              <a:rPr lang="en-US" sz="2200" dirty="0" smtClean="0">
                <a:solidFill>
                  <a:srgbClr val="000000"/>
                </a:solidFill>
                <a:sym typeface="Symbol"/>
              </a:rPr>
              <a:t></a:t>
            </a:r>
            <a:r>
              <a:rPr lang="en-US" sz="2200" dirty="0" smtClean="0">
                <a:solidFill>
                  <a:srgbClr val="000000"/>
                </a:solidFill>
              </a:rPr>
              <a:t> Mark </a:t>
            </a:r>
            <a:r>
              <a:rPr lang="en-US" sz="2200" dirty="0" smtClean="0">
                <a:solidFill>
                  <a:srgbClr val="000000"/>
                </a:solidFill>
                <a:sym typeface="Symbol"/>
              </a:rPr>
              <a:t></a:t>
            </a:r>
            <a:r>
              <a:rPr lang="en-US" sz="2200" dirty="0" smtClean="0">
                <a:solidFill>
                  <a:srgbClr val="000000"/>
                </a:solidFill>
              </a:rPr>
              <a:t> Refine/</a:t>
            </a:r>
            <a:r>
              <a:rPr lang="en-US" sz="2200" dirty="0" err="1" smtClean="0">
                <a:solidFill>
                  <a:srgbClr val="000000"/>
                </a:solidFill>
              </a:rPr>
              <a:t>Derefine</a:t>
            </a:r>
            <a:endParaRPr lang="en-US" sz="2200" dirty="0">
              <a:solidFill>
                <a:srgbClr val="000000"/>
              </a:solidFill>
            </a:endParaRPr>
          </a:p>
        </p:txBody>
      </p:sp>
      <p:pic>
        <p:nvPicPr>
          <p:cNvPr id="7" name="Imagen 6" descr="hea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96792" y="1380552"/>
            <a:ext cx="5675912" cy="1400748"/>
          </a:xfrm>
          <a:prstGeom prst="rect">
            <a:avLst/>
          </a:prstGeom>
        </p:spPr>
      </p:pic>
      <p:sp>
        <p:nvSpPr>
          <p:cNvPr id="9" name="CuadroTexto 8"/>
          <p:cNvSpPr txBox="1"/>
          <p:nvPr/>
        </p:nvSpPr>
        <p:spPr>
          <a:xfrm>
            <a:off x="952258" y="4109824"/>
            <a:ext cx="1887055" cy="461665"/>
          </a:xfrm>
          <a:prstGeom prst="rect">
            <a:avLst/>
          </a:prstGeom>
          <a:noFill/>
        </p:spPr>
        <p:txBody>
          <a:bodyPr wrap="none" rtlCol="0">
            <a:spAutoFit/>
          </a:bodyPr>
          <a:lstStyle/>
          <a:p>
            <a:r>
              <a:rPr lang="en-US" sz="2400" b="1" dirty="0" smtClean="0">
                <a:solidFill>
                  <a:srgbClr val="000000"/>
                </a:solidFill>
              </a:rPr>
              <a:t>3-D Domain:</a:t>
            </a:r>
            <a:endParaRPr lang="en-US" sz="2400" b="1" dirty="0">
              <a:solidFill>
                <a:srgbClr val="000000"/>
              </a:solidFill>
            </a:endParaRPr>
          </a:p>
        </p:txBody>
      </p:sp>
      <p:pic>
        <p:nvPicPr>
          <p:cNvPr id="11" name="Imagen 10" descr="ConejoMesh.png">
            <a:hlinkClick r:id="rId3" action="ppaction://hlinkfile"/>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314897" y="3321368"/>
            <a:ext cx="3590236" cy="3314064"/>
          </a:xfrm>
          <a:prstGeom prst="rect">
            <a:avLst/>
          </a:prstGeom>
        </p:spPr>
      </p:pic>
      <p:sp>
        <p:nvSpPr>
          <p:cNvPr id="12" name="CuadroTexto 11"/>
          <p:cNvSpPr txBox="1"/>
          <p:nvPr/>
        </p:nvSpPr>
        <p:spPr>
          <a:xfrm>
            <a:off x="6704665" y="6064596"/>
            <a:ext cx="2090636" cy="461665"/>
          </a:xfrm>
          <a:prstGeom prst="rect">
            <a:avLst/>
          </a:prstGeom>
          <a:noFill/>
        </p:spPr>
        <p:txBody>
          <a:bodyPr wrap="none" rtlCol="0">
            <a:spAutoFit/>
          </a:bodyPr>
          <a:lstStyle/>
          <a:p>
            <a:r>
              <a:rPr lang="es-ES" sz="2400" dirty="0" smtClean="0">
                <a:solidFill>
                  <a:srgbClr val="000000"/>
                </a:solidFill>
              </a:rPr>
              <a:t>Stanford </a:t>
            </a:r>
            <a:r>
              <a:rPr lang="es-ES" sz="2400" dirty="0" err="1" smtClean="0">
                <a:solidFill>
                  <a:srgbClr val="000000"/>
                </a:solidFill>
              </a:rPr>
              <a:t>bunny</a:t>
            </a:r>
            <a:endParaRPr lang="es-ES" sz="2400" dirty="0">
              <a:solidFill>
                <a:srgbClr val="000000"/>
              </a:solidFill>
            </a:endParaRPr>
          </a:p>
        </p:txBody>
      </p:sp>
      <p:sp>
        <p:nvSpPr>
          <p:cNvPr id="10" name="Rectangle 3"/>
          <p:cNvSpPr>
            <a:spLocks noChangeArrowheads="1"/>
          </p:cNvSpPr>
          <p:nvPr/>
        </p:nvSpPr>
        <p:spPr bwMode="auto">
          <a:xfrm>
            <a:off x="496938" y="673100"/>
            <a:ext cx="2736647"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Stanford Bunny Example</a:t>
            </a:r>
          </a:p>
        </p:txBody>
      </p:sp>
    </p:spTree>
    <p:extLst>
      <p:ext uri="{BB962C8B-B14F-4D97-AF65-F5344CB8AC3E}">
        <p14:creationId xmlns:p14="http://schemas.microsoft.com/office/powerpoint/2010/main" xmlns="" val="16376359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8"/>
          <p:cNvSpPr>
            <a:spLocks noGrp="1" noChangeArrowheads="1"/>
          </p:cNvSpPr>
          <p:nvPr>
            <p:ph type="title"/>
          </p:nvPr>
        </p:nvSpPr>
        <p:spPr>
          <a:xfrm>
            <a:off x="468315" y="115888"/>
            <a:ext cx="6769100" cy="576262"/>
          </a:xfrm>
          <a:noFill/>
          <a:ln/>
        </p:spPr>
        <p:txBody>
          <a:bodyPr/>
          <a:lstStyle/>
          <a:p>
            <a:r>
              <a:rPr lang="es-ES_tradnl" dirty="0" smtClean="0"/>
              <a:t>Predicción de Viento sobre Orografía Irregular</a:t>
            </a:r>
            <a:endParaRPr lang="en-US" dirty="0"/>
          </a:p>
        </p:txBody>
      </p:sp>
      <p:sp>
        <p:nvSpPr>
          <p:cNvPr id="20" name="Rectangle 29"/>
          <p:cNvSpPr>
            <a:spLocks noChangeArrowheads="1"/>
          </p:cNvSpPr>
          <p:nvPr/>
        </p:nvSpPr>
        <p:spPr bwMode="auto">
          <a:xfrm>
            <a:off x="468316" y="620714"/>
            <a:ext cx="4313907" cy="950983"/>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Wind3D Code (software </a:t>
            </a:r>
            <a:r>
              <a:rPr kumimoji="0" lang="en-US" sz="1800" dirty="0" err="1" smtClean="0">
                <a:solidFill>
                  <a:srgbClr val="C8C8C8"/>
                </a:solidFill>
                <a:latin typeface="Arial" charset="0"/>
              </a:rPr>
              <a:t>libre</a:t>
            </a:r>
            <a:r>
              <a:rPr kumimoji="0" lang="en-US" sz="1800" dirty="0" smtClean="0">
                <a:solidFill>
                  <a:srgbClr val="C8C8C8"/>
                </a:solidFill>
                <a:latin typeface="Arial" charset="0"/>
              </a:rPr>
              <a:t>)</a:t>
            </a:r>
          </a:p>
          <a:p>
            <a:pPr algn="l">
              <a:lnSpc>
                <a:spcPct val="70000"/>
              </a:lnSpc>
              <a:spcBef>
                <a:spcPct val="50000"/>
              </a:spcBef>
            </a:pPr>
            <a:r>
              <a:rPr kumimoji="0" lang="en-US" sz="1800" dirty="0" smtClean="0">
                <a:latin typeface="Arial" charset="0"/>
                <a:hlinkClick r:id="rId3"/>
              </a:rPr>
              <a:t>http://www.dca.iusiani.ulpgc.es/Wind3D/</a:t>
            </a:r>
          </a:p>
          <a:p>
            <a:pPr algn="l">
              <a:lnSpc>
                <a:spcPct val="70000"/>
              </a:lnSpc>
              <a:spcBef>
                <a:spcPct val="50000"/>
              </a:spcBef>
            </a:pPr>
            <a:r>
              <a:rPr lang="es-ES" sz="1800" dirty="0" smtClean="0">
                <a:solidFill>
                  <a:srgbClr val="FFFFFF"/>
                </a:solidFill>
                <a:hlinkClick r:id="rId3"/>
              </a:rPr>
              <a:t> </a:t>
            </a:r>
            <a:endParaRPr kumimoji="0" lang="en-US" sz="1800" dirty="0" smtClean="0">
              <a:solidFill>
                <a:srgbClr val="FFFFFF"/>
              </a:solidFill>
              <a:latin typeface="Arial" charset="0"/>
            </a:endParaRPr>
          </a:p>
        </p:txBody>
      </p:sp>
      <p:pic>
        <p:nvPicPr>
          <p:cNvPr id="1090563" name="Picture 3"/>
          <p:cNvPicPr>
            <a:picLocks noChangeAspect="1" noChangeArrowheads="1"/>
          </p:cNvPicPr>
          <p:nvPr/>
        </p:nvPicPr>
        <p:blipFill>
          <a:blip r:embed="rId4" cstate="print"/>
          <a:srcRect/>
          <a:stretch>
            <a:fillRect/>
          </a:stretch>
        </p:blipFill>
        <p:spPr bwMode="auto">
          <a:xfrm>
            <a:off x="0" y="1281478"/>
            <a:ext cx="9906000" cy="55765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 name="3 Rectángulo"/>
          <p:cNvSpPr/>
          <p:nvPr/>
        </p:nvSpPr>
        <p:spPr>
          <a:xfrm>
            <a:off x="0" y="6490958"/>
            <a:ext cx="9905999" cy="290336"/>
          </a:xfrm>
          <a:prstGeom prst="rect">
            <a:avLst/>
          </a:prstGeom>
        </p:spPr>
        <p:txBody>
          <a:bodyPr wrap="square">
            <a:spAutoFit/>
          </a:bodyPr>
          <a:lstStyle/>
          <a:p>
            <a:pPr>
              <a:lnSpc>
                <a:spcPct val="70000"/>
              </a:lnSpc>
              <a:spcBef>
                <a:spcPct val="50000"/>
              </a:spcBef>
            </a:pPr>
            <a:r>
              <a:rPr kumimoji="0" lang="en-US" sz="1800" dirty="0" smtClean="0">
                <a:latin typeface="Arial" charset="0"/>
                <a:hlinkClick r:id="rId3"/>
              </a:rPr>
              <a:t>http://www.dca.iusiani.ulpgc.es/Wind3D/</a:t>
            </a:r>
          </a:p>
        </p:txBody>
      </p:sp>
      <p:pic>
        <p:nvPicPr>
          <p:cNvPr id="833538" name="Picture 2"/>
          <p:cNvPicPr>
            <a:picLocks noChangeAspect="1" noChangeArrowheads="1"/>
          </p:cNvPicPr>
          <p:nvPr/>
        </p:nvPicPr>
        <p:blipFill>
          <a:blip r:embed="rId4" cstate="print"/>
          <a:srcRect/>
          <a:stretch>
            <a:fillRect/>
          </a:stretch>
        </p:blipFill>
        <p:spPr bwMode="auto">
          <a:xfrm>
            <a:off x="0" y="0"/>
            <a:ext cx="9906000" cy="6191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2"/>
          <p:cNvSpPr>
            <a:spLocks noChangeArrowheads="1"/>
          </p:cNvSpPr>
          <p:nvPr/>
        </p:nvSpPr>
        <p:spPr bwMode="auto">
          <a:xfrm>
            <a:off x="468319" y="620714"/>
            <a:ext cx="5399140"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Mesh adaptation to geometry and </a:t>
            </a:r>
            <a:r>
              <a:rPr kumimoji="0" lang="en-US" sz="1800" dirty="0" err="1" smtClean="0">
                <a:solidFill>
                  <a:srgbClr val="C8C8C8"/>
                </a:solidFill>
                <a:latin typeface="Arial" charset="0"/>
              </a:rPr>
              <a:t>gaussian</a:t>
            </a:r>
            <a:r>
              <a:rPr kumimoji="0" lang="en-US" sz="1800" dirty="0" smtClean="0">
                <a:solidFill>
                  <a:srgbClr val="C8C8C8"/>
                </a:solidFill>
                <a:latin typeface="Arial" charset="0"/>
              </a:rPr>
              <a:t> plume</a:t>
            </a:r>
          </a:p>
        </p:txBody>
      </p:sp>
      <p:pic>
        <p:nvPicPr>
          <p:cNvPr id="15364" name="Picture 2" descr="C:\Documents and Settings\Rafa\Escritorio\Unidad Didactica Fecyt\Figuras_unidad_didactica\Figura_10.png"/>
          <p:cNvPicPr>
            <a:picLocks noChangeAspect="1" noChangeArrowheads="1"/>
          </p:cNvPicPr>
          <p:nvPr/>
        </p:nvPicPr>
        <p:blipFill>
          <a:blip r:embed="rId3" cstate="print"/>
          <a:srcRect/>
          <a:stretch>
            <a:fillRect/>
          </a:stretch>
        </p:blipFill>
        <p:spPr bwMode="auto">
          <a:xfrm>
            <a:off x="1046172" y="1438282"/>
            <a:ext cx="7750175" cy="5167313"/>
          </a:xfrm>
          <a:prstGeom prst="rect">
            <a:avLst/>
          </a:prstGeom>
          <a:noFill/>
          <a:ln w="9525">
            <a:noFill/>
            <a:miter lim="800000"/>
            <a:headEnd/>
            <a:tailEnd/>
          </a:ln>
        </p:spPr>
      </p:pic>
      <p:sp>
        <p:nvSpPr>
          <p:cNvPr id="6"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Wind Field for Air Quality Simulation</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tge 1"/>
          <p:cNvPicPr>
            <a:picLocks noChangeAspect="1"/>
          </p:cNvPicPr>
          <p:nvPr/>
        </p:nvPicPr>
        <p:blipFill>
          <a:blip r:embed="rId3" cstate="print"/>
          <a:srcRect/>
          <a:stretch>
            <a:fillRect/>
          </a:stretch>
        </p:blipFill>
        <p:spPr bwMode="auto">
          <a:xfrm>
            <a:off x="418003" y="1493950"/>
            <a:ext cx="9082325" cy="5057664"/>
          </a:xfrm>
          <a:prstGeom prst="rect">
            <a:avLst/>
          </a:prstGeom>
          <a:noFill/>
          <a:ln w="9525">
            <a:noFill/>
            <a:miter lim="800000"/>
            <a:headEnd/>
            <a:tailEnd/>
          </a:ln>
        </p:spPr>
      </p:pic>
      <p:sp>
        <p:nvSpPr>
          <p:cNvPr id="7" name="Rectangle 12"/>
          <p:cNvSpPr>
            <a:spLocks noChangeArrowheads="1"/>
          </p:cNvSpPr>
          <p:nvPr/>
        </p:nvSpPr>
        <p:spPr bwMode="auto">
          <a:xfrm>
            <a:off x="468319" y="620714"/>
            <a:ext cx="5399140"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Mesh adaptation to geometry and </a:t>
            </a:r>
            <a:r>
              <a:rPr kumimoji="0" lang="en-US" sz="1800" dirty="0" err="1" smtClean="0">
                <a:solidFill>
                  <a:srgbClr val="C8C8C8"/>
                </a:solidFill>
                <a:latin typeface="Arial" charset="0"/>
              </a:rPr>
              <a:t>gaussian</a:t>
            </a:r>
            <a:r>
              <a:rPr kumimoji="0" lang="en-US" sz="1800" dirty="0" smtClean="0">
                <a:solidFill>
                  <a:srgbClr val="C8C8C8"/>
                </a:solidFill>
                <a:latin typeface="Arial" charset="0"/>
              </a:rPr>
              <a:t> plume</a:t>
            </a:r>
          </a:p>
        </p:txBody>
      </p:sp>
      <p:sp>
        <p:nvSpPr>
          <p:cNvPr id="8"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Wind Field for Air Quality Simulation</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625475" y="1539875"/>
            <a:ext cx="5081588" cy="1570038"/>
          </a:xfrm>
          <a:prstGeom prst="rect">
            <a:avLst/>
          </a:prstGeom>
          <a:solidFill>
            <a:srgbClr val="FFFFFF"/>
          </a:solidFill>
          <a:ln w="57150" algn="ctr">
            <a:noFill/>
            <a:miter lim="800000"/>
            <a:headEnd/>
            <a:tailEnd/>
          </a:ln>
          <a:effectLst/>
        </p:spPr>
        <p:txBody>
          <a:bodyPr>
            <a:spAutoFit/>
          </a:bodyPr>
          <a:lstStyle/>
          <a:p>
            <a:pPr algn="l">
              <a:spcBef>
                <a:spcPct val="50000"/>
              </a:spcBef>
              <a:defRPr/>
            </a:pPr>
            <a:r>
              <a:rPr lang="en-US" sz="2400" b="1" dirty="0" err="1">
                <a:solidFill>
                  <a:srgbClr val="FF0000"/>
                </a:solidFill>
                <a:latin typeface="Trebuchet MS"/>
              </a:rPr>
              <a:t>Isogeometric</a:t>
            </a:r>
            <a:r>
              <a:rPr lang="en-US" sz="2400" b="1" dirty="0">
                <a:solidFill>
                  <a:srgbClr val="FF0000"/>
                </a:solidFill>
                <a:latin typeface="Trebuchet MS"/>
              </a:rPr>
              <a:t> Analysis:</a:t>
            </a:r>
          </a:p>
          <a:p>
            <a:pPr marL="342900" indent="-342900" algn="l">
              <a:spcBef>
                <a:spcPct val="50000"/>
              </a:spcBef>
              <a:buFont typeface="Arial" pitchFamily="34" charset="0"/>
              <a:buChar char="•"/>
              <a:defRPr/>
            </a:pPr>
            <a:r>
              <a:rPr lang="en-US" sz="2400" b="1" i="1" dirty="0">
                <a:solidFill>
                  <a:srgbClr val="000000"/>
                </a:solidFill>
                <a:latin typeface="Trebuchet MS"/>
              </a:rPr>
              <a:t>Exact geometry</a:t>
            </a:r>
          </a:p>
          <a:p>
            <a:pPr marL="342900" indent="-342900" algn="l">
              <a:spcBef>
                <a:spcPct val="50000"/>
              </a:spcBef>
              <a:buFont typeface="Arial" pitchFamily="34" charset="0"/>
              <a:buChar char="•"/>
              <a:defRPr/>
            </a:pPr>
            <a:r>
              <a:rPr lang="en-US" sz="2400" b="1" i="1" dirty="0">
                <a:solidFill>
                  <a:srgbClr val="000000"/>
                </a:solidFill>
                <a:latin typeface="Trebuchet MS"/>
              </a:rPr>
              <a:t>C</a:t>
            </a:r>
            <a:r>
              <a:rPr lang="en-US" sz="2400" b="1" i="1" baseline="30000" dirty="0">
                <a:solidFill>
                  <a:srgbClr val="000000"/>
                </a:solidFill>
                <a:latin typeface="Trebuchet MS"/>
              </a:rPr>
              <a:t>K</a:t>
            </a:r>
            <a:r>
              <a:rPr lang="en-US" sz="2400" b="1" i="1" dirty="0">
                <a:solidFill>
                  <a:srgbClr val="000000"/>
                </a:solidFill>
                <a:latin typeface="Trebuchet MS"/>
              </a:rPr>
              <a:t> continuity</a:t>
            </a:r>
          </a:p>
        </p:txBody>
      </p:sp>
      <p:sp>
        <p:nvSpPr>
          <p:cNvPr id="5" name="Text Box 10"/>
          <p:cNvSpPr txBox="1">
            <a:spLocks noChangeArrowheads="1"/>
          </p:cNvSpPr>
          <p:nvPr/>
        </p:nvSpPr>
        <p:spPr bwMode="auto">
          <a:xfrm>
            <a:off x="5224463" y="1549400"/>
            <a:ext cx="4681537" cy="1570038"/>
          </a:xfrm>
          <a:prstGeom prst="rect">
            <a:avLst/>
          </a:prstGeom>
          <a:solidFill>
            <a:srgbClr val="FFFFFF"/>
          </a:solidFill>
          <a:ln w="57150" algn="ctr">
            <a:noFill/>
            <a:miter lim="800000"/>
            <a:headEnd/>
            <a:tailEnd/>
          </a:ln>
          <a:effectLst/>
        </p:spPr>
        <p:txBody>
          <a:bodyPr>
            <a:spAutoFit/>
          </a:bodyPr>
          <a:lstStyle/>
          <a:p>
            <a:pPr algn="l">
              <a:spcBef>
                <a:spcPct val="50000"/>
              </a:spcBef>
              <a:defRPr/>
            </a:pPr>
            <a:r>
              <a:rPr lang="en-US" sz="2400" b="1" dirty="0">
                <a:solidFill>
                  <a:srgbClr val="FF0000"/>
                </a:solidFill>
                <a:latin typeface="Trebuchet MS"/>
              </a:rPr>
              <a:t>FEM:</a:t>
            </a:r>
          </a:p>
          <a:p>
            <a:pPr marL="342900" indent="-342900" algn="l">
              <a:spcBef>
                <a:spcPct val="50000"/>
              </a:spcBef>
              <a:buFont typeface="Arial" pitchFamily="34" charset="0"/>
              <a:buChar char="•"/>
              <a:defRPr/>
            </a:pPr>
            <a:r>
              <a:rPr lang="en-US" sz="2400" b="1" i="1" dirty="0">
                <a:solidFill>
                  <a:srgbClr val="000000"/>
                </a:solidFill>
                <a:latin typeface="Trebuchet MS"/>
              </a:rPr>
              <a:t>Approximate geometry</a:t>
            </a:r>
          </a:p>
          <a:p>
            <a:pPr marL="342900" indent="-342900" algn="l">
              <a:spcBef>
                <a:spcPct val="50000"/>
              </a:spcBef>
              <a:buFont typeface="Arial" pitchFamily="34" charset="0"/>
              <a:buChar char="•"/>
              <a:defRPr/>
            </a:pPr>
            <a:r>
              <a:rPr lang="en-US" sz="2400" b="1" i="1" dirty="0">
                <a:solidFill>
                  <a:srgbClr val="000000"/>
                </a:solidFill>
                <a:latin typeface="Trebuchet MS"/>
              </a:rPr>
              <a:t>C</a:t>
            </a:r>
            <a:r>
              <a:rPr lang="en-US" sz="2400" b="1" i="1" baseline="30000" dirty="0">
                <a:solidFill>
                  <a:srgbClr val="000000"/>
                </a:solidFill>
                <a:latin typeface="Trebuchet MS"/>
              </a:rPr>
              <a:t>0</a:t>
            </a:r>
            <a:r>
              <a:rPr lang="en-US" sz="2400" b="1" i="1" dirty="0">
                <a:solidFill>
                  <a:srgbClr val="000000"/>
                </a:solidFill>
                <a:latin typeface="Trebuchet MS"/>
              </a:rPr>
              <a:t> continuity</a:t>
            </a:r>
          </a:p>
        </p:txBody>
      </p:sp>
      <p:sp>
        <p:nvSpPr>
          <p:cNvPr id="98308" name="Rectangle 4"/>
          <p:cNvSpPr>
            <a:spLocks noChangeArrowheads="1"/>
          </p:cNvSpPr>
          <p:nvPr/>
        </p:nvSpPr>
        <p:spPr bwMode="auto">
          <a:xfrm>
            <a:off x="496888" y="168275"/>
            <a:ext cx="7777162" cy="576263"/>
          </a:xfrm>
          <a:prstGeom prst="rect">
            <a:avLst/>
          </a:prstGeom>
          <a:noFill/>
          <a:ln w="9525">
            <a:noFill/>
            <a:miter lim="800000"/>
            <a:headEnd/>
            <a:tailEnd/>
          </a:ln>
        </p:spPr>
        <p:txBody>
          <a:bodyPr wrap="none"/>
          <a:lstStyle/>
          <a:p>
            <a:pPr algn="l" eaLnBrk="1" hangingPunct="1"/>
            <a:r>
              <a:rPr kumimoji="0" lang="en-US" sz="2400" b="1" smtClean="0">
                <a:solidFill>
                  <a:srgbClr val="FFFFFF"/>
                </a:solidFill>
                <a:latin typeface="Trebuchet MS" pitchFamily="34" charset="0"/>
              </a:rPr>
              <a:t>The Meccano Method for </a:t>
            </a:r>
          </a:p>
          <a:p>
            <a:pPr algn="l" eaLnBrk="1" hangingPunct="1"/>
            <a:r>
              <a:rPr kumimoji="0" lang="en-US" sz="2400" b="1" smtClean="0">
                <a:solidFill>
                  <a:srgbClr val="FFFFFF"/>
                </a:solidFill>
                <a:latin typeface="Trebuchet MS" pitchFamily="34" charset="0"/>
              </a:rPr>
              <a:t>Isogeometric Modeling and Analysis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echa izquierda y derecha 9"/>
          <p:cNvSpPr/>
          <p:nvPr/>
        </p:nvSpPr>
        <p:spPr>
          <a:xfrm>
            <a:off x="4478496" y="2204864"/>
            <a:ext cx="891540" cy="548640"/>
          </a:xfrm>
          <a:prstGeom prst="leftRightArrow">
            <a:avLst/>
          </a:prstGeom>
          <a:ln/>
        </p:spPr>
        <p:style>
          <a:lnRef idx="1">
            <a:schemeClr val="accent1"/>
          </a:lnRef>
          <a:fillRef idx="3">
            <a:schemeClr val="accent1"/>
          </a:fillRef>
          <a:effectRef idx="2">
            <a:schemeClr val="accent1"/>
          </a:effectRef>
          <a:fontRef idx="minor">
            <a:schemeClr val="lt1"/>
          </a:fontRef>
        </p:style>
        <p:txBody>
          <a:bodyPr/>
          <a:lstStyle/>
          <a:p>
            <a:endParaRPr lang="es-ES">
              <a:solidFill>
                <a:srgbClr val="FFFFFF"/>
              </a:solidFill>
            </a:endParaRPr>
          </a:p>
        </p:txBody>
      </p:sp>
      <p:pic>
        <p:nvPicPr>
          <p:cNvPr id="8" name="Imagen 7" descr="arma_cube_kossasky.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1024" y="1559317"/>
            <a:ext cx="3318064" cy="3165084"/>
          </a:xfrm>
          <a:prstGeom prst="rect">
            <a:avLst/>
          </a:prstGeom>
        </p:spPr>
      </p:pic>
      <p:sp>
        <p:nvSpPr>
          <p:cNvPr id="14" name="CuadroTexto 8"/>
          <p:cNvSpPr txBox="1"/>
          <p:nvPr/>
        </p:nvSpPr>
        <p:spPr>
          <a:xfrm>
            <a:off x="3381056" y="1604423"/>
            <a:ext cx="3286444" cy="369332"/>
          </a:xfrm>
          <a:prstGeom prst="rect">
            <a:avLst/>
          </a:prstGeom>
          <a:noFill/>
        </p:spPr>
        <p:txBody>
          <a:bodyPr wrap="square" rtlCol="0">
            <a:spAutoFit/>
          </a:bodyPr>
          <a:lstStyle/>
          <a:p>
            <a:pPr marL="285750" indent="-285750" eaLnBrk="1" fontAlgn="auto" hangingPunct="1">
              <a:spcBef>
                <a:spcPts val="0"/>
              </a:spcBef>
              <a:spcAft>
                <a:spcPts val="0"/>
              </a:spcAft>
              <a:buFont typeface="Wingdings" charset="2"/>
              <a:buChar char="§"/>
            </a:pPr>
            <a:r>
              <a:rPr kumimoji="0" lang="en-US" sz="1800" b="1" kern="0" dirty="0" err="1" smtClean="0">
                <a:solidFill>
                  <a:srgbClr val="000000"/>
                </a:solidFill>
                <a:latin typeface="Arial Black"/>
                <a:cs typeface="Arial Black"/>
              </a:rPr>
              <a:t>Octree</a:t>
            </a:r>
            <a:r>
              <a:rPr kumimoji="0" lang="en-US" sz="1800" b="1" kern="0" dirty="0" smtClean="0">
                <a:solidFill>
                  <a:srgbClr val="000000"/>
                </a:solidFill>
                <a:latin typeface="Arial Black"/>
                <a:cs typeface="Arial Black"/>
              </a:rPr>
              <a:t> subdivision</a:t>
            </a:r>
            <a:endParaRPr kumimoji="0" lang="en-US" sz="1800" b="1" kern="0" dirty="0">
              <a:solidFill>
                <a:srgbClr val="000000"/>
              </a:solidFill>
              <a:latin typeface="Arial Black"/>
              <a:cs typeface="Arial Black"/>
            </a:endParaRPr>
          </a:p>
        </p:txBody>
      </p:sp>
      <p:sp>
        <p:nvSpPr>
          <p:cNvPr id="13" name="Rectangle 3"/>
          <p:cNvSpPr>
            <a:spLocks noChangeArrowheads="1"/>
          </p:cNvSpPr>
          <p:nvPr/>
        </p:nvSpPr>
        <p:spPr bwMode="auto">
          <a:xfrm>
            <a:off x="496888" y="673100"/>
            <a:ext cx="6583918" cy="622735"/>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Volume parameterization based on SUS of tetrahedral meshes</a:t>
            </a:r>
          </a:p>
          <a:p>
            <a:pPr algn="l">
              <a:lnSpc>
                <a:spcPct val="70000"/>
              </a:lnSpc>
              <a:spcBef>
                <a:spcPct val="50000"/>
              </a:spcBef>
            </a:pPr>
            <a:r>
              <a:rPr kumimoji="0" lang="en-US" sz="1800" dirty="0" smtClean="0">
                <a:solidFill>
                  <a:srgbClr val="C8C8C8"/>
                </a:solidFill>
                <a:latin typeface="Arial" charset="0"/>
              </a:rPr>
              <a:t>Solid T-</a:t>
            </a:r>
            <a:r>
              <a:rPr kumimoji="0" lang="en-US" sz="1800" dirty="0" err="1" smtClean="0">
                <a:solidFill>
                  <a:srgbClr val="C8C8C8"/>
                </a:solidFill>
                <a:latin typeface="Arial" charset="0"/>
              </a:rPr>
              <a:t>spline</a:t>
            </a:r>
            <a:r>
              <a:rPr kumimoji="0" lang="en-US" sz="1800" dirty="0" smtClean="0">
                <a:solidFill>
                  <a:srgbClr val="C8C8C8"/>
                </a:solidFill>
                <a:latin typeface="Arial" charset="0"/>
              </a:rPr>
              <a:t> representation</a:t>
            </a:r>
          </a:p>
        </p:txBody>
      </p:sp>
      <p:sp>
        <p:nvSpPr>
          <p:cNvPr id="1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pic>
        <p:nvPicPr>
          <p:cNvPr id="18" name="Picture 11"/>
          <p:cNvPicPr>
            <a:picLocks noChangeAspect="1" noChangeArrowheads="1"/>
          </p:cNvPicPr>
          <p:nvPr/>
        </p:nvPicPr>
        <p:blipFill>
          <a:blip r:embed="rId3" cstate="print"/>
          <a:srcRect/>
          <a:stretch>
            <a:fillRect/>
          </a:stretch>
        </p:blipFill>
        <p:spPr bwMode="auto">
          <a:xfrm>
            <a:off x="6729845" y="1587500"/>
            <a:ext cx="2850004" cy="3136612"/>
          </a:xfrm>
          <a:prstGeom prst="rect">
            <a:avLst/>
          </a:prstGeom>
          <a:noFill/>
          <a:ln w="57150" algn="ctr">
            <a:noFill/>
            <a:miter lim="800000"/>
            <a:headEnd/>
            <a:tailEnd/>
          </a:ln>
        </p:spPr>
      </p:pic>
      <p:sp>
        <p:nvSpPr>
          <p:cNvPr id="19" name="Flecha arriba y abajo 2"/>
          <p:cNvSpPr/>
          <p:nvPr/>
        </p:nvSpPr>
        <p:spPr>
          <a:xfrm rot="2480622">
            <a:off x="6394672" y="4340055"/>
            <a:ext cx="525018" cy="720080"/>
          </a:xfrm>
          <a:prstGeom prst="upDownArrow">
            <a:avLst>
              <a:gd name="adj1" fmla="val 45137"/>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es-ES">
              <a:solidFill>
                <a:srgbClr val="FFFFFF"/>
              </a:solidFill>
            </a:endParaRPr>
          </a:p>
        </p:txBody>
      </p:sp>
      <p:pic>
        <p:nvPicPr>
          <p:cNvPr id="20" name="Picture 2"/>
          <p:cNvPicPr>
            <a:picLocks noChangeAspect="1" noChangeArrowheads="1"/>
          </p:cNvPicPr>
          <p:nvPr/>
        </p:nvPicPr>
        <p:blipFill>
          <a:blip r:embed="rId4" cstate="print"/>
          <a:srcRect/>
          <a:stretch>
            <a:fillRect/>
          </a:stretch>
        </p:blipFill>
        <p:spPr bwMode="auto">
          <a:xfrm>
            <a:off x="3616325" y="3225800"/>
            <a:ext cx="2756005" cy="3382963"/>
          </a:xfrm>
          <a:prstGeom prst="rect">
            <a:avLst/>
          </a:prstGeom>
          <a:noFill/>
          <a:ln w="9525">
            <a:noFill/>
            <a:miter lim="800000"/>
            <a:headEnd/>
            <a:tailEnd/>
          </a:ln>
        </p:spPr>
      </p:pic>
    </p:spTree>
    <p:extLst>
      <p:ext uri="{BB962C8B-B14F-4D97-AF65-F5344CB8AC3E}">
        <p14:creationId xmlns:p14="http://schemas.microsoft.com/office/powerpoint/2010/main" xmlns="" val="14555271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6196026" y="5834768"/>
            <a:ext cx="2633664" cy="710067"/>
          </a:xfrm>
          <a:prstGeom prst="rect">
            <a:avLst/>
          </a:prstGeom>
          <a:noFill/>
          <a:ln w="57150" algn="ctr">
            <a:noFill/>
            <a:miter lim="800000"/>
            <a:headEnd/>
            <a:tailEnd/>
          </a:ln>
        </p:spPr>
        <p:txBody>
          <a:bodyPr lIns="90000" tIns="46800" rIns="90000" bIns="46800" anchor="ctr">
            <a:spAutoFit/>
          </a:bodyPr>
          <a:lstStyle/>
          <a:p>
            <a:pPr algn="l"/>
            <a:r>
              <a:rPr lang="es-ES" sz="1600" dirty="0" smtClean="0"/>
              <a:t>http://www.cyberware.com/</a:t>
            </a:r>
            <a:r>
              <a:rPr lang="en-US" dirty="0" smtClean="0"/>
              <a:t> </a:t>
            </a:r>
            <a:endParaRPr lang="en-US" dirty="0"/>
          </a:p>
        </p:txBody>
      </p:sp>
      <p:pic>
        <p:nvPicPr>
          <p:cNvPr id="44035" name="Picture 2"/>
          <p:cNvPicPr>
            <a:picLocks noChangeAspect="1" noChangeArrowheads="1"/>
          </p:cNvPicPr>
          <p:nvPr/>
        </p:nvPicPr>
        <p:blipFill>
          <a:blip r:embed="rId3" cstate="print"/>
          <a:srcRect/>
          <a:stretch>
            <a:fillRect/>
          </a:stretch>
        </p:blipFill>
        <p:spPr bwMode="auto">
          <a:xfrm>
            <a:off x="1045873" y="318130"/>
            <a:ext cx="4741862" cy="6181725"/>
          </a:xfrm>
          <a:prstGeom prst="rect">
            <a:avLst/>
          </a:prstGeom>
          <a:noFill/>
          <a:ln w="57150" algn="ctr">
            <a:noFill/>
            <a:miter lim="800000"/>
            <a:headEnd/>
            <a:tailEnd/>
          </a:ln>
        </p:spPr>
      </p:pic>
      <p:sp>
        <p:nvSpPr>
          <p:cNvPr id="4" name="Rectangle 4"/>
          <p:cNvSpPr>
            <a:spLocks noChangeArrowheads="1"/>
          </p:cNvSpPr>
          <p:nvPr/>
        </p:nvSpPr>
        <p:spPr bwMode="auto">
          <a:xfrm>
            <a:off x="6169695" y="5749861"/>
            <a:ext cx="3545907" cy="340735"/>
          </a:xfrm>
          <a:prstGeom prst="rect">
            <a:avLst/>
          </a:prstGeom>
          <a:noFill/>
          <a:ln w="57150" algn="ctr">
            <a:noFill/>
            <a:miter lim="800000"/>
            <a:headEnd/>
            <a:tailEnd/>
          </a:ln>
        </p:spPr>
        <p:txBody>
          <a:bodyPr wrap="square" lIns="90000" tIns="46800" rIns="90000" bIns="46800" anchor="ctr">
            <a:spAutoFit/>
          </a:bodyPr>
          <a:lstStyle/>
          <a:p>
            <a:pPr algn="l"/>
            <a:r>
              <a:rPr lang="es-ES" sz="1600" dirty="0" smtClean="0"/>
              <a:t>INPUT DATA: </a:t>
            </a:r>
            <a:r>
              <a:rPr lang="en-US" sz="1600" dirty="0" smtClean="0"/>
              <a:t>Surface Triangulation</a:t>
            </a:r>
            <a:endParaRPr lang="en-US"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2" descr="C:\Documents and Settings\Rafa\Escritorio\cubeIgea.png"/>
          <p:cNvPicPr>
            <a:picLocks noChangeAspect="1" noChangeArrowheads="1"/>
          </p:cNvPicPr>
          <p:nvPr/>
        </p:nvPicPr>
        <p:blipFill>
          <a:blip r:embed="rId3" cstate="print">
            <a:clrChange>
              <a:clrFrom>
                <a:srgbClr val="52576E"/>
              </a:clrFrom>
              <a:clrTo>
                <a:srgbClr val="52576E">
                  <a:alpha val="0"/>
                </a:srgbClr>
              </a:clrTo>
            </a:clrChange>
          </a:blip>
          <a:srcRect l="14898" t="4920" r="14442" b="5420"/>
          <a:stretch>
            <a:fillRect/>
          </a:stretch>
        </p:blipFill>
        <p:spPr bwMode="auto">
          <a:xfrm>
            <a:off x="328169" y="1145502"/>
            <a:ext cx="4474946" cy="4461468"/>
          </a:xfrm>
          <a:prstGeom prst="rect">
            <a:avLst/>
          </a:prstGeom>
          <a:noFill/>
        </p:spPr>
      </p:pic>
      <p:pic>
        <p:nvPicPr>
          <p:cNvPr id="216067" name="Picture 3" descr="C:\Documents and Settings\Rafa\Escritorio\fisicoIgea.png"/>
          <p:cNvPicPr>
            <a:picLocks noChangeAspect="1" noChangeArrowheads="1"/>
          </p:cNvPicPr>
          <p:nvPr/>
        </p:nvPicPr>
        <p:blipFill>
          <a:blip r:embed="rId4" cstate="print">
            <a:clrChange>
              <a:clrFrom>
                <a:srgbClr val="52576E"/>
              </a:clrFrom>
              <a:clrTo>
                <a:srgbClr val="52576E">
                  <a:alpha val="0"/>
                </a:srgbClr>
              </a:clrTo>
            </a:clrChange>
          </a:blip>
          <a:srcRect l="20940" t="6539" r="23181"/>
          <a:stretch>
            <a:fillRect/>
          </a:stretch>
        </p:blipFill>
        <p:spPr bwMode="auto">
          <a:xfrm>
            <a:off x="5225137" y="511479"/>
            <a:ext cx="4280600" cy="5625419"/>
          </a:xfrm>
          <a:prstGeom prst="rect">
            <a:avLst/>
          </a:prstGeom>
          <a:no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2" descr="Igea_300dpi(vista total).jpg"/>
          <p:cNvPicPr>
            <a:picLocks noChangeAspect="1"/>
          </p:cNvPicPr>
          <p:nvPr/>
        </p:nvPicPr>
        <p:blipFill>
          <a:blip r:embed="rId3" cstate="print"/>
          <a:srcRect l="17366" t="7671" r="11200" b="9285"/>
          <a:stretch>
            <a:fillRect/>
          </a:stretch>
        </p:blipFill>
        <p:spPr bwMode="auto">
          <a:xfrm>
            <a:off x="5809363" y="985173"/>
            <a:ext cx="2997200" cy="4330700"/>
          </a:xfrm>
          <a:prstGeom prst="rect">
            <a:avLst/>
          </a:prstGeom>
          <a:noFill/>
          <a:ln w="9525">
            <a:noFill/>
            <a:miter lim="800000"/>
            <a:headEnd/>
            <a:tailEnd/>
          </a:ln>
        </p:spPr>
      </p:pic>
      <p:sp>
        <p:nvSpPr>
          <p:cNvPr id="5" name="Text Box 10"/>
          <p:cNvSpPr txBox="1">
            <a:spLocks noChangeArrowheads="1"/>
          </p:cNvSpPr>
          <p:nvPr/>
        </p:nvSpPr>
        <p:spPr bwMode="auto">
          <a:xfrm>
            <a:off x="2091440" y="5490498"/>
            <a:ext cx="2738438" cy="400050"/>
          </a:xfrm>
          <a:prstGeom prst="rect">
            <a:avLst/>
          </a:prstGeom>
          <a:solidFill>
            <a:srgbClr val="FFFFFF"/>
          </a:solidFill>
          <a:ln w="57150" algn="ctr">
            <a:noFill/>
            <a:miter lim="800000"/>
            <a:headEnd/>
            <a:tailEnd/>
          </a:ln>
        </p:spPr>
        <p:txBody>
          <a:bodyPr>
            <a:spAutoFit/>
          </a:bodyPr>
          <a:lstStyle/>
          <a:p>
            <a:r>
              <a:rPr lang="en-US" sz="2000" dirty="0">
                <a:solidFill>
                  <a:srgbClr val="000000"/>
                </a:solidFill>
                <a:latin typeface="Trebuchet MS" pitchFamily="34" charset="0"/>
              </a:rPr>
              <a:t>T-mesh</a:t>
            </a:r>
          </a:p>
        </p:txBody>
      </p:sp>
      <p:sp>
        <p:nvSpPr>
          <p:cNvPr id="6" name="Text Box 10"/>
          <p:cNvSpPr txBox="1">
            <a:spLocks noChangeArrowheads="1"/>
          </p:cNvSpPr>
          <p:nvPr/>
        </p:nvSpPr>
        <p:spPr bwMode="auto">
          <a:xfrm>
            <a:off x="6103064" y="5476211"/>
            <a:ext cx="2738437" cy="400050"/>
          </a:xfrm>
          <a:prstGeom prst="rect">
            <a:avLst/>
          </a:prstGeom>
          <a:solidFill>
            <a:srgbClr val="FFFFFF"/>
          </a:solidFill>
          <a:ln w="57150" algn="ctr">
            <a:noFill/>
            <a:miter lim="800000"/>
            <a:headEnd/>
            <a:tailEnd/>
          </a:ln>
        </p:spPr>
        <p:txBody>
          <a:bodyPr>
            <a:spAutoFit/>
          </a:bodyPr>
          <a:lstStyle/>
          <a:p>
            <a:r>
              <a:rPr lang="en-US" sz="2000" dirty="0">
                <a:solidFill>
                  <a:srgbClr val="000000"/>
                </a:solidFill>
                <a:latin typeface="Trebuchet MS" pitchFamily="34" charset="0"/>
              </a:rPr>
              <a:t>T-</a:t>
            </a:r>
            <a:r>
              <a:rPr lang="en-US" sz="2000" dirty="0" err="1">
                <a:solidFill>
                  <a:srgbClr val="000000"/>
                </a:solidFill>
                <a:latin typeface="Trebuchet MS" pitchFamily="34" charset="0"/>
              </a:rPr>
              <a:t>spline</a:t>
            </a:r>
            <a:endParaRPr lang="en-US" sz="2000" dirty="0">
              <a:solidFill>
                <a:srgbClr val="000000"/>
              </a:solidFill>
              <a:latin typeface="Trebuchet MS" pitchFamily="34" charset="0"/>
            </a:endParaRPr>
          </a:p>
        </p:txBody>
      </p:sp>
      <p:pic>
        <p:nvPicPr>
          <p:cNvPr id="7" name="Imagen 7" descr="Igea_300dpi(vista total param).jpg"/>
          <p:cNvPicPr>
            <a:picLocks noChangeAspect="1"/>
          </p:cNvPicPr>
          <p:nvPr/>
        </p:nvPicPr>
        <p:blipFill>
          <a:blip r:embed="rId4" cstate="print"/>
          <a:srcRect/>
          <a:stretch>
            <a:fillRect/>
          </a:stretch>
        </p:blipFill>
        <p:spPr bwMode="auto">
          <a:xfrm>
            <a:off x="1137354" y="1288386"/>
            <a:ext cx="4002087" cy="4011612"/>
          </a:xfrm>
          <a:prstGeom prst="rect">
            <a:avLst/>
          </a:prstGeom>
          <a:noFill/>
          <a:ln w="9525">
            <a:noFill/>
            <a:miter lim="800000"/>
            <a:headEnd/>
            <a:tailEnd/>
          </a:ln>
        </p:spPr>
      </p:pic>
      <p:sp>
        <p:nvSpPr>
          <p:cNvPr id="8" name="7 Flecha derecha"/>
          <p:cNvSpPr/>
          <p:nvPr/>
        </p:nvSpPr>
        <p:spPr>
          <a:xfrm>
            <a:off x="4552069" y="5658859"/>
            <a:ext cx="2019300" cy="152409"/>
          </a:xfrm>
          <a:prstGeom prst="rightArrow">
            <a:avLst/>
          </a:prstGeom>
          <a:solidFill>
            <a:schemeClr val="tx1"/>
          </a:solidFill>
          <a:ln w="25400" cap="flat" cmpd="sng" algn="ctr">
            <a:solidFill>
              <a:schemeClr val="tx1"/>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Trebuchet MS"/>
              <a:ea typeface="+mn-ea"/>
              <a:cs typeface="+mn-cs"/>
            </a:endParaRPr>
          </a:p>
        </p:txBody>
      </p:sp>
      <p:pic>
        <p:nvPicPr>
          <p:cNvPr id="9" name="Picture 1"/>
          <p:cNvPicPr>
            <a:picLocks noChangeAspect="1" noChangeArrowheads="1"/>
          </p:cNvPicPr>
          <p:nvPr/>
        </p:nvPicPr>
        <p:blipFill>
          <a:blip r:embed="rId5" cstate="print"/>
          <a:srcRect/>
          <a:stretch>
            <a:fillRect/>
          </a:stretch>
        </p:blipFill>
        <p:spPr bwMode="auto">
          <a:xfrm>
            <a:off x="5212080" y="5273725"/>
            <a:ext cx="687346" cy="3378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echa izquierda y derecha 9"/>
          <p:cNvSpPr/>
          <p:nvPr/>
        </p:nvSpPr>
        <p:spPr>
          <a:xfrm>
            <a:off x="4287996" y="2204864"/>
            <a:ext cx="891540" cy="548640"/>
          </a:xfrm>
          <a:prstGeom prst="leftRightArrow">
            <a:avLst/>
          </a:prstGeom>
          <a:ln/>
        </p:spPr>
        <p:style>
          <a:lnRef idx="1">
            <a:schemeClr val="accent1"/>
          </a:lnRef>
          <a:fillRef idx="3">
            <a:schemeClr val="accent1"/>
          </a:fillRef>
          <a:effectRef idx="2">
            <a:schemeClr val="accent1"/>
          </a:effectRef>
          <a:fontRef idx="minor">
            <a:schemeClr val="lt1"/>
          </a:fontRef>
        </p:style>
        <p:txBody>
          <a:bodyPr/>
          <a:lstStyle/>
          <a:p>
            <a:endParaRPr lang="es-ES">
              <a:solidFill>
                <a:srgbClr val="FFFFFF"/>
              </a:solidFill>
            </a:endParaRPr>
          </a:p>
        </p:txBody>
      </p:sp>
      <p:sp>
        <p:nvSpPr>
          <p:cNvPr id="3" name="Flecha arriba y abajo 2"/>
          <p:cNvSpPr/>
          <p:nvPr/>
        </p:nvSpPr>
        <p:spPr>
          <a:xfrm rot="2480622">
            <a:off x="6394672" y="4340055"/>
            <a:ext cx="525018" cy="720080"/>
          </a:xfrm>
          <a:prstGeom prst="upDownArrow">
            <a:avLst>
              <a:gd name="adj1" fmla="val 45137"/>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es-ES">
              <a:solidFill>
                <a:srgbClr val="FFFFFF"/>
              </a:solidFill>
            </a:endParaRPr>
          </a:p>
        </p:txBody>
      </p:sp>
      <p:pic>
        <p:nvPicPr>
          <p:cNvPr id="5" name="Imagen 4" descr="arma_original.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3848" y="1561455"/>
            <a:ext cx="2543822" cy="2772963"/>
          </a:xfrm>
          <a:prstGeom prst="rect">
            <a:avLst/>
          </a:prstGeom>
        </p:spPr>
      </p:pic>
      <p:pic>
        <p:nvPicPr>
          <p:cNvPr id="6" name="Imagen 5" descr="arma_patches_f.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743" y="1524264"/>
            <a:ext cx="2542371" cy="2773495"/>
          </a:xfrm>
          <a:prstGeom prst="rect">
            <a:avLst/>
          </a:prstGeom>
        </p:spPr>
      </p:pic>
      <p:pic>
        <p:nvPicPr>
          <p:cNvPr id="7" name="Imagen 6" descr="arma_cube_floater.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01082" y="1562599"/>
            <a:ext cx="2676423" cy="2773495"/>
          </a:xfrm>
          <a:prstGeom prst="rect">
            <a:avLst/>
          </a:prstGeom>
        </p:spPr>
      </p:pic>
      <p:pic>
        <p:nvPicPr>
          <p:cNvPr id="8" name="Imagen 7" descr="arma_cube_kossasky.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746440" y="1597416"/>
            <a:ext cx="2907548" cy="2773495"/>
          </a:xfrm>
          <a:prstGeom prst="rect">
            <a:avLst/>
          </a:prstGeom>
        </p:spPr>
      </p:pic>
      <p:sp>
        <p:nvSpPr>
          <p:cNvPr id="14" name="CuadroTexto 8"/>
          <p:cNvSpPr txBox="1"/>
          <p:nvPr/>
        </p:nvSpPr>
        <p:spPr>
          <a:xfrm>
            <a:off x="180656" y="4842923"/>
            <a:ext cx="3286444" cy="923330"/>
          </a:xfrm>
          <a:prstGeom prst="rect">
            <a:avLst/>
          </a:prstGeom>
          <a:noFill/>
        </p:spPr>
        <p:txBody>
          <a:bodyPr wrap="square" rtlCol="0">
            <a:spAutoFit/>
          </a:bodyPr>
          <a:lstStyle/>
          <a:p>
            <a:pPr marL="285750" indent="-285750" algn="l" eaLnBrk="1" fontAlgn="auto" hangingPunct="1">
              <a:spcBef>
                <a:spcPts val="0"/>
              </a:spcBef>
              <a:spcAft>
                <a:spcPts val="0"/>
              </a:spcAft>
              <a:buFont typeface="Wingdings" charset="2"/>
              <a:buChar char="§"/>
            </a:pPr>
            <a:r>
              <a:rPr kumimoji="0" lang="en-US" sz="1800" b="1" kern="0" dirty="0" smtClean="0">
                <a:solidFill>
                  <a:srgbClr val="000000"/>
                </a:solidFill>
                <a:latin typeface="Arial Black"/>
                <a:cs typeface="Arial Black"/>
              </a:rPr>
              <a:t>Parameterization</a:t>
            </a:r>
          </a:p>
          <a:p>
            <a:pPr marL="285750" indent="-285750" algn="l" eaLnBrk="1" fontAlgn="auto" hangingPunct="1">
              <a:spcBef>
                <a:spcPts val="0"/>
              </a:spcBef>
              <a:spcAft>
                <a:spcPts val="0"/>
              </a:spcAft>
              <a:buFont typeface="Wingdings" charset="2"/>
              <a:buChar char="§"/>
            </a:pPr>
            <a:r>
              <a:rPr kumimoji="0" lang="en-US" sz="1800" b="1" kern="0" dirty="0" smtClean="0">
                <a:solidFill>
                  <a:srgbClr val="000000"/>
                </a:solidFill>
                <a:latin typeface="Arial Black"/>
                <a:cs typeface="Arial Black"/>
              </a:rPr>
              <a:t>Refinement</a:t>
            </a:r>
          </a:p>
          <a:p>
            <a:pPr marL="285750" indent="-285750" algn="l" eaLnBrk="1" fontAlgn="auto" hangingPunct="1">
              <a:spcBef>
                <a:spcPts val="0"/>
              </a:spcBef>
              <a:spcAft>
                <a:spcPts val="0"/>
              </a:spcAft>
              <a:buFont typeface="Wingdings" charset="2"/>
              <a:buChar char="§"/>
            </a:pPr>
            <a:r>
              <a:rPr kumimoji="0" lang="en-US" sz="1800" b="1" kern="0" dirty="0" smtClean="0">
                <a:solidFill>
                  <a:srgbClr val="000000"/>
                </a:solidFill>
                <a:latin typeface="Arial Black"/>
                <a:cs typeface="Arial Black"/>
              </a:rPr>
              <a:t>Untangling/Smoothing</a:t>
            </a:r>
            <a:endParaRPr kumimoji="0" lang="en-US" sz="1800" b="1" kern="0" dirty="0">
              <a:solidFill>
                <a:srgbClr val="000000"/>
              </a:solidFill>
              <a:latin typeface="Arial Black"/>
              <a:cs typeface="Arial Black"/>
            </a:endParaRPr>
          </a:p>
        </p:txBody>
      </p:sp>
      <p:pic>
        <p:nvPicPr>
          <p:cNvPr id="15" name="Imagen 11" descr="arma_enredo.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426096" y="3746966"/>
            <a:ext cx="2385205" cy="2773495"/>
          </a:xfrm>
          <a:prstGeom prst="rect">
            <a:avLst/>
          </a:prstGeom>
        </p:spPr>
      </p:pic>
      <p:pic>
        <p:nvPicPr>
          <p:cNvPr id="16" name="Imagen 10" descr="arma_surf_final.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432492" y="3746966"/>
            <a:ext cx="2385205" cy="2773495"/>
          </a:xfrm>
          <a:prstGeom prst="rect">
            <a:avLst/>
          </a:prstGeom>
        </p:spPr>
      </p:pic>
      <p:sp>
        <p:nvSpPr>
          <p:cNvPr id="13" name="Rectangle 3"/>
          <p:cNvSpPr>
            <a:spLocks noChangeArrowheads="1"/>
          </p:cNvSpPr>
          <p:nvPr/>
        </p:nvSpPr>
        <p:spPr bwMode="auto">
          <a:xfrm>
            <a:off x="496888" y="673100"/>
            <a:ext cx="6583918"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Volume parameterization based on SUS of tetrahedral meshes</a:t>
            </a:r>
          </a:p>
        </p:txBody>
      </p:sp>
      <p:sp>
        <p:nvSpPr>
          <p:cNvPr id="1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spTree>
    <p:extLst>
      <p:ext uri="{BB962C8B-B14F-4D97-AF65-F5344CB8AC3E}">
        <p14:creationId xmlns:p14="http://schemas.microsoft.com/office/powerpoint/2010/main" xmlns="" val="145552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 name="Rectangle 2"/>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5122" name="Object 2"/>
          <p:cNvGraphicFramePr>
            <a:graphicFrameLocks noChangeAspect="1"/>
          </p:cNvGraphicFramePr>
          <p:nvPr/>
        </p:nvGraphicFramePr>
        <p:xfrm>
          <a:off x="2479675" y="1558925"/>
          <a:ext cx="4851400" cy="830263"/>
        </p:xfrm>
        <a:graphic>
          <a:graphicData uri="http://schemas.openxmlformats.org/presentationml/2006/ole">
            <p:oleObj spid="_x0000_s999426" name="Ecuación" r:id="rId3" imgW="2006600" imgH="342900" progId="Equation.3">
              <p:embed/>
            </p:oleObj>
          </a:graphicData>
        </a:graphic>
      </p:graphicFrame>
      <p:sp>
        <p:nvSpPr>
          <p:cNvPr id="5130" name="Rectangle 4"/>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5123" name="Object 3"/>
          <p:cNvGraphicFramePr>
            <a:graphicFrameLocks noChangeAspect="1"/>
          </p:cNvGraphicFramePr>
          <p:nvPr/>
        </p:nvGraphicFramePr>
        <p:xfrm>
          <a:off x="860425" y="2463800"/>
          <a:ext cx="2740025" cy="814388"/>
        </p:xfrm>
        <a:graphic>
          <a:graphicData uri="http://schemas.openxmlformats.org/presentationml/2006/ole">
            <p:oleObj spid="_x0000_s999427" name="Ecuación" r:id="rId4" imgW="1981200" imgH="584200" progId="Equation.3">
              <p:embed/>
            </p:oleObj>
          </a:graphicData>
        </a:graphic>
      </p:graphicFrame>
      <p:sp>
        <p:nvSpPr>
          <p:cNvPr id="5131" name="Rectangle 6"/>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5124" name="Object 4"/>
          <p:cNvGraphicFramePr>
            <a:graphicFrameLocks noChangeAspect="1"/>
          </p:cNvGraphicFramePr>
          <p:nvPr/>
        </p:nvGraphicFramePr>
        <p:xfrm>
          <a:off x="860425" y="3254375"/>
          <a:ext cx="3289300" cy="360363"/>
        </p:xfrm>
        <a:graphic>
          <a:graphicData uri="http://schemas.openxmlformats.org/presentationml/2006/ole">
            <p:oleObj spid="_x0000_s999428" name="Ecuación" r:id="rId5" imgW="2235200" imgH="241300" progId="Equation.3">
              <p:embed/>
            </p:oleObj>
          </a:graphicData>
        </a:graphic>
      </p:graphicFrame>
      <p:sp>
        <p:nvSpPr>
          <p:cNvPr id="5132" name="Text Box 10"/>
          <p:cNvSpPr txBox="1">
            <a:spLocks noChangeArrowheads="1"/>
          </p:cNvSpPr>
          <p:nvPr/>
        </p:nvSpPr>
        <p:spPr bwMode="auto">
          <a:xfrm>
            <a:off x="754063" y="2117725"/>
            <a:ext cx="906462" cy="400050"/>
          </a:xfrm>
          <a:prstGeom prst="rect">
            <a:avLst/>
          </a:prstGeom>
          <a:solidFill>
            <a:srgbClr val="FFFFFF"/>
          </a:solidFill>
          <a:ln w="57150" algn="ctr">
            <a:noFill/>
            <a:miter lim="800000"/>
            <a:headEnd/>
            <a:tailEnd/>
          </a:ln>
        </p:spPr>
        <p:txBody>
          <a:bodyPr>
            <a:spAutoFit/>
          </a:bodyPr>
          <a:lstStyle/>
          <a:p>
            <a:r>
              <a:rPr lang="en-US" sz="2000" i="1" smtClean="0">
                <a:solidFill>
                  <a:srgbClr val="000000"/>
                </a:solidFill>
                <a:latin typeface="Trebuchet MS" pitchFamily="34" charset="0"/>
              </a:rPr>
              <a:t>With:</a:t>
            </a:r>
          </a:p>
        </p:txBody>
      </p:sp>
      <p:sp>
        <p:nvSpPr>
          <p:cNvPr id="5133" name="Text Box 10"/>
          <p:cNvSpPr txBox="1">
            <a:spLocks noChangeArrowheads="1"/>
          </p:cNvSpPr>
          <p:nvPr/>
        </p:nvSpPr>
        <p:spPr bwMode="auto">
          <a:xfrm>
            <a:off x="4308475" y="2551113"/>
            <a:ext cx="2738438" cy="400050"/>
          </a:xfrm>
          <a:prstGeom prst="rect">
            <a:avLst/>
          </a:prstGeom>
          <a:solidFill>
            <a:srgbClr val="FFFFFF"/>
          </a:solidFill>
          <a:ln w="57150" algn="ctr">
            <a:noFill/>
            <a:miter lim="800000"/>
            <a:headEnd/>
            <a:tailEnd/>
          </a:ln>
        </p:spPr>
        <p:txBody>
          <a:bodyPr>
            <a:spAutoFit/>
          </a:bodyPr>
          <a:lstStyle/>
          <a:p>
            <a:r>
              <a:rPr lang="en-US" sz="2000" i="1" smtClean="0">
                <a:solidFill>
                  <a:srgbClr val="000000"/>
                </a:solidFill>
                <a:latin typeface="Trebuchet MS" pitchFamily="34" charset="0"/>
              </a:rPr>
              <a:t>Blending functions</a:t>
            </a:r>
          </a:p>
        </p:txBody>
      </p:sp>
      <p:sp>
        <p:nvSpPr>
          <p:cNvPr id="5134" name="Text Box 10"/>
          <p:cNvSpPr txBox="1">
            <a:spLocks noChangeArrowheads="1"/>
          </p:cNvSpPr>
          <p:nvPr/>
        </p:nvSpPr>
        <p:spPr bwMode="auto">
          <a:xfrm>
            <a:off x="4305300" y="3168650"/>
            <a:ext cx="3251200" cy="400050"/>
          </a:xfrm>
          <a:prstGeom prst="rect">
            <a:avLst/>
          </a:prstGeom>
          <a:solidFill>
            <a:srgbClr val="FFFFFF"/>
          </a:solidFill>
          <a:ln w="57150" algn="ctr">
            <a:noFill/>
            <a:miter lim="800000"/>
            <a:headEnd/>
            <a:tailEnd/>
          </a:ln>
        </p:spPr>
        <p:txBody>
          <a:bodyPr>
            <a:spAutoFit/>
          </a:bodyPr>
          <a:lstStyle/>
          <a:p>
            <a:r>
              <a:rPr lang="en-US" sz="2000" i="1" smtClean="0">
                <a:solidFill>
                  <a:srgbClr val="000000"/>
                </a:solidFill>
                <a:latin typeface="Trebuchet MS" pitchFamily="34" charset="0"/>
              </a:rPr>
              <a:t>Trivariate basis splines</a:t>
            </a:r>
          </a:p>
        </p:txBody>
      </p:sp>
      <p:sp>
        <p:nvSpPr>
          <p:cNvPr id="5135" name="Text Box 10"/>
          <p:cNvSpPr txBox="1">
            <a:spLocks noChangeArrowheads="1"/>
          </p:cNvSpPr>
          <p:nvPr/>
        </p:nvSpPr>
        <p:spPr bwMode="auto">
          <a:xfrm>
            <a:off x="3871913" y="3892550"/>
            <a:ext cx="2135187" cy="646113"/>
          </a:xfrm>
          <a:prstGeom prst="rect">
            <a:avLst/>
          </a:prstGeom>
          <a:solidFill>
            <a:srgbClr val="FFFFFF"/>
          </a:solidFill>
          <a:ln w="57150" algn="ctr">
            <a:noFill/>
            <a:miter lim="800000"/>
            <a:headEnd/>
            <a:tailEnd/>
          </a:ln>
        </p:spPr>
        <p:txBody>
          <a:bodyPr>
            <a:spAutoFit/>
          </a:bodyPr>
          <a:lstStyle/>
          <a:p>
            <a:r>
              <a:rPr lang="en-US" sz="1800" b="1" i="1" smtClean="0">
                <a:solidFill>
                  <a:srgbClr val="FF0000"/>
                </a:solidFill>
                <a:latin typeface="Trebuchet MS" pitchFamily="34" charset="0"/>
              </a:rPr>
              <a:t>volumetric </a:t>
            </a:r>
          </a:p>
          <a:p>
            <a:r>
              <a:rPr lang="en-US" sz="1800" b="1" i="1" smtClean="0">
                <a:solidFill>
                  <a:srgbClr val="FF0000"/>
                </a:solidFill>
                <a:latin typeface="Trebuchet MS" pitchFamily="34" charset="0"/>
              </a:rPr>
              <a:t>parameterization </a:t>
            </a:r>
          </a:p>
        </p:txBody>
      </p:sp>
      <p:sp>
        <p:nvSpPr>
          <p:cNvPr id="5136" name="Rectangle 9"/>
          <p:cNvSpPr>
            <a:spLocks noChangeArrowheads="1"/>
          </p:cNvSpPr>
          <p:nvPr/>
        </p:nvSpPr>
        <p:spPr bwMode="auto">
          <a:xfrm>
            <a:off x="0" y="0"/>
            <a:ext cx="9906000" cy="457200"/>
          </a:xfrm>
          <a:prstGeom prst="rect">
            <a:avLst/>
          </a:prstGeom>
          <a:noFill/>
          <a:ln w="9525">
            <a:noFill/>
            <a:miter lim="800000"/>
            <a:headEnd/>
            <a:tailEnd/>
          </a:ln>
        </p:spPr>
        <p:txBody>
          <a:bodyPr wrap="none" anchor="ctr">
            <a:spAutoFit/>
          </a:bodyPr>
          <a:lstStyle/>
          <a:p>
            <a:endParaRPr lang="es-ES" smtClean="0"/>
          </a:p>
        </p:txBody>
      </p:sp>
      <p:sp>
        <p:nvSpPr>
          <p:cNvPr id="5137" name="Rectangle 10"/>
          <p:cNvSpPr>
            <a:spLocks noChangeArrowheads="1"/>
          </p:cNvSpPr>
          <p:nvPr/>
        </p:nvSpPr>
        <p:spPr bwMode="auto">
          <a:xfrm>
            <a:off x="0" y="701675"/>
            <a:ext cx="9906000" cy="0"/>
          </a:xfrm>
          <a:prstGeom prst="rect">
            <a:avLst/>
          </a:prstGeom>
          <a:noFill/>
          <a:ln w="9525">
            <a:noFill/>
            <a:miter lim="800000"/>
            <a:headEnd/>
            <a:tailEnd/>
          </a:ln>
        </p:spPr>
        <p:txBody>
          <a:bodyPr wrap="none" anchor="ctr">
            <a:spAutoFit/>
          </a:bodyPr>
          <a:lstStyle/>
          <a:p>
            <a:endParaRPr lang="es-ES" smtClean="0"/>
          </a:p>
        </p:txBody>
      </p:sp>
      <p:sp>
        <p:nvSpPr>
          <p:cNvPr id="5138" name="Rectangle 17"/>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5125" name="Object 5"/>
          <p:cNvGraphicFramePr>
            <a:graphicFrameLocks noChangeAspect="1"/>
          </p:cNvGraphicFramePr>
          <p:nvPr/>
        </p:nvGraphicFramePr>
        <p:xfrm>
          <a:off x="2547938" y="5694363"/>
          <a:ext cx="4708525" cy="785812"/>
        </p:xfrm>
        <a:graphic>
          <a:graphicData uri="http://schemas.openxmlformats.org/presentationml/2006/ole">
            <p:oleObj spid="_x0000_s999429" name="Ecuación" r:id="rId6" imgW="2070000" imgH="342720" progId="Equation.3">
              <p:embed/>
            </p:oleObj>
          </a:graphicData>
        </a:graphic>
      </p:graphicFrame>
      <p:sp>
        <p:nvSpPr>
          <p:cNvPr id="5139" name="Text Box 10"/>
          <p:cNvSpPr txBox="1">
            <a:spLocks noChangeArrowheads="1"/>
          </p:cNvSpPr>
          <p:nvPr/>
        </p:nvSpPr>
        <p:spPr bwMode="auto">
          <a:xfrm>
            <a:off x="992188" y="5080000"/>
            <a:ext cx="7988300" cy="400050"/>
          </a:xfrm>
          <a:prstGeom prst="rect">
            <a:avLst/>
          </a:prstGeom>
          <a:solidFill>
            <a:srgbClr val="FFFFFF"/>
          </a:solidFill>
          <a:ln w="57150" algn="ctr">
            <a:noFill/>
            <a:miter lim="800000"/>
            <a:headEnd/>
            <a:tailEnd/>
          </a:ln>
        </p:spPr>
        <p:txBody>
          <a:bodyPr>
            <a:spAutoFit/>
          </a:bodyPr>
          <a:lstStyle/>
          <a:p>
            <a:r>
              <a:rPr lang="en-US" sz="2000" i="1" smtClean="0">
                <a:solidFill>
                  <a:srgbClr val="000000"/>
                </a:solidFill>
                <a:latin typeface="Trebuchet MS" pitchFamily="34" charset="0"/>
              </a:rPr>
              <a:t>Control points     are calculated by solving the sparse linear system  </a:t>
            </a:r>
          </a:p>
        </p:txBody>
      </p:sp>
      <p:graphicFrame>
        <p:nvGraphicFramePr>
          <p:cNvPr id="5126" name="Object 6"/>
          <p:cNvGraphicFramePr>
            <a:graphicFrameLocks noChangeAspect="1"/>
          </p:cNvGraphicFramePr>
          <p:nvPr/>
        </p:nvGraphicFramePr>
        <p:xfrm>
          <a:off x="2782888" y="5099050"/>
          <a:ext cx="341312" cy="409575"/>
        </p:xfrm>
        <a:graphic>
          <a:graphicData uri="http://schemas.openxmlformats.org/presentationml/2006/ole">
            <p:oleObj spid="_x0000_s999430" name="Ecuación" r:id="rId7" imgW="190440" imgH="228600" progId="Equation.3">
              <p:embed/>
            </p:oleObj>
          </a:graphicData>
        </a:graphic>
      </p:graphicFrame>
      <p:graphicFrame>
        <p:nvGraphicFramePr>
          <p:cNvPr id="5127" name="Object 7"/>
          <p:cNvGraphicFramePr>
            <a:graphicFrameLocks noChangeAspect="1"/>
          </p:cNvGraphicFramePr>
          <p:nvPr/>
        </p:nvGraphicFramePr>
        <p:xfrm>
          <a:off x="6240463" y="4384675"/>
          <a:ext cx="633412" cy="433388"/>
        </p:xfrm>
        <a:graphic>
          <a:graphicData uri="http://schemas.openxmlformats.org/presentationml/2006/ole">
            <p:oleObj spid="_x0000_s999431" name="Ecuación" r:id="rId8" imgW="355320" imgH="241200" progId="Equation.3">
              <p:embed/>
            </p:oleObj>
          </a:graphicData>
        </a:graphic>
      </p:graphicFrame>
      <p:graphicFrame>
        <p:nvGraphicFramePr>
          <p:cNvPr id="5128" name="Object 8"/>
          <p:cNvGraphicFramePr>
            <a:graphicFrameLocks noChangeAspect="1"/>
          </p:cNvGraphicFramePr>
          <p:nvPr/>
        </p:nvGraphicFramePr>
        <p:xfrm>
          <a:off x="3289300" y="4324350"/>
          <a:ext cx="323850" cy="438150"/>
        </p:xfrm>
        <a:graphic>
          <a:graphicData uri="http://schemas.openxmlformats.org/presentationml/2006/ole">
            <p:oleObj spid="_x0000_s999432" name="Ecuación" r:id="rId9" imgW="177480" imgH="241200" progId="Equation.3">
              <p:embed/>
            </p:oleObj>
          </a:graphicData>
        </a:graphic>
      </p:graphicFrame>
      <p:sp>
        <p:nvSpPr>
          <p:cNvPr id="5140" name="AutoShape 62"/>
          <p:cNvSpPr>
            <a:spLocks noChangeArrowheads="1"/>
          </p:cNvSpPr>
          <p:nvPr/>
        </p:nvSpPr>
        <p:spPr bwMode="auto">
          <a:xfrm>
            <a:off x="3690938" y="4470400"/>
            <a:ext cx="2501900" cy="231775"/>
          </a:xfrm>
          <a:prstGeom prst="rightArrow">
            <a:avLst>
              <a:gd name="adj1" fmla="val 50000"/>
              <a:gd name="adj2" fmla="val 51024"/>
            </a:avLst>
          </a:prstGeom>
          <a:solidFill>
            <a:srgbClr val="FF0000"/>
          </a:solidFill>
          <a:ln w="31750" algn="ctr">
            <a:solidFill>
              <a:srgbClr val="FFFFF5"/>
            </a:solidFill>
            <a:miter lim="800000"/>
            <a:headEnd/>
            <a:tailEnd/>
          </a:ln>
        </p:spPr>
        <p:txBody>
          <a:bodyPr wrap="none" anchor="ctr"/>
          <a:lstStyle/>
          <a:p>
            <a:endParaRPr lang="es-ES" smtClean="0"/>
          </a:p>
        </p:txBody>
      </p:sp>
      <p:sp>
        <p:nvSpPr>
          <p:cNvPr id="5141" name="Rectangle 4"/>
          <p:cNvSpPr>
            <a:spLocks noChangeArrowheads="1"/>
          </p:cNvSpPr>
          <p:nvPr/>
        </p:nvSpPr>
        <p:spPr bwMode="auto">
          <a:xfrm>
            <a:off x="496888" y="168275"/>
            <a:ext cx="7777162" cy="576263"/>
          </a:xfrm>
          <a:prstGeom prst="rect">
            <a:avLst/>
          </a:prstGeom>
          <a:noFill/>
          <a:ln w="9525">
            <a:noFill/>
            <a:miter lim="800000"/>
            <a:headEnd/>
            <a:tailEnd/>
          </a:ln>
        </p:spPr>
        <p:txBody>
          <a:bodyPr wrap="none"/>
          <a:lstStyle/>
          <a:p>
            <a:pPr algn="l" eaLnBrk="1" hangingPunct="1"/>
            <a:r>
              <a:rPr kumimoji="0" lang="en-US" sz="2400" b="1" smtClean="0">
                <a:solidFill>
                  <a:srgbClr val="FFFFFF"/>
                </a:solidFill>
                <a:latin typeface="Trebuchet MS" pitchFamily="34" charset="0"/>
              </a:rPr>
              <a:t>The Spline Interpolation </a:t>
            </a:r>
          </a:p>
        </p:txBody>
      </p:sp>
      <p:sp>
        <p:nvSpPr>
          <p:cNvPr id="5142" name="Text Box 10"/>
          <p:cNvSpPr txBox="1">
            <a:spLocks noChangeArrowheads="1"/>
          </p:cNvSpPr>
          <p:nvPr/>
        </p:nvSpPr>
        <p:spPr bwMode="auto">
          <a:xfrm>
            <a:off x="6862763" y="4370388"/>
            <a:ext cx="3035300" cy="400050"/>
          </a:xfrm>
          <a:prstGeom prst="rect">
            <a:avLst/>
          </a:prstGeom>
          <a:solidFill>
            <a:srgbClr val="FFFFFF"/>
          </a:solidFill>
          <a:ln w="57150" algn="ctr">
            <a:noFill/>
            <a:miter lim="800000"/>
            <a:headEnd/>
            <a:tailEnd/>
          </a:ln>
        </p:spPr>
        <p:txBody>
          <a:bodyPr>
            <a:spAutoFit/>
          </a:bodyPr>
          <a:lstStyle/>
          <a:p>
            <a:r>
              <a:rPr lang="en-US" sz="2000" i="1" smtClean="0">
                <a:solidFill>
                  <a:srgbClr val="000000"/>
                </a:solidFill>
                <a:latin typeface="Trebuchet MS" pitchFamily="34" charset="0"/>
              </a:rPr>
              <a:t>Physical space location</a:t>
            </a:r>
          </a:p>
        </p:txBody>
      </p:sp>
      <p:sp>
        <p:nvSpPr>
          <p:cNvPr id="5143" name="Text Box 10"/>
          <p:cNvSpPr txBox="1">
            <a:spLocks noChangeArrowheads="1"/>
          </p:cNvSpPr>
          <p:nvPr/>
        </p:nvSpPr>
        <p:spPr bwMode="auto">
          <a:xfrm>
            <a:off x="82550" y="4313238"/>
            <a:ext cx="3216275" cy="400050"/>
          </a:xfrm>
          <a:prstGeom prst="rect">
            <a:avLst/>
          </a:prstGeom>
          <a:solidFill>
            <a:srgbClr val="FFFFFF"/>
          </a:solidFill>
          <a:ln w="57150" algn="ctr">
            <a:noFill/>
            <a:miter lim="800000"/>
            <a:headEnd/>
            <a:tailEnd/>
          </a:ln>
        </p:spPr>
        <p:txBody>
          <a:bodyPr>
            <a:spAutoFit/>
          </a:bodyPr>
          <a:lstStyle/>
          <a:p>
            <a:r>
              <a:rPr lang="en-US" sz="2000" i="1" smtClean="0">
                <a:solidFill>
                  <a:srgbClr val="000000"/>
                </a:solidFill>
                <a:latin typeface="Trebuchet MS" pitchFamily="34" charset="0"/>
              </a:rPr>
              <a:t>Parametric space location</a:t>
            </a:r>
          </a:p>
        </p:txBody>
      </p:sp>
      <p:sp>
        <p:nvSpPr>
          <p:cNvPr id="5144" name="Rectangle 3"/>
          <p:cNvSpPr>
            <a:spLocks noChangeArrowheads="1"/>
          </p:cNvSpPr>
          <p:nvPr/>
        </p:nvSpPr>
        <p:spPr bwMode="auto">
          <a:xfrm>
            <a:off x="506413" y="673100"/>
            <a:ext cx="7250112" cy="290513"/>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smtClean="0">
                <a:solidFill>
                  <a:srgbClr val="C8C8C8"/>
                </a:solidFill>
                <a:latin typeface="Arial" charset="0"/>
              </a:rPr>
              <a:t>Calculation of Control Points by Fulfilling the Interpolation Conditions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ChangeArrowheads="1"/>
          </p:cNvSpPr>
          <p:nvPr/>
        </p:nvSpPr>
        <p:spPr bwMode="auto">
          <a:xfrm>
            <a:off x="465212" y="620713"/>
            <a:ext cx="6096541"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Application in </a:t>
            </a:r>
            <a:r>
              <a:rPr lang="en-US" sz="1800" dirty="0" err="1" smtClean="0">
                <a:solidFill>
                  <a:srgbClr val="C8C8C8"/>
                </a:solidFill>
                <a:latin typeface="Arial" charset="0"/>
              </a:rPr>
              <a:t>Igea</a:t>
            </a:r>
            <a:r>
              <a:rPr lang="en-US" sz="1800" dirty="0" smtClean="0">
                <a:solidFill>
                  <a:srgbClr val="C8C8C8"/>
                </a:solidFill>
                <a:latin typeface="Arial" charset="0"/>
              </a:rPr>
              <a:t>: Poisson problem </a:t>
            </a:r>
            <a:r>
              <a:rPr lang="en-US" sz="1800" dirty="0">
                <a:solidFill>
                  <a:srgbClr val="C8C8C8"/>
                </a:solidFill>
                <a:latin typeface="Arial" charset="0"/>
              </a:rPr>
              <a:t>with a central </a:t>
            </a:r>
            <a:r>
              <a:rPr lang="en-US" sz="1800" dirty="0" smtClean="0">
                <a:solidFill>
                  <a:srgbClr val="C8C8C8"/>
                </a:solidFill>
                <a:latin typeface="Arial" charset="0"/>
              </a:rPr>
              <a:t>source</a:t>
            </a:r>
            <a:endParaRPr lang="en-US" sz="1800" dirty="0">
              <a:solidFill>
                <a:srgbClr val="C8C8C8"/>
              </a:solidFill>
              <a:latin typeface="Arial" charset="0"/>
            </a:endParaRPr>
          </a:p>
        </p:txBody>
      </p:sp>
      <p:sp>
        <p:nvSpPr>
          <p:cNvPr id="45059"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a:t>
            </a:r>
            <a:r>
              <a:rPr lang="en-US" sz="2400" b="1" dirty="0" smtClean="0">
                <a:solidFill>
                  <a:srgbClr val="FFFFFF"/>
                </a:solidFill>
                <a:latin typeface="Trebuchet MS" pitchFamily="34" charset="0"/>
              </a:rPr>
              <a:t>Refinement (EWC 2012)</a:t>
            </a:r>
          </a:p>
          <a:p>
            <a:pPr algn="l"/>
            <a:endParaRPr lang="en-US" sz="2400" b="1" dirty="0">
              <a:solidFill>
                <a:srgbClr val="FFFFFF"/>
              </a:solidFill>
              <a:latin typeface="Trebuchet MS" pitchFamily="34" charset="0"/>
            </a:endParaRPr>
          </a:p>
        </p:txBody>
      </p:sp>
      <p:pic>
        <p:nvPicPr>
          <p:cNvPr id="45060" name="Imagen 2" descr="Igea_300dpi(vista total).jpg"/>
          <p:cNvPicPr>
            <a:picLocks noChangeAspect="1"/>
          </p:cNvPicPr>
          <p:nvPr/>
        </p:nvPicPr>
        <p:blipFill>
          <a:blip r:embed="rId3" cstate="print"/>
          <a:srcRect l="17366" t="7671" r="11200" b="9285"/>
          <a:stretch>
            <a:fillRect/>
          </a:stretch>
        </p:blipFill>
        <p:spPr bwMode="auto">
          <a:xfrm>
            <a:off x="6832600" y="1790700"/>
            <a:ext cx="2997200" cy="4330700"/>
          </a:xfrm>
          <a:prstGeom prst="rect">
            <a:avLst/>
          </a:prstGeom>
          <a:noFill/>
          <a:ln w="9525">
            <a:noFill/>
            <a:miter lim="800000"/>
            <a:headEnd/>
            <a:tailEnd/>
          </a:ln>
        </p:spPr>
      </p:pic>
      <p:grpSp>
        <p:nvGrpSpPr>
          <p:cNvPr id="45061" name="8 Grupo"/>
          <p:cNvGrpSpPr>
            <a:grpSpLocks/>
          </p:cNvGrpSpPr>
          <p:nvPr/>
        </p:nvGrpSpPr>
        <p:grpSpPr bwMode="auto">
          <a:xfrm>
            <a:off x="101600" y="3606800"/>
            <a:ext cx="1893888" cy="787400"/>
            <a:chOff x="431800" y="3292475"/>
            <a:chExt cx="1741488" cy="728663"/>
          </a:xfrm>
        </p:grpSpPr>
        <p:pic>
          <p:nvPicPr>
            <p:cNvPr id="45067" name="Picture 9"/>
            <p:cNvPicPr>
              <a:picLocks noChangeAspect="1" noChangeArrowheads="1"/>
            </p:cNvPicPr>
            <p:nvPr/>
          </p:nvPicPr>
          <p:blipFill>
            <a:blip r:embed="rId4" cstate="print"/>
            <a:srcRect/>
            <a:stretch>
              <a:fillRect/>
            </a:stretch>
          </p:blipFill>
          <p:spPr bwMode="auto">
            <a:xfrm>
              <a:off x="431800" y="3292475"/>
              <a:ext cx="1741488" cy="728663"/>
            </a:xfrm>
            <a:prstGeom prst="rect">
              <a:avLst/>
            </a:prstGeom>
            <a:noFill/>
            <a:ln w="57150" algn="ctr">
              <a:noFill/>
              <a:miter lim="800000"/>
              <a:headEnd/>
              <a:tailEnd/>
            </a:ln>
          </p:spPr>
        </p:pic>
        <p:pic>
          <p:nvPicPr>
            <p:cNvPr id="45068" name="Picture 8"/>
            <p:cNvPicPr>
              <a:picLocks noChangeAspect="1" noChangeArrowheads="1"/>
            </p:cNvPicPr>
            <p:nvPr/>
          </p:nvPicPr>
          <p:blipFill>
            <a:blip r:embed="rId5" cstate="print"/>
            <a:srcRect/>
            <a:stretch>
              <a:fillRect/>
            </a:stretch>
          </p:blipFill>
          <p:spPr bwMode="auto">
            <a:xfrm>
              <a:off x="1050876" y="3306469"/>
              <a:ext cx="933463" cy="557671"/>
            </a:xfrm>
            <a:prstGeom prst="rect">
              <a:avLst/>
            </a:prstGeom>
            <a:noFill/>
            <a:ln w="57150" algn="ctr">
              <a:noFill/>
              <a:miter lim="800000"/>
              <a:headEnd/>
              <a:tailEnd/>
            </a:ln>
          </p:spPr>
        </p:pic>
      </p:grpSp>
      <p:sp>
        <p:nvSpPr>
          <p:cNvPr id="45062" name="Text Box 10"/>
          <p:cNvSpPr txBox="1">
            <a:spLocks noChangeArrowheads="1"/>
          </p:cNvSpPr>
          <p:nvPr/>
        </p:nvSpPr>
        <p:spPr bwMode="auto">
          <a:xfrm>
            <a:off x="15875" y="3108325"/>
            <a:ext cx="2063750" cy="368300"/>
          </a:xfrm>
          <a:prstGeom prst="rect">
            <a:avLst/>
          </a:prstGeom>
          <a:solidFill>
            <a:srgbClr val="FFFFFF"/>
          </a:solidFill>
          <a:ln w="57150" algn="ctr">
            <a:noFill/>
            <a:miter lim="800000"/>
            <a:headEnd/>
            <a:tailEnd/>
          </a:ln>
        </p:spPr>
        <p:txBody>
          <a:bodyPr>
            <a:spAutoFit/>
          </a:bodyPr>
          <a:lstStyle/>
          <a:p>
            <a:r>
              <a:rPr lang="en-US" sz="1800">
                <a:solidFill>
                  <a:srgbClr val="000000"/>
                </a:solidFill>
                <a:latin typeface="Trebuchet MS" pitchFamily="34" charset="0"/>
              </a:rPr>
              <a:t>Exact solution:</a:t>
            </a:r>
          </a:p>
        </p:txBody>
      </p:sp>
      <p:sp>
        <p:nvSpPr>
          <p:cNvPr id="45063" name="Text Box 10"/>
          <p:cNvSpPr txBox="1">
            <a:spLocks noChangeArrowheads="1"/>
          </p:cNvSpPr>
          <p:nvPr/>
        </p:nvSpPr>
        <p:spPr bwMode="auto">
          <a:xfrm>
            <a:off x="3114677" y="6296025"/>
            <a:ext cx="2738438" cy="400050"/>
          </a:xfrm>
          <a:prstGeom prst="rect">
            <a:avLst/>
          </a:prstGeom>
          <a:solidFill>
            <a:srgbClr val="FFFFFF"/>
          </a:solidFill>
          <a:ln w="57150" algn="ctr">
            <a:noFill/>
            <a:miter lim="800000"/>
            <a:headEnd/>
            <a:tailEnd/>
          </a:ln>
        </p:spPr>
        <p:txBody>
          <a:bodyPr>
            <a:spAutoFit/>
          </a:bodyPr>
          <a:lstStyle/>
          <a:p>
            <a:r>
              <a:rPr lang="en-US" sz="2000" dirty="0">
                <a:solidFill>
                  <a:srgbClr val="000000"/>
                </a:solidFill>
                <a:latin typeface="Trebuchet MS" pitchFamily="34" charset="0"/>
              </a:rPr>
              <a:t>T-mesh</a:t>
            </a:r>
          </a:p>
        </p:txBody>
      </p:sp>
      <p:sp>
        <p:nvSpPr>
          <p:cNvPr id="45064" name="Text Box 10"/>
          <p:cNvSpPr txBox="1">
            <a:spLocks noChangeArrowheads="1"/>
          </p:cNvSpPr>
          <p:nvPr/>
        </p:nvSpPr>
        <p:spPr bwMode="auto">
          <a:xfrm>
            <a:off x="7126301" y="6281738"/>
            <a:ext cx="2738437" cy="400050"/>
          </a:xfrm>
          <a:prstGeom prst="rect">
            <a:avLst/>
          </a:prstGeom>
          <a:solidFill>
            <a:srgbClr val="FFFFFF"/>
          </a:solidFill>
          <a:ln w="57150" algn="ctr">
            <a:noFill/>
            <a:miter lim="800000"/>
            <a:headEnd/>
            <a:tailEnd/>
          </a:ln>
        </p:spPr>
        <p:txBody>
          <a:bodyPr>
            <a:spAutoFit/>
          </a:bodyPr>
          <a:lstStyle/>
          <a:p>
            <a:r>
              <a:rPr lang="en-US" sz="2000" dirty="0">
                <a:solidFill>
                  <a:srgbClr val="000000"/>
                </a:solidFill>
                <a:latin typeface="Trebuchet MS" pitchFamily="34" charset="0"/>
              </a:rPr>
              <a:t>T-</a:t>
            </a:r>
            <a:r>
              <a:rPr lang="en-US" sz="2000" dirty="0" err="1">
                <a:solidFill>
                  <a:srgbClr val="000000"/>
                </a:solidFill>
                <a:latin typeface="Trebuchet MS" pitchFamily="34" charset="0"/>
              </a:rPr>
              <a:t>spline</a:t>
            </a:r>
            <a:endParaRPr lang="en-US" sz="2000" dirty="0">
              <a:solidFill>
                <a:srgbClr val="000000"/>
              </a:solidFill>
              <a:latin typeface="Trebuchet MS" pitchFamily="34" charset="0"/>
            </a:endParaRPr>
          </a:p>
        </p:txBody>
      </p:sp>
      <p:pic>
        <p:nvPicPr>
          <p:cNvPr id="45065" name="Picture 13"/>
          <p:cNvPicPr>
            <a:picLocks noChangeAspect="1" noChangeArrowheads="1"/>
          </p:cNvPicPr>
          <p:nvPr/>
        </p:nvPicPr>
        <p:blipFill>
          <a:blip r:embed="rId6" cstate="print"/>
          <a:srcRect/>
          <a:stretch>
            <a:fillRect/>
          </a:stretch>
        </p:blipFill>
        <p:spPr bwMode="auto">
          <a:xfrm>
            <a:off x="241300" y="1422400"/>
            <a:ext cx="4337050" cy="1265238"/>
          </a:xfrm>
          <a:prstGeom prst="rect">
            <a:avLst/>
          </a:prstGeom>
          <a:noFill/>
          <a:ln w="57150" algn="ctr">
            <a:noFill/>
            <a:miter lim="800000"/>
            <a:headEnd/>
            <a:tailEnd/>
          </a:ln>
        </p:spPr>
      </p:pic>
      <p:pic>
        <p:nvPicPr>
          <p:cNvPr id="45066" name="Imagen 7" descr="Igea_300dpi(vista total param).jpg"/>
          <p:cNvPicPr>
            <a:picLocks noChangeAspect="1"/>
          </p:cNvPicPr>
          <p:nvPr/>
        </p:nvPicPr>
        <p:blipFill>
          <a:blip r:embed="rId7" cstate="print"/>
          <a:srcRect/>
          <a:stretch>
            <a:fillRect/>
          </a:stretch>
        </p:blipFill>
        <p:spPr bwMode="auto">
          <a:xfrm>
            <a:off x="2160591" y="2093913"/>
            <a:ext cx="4002087" cy="4011612"/>
          </a:xfrm>
          <a:prstGeom prst="rect">
            <a:avLst/>
          </a:prstGeom>
          <a:noFill/>
          <a:ln w="9525">
            <a:noFill/>
            <a:miter lim="800000"/>
            <a:headEnd/>
            <a:tailEnd/>
          </a:ln>
        </p:spPr>
      </p:pic>
      <p:sp>
        <p:nvSpPr>
          <p:cNvPr id="15" name="14 Flecha derecha"/>
          <p:cNvSpPr/>
          <p:nvPr/>
        </p:nvSpPr>
        <p:spPr>
          <a:xfrm>
            <a:off x="5575306" y="6464386"/>
            <a:ext cx="2019300" cy="152409"/>
          </a:xfrm>
          <a:prstGeom prst="rightArrow">
            <a:avLst/>
          </a:prstGeom>
          <a:solidFill>
            <a:schemeClr val="tx1"/>
          </a:solidFill>
          <a:ln w="25400" cap="flat" cmpd="sng" algn="ctr">
            <a:solidFill>
              <a:schemeClr val="tx1"/>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Trebuchet MS"/>
              <a:ea typeface="+mn-ea"/>
              <a:cs typeface="+mn-cs"/>
            </a:endParaRPr>
          </a:p>
        </p:txBody>
      </p:sp>
      <p:pic>
        <p:nvPicPr>
          <p:cNvPr id="16385" name="Picture 1"/>
          <p:cNvPicPr>
            <a:picLocks noChangeAspect="1" noChangeArrowheads="1"/>
          </p:cNvPicPr>
          <p:nvPr/>
        </p:nvPicPr>
        <p:blipFill>
          <a:blip r:embed="rId8" cstate="print"/>
          <a:srcRect/>
          <a:stretch>
            <a:fillRect/>
          </a:stretch>
        </p:blipFill>
        <p:spPr bwMode="auto">
          <a:xfrm>
            <a:off x="6235317" y="6079252"/>
            <a:ext cx="687346" cy="3378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465140" y="620713"/>
            <a:ext cx="382258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a:solidFill>
                  <a:srgbClr val="C8C8C8"/>
                </a:solidFill>
                <a:latin typeface="Arial" charset="0"/>
              </a:rPr>
              <a:t>Igea: T-spline of Numerical Solution</a:t>
            </a:r>
          </a:p>
        </p:txBody>
      </p:sp>
      <p:sp>
        <p:nvSpPr>
          <p:cNvPr id="47107"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a:t>
            </a:r>
            <a:r>
              <a:rPr lang="en-US" sz="2400" b="1" dirty="0" smtClean="0">
                <a:solidFill>
                  <a:srgbClr val="FFFFFF"/>
                </a:solidFill>
                <a:latin typeface="Trebuchet MS" pitchFamily="34" charset="0"/>
              </a:rPr>
              <a:t>Refinement (EWC 2012)</a:t>
            </a:r>
          </a:p>
          <a:p>
            <a:pPr algn="l"/>
            <a:endParaRPr lang="en-US" sz="2400" b="1" dirty="0">
              <a:solidFill>
                <a:srgbClr val="FFFFFF"/>
              </a:solidFill>
              <a:latin typeface="Trebuchet MS" pitchFamily="34" charset="0"/>
            </a:endParaRPr>
          </a:p>
        </p:txBody>
      </p:sp>
      <p:pic>
        <p:nvPicPr>
          <p:cNvPr id="47108" name="Imagen 17" descr="Igea_300dpi(1x).jpg"/>
          <p:cNvPicPr>
            <a:picLocks noChangeAspect="1"/>
          </p:cNvPicPr>
          <p:nvPr/>
        </p:nvPicPr>
        <p:blipFill>
          <a:blip r:embed="rId3" cstate="print"/>
          <a:srcRect/>
          <a:stretch>
            <a:fillRect/>
          </a:stretch>
        </p:blipFill>
        <p:spPr bwMode="auto">
          <a:xfrm>
            <a:off x="292103" y="1444625"/>
            <a:ext cx="5106988" cy="5221288"/>
          </a:xfrm>
          <a:prstGeom prst="rect">
            <a:avLst/>
          </a:prstGeom>
          <a:noFill/>
          <a:ln w="9525">
            <a:noFill/>
            <a:miter lim="800000"/>
            <a:headEnd/>
            <a:tailEnd/>
          </a:ln>
        </p:spPr>
      </p:pic>
      <p:pic>
        <p:nvPicPr>
          <p:cNvPr id="47109" name="Imagen 18" descr="Igea_300dpi(1z).jpg"/>
          <p:cNvPicPr>
            <a:picLocks noChangeAspect="1"/>
          </p:cNvPicPr>
          <p:nvPr/>
        </p:nvPicPr>
        <p:blipFill>
          <a:blip r:embed="rId4" cstate="print"/>
          <a:srcRect/>
          <a:stretch>
            <a:fillRect/>
          </a:stretch>
        </p:blipFill>
        <p:spPr bwMode="auto">
          <a:xfrm>
            <a:off x="6002338" y="1460505"/>
            <a:ext cx="3584575" cy="5122863"/>
          </a:xfrm>
          <a:prstGeom prst="rect">
            <a:avLst/>
          </a:prstGeom>
          <a:noFill/>
          <a:ln w="9525">
            <a:noFill/>
            <a:miter lim="800000"/>
            <a:headEnd/>
            <a:tailEnd/>
          </a:ln>
        </p:spPr>
      </p:pic>
      <p:sp>
        <p:nvSpPr>
          <p:cNvPr id="47110" name="Text Box 10"/>
          <p:cNvSpPr txBox="1">
            <a:spLocks noChangeArrowheads="1"/>
          </p:cNvSpPr>
          <p:nvPr/>
        </p:nvSpPr>
        <p:spPr bwMode="auto">
          <a:xfrm>
            <a:off x="4002158" y="5945252"/>
            <a:ext cx="2370137" cy="646331"/>
          </a:xfrm>
          <a:prstGeom prst="rect">
            <a:avLst/>
          </a:prstGeom>
          <a:solidFill>
            <a:srgbClr val="FFFFFF"/>
          </a:solidFill>
          <a:ln w="57150" algn="ctr">
            <a:noFill/>
            <a:miter lim="800000"/>
            <a:headEnd/>
            <a:tailEnd/>
          </a:ln>
        </p:spPr>
        <p:txBody>
          <a:bodyPr>
            <a:spAutoFit/>
          </a:bodyPr>
          <a:lstStyle/>
          <a:p>
            <a:r>
              <a:rPr lang="en-US" sz="1800">
                <a:solidFill>
                  <a:srgbClr val="0070C0"/>
                </a:solidFill>
                <a:latin typeface="Trebuchet MS" pitchFamily="34" charset="0"/>
              </a:rPr>
              <a:t>Initial T-mesh</a:t>
            </a:r>
          </a:p>
          <a:p>
            <a:r>
              <a:rPr lang="en-US" sz="1800">
                <a:solidFill>
                  <a:srgbClr val="0070C0"/>
                </a:solidFill>
                <a:latin typeface="Trebuchet MS" pitchFamily="34" charset="0"/>
              </a:rPr>
              <a:t>5692 cells, 9304 DOF</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a:t>
            </a:r>
            <a:r>
              <a:rPr lang="en-US" sz="2400" b="1" dirty="0" smtClean="0">
                <a:solidFill>
                  <a:srgbClr val="FFFFFF"/>
                </a:solidFill>
                <a:latin typeface="Trebuchet MS" pitchFamily="34" charset="0"/>
              </a:rPr>
              <a:t>Refinement (EWC 2012)</a:t>
            </a:r>
          </a:p>
          <a:p>
            <a:pPr algn="l"/>
            <a:endParaRPr lang="en-US" sz="2400" b="1" dirty="0">
              <a:solidFill>
                <a:srgbClr val="FFFFFF"/>
              </a:solidFill>
              <a:latin typeface="Trebuchet MS" pitchFamily="34" charset="0"/>
            </a:endParaRPr>
          </a:p>
        </p:txBody>
      </p:sp>
      <p:pic>
        <p:nvPicPr>
          <p:cNvPr id="48131" name="Imagen 1" descr="Igea_300dpi(3x).jpg"/>
          <p:cNvPicPr>
            <a:picLocks noChangeAspect="1"/>
          </p:cNvPicPr>
          <p:nvPr/>
        </p:nvPicPr>
        <p:blipFill>
          <a:blip r:embed="rId3" cstate="print"/>
          <a:srcRect/>
          <a:stretch>
            <a:fillRect/>
          </a:stretch>
        </p:blipFill>
        <p:spPr bwMode="auto">
          <a:xfrm>
            <a:off x="336551" y="1428750"/>
            <a:ext cx="5105400" cy="5221288"/>
          </a:xfrm>
          <a:prstGeom prst="rect">
            <a:avLst/>
          </a:prstGeom>
          <a:noFill/>
          <a:ln w="9525">
            <a:noFill/>
            <a:miter lim="800000"/>
            <a:headEnd/>
            <a:tailEnd/>
          </a:ln>
        </p:spPr>
      </p:pic>
      <p:pic>
        <p:nvPicPr>
          <p:cNvPr id="48132" name="Imagen 2" descr="Igea_300dpi(3z).jpg"/>
          <p:cNvPicPr>
            <a:picLocks noChangeAspect="1"/>
          </p:cNvPicPr>
          <p:nvPr/>
        </p:nvPicPr>
        <p:blipFill>
          <a:blip r:embed="rId4" cstate="print"/>
          <a:srcRect/>
          <a:stretch>
            <a:fillRect/>
          </a:stretch>
        </p:blipFill>
        <p:spPr bwMode="auto">
          <a:xfrm>
            <a:off x="5881688" y="1400175"/>
            <a:ext cx="3681412" cy="5259388"/>
          </a:xfrm>
          <a:prstGeom prst="rect">
            <a:avLst/>
          </a:prstGeom>
          <a:noFill/>
          <a:ln w="9525">
            <a:noFill/>
            <a:miter lim="800000"/>
            <a:headEnd/>
            <a:tailEnd/>
          </a:ln>
        </p:spPr>
      </p:pic>
      <p:sp>
        <p:nvSpPr>
          <p:cNvPr id="48133" name="Rectangle 3"/>
          <p:cNvSpPr>
            <a:spLocks noChangeArrowheads="1"/>
          </p:cNvSpPr>
          <p:nvPr/>
        </p:nvSpPr>
        <p:spPr bwMode="auto">
          <a:xfrm>
            <a:off x="465140" y="620713"/>
            <a:ext cx="382258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err="1">
                <a:solidFill>
                  <a:srgbClr val="C8C8C8"/>
                </a:solidFill>
                <a:latin typeface="Arial" charset="0"/>
              </a:rPr>
              <a:t>Igea</a:t>
            </a:r>
            <a:r>
              <a:rPr lang="en-US" sz="1800" dirty="0">
                <a:solidFill>
                  <a:srgbClr val="C8C8C8"/>
                </a:solidFill>
                <a:latin typeface="Arial" charset="0"/>
              </a:rPr>
              <a:t>: T-</a:t>
            </a:r>
            <a:r>
              <a:rPr lang="en-US" sz="1800" dirty="0" err="1">
                <a:solidFill>
                  <a:srgbClr val="C8C8C8"/>
                </a:solidFill>
                <a:latin typeface="Arial" charset="0"/>
              </a:rPr>
              <a:t>spline</a:t>
            </a:r>
            <a:r>
              <a:rPr lang="en-US" sz="1800" dirty="0">
                <a:solidFill>
                  <a:srgbClr val="C8C8C8"/>
                </a:solidFill>
                <a:latin typeface="Arial" charset="0"/>
              </a:rPr>
              <a:t> of Numerical </a:t>
            </a:r>
            <a:r>
              <a:rPr lang="en-US" sz="1800" dirty="0" smtClean="0">
                <a:solidFill>
                  <a:srgbClr val="C8C8C8"/>
                </a:solidFill>
                <a:latin typeface="Arial" charset="0"/>
              </a:rPr>
              <a:t>Solution</a:t>
            </a:r>
            <a:endParaRPr lang="en-US" sz="1800" dirty="0">
              <a:solidFill>
                <a:srgbClr val="C8C8C8"/>
              </a:solidFill>
              <a:latin typeface="Arial" charset="0"/>
            </a:endParaRPr>
          </a:p>
        </p:txBody>
      </p:sp>
      <p:sp>
        <p:nvSpPr>
          <p:cNvPr id="48134" name="Text Box 10"/>
          <p:cNvSpPr txBox="1">
            <a:spLocks noChangeArrowheads="1"/>
          </p:cNvSpPr>
          <p:nvPr/>
        </p:nvSpPr>
        <p:spPr bwMode="auto">
          <a:xfrm>
            <a:off x="4002158" y="5945317"/>
            <a:ext cx="2370137" cy="646331"/>
          </a:xfrm>
          <a:prstGeom prst="rect">
            <a:avLst/>
          </a:prstGeom>
          <a:solidFill>
            <a:srgbClr val="FFFFFF"/>
          </a:solidFill>
          <a:ln w="57150" algn="ctr">
            <a:noFill/>
            <a:miter lim="800000"/>
            <a:headEnd/>
            <a:tailEnd/>
          </a:ln>
        </p:spPr>
        <p:txBody>
          <a:bodyPr>
            <a:spAutoFit/>
          </a:bodyPr>
          <a:lstStyle/>
          <a:p>
            <a:r>
              <a:rPr lang="en-US" sz="1800">
                <a:solidFill>
                  <a:srgbClr val="0070C0"/>
                </a:solidFill>
                <a:latin typeface="Trebuchet MS" pitchFamily="34" charset="0"/>
              </a:rPr>
              <a:t>2</a:t>
            </a:r>
            <a:r>
              <a:rPr lang="en-US" sz="1800" baseline="30000">
                <a:solidFill>
                  <a:srgbClr val="0070C0"/>
                </a:solidFill>
                <a:latin typeface="Trebuchet MS" pitchFamily="34" charset="0"/>
              </a:rPr>
              <a:t>nd</a:t>
            </a:r>
            <a:r>
              <a:rPr lang="en-US" sz="1800">
                <a:solidFill>
                  <a:srgbClr val="0070C0"/>
                </a:solidFill>
                <a:latin typeface="Trebuchet MS" pitchFamily="34" charset="0"/>
              </a:rPr>
              <a:t> local refinement</a:t>
            </a:r>
          </a:p>
          <a:p>
            <a:r>
              <a:rPr lang="en-US" sz="1800">
                <a:solidFill>
                  <a:srgbClr val="0070C0"/>
                </a:solidFill>
                <a:latin typeface="Trebuchet MS" pitchFamily="34" charset="0"/>
              </a:rPr>
              <a:t>6021 cells, 9807 DOF</a:t>
            </a:r>
          </a:p>
        </p:txBody>
      </p:sp>
      <p:grpSp>
        <p:nvGrpSpPr>
          <p:cNvPr id="13" name="12 Grupo"/>
          <p:cNvGrpSpPr/>
          <p:nvPr/>
        </p:nvGrpSpPr>
        <p:grpSpPr>
          <a:xfrm>
            <a:off x="4753294" y="795528"/>
            <a:ext cx="3485450" cy="443992"/>
            <a:chOff x="4506406" y="740664"/>
            <a:chExt cx="3485450" cy="443992"/>
          </a:xfrm>
        </p:grpSpPr>
        <p:pic>
          <p:nvPicPr>
            <p:cNvPr id="8" name="Picture 8"/>
            <p:cNvPicPr>
              <a:picLocks noChangeAspect="1" noChangeArrowheads="1"/>
            </p:cNvPicPr>
            <p:nvPr/>
          </p:nvPicPr>
          <p:blipFill>
            <a:blip r:embed="rId5"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9" name="Picture 9"/>
            <p:cNvPicPr>
              <a:picLocks noChangeAspect="1" noChangeArrowheads="1"/>
            </p:cNvPicPr>
            <p:nvPr/>
          </p:nvPicPr>
          <p:blipFill>
            <a:blip r:embed="rId6"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10" name="Picture 10"/>
            <p:cNvPicPr>
              <a:picLocks noChangeAspect="1" noChangeArrowheads="1"/>
            </p:cNvPicPr>
            <p:nvPr/>
          </p:nvPicPr>
          <p:blipFill>
            <a:blip r:embed="rId7"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11"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r>
                <a:rPr lang="es-ES" sz="1400" i="1" dirty="0">
                  <a:solidFill>
                    <a:schemeClr val="bg1"/>
                  </a:solidFill>
                  <a:cs typeface="Times New Roman" pitchFamily="18" charset="0"/>
                </a:rPr>
                <a:t>d</a:t>
              </a:r>
            </a:p>
          </p:txBody>
        </p:sp>
        <p:sp>
          <p:nvSpPr>
            <p:cNvPr id="12"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r>
                <a:rPr lang="en-US" sz="1200" dirty="0" smtClean="0">
                  <a:solidFill>
                    <a:schemeClr val="bg1"/>
                  </a:solidFill>
                  <a:latin typeface="Arial" pitchFamily="34" charset="0"/>
                  <a:cs typeface="Arial" pitchFamily="34" charset="0"/>
                </a:rPr>
                <a:t>Error indicator :</a:t>
              </a:r>
              <a:endParaRPr lang="en-US" sz="1200" dirty="0">
                <a:solidFill>
                  <a:schemeClr val="bg1"/>
                </a:solidFill>
                <a:latin typeface="Arial" pitchFamily="34" charset="0"/>
                <a:cs typeface="Arial" pitchFamily="34" charset="0"/>
              </a:endParaRPr>
            </a:p>
          </p:txBody>
        </p:sp>
      </p:gr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a:t>
            </a:r>
            <a:r>
              <a:rPr lang="en-US" sz="2400" b="1" dirty="0" smtClean="0">
                <a:solidFill>
                  <a:srgbClr val="FFFFFF"/>
                </a:solidFill>
                <a:latin typeface="Trebuchet MS" pitchFamily="34" charset="0"/>
              </a:rPr>
              <a:t>Refinement (EWC 2012)</a:t>
            </a:r>
          </a:p>
          <a:p>
            <a:pPr algn="l"/>
            <a:endParaRPr lang="en-US" sz="2400" b="1" dirty="0">
              <a:solidFill>
                <a:srgbClr val="FFFFFF"/>
              </a:solidFill>
              <a:latin typeface="Trebuchet MS" pitchFamily="34" charset="0"/>
            </a:endParaRPr>
          </a:p>
        </p:txBody>
      </p:sp>
      <p:pic>
        <p:nvPicPr>
          <p:cNvPr id="49155" name="Imagen 1" descr="Igea2_300dpi(6x).jpg"/>
          <p:cNvPicPr>
            <a:picLocks noChangeAspect="1"/>
          </p:cNvPicPr>
          <p:nvPr/>
        </p:nvPicPr>
        <p:blipFill>
          <a:blip r:embed="rId3" cstate="print"/>
          <a:srcRect/>
          <a:stretch>
            <a:fillRect/>
          </a:stretch>
        </p:blipFill>
        <p:spPr bwMode="auto">
          <a:xfrm>
            <a:off x="350843" y="1455741"/>
            <a:ext cx="5106987" cy="5222875"/>
          </a:xfrm>
          <a:prstGeom prst="rect">
            <a:avLst/>
          </a:prstGeom>
          <a:noFill/>
          <a:ln w="9525">
            <a:noFill/>
            <a:miter lim="800000"/>
            <a:headEnd/>
            <a:tailEnd/>
          </a:ln>
        </p:spPr>
      </p:pic>
      <p:pic>
        <p:nvPicPr>
          <p:cNvPr id="49156" name="Imagen 2" descr="Igea_300dpi(6z).jpg"/>
          <p:cNvPicPr>
            <a:picLocks noChangeAspect="1"/>
          </p:cNvPicPr>
          <p:nvPr/>
        </p:nvPicPr>
        <p:blipFill>
          <a:blip r:embed="rId4" cstate="print"/>
          <a:srcRect/>
          <a:stretch>
            <a:fillRect/>
          </a:stretch>
        </p:blipFill>
        <p:spPr bwMode="auto">
          <a:xfrm>
            <a:off x="5910263" y="1431925"/>
            <a:ext cx="3676650" cy="5253038"/>
          </a:xfrm>
          <a:prstGeom prst="rect">
            <a:avLst/>
          </a:prstGeom>
          <a:noFill/>
          <a:ln w="9525">
            <a:noFill/>
            <a:miter lim="800000"/>
            <a:headEnd/>
            <a:tailEnd/>
          </a:ln>
        </p:spPr>
      </p:pic>
      <p:sp>
        <p:nvSpPr>
          <p:cNvPr id="49157" name="Rectangle 3"/>
          <p:cNvSpPr>
            <a:spLocks noChangeArrowheads="1"/>
          </p:cNvSpPr>
          <p:nvPr/>
        </p:nvSpPr>
        <p:spPr bwMode="auto">
          <a:xfrm>
            <a:off x="465140" y="620713"/>
            <a:ext cx="382258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err="1">
                <a:solidFill>
                  <a:srgbClr val="C8C8C8"/>
                </a:solidFill>
                <a:latin typeface="Arial" charset="0"/>
              </a:rPr>
              <a:t>Igea</a:t>
            </a:r>
            <a:r>
              <a:rPr lang="en-US" sz="1800" dirty="0">
                <a:solidFill>
                  <a:srgbClr val="C8C8C8"/>
                </a:solidFill>
                <a:latin typeface="Arial" charset="0"/>
              </a:rPr>
              <a:t>: T-</a:t>
            </a:r>
            <a:r>
              <a:rPr lang="en-US" sz="1800" dirty="0" err="1">
                <a:solidFill>
                  <a:srgbClr val="C8C8C8"/>
                </a:solidFill>
                <a:latin typeface="Arial" charset="0"/>
              </a:rPr>
              <a:t>spline</a:t>
            </a:r>
            <a:r>
              <a:rPr lang="en-US" sz="1800" dirty="0">
                <a:solidFill>
                  <a:srgbClr val="C8C8C8"/>
                </a:solidFill>
                <a:latin typeface="Arial" charset="0"/>
              </a:rPr>
              <a:t> of Numerical Solution</a:t>
            </a:r>
          </a:p>
        </p:txBody>
      </p:sp>
      <p:sp>
        <p:nvSpPr>
          <p:cNvPr id="49158" name="Text Box 10"/>
          <p:cNvSpPr txBox="1">
            <a:spLocks noChangeArrowheads="1"/>
          </p:cNvSpPr>
          <p:nvPr/>
        </p:nvSpPr>
        <p:spPr bwMode="auto">
          <a:xfrm>
            <a:off x="3808413" y="5945252"/>
            <a:ext cx="2628900" cy="646331"/>
          </a:xfrm>
          <a:prstGeom prst="rect">
            <a:avLst/>
          </a:prstGeom>
          <a:solidFill>
            <a:srgbClr val="FFFFFF"/>
          </a:solidFill>
          <a:ln w="57150" algn="ctr">
            <a:noFill/>
            <a:miter lim="800000"/>
            <a:headEnd/>
            <a:tailEnd/>
          </a:ln>
        </p:spPr>
        <p:txBody>
          <a:bodyPr>
            <a:spAutoFit/>
          </a:bodyPr>
          <a:lstStyle/>
          <a:p>
            <a:r>
              <a:rPr lang="en-US" sz="1800">
                <a:solidFill>
                  <a:srgbClr val="0070C0"/>
                </a:solidFill>
                <a:latin typeface="Trebuchet MS" pitchFamily="34" charset="0"/>
              </a:rPr>
              <a:t>5</a:t>
            </a:r>
            <a:r>
              <a:rPr lang="en-US" sz="1800" baseline="30000">
                <a:solidFill>
                  <a:srgbClr val="0070C0"/>
                </a:solidFill>
                <a:latin typeface="Trebuchet MS" pitchFamily="34" charset="0"/>
              </a:rPr>
              <a:t>th</a:t>
            </a:r>
            <a:r>
              <a:rPr lang="en-US" sz="1800">
                <a:solidFill>
                  <a:srgbClr val="0070C0"/>
                </a:solidFill>
                <a:latin typeface="Trebuchet MS" pitchFamily="34" charset="0"/>
              </a:rPr>
              <a:t> local refinement</a:t>
            </a:r>
          </a:p>
          <a:p>
            <a:r>
              <a:rPr lang="en-US" sz="1800">
                <a:solidFill>
                  <a:srgbClr val="0070C0"/>
                </a:solidFill>
                <a:latin typeface="Trebuchet MS" pitchFamily="34" charset="0"/>
              </a:rPr>
              <a:t>6756 cells, 10838 DOF</a:t>
            </a:r>
          </a:p>
        </p:txBody>
      </p:sp>
      <p:grpSp>
        <p:nvGrpSpPr>
          <p:cNvPr id="7" name="6 Grupo"/>
          <p:cNvGrpSpPr/>
          <p:nvPr/>
        </p:nvGrpSpPr>
        <p:grpSpPr>
          <a:xfrm>
            <a:off x="4753294" y="795528"/>
            <a:ext cx="3485450" cy="443992"/>
            <a:chOff x="4506406" y="740664"/>
            <a:chExt cx="3485450" cy="443992"/>
          </a:xfrm>
        </p:grpSpPr>
        <p:pic>
          <p:nvPicPr>
            <p:cNvPr id="8" name="Picture 8"/>
            <p:cNvPicPr>
              <a:picLocks noChangeAspect="1" noChangeArrowheads="1"/>
            </p:cNvPicPr>
            <p:nvPr/>
          </p:nvPicPr>
          <p:blipFill>
            <a:blip r:embed="rId5"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9" name="Picture 9"/>
            <p:cNvPicPr>
              <a:picLocks noChangeAspect="1" noChangeArrowheads="1"/>
            </p:cNvPicPr>
            <p:nvPr/>
          </p:nvPicPr>
          <p:blipFill>
            <a:blip r:embed="rId6"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10" name="Picture 10"/>
            <p:cNvPicPr>
              <a:picLocks noChangeAspect="1" noChangeArrowheads="1"/>
            </p:cNvPicPr>
            <p:nvPr/>
          </p:nvPicPr>
          <p:blipFill>
            <a:blip r:embed="rId7"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11"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r>
                <a:rPr lang="es-ES" sz="1400" i="1" dirty="0">
                  <a:solidFill>
                    <a:schemeClr val="bg1"/>
                  </a:solidFill>
                  <a:cs typeface="Times New Roman" pitchFamily="18" charset="0"/>
                </a:rPr>
                <a:t>d</a:t>
              </a:r>
            </a:p>
          </p:txBody>
        </p:sp>
        <p:sp>
          <p:nvSpPr>
            <p:cNvPr id="12"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r>
                <a:rPr lang="en-US" sz="1200" dirty="0" smtClean="0">
                  <a:solidFill>
                    <a:schemeClr val="bg1"/>
                  </a:solidFill>
                  <a:latin typeface="Arial" pitchFamily="34" charset="0"/>
                  <a:cs typeface="Arial" pitchFamily="34" charset="0"/>
                </a:rPr>
                <a:t>Error indicator :</a:t>
              </a:r>
              <a:endParaRPr lang="en-US" sz="1200" dirty="0">
                <a:solidFill>
                  <a:schemeClr val="bg1"/>
                </a:solidFill>
                <a:latin typeface="Arial" pitchFamily="34" charset="0"/>
                <a:cs typeface="Arial" pitchFamily="34" charset="0"/>
              </a:endParaRPr>
            </a:p>
          </p:txBody>
        </p:sp>
      </p:gr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496958" y="673100"/>
            <a:ext cx="5618013"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Volume parameterization based on SUS of T-meshes</a:t>
            </a:r>
            <a:endParaRPr kumimoji="0" lang="en-US" sz="1800" dirty="0">
              <a:solidFill>
                <a:srgbClr val="C8C8C8"/>
              </a:solidFill>
              <a:latin typeface="Arial" charset="0"/>
            </a:endParaRPr>
          </a:p>
        </p:txBody>
      </p:sp>
      <p:sp>
        <p:nvSpPr>
          <p:cNvPr id="3686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on T-meshes for Complex Solids </a:t>
            </a:r>
            <a:endParaRPr kumimoji="0" lang="en-US" sz="2400" b="1" dirty="0">
              <a:solidFill>
                <a:srgbClr val="FFFFFF"/>
              </a:solidFill>
              <a:latin typeface="Trebuchet MS" pitchFamily="34" charset="0"/>
            </a:endParaRPr>
          </a:p>
        </p:txBody>
      </p:sp>
      <p:sp>
        <p:nvSpPr>
          <p:cNvPr id="15" name="Rectangle 3"/>
          <p:cNvSpPr>
            <a:spLocks noChangeArrowheads="1"/>
          </p:cNvSpPr>
          <p:nvPr/>
        </p:nvSpPr>
        <p:spPr bwMode="auto">
          <a:xfrm>
            <a:off x="0" y="1773990"/>
            <a:ext cx="9906000" cy="707886"/>
          </a:xfrm>
          <a:prstGeom prst="rect">
            <a:avLst/>
          </a:prstGeom>
          <a:noFill/>
          <a:ln w="57150">
            <a:noFill/>
            <a:miter lim="800000"/>
            <a:headEnd/>
            <a:tailEnd/>
          </a:ln>
        </p:spPr>
        <p:txBody>
          <a:bodyPr anchor="ctr">
            <a:spAutoFit/>
          </a:bodyPr>
          <a:lstStyle/>
          <a:p>
            <a:pPr algn="l"/>
            <a:r>
              <a:rPr lang="en-US" sz="2000" dirty="0">
                <a:solidFill>
                  <a:schemeClr val="accent2"/>
                </a:solidFill>
                <a:latin typeface="Arial" charset="0"/>
                <a:sym typeface="Math1" pitchFamily="2" charset="2"/>
              </a:rPr>
              <a:t>     1. </a:t>
            </a:r>
            <a:r>
              <a:rPr lang="en-US" sz="2000" dirty="0" smtClean="0">
                <a:solidFill>
                  <a:schemeClr val="accent2"/>
                </a:solidFill>
                <a:latin typeface="Arial" charset="0"/>
                <a:sym typeface="Math1" pitchFamily="2" charset="2"/>
              </a:rPr>
              <a:t>The key of the </a:t>
            </a:r>
            <a:r>
              <a:rPr lang="en-US" sz="2000" dirty="0" err="1" smtClean="0">
                <a:solidFill>
                  <a:schemeClr val="accent2"/>
                </a:solidFill>
                <a:latin typeface="Arial" charset="0"/>
                <a:sym typeface="Math1" pitchFamily="2" charset="2"/>
              </a:rPr>
              <a:t>meccano</a:t>
            </a:r>
            <a:r>
              <a:rPr lang="en-US" sz="2000" dirty="0" smtClean="0">
                <a:solidFill>
                  <a:schemeClr val="accent2"/>
                </a:solidFill>
                <a:latin typeface="Arial" charset="0"/>
                <a:sym typeface="Math1" pitchFamily="2" charset="2"/>
              </a:rPr>
              <a:t> method is the simultaneous untangling and smoothing</a:t>
            </a:r>
          </a:p>
          <a:p>
            <a:pPr algn="l"/>
            <a:r>
              <a:rPr lang="en-US" sz="2000" dirty="0" smtClean="0">
                <a:solidFill>
                  <a:schemeClr val="accent2"/>
                </a:solidFill>
                <a:latin typeface="Arial" charset="0"/>
                <a:sym typeface="Math1" pitchFamily="2" charset="2"/>
              </a:rPr>
              <a:t>         (SUS) procedure. </a:t>
            </a:r>
            <a:endParaRPr lang="en-GB" sz="2000" dirty="0">
              <a:solidFill>
                <a:schemeClr val="accent2"/>
              </a:solidFill>
              <a:latin typeface="Arial" charset="0"/>
              <a:sym typeface="Math1" pitchFamily="2" charset="2"/>
            </a:endParaRPr>
          </a:p>
        </p:txBody>
      </p:sp>
      <p:sp>
        <p:nvSpPr>
          <p:cNvPr id="16" name="Rectangle 4"/>
          <p:cNvSpPr>
            <a:spLocks noChangeArrowheads="1"/>
          </p:cNvSpPr>
          <p:nvPr/>
        </p:nvSpPr>
        <p:spPr bwMode="auto">
          <a:xfrm>
            <a:off x="2" y="2871556"/>
            <a:ext cx="9736853" cy="1015663"/>
          </a:xfrm>
          <a:prstGeom prst="rect">
            <a:avLst/>
          </a:prstGeom>
          <a:noFill/>
          <a:ln w="57150">
            <a:noFill/>
            <a:miter lim="800000"/>
            <a:headEnd/>
            <a:tailEnd/>
          </a:ln>
        </p:spPr>
        <p:txBody>
          <a:bodyPr wrap="square" anchor="ctr">
            <a:spAutoFit/>
          </a:bodyPr>
          <a:lstStyle/>
          <a:p>
            <a:pPr marL="622300" indent="-622300" algn="l"/>
            <a:r>
              <a:rPr lang="en-GB" sz="2000" dirty="0">
                <a:solidFill>
                  <a:schemeClr val="accent2"/>
                </a:solidFill>
                <a:latin typeface="Arial" charset="0"/>
                <a:sym typeface="Math1" pitchFamily="2" charset="2"/>
              </a:rPr>
              <a:t>     2. </a:t>
            </a:r>
            <a:r>
              <a:rPr lang="en-GB" sz="2000" dirty="0" smtClean="0">
                <a:solidFill>
                  <a:schemeClr val="accent2"/>
                </a:solidFill>
                <a:latin typeface="Arial" charset="0"/>
                <a:sym typeface="Math1" pitchFamily="2" charset="2"/>
              </a:rPr>
              <a:t>The quality of the  T-</a:t>
            </a:r>
            <a:r>
              <a:rPr lang="en-GB" sz="2000" dirty="0" err="1" smtClean="0">
                <a:solidFill>
                  <a:schemeClr val="accent2"/>
                </a:solidFill>
                <a:latin typeface="Arial" charset="0"/>
                <a:sym typeface="Math1" pitchFamily="2" charset="2"/>
              </a:rPr>
              <a:t>spline</a:t>
            </a:r>
            <a:r>
              <a:rPr lang="en-GB" sz="2000" dirty="0" smtClean="0">
                <a:solidFill>
                  <a:schemeClr val="accent2"/>
                </a:solidFill>
                <a:latin typeface="Arial" charset="0"/>
                <a:sym typeface="Math1" pitchFamily="2" charset="2"/>
              </a:rPr>
              <a:t>  mapping  (i.e., positive </a:t>
            </a:r>
            <a:r>
              <a:rPr lang="en-GB" sz="2000" dirty="0" err="1" smtClean="0">
                <a:solidFill>
                  <a:schemeClr val="accent2"/>
                </a:solidFill>
                <a:latin typeface="Arial" charset="0"/>
                <a:sym typeface="Math1" pitchFamily="2" charset="2"/>
              </a:rPr>
              <a:t>Jacobian</a:t>
            </a:r>
            <a:r>
              <a:rPr lang="en-GB" sz="2000" dirty="0" smtClean="0">
                <a:solidFill>
                  <a:schemeClr val="accent2"/>
                </a:solidFill>
                <a:latin typeface="Arial" charset="0"/>
                <a:sym typeface="Math1" pitchFamily="2" charset="2"/>
              </a:rPr>
              <a:t>, </a:t>
            </a:r>
            <a:r>
              <a:rPr lang="en-US" sz="2000" dirty="0" smtClean="0">
                <a:solidFill>
                  <a:schemeClr val="accent2"/>
                </a:solidFill>
                <a:latin typeface="Arial" charset="0"/>
                <a:sym typeface="Math1" pitchFamily="2" charset="2"/>
              </a:rPr>
              <a:t>good uniformity and </a:t>
            </a:r>
            <a:r>
              <a:rPr lang="en-US" sz="2000" dirty="0" err="1" smtClean="0">
                <a:solidFill>
                  <a:schemeClr val="accent2"/>
                </a:solidFill>
                <a:latin typeface="Arial" charset="0"/>
                <a:sym typeface="Math1" pitchFamily="2" charset="2"/>
              </a:rPr>
              <a:t>orthogonality</a:t>
            </a:r>
            <a:r>
              <a:rPr lang="en-US" sz="2000" dirty="0" smtClean="0">
                <a:solidFill>
                  <a:schemeClr val="accent2"/>
                </a:solidFill>
                <a:latin typeface="Arial" charset="0"/>
                <a:sym typeface="Math1" pitchFamily="2" charset="2"/>
              </a:rPr>
              <a:t> of the </a:t>
            </a:r>
            <a:r>
              <a:rPr lang="en-US" sz="2000" dirty="0" err="1" smtClean="0">
                <a:solidFill>
                  <a:schemeClr val="accent2"/>
                </a:solidFill>
                <a:latin typeface="Arial" charset="0"/>
                <a:sym typeface="Math1" pitchFamily="2" charset="2"/>
              </a:rPr>
              <a:t>isoparametric</a:t>
            </a:r>
            <a:r>
              <a:rPr lang="en-US" sz="2000" dirty="0" smtClean="0">
                <a:solidFill>
                  <a:schemeClr val="accent2"/>
                </a:solidFill>
                <a:latin typeface="Arial" charset="0"/>
                <a:sym typeface="Math1" pitchFamily="2" charset="2"/>
              </a:rPr>
              <a:t> curves)  </a:t>
            </a:r>
            <a:r>
              <a:rPr lang="en-GB" sz="2000" dirty="0" smtClean="0">
                <a:solidFill>
                  <a:schemeClr val="accent2"/>
                </a:solidFill>
                <a:latin typeface="Arial" charset="0"/>
                <a:sym typeface="Math1" pitchFamily="2" charset="2"/>
              </a:rPr>
              <a:t>depends on  the  quality of the T-mesh in the physical space. We have to fix a quality metric for this mapping.</a:t>
            </a:r>
            <a:endParaRPr lang="en-GB" sz="2000" b="1" dirty="0">
              <a:solidFill>
                <a:schemeClr val="accent2"/>
              </a:solidFill>
              <a:latin typeface="Arial" charset="0"/>
            </a:endParaRPr>
          </a:p>
        </p:txBody>
      </p:sp>
      <p:sp>
        <p:nvSpPr>
          <p:cNvPr id="17" name="Rectangle 9"/>
          <p:cNvSpPr>
            <a:spLocks noChangeArrowheads="1"/>
          </p:cNvSpPr>
          <p:nvPr/>
        </p:nvSpPr>
        <p:spPr bwMode="auto">
          <a:xfrm>
            <a:off x="0" y="4240052"/>
            <a:ext cx="9906000" cy="1015663"/>
          </a:xfrm>
          <a:prstGeom prst="rect">
            <a:avLst/>
          </a:prstGeom>
          <a:noFill/>
          <a:ln w="57150">
            <a:noFill/>
            <a:miter lim="800000"/>
            <a:headEnd/>
            <a:tailEnd/>
          </a:ln>
        </p:spPr>
        <p:txBody>
          <a:bodyPr anchor="ctr">
            <a:spAutoFit/>
          </a:bodyPr>
          <a:lstStyle/>
          <a:p>
            <a:pPr algn="l">
              <a:buFont typeface="Math1" pitchFamily="2" charset="2"/>
              <a:buNone/>
            </a:pPr>
            <a:r>
              <a:rPr lang="en-GB" sz="2000" dirty="0">
                <a:solidFill>
                  <a:schemeClr val="accent2"/>
                </a:solidFill>
                <a:latin typeface="Arial" charset="0"/>
                <a:sym typeface="Math1" pitchFamily="2" charset="2"/>
              </a:rPr>
              <a:t>     3. </a:t>
            </a:r>
            <a:r>
              <a:rPr lang="en-GB" sz="2000" dirty="0" smtClean="0">
                <a:solidFill>
                  <a:schemeClr val="accent2"/>
                </a:solidFill>
                <a:latin typeface="Arial" charset="0"/>
                <a:sym typeface="Math1" pitchFamily="2" charset="2"/>
              </a:rPr>
              <a:t>In order to  simplify  the  procedure  and  t</a:t>
            </a:r>
            <a:r>
              <a:rPr lang="en-US" sz="2000" dirty="0" smtClean="0">
                <a:solidFill>
                  <a:schemeClr val="accent2"/>
                </a:solidFill>
                <a:latin typeface="Arial" charset="0"/>
                <a:sym typeface="Math1" pitchFamily="2" charset="2"/>
              </a:rPr>
              <a:t>o  get  less  distortion  in  the volume</a:t>
            </a:r>
          </a:p>
          <a:p>
            <a:pPr algn="l">
              <a:buFont typeface="Math1" pitchFamily="2" charset="2"/>
              <a:buNone/>
            </a:pPr>
            <a:r>
              <a:rPr lang="en-US" sz="2000" dirty="0" smtClean="0">
                <a:solidFill>
                  <a:schemeClr val="accent2"/>
                </a:solidFill>
                <a:latin typeface="Arial" charset="0"/>
                <a:sym typeface="Math1" pitchFamily="2" charset="2"/>
              </a:rPr>
              <a:t>         parameterization,  </a:t>
            </a:r>
            <a:r>
              <a:rPr lang="en-GB" sz="2000" dirty="0" smtClean="0">
                <a:solidFill>
                  <a:schemeClr val="accent2"/>
                </a:solidFill>
                <a:latin typeface="Arial" charset="0"/>
                <a:sym typeface="Math1" pitchFamily="2" charset="2"/>
              </a:rPr>
              <a:t>it  should  be  interesting  to  </a:t>
            </a:r>
            <a:r>
              <a:rPr lang="en-GB" sz="2000" b="1" dirty="0" smtClean="0">
                <a:solidFill>
                  <a:schemeClr val="accent2"/>
                </a:solidFill>
                <a:latin typeface="Arial" charset="0"/>
                <a:sym typeface="Math1" pitchFamily="2" charset="2"/>
              </a:rPr>
              <a:t>directly  apply  the  </a:t>
            </a:r>
            <a:r>
              <a:rPr lang="en-GB" sz="2000" b="1" dirty="0" err="1" smtClean="0">
                <a:solidFill>
                  <a:schemeClr val="accent2"/>
                </a:solidFill>
                <a:latin typeface="Arial" charset="0"/>
                <a:sym typeface="Math1" pitchFamily="2" charset="2"/>
              </a:rPr>
              <a:t>meccano</a:t>
            </a:r>
            <a:r>
              <a:rPr lang="en-GB" sz="2000" b="1" dirty="0" smtClean="0">
                <a:solidFill>
                  <a:schemeClr val="accent2"/>
                </a:solidFill>
                <a:latin typeface="Arial" charset="0"/>
                <a:sym typeface="Math1" pitchFamily="2" charset="2"/>
              </a:rPr>
              <a:t> </a:t>
            </a:r>
          </a:p>
          <a:p>
            <a:pPr algn="l">
              <a:buFont typeface="Math1" pitchFamily="2" charset="2"/>
              <a:buNone/>
            </a:pPr>
            <a:r>
              <a:rPr lang="en-GB" sz="2000" b="1" dirty="0" smtClean="0">
                <a:solidFill>
                  <a:schemeClr val="accent2"/>
                </a:solidFill>
                <a:latin typeface="Arial" charset="0"/>
                <a:sym typeface="Math1" pitchFamily="2" charset="2"/>
              </a:rPr>
              <a:t>         method on T-meshes instead of tetrahedral meshes</a:t>
            </a:r>
            <a:r>
              <a:rPr lang="en-US" sz="2000" dirty="0" smtClean="0">
                <a:solidFill>
                  <a:schemeClr val="accent2"/>
                </a:solidFill>
                <a:latin typeface="Arial" charset="0"/>
                <a:sym typeface="Math1" pitchFamily="2" charset="2"/>
              </a:rPr>
              <a:t>.</a:t>
            </a:r>
            <a:r>
              <a:rPr lang="en-GB" sz="2000" dirty="0" smtClean="0">
                <a:solidFill>
                  <a:schemeClr val="accent2"/>
                </a:solidFill>
                <a:latin typeface="Arial" charset="0"/>
                <a:sym typeface="Math1" pitchFamily="2" charset="2"/>
              </a:rPr>
              <a:t> </a:t>
            </a:r>
            <a:endParaRPr lang="en-GB" sz="2000" dirty="0">
              <a:solidFill>
                <a:schemeClr val="accent2"/>
              </a:solidFill>
              <a:latin typeface="Arial" charset="0"/>
              <a:sym typeface="Math1" pitchFamily="2" charset="2"/>
            </a:endParaRPr>
          </a:p>
        </p:txBody>
      </p:sp>
      <p:sp>
        <p:nvSpPr>
          <p:cNvPr id="21" name="Rectangle 14"/>
          <p:cNvSpPr>
            <a:spLocks noChangeArrowheads="1"/>
          </p:cNvSpPr>
          <p:nvPr/>
        </p:nvSpPr>
        <p:spPr bwMode="auto">
          <a:xfrm>
            <a:off x="0" y="5742147"/>
            <a:ext cx="9906000" cy="400110"/>
          </a:xfrm>
          <a:prstGeom prst="rect">
            <a:avLst/>
          </a:prstGeom>
          <a:noFill/>
          <a:ln w="57150">
            <a:noFill/>
            <a:miter lim="800000"/>
            <a:headEnd/>
            <a:tailEnd/>
          </a:ln>
        </p:spPr>
        <p:txBody>
          <a:bodyPr anchor="ctr">
            <a:spAutoFit/>
          </a:bodyPr>
          <a:lstStyle/>
          <a:p>
            <a:pPr algn="l">
              <a:buFont typeface="Math1" pitchFamily="2" charset="2"/>
              <a:buNone/>
            </a:pPr>
            <a:r>
              <a:rPr lang="en-GB" sz="2000" dirty="0">
                <a:solidFill>
                  <a:schemeClr val="accent2"/>
                </a:solidFill>
                <a:latin typeface="Arial" charset="0"/>
                <a:sym typeface="Math1" pitchFamily="2" charset="2"/>
              </a:rPr>
              <a:t>     </a:t>
            </a:r>
            <a:r>
              <a:rPr lang="en-GB" sz="2000" dirty="0" smtClean="0">
                <a:solidFill>
                  <a:schemeClr val="accent2"/>
                </a:solidFill>
                <a:latin typeface="Arial" charset="0"/>
                <a:sym typeface="Math1" pitchFamily="2" charset="2"/>
              </a:rPr>
              <a:t>4. We have started analysing the problem in 2-D.</a:t>
            </a:r>
            <a:endParaRPr lang="en-GB" sz="2000" dirty="0">
              <a:solidFill>
                <a:srgbClr val="FFC000"/>
              </a:solidFill>
              <a:latin typeface="Arial" charset="0"/>
              <a:sym typeface="Math1" pitchFamily="2" charset="2"/>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The Meccano Method on T-meshes in 2-D</a:t>
            </a:r>
            <a:endParaRPr lang="en-US" dirty="0"/>
          </a:p>
        </p:txBody>
      </p:sp>
      <p:sp>
        <p:nvSpPr>
          <p:cNvPr id="7" name="6 CuadroTexto"/>
          <p:cNvSpPr txBox="1"/>
          <p:nvPr/>
        </p:nvSpPr>
        <p:spPr>
          <a:xfrm>
            <a:off x="1081059" y="6198343"/>
            <a:ext cx="2166953"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Parameter space</a:t>
            </a:r>
            <a:endParaRPr kumimoji="0" lang="es-ES" sz="1800" dirty="0">
              <a:solidFill>
                <a:srgbClr val="000000"/>
              </a:solidFill>
              <a:latin typeface="Arial" charset="0"/>
            </a:endParaRPr>
          </a:p>
        </p:txBody>
      </p:sp>
      <p:sp>
        <p:nvSpPr>
          <p:cNvPr id="55304" name="Rectangle 8"/>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55305" name="Rectangle 9"/>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endParaRPr>
          </a:p>
        </p:txBody>
      </p:sp>
      <p:sp>
        <p:nvSpPr>
          <p:cNvPr id="12" name="11 CuadroTexto"/>
          <p:cNvSpPr txBox="1"/>
          <p:nvPr/>
        </p:nvSpPr>
        <p:spPr>
          <a:xfrm>
            <a:off x="655653" y="1510272"/>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T-mesh</a:t>
            </a:r>
            <a:endParaRPr kumimoji="0" lang="es-ES" sz="1800" dirty="0">
              <a:solidFill>
                <a:srgbClr val="000000"/>
              </a:solidFill>
              <a:latin typeface="Arial" charset="0"/>
            </a:endParaRPr>
          </a:p>
        </p:txBody>
      </p:sp>
      <p:sp>
        <p:nvSpPr>
          <p:cNvPr id="13" name="12 CuadroTexto"/>
          <p:cNvSpPr txBox="1"/>
          <p:nvPr/>
        </p:nvSpPr>
        <p:spPr>
          <a:xfrm>
            <a:off x="6583161" y="6186506"/>
            <a:ext cx="2321735"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Physical space</a:t>
            </a:r>
            <a:endParaRPr kumimoji="0" lang="es-ES" sz="1800" dirty="0">
              <a:solidFill>
                <a:srgbClr val="000000"/>
              </a:solidFill>
              <a:latin typeface="Arial" charset="0"/>
            </a:endParaRPr>
          </a:p>
        </p:txBody>
      </p:sp>
      <p:sp>
        <p:nvSpPr>
          <p:cNvPr id="14" name="13 CuadroTexto"/>
          <p:cNvSpPr txBox="1"/>
          <p:nvPr/>
        </p:nvSpPr>
        <p:spPr>
          <a:xfrm>
            <a:off x="6208637" y="1543722"/>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a:t>
            </a:r>
            <a:r>
              <a:rPr kumimoji="0" lang="en-US" sz="1800" dirty="0" err="1" smtClean="0">
                <a:solidFill>
                  <a:srgbClr val="000000"/>
                </a:solidFill>
                <a:latin typeface="Arial" charset="0"/>
              </a:rPr>
              <a:t>spline</a:t>
            </a:r>
            <a:r>
              <a:rPr kumimoji="0" lang="en-US" sz="1800" dirty="0" smtClean="0">
                <a:solidFill>
                  <a:srgbClr val="000000"/>
                </a:solidFill>
                <a:latin typeface="Arial" charset="0"/>
              </a:rPr>
              <a:t> mesh</a:t>
            </a:r>
            <a:endParaRPr kumimoji="0" lang="es-ES" sz="1800" dirty="0">
              <a:solidFill>
                <a:srgbClr val="000000"/>
              </a:solidFill>
              <a:latin typeface="Arial" charset="0"/>
            </a:endParaRPr>
          </a:p>
        </p:txBody>
      </p:sp>
      <p:sp>
        <p:nvSpPr>
          <p:cNvPr id="15" name="Rectangle 3"/>
          <p:cNvSpPr>
            <a:spLocks noChangeArrowheads="1"/>
          </p:cNvSpPr>
          <p:nvPr/>
        </p:nvSpPr>
        <p:spPr bwMode="auto">
          <a:xfrm>
            <a:off x="518978" y="656573"/>
            <a:ext cx="518603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Input data: Boundary representation of the object</a:t>
            </a:r>
            <a:endParaRPr lang="en-US" sz="1800" dirty="0">
              <a:solidFill>
                <a:srgbClr val="C8C8C8"/>
              </a:solidFill>
              <a:latin typeface="Arial" charset="0"/>
            </a:endParaRPr>
          </a:p>
        </p:txBody>
      </p:sp>
      <p:pic>
        <p:nvPicPr>
          <p:cNvPr id="19" name="Picture 4"/>
          <p:cNvPicPr>
            <a:picLocks noChangeAspect="1" noChangeArrowheads="1"/>
          </p:cNvPicPr>
          <p:nvPr/>
        </p:nvPicPr>
        <p:blipFill>
          <a:blip r:embed="rId2" cstate="print"/>
          <a:srcRect/>
          <a:stretch>
            <a:fillRect/>
          </a:stretch>
        </p:blipFill>
        <p:spPr bwMode="auto">
          <a:xfrm>
            <a:off x="369304" y="2110163"/>
            <a:ext cx="3559103" cy="3559103"/>
          </a:xfrm>
          <a:prstGeom prst="rect">
            <a:avLst/>
          </a:prstGeom>
          <a:noFill/>
          <a:ln w="9525">
            <a:noFill/>
            <a:miter lim="800000"/>
            <a:headEnd/>
            <a:tailEnd/>
          </a:ln>
          <a:effectLst/>
        </p:spPr>
      </p:pic>
      <p:pic>
        <p:nvPicPr>
          <p:cNvPr id="20" name="Picture 2"/>
          <p:cNvPicPr>
            <a:picLocks noChangeAspect="1" noChangeArrowheads="1"/>
          </p:cNvPicPr>
          <p:nvPr/>
        </p:nvPicPr>
        <p:blipFill>
          <a:blip r:embed="rId3" cstate="print"/>
          <a:srcRect/>
          <a:stretch>
            <a:fillRect/>
          </a:stretch>
        </p:blipFill>
        <p:spPr bwMode="auto">
          <a:xfrm>
            <a:off x="5476350" y="2015976"/>
            <a:ext cx="4230356" cy="3881351"/>
          </a:xfrm>
          <a:prstGeom prst="rect">
            <a:avLst/>
          </a:prstGeom>
          <a:noFill/>
          <a:ln w="9525">
            <a:noFill/>
            <a:miter lim="800000"/>
            <a:headEnd/>
            <a:tailEnd/>
          </a:ln>
          <a:effectLst/>
        </p:spPr>
      </p:pic>
      <p:sp>
        <p:nvSpPr>
          <p:cNvPr id="21" name="20 Flecha derecha"/>
          <p:cNvSpPr/>
          <p:nvPr/>
        </p:nvSpPr>
        <p:spPr>
          <a:xfrm>
            <a:off x="4150520" y="3783112"/>
            <a:ext cx="1384703" cy="21739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eaLnBrk="1" hangingPunct="1"/>
            <a:endParaRPr kumimoji="0" lang="es-ES" sz="1800" dirty="0">
              <a:solidFill>
                <a:srgbClr val="FFFFFF"/>
              </a:solidFill>
            </a:endParaRPr>
          </a:p>
        </p:txBody>
      </p:sp>
      <p:pic>
        <p:nvPicPr>
          <p:cNvPr id="22" name="Picture 1"/>
          <p:cNvPicPr>
            <a:picLocks noChangeAspect="1" noChangeArrowheads="1"/>
          </p:cNvPicPr>
          <p:nvPr/>
        </p:nvPicPr>
        <p:blipFill>
          <a:blip r:embed="rId4" cstate="print"/>
          <a:srcRect/>
          <a:stretch>
            <a:fillRect/>
          </a:stretch>
        </p:blipFill>
        <p:spPr bwMode="auto">
          <a:xfrm>
            <a:off x="4476858" y="3436536"/>
            <a:ext cx="687346" cy="337876"/>
          </a:xfrm>
          <a:prstGeom prst="rect">
            <a:avLst/>
          </a:prstGeom>
          <a:noFill/>
          <a:ln w="9525">
            <a:noFill/>
            <a:miter lim="800000"/>
            <a:headEnd/>
            <a:tailEnd/>
          </a:ln>
        </p:spPr>
      </p:pic>
      <p:sp>
        <p:nvSpPr>
          <p:cNvPr id="16" name="Rectangle 3"/>
          <p:cNvSpPr>
            <a:spLocks noChangeArrowheads="1"/>
          </p:cNvSpPr>
          <p:nvPr/>
        </p:nvSpPr>
        <p:spPr bwMode="auto">
          <a:xfrm>
            <a:off x="531678" y="986773"/>
            <a:ext cx="6900351"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Objective: Construction of a high quality T-</a:t>
            </a:r>
            <a:r>
              <a:rPr lang="en-US" sz="1800" dirty="0" err="1" smtClean="0">
                <a:solidFill>
                  <a:srgbClr val="C8C8C8"/>
                </a:solidFill>
                <a:latin typeface="Arial" charset="0"/>
              </a:rPr>
              <a:t>spline</a:t>
            </a:r>
            <a:r>
              <a:rPr lang="en-US" sz="1800" dirty="0" smtClean="0">
                <a:solidFill>
                  <a:srgbClr val="C8C8C8"/>
                </a:solidFill>
                <a:latin typeface="Arial" charset="0"/>
              </a:rPr>
              <a:t> parameterization</a:t>
            </a:r>
            <a:endParaRPr lang="en-US" sz="1800" dirty="0">
              <a:solidFill>
                <a:srgbClr val="C8C8C8"/>
              </a:solidFill>
              <a:latin typeface="Arial"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ChangeArrowheads="1"/>
          </p:cNvSpPr>
          <p:nvPr/>
        </p:nvSpPr>
        <p:spPr bwMode="auto">
          <a:xfrm>
            <a:off x="520039" y="620713"/>
            <a:ext cx="7891904"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1: Input boundary (image, </a:t>
            </a:r>
            <a:r>
              <a:rPr kumimoji="0" lang="en-US" sz="1800" dirty="0" err="1" smtClean="0">
                <a:solidFill>
                  <a:srgbClr val="C8C8C8"/>
                </a:solidFill>
                <a:latin typeface="Arial" charset="0"/>
              </a:rPr>
              <a:t>polyline</a:t>
            </a:r>
            <a:r>
              <a:rPr kumimoji="0" lang="en-US" sz="1800" dirty="0" smtClean="0">
                <a:solidFill>
                  <a:srgbClr val="C8C8C8"/>
                </a:solidFill>
                <a:latin typeface="Arial" charset="0"/>
              </a:rPr>
              <a:t>, curve, etc.) and boundary mapping</a:t>
            </a:r>
            <a:endParaRPr kumimoji="0" lang="en-US" sz="1800" dirty="0">
              <a:solidFill>
                <a:srgbClr val="C8C8C8"/>
              </a:solidFill>
              <a:latin typeface="Arial" charset="0"/>
            </a:endParaRPr>
          </a:p>
        </p:txBody>
      </p:sp>
      <p:sp>
        <p:nvSpPr>
          <p:cNvPr id="55299" name="CuadroTexto 55298"/>
          <p:cNvSpPr txBox="1"/>
          <p:nvPr/>
        </p:nvSpPr>
        <p:spPr>
          <a:xfrm>
            <a:off x="535494" y="5652088"/>
            <a:ext cx="6266459" cy="984885"/>
          </a:xfrm>
          <a:prstGeom prst="rect">
            <a:avLst/>
          </a:prstGeom>
          <a:noFill/>
        </p:spPr>
        <p:txBody>
          <a:bodyPr wrap="none" rtlCol="0">
            <a:spAutoFit/>
          </a:bodyPr>
          <a:lstStyle/>
          <a:p>
            <a:pPr algn="l" eaLnBrk="1" hangingPunct="1">
              <a:buFont typeface="Wingdings" pitchFamily="2" charset="2"/>
              <a:buChar char="Ø"/>
            </a:pPr>
            <a:r>
              <a:rPr kumimoji="0" lang="en-US" sz="1800" dirty="0" smtClean="0">
                <a:solidFill>
                  <a:srgbClr val="000000"/>
                </a:solidFill>
                <a:latin typeface="Arial" charset="0"/>
              </a:rPr>
              <a:t> </a:t>
            </a:r>
            <a:r>
              <a:rPr kumimoji="0" lang="en-US" sz="2000" dirty="0" smtClean="0">
                <a:solidFill>
                  <a:srgbClr val="000000"/>
                </a:solidFill>
                <a:latin typeface="Arial" charset="0"/>
              </a:rPr>
              <a:t>Select four points (A, B, C, D) of the input boundary</a:t>
            </a:r>
          </a:p>
          <a:p>
            <a:pPr algn="l" eaLnBrk="1" hangingPunct="1">
              <a:buFont typeface="Wingdings" pitchFamily="2" charset="2"/>
              <a:buChar char="Ø"/>
            </a:pPr>
            <a:r>
              <a:rPr kumimoji="0" lang="en-US" sz="1800" dirty="0" smtClean="0">
                <a:solidFill>
                  <a:srgbClr val="000000"/>
                </a:solidFill>
                <a:latin typeface="Arial" charset="0"/>
              </a:rPr>
              <a:t> </a:t>
            </a:r>
            <a:r>
              <a:rPr kumimoji="0" lang="en-US" sz="2000" dirty="0" smtClean="0">
                <a:solidFill>
                  <a:srgbClr val="000000"/>
                </a:solidFill>
                <a:latin typeface="Arial" charset="0"/>
              </a:rPr>
              <a:t>Boundary parameterization via chord-length  </a:t>
            </a:r>
          </a:p>
          <a:p>
            <a:pPr algn="l" eaLnBrk="1" hangingPunct="1"/>
            <a:endParaRPr kumimoji="0" lang="en-US" sz="1800" dirty="0">
              <a:solidFill>
                <a:srgbClr val="000000"/>
              </a:solidFill>
              <a:latin typeface="Arial" charset="0"/>
            </a:endParaRPr>
          </a:p>
        </p:txBody>
      </p:sp>
      <p:pic>
        <p:nvPicPr>
          <p:cNvPr id="36" name="Picture 5"/>
          <p:cNvPicPr>
            <a:picLocks noChangeAspect="1" noChangeArrowheads="1"/>
          </p:cNvPicPr>
          <p:nvPr/>
        </p:nvPicPr>
        <p:blipFill>
          <a:blip r:embed="rId4" cstate="print"/>
          <a:srcRect/>
          <a:stretch>
            <a:fillRect/>
          </a:stretch>
        </p:blipFill>
        <p:spPr bwMode="auto">
          <a:xfrm>
            <a:off x="5676919" y="1714500"/>
            <a:ext cx="3701279" cy="3395914"/>
          </a:xfrm>
          <a:prstGeom prst="rect">
            <a:avLst/>
          </a:prstGeom>
          <a:noFill/>
          <a:ln w="9525">
            <a:noFill/>
            <a:miter lim="800000"/>
            <a:headEnd/>
            <a:tailEnd/>
          </a:ln>
          <a:effectLst/>
        </p:spPr>
      </p:pic>
      <p:pic>
        <p:nvPicPr>
          <p:cNvPr id="37" name="Picture 4"/>
          <p:cNvPicPr>
            <a:picLocks noChangeAspect="1" noChangeArrowheads="1"/>
          </p:cNvPicPr>
          <p:nvPr/>
        </p:nvPicPr>
        <p:blipFill>
          <a:blip r:embed="rId5" cstate="print"/>
          <a:srcRect/>
          <a:stretch>
            <a:fillRect/>
          </a:stretch>
        </p:blipFill>
        <p:spPr bwMode="auto">
          <a:xfrm>
            <a:off x="711204" y="1752600"/>
            <a:ext cx="3284838" cy="3276600"/>
          </a:xfrm>
          <a:prstGeom prst="rect">
            <a:avLst/>
          </a:prstGeom>
          <a:noFill/>
          <a:ln w="9525">
            <a:noFill/>
            <a:miter lim="800000"/>
            <a:headEnd/>
            <a:tailEnd/>
          </a:ln>
          <a:effectLst/>
        </p:spPr>
      </p:pic>
      <p:sp>
        <p:nvSpPr>
          <p:cNvPr id="62" name="61 Rectángulo"/>
          <p:cNvSpPr/>
          <p:nvPr/>
        </p:nvSpPr>
        <p:spPr>
          <a:xfrm>
            <a:off x="5749235" y="1618887"/>
            <a:ext cx="389850"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A</a:t>
            </a:r>
            <a:endParaRPr lang="es-ES" dirty="0">
              <a:solidFill>
                <a:schemeClr val="tx1"/>
              </a:solidFill>
              <a:latin typeface="Arial" pitchFamily="34" charset="0"/>
              <a:cs typeface="Arial" pitchFamily="34" charset="0"/>
            </a:endParaRPr>
          </a:p>
        </p:txBody>
      </p:sp>
      <p:sp>
        <p:nvSpPr>
          <p:cNvPr id="64" name="63 Rectángulo"/>
          <p:cNvSpPr/>
          <p:nvPr/>
        </p:nvSpPr>
        <p:spPr>
          <a:xfrm>
            <a:off x="5334019" y="4070072"/>
            <a:ext cx="407483"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C</a:t>
            </a:r>
            <a:endParaRPr lang="es-ES" dirty="0">
              <a:solidFill>
                <a:schemeClr val="tx1"/>
              </a:solidFill>
              <a:latin typeface="Arial" pitchFamily="34" charset="0"/>
              <a:cs typeface="Arial" pitchFamily="34" charset="0"/>
            </a:endParaRPr>
          </a:p>
        </p:txBody>
      </p:sp>
      <p:sp>
        <p:nvSpPr>
          <p:cNvPr id="65" name="64 Rectángulo"/>
          <p:cNvSpPr/>
          <p:nvPr/>
        </p:nvSpPr>
        <p:spPr>
          <a:xfrm>
            <a:off x="9067818" y="4501872"/>
            <a:ext cx="407483"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D</a:t>
            </a:r>
            <a:endParaRPr lang="es-ES" dirty="0">
              <a:solidFill>
                <a:schemeClr val="tx1"/>
              </a:solidFill>
              <a:latin typeface="Arial" pitchFamily="34" charset="0"/>
              <a:cs typeface="Arial" pitchFamily="34" charset="0"/>
            </a:endParaRPr>
          </a:p>
        </p:txBody>
      </p:sp>
      <p:sp>
        <p:nvSpPr>
          <p:cNvPr id="66" name="65 Rectángulo"/>
          <p:cNvSpPr/>
          <p:nvPr/>
        </p:nvSpPr>
        <p:spPr>
          <a:xfrm>
            <a:off x="9305235" y="2368272"/>
            <a:ext cx="389850"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B</a:t>
            </a:r>
            <a:endParaRPr lang="es-ES" dirty="0">
              <a:solidFill>
                <a:schemeClr val="tx1"/>
              </a:solidFill>
              <a:latin typeface="Arial" pitchFamily="34" charset="0"/>
              <a:cs typeface="Arial" pitchFamily="34" charset="0"/>
            </a:endParaRPr>
          </a:p>
        </p:txBody>
      </p:sp>
      <p:cxnSp>
        <p:nvCxnSpPr>
          <p:cNvPr id="68" name="67 Conector recto de flecha"/>
          <p:cNvCxnSpPr/>
          <p:nvPr/>
        </p:nvCxnSpPr>
        <p:spPr>
          <a:xfrm flipH="1">
            <a:off x="4343400" y="3175000"/>
            <a:ext cx="12573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sp>
        <p:nvSpPr>
          <p:cNvPr id="12" name="11 Rectángulo"/>
          <p:cNvSpPr/>
          <p:nvPr/>
        </p:nvSpPr>
        <p:spPr>
          <a:xfrm>
            <a:off x="328687" y="1580789"/>
            <a:ext cx="435952"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A’</a:t>
            </a:r>
            <a:endParaRPr lang="es-ES" dirty="0">
              <a:solidFill>
                <a:schemeClr val="tx1"/>
              </a:solidFill>
              <a:latin typeface="Arial" pitchFamily="34" charset="0"/>
              <a:cs typeface="Arial" pitchFamily="34" charset="0"/>
            </a:endParaRPr>
          </a:p>
        </p:txBody>
      </p:sp>
      <p:sp>
        <p:nvSpPr>
          <p:cNvPr id="14" name="13 Rectángulo"/>
          <p:cNvSpPr/>
          <p:nvPr/>
        </p:nvSpPr>
        <p:spPr>
          <a:xfrm>
            <a:off x="295754" y="4717772"/>
            <a:ext cx="476412"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C’</a:t>
            </a:r>
            <a:endParaRPr lang="es-ES" dirty="0">
              <a:solidFill>
                <a:schemeClr val="tx1"/>
              </a:solidFill>
              <a:latin typeface="Arial" pitchFamily="34" charset="0"/>
              <a:cs typeface="Arial" pitchFamily="34" charset="0"/>
            </a:endParaRPr>
          </a:p>
        </p:txBody>
      </p:sp>
      <p:sp>
        <p:nvSpPr>
          <p:cNvPr id="15" name="14 Rectángulo"/>
          <p:cNvSpPr/>
          <p:nvPr/>
        </p:nvSpPr>
        <p:spPr>
          <a:xfrm>
            <a:off x="3915256" y="4717772"/>
            <a:ext cx="476412"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D’</a:t>
            </a:r>
            <a:endParaRPr lang="es-ES" dirty="0">
              <a:solidFill>
                <a:schemeClr val="tx1"/>
              </a:solidFill>
              <a:latin typeface="Arial" pitchFamily="34" charset="0"/>
              <a:cs typeface="Arial" pitchFamily="34" charset="0"/>
            </a:endParaRPr>
          </a:p>
        </p:txBody>
      </p:sp>
      <p:sp>
        <p:nvSpPr>
          <p:cNvPr id="16" name="15 Rectángulo"/>
          <p:cNvSpPr/>
          <p:nvPr/>
        </p:nvSpPr>
        <p:spPr>
          <a:xfrm>
            <a:off x="3924071" y="1593487"/>
            <a:ext cx="458779"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B’</a:t>
            </a:r>
            <a:endParaRPr lang="es-ES" dirty="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15953144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4"/>
          <p:cNvSpPr>
            <a:spLocks noChangeArrowheads="1"/>
          </p:cNvSpPr>
          <p:nvPr/>
        </p:nvSpPr>
        <p:spPr bwMode="auto">
          <a:xfrm>
            <a:off x="507339" y="620713"/>
            <a:ext cx="7276351"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2: Coarse quadrilateral mesh of the </a:t>
            </a:r>
            <a:r>
              <a:rPr kumimoji="0" lang="en-US" sz="1800" dirty="0" err="1" smtClean="0">
                <a:solidFill>
                  <a:srgbClr val="C8C8C8"/>
                </a:solidFill>
                <a:latin typeface="Arial" charset="0"/>
              </a:rPr>
              <a:t>meccano</a:t>
            </a:r>
            <a:r>
              <a:rPr kumimoji="0" lang="en-US" sz="1800" dirty="0" smtClean="0">
                <a:solidFill>
                  <a:srgbClr val="C8C8C8"/>
                </a:solidFill>
                <a:latin typeface="Arial" charset="0"/>
              </a:rPr>
              <a:t> (parameter space)</a:t>
            </a:r>
            <a:endParaRPr kumimoji="0" lang="en-US" sz="1800" dirty="0">
              <a:solidFill>
                <a:srgbClr val="C8C8C8"/>
              </a:solidFill>
              <a:latin typeface="Arial" charset="0"/>
            </a:endParaRPr>
          </a:p>
        </p:txBody>
      </p:sp>
      <p:sp>
        <p:nvSpPr>
          <p:cNvPr id="44"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435202" name="Picture 2"/>
          <p:cNvPicPr>
            <a:picLocks noChangeAspect="1" noChangeArrowheads="1"/>
          </p:cNvPicPr>
          <p:nvPr/>
        </p:nvPicPr>
        <p:blipFill>
          <a:blip r:embed="rId2" cstate="print"/>
          <a:srcRect/>
          <a:stretch>
            <a:fillRect/>
          </a:stretch>
        </p:blipFill>
        <p:spPr bwMode="auto">
          <a:xfrm>
            <a:off x="2522543" y="1546734"/>
            <a:ext cx="4942400" cy="4904869"/>
          </a:xfrm>
          <a:prstGeom prst="rect">
            <a:avLst/>
          </a:prstGeom>
          <a:noFill/>
          <a:ln w="9525">
            <a:noFill/>
            <a:miter lim="800000"/>
            <a:headEnd/>
            <a:tailEnd/>
          </a:ln>
          <a:effectLst/>
        </p:spPr>
      </p:pic>
    </p:spTree>
    <p:extLst>
      <p:ext uri="{BB962C8B-B14F-4D97-AF65-F5344CB8AC3E}">
        <p14:creationId xmlns="" xmlns:p14="http://schemas.microsoft.com/office/powerpoint/2010/main" val="23393077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ChangeArrowheads="1"/>
          </p:cNvSpPr>
          <p:nvPr/>
        </p:nvSpPr>
        <p:spPr bwMode="auto">
          <a:xfrm>
            <a:off x="507339" y="620713"/>
            <a:ext cx="773801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3: Refine mesh with </a:t>
            </a:r>
            <a:r>
              <a:rPr kumimoji="0" lang="en-US" sz="1800" dirty="0" err="1" smtClean="0">
                <a:solidFill>
                  <a:srgbClr val="C8C8C8"/>
                </a:solidFill>
                <a:latin typeface="Arial" charset="0"/>
              </a:rPr>
              <a:t>quadtree</a:t>
            </a:r>
            <a:r>
              <a:rPr kumimoji="0" lang="en-US" sz="1800" dirty="0" smtClean="0">
                <a:solidFill>
                  <a:srgbClr val="C8C8C8"/>
                </a:solidFill>
                <a:latin typeface="Arial" charset="0"/>
              </a:rPr>
              <a:t> subdivisions to approach the boundary</a:t>
            </a:r>
          </a:p>
        </p:txBody>
      </p:sp>
      <p:sp>
        <p:nvSpPr>
          <p:cNvPr id="9"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435203" name="Picture 3"/>
          <p:cNvPicPr>
            <a:picLocks noChangeAspect="1" noChangeArrowheads="1"/>
          </p:cNvPicPr>
          <p:nvPr/>
        </p:nvPicPr>
        <p:blipFill>
          <a:blip r:embed="rId3" cstate="print"/>
          <a:srcRect/>
          <a:stretch>
            <a:fillRect/>
          </a:stretch>
        </p:blipFill>
        <p:spPr bwMode="auto">
          <a:xfrm>
            <a:off x="2552700" y="1562100"/>
            <a:ext cx="4940300" cy="4940300"/>
          </a:xfrm>
          <a:prstGeom prst="rect">
            <a:avLst/>
          </a:prstGeom>
          <a:noFill/>
          <a:ln w="9525">
            <a:noFill/>
            <a:miter lim="800000"/>
            <a:headEnd/>
            <a:tailEnd/>
          </a:ln>
        </p:spPr>
      </p:pic>
    </p:spTree>
    <p:extLst>
      <p:ext uri="{BB962C8B-B14F-4D97-AF65-F5344CB8AC3E}">
        <p14:creationId xmlns="" xmlns:p14="http://schemas.microsoft.com/office/powerpoint/2010/main" val="3417180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496888" y="673100"/>
            <a:ext cx="6583918"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Volume parameterization based on SUS of tetrahedral meshes</a:t>
            </a:r>
          </a:p>
        </p:txBody>
      </p:sp>
      <p:sp>
        <p:nvSpPr>
          <p:cNvPr id="3686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sp>
        <p:nvSpPr>
          <p:cNvPr id="36876" name="39 Rectángulo"/>
          <p:cNvSpPr>
            <a:spLocks noChangeArrowheads="1"/>
          </p:cNvSpPr>
          <p:nvPr/>
        </p:nvSpPr>
        <p:spPr bwMode="auto">
          <a:xfrm>
            <a:off x="-87433" y="6092847"/>
            <a:ext cx="5741988" cy="338554"/>
          </a:xfrm>
          <a:prstGeom prst="rect">
            <a:avLst/>
          </a:prstGeom>
          <a:noFill/>
          <a:ln w="9525">
            <a:noFill/>
            <a:miter lim="800000"/>
            <a:headEnd/>
            <a:tailEnd/>
          </a:ln>
        </p:spPr>
        <p:txBody>
          <a:bodyPr>
            <a:spAutoFit/>
          </a:bodyPr>
          <a:lstStyle/>
          <a:p>
            <a:r>
              <a:rPr lang="en-US" sz="1400" b="1" dirty="0">
                <a:solidFill>
                  <a:srgbClr val="000000"/>
                </a:solidFill>
                <a:latin typeface="Arial" charset="0"/>
                <a:cs typeface="Arial" charset="0"/>
              </a:rPr>
              <a:t> </a:t>
            </a:r>
            <a:r>
              <a:rPr lang="en-US" sz="1400" b="1" dirty="0" smtClean="0">
                <a:solidFill>
                  <a:srgbClr val="000000"/>
                </a:solidFill>
                <a:latin typeface="Arial" charset="0"/>
                <a:cs typeface="Arial" charset="0"/>
                <a:sym typeface="Symbol" pitchFamily="18" charset="2"/>
              </a:rPr>
              <a:t>Target Element</a:t>
            </a:r>
            <a:r>
              <a:rPr lang="en-US" sz="1400" b="1" dirty="0" smtClean="0">
                <a:solidFill>
                  <a:srgbClr val="000000"/>
                </a:solidFill>
                <a:sym typeface="Symbol" pitchFamily="18" charset="2"/>
              </a:rPr>
              <a:t> </a:t>
            </a:r>
            <a:r>
              <a:rPr lang="es-ES" sz="1600" b="1" dirty="0" err="1" smtClean="0">
                <a:solidFill>
                  <a:srgbClr val="000000"/>
                </a:solidFill>
              </a:rPr>
              <a:t>T</a:t>
            </a:r>
            <a:r>
              <a:rPr lang="es-ES" sz="1600" b="1" baseline="-25000" dirty="0" err="1" smtClean="0">
                <a:solidFill>
                  <a:srgbClr val="000000"/>
                </a:solidFill>
              </a:rPr>
              <a:t>t</a:t>
            </a:r>
            <a:r>
              <a:rPr lang="es-ES" sz="1600" b="1" baseline="-25000" dirty="0" smtClean="0">
                <a:solidFill>
                  <a:srgbClr val="000000"/>
                </a:solidFill>
              </a:rPr>
              <a:t>                                                       </a:t>
            </a:r>
            <a:r>
              <a:rPr lang="en-US" sz="1400" b="1" dirty="0" smtClean="0">
                <a:solidFill>
                  <a:srgbClr val="000000"/>
                </a:solidFill>
                <a:latin typeface="Arial" charset="0"/>
                <a:cs typeface="Arial" charset="0"/>
              </a:rPr>
              <a:t>Physical </a:t>
            </a:r>
            <a:r>
              <a:rPr lang="en-US" sz="1400" b="1" dirty="0">
                <a:solidFill>
                  <a:srgbClr val="000000"/>
                </a:solidFill>
                <a:latin typeface="Arial" charset="0"/>
                <a:cs typeface="Arial" charset="0"/>
              </a:rPr>
              <a:t>Element</a:t>
            </a:r>
            <a:r>
              <a:rPr lang="en-US" sz="1400" b="1" dirty="0">
                <a:solidFill>
                  <a:srgbClr val="000000"/>
                </a:solidFill>
              </a:rPr>
              <a:t> </a:t>
            </a:r>
            <a:r>
              <a:rPr lang="en-US" sz="1600" b="1" dirty="0" smtClean="0">
                <a:solidFill>
                  <a:srgbClr val="000000"/>
                </a:solidFill>
                <a:cs typeface="Times New Roman" pitchFamily="18" charset="0"/>
              </a:rPr>
              <a:t>T</a:t>
            </a:r>
            <a:endParaRPr lang="en-US" sz="1400" b="1" dirty="0">
              <a:solidFill>
                <a:srgbClr val="000000"/>
              </a:solidFill>
            </a:endParaRPr>
          </a:p>
        </p:txBody>
      </p:sp>
      <p:cxnSp>
        <p:nvCxnSpPr>
          <p:cNvPr id="36877" name="41 Conector recto de flecha"/>
          <p:cNvCxnSpPr>
            <a:cxnSpLocks noChangeShapeType="1"/>
          </p:cNvCxnSpPr>
          <p:nvPr/>
        </p:nvCxnSpPr>
        <p:spPr bwMode="auto">
          <a:xfrm rot="10800000">
            <a:off x="1964645" y="6288088"/>
            <a:ext cx="1458913" cy="0"/>
          </a:xfrm>
          <a:prstGeom prst="straightConnector1">
            <a:avLst/>
          </a:prstGeom>
          <a:noFill/>
          <a:ln w="57150" algn="ctr">
            <a:solidFill>
              <a:srgbClr val="00B050"/>
            </a:solidFill>
            <a:round/>
            <a:headEnd/>
            <a:tailEnd type="arrow" w="med" len="med"/>
          </a:ln>
        </p:spPr>
      </p:cxnSp>
      <p:sp>
        <p:nvSpPr>
          <p:cNvPr id="36879" name="39 Rectángulo"/>
          <p:cNvSpPr>
            <a:spLocks noChangeArrowheads="1"/>
          </p:cNvSpPr>
          <p:nvPr/>
        </p:nvSpPr>
        <p:spPr bwMode="auto">
          <a:xfrm>
            <a:off x="5626045" y="6114393"/>
            <a:ext cx="4181475" cy="307777"/>
          </a:xfrm>
          <a:prstGeom prst="rect">
            <a:avLst/>
          </a:prstGeom>
          <a:noFill/>
          <a:ln w="9525">
            <a:noFill/>
            <a:miter lim="800000"/>
            <a:headEnd/>
            <a:tailEnd/>
          </a:ln>
        </p:spPr>
        <p:txBody>
          <a:bodyPr>
            <a:spAutoFit/>
          </a:bodyPr>
          <a:lstStyle/>
          <a:p>
            <a:pPr algn="l"/>
            <a:r>
              <a:rPr lang="en-US" sz="1400" b="1" dirty="0">
                <a:solidFill>
                  <a:srgbClr val="BFBFBF"/>
                </a:solidFill>
                <a:latin typeface="Arial" charset="0"/>
                <a:cs typeface="Arial" charset="0"/>
              </a:rPr>
              <a:t>(to get less distortion in the parameterization)</a:t>
            </a:r>
            <a:r>
              <a:rPr lang="en-US" sz="1400" b="1" dirty="0">
                <a:solidFill>
                  <a:srgbClr val="000000"/>
                </a:solidFill>
                <a:latin typeface="Arial" charset="0"/>
                <a:cs typeface="Arial" charset="0"/>
              </a:rPr>
              <a:t> </a:t>
            </a:r>
            <a:r>
              <a:rPr lang="en-US" sz="1400" b="1" dirty="0">
                <a:solidFill>
                  <a:srgbClr val="000000"/>
                </a:solidFill>
                <a:latin typeface="Arial" charset="0"/>
                <a:cs typeface="Arial" charset="0"/>
                <a:sym typeface="Symbol" pitchFamily="18" charset="2"/>
              </a:rPr>
              <a:t>                                 </a:t>
            </a:r>
            <a:endParaRPr lang="en-US" sz="1400" b="1" dirty="0">
              <a:solidFill>
                <a:srgbClr val="000000"/>
              </a:solidFill>
            </a:endParaRPr>
          </a:p>
        </p:txBody>
      </p:sp>
      <p:pic>
        <p:nvPicPr>
          <p:cNvPr id="18" name="Picture 5"/>
          <p:cNvPicPr>
            <a:picLocks noChangeAspect="1" noChangeArrowheads="1"/>
          </p:cNvPicPr>
          <p:nvPr/>
        </p:nvPicPr>
        <p:blipFill>
          <a:blip r:embed="rId3" cstate="print"/>
          <a:srcRect/>
          <a:stretch>
            <a:fillRect/>
          </a:stretch>
        </p:blipFill>
        <p:spPr bwMode="auto">
          <a:xfrm>
            <a:off x="136457" y="1716892"/>
            <a:ext cx="2500313" cy="3128963"/>
          </a:xfrm>
          <a:prstGeom prst="rect">
            <a:avLst/>
          </a:prstGeom>
          <a:noFill/>
          <a:ln w="57150" algn="ctr">
            <a:noFill/>
            <a:miter lim="800000"/>
            <a:headEnd/>
            <a:tailEnd/>
          </a:ln>
        </p:spPr>
      </p:pic>
      <p:pic>
        <p:nvPicPr>
          <p:cNvPr id="19" name="Picture 7"/>
          <p:cNvPicPr>
            <a:picLocks noChangeAspect="1" noChangeArrowheads="1"/>
          </p:cNvPicPr>
          <p:nvPr/>
        </p:nvPicPr>
        <p:blipFill>
          <a:blip r:embed="rId4" cstate="print"/>
          <a:srcRect/>
          <a:stretch>
            <a:fillRect/>
          </a:stretch>
        </p:blipFill>
        <p:spPr bwMode="auto">
          <a:xfrm>
            <a:off x="6365750" y="1667861"/>
            <a:ext cx="3467100" cy="3521075"/>
          </a:xfrm>
          <a:prstGeom prst="rect">
            <a:avLst/>
          </a:prstGeom>
          <a:noFill/>
          <a:ln w="57150" algn="ctr">
            <a:noFill/>
            <a:miter lim="800000"/>
            <a:headEnd/>
            <a:tailEnd/>
          </a:ln>
        </p:spPr>
      </p:pic>
      <p:sp>
        <p:nvSpPr>
          <p:cNvPr id="24" name="48 Rectángulo"/>
          <p:cNvSpPr>
            <a:spLocks noChangeArrowheads="1"/>
          </p:cNvSpPr>
          <p:nvPr/>
        </p:nvSpPr>
        <p:spPr bwMode="auto">
          <a:xfrm>
            <a:off x="2279649" y="6013720"/>
            <a:ext cx="1035861" cy="261610"/>
          </a:xfrm>
          <a:prstGeom prst="rect">
            <a:avLst/>
          </a:prstGeom>
          <a:noFill/>
          <a:ln w="9525">
            <a:noFill/>
            <a:miter lim="800000"/>
            <a:headEnd/>
            <a:tailEnd/>
          </a:ln>
        </p:spPr>
        <p:txBody>
          <a:bodyPr wrap="none">
            <a:spAutoFit/>
          </a:bodyPr>
          <a:lstStyle/>
          <a:p>
            <a:r>
              <a:rPr lang="en-US" sz="1100" b="1" dirty="0">
                <a:solidFill>
                  <a:srgbClr val="92D050"/>
                </a:solidFill>
                <a:latin typeface="Arial" charset="0"/>
                <a:cs typeface="Arial" charset="0"/>
                <a:sym typeface="Symbol" pitchFamily="18" charset="2"/>
              </a:rPr>
              <a:t>Optimization</a:t>
            </a:r>
            <a:endParaRPr lang="es-ES" sz="1100" dirty="0">
              <a:solidFill>
                <a:srgbClr val="92D050"/>
              </a:solidFill>
            </a:endParaRPr>
          </a:p>
        </p:txBody>
      </p:sp>
      <p:sp>
        <p:nvSpPr>
          <p:cNvPr id="40" name="35 Rectángulo"/>
          <p:cNvSpPr>
            <a:spLocks noChangeArrowheads="1"/>
          </p:cNvSpPr>
          <p:nvPr/>
        </p:nvSpPr>
        <p:spPr bwMode="auto">
          <a:xfrm>
            <a:off x="7384971" y="2559261"/>
            <a:ext cx="287258" cy="276999"/>
          </a:xfrm>
          <a:prstGeom prst="rect">
            <a:avLst/>
          </a:prstGeom>
          <a:noFill/>
          <a:ln w="9525">
            <a:noFill/>
            <a:miter lim="800000"/>
            <a:headEnd/>
            <a:tailEnd/>
          </a:ln>
        </p:spPr>
        <p:txBody>
          <a:bodyPr wrap="none">
            <a:spAutoFit/>
          </a:bodyPr>
          <a:lstStyle/>
          <a:p>
            <a:r>
              <a:rPr lang="es-ES" sz="1200" b="1" dirty="0">
                <a:solidFill>
                  <a:srgbClr val="FF0000"/>
                </a:solidFill>
              </a:rPr>
              <a:t>T</a:t>
            </a:r>
          </a:p>
        </p:txBody>
      </p:sp>
      <p:sp>
        <p:nvSpPr>
          <p:cNvPr id="42" name="37 Rectángulo"/>
          <p:cNvSpPr>
            <a:spLocks noChangeArrowheads="1"/>
          </p:cNvSpPr>
          <p:nvPr/>
        </p:nvSpPr>
        <p:spPr bwMode="auto">
          <a:xfrm>
            <a:off x="1116556" y="3265491"/>
            <a:ext cx="320921" cy="276999"/>
          </a:xfrm>
          <a:prstGeom prst="rect">
            <a:avLst/>
          </a:prstGeom>
          <a:noFill/>
          <a:ln w="9525">
            <a:noFill/>
            <a:miter lim="800000"/>
            <a:headEnd/>
            <a:tailEnd/>
          </a:ln>
        </p:spPr>
        <p:txBody>
          <a:bodyPr wrap="none">
            <a:spAutoFit/>
          </a:bodyPr>
          <a:lstStyle/>
          <a:p>
            <a:r>
              <a:rPr lang="es-ES" sz="1200" b="1" dirty="0" err="1">
                <a:solidFill>
                  <a:srgbClr val="FF0000"/>
                </a:solidFill>
              </a:rPr>
              <a:t>T</a:t>
            </a:r>
            <a:r>
              <a:rPr lang="es-ES" sz="1200" b="1" baseline="-25000" dirty="0" err="1">
                <a:solidFill>
                  <a:srgbClr val="FF0000"/>
                </a:solidFill>
              </a:rPr>
              <a:t>t</a:t>
            </a:r>
            <a:endParaRPr lang="es-ES" sz="1200" b="1" dirty="0">
              <a:solidFill>
                <a:srgbClr val="FF0000"/>
              </a:solidFill>
            </a:endParaRPr>
          </a:p>
        </p:txBody>
      </p:sp>
      <p:sp>
        <p:nvSpPr>
          <p:cNvPr id="21" name="20 CuadroTexto"/>
          <p:cNvSpPr txBox="1"/>
          <p:nvPr/>
        </p:nvSpPr>
        <p:spPr>
          <a:xfrm>
            <a:off x="269076" y="5247369"/>
            <a:ext cx="2166953" cy="523220"/>
          </a:xfrm>
          <a:prstGeom prst="rect">
            <a:avLst/>
          </a:prstGeom>
          <a:noFill/>
        </p:spPr>
        <p:txBody>
          <a:bodyPr wrap="square" rtlCol="0">
            <a:spAutoFit/>
          </a:bodyPr>
          <a:lstStyle/>
          <a:p>
            <a:pPr eaLnBrk="1" hangingPunct="1"/>
            <a:r>
              <a:rPr kumimoji="0" lang="en-US" sz="1400" dirty="0" smtClean="0">
                <a:solidFill>
                  <a:srgbClr val="000000"/>
                </a:solidFill>
                <a:latin typeface="Arial" charset="0"/>
              </a:rPr>
              <a:t>Parameter space (meccano mesh)</a:t>
            </a:r>
            <a:endParaRPr kumimoji="0" lang="es-ES" sz="1400" dirty="0">
              <a:solidFill>
                <a:srgbClr val="000000"/>
              </a:solidFill>
              <a:latin typeface="Arial" charset="0"/>
            </a:endParaRPr>
          </a:p>
        </p:txBody>
      </p:sp>
      <p:sp>
        <p:nvSpPr>
          <p:cNvPr id="28" name="27 CuadroTexto"/>
          <p:cNvSpPr txBox="1"/>
          <p:nvPr/>
        </p:nvSpPr>
        <p:spPr>
          <a:xfrm>
            <a:off x="3422952" y="5235531"/>
            <a:ext cx="2321735" cy="523220"/>
          </a:xfrm>
          <a:prstGeom prst="rect">
            <a:avLst/>
          </a:prstGeom>
          <a:noFill/>
        </p:spPr>
        <p:txBody>
          <a:bodyPr wrap="square" rtlCol="0">
            <a:spAutoFit/>
          </a:bodyPr>
          <a:lstStyle/>
          <a:p>
            <a:pPr eaLnBrk="1" hangingPunct="1"/>
            <a:r>
              <a:rPr kumimoji="0" lang="en-US" sz="1400" dirty="0" smtClean="0">
                <a:solidFill>
                  <a:srgbClr val="000000"/>
                </a:solidFill>
                <a:latin typeface="Arial" charset="0"/>
              </a:rPr>
              <a:t>Physical space</a:t>
            </a:r>
          </a:p>
          <a:p>
            <a:pPr eaLnBrk="1" hangingPunct="1"/>
            <a:r>
              <a:rPr kumimoji="0" lang="en-US" sz="1400" dirty="0" smtClean="0">
                <a:solidFill>
                  <a:srgbClr val="000000"/>
                </a:solidFill>
                <a:latin typeface="Arial" charset="0"/>
              </a:rPr>
              <a:t>(tangled mesh)</a:t>
            </a:r>
            <a:endParaRPr kumimoji="0" lang="es-ES" sz="1400" dirty="0">
              <a:solidFill>
                <a:srgbClr val="000000"/>
              </a:solidFill>
              <a:latin typeface="Arial" charset="0"/>
            </a:endParaRPr>
          </a:p>
        </p:txBody>
      </p:sp>
      <p:pic>
        <p:nvPicPr>
          <p:cNvPr id="234497" name="Picture 1"/>
          <p:cNvPicPr>
            <a:picLocks noChangeAspect="1" noChangeArrowheads="1"/>
          </p:cNvPicPr>
          <p:nvPr/>
        </p:nvPicPr>
        <p:blipFill>
          <a:blip r:embed="rId5" cstate="print"/>
          <a:srcRect l="4524" r="69724" b="13767"/>
          <a:stretch>
            <a:fillRect/>
          </a:stretch>
        </p:blipFill>
        <p:spPr bwMode="auto">
          <a:xfrm>
            <a:off x="0" y="1424994"/>
            <a:ext cx="2819400" cy="3515306"/>
          </a:xfrm>
          <a:prstGeom prst="rect">
            <a:avLst/>
          </a:prstGeom>
          <a:noFill/>
          <a:ln w="9525">
            <a:noFill/>
            <a:miter lim="800000"/>
            <a:headEnd/>
            <a:tailEnd/>
          </a:ln>
        </p:spPr>
      </p:pic>
      <p:pic>
        <p:nvPicPr>
          <p:cNvPr id="20" name="Picture 1"/>
          <p:cNvPicPr>
            <a:picLocks noChangeAspect="1" noChangeArrowheads="1"/>
          </p:cNvPicPr>
          <p:nvPr/>
        </p:nvPicPr>
        <p:blipFill>
          <a:blip r:embed="rId5" cstate="print"/>
          <a:srcRect l="30508" r="35620"/>
          <a:stretch>
            <a:fillRect/>
          </a:stretch>
        </p:blipFill>
        <p:spPr bwMode="auto">
          <a:xfrm>
            <a:off x="6197600" y="1551994"/>
            <a:ext cx="3708400" cy="4076526"/>
          </a:xfrm>
          <a:prstGeom prst="rect">
            <a:avLst/>
          </a:prstGeom>
          <a:noFill/>
          <a:ln w="9525">
            <a:noFill/>
            <a:miter lim="800000"/>
            <a:headEnd/>
            <a:tailEnd/>
          </a:ln>
        </p:spPr>
      </p:pic>
      <p:pic>
        <p:nvPicPr>
          <p:cNvPr id="27" name="Picture 6"/>
          <p:cNvPicPr>
            <a:picLocks noChangeAspect="1" noChangeArrowheads="1"/>
          </p:cNvPicPr>
          <p:nvPr/>
        </p:nvPicPr>
        <p:blipFill>
          <a:blip r:embed="rId6" cstate="print"/>
          <a:srcRect/>
          <a:stretch>
            <a:fillRect/>
          </a:stretch>
        </p:blipFill>
        <p:spPr bwMode="auto">
          <a:xfrm>
            <a:off x="2913113" y="1660636"/>
            <a:ext cx="3438369" cy="3490165"/>
          </a:xfrm>
          <a:prstGeom prst="rect">
            <a:avLst/>
          </a:prstGeom>
          <a:noFill/>
          <a:ln w="57150" algn="ctr">
            <a:noFill/>
            <a:miter lim="800000"/>
            <a:headEnd/>
            <a:tailEnd/>
          </a:ln>
        </p:spPr>
      </p:pic>
      <p:cxnSp>
        <p:nvCxnSpPr>
          <p:cNvPr id="30" name="41 Conector recto de flecha"/>
          <p:cNvCxnSpPr>
            <a:cxnSpLocks noChangeShapeType="1"/>
          </p:cNvCxnSpPr>
          <p:nvPr/>
        </p:nvCxnSpPr>
        <p:spPr bwMode="auto">
          <a:xfrm flipV="1">
            <a:off x="5272115" y="3467414"/>
            <a:ext cx="1384739" cy="2071"/>
          </a:xfrm>
          <a:prstGeom prst="straightConnector1">
            <a:avLst/>
          </a:prstGeom>
          <a:noFill/>
          <a:ln w="57150" algn="ctr">
            <a:solidFill>
              <a:srgbClr val="00B050"/>
            </a:solidFill>
            <a:round/>
            <a:headEnd/>
            <a:tailEnd type="arrow" w="med" len="med"/>
          </a:ln>
        </p:spPr>
      </p:cxnSp>
      <p:sp>
        <p:nvSpPr>
          <p:cNvPr id="32" name="48 Rectángulo"/>
          <p:cNvSpPr>
            <a:spLocks noChangeArrowheads="1"/>
          </p:cNvSpPr>
          <p:nvPr/>
        </p:nvSpPr>
        <p:spPr bwMode="auto">
          <a:xfrm>
            <a:off x="5328869" y="3196143"/>
            <a:ext cx="1035861" cy="261610"/>
          </a:xfrm>
          <a:prstGeom prst="rect">
            <a:avLst/>
          </a:prstGeom>
          <a:noFill/>
          <a:ln w="9525">
            <a:noFill/>
            <a:miter lim="800000"/>
            <a:headEnd/>
            <a:tailEnd/>
          </a:ln>
        </p:spPr>
        <p:txBody>
          <a:bodyPr wrap="none">
            <a:spAutoFit/>
          </a:bodyPr>
          <a:lstStyle/>
          <a:p>
            <a:r>
              <a:rPr lang="en-US" sz="1100" b="1" dirty="0">
                <a:solidFill>
                  <a:srgbClr val="92D050"/>
                </a:solidFill>
                <a:latin typeface="Arial" charset="0"/>
                <a:cs typeface="Arial" charset="0"/>
                <a:sym typeface="Symbol" pitchFamily="18" charset="2"/>
              </a:rPr>
              <a:t>Optimization</a:t>
            </a:r>
            <a:endParaRPr lang="es-ES" sz="1100" dirty="0">
              <a:solidFill>
                <a:srgbClr val="92D050"/>
              </a:solidFill>
            </a:endParaRPr>
          </a:p>
        </p:txBody>
      </p:sp>
      <p:sp>
        <p:nvSpPr>
          <p:cNvPr id="41" name="40 CuadroTexto"/>
          <p:cNvSpPr txBox="1"/>
          <p:nvPr/>
        </p:nvSpPr>
        <p:spPr>
          <a:xfrm>
            <a:off x="6940661" y="5285521"/>
            <a:ext cx="2321735" cy="523220"/>
          </a:xfrm>
          <a:prstGeom prst="rect">
            <a:avLst/>
          </a:prstGeom>
          <a:noFill/>
        </p:spPr>
        <p:txBody>
          <a:bodyPr wrap="square" rtlCol="0">
            <a:spAutoFit/>
          </a:bodyPr>
          <a:lstStyle/>
          <a:p>
            <a:pPr eaLnBrk="1" hangingPunct="1"/>
            <a:r>
              <a:rPr kumimoji="0" lang="en-US" sz="1400" dirty="0" smtClean="0">
                <a:solidFill>
                  <a:srgbClr val="000000"/>
                </a:solidFill>
                <a:latin typeface="Arial" charset="0"/>
              </a:rPr>
              <a:t>Physical space</a:t>
            </a:r>
          </a:p>
          <a:p>
            <a:pPr eaLnBrk="1" hangingPunct="1"/>
            <a:r>
              <a:rPr kumimoji="0" lang="en-US" sz="1400" dirty="0" smtClean="0">
                <a:solidFill>
                  <a:srgbClr val="000000"/>
                </a:solidFill>
                <a:latin typeface="Arial" charset="0"/>
              </a:rPr>
              <a:t>(optimized mesh)</a:t>
            </a:r>
            <a:endParaRPr kumimoji="0" lang="es-ES" sz="14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sp>
        <p:nvSpPr>
          <p:cNvPr id="8" name="Rectangle 7"/>
          <p:cNvSpPr>
            <a:spLocks noChangeArrowheads="1"/>
          </p:cNvSpPr>
          <p:nvPr/>
        </p:nvSpPr>
        <p:spPr bwMode="auto">
          <a:xfrm>
            <a:off x="506425" y="620713"/>
            <a:ext cx="7058343"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Step 4: </a:t>
            </a:r>
            <a:r>
              <a:rPr kumimoji="0" lang="en-US" sz="1800" dirty="0">
                <a:solidFill>
                  <a:srgbClr val="C8C8C8"/>
                </a:solidFill>
                <a:latin typeface="Arial" charset="0"/>
              </a:rPr>
              <a:t>Move the </a:t>
            </a:r>
            <a:r>
              <a:rPr kumimoji="0" lang="en-US" sz="1800" dirty="0" err="1">
                <a:solidFill>
                  <a:srgbClr val="C8C8C8"/>
                </a:solidFill>
                <a:latin typeface="Arial" charset="0"/>
              </a:rPr>
              <a:t>meccano</a:t>
            </a:r>
            <a:r>
              <a:rPr kumimoji="0" lang="en-US" sz="1800" dirty="0">
                <a:solidFill>
                  <a:srgbClr val="C8C8C8"/>
                </a:solidFill>
                <a:latin typeface="Arial" charset="0"/>
              </a:rPr>
              <a:t> boundary nodes to the </a:t>
            </a:r>
            <a:r>
              <a:rPr kumimoji="0" lang="en-US" sz="1800" dirty="0" smtClean="0">
                <a:solidFill>
                  <a:srgbClr val="C8C8C8"/>
                </a:solidFill>
                <a:latin typeface="Arial" charset="0"/>
              </a:rPr>
              <a:t>object boundary </a:t>
            </a:r>
            <a:endParaRPr kumimoji="0" lang="en-US" sz="1800" i="1" dirty="0">
              <a:solidFill>
                <a:srgbClr val="C8C8C8"/>
              </a:solidFill>
              <a:latin typeface="Arial" charset="0"/>
            </a:endParaRPr>
          </a:p>
        </p:txBody>
      </p:sp>
      <p:pic>
        <p:nvPicPr>
          <p:cNvPr id="5" name="Picture 2"/>
          <p:cNvPicPr>
            <a:picLocks noChangeAspect="1" noChangeArrowheads="1"/>
          </p:cNvPicPr>
          <p:nvPr/>
        </p:nvPicPr>
        <p:blipFill>
          <a:blip r:embed="rId3" cstate="print"/>
          <a:srcRect/>
          <a:stretch>
            <a:fillRect/>
          </a:stretch>
        </p:blipFill>
        <p:spPr bwMode="auto">
          <a:xfrm>
            <a:off x="2496426" y="1612900"/>
            <a:ext cx="4898428" cy="4896508"/>
          </a:xfrm>
          <a:prstGeom prst="rect">
            <a:avLst/>
          </a:prstGeom>
          <a:noFill/>
          <a:ln w="9525">
            <a:noFill/>
            <a:miter lim="800000"/>
            <a:headEnd/>
            <a:tailEnd/>
          </a:ln>
          <a:effectLst/>
        </p:spPr>
      </p:pic>
    </p:spTree>
    <p:extLst>
      <p:ext uri="{BB962C8B-B14F-4D97-AF65-F5344CB8AC3E}">
        <p14:creationId xmlns="" xmlns:p14="http://schemas.microsoft.com/office/powerpoint/2010/main" val="34171802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sp>
        <p:nvSpPr>
          <p:cNvPr id="13" name="Rectangle 7"/>
          <p:cNvSpPr>
            <a:spLocks noChangeArrowheads="1"/>
          </p:cNvSpPr>
          <p:nvPr/>
        </p:nvSpPr>
        <p:spPr bwMode="auto">
          <a:xfrm>
            <a:off x="506414" y="620713"/>
            <a:ext cx="7827784"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Step 5: Inner node relocation with Coons patch to facilitate the optimization</a:t>
            </a:r>
            <a:endParaRPr kumimoji="0" lang="en-US" sz="1800" i="1" dirty="0">
              <a:solidFill>
                <a:srgbClr val="C8C8C8"/>
              </a:solidFill>
              <a:latin typeface="Arial" charset="0"/>
            </a:endParaRPr>
          </a:p>
        </p:txBody>
      </p:sp>
      <p:pic>
        <p:nvPicPr>
          <p:cNvPr id="436227" name="Picture 3"/>
          <p:cNvPicPr>
            <a:picLocks noChangeAspect="1" noChangeArrowheads="1"/>
          </p:cNvPicPr>
          <p:nvPr/>
        </p:nvPicPr>
        <p:blipFill>
          <a:blip r:embed="rId3" cstate="print"/>
          <a:srcRect/>
          <a:stretch>
            <a:fillRect/>
          </a:stretch>
        </p:blipFill>
        <p:spPr bwMode="auto">
          <a:xfrm>
            <a:off x="3708446" y="3124200"/>
            <a:ext cx="3767109" cy="3409030"/>
          </a:xfrm>
          <a:prstGeom prst="rect">
            <a:avLst/>
          </a:prstGeom>
          <a:noFill/>
          <a:ln w="9525">
            <a:noFill/>
            <a:miter lim="800000"/>
            <a:headEnd/>
            <a:tailEnd/>
          </a:ln>
          <a:effectLst/>
        </p:spPr>
      </p:pic>
      <p:cxnSp>
        <p:nvCxnSpPr>
          <p:cNvPr id="18" name="17 Conector recto de flecha"/>
          <p:cNvCxnSpPr/>
          <p:nvPr/>
        </p:nvCxnSpPr>
        <p:spPr>
          <a:xfrm flipV="1">
            <a:off x="6946908" y="3187700"/>
            <a:ext cx="647700" cy="2286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CuadroTexto 5"/>
          <p:cNvSpPr txBox="1"/>
          <p:nvPr/>
        </p:nvSpPr>
        <p:spPr>
          <a:xfrm>
            <a:off x="8044828" y="4003700"/>
            <a:ext cx="1390124" cy="369332"/>
          </a:xfrm>
          <a:prstGeom prst="rect">
            <a:avLst/>
          </a:prstGeom>
          <a:noFill/>
        </p:spPr>
        <p:txBody>
          <a:bodyPr wrap="none" rtlCol="0">
            <a:spAutoFit/>
          </a:bodyPr>
          <a:lstStyle/>
          <a:p>
            <a:pPr algn="l" eaLnBrk="1" hangingPunct="1"/>
            <a:r>
              <a:rPr kumimoji="0" lang="en-US" sz="1800" dirty="0" smtClean="0">
                <a:solidFill>
                  <a:srgbClr val="000000"/>
                </a:solidFill>
                <a:latin typeface="Arial" charset="0"/>
              </a:rPr>
              <a:t>Mesh folder</a:t>
            </a:r>
            <a:endParaRPr kumimoji="0" lang="en-US" sz="1800" dirty="0">
              <a:solidFill>
                <a:srgbClr val="000000"/>
              </a:solidFill>
              <a:latin typeface="Arial" charset="0"/>
            </a:endParaRPr>
          </a:p>
        </p:txBody>
      </p:sp>
      <p:pic>
        <p:nvPicPr>
          <p:cNvPr id="21" name="Imagen 12"/>
          <p:cNvPicPr>
            <a:picLocks noChangeAspect="1"/>
          </p:cNvPicPr>
          <p:nvPr/>
        </p:nvPicPr>
        <p:blipFill>
          <a:blip r:embed="rId4" cstate="print"/>
          <a:stretch>
            <a:fillRect/>
          </a:stretch>
        </p:blipFill>
        <p:spPr>
          <a:xfrm>
            <a:off x="355646" y="1612900"/>
            <a:ext cx="4019163" cy="1222266"/>
          </a:xfrm>
          <a:prstGeom prst="rect">
            <a:avLst/>
          </a:prstGeom>
        </p:spPr>
      </p:pic>
      <p:pic>
        <p:nvPicPr>
          <p:cNvPr id="22" name="Imagen 3"/>
          <p:cNvPicPr>
            <a:picLocks noChangeAspect="1"/>
          </p:cNvPicPr>
          <p:nvPr/>
        </p:nvPicPr>
        <p:blipFill>
          <a:blip r:embed="rId5" cstate="print"/>
          <a:srcRect l="28649" r="9742" b="22445"/>
          <a:stretch>
            <a:fillRect/>
          </a:stretch>
        </p:blipFill>
        <p:spPr>
          <a:xfrm>
            <a:off x="7747000" y="1476645"/>
            <a:ext cx="2032000" cy="2435041"/>
          </a:xfrm>
          <a:prstGeom prst="rect">
            <a:avLst/>
          </a:prstGeom>
          <a:ln w="28575">
            <a:solidFill>
              <a:srgbClr val="C00000"/>
            </a:solidFill>
          </a:ln>
        </p:spPr>
      </p:pic>
      <p:sp>
        <p:nvSpPr>
          <p:cNvPr id="27" name="26 Rectángulo"/>
          <p:cNvSpPr/>
          <p:nvPr/>
        </p:nvSpPr>
        <p:spPr>
          <a:xfrm>
            <a:off x="5778508" y="3111500"/>
            <a:ext cx="1003300" cy="1193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nvGrpSpPr>
          <p:cNvPr id="35" name="34 Grupo"/>
          <p:cNvGrpSpPr/>
          <p:nvPr/>
        </p:nvGrpSpPr>
        <p:grpSpPr>
          <a:xfrm>
            <a:off x="388936" y="3005137"/>
            <a:ext cx="2055814" cy="2049463"/>
            <a:chOff x="363536" y="3182937"/>
            <a:chExt cx="2055814" cy="2049463"/>
          </a:xfrm>
        </p:grpSpPr>
        <p:pic>
          <p:nvPicPr>
            <p:cNvPr id="10" name="Picture 4"/>
            <p:cNvPicPr>
              <a:picLocks noChangeAspect="1" noChangeArrowheads="1"/>
            </p:cNvPicPr>
            <p:nvPr/>
          </p:nvPicPr>
          <p:blipFill>
            <a:blip r:embed="rId6" cstate="print"/>
            <a:srcRect/>
            <a:stretch>
              <a:fillRect/>
            </a:stretch>
          </p:blipFill>
          <p:spPr bwMode="auto">
            <a:xfrm>
              <a:off x="406404" y="3213100"/>
              <a:ext cx="1986180" cy="1981199"/>
            </a:xfrm>
            <a:prstGeom prst="rect">
              <a:avLst/>
            </a:prstGeom>
            <a:noFill/>
            <a:ln w="9525">
              <a:noFill/>
              <a:miter lim="800000"/>
              <a:headEnd/>
              <a:tailEnd/>
            </a:ln>
            <a:effectLst/>
          </p:spPr>
        </p:pic>
        <p:cxnSp>
          <p:nvCxnSpPr>
            <p:cNvPr id="12" name="11 Conector recto"/>
            <p:cNvCxnSpPr/>
            <p:nvPr/>
          </p:nvCxnSpPr>
          <p:spPr>
            <a:xfrm flipH="1">
              <a:off x="952500" y="3251200"/>
              <a:ext cx="12700" cy="18923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flipV="1">
              <a:off x="431800" y="3886200"/>
              <a:ext cx="1930400" cy="254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pic>
          <p:nvPicPr>
            <p:cNvPr id="436226" name="Picture 2"/>
            <p:cNvPicPr>
              <a:picLocks noChangeAspect="1" noChangeArrowheads="1"/>
            </p:cNvPicPr>
            <p:nvPr/>
          </p:nvPicPr>
          <p:blipFill>
            <a:blip r:embed="rId7" cstate="print"/>
            <a:srcRect/>
            <a:stretch>
              <a:fillRect/>
            </a:stretch>
          </p:blipFill>
          <p:spPr bwMode="auto">
            <a:xfrm>
              <a:off x="1025521" y="3968014"/>
              <a:ext cx="573087" cy="267441"/>
            </a:xfrm>
            <a:prstGeom prst="rect">
              <a:avLst/>
            </a:prstGeom>
            <a:noFill/>
            <a:ln w="9525">
              <a:noFill/>
              <a:miter lim="800000"/>
              <a:headEnd/>
              <a:tailEnd/>
            </a:ln>
          </p:spPr>
        </p:pic>
        <p:sp>
          <p:nvSpPr>
            <p:cNvPr id="24" name="23 Elipse"/>
            <p:cNvSpPr/>
            <p:nvPr/>
          </p:nvSpPr>
          <p:spPr>
            <a:xfrm>
              <a:off x="896937" y="3182937"/>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25" name="24 Elipse"/>
            <p:cNvSpPr/>
            <p:nvPr/>
          </p:nvSpPr>
          <p:spPr>
            <a:xfrm>
              <a:off x="879475" y="5092700"/>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26" name="25 Elipse"/>
            <p:cNvSpPr/>
            <p:nvPr/>
          </p:nvSpPr>
          <p:spPr>
            <a:xfrm>
              <a:off x="379412" y="3844926"/>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28" name="27 Elipse"/>
            <p:cNvSpPr/>
            <p:nvPr/>
          </p:nvSpPr>
          <p:spPr>
            <a:xfrm>
              <a:off x="2279650" y="3811588"/>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0" name="29 Elipse"/>
            <p:cNvSpPr/>
            <p:nvPr/>
          </p:nvSpPr>
          <p:spPr>
            <a:xfrm>
              <a:off x="2263774" y="3201986"/>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1" name="30 Elipse"/>
            <p:cNvSpPr/>
            <p:nvPr/>
          </p:nvSpPr>
          <p:spPr>
            <a:xfrm>
              <a:off x="363536" y="3187699"/>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2" name="31 Elipse"/>
            <p:cNvSpPr/>
            <p:nvPr/>
          </p:nvSpPr>
          <p:spPr>
            <a:xfrm>
              <a:off x="368299" y="5078412"/>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3" name="32 Elipse"/>
            <p:cNvSpPr/>
            <p:nvPr/>
          </p:nvSpPr>
          <p:spPr>
            <a:xfrm>
              <a:off x="2278062" y="5087937"/>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4" name="33 Elipse"/>
            <p:cNvSpPr/>
            <p:nvPr/>
          </p:nvSpPr>
          <p:spPr>
            <a:xfrm>
              <a:off x="887412" y="3840162"/>
              <a:ext cx="139700" cy="139700"/>
            </a:xfrm>
            <a:prstGeom prst="ellipse">
              <a:avLst/>
            </a:prstGeom>
            <a:solidFill>
              <a:srgbClr val="CC66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grpSp>
    </p:spTree>
    <p:extLst>
      <p:ext uri="{BB962C8B-B14F-4D97-AF65-F5344CB8AC3E}">
        <p14:creationId xmlns="" xmlns:p14="http://schemas.microsoft.com/office/powerpoint/2010/main" val="25535531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ChangeArrowheads="1"/>
          </p:cNvSpPr>
          <p:nvPr/>
        </p:nvSpPr>
        <p:spPr bwMode="auto">
          <a:xfrm>
            <a:off x="507348" y="620713"/>
            <a:ext cx="7323543"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6: Simultaneous Untangling and Smoothing (SUS) of the T-mesh</a:t>
            </a:r>
            <a:endParaRPr kumimoji="0" lang="en-US" sz="1800" dirty="0">
              <a:solidFill>
                <a:srgbClr val="C8C8C8"/>
              </a:solidFill>
              <a:latin typeface="Arial" charset="0"/>
            </a:endParaRPr>
          </a:p>
        </p:txBody>
      </p:sp>
      <p:sp>
        <p:nvSpPr>
          <p:cNvPr id="10"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437250" name="Picture 2"/>
          <p:cNvPicPr>
            <a:picLocks noChangeAspect="1" noChangeArrowheads="1"/>
          </p:cNvPicPr>
          <p:nvPr/>
        </p:nvPicPr>
        <p:blipFill>
          <a:blip r:embed="rId3" cstate="print"/>
          <a:srcRect/>
          <a:stretch>
            <a:fillRect/>
          </a:stretch>
        </p:blipFill>
        <p:spPr bwMode="auto">
          <a:xfrm>
            <a:off x="2228251" y="1532320"/>
            <a:ext cx="5366395" cy="4982780"/>
          </a:xfrm>
          <a:prstGeom prst="rect">
            <a:avLst/>
          </a:prstGeom>
          <a:noFill/>
          <a:ln w="9525">
            <a:noFill/>
            <a:miter lim="800000"/>
            <a:headEnd/>
            <a:tailEnd/>
          </a:ln>
          <a:effectLst/>
        </p:spPr>
      </p:pic>
    </p:spTree>
    <p:extLst>
      <p:ext uri="{BB962C8B-B14F-4D97-AF65-F5344CB8AC3E}">
        <p14:creationId xmlns="" xmlns:p14="http://schemas.microsoft.com/office/powerpoint/2010/main" val="24023970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8" name="Picture 2"/>
          <p:cNvPicPr>
            <a:picLocks noChangeAspect="1" noChangeArrowheads="1"/>
          </p:cNvPicPr>
          <p:nvPr/>
        </p:nvPicPr>
        <p:blipFill>
          <a:blip r:embed="rId3" cstate="print"/>
          <a:srcRect/>
          <a:stretch>
            <a:fillRect/>
          </a:stretch>
        </p:blipFill>
        <p:spPr bwMode="auto">
          <a:xfrm>
            <a:off x="2229566" y="1546073"/>
            <a:ext cx="5415834" cy="4969027"/>
          </a:xfrm>
          <a:prstGeom prst="rect">
            <a:avLst/>
          </a:prstGeom>
          <a:noFill/>
          <a:ln w="9525">
            <a:noFill/>
            <a:miter lim="800000"/>
            <a:headEnd/>
            <a:tailEnd/>
          </a:ln>
          <a:effectLst/>
        </p:spPr>
      </p:pic>
      <p:sp>
        <p:nvSpPr>
          <p:cNvPr id="10" name="Rectangle 4"/>
          <p:cNvSpPr>
            <a:spLocks noChangeArrowheads="1"/>
          </p:cNvSpPr>
          <p:nvPr/>
        </p:nvSpPr>
        <p:spPr bwMode="auto">
          <a:xfrm>
            <a:off x="507341" y="620713"/>
            <a:ext cx="446378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7: T-</a:t>
            </a:r>
            <a:r>
              <a:rPr kumimoji="0" lang="en-US" sz="1800" dirty="0" err="1" smtClean="0">
                <a:solidFill>
                  <a:srgbClr val="C8C8C8"/>
                </a:solidFill>
                <a:latin typeface="Arial" charset="0"/>
              </a:rPr>
              <a:t>spline</a:t>
            </a:r>
            <a:r>
              <a:rPr kumimoji="0" lang="en-US" sz="1800" dirty="0" smtClean="0">
                <a:solidFill>
                  <a:srgbClr val="C8C8C8"/>
                </a:solidFill>
                <a:latin typeface="Arial" charset="0"/>
              </a:rPr>
              <a:t> representation of the spot</a:t>
            </a:r>
            <a:endParaRPr kumimoji="0" lang="en-US" sz="1800" dirty="0">
              <a:solidFill>
                <a:srgbClr val="C8C8C8"/>
              </a:solidFill>
              <a:latin typeface="Arial" charset="0"/>
            </a:endParaRPr>
          </a:p>
        </p:txBody>
      </p:sp>
    </p:spTree>
    <p:extLst>
      <p:ext uri="{BB962C8B-B14F-4D97-AF65-F5344CB8AC3E}">
        <p14:creationId xmlns="" xmlns:p14="http://schemas.microsoft.com/office/powerpoint/2010/main" val="34171802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Boundary Approach in 2-D</a:t>
            </a:r>
            <a:endParaRPr lang="en-US" dirty="0"/>
          </a:p>
        </p:txBody>
      </p:sp>
      <p:sp>
        <p:nvSpPr>
          <p:cNvPr id="55300" name="Rectangle 4"/>
          <p:cNvSpPr>
            <a:spLocks noChangeArrowheads="1"/>
          </p:cNvSpPr>
          <p:nvPr/>
        </p:nvSpPr>
        <p:spPr bwMode="auto">
          <a:xfrm>
            <a:off x="507349" y="620713"/>
            <a:ext cx="6224781"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Input data: Boundary </a:t>
            </a:r>
            <a:r>
              <a:rPr kumimoji="0" lang="en-US" sz="1800" dirty="0" err="1" smtClean="0">
                <a:solidFill>
                  <a:srgbClr val="C8C8C8"/>
                </a:solidFill>
                <a:latin typeface="Arial" charset="0"/>
              </a:rPr>
              <a:t>polyline</a:t>
            </a:r>
            <a:r>
              <a:rPr kumimoji="0" lang="en-US" sz="1800" dirty="0" smtClean="0">
                <a:solidFill>
                  <a:srgbClr val="C8C8C8"/>
                </a:solidFill>
                <a:latin typeface="Arial" charset="0"/>
              </a:rPr>
              <a:t> approximation (red color line)</a:t>
            </a:r>
          </a:p>
        </p:txBody>
      </p:sp>
      <p:sp>
        <p:nvSpPr>
          <p:cNvPr id="17" name="CuadroTexto 16"/>
          <p:cNvSpPr txBox="1"/>
          <p:nvPr/>
        </p:nvSpPr>
        <p:spPr>
          <a:xfrm rot="16200000">
            <a:off x="239729" y="3779293"/>
            <a:ext cx="4506362" cy="369332"/>
          </a:xfrm>
          <a:prstGeom prst="rect">
            <a:avLst/>
          </a:prstGeom>
          <a:noFill/>
        </p:spPr>
        <p:txBody>
          <a:bodyPr wrap="none" rtlCol="0">
            <a:spAutoFit/>
          </a:bodyPr>
          <a:lstStyle/>
          <a:p>
            <a:pPr algn="l" eaLnBrk="1" hangingPunct="1"/>
            <a:r>
              <a:rPr kumimoji="0" lang="en-US" sz="1800" dirty="0" smtClean="0">
                <a:solidFill>
                  <a:srgbClr val="FF0000"/>
                </a:solidFill>
                <a:latin typeface="Arial" charset="0"/>
              </a:rPr>
              <a:t>Boundary approximation in physical space</a:t>
            </a:r>
            <a:endParaRPr kumimoji="0" lang="en-US" sz="1800" dirty="0">
              <a:solidFill>
                <a:srgbClr val="FF0000"/>
              </a:solidFill>
              <a:latin typeface="Arial" charset="0"/>
            </a:endParaRPr>
          </a:p>
        </p:txBody>
      </p:sp>
      <p:sp>
        <p:nvSpPr>
          <p:cNvPr id="31" name="CuadroTexto 30"/>
          <p:cNvSpPr txBox="1"/>
          <p:nvPr/>
        </p:nvSpPr>
        <p:spPr>
          <a:xfrm rot="16200000">
            <a:off x="-1635464" y="3755588"/>
            <a:ext cx="4134530" cy="369332"/>
          </a:xfrm>
          <a:prstGeom prst="rect">
            <a:avLst/>
          </a:prstGeom>
          <a:noFill/>
        </p:spPr>
        <p:txBody>
          <a:bodyPr wrap="none" rtlCol="0">
            <a:spAutoFit/>
          </a:bodyPr>
          <a:lstStyle/>
          <a:p>
            <a:pPr algn="l" eaLnBrk="1" hangingPunct="1"/>
            <a:r>
              <a:rPr kumimoji="0" lang="en-US" sz="1800" dirty="0" smtClean="0">
                <a:solidFill>
                  <a:srgbClr val="000090"/>
                </a:solidFill>
                <a:latin typeface="Arial" charset="0"/>
              </a:rPr>
              <a:t>T-mesh adaptation in parameter space</a:t>
            </a:r>
            <a:endParaRPr kumimoji="0" lang="en-US" sz="1800" dirty="0">
              <a:solidFill>
                <a:srgbClr val="000090"/>
              </a:solidFill>
              <a:latin typeface="Arial" charset="0"/>
            </a:endParaRPr>
          </a:p>
        </p:txBody>
      </p:sp>
      <p:pic>
        <p:nvPicPr>
          <p:cNvPr id="41" name="Imagen 12"/>
          <p:cNvPicPr>
            <a:picLocks noChangeAspect="1"/>
          </p:cNvPicPr>
          <p:nvPr/>
        </p:nvPicPr>
        <p:blipFill>
          <a:blip r:embed="rId2" cstate="print"/>
          <a:srcRect r="64069"/>
          <a:stretch>
            <a:fillRect/>
          </a:stretch>
        </p:blipFill>
        <p:spPr>
          <a:xfrm>
            <a:off x="812072" y="1452814"/>
            <a:ext cx="1029475" cy="5194778"/>
          </a:xfrm>
          <a:prstGeom prst="rect">
            <a:avLst/>
          </a:prstGeom>
        </p:spPr>
      </p:pic>
      <p:pic>
        <p:nvPicPr>
          <p:cNvPr id="42" name="Imagen 12"/>
          <p:cNvPicPr>
            <a:picLocks noChangeAspect="1"/>
          </p:cNvPicPr>
          <p:nvPr/>
        </p:nvPicPr>
        <p:blipFill>
          <a:blip r:embed="rId2" cstate="print"/>
          <a:srcRect l="35488"/>
          <a:stretch>
            <a:fillRect/>
          </a:stretch>
        </p:blipFill>
        <p:spPr>
          <a:xfrm>
            <a:off x="2844800" y="1452814"/>
            <a:ext cx="1848344" cy="5194778"/>
          </a:xfrm>
          <a:prstGeom prst="rect">
            <a:avLst/>
          </a:prstGeom>
        </p:spPr>
      </p:pic>
      <p:sp>
        <p:nvSpPr>
          <p:cNvPr id="44" name="Rectángulo 13"/>
          <p:cNvSpPr/>
          <p:nvPr/>
        </p:nvSpPr>
        <p:spPr>
          <a:xfrm>
            <a:off x="5172917" y="1543661"/>
            <a:ext cx="4472698" cy="400110"/>
          </a:xfrm>
          <a:prstGeom prst="rect">
            <a:avLst/>
          </a:prstGeom>
        </p:spPr>
        <p:txBody>
          <a:bodyPr wrap="none">
            <a:spAutoFit/>
          </a:bodyPr>
          <a:lstStyle/>
          <a:p>
            <a:r>
              <a:rPr lang="en-GB" sz="2000" dirty="0" smtClean="0">
                <a:solidFill>
                  <a:srgbClr val="000000"/>
                </a:solidFill>
                <a:latin typeface="+mn-lt"/>
              </a:rPr>
              <a:t>Boundary edge refinement criterion: </a:t>
            </a:r>
            <a:endParaRPr lang="en-GB" sz="2000" dirty="0">
              <a:solidFill>
                <a:srgbClr val="000000"/>
              </a:solidFill>
              <a:latin typeface="+mn-lt"/>
            </a:endParaRPr>
          </a:p>
        </p:txBody>
      </p:sp>
      <p:pic>
        <p:nvPicPr>
          <p:cNvPr id="435202" name="Picture 2"/>
          <p:cNvPicPr>
            <a:picLocks noChangeAspect="1" noChangeArrowheads="1"/>
          </p:cNvPicPr>
          <p:nvPr/>
        </p:nvPicPr>
        <p:blipFill>
          <a:blip r:embed="rId3" cstate="print"/>
          <a:srcRect/>
          <a:stretch>
            <a:fillRect/>
          </a:stretch>
        </p:blipFill>
        <p:spPr bwMode="auto">
          <a:xfrm>
            <a:off x="6116645" y="4749800"/>
            <a:ext cx="2961383" cy="1484312"/>
          </a:xfrm>
          <a:prstGeom prst="rect">
            <a:avLst/>
          </a:prstGeom>
          <a:noFill/>
          <a:ln w="9525">
            <a:noFill/>
            <a:miter lim="800000"/>
            <a:headEnd/>
            <a:tailEnd/>
          </a:ln>
        </p:spPr>
      </p:pic>
      <p:grpSp>
        <p:nvGrpSpPr>
          <p:cNvPr id="47" name="46 Grupo"/>
          <p:cNvGrpSpPr/>
          <p:nvPr/>
        </p:nvGrpSpPr>
        <p:grpSpPr>
          <a:xfrm>
            <a:off x="5617342" y="2159085"/>
            <a:ext cx="4174405" cy="2197101"/>
            <a:chOff x="5579195" y="2158999"/>
            <a:chExt cx="4174405" cy="2197101"/>
          </a:xfrm>
        </p:grpSpPr>
        <p:pic>
          <p:nvPicPr>
            <p:cNvPr id="43" name="Imagen 2"/>
            <p:cNvPicPr>
              <a:picLocks noChangeAspect="1"/>
            </p:cNvPicPr>
            <p:nvPr/>
          </p:nvPicPr>
          <p:blipFill>
            <a:blip r:embed="rId4" cstate="print"/>
            <a:srcRect r="28566"/>
            <a:stretch>
              <a:fillRect/>
            </a:stretch>
          </p:blipFill>
          <p:spPr>
            <a:xfrm>
              <a:off x="5579195" y="2158999"/>
              <a:ext cx="3971205" cy="2197101"/>
            </a:xfrm>
            <a:prstGeom prst="rect">
              <a:avLst/>
            </a:prstGeom>
          </p:spPr>
        </p:pic>
        <p:sp>
          <p:nvSpPr>
            <p:cNvPr id="46" name="45 Rectángulo"/>
            <p:cNvSpPr/>
            <p:nvPr/>
          </p:nvSpPr>
          <p:spPr>
            <a:xfrm>
              <a:off x="8902700" y="2463800"/>
              <a:ext cx="8509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13" name="12 Rectángulo"/>
          <p:cNvSpPr/>
          <p:nvPr/>
        </p:nvSpPr>
        <p:spPr>
          <a:xfrm>
            <a:off x="531606" y="1326872"/>
            <a:ext cx="309508" cy="276999"/>
          </a:xfrm>
          <a:prstGeom prst="rect">
            <a:avLst/>
          </a:prstGeom>
        </p:spPr>
        <p:txBody>
          <a:bodyPr wrap="none">
            <a:spAutoFit/>
          </a:bodyPr>
          <a:lstStyle/>
          <a:p>
            <a:r>
              <a:rPr lang="en-US" sz="1200" dirty="0" smtClean="0">
                <a:solidFill>
                  <a:schemeClr val="tx1"/>
                </a:solidFill>
                <a:latin typeface="Arial" pitchFamily="34" charset="0"/>
                <a:cs typeface="Arial" pitchFamily="34" charset="0"/>
              </a:rPr>
              <a:t>A’</a:t>
            </a:r>
            <a:endParaRPr lang="es-ES" sz="1200" dirty="0">
              <a:solidFill>
                <a:schemeClr val="tx1"/>
              </a:solidFill>
              <a:latin typeface="Arial" pitchFamily="34" charset="0"/>
              <a:cs typeface="Arial" pitchFamily="34" charset="0"/>
            </a:endParaRPr>
          </a:p>
        </p:txBody>
      </p:sp>
      <p:sp>
        <p:nvSpPr>
          <p:cNvPr id="14" name="13 Rectángulo"/>
          <p:cNvSpPr/>
          <p:nvPr/>
        </p:nvSpPr>
        <p:spPr>
          <a:xfrm>
            <a:off x="1732405" y="1339572"/>
            <a:ext cx="320921" cy="276999"/>
          </a:xfrm>
          <a:prstGeom prst="rect">
            <a:avLst/>
          </a:prstGeom>
        </p:spPr>
        <p:txBody>
          <a:bodyPr wrap="none">
            <a:spAutoFit/>
          </a:bodyPr>
          <a:lstStyle/>
          <a:p>
            <a:r>
              <a:rPr lang="en-US" sz="1200" dirty="0" smtClean="0">
                <a:solidFill>
                  <a:schemeClr val="tx1"/>
                </a:solidFill>
                <a:latin typeface="Arial" pitchFamily="34" charset="0"/>
                <a:cs typeface="Arial" pitchFamily="34" charset="0"/>
              </a:rPr>
              <a:t>B’</a:t>
            </a:r>
            <a:endParaRPr lang="es-ES" sz="1200" dirty="0">
              <a:solidFill>
                <a:schemeClr val="tx1"/>
              </a:solidFill>
              <a:latin typeface="Arial" pitchFamily="34" charset="0"/>
              <a:cs typeface="Arial" pitchFamily="34" charset="0"/>
            </a:endParaRPr>
          </a:p>
        </p:txBody>
      </p:sp>
      <p:sp>
        <p:nvSpPr>
          <p:cNvPr id="15" name="14 Rectángulo"/>
          <p:cNvSpPr/>
          <p:nvPr/>
        </p:nvSpPr>
        <p:spPr>
          <a:xfrm>
            <a:off x="2701734" y="1568172"/>
            <a:ext cx="287258" cy="276999"/>
          </a:xfrm>
          <a:prstGeom prst="rect">
            <a:avLst/>
          </a:prstGeom>
        </p:spPr>
        <p:txBody>
          <a:bodyPr wrap="none">
            <a:spAutoFit/>
          </a:bodyPr>
          <a:lstStyle/>
          <a:p>
            <a:r>
              <a:rPr lang="en-US" sz="1200" dirty="0" smtClean="0">
                <a:solidFill>
                  <a:schemeClr val="tx1"/>
                </a:solidFill>
                <a:latin typeface="Arial" pitchFamily="34" charset="0"/>
                <a:cs typeface="Arial" pitchFamily="34" charset="0"/>
              </a:rPr>
              <a:t>A</a:t>
            </a:r>
            <a:endParaRPr lang="es-ES" sz="1200" dirty="0">
              <a:solidFill>
                <a:schemeClr val="tx1"/>
              </a:solidFill>
              <a:latin typeface="Arial" pitchFamily="34" charset="0"/>
              <a:cs typeface="Arial" pitchFamily="34" charset="0"/>
            </a:endParaRPr>
          </a:p>
        </p:txBody>
      </p:sp>
      <p:sp>
        <p:nvSpPr>
          <p:cNvPr id="16" name="15 Rectángulo"/>
          <p:cNvSpPr/>
          <p:nvPr/>
        </p:nvSpPr>
        <p:spPr>
          <a:xfrm>
            <a:off x="4632131" y="1872887"/>
            <a:ext cx="287258" cy="276999"/>
          </a:xfrm>
          <a:prstGeom prst="rect">
            <a:avLst/>
          </a:prstGeom>
        </p:spPr>
        <p:txBody>
          <a:bodyPr wrap="none">
            <a:spAutoFit/>
          </a:bodyPr>
          <a:lstStyle/>
          <a:p>
            <a:r>
              <a:rPr lang="en-US" sz="1200" dirty="0" smtClean="0">
                <a:solidFill>
                  <a:schemeClr val="tx1"/>
                </a:solidFill>
                <a:latin typeface="Arial" pitchFamily="34" charset="0"/>
                <a:cs typeface="Arial" pitchFamily="34" charset="0"/>
              </a:rPr>
              <a:t>B</a:t>
            </a:r>
            <a:endParaRPr lang="es-ES" sz="12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112 Grupo"/>
          <p:cNvGrpSpPr/>
          <p:nvPr/>
        </p:nvGrpSpPr>
        <p:grpSpPr>
          <a:xfrm>
            <a:off x="921887" y="3194876"/>
            <a:ext cx="2522382" cy="2606573"/>
            <a:chOff x="5425440" y="2545080"/>
            <a:chExt cx="3810000" cy="3657600"/>
          </a:xfrm>
        </p:grpSpPr>
        <p:sp>
          <p:nvSpPr>
            <p:cNvPr id="16" name="113 Forma libre"/>
            <p:cNvSpPr/>
            <p:nvPr/>
          </p:nvSpPr>
          <p:spPr bwMode="auto">
            <a:xfrm>
              <a:off x="5425440" y="2545080"/>
              <a:ext cx="3810000" cy="3657600"/>
            </a:xfrm>
            <a:custGeom>
              <a:avLst/>
              <a:gdLst>
                <a:gd name="connsiteX0" fmla="*/ 2148840 w 4023360"/>
                <a:gd name="connsiteY0" fmla="*/ 304800 h 3688080"/>
                <a:gd name="connsiteX1" fmla="*/ 4008120 w 4023360"/>
                <a:gd name="connsiteY1" fmla="*/ 228600 h 3688080"/>
                <a:gd name="connsiteX2" fmla="*/ 4023360 w 4023360"/>
                <a:gd name="connsiteY2" fmla="*/ 1828800 h 3688080"/>
                <a:gd name="connsiteX3" fmla="*/ 3749040 w 4023360"/>
                <a:gd name="connsiteY3" fmla="*/ 3642360 h 3688080"/>
                <a:gd name="connsiteX4" fmla="*/ 1676400 w 4023360"/>
                <a:gd name="connsiteY4" fmla="*/ 3688080 h 3688080"/>
                <a:gd name="connsiteX5" fmla="*/ 137160 w 4023360"/>
                <a:gd name="connsiteY5" fmla="*/ 3276600 h 3688080"/>
                <a:gd name="connsiteX6" fmla="*/ 0 w 4023360"/>
                <a:gd name="connsiteY6" fmla="*/ 1630680 h 3688080"/>
                <a:gd name="connsiteX7" fmla="*/ 396240 w 4023360"/>
                <a:gd name="connsiteY7" fmla="*/ 0 h 3688080"/>
                <a:gd name="connsiteX8" fmla="*/ 2148840 w 4023360"/>
                <a:gd name="connsiteY8" fmla="*/ 304800 h 3688080"/>
                <a:gd name="connsiteX0" fmla="*/ 2011680 w 3886200"/>
                <a:gd name="connsiteY0" fmla="*/ 304800 h 3688080"/>
                <a:gd name="connsiteX1" fmla="*/ 3870960 w 3886200"/>
                <a:gd name="connsiteY1" fmla="*/ 228600 h 3688080"/>
                <a:gd name="connsiteX2" fmla="*/ 3886200 w 3886200"/>
                <a:gd name="connsiteY2" fmla="*/ 1828800 h 3688080"/>
                <a:gd name="connsiteX3" fmla="*/ 3611880 w 3886200"/>
                <a:gd name="connsiteY3" fmla="*/ 3642360 h 3688080"/>
                <a:gd name="connsiteX4" fmla="*/ 1539240 w 3886200"/>
                <a:gd name="connsiteY4" fmla="*/ 3688080 h 3688080"/>
                <a:gd name="connsiteX5" fmla="*/ 0 w 3886200"/>
                <a:gd name="connsiteY5" fmla="*/ 3276600 h 3688080"/>
                <a:gd name="connsiteX6" fmla="*/ 304800 w 3886200"/>
                <a:gd name="connsiteY6" fmla="*/ 1630680 h 3688080"/>
                <a:gd name="connsiteX7" fmla="*/ 259080 w 3886200"/>
                <a:gd name="connsiteY7" fmla="*/ 0 h 3688080"/>
                <a:gd name="connsiteX8" fmla="*/ 2011680 w 3886200"/>
                <a:gd name="connsiteY8" fmla="*/ 304800 h 3688080"/>
                <a:gd name="connsiteX0" fmla="*/ 2011680 w 3870960"/>
                <a:gd name="connsiteY0" fmla="*/ 304800 h 3688080"/>
                <a:gd name="connsiteX1" fmla="*/ 3870960 w 3870960"/>
                <a:gd name="connsiteY1" fmla="*/ 228600 h 3688080"/>
                <a:gd name="connsiteX2" fmla="*/ 3627120 w 3870960"/>
                <a:gd name="connsiteY2" fmla="*/ 1798320 h 3688080"/>
                <a:gd name="connsiteX3" fmla="*/ 3611880 w 3870960"/>
                <a:gd name="connsiteY3" fmla="*/ 3642360 h 3688080"/>
                <a:gd name="connsiteX4" fmla="*/ 1539240 w 3870960"/>
                <a:gd name="connsiteY4" fmla="*/ 3688080 h 3688080"/>
                <a:gd name="connsiteX5" fmla="*/ 0 w 3870960"/>
                <a:gd name="connsiteY5" fmla="*/ 3276600 h 3688080"/>
                <a:gd name="connsiteX6" fmla="*/ 304800 w 3870960"/>
                <a:gd name="connsiteY6" fmla="*/ 1630680 h 3688080"/>
                <a:gd name="connsiteX7" fmla="*/ 259080 w 3870960"/>
                <a:gd name="connsiteY7" fmla="*/ 0 h 3688080"/>
                <a:gd name="connsiteX8" fmla="*/ 2011680 w 3870960"/>
                <a:gd name="connsiteY8" fmla="*/ 304800 h 3688080"/>
                <a:gd name="connsiteX0" fmla="*/ 2011680 w 3870960"/>
                <a:gd name="connsiteY0" fmla="*/ 304800 h 3642360"/>
                <a:gd name="connsiteX1" fmla="*/ 3870960 w 3870960"/>
                <a:gd name="connsiteY1" fmla="*/ 228600 h 3642360"/>
                <a:gd name="connsiteX2" fmla="*/ 3627120 w 3870960"/>
                <a:gd name="connsiteY2" fmla="*/ 1798320 h 3642360"/>
                <a:gd name="connsiteX3" fmla="*/ 3611880 w 3870960"/>
                <a:gd name="connsiteY3" fmla="*/ 3642360 h 3642360"/>
                <a:gd name="connsiteX4" fmla="*/ 1935480 w 3870960"/>
                <a:gd name="connsiteY4" fmla="*/ 3627120 h 3642360"/>
                <a:gd name="connsiteX5" fmla="*/ 0 w 3870960"/>
                <a:gd name="connsiteY5" fmla="*/ 3276600 h 3642360"/>
                <a:gd name="connsiteX6" fmla="*/ 304800 w 3870960"/>
                <a:gd name="connsiteY6" fmla="*/ 1630680 h 3642360"/>
                <a:gd name="connsiteX7" fmla="*/ 259080 w 3870960"/>
                <a:gd name="connsiteY7" fmla="*/ 0 h 3642360"/>
                <a:gd name="connsiteX8" fmla="*/ 2011680 w 3870960"/>
                <a:gd name="connsiteY8" fmla="*/ 304800 h 3642360"/>
                <a:gd name="connsiteX0" fmla="*/ 2453640 w 4312920"/>
                <a:gd name="connsiteY0" fmla="*/ 304800 h 3703320"/>
                <a:gd name="connsiteX1" fmla="*/ 4312920 w 4312920"/>
                <a:gd name="connsiteY1" fmla="*/ 228600 h 3703320"/>
                <a:gd name="connsiteX2" fmla="*/ 4069080 w 4312920"/>
                <a:gd name="connsiteY2" fmla="*/ 1798320 h 3703320"/>
                <a:gd name="connsiteX3" fmla="*/ 4053840 w 4312920"/>
                <a:gd name="connsiteY3" fmla="*/ 3642360 h 3703320"/>
                <a:gd name="connsiteX4" fmla="*/ 2377440 w 4312920"/>
                <a:gd name="connsiteY4" fmla="*/ 3627120 h 3703320"/>
                <a:gd name="connsiteX5" fmla="*/ 0 w 4312920"/>
                <a:gd name="connsiteY5" fmla="*/ 3703320 h 3703320"/>
                <a:gd name="connsiteX6" fmla="*/ 746760 w 4312920"/>
                <a:gd name="connsiteY6" fmla="*/ 1630680 h 3703320"/>
                <a:gd name="connsiteX7" fmla="*/ 701040 w 4312920"/>
                <a:gd name="connsiteY7" fmla="*/ 0 h 3703320"/>
                <a:gd name="connsiteX8" fmla="*/ 2453640 w 4312920"/>
                <a:gd name="connsiteY8" fmla="*/ 304800 h 370332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74520 w 3810000"/>
                <a:gd name="connsiteY4" fmla="*/ 362712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2331720 w 4191000"/>
                <a:gd name="connsiteY0" fmla="*/ 304800 h 3657600"/>
                <a:gd name="connsiteX1" fmla="*/ 4191000 w 4191000"/>
                <a:gd name="connsiteY1" fmla="*/ 228600 h 3657600"/>
                <a:gd name="connsiteX2" fmla="*/ 3947160 w 4191000"/>
                <a:gd name="connsiteY2" fmla="*/ 1798320 h 3657600"/>
                <a:gd name="connsiteX3" fmla="*/ 3931920 w 4191000"/>
                <a:gd name="connsiteY3" fmla="*/ 3642360 h 3657600"/>
                <a:gd name="connsiteX4" fmla="*/ 2240280 w 4191000"/>
                <a:gd name="connsiteY4" fmla="*/ 3215640 h 3657600"/>
                <a:gd name="connsiteX5" fmla="*/ 381000 w 4191000"/>
                <a:gd name="connsiteY5" fmla="*/ 3657600 h 3657600"/>
                <a:gd name="connsiteX6" fmla="*/ 0 w 4191000"/>
                <a:gd name="connsiteY6" fmla="*/ 1554480 h 3657600"/>
                <a:gd name="connsiteX7" fmla="*/ 579120 w 4191000"/>
                <a:gd name="connsiteY7" fmla="*/ 0 h 3657600"/>
                <a:gd name="connsiteX8" fmla="*/ 2331720 w 4191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609600 w 3810000"/>
                <a:gd name="connsiteY6" fmla="*/ 1661160 h 3657600"/>
                <a:gd name="connsiteX7" fmla="*/ 198120 w 3810000"/>
                <a:gd name="connsiteY7" fmla="*/ 0 h 3657600"/>
                <a:gd name="connsiteX8" fmla="*/ 1950720 w 3810000"/>
                <a:gd name="connsiteY8" fmla="*/ 3048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657600">
                  <a:moveTo>
                    <a:pt x="1950720" y="304800"/>
                  </a:moveTo>
                  <a:lnTo>
                    <a:pt x="3810000" y="228600"/>
                  </a:lnTo>
                  <a:lnTo>
                    <a:pt x="3566160" y="1798320"/>
                  </a:lnTo>
                  <a:lnTo>
                    <a:pt x="3550920" y="3642360"/>
                  </a:lnTo>
                  <a:lnTo>
                    <a:pt x="1859280" y="3215640"/>
                  </a:lnTo>
                  <a:lnTo>
                    <a:pt x="0" y="3657600"/>
                  </a:lnTo>
                  <a:lnTo>
                    <a:pt x="609600" y="1661160"/>
                  </a:lnTo>
                  <a:lnTo>
                    <a:pt x="198120" y="0"/>
                  </a:lnTo>
                  <a:lnTo>
                    <a:pt x="1950720" y="304800"/>
                  </a:lnTo>
                  <a:close/>
                </a:path>
              </a:pathLst>
            </a:custGeom>
            <a:solidFill>
              <a:schemeClr val="bg1"/>
            </a:solidFill>
            <a:ln w="19050" algn="ctr">
              <a:solidFill>
                <a:schemeClr val="tx1"/>
              </a:solidFill>
              <a:miter lim="800000"/>
              <a:headEnd/>
              <a:tailEnd/>
            </a:ln>
          </p:spPr>
          <p:txBody>
            <a:bodyPr wrap="none" rtlCol="0" anchor="ctr"/>
            <a:lstStyle/>
            <a:p>
              <a:pPr algn="ctr"/>
              <a:endParaRPr lang="es-ES"/>
            </a:p>
          </p:txBody>
        </p:sp>
        <p:sp>
          <p:nvSpPr>
            <p:cNvPr id="17" name="114 Elipse"/>
            <p:cNvSpPr/>
            <p:nvPr/>
          </p:nvSpPr>
          <p:spPr bwMode="auto">
            <a:xfrm>
              <a:off x="8341351" y="3280472"/>
              <a:ext cx="252000" cy="252000"/>
            </a:xfrm>
            <a:prstGeom prst="ellipse">
              <a:avLst/>
            </a:prstGeom>
            <a:solidFill>
              <a:srgbClr val="FF0000"/>
            </a:solidFill>
            <a:ln w="31750" algn="ctr">
              <a:solidFill>
                <a:schemeClr val="tx1"/>
              </a:solidFill>
              <a:miter lim="800000"/>
              <a:headEnd/>
              <a:tailEnd/>
            </a:ln>
          </p:spPr>
          <p:txBody>
            <a:bodyPr wrap="none" rtlCol="0" anchor="ctr"/>
            <a:lstStyle/>
            <a:p>
              <a:pPr algn="ctr"/>
              <a:endParaRPr lang="es-ES"/>
            </a:p>
          </p:txBody>
        </p:sp>
        <p:cxnSp>
          <p:nvCxnSpPr>
            <p:cNvPr id="19" name="116 Conector recto"/>
            <p:cNvCxnSpPr>
              <a:stCxn id="16" idx="0"/>
              <a:endCxn id="17" idx="0"/>
            </p:cNvCxnSpPr>
            <p:nvPr/>
          </p:nvCxnSpPr>
          <p:spPr bwMode="auto">
            <a:xfrm>
              <a:off x="7376161" y="2849879"/>
              <a:ext cx="1091191" cy="43059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0" name="117 Conector recto"/>
            <p:cNvCxnSpPr>
              <a:stCxn id="16" idx="4"/>
              <a:endCxn id="17" idx="4"/>
            </p:cNvCxnSpPr>
            <p:nvPr/>
          </p:nvCxnSpPr>
          <p:spPr bwMode="auto">
            <a:xfrm flipV="1">
              <a:off x="7284719" y="3532472"/>
              <a:ext cx="1182632" cy="222824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1" name="118 Conector recto"/>
            <p:cNvCxnSpPr>
              <a:stCxn id="16" idx="6"/>
              <a:endCxn id="17" idx="2"/>
            </p:cNvCxnSpPr>
            <p:nvPr/>
          </p:nvCxnSpPr>
          <p:spPr bwMode="auto">
            <a:xfrm flipV="1">
              <a:off x="6035040" y="3406473"/>
              <a:ext cx="2306311" cy="799768"/>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8" name="211 Elipse"/>
          <p:cNvSpPr/>
          <p:nvPr/>
        </p:nvSpPr>
        <p:spPr bwMode="auto">
          <a:xfrm>
            <a:off x="1014474" y="3157827"/>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9" name="212 Elipse"/>
          <p:cNvSpPr/>
          <p:nvPr/>
        </p:nvSpPr>
        <p:spPr bwMode="auto">
          <a:xfrm>
            <a:off x="2163063" y="3355358"/>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0" name="213 Elipse"/>
          <p:cNvSpPr/>
          <p:nvPr/>
        </p:nvSpPr>
        <p:spPr bwMode="auto">
          <a:xfrm>
            <a:off x="3374764" y="3307678"/>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1" name="214 Elipse"/>
          <p:cNvSpPr/>
          <p:nvPr/>
        </p:nvSpPr>
        <p:spPr bwMode="auto">
          <a:xfrm>
            <a:off x="3229609" y="4417939"/>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2" name="215 Elipse"/>
          <p:cNvSpPr/>
          <p:nvPr/>
        </p:nvSpPr>
        <p:spPr bwMode="auto">
          <a:xfrm>
            <a:off x="1266910" y="4322579"/>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3" name="216 Elipse"/>
          <p:cNvSpPr/>
          <p:nvPr/>
        </p:nvSpPr>
        <p:spPr bwMode="auto">
          <a:xfrm>
            <a:off x="888255" y="5732542"/>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4" name="217 Elipse"/>
          <p:cNvSpPr/>
          <p:nvPr/>
        </p:nvSpPr>
        <p:spPr bwMode="auto">
          <a:xfrm>
            <a:off x="2099958" y="5412406"/>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5" name="218 Elipse"/>
          <p:cNvSpPr/>
          <p:nvPr/>
        </p:nvSpPr>
        <p:spPr bwMode="auto">
          <a:xfrm>
            <a:off x="3210678" y="5712108"/>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grpSp>
        <p:nvGrpSpPr>
          <p:cNvPr id="4" name="222 Grupo"/>
          <p:cNvGrpSpPr/>
          <p:nvPr/>
        </p:nvGrpSpPr>
        <p:grpSpPr>
          <a:xfrm>
            <a:off x="6151133" y="3142672"/>
            <a:ext cx="2593840" cy="2700603"/>
            <a:chOff x="975965" y="3230654"/>
            <a:chExt cx="3479867" cy="3344400"/>
          </a:xfrm>
        </p:grpSpPr>
        <p:grpSp>
          <p:nvGrpSpPr>
            <p:cNvPr id="6" name="112 Grupo"/>
            <p:cNvGrpSpPr/>
            <p:nvPr/>
          </p:nvGrpSpPr>
          <p:grpSpPr>
            <a:xfrm>
              <a:off x="1021080" y="3276600"/>
              <a:ext cx="3384000" cy="3240000"/>
              <a:chOff x="5425440" y="2545080"/>
              <a:chExt cx="3810000" cy="3657600"/>
            </a:xfrm>
          </p:grpSpPr>
          <p:sp>
            <p:nvSpPr>
              <p:cNvPr id="32" name="232 Forma libre"/>
              <p:cNvSpPr/>
              <p:nvPr/>
            </p:nvSpPr>
            <p:spPr bwMode="auto">
              <a:xfrm>
                <a:off x="5425440" y="2545080"/>
                <a:ext cx="3810000" cy="3657600"/>
              </a:xfrm>
              <a:custGeom>
                <a:avLst/>
                <a:gdLst>
                  <a:gd name="connsiteX0" fmla="*/ 2148840 w 4023360"/>
                  <a:gd name="connsiteY0" fmla="*/ 304800 h 3688080"/>
                  <a:gd name="connsiteX1" fmla="*/ 4008120 w 4023360"/>
                  <a:gd name="connsiteY1" fmla="*/ 228600 h 3688080"/>
                  <a:gd name="connsiteX2" fmla="*/ 4023360 w 4023360"/>
                  <a:gd name="connsiteY2" fmla="*/ 1828800 h 3688080"/>
                  <a:gd name="connsiteX3" fmla="*/ 3749040 w 4023360"/>
                  <a:gd name="connsiteY3" fmla="*/ 3642360 h 3688080"/>
                  <a:gd name="connsiteX4" fmla="*/ 1676400 w 4023360"/>
                  <a:gd name="connsiteY4" fmla="*/ 3688080 h 3688080"/>
                  <a:gd name="connsiteX5" fmla="*/ 137160 w 4023360"/>
                  <a:gd name="connsiteY5" fmla="*/ 3276600 h 3688080"/>
                  <a:gd name="connsiteX6" fmla="*/ 0 w 4023360"/>
                  <a:gd name="connsiteY6" fmla="*/ 1630680 h 3688080"/>
                  <a:gd name="connsiteX7" fmla="*/ 396240 w 4023360"/>
                  <a:gd name="connsiteY7" fmla="*/ 0 h 3688080"/>
                  <a:gd name="connsiteX8" fmla="*/ 2148840 w 4023360"/>
                  <a:gd name="connsiteY8" fmla="*/ 304800 h 3688080"/>
                  <a:gd name="connsiteX0" fmla="*/ 2011680 w 3886200"/>
                  <a:gd name="connsiteY0" fmla="*/ 304800 h 3688080"/>
                  <a:gd name="connsiteX1" fmla="*/ 3870960 w 3886200"/>
                  <a:gd name="connsiteY1" fmla="*/ 228600 h 3688080"/>
                  <a:gd name="connsiteX2" fmla="*/ 3886200 w 3886200"/>
                  <a:gd name="connsiteY2" fmla="*/ 1828800 h 3688080"/>
                  <a:gd name="connsiteX3" fmla="*/ 3611880 w 3886200"/>
                  <a:gd name="connsiteY3" fmla="*/ 3642360 h 3688080"/>
                  <a:gd name="connsiteX4" fmla="*/ 1539240 w 3886200"/>
                  <a:gd name="connsiteY4" fmla="*/ 3688080 h 3688080"/>
                  <a:gd name="connsiteX5" fmla="*/ 0 w 3886200"/>
                  <a:gd name="connsiteY5" fmla="*/ 3276600 h 3688080"/>
                  <a:gd name="connsiteX6" fmla="*/ 304800 w 3886200"/>
                  <a:gd name="connsiteY6" fmla="*/ 1630680 h 3688080"/>
                  <a:gd name="connsiteX7" fmla="*/ 259080 w 3886200"/>
                  <a:gd name="connsiteY7" fmla="*/ 0 h 3688080"/>
                  <a:gd name="connsiteX8" fmla="*/ 2011680 w 3886200"/>
                  <a:gd name="connsiteY8" fmla="*/ 304800 h 3688080"/>
                  <a:gd name="connsiteX0" fmla="*/ 2011680 w 3870960"/>
                  <a:gd name="connsiteY0" fmla="*/ 304800 h 3688080"/>
                  <a:gd name="connsiteX1" fmla="*/ 3870960 w 3870960"/>
                  <a:gd name="connsiteY1" fmla="*/ 228600 h 3688080"/>
                  <a:gd name="connsiteX2" fmla="*/ 3627120 w 3870960"/>
                  <a:gd name="connsiteY2" fmla="*/ 1798320 h 3688080"/>
                  <a:gd name="connsiteX3" fmla="*/ 3611880 w 3870960"/>
                  <a:gd name="connsiteY3" fmla="*/ 3642360 h 3688080"/>
                  <a:gd name="connsiteX4" fmla="*/ 1539240 w 3870960"/>
                  <a:gd name="connsiteY4" fmla="*/ 3688080 h 3688080"/>
                  <a:gd name="connsiteX5" fmla="*/ 0 w 3870960"/>
                  <a:gd name="connsiteY5" fmla="*/ 3276600 h 3688080"/>
                  <a:gd name="connsiteX6" fmla="*/ 304800 w 3870960"/>
                  <a:gd name="connsiteY6" fmla="*/ 1630680 h 3688080"/>
                  <a:gd name="connsiteX7" fmla="*/ 259080 w 3870960"/>
                  <a:gd name="connsiteY7" fmla="*/ 0 h 3688080"/>
                  <a:gd name="connsiteX8" fmla="*/ 2011680 w 3870960"/>
                  <a:gd name="connsiteY8" fmla="*/ 304800 h 3688080"/>
                  <a:gd name="connsiteX0" fmla="*/ 2011680 w 3870960"/>
                  <a:gd name="connsiteY0" fmla="*/ 304800 h 3642360"/>
                  <a:gd name="connsiteX1" fmla="*/ 3870960 w 3870960"/>
                  <a:gd name="connsiteY1" fmla="*/ 228600 h 3642360"/>
                  <a:gd name="connsiteX2" fmla="*/ 3627120 w 3870960"/>
                  <a:gd name="connsiteY2" fmla="*/ 1798320 h 3642360"/>
                  <a:gd name="connsiteX3" fmla="*/ 3611880 w 3870960"/>
                  <a:gd name="connsiteY3" fmla="*/ 3642360 h 3642360"/>
                  <a:gd name="connsiteX4" fmla="*/ 1935480 w 3870960"/>
                  <a:gd name="connsiteY4" fmla="*/ 3627120 h 3642360"/>
                  <a:gd name="connsiteX5" fmla="*/ 0 w 3870960"/>
                  <a:gd name="connsiteY5" fmla="*/ 3276600 h 3642360"/>
                  <a:gd name="connsiteX6" fmla="*/ 304800 w 3870960"/>
                  <a:gd name="connsiteY6" fmla="*/ 1630680 h 3642360"/>
                  <a:gd name="connsiteX7" fmla="*/ 259080 w 3870960"/>
                  <a:gd name="connsiteY7" fmla="*/ 0 h 3642360"/>
                  <a:gd name="connsiteX8" fmla="*/ 2011680 w 3870960"/>
                  <a:gd name="connsiteY8" fmla="*/ 304800 h 3642360"/>
                  <a:gd name="connsiteX0" fmla="*/ 2453640 w 4312920"/>
                  <a:gd name="connsiteY0" fmla="*/ 304800 h 3703320"/>
                  <a:gd name="connsiteX1" fmla="*/ 4312920 w 4312920"/>
                  <a:gd name="connsiteY1" fmla="*/ 228600 h 3703320"/>
                  <a:gd name="connsiteX2" fmla="*/ 4069080 w 4312920"/>
                  <a:gd name="connsiteY2" fmla="*/ 1798320 h 3703320"/>
                  <a:gd name="connsiteX3" fmla="*/ 4053840 w 4312920"/>
                  <a:gd name="connsiteY3" fmla="*/ 3642360 h 3703320"/>
                  <a:gd name="connsiteX4" fmla="*/ 2377440 w 4312920"/>
                  <a:gd name="connsiteY4" fmla="*/ 3627120 h 3703320"/>
                  <a:gd name="connsiteX5" fmla="*/ 0 w 4312920"/>
                  <a:gd name="connsiteY5" fmla="*/ 3703320 h 3703320"/>
                  <a:gd name="connsiteX6" fmla="*/ 746760 w 4312920"/>
                  <a:gd name="connsiteY6" fmla="*/ 1630680 h 3703320"/>
                  <a:gd name="connsiteX7" fmla="*/ 701040 w 4312920"/>
                  <a:gd name="connsiteY7" fmla="*/ 0 h 3703320"/>
                  <a:gd name="connsiteX8" fmla="*/ 2453640 w 4312920"/>
                  <a:gd name="connsiteY8" fmla="*/ 304800 h 370332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74520 w 3810000"/>
                  <a:gd name="connsiteY4" fmla="*/ 362712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2331720 w 4191000"/>
                  <a:gd name="connsiteY0" fmla="*/ 304800 h 3657600"/>
                  <a:gd name="connsiteX1" fmla="*/ 4191000 w 4191000"/>
                  <a:gd name="connsiteY1" fmla="*/ 228600 h 3657600"/>
                  <a:gd name="connsiteX2" fmla="*/ 3947160 w 4191000"/>
                  <a:gd name="connsiteY2" fmla="*/ 1798320 h 3657600"/>
                  <a:gd name="connsiteX3" fmla="*/ 3931920 w 4191000"/>
                  <a:gd name="connsiteY3" fmla="*/ 3642360 h 3657600"/>
                  <a:gd name="connsiteX4" fmla="*/ 2240280 w 4191000"/>
                  <a:gd name="connsiteY4" fmla="*/ 3215640 h 3657600"/>
                  <a:gd name="connsiteX5" fmla="*/ 381000 w 4191000"/>
                  <a:gd name="connsiteY5" fmla="*/ 3657600 h 3657600"/>
                  <a:gd name="connsiteX6" fmla="*/ 0 w 4191000"/>
                  <a:gd name="connsiteY6" fmla="*/ 1554480 h 3657600"/>
                  <a:gd name="connsiteX7" fmla="*/ 579120 w 4191000"/>
                  <a:gd name="connsiteY7" fmla="*/ 0 h 3657600"/>
                  <a:gd name="connsiteX8" fmla="*/ 2331720 w 4191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609600 w 3810000"/>
                  <a:gd name="connsiteY6" fmla="*/ 1661160 h 3657600"/>
                  <a:gd name="connsiteX7" fmla="*/ 198120 w 3810000"/>
                  <a:gd name="connsiteY7" fmla="*/ 0 h 3657600"/>
                  <a:gd name="connsiteX8" fmla="*/ 1950720 w 3810000"/>
                  <a:gd name="connsiteY8" fmla="*/ 3048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657600">
                    <a:moveTo>
                      <a:pt x="1950720" y="304800"/>
                    </a:moveTo>
                    <a:lnTo>
                      <a:pt x="3810000" y="228600"/>
                    </a:lnTo>
                    <a:lnTo>
                      <a:pt x="3566160" y="1798320"/>
                    </a:lnTo>
                    <a:lnTo>
                      <a:pt x="3550920" y="3642360"/>
                    </a:lnTo>
                    <a:lnTo>
                      <a:pt x="1859280" y="3215640"/>
                    </a:lnTo>
                    <a:lnTo>
                      <a:pt x="0" y="3657600"/>
                    </a:lnTo>
                    <a:lnTo>
                      <a:pt x="609600" y="1661160"/>
                    </a:lnTo>
                    <a:lnTo>
                      <a:pt x="198120" y="0"/>
                    </a:lnTo>
                    <a:lnTo>
                      <a:pt x="1950720" y="304800"/>
                    </a:lnTo>
                    <a:close/>
                  </a:path>
                </a:pathLst>
              </a:custGeom>
              <a:solidFill>
                <a:schemeClr val="bg1"/>
              </a:solidFill>
              <a:ln w="19050" algn="ctr">
                <a:solidFill>
                  <a:schemeClr val="tx1"/>
                </a:solidFill>
                <a:miter lim="800000"/>
                <a:headEnd/>
                <a:tailEnd/>
              </a:ln>
            </p:spPr>
            <p:txBody>
              <a:bodyPr wrap="none" rtlCol="0" anchor="ctr"/>
              <a:lstStyle/>
              <a:p>
                <a:pPr algn="ctr"/>
                <a:endParaRPr lang="es-ES"/>
              </a:p>
            </p:txBody>
          </p:sp>
          <p:sp>
            <p:nvSpPr>
              <p:cNvPr id="33" name="233 Elipse"/>
              <p:cNvSpPr/>
              <p:nvPr/>
            </p:nvSpPr>
            <p:spPr bwMode="auto">
              <a:xfrm>
                <a:off x="7215850" y="4033540"/>
                <a:ext cx="252000" cy="252000"/>
              </a:xfrm>
              <a:prstGeom prst="ellipse">
                <a:avLst/>
              </a:prstGeom>
              <a:solidFill>
                <a:srgbClr val="FF0000"/>
              </a:solidFill>
              <a:ln w="31750" algn="ctr">
                <a:solidFill>
                  <a:schemeClr val="tx1"/>
                </a:solidFill>
                <a:miter lim="800000"/>
                <a:headEnd/>
                <a:tailEnd/>
              </a:ln>
            </p:spPr>
            <p:txBody>
              <a:bodyPr wrap="none" rtlCol="0" anchor="ctr"/>
              <a:lstStyle/>
              <a:p>
                <a:pPr algn="ctr"/>
                <a:endParaRPr lang="es-ES"/>
              </a:p>
            </p:txBody>
          </p:sp>
          <p:cxnSp>
            <p:nvCxnSpPr>
              <p:cNvPr id="35" name="235 Conector recto"/>
              <p:cNvCxnSpPr>
                <a:stCxn id="32" idx="0"/>
                <a:endCxn id="33" idx="0"/>
              </p:cNvCxnSpPr>
              <p:nvPr/>
            </p:nvCxnSpPr>
            <p:spPr bwMode="auto">
              <a:xfrm flipH="1">
                <a:off x="7341850" y="2849880"/>
                <a:ext cx="34310" cy="118366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6" name="236 Conector recto"/>
              <p:cNvCxnSpPr>
                <a:stCxn id="32" idx="4"/>
                <a:endCxn id="33" idx="4"/>
              </p:cNvCxnSpPr>
              <p:nvPr/>
            </p:nvCxnSpPr>
            <p:spPr bwMode="auto">
              <a:xfrm flipV="1">
                <a:off x="7284720" y="4285540"/>
                <a:ext cx="57130" cy="147518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7" name="237 Conector recto"/>
              <p:cNvCxnSpPr>
                <a:stCxn id="32" idx="6"/>
                <a:endCxn id="33" idx="2"/>
              </p:cNvCxnSpPr>
              <p:nvPr/>
            </p:nvCxnSpPr>
            <p:spPr bwMode="auto">
              <a:xfrm flipV="1">
                <a:off x="6035040" y="4159540"/>
                <a:ext cx="1180810" cy="4670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24" name="224 Elipse"/>
            <p:cNvSpPr/>
            <p:nvPr/>
          </p:nvSpPr>
          <p:spPr bwMode="auto">
            <a:xfrm>
              <a:off x="1145299" y="32306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5" name="225 Elipse"/>
            <p:cNvSpPr/>
            <p:nvPr/>
          </p:nvSpPr>
          <p:spPr bwMode="auto">
            <a:xfrm>
              <a:off x="2686233" y="3476187"/>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6" name="226 Elipse"/>
            <p:cNvSpPr/>
            <p:nvPr/>
          </p:nvSpPr>
          <p:spPr bwMode="auto">
            <a:xfrm>
              <a:off x="4311832" y="3416921"/>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7" name="227 Elipse"/>
            <p:cNvSpPr/>
            <p:nvPr/>
          </p:nvSpPr>
          <p:spPr bwMode="auto">
            <a:xfrm>
              <a:off x="4117100" y="4796987"/>
              <a:ext cx="143999"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8" name="228 Elipse"/>
            <p:cNvSpPr/>
            <p:nvPr/>
          </p:nvSpPr>
          <p:spPr bwMode="auto">
            <a:xfrm>
              <a:off x="1483965" y="46784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9" name="229 Elipse"/>
            <p:cNvSpPr/>
            <p:nvPr/>
          </p:nvSpPr>
          <p:spPr bwMode="auto">
            <a:xfrm>
              <a:off x="975965" y="64310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30" name="230 Elipse"/>
            <p:cNvSpPr/>
            <p:nvPr/>
          </p:nvSpPr>
          <p:spPr bwMode="auto">
            <a:xfrm>
              <a:off x="2601566" y="6033121"/>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31" name="231 Elipse"/>
            <p:cNvSpPr/>
            <p:nvPr/>
          </p:nvSpPr>
          <p:spPr bwMode="auto">
            <a:xfrm>
              <a:off x="4091699" y="64056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grpSp>
      <p:sp>
        <p:nvSpPr>
          <p:cNvPr id="40" name="308 Flecha derecha"/>
          <p:cNvSpPr/>
          <p:nvPr/>
        </p:nvSpPr>
        <p:spPr bwMode="auto">
          <a:xfrm>
            <a:off x="4253389" y="4148649"/>
            <a:ext cx="1364566" cy="274320"/>
          </a:xfrm>
          <a:prstGeom prst="rightArrow">
            <a:avLst/>
          </a:prstGeom>
          <a:solidFill>
            <a:schemeClr val="bg2">
              <a:lumMod val="20000"/>
              <a:lumOff val="80000"/>
            </a:schemeClr>
          </a:solidFill>
          <a:ln>
            <a:solidFill>
              <a:srgbClr val="FF0000"/>
            </a:solidFill>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lang="es-ES"/>
          </a:p>
        </p:txBody>
      </p:sp>
      <p:sp>
        <p:nvSpPr>
          <p:cNvPr id="42" name="40 CuadroTexto"/>
          <p:cNvSpPr txBox="1"/>
          <p:nvPr/>
        </p:nvSpPr>
        <p:spPr>
          <a:xfrm>
            <a:off x="1333363" y="6033332"/>
            <a:ext cx="1674056" cy="400110"/>
          </a:xfrm>
          <a:prstGeom prst="rect">
            <a:avLst/>
          </a:prstGeom>
          <a:noFill/>
        </p:spPr>
        <p:txBody>
          <a:bodyPr wrap="square" rtlCol="0">
            <a:spAutoFit/>
          </a:bodyPr>
          <a:lstStyle/>
          <a:p>
            <a:r>
              <a:rPr lang="en-US" sz="2000" i="1" dirty="0" smtClean="0">
                <a:solidFill>
                  <a:schemeClr val="tx1"/>
                </a:solidFill>
                <a:latin typeface="+mn-lt"/>
              </a:rPr>
              <a:t>Local mesh</a:t>
            </a:r>
            <a:endParaRPr lang="en-US" sz="2000" i="1" dirty="0">
              <a:solidFill>
                <a:schemeClr val="tx1"/>
              </a:solidFill>
              <a:latin typeface="+mn-lt"/>
            </a:endParaRPr>
          </a:p>
        </p:txBody>
      </p:sp>
      <p:sp>
        <p:nvSpPr>
          <p:cNvPr id="43" name="42 CuadroTexto"/>
          <p:cNvSpPr txBox="1"/>
          <p:nvPr/>
        </p:nvSpPr>
        <p:spPr>
          <a:xfrm>
            <a:off x="6150813" y="6063812"/>
            <a:ext cx="2771335" cy="400110"/>
          </a:xfrm>
          <a:prstGeom prst="rect">
            <a:avLst/>
          </a:prstGeom>
          <a:noFill/>
        </p:spPr>
        <p:txBody>
          <a:bodyPr wrap="square" rtlCol="0">
            <a:spAutoFit/>
          </a:bodyPr>
          <a:lstStyle/>
          <a:p>
            <a:pPr algn="l"/>
            <a:r>
              <a:rPr lang="en-US" sz="2000" i="1" dirty="0" smtClean="0">
                <a:solidFill>
                  <a:schemeClr val="tx1"/>
                </a:solidFill>
                <a:latin typeface="+mn-lt"/>
              </a:rPr>
              <a:t>Optimized local mesh</a:t>
            </a:r>
            <a:endParaRPr lang="en-US" sz="2000" i="1" dirty="0">
              <a:solidFill>
                <a:schemeClr val="tx1"/>
              </a:solidFill>
              <a:latin typeface="+mn-lt"/>
            </a:endParaRPr>
          </a:p>
        </p:txBody>
      </p:sp>
      <p:graphicFrame>
        <p:nvGraphicFramePr>
          <p:cNvPr id="46" name="Object 62"/>
          <p:cNvGraphicFramePr>
            <a:graphicFrameLocks noChangeAspect="1"/>
          </p:cNvGraphicFramePr>
          <p:nvPr/>
        </p:nvGraphicFramePr>
        <p:xfrm>
          <a:off x="400096" y="1588"/>
          <a:ext cx="112713" cy="176212"/>
        </p:xfrm>
        <a:graphic>
          <a:graphicData uri="http://schemas.openxmlformats.org/presentationml/2006/ole">
            <p:oleObj spid="_x0000_s471041" name="Equation" r:id="rId4" imgW="114120" imgH="177480" progId="Equation.DSMT4">
              <p:embed/>
            </p:oleObj>
          </a:graphicData>
        </a:graphic>
      </p:graphicFrame>
      <p:sp>
        <p:nvSpPr>
          <p:cNvPr id="47" name="Rectangle 65"/>
          <p:cNvSpPr>
            <a:spLocks noChangeArrowheads="1"/>
          </p:cNvSpPr>
          <p:nvPr/>
        </p:nvSpPr>
        <p:spPr bwMode="auto">
          <a:xfrm>
            <a:off x="468359" y="620717"/>
            <a:ext cx="4014945" cy="618631"/>
          </a:xfrm>
          <a:prstGeom prst="rect">
            <a:avLst/>
          </a:prstGeom>
          <a:noFill/>
          <a:ln w="9525">
            <a:noFill/>
            <a:miter lim="800000"/>
            <a:headEnd/>
            <a:tailEnd/>
          </a:ln>
          <a:effectLst/>
        </p:spPr>
        <p:txBody>
          <a:bodyPr wrap="none">
            <a:spAutoFit/>
          </a:bodyPr>
          <a:lstStyle/>
          <a:p>
            <a:pPr algn="l">
              <a:lnSpc>
                <a:spcPct val="70000"/>
              </a:lnSpc>
              <a:spcBef>
                <a:spcPct val="50000"/>
              </a:spcBef>
            </a:pPr>
            <a:r>
              <a:rPr kumimoji="0" lang="en-GB" sz="1800" dirty="0" smtClean="0">
                <a:solidFill>
                  <a:srgbClr val="C8C8C8"/>
                </a:solidFill>
                <a:latin typeface="Arial" charset="0"/>
              </a:rPr>
              <a:t>Case of plane T-meshes (EWC 2013)</a:t>
            </a:r>
          </a:p>
          <a:p>
            <a:pPr algn="l">
              <a:lnSpc>
                <a:spcPct val="70000"/>
              </a:lnSpc>
              <a:spcBef>
                <a:spcPct val="50000"/>
              </a:spcBef>
            </a:pPr>
            <a:endParaRPr kumimoji="0" lang="en-GB" sz="1800" dirty="0" smtClean="0">
              <a:solidFill>
                <a:srgbClr val="C8C8C8"/>
              </a:solidFill>
              <a:latin typeface="Arial" charset="0"/>
            </a:endParaRPr>
          </a:p>
        </p:txBody>
      </p:sp>
      <p:sp>
        <p:nvSpPr>
          <p:cNvPr id="48" name="Rectangle 66"/>
          <p:cNvSpPr>
            <a:spLocks noChangeArrowheads="1"/>
          </p:cNvSpPr>
          <p:nvPr/>
        </p:nvSpPr>
        <p:spPr bwMode="auto">
          <a:xfrm>
            <a:off x="468359" y="115888"/>
            <a:ext cx="8034337" cy="576262"/>
          </a:xfrm>
          <a:prstGeom prst="rect">
            <a:avLst/>
          </a:prstGeom>
          <a:noFill/>
          <a:ln w="9525">
            <a:noFill/>
            <a:miter lim="800000"/>
            <a:headEnd/>
            <a:tailEnd/>
          </a:ln>
          <a:effectLst/>
        </p:spPr>
        <p:txBody>
          <a:bodyPr wrap="none"/>
          <a:lstStyle/>
          <a:p>
            <a:pPr algn="l" eaLnBrk="1" hangingPunct="1"/>
            <a:r>
              <a:rPr kumimoji="0" lang="en-US" sz="2400" b="1" dirty="0" smtClean="0">
                <a:solidFill>
                  <a:srgbClr val="FFFFFF"/>
                </a:solidFill>
                <a:latin typeface="Trebuchet MS" pitchFamily="34" charset="0"/>
              </a:rPr>
              <a:t>Simultaneous Untangling and Smoothing</a:t>
            </a:r>
          </a:p>
        </p:txBody>
      </p:sp>
      <p:sp>
        <p:nvSpPr>
          <p:cNvPr id="49" name="Text Box 51"/>
          <p:cNvSpPr txBox="1">
            <a:spLocks noChangeArrowheads="1"/>
          </p:cNvSpPr>
          <p:nvPr/>
        </p:nvSpPr>
        <p:spPr bwMode="auto">
          <a:xfrm>
            <a:off x="87359" y="1536300"/>
            <a:ext cx="3163887" cy="477054"/>
          </a:xfrm>
          <a:prstGeom prst="rect">
            <a:avLst/>
          </a:prstGeom>
          <a:noFill/>
          <a:ln w="57150">
            <a:noFill/>
            <a:miter lim="800000"/>
            <a:headEnd/>
            <a:tailEnd/>
          </a:ln>
          <a:effectLst/>
        </p:spPr>
        <p:txBody>
          <a:bodyPr anchor="ctr">
            <a:spAutoFit/>
          </a:bodyPr>
          <a:lstStyle/>
          <a:p>
            <a:pPr algn="l"/>
            <a:r>
              <a:rPr lang="en-GB" sz="2500" b="1" dirty="0" smtClean="0">
                <a:solidFill>
                  <a:srgbClr val="CC3300"/>
                </a:solidFill>
                <a:latin typeface="Arial" charset="0"/>
              </a:rPr>
              <a:t>Local optimization</a:t>
            </a:r>
          </a:p>
        </p:txBody>
      </p:sp>
      <p:sp>
        <p:nvSpPr>
          <p:cNvPr id="50" name="Text Box 57"/>
          <p:cNvSpPr txBox="1">
            <a:spLocks noChangeArrowheads="1"/>
          </p:cNvSpPr>
          <p:nvPr/>
        </p:nvSpPr>
        <p:spPr bwMode="auto">
          <a:xfrm>
            <a:off x="3363914" y="1479550"/>
            <a:ext cx="6272212" cy="707886"/>
          </a:xfrm>
          <a:prstGeom prst="rect">
            <a:avLst/>
          </a:prstGeom>
          <a:noFill/>
          <a:ln w="57150">
            <a:solidFill>
              <a:srgbClr val="008000"/>
            </a:solidFill>
            <a:miter lim="800000"/>
            <a:headEnd/>
            <a:tailEnd/>
          </a:ln>
          <a:effectLst/>
        </p:spPr>
        <p:txBody>
          <a:bodyPr>
            <a:spAutoFit/>
          </a:bodyPr>
          <a:lstStyle/>
          <a:p>
            <a:pPr>
              <a:spcBef>
                <a:spcPct val="50000"/>
              </a:spcBef>
            </a:pPr>
            <a:r>
              <a:rPr lang="en-GB" sz="2000" b="1" i="1" dirty="0" smtClean="0">
                <a:solidFill>
                  <a:srgbClr val="FF0000"/>
                </a:solidFill>
                <a:latin typeface="Arial" charset="0"/>
              </a:rPr>
              <a:t>Objective: </a:t>
            </a:r>
            <a:r>
              <a:rPr lang="en-GB" sz="2000" b="1" i="1" dirty="0" smtClean="0">
                <a:solidFill>
                  <a:srgbClr val="000000"/>
                </a:solidFill>
                <a:latin typeface="Arial" charset="0"/>
              </a:rPr>
              <a:t>Improve the quality of the local mesh by minimizing an objective function</a:t>
            </a:r>
            <a:r>
              <a:rPr lang="en-GB" sz="2000" b="1" i="1" dirty="0" smtClean="0">
                <a:solidFill>
                  <a:srgbClr val="FF0000"/>
                </a:solidFill>
                <a:latin typeface="Arial" charset="0"/>
              </a:rPr>
              <a:t> </a:t>
            </a:r>
          </a:p>
        </p:txBody>
      </p:sp>
      <p:sp>
        <p:nvSpPr>
          <p:cNvPr id="51" name="Text Box 52"/>
          <p:cNvSpPr txBox="1">
            <a:spLocks noChangeArrowheads="1"/>
          </p:cNvSpPr>
          <p:nvPr/>
        </p:nvSpPr>
        <p:spPr bwMode="auto">
          <a:xfrm>
            <a:off x="7335844" y="2678114"/>
            <a:ext cx="1744662" cy="523220"/>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New position for the free node</a:t>
            </a:r>
          </a:p>
        </p:txBody>
      </p:sp>
      <p:cxnSp>
        <p:nvCxnSpPr>
          <p:cNvPr id="52" name="AutoShape 56"/>
          <p:cNvCxnSpPr>
            <a:cxnSpLocks noChangeShapeType="1"/>
            <a:stCxn id="51" idx="2"/>
          </p:cNvCxnSpPr>
          <p:nvPr/>
        </p:nvCxnSpPr>
        <p:spPr bwMode="auto">
          <a:xfrm rot="5400000">
            <a:off x="7355752" y="3402091"/>
            <a:ext cx="1053170" cy="651667"/>
          </a:xfrm>
          <a:prstGeom prst="curvedConnector3">
            <a:avLst>
              <a:gd name="adj1" fmla="val 50000"/>
            </a:avLst>
          </a:prstGeom>
          <a:noFill/>
          <a:ln w="38100">
            <a:solidFill>
              <a:srgbClr val="FF0000"/>
            </a:solidFill>
            <a:round/>
            <a:headEnd/>
            <a:tailEnd type="triangle" w="med" len="med"/>
          </a:ln>
          <a:effectLst/>
        </p:spPr>
      </p:cxnSp>
      <p:sp>
        <p:nvSpPr>
          <p:cNvPr id="54" name="Text Box 49"/>
          <p:cNvSpPr txBox="1">
            <a:spLocks noChangeArrowheads="1"/>
          </p:cNvSpPr>
          <p:nvPr/>
        </p:nvSpPr>
        <p:spPr bwMode="auto">
          <a:xfrm>
            <a:off x="2059035" y="2759075"/>
            <a:ext cx="1292225" cy="304800"/>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Free node</a:t>
            </a:r>
          </a:p>
        </p:txBody>
      </p:sp>
      <p:cxnSp>
        <p:nvCxnSpPr>
          <p:cNvPr id="55" name="AutoShape 55"/>
          <p:cNvCxnSpPr>
            <a:cxnSpLocks noChangeShapeType="1"/>
            <a:stCxn id="54" idx="2"/>
          </p:cNvCxnSpPr>
          <p:nvPr/>
        </p:nvCxnSpPr>
        <p:spPr bwMode="auto">
          <a:xfrm rot="16200000" flipH="1">
            <a:off x="2528935" y="3240173"/>
            <a:ext cx="631825" cy="279399"/>
          </a:xfrm>
          <a:prstGeom prst="curvedConnector3">
            <a:avLst>
              <a:gd name="adj1" fmla="val 50000"/>
            </a:avLst>
          </a:prstGeom>
          <a:noFill/>
          <a:ln w="38100">
            <a:solidFill>
              <a:srgbClr val="FF0000"/>
            </a:solidFill>
            <a:round/>
            <a:headEnd/>
            <a:tailEnd type="triangle" w="med" len="med"/>
          </a:ln>
          <a:effectLst/>
        </p:spPr>
      </p:cxnSp>
      <p:sp>
        <p:nvSpPr>
          <p:cNvPr id="60" name="40 CuadroTexto"/>
          <p:cNvSpPr txBox="1"/>
          <p:nvPr/>
        </p:nvSpPr>
        <p:spPr>
          <a:xfrm>
            <a:off x="4305300" y="4585618"/>
            <a:ext cx="1028700" cy="769441"/>
          </a:xfrm>
          <a:prstGeom prst="rect">
            <a:avLst/>
          </a:prstGeom>
          <a:noFill/>
        </p:spPr>
        <p:txBody>
          <a:bodyPr wrap="square" rtlCol="0">
            <a:spAutoFit/>
          </a:bodyPr>
          <a:lstStyle/>
          <a:p>
            <a:r>
              <a:rPr lang="en-US" sz="4400" i="1" dirty="0" smtClean="0">
                <a:solidFill>
                  <a:srgbClr val="FF0000"/>
                </a:solidFill>
                <a:latin typeface="+mn-lt"/>
              </a:rPr>
              <a:t>?</a:t>
            </a:r>
            <a:endParaRPr lang="en-US" sz="4400" i="1" dirty="0">
              <a:solidFill>
                <a:srgbClr val="FF0000"/>
              </a:solidFill>
              <a:latin typeface="+mn-lt"/>
            </a:endParaRPr>
          </a:p>
        </p:txBody>
      </p:sp>
    </p:spTree>
    <p:extLst>
      <p:ext uri="{BB962C8B-B14F-4D97-AF65-F5344CB8AC3E}">
        <p14:creationId xmlns:p14="http://schemas.microsoft.com/office/powerpoint/2010/main" xmlns="" val="153831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ox(in)">
                                      <p:cBhvr>
                                        <p:cTn id="10" dur="500"/>
                                        <p:tgtEl>
                                          <p:spTgt spid="4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ox(in)">
                                      <p:cBhvr>
                                        <p:cTn id="13" dur="500"/>
                                        <p:tgtEl>
                                          <p:spTgt spid="43"/>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ox(in)">
                                      <p:cBhvr>
                                        <p:cTn id="16" dur="500"/>
                                        <p:tgtEl>
                                          <p:spTgt spid="51"/>
                                        </p:tgtEl>
                                      </p:cBhvr>
                                    </p:animEffect>
                                  </p:childTnLst>
                                </p:cTn>
                              </p:par>
                              <p:par>
                                <p:cTn id="17" presetID="4" presetClass="entr" presetSubtype="16"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ox(in)">
                                      <p:cBhvr>
                                        <p:cTn id="19" dur="500"/>
                                        <p:tgtEl>
                                          <p:spTgt spid="52"/>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p:bldP spid="51" grpId="0"/>
      <p:bldP spid="6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sp>
        <p:nvSpPr>
          <p:cNvPr id="55300" name="Rectangle 4"/>
          <p:cNvSpPr>
            <a:spLocks noChangeArrowheads="1"/>
          </p:cNvSpPr>
          <p:nvPr/>
        </p:nvSpPr>
        <p:spPr bwMode="auto">
          <a:xfrm>
            <a:off x="507364" y="620713"/>
            <a:ext cx="455778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Triangle decomposition of the T-mesh cells</a:t>
            </a:r>
            <a:endParaRPr kumimoji="0" lang="en-US" sz="1800" dirty="0">
              <a:solidFill>
                <a:srgbClr val="C8C8C8"/>
              </a:solidFill>
              <a:latin typeface="Arial" charset="0"/>
            </a:endParaRPr>
          </a:p>
        </p:txBody>
      </p:sp>
      <p:sp>
        <p:nvSpPr>
          <p:cNvPr id="72" name="CuadroTexto 7"/>
          <p:cNvSpPr txBox="1"/>
          <p:nvPr/>
        </p:nvSpPr>
        <p:spPr>
          <a:xfrm>
            <a:off x="165100" y="1529777"/>
            <a:ext cx="4245966" cy="369332"/>
          </a:xfrm>
          <a:prstGeom prst="rect">
            <a:avLst/>
          </a:prstGeom>
          <a:solidFill>
            <a:schemeClr val="bg1"/>
          </a:solidFill>
        </p:spPr>
        <p:txBody>
          <a:bodyPr wrap="square" rtlCol="0">
            <a:spAutoFit/>
          </a:bodyPr>
          <a:lstStyle/>
          <a:p>
            <a:r>
              <a:rPr lang="en-US" sz="1800" b="1" dirty="0" smtClean="0">
                <a:solidFill>
                  <a:srgbClr val="000000"/>
                </a:solidFill>
                <a:latin typeface="Arial" pitchFamily="34" charset="0"/>
                <a:cs typeface="Arial" pitchFamily="34" charset="0"/>
              </a:rPr>
              <a:t>Case 1: Free node is a regular node</a:t>
            </a:r>
            <a:endParaRPr lang="en-US" sz="1800" b="1" dirty="0">
              <a:latin typeface="Arial" pitchFamily="34" charset="0"/>
              <a:cs typeface="Arial" pitchFamily="34" charset="0"/>
            </a:endParaRPr>
          </a:p>
        </p:txBody>
      </p:sp>
      <p:sp>
        <p:nvSpPr>
          <p:cNvPr id="73" name="CuadroTexto 17"/>
          <p:cNvSpPr txBox="1"/>
          <p:nvPr/>
        </p:nvSpPr>
        <p:spPr>
          <a:xfrm>
            <a:off x="4775207" y="1440874"/>
            <a:ext cx="4826000" cy="502702"/>
          </a:xfrm>
          <a:prstGeom prst="rect">
            <a:avLst/>
          </a:prstGeom>
          <a:solidFill>
            <a:schemeClr val="bg1"/>
          </a:solidFill>
        </p:spPr>
        <p:txBody>
          <a:bodyPr wrap="square" rtlCol="0">
            <a:spAutoFit/>
          </a:bodyPr>
          <a:lstStyle/>
          <a:p>
            <a:r>
              <a:rPr lang="en-US" i="1" baseline="30000" dirty="0">
                <a:solidFill>
                  <a:srgbClr val="000000"/>
                </a:solidFill>
                <a:latin typeface="+mn-lt"/>
              </a:rPr>
              <a:t> </a:t>
            </a:r>
            <a:r>
              <a:rPr lang="en-US" sz="1800" b="1" dirty="0" smtClean="0">
                <a:solidFill>
                  <a:srgbClr val="000000"/>
                </a:solidFill>
                <a:latin typeface="Arial" pitchFamily="34" charset="0"/>
                <a:cs typeface="Arial" pitchFamily="34" charset="0"/>
              </a:rPr>
              <a:t>Case 2: Free node is a hanging node</a:t>
            </a:r>
            <a:endParaRPr lang="en-US" sz="1800" b="1" dirty="0">
              <a:latin typeface="+mn-lt"/>
            </a:endParaRPr>
          </a:p>
        </p:txBody>
      </p:sp>
      <p:sp>
        <p:nvSpPr>
          <p:cNvPr id="78" name="CuadroTexto 18"/>
          <p:cNvSpPr txBox="1"/>
          <p:nvPr/>
        </p:nvSpPr>
        <p:spPr>
          <a:xfrm>
            <a:off x="9252" y="6032201"/>
            <a:ext cx="2596188" cy="584775"/>
          </a:xfrm>
          <a:prstGeom prst="rect">
            <a:avLst/>
          </a:prstGeom>
          <a:solidFill>
            <a:schemeClr val="bg1"/>
          </a:solidFill>
        </p:spPr>
        <p:txBody>
          <a:bodyPr wrap="square" rtlCol="0">
            <a:spAutoFit/>
          </a:bodyPr>
          <a:lstStyle/>
          <a:p>
            <a:r>
              <a:rPr lang="en-US" sz="1600" i="1" dirty="0">
                <a:solidFill>
                  <a:srgbClr val="000000"/>
                </a:solidFill>
                <a:latin typeface="+mn-lt"/>
              </a:rPr>
              <a:t> </a:t>
            </a:r>
            <a:r>
              <a:rPr lang="en-US" sz="1600" i="1" dirty="0" smtClean="0">
                <a:solidFill>
                  <a:srgbClr val="000000"/>
                </a:solidFill>
                <a:latin typeface="+mn-lt"/>
              </a:rPr>
              <a:t>Barriers and feasible region for a regular node</a:t>
            </a:r>
            <a:endParaRPr lang="en-US" sz="1600" i="1" dirty="0">
              <a:latin typeface="+mn-lt"/>
            </a:endParaRPr>
          </a:p>
        </p:txBody>
      </p:sp>
      <p:sp>
        <p:nvSpPr>
          <p:cNvPr id="79" name="CuadroTexto 19"/>
          <p:cNvSpPr txBox="1"/>
          <p:nvPr/>
        </p:nvSpPr>
        <p:spPr>
          <a:xfrm>
            <a:off x="4533900" y="6031431"/>
            <a:ext cx="2590800" cy="584775"/>
          </a:xfrm>
          <a:prstGeom prst="rect">
            <a:avLst/>
          </a:prstGeom>
          <a:solidFill>
            <a:schemeClr val="bg1"/>
          </a:solidFill>
        </p:spPr>
        <p:txBody>
          <a:bodyPr wrap="square" rtlCol="0">
            <a:spAutoFit/>
          </a:bodyPr>
          <a:lstStyle/>
          <a:p>
            <a:r>
              <a:rPr lang="en-US" sz="1600" i="1" dirty="0">
                <a:solidFill>
                  <a:srgbClr val="000000"/>
                </a:solidFill>
                <a:latin typeface="+mn-lt"/>
              </a:rPr>
              <a:t> </a:t>
            </a:r>
            <a:r>
              <a:rPr lang="en-US" sz="1600" i="1" dirty="0" smtClean="0">
                <a:solidFill>
                  <a:srgbClr val="000000"/>
                </a:solidFill>
                <a:latin typeface="+mn-lt"/>
              </a:rPr>
              <a:t>Barriers and feasible region for a hanging node</a:t>
            </a:r>
            <a:endParaRPr lang="en-US" sz="1600" i="1" dirty="0">
              <a:latin typeface="+mn-lt"/>
            </a:endParaRPr>
          </a:p>
        </p:txBody>
      </p:sp>
      <p:pic>
        <p:nvPicPr>
          <p:cNvPr id="477186" name="Picture 2"/>
          <p:cNvPicPr>
            <a:picLocks noChangeAspect="1" noChangeArrowheads="1"/>
          </p:cNvPicPr>
          <p:nvPr/>
        </p:nvPicPr>
        <p:blipFill>
          <a:blip r:embed="rId3" cstate="print"/>
          <a:srcRect/>
          <a:stretch>
            <a:fillRect/>
          </a:stretch>
        </p:blipFill>
        <p:spPr bwMode="auto">
          <a:xfrm>
            <a:off x="292101" y="2048518"/>
            <a:ext cx="3695699" cy="1767917"/>
          </a:xfrm>
          <a:prstGeom prst="rect">
            <a:avLst/>
          </a:prstGeom>
          <a:noFill/>
          <a:ln w="9525">
            <a:noFill/>
            <a:miter lim="800000"/>
            <a:headEnd/>
            <a:tailEnd/>
          </a:ln>
        </p:spPr>
      </p:pic>
      <p:pic>
        <p:nvPicPr>
          <p:cNvPr id="477187" name="Picture 3"/>
          <p:cNvPicPr>
            <a:picLocks noChangeAspect="1" noChangeArrowheads="1"/>
          </p:cNvPicPr>
          <p:nvPr/>
        </p:nvPicPr>
        <p:blipFill>
          <a:blip r:embed="rId4" cstate="print"/>
          <a:srcRect/>
          <a:stretch>
            <a:fillRect/>
          </a:stretch>
        </p:blipFill>
        <p:spPr bwMode="auto">
          <a:xfrm>
            <a:off x="4653826" y="2037806"/>
            <a:ext cx="5161012" cy="1721394"/>
          </a:xfrm>
          <a:prstGeom prst="rect">
            <a:avLst/>
          </a:prstGeom>
          <a:noFill/>
          <a:ln w="9525">
            <a:noFill/>
            <a:miter lim="800000"/>
            <a:headEnd/>
            <a:tailEnd/>
          </a:ln>
        </p:spPr>
      </p:pic>
      <p:pic>
        <p:nvPicPr>
          <p:cNvPr id="477188" name="Picture 4"/>
          <p:cNvPicPr>
            <a:picLocks noChangeAspect="1" noChangeArrowheads="1"/>
          </p:cNvPicPr>
          <p:nvPr/>
        </p:nvPicPr>
        <p:blipFill>
          <a:blip r:embed="rId5" cstate="print"/>
          <a:srcRect/>
          <a:stretch>
            <a:fillRect/>
          </a:stretch>
        </p:blipFill>
        <p:spPr bwMode="auto">
          <a:xfrm>
            <a:off x="4353133" y="3810000"/>
            <a:ext cx="3058991" cy="2222500"/>
          </a:xfrm>
          <a:prstGeom prst="rect">
            <a:avLst/>
          </a:prstGeom>
          <a:noFill/>
          <a:ln w="9525">
            <a:noFill/>
            <a:miter lim="800000"/>
            <a:headEnd/>
            <a:tailEnd/>
          </a:ln>
        </p:spPr>
      </p:pic>
      <p:pic>
        <p:nvPicPr>
          <p:cNvPr id="477189" name="Picture 5"/>
          <p:cNvPicPr>
            <a:picLocks noChangeAspect="1" noChangeArrowheads="1"/>
          </p:cNvPicPr>
          <p:nvPr/>
        </p:nvPicPr>
        <p:blipFill>
          <a:blip r:embed="rId6" cstate="print"/>
          <a:srcRect/>
          <a:stretch>
            <a:fillRect/>
          </a:stretch>
        </p:blipFill>
        <p:spPr bwMode="auto">
          <a:xfrm>
            <a:off x="63500" y="3873500"/>
            <a:ext cx="2214562" cy="2150768"/>
          </a:xfrm>
          <a:prstGeom prst="rect">
            <a:avLst/>
          </a:prstGeom>
          <a:noFill/>
          <a:ln w="9525">
            <a:noFill/>
            <a:miter lim="800000"/>
            <a:headEnd/>
            <a:tailEnd/>
          </a:ln>
        </p:spPr>
      </p:pic>
    </p:spTree>
    <p:extLst>
      <p:ext uri="{BB962C8B-B14F-4D97-AF65-F5344CB8AC3E}">
        <p14:creationId xmlns="" xmlns:p14="http://schemas.microsoft.com/office/powerpoint/2010/main" val="29127993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sp>
        <p:nvSpPr>
          <p:cNvPr id="55300" name="Rectangle 4"/>
          <p:cNvSpPr>
            <a:spLocks noChangeArrowheads="1"/>
          </p:cNvSpPr>
          <p:nvPr/>
        </p:nvSpPr>
        <p:spPr bwMode="auto">
          <a:xfrm>
            <a:off x="507376" y="620713"/>
            <a:ext cx="5130635"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Optimization is guided by the parametric T-mesh</a:t>
            </a:r>
            <a:endParaRPr kumimoji="0" lang="en-US" sz="1800" dirty="0">
              <a:solidFill>
                <a:srgbClr val="C8C8C8"/>
              </a:solidFill>
              <a:latin typeface="Arial" charset="0"/>
            </a:endParaRPr>
          </a:p>
        </p:txBody>
      </p:sp>
      <p:sp>
        <p:nvSpPr>
          <p:cNvPr id="12" name="CuadroTexto 20"/>
          <p:cNvSpPr txBox="1"/>
          <p:nvPr/>
        </p:nvSpPr>
        <p:spPr>
          <a:xfrm>
            <a:off x="1297221" y="6297914"/>
            <a:ext cx="2117193" cy="307777"/>
          </a:xfrm>
          <a:prstGeom prst="rect">
            <a:avLst/>
          </a:prstGeom>
          <a:noFill/>
        </p:spPr>
        <p:txBody>
          <a:bodyPr wrap="square" rtlCol="0">
            <a:spAutoFit/>
          </a:bodyPr>
          <a:lstStyle/>
          <a:p>
            <a:r>
              <a:rPr lang="en-GB" sz="1400" dirty="0" smtClean="0">
                <a:solidFill>
                  <a:schemeClr val="tx1"/>
                </a:solidFill>
                <a:latin typeface="Arial" pitchFamily="34" charset="0"/>
                <a:cs typeface="Arial" pitchFamily="34" charset="0"/>
              </a:rPr>
              <a:t>Parametric T-mesh</a:t>
            </a:r>
            <a:endParaRPr lang="en-GB" sz="1400" dirty="0">
              <a:solidFill>
                <a:schemeClr val="tx1"/>
              </a:solidFill>
              <a:latin typeface="Arial" pitchFamily="34" charset="0"/>
              <a:cs typeface="Arial" pitchFamily="34" charset="0"/>
            </a:endParaRPr>
          </a:p>
        </p:txBody>
      </p:sp>
      <p:sp>
        <p:nvSpPr>
          <p:cNvPr id="13" name="CuadroTexto 23"/>
          <p:cNvSpPr txBox="1"/>
          <p:nvPr/>
        </p:nvSpPr>
        <p:spPr>
          <a:xfrm>
            <a:off x="6161536" y="6319809"/>
            <a:ext cx="2349251" cy="307777"/>
          </a:xfrm>
          <a:prstGeom prst="rect">
            <a:avLst/>
          </a:prstGeom>
          <a:noFill/>
        </p:spPr>
        <p:txBody>
          <a:bodyPr wrap="square" rtlCol="0">
            <a:spAutoFit/>
          </a:bodyPr>
          <a:lstStyle/>
          <a:p>
            <a:r>
              <a:rPr lang="en-GB" sz="1400" dirty="0">
                <a:solidFill>
                  <a:srgbClr val="000000"/>
                </a:solidFill>
                <a:latin typeface="Arial" pitchFamily="34" charset="0"/>
                <a:cs typeface="Arial" pitchFamily="34" charset="0"/>
              </a:rPr>
              <a:t>O</a:t>
            </a:r>
            <a:r>
              <a:rPr lang="en-GB" sz="1400" dirty="0" smtClean="0">
                <a:solidFill>
                  <a:srgbClr val="000000"/>
                </a:solidFill>
                <a:latin typeface="Arial" pitchFamily="34" charset="0"/>
                <a:cs typeface="Arial" pitchFamily="34" charset="0"/>
              </a:rPr>
              <a:t>ptimized physical T-mesh</a:t>
            </a:r>
            <a:endParaRPr lang="en-GB" sz="1400" dirty="0">
              <a:solidFill>
                <a:schemeClr val="tx1"/>
              </a:solidFill>
              <a:latin typeface="Arial" pitchFamily="34" charset="0"/>
              <a:cs typeface="Arial" pitchFamily="34" charset="0"/>
            </a:endParaRPr>
          </a:p>
        </p:txBody>
      </p:sp>
      <p:pic>
        <p:nvPicPr>
          <p:cNvPr id="14" name="Imagen 1" descr="FlorPoligonalParametrico.eps"/>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65331" y="2401470"/>
            <a:ext cx="3798778" cy="3793083"/>
          </a:xfrm>
          <a:prstGeom prst="rect">
            <a:avLst/>
          </a:prstGeom>
        </p:spPr>
      </p:pic>
      <p:pic>
        <p:nvPicPr>
          <p:cNvPr id="15" name="Imagen 2" descr="FlorPoligonalMalla.eps"/>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52330" y="2067917"/>
            <a:ext cx="4192073" cy="4185787"/>
          </a:xfrm>
          <a:prstGeom prst="rect">
            <a:avLst/>
          </a:prstGeom>
        </p:spPr>
      </p:pic>
      <p:sp>
        <p:nvSpPr>
          <p:cNvPr id="16" name="CuadroTexto 13"/>
          <p:cNvSpPr txBox="1"/>
          <p:nvPr/>
        </p:nvSpPr>
        <p:spPr>
          <a:xfrm>
            <a:off x="297493" y="1573921"/>
            <a:ext cx="9428293" cy="400110"/>
          </a:xfrm>
          <a:prstGeom prst="rect">
            <a:avLst/>
          </a:prstGeom>
          <a:noFill/>
        </p:spPr>
        <p:txBody>
          <a:bodyPr wrap="square" rtlCol="0">
            <a:spAutoFit/>
          </a:bodyPr>
          <a:lstStyle/>
          <a:p>
            <a:r>
              <a:rPr lang="en-GB" sz="1600" b="1" i="1" dirty="0" smtClean="0">
                <a:solidFill>
                  <a:schemeClr val="tx1"/>
                </a:solidFill>
                <a:latin typeface="Arial" pitchFamily="34" charset="0"/>
                <a:cs typeface="Arial" pitchFamily="34" charset="0"/>
              </a:rPr>
              <a:t>Physical cell C must be as similar as possible to the counterpart in the parametric space C</a:t>
            </a:r>
            <a:r>
              <a:rPr lang="en-GB" sz="1600" b="1" i="1" baseline="-25000" dirty="0" smtClean="0">
                <a:solidFill>
                  <a:schemeClr val="tx1"/>
                </a:solidFill>
                <a:latin typeface="Arial" pitchFamily="34" charset="0"/>
                <a:cs typeface="Arial" pitchFamily="34" charset="0"/>
              </a:rPr>
              <a:t>p</a:t>
            </a:r>
            <a:r>
              <a:rPr lang="en-GB" sz="2000" b="1" i="1" dirty="0" smtClean="0">
                <a:solidFill>
                  <a:schemeClr val="tx1"/>
                </a:solidFill>
                <a:latin typeface="+mj-lt"/>
              </a:rPr>
              <a:t>  </a:t>
            </a:r>
            <a:endParaRPr lang="en-GB" sz="2000" b="1" i="1" dirty="0">
              <a:solidFill>
                <a:schemeClr val="tx1"/>
              </a:solidFill>
              <a:latin typeface="+mj-lt"/>
            </a:endParaRPr>
          </a:p>
        </p:txBody>
      </p:sp>
      <p:sp>
        <p:nvSpPr>
          <p:cNvPr id="19" name="Rectángulo 4"/>
          <p:cNvSpPr/>
          <p:nvPr/>
        </p:nvSpPr>
        <p:spPr bwMode="auto">
          <a:xfrm>
            <a:off x="3368646" y="2932566"/>
            <a:ext cx="457685" cy="457676"/>
          </a:xfrm>
          <a:prstGeom prst="rect">
            <a:avLst/>
          </a:prstGeom>
          <a:solidFill>
            <a:srgbClr val="7DFFB8"/>
          </a:solidFill>
          <a:ln w="12700" algn="ctr">
            <a:solidFill>
              <a:schemeClr val="tx1"/>
            </a:solidFill>
            <a:miter lim="800000"/>
            <a:headEnd/>
            <a:tailEnd/>
          </a:ln>
        </p:spPr>
        <p:txBody>
          <a:bodyPr wrap="none" rtlCol="0" anchor="ctr"/>
          <a:lstStyle/>
          <a:p>
            <a:pPr algn="ctr"/>
            <a:endParaRPr lang="en-GB"/>
          </a:p>
        </p:txBody>
      </p:sp>
      <p:sp>
        <p:nvSpPr>
          <p:cNvPr id="20" name="Rectángulo 19"/>
          <p:cNvSpPr/>
          <p:nvPr/>
        </p:nvSpPr>
        <p:spPr bwMode="auto">
          <a:xfrm>
            <a:off x="7731742" y="3293554"/>
            <a:ext cx="488116" cy="445776"/>
          </a:xfrm>
          <a:custGeom>
            <a:avLst/>
            <a:gdLst>
              <a:gd name="connsiteX0" fmla="*/ 0 w 457684"/>
              <a:gd name="connsiteY0" fmla="*/ 0 h 457676"/>
              <a:gd name="connsiteX1" fmla="*/ 457684 w 457684"/>
              <a:gd name="connsiteY1" fmla="*/ 0 h 457676"/>
              <a:gd name="connsiteX2" fmla="*/ 457684 w 457684"/>
              <a:gd name="connsiteY2" fmla="*/ 457676 h 457676"/>
              <a:gd name="connsiteX3" fmla="*/ 0 w 457684"/>
              <a:gd name="connsiteY3" fmla="*/ 457676 h 457676"/>
              <a:gd name="connsiteX4" fmla="*/ 0 w 457684"/>
              <a:gd name="connsiteY4" fmla="*/ 0 h 457676"/>
              <a:gd name="connsiteX0" fmla="*/ 148747 w 457684"/>
              <a:gd name="connsiteY0" fmla="*/ 137303 h 457676"/>
              <a:gd name="connsiteX1" fmla="*/ 457684 w 457684"/>
              <a:gd name="connsiteY1" fmla="*/ 0 h 457676"/>
              <a:gd name="connsiteX2" fmla="*/ 457684 w 457684"/>
              <a:gd name="connsiteY2" fmla="*/ 457676 h 457676"/>
              <a:gd name="connsiteX3" fmla="*/ 0 w 457684"/>
              <a:gd name="connsiteY3" fmla="*/ 457676 h 457676"/>
              <a:gd name="connsiteX4" fmla="*/ 148747 w 457684"/>
              <a:gd name="connsiteY4" fmla="*/ 137303 h 457676"/>
              <a:gd name="connsiteX0" fmla="*/ 102979 w 457684"/>
              <a:gd name="connsiteY0" fmla="*/ 91535 h 457676"/>
              <a:gd name="connsiteX1" fmla="*/ 457684 w 457684"/>
              <a:gd name="connsiteY1" fmla="*/ 0 h 457676"/>
              <a:gd name="connsiteX2" fmla="*/ 457684 w 457684"/>
              <a:gd name="connsiteY2" fmla="*/ 457676 h 457676"/>
              <a:gd name="connsiteX3" fmla="*/ 0 w 457684"/>
              <a:gd name="connsiteY3" fmla="*/ 457676 h 457676"/>
              <a:gd name="connsiteX4" fmla="*/ 102979 w 457684"/>
              <a:gd name="connsiteY4" fmla="*/ 91535 h 457676"/>
              <a:gd name="connsiteX0" fmla="*/ 102979 w 457684"/>
              <a:gd name="connsiteY0" fmla="*/ 45768 h 411909"/>
              <a:gd name="connsiteX1" fmla="*/ 411916 w 457684"/>
              <a:gd name="connsiteY1" fmla="*/ 0 h 411909"/>
              <a:gd name="connsiteX2" fmla="*/ 457684 w 457684"/>
              <a:gd name="connsiteY2" fmla="*/ 411909 h 411909"/>
              <a:gd name="connsiteX3" fmla="*/ 0 w 457684"/>
              <a:gd name="connsiteY3" fmla="*/ 411909 h 411909"/>
              <a:gd name="connsiteX4" fmla="*/ 102979 w 457684"/>
              <a:gd name="connsiteY4" fmla="*/ 45768 h 411909"/>
              <a:gd name="connsiteX0" fmla="*/ 102979 w 411916"/>
              <a:gd name="connsiteY0" fmla="*/ 45768 h 411909"/>
              <a:gd name="connsiteX1" fmla="*/ 411916 w 411916"/>
              <a:gd name="connsiteY1" fmla="*/ 0 h 411909"/>
              <a:gd name="connsiteX2" fmla="*/ 331821 w 411916"/>
              <a:gd name="connsiteY2" fmla="*/ 411909 h 411909"/>
              <a:gd name="connsiteX3" fmla="*/ 0 w 411916"/>
              <a:gd name="connsiteY3" fmla="*/ 411909 h 411909"/>
              <a:gd name="connsiteX4" fmla="*/ 102979 w 411916"/>
              <a:gd name="connsiteY4" fmla="*/ 45768 h 411909"/>
              <a:gd name="connsiteX0" fmla="*/ 0 w 411916"/>
              <a:gd name="connsiteY0" fmla="*/ 11442 h 411909"/>
              <a:gd name="connsiteX1" fmla="*/ 411916 w 411916"/>
              <a:gd name="connsiteY1" fmla="*/ 0 h 411909"/>
              <a:gd name="connsiteX2" fmla="*/ 331821 w 411916"/>
              <a:gd name="connsiteY2" fmla="*/ 411909 h 411909"/>
              <a:gd name="connsiteX3" fmla="*/ 0 w 411916"/>
              <a:gd name="connsiteY3" fmla="*/ 411909 h 411909"/>
              <a:gd name="connsiteX4" fmla="*/ 0 w 411916"/>
              <a:gd name="connsiteY4" fmla="*/ 11442 h 411909"/>
              <a:gd name="connsiteX0" fmla="*/ 0 w 488116"/>
              <a:gd name="connsiteY0" fmla="*/ 91876 h 492343"/>
              <a:gd name="connsiteX1" fmla="*/ 488116 w 488116"/>
              <a:gd name="connsiteY1" fmla="*/ 0 h 492343"/>
              <a:gd name="connsiteX2" fmla="*/ 331821 w 488116"/>
              <a:gd name="connsiteY2" fmla="*/ 492343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31821 w 488116"/>
              <a:gd name="connsiteY2" fmla="*/ 492343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31821 w 488116"/>
              <a:gd name="connsiteY2" fmla="*/ 492343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86854 w 488116"/>
              <a:gd name="connsiteY2" fmla="*/ 433076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86854 w 488116"/>
              <a:gd name="connsiteY2" fmla="*/ 433076 h 492343"/>
              <a:gd name="connsiteX3" fmla="*/ 0 w 488116"/>
              <a:gd name="connsiteY3" fmla="*/ 492343 h 492343"/>
              <a:gd name="connsiteX4" fmla="*/ 0 w 488116"/>
              <a:gd name="connsiteY4" fmla="*/ 91876 h 492343"/>
              <a:gd name="connsiteX0" fmla="*/ 76200 w 488116"/>
              <a:gd name="connsiteY0" fmla="*/ 159610 h 492343"/>
              <a:gd name="connsiteX1" fmla="*/ 488116 w 488116"/>
              <a:gd name="connsiteY1" fmla="*/ 0 h 492343"/>
              <a:gd name="connsiteX2" fmla="*/ 386854 w 488116"/>
              <a:gd name="connsiteY2" fmla="*/ 433076 h 492343"/>
              <a:gd name="connsiteX3" fmla="*/ 0 w 488116"/>
              <a:gd name="connsiteY3" fmla="*/ 492343 h 492343"/>
              <a:gd name="connsiteX4" fmla="*/ 76200 w 488116"/>
              <a:gd name="connsiteY4" fmla="*/ 159610 h 492343"/>
              <a:gd name="connsiteX0" fmla="*/ 0 w 488116"/>
              <a:gd name="connsiteY0" fmla="*/ 96110 h 492343"/>
              <a:gd name="connsiteX1" fmla="*/ 488116 w 488116"/>
              <a:gd name="connsiteY1" fmla="*/ 0 h 492343"/>
              <a:gd name="connsiteX2" fmla="*/ 386854 w 488116"/>
              <a:gd name="connsiteY2" fmla="*/ 433076 h 492343"/>
              <a:gd name="connsiteX3" fmla="*/ 0 w 488116"/>
              <a:gd name="connsiteY3" fmla="*/ 492343 h 492343"/>
              <a:gd name="connsiteX4" fmla="*/ 0 w 488116"/>
              <a:gd name="connsiteY4" fmla="*/ 96110 h 492343"/>
              <a:gd name="connsiteX0" fmla="*/ 0 w 488116"/>
              <a:gd name="connsiteY0" fmla="*/ 96110 h 433076"/>
              <a:gd name="connsiteX1" fmla="*/ 488116 w 488116"/>
              <a:gd name="connsiteY1" fmla="*/ 0 h 433076"/>
              <a:gd name="connsiteX2" fmla="*/ 386854 w 488116"/>
              <a:gd name="connsiteY2" fmla="*/ 433076 h 433076"/>
              <a:gd name="connsiteX3" fmla="*/ 131233 w 488116"/>
              <a:gd name="connsiteY3" fmla="*/ 3357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0433 w 488116"/>
              <a:gd name="connsiteY3" fmla="*/ 3865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0433 w 488116"/>
              <a:gd name="connsiteY3" fmla="*/ 3865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0433 w 488116"/>
              <a:gd name="connsiteY3" fmla="*/ 3865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8899 w 488116"/>
              <a:gd name="connsiteY3" fmla="*/ 411910 h 433076"/>
              <a:gd name="connsiteX4" fmla="*/ 0 w 488116"/>
              <a:gd name="connsiteY4" fmla="*/ 96110 h 433076"/>
              <a:gd name="connsiteX0" fmla="*/ 0 w 488116"/>
              <a:gd name="connsiteY0" fmla="*/ 96110 h 445776"/>
              <a:gd name="connsiteX1" fmla="*/ 488116 w 488116"/>
              <a:gd name="connsiteY1" fmla="*/ 0 h 445776"/>
              <a:gd name="connsiteX2" fmla="*/ 395320 w 488116"/>
              <a:gd name="connsiteY2" fmla="*/ 445776 h 445776"/>
              <a:gd name="connsiteX3" fmla="*/ 88899 w 488116"/>
              <a:gd name="connsiteY3" fmla="*/ 411910 h 445776"/>
              <a:gd name="connsiteX4" fmla="*/ 0 w 488116"/>
              <a:gd name="connsiteY4" fmla="*/ 96110 h 44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16" h="445776">
                <a:moveTo>
                  <a:pt x="0" y="96110"/>
                </a:moveTo>
                <a:cubicBezTo>
                  <a:pt x="162705" y="65485"/>
                  <a:pt x="270378" y="68725"/>
                  <a:pt x="488116" y="0"/>
                </a:cubicBezTo>
                <a:cubicBezTo>
                  <a:pt x="410618" y="202214"/>
                  <a:pt x="426251" y="209695"/>
                  <a:pt x="395320" y="445776"/>
                </a:cubicBezTo>
                <a:cubicBezTo>
                  <a:pt x="293180" y="430254"/>
                  <a:pt x="263006" y="435899"/>
                  <a:pt x="88899" y="411910"/>
                </a:cubicBezTo>
                <a:cubicBezTo>
                  <a:pt x="66322" y="281244"/>
                  <a:pt x="26811" y="192910"/>
                  <a:pt x="0" y="96110"/>
                </a:cubicBezTo>
                <a:close/>
              </a:path>
            </a:pathLst>
          </a:custGeom>
          <a:solidFill>
            <a:srgbClr val="7DFFB8"/>
          </a:solidFill>
          <a:ln w="12700" algn="ctr">
            <a:solidFill>
              <a:schemeClr val="tx1"/>
            </a:solidFill>
            <a:miter lim="800000"/>
            <a:headEnd/>
            <a:tailEnd/>
          </a:ln>
        </p:spPr>
        <p:txBody>
          <a:bodyPr wrap="none" rtlCol="0" anchor="ctr"/>
          <a:lstStyle/>
          <a:p>
            <a:pPr algn="ctr"/>
            <a:endParaRPr lang="en-GB"/>
          </a:p>
        </p:txBody>
      </p:sp>
      <p:sp>
        <p:nvSpPr>
          <p:cNvPr id="21" name="CuadroTexto 24"/>
          <p:cNvSpPr txBox="1"/>
          <p:nvPr/>
        </p:nvSpPr>
        <p:spPr>
          <a:xfrm>
            <a:off x="3399008" y="2980373"/>
            <a:ext cx="415229" cy="338554"/>
          </a:xfrm>
          <a:prstGeom prst="rect">
            <a:avLst/>
          </a:prstGeom>
          <a:noFill/>
        </p:spPr>
        <p:txBody>
          <a:bodyPr wrap="square" rtlCol="0">
            <a:spAutoFit/>
          </a:bodyPr>
          <a:lstStyle/>
          <a:p>
            <a:r>
              <a:rPr lang="en-GB" sz="1600" i="1" dirty="0" err="1" smtClean="0">
                <a:solidFill>
                  <a:schemeClr val="tx1"/>
                </a:solidFill>
                <a:latin typeface="+mj-lt"/>
              </a:rPr>
              <a:t>C</a:t>
            </a:r>
            <a:r>
              <a:rPr lang="en-GB" sz="1600" i="1" baseline="-25000" dirty="0" err="1" smtClean="0">
                <a:solidFill>
                  <a:schemeClr val="tx1"/>
                </a:solidFill>
                <a:latin typeface="+mj-lt"/>
              </a:rPr>
              <a:t>p</a:t>
            </a:r>
            <a:endParaRPr lang="en-GB" sz="1600" i="1" dirty="0">
              <a:solidFill>
                <a:schemeClr val="tx1"/>
              </a:solidFill>
              <a:latin typeface="+mj-lt"/>
            </a:endParaRPr>
          </a:p>
        </p:txBody>
      </p:sp>
      <p:sp>
        <p:nvSpPr>
          <p:cNvPr id="22" name="CuadroTexto 25"/>
          <p:cNvSpPr txBox="1"/>
          <p:nvPr/>
        </p:nvSpPr>
        <p:spPr>
          <a:xfrm>
            <a:off x="7767804" y="3352906"/>
            <a:ext cx="415229" cy="338554"/>
          </a:xfrm>
          <a:prstGeom prst="rect">
            <a:avLst/>
          </a:prstGeom>
          <a:noFill/>
        </p:spPr>
        <p:txBody>
          <a:bodyPr wrap="square" rtlCol="0">
            <a:spAutoFit/>
          </a:bodyPr>
          <a:lstStyle/>
          <a:p>
            <a:r>
              <a:rPr lang="en-GB" sz="1600" i="1" dirty="0">
                <a:solidFill>
                  <a:schemeClr val="tx1"/>
                </a:solidFill>
                <a:latin typeface="+mj-lt"/>
              </a:rPr>
              <a:t>C</a:t>
            </a:r>
          </a:p>
        </p:txBody>
      </p:sp>
    </p:spTree>
    <p:extLst>
      <p:ext uri="{BB962C8B-B14F-4D97-AF65-F5344CB8AC3E}">
        <p14:creationId xmlns="" xmlns:p14="http://schemas.microsoft.com/office/powerpoint/2010/main" val="29127993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pic>
        <p:nvPicPr>
          <p:cNvPr id="489474" name="Picture 2"/>
          <p:cNvPicPr>
            <a:picLocks noChangeAspect="1" noChangeArrowheads="1"/>
          </p:cNvPicPr>
          <p:nvPr/>
        </p:nvPicPr>
        <p:blipFill>
          <a:blip r:embed="rId2" cstate="print"/>
          <a:srcRect/>
          <a:stretch>
            <a:fillRect/>
          </a:stretch>
        </p:blipFill>
        <p:spPr bwMode="auto">
          <a:xfrm>
            <a:off x="212277" y="1678558"/>
            <a:ext cx="9439729" cy="887658"/>
          </a:xfrm>
          <a:prstGeom prst="rect">
            <a:avLst/>
          </a:prstGeom>
          <a:noFill/>
          <a:ln w="9525">
            <a:noFill/>
            <a:miter lim="800000"/>
            <a:headEnd/>
            <a:tailEnd/>
          </a:ln>
        </p:spPr>
      </p:pic>
      <p:sp>
        <p:nvSpPr>
          <p:cNvPr id="11" name="Rectangle 4"/>
          <p:cNvSpPr>
            <a:spLocks noChangeArrowheads="1"/>
          </p:cNvSpPr>
          <p:nvPr/>
        </p:nvSpPr>
        <p:spPr bwMode="auto">
          <a:xfrm>
            <a:off x="507392" y="620713"/>
            <a:ext cx="4630435" cy="290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Weighted objective functions (regular node)</a:t>
            </a:r>
            <a:endParaRPr kumimoji="0" lang="en-US" sz="1800" dirty="0">
              <a:solidFill>
                <a:srgbClr val="C8C8C8"/>
              </a:solidFill>
              <a:latin typeface="Arial" charset="0"/>
            </a:endParaRPr>
          </a:p>
        </p:txBody>
      </p:sp>
      <p:pic>
        <p:nvPicPr>
          <p:cNvPr id="489475" name="Picture 3"/>
          <p:cNvPicPr>
            <a:picLocks noChangeAspect="1" noChangeArrowheads="1"/>
          </p:cNvPicPr>
          <p:nvPr/>
        </p:nvPicPr>
        <p:blipFill>
          <a:blip r:embed="rId3" cstate="print"/>
          <a:srcRect/>
          <a:stretch>
            <a:fillRect/>
          </a:stretch>
        </p:blipFill>
        <p:spPr bwMode="auto">
          <a:xfrm>
            <a:off x="406401" y="3086100"/>
            <a:ext cx="3145071" cy="3276600"/>
          </a:xfrm>
          <a:prstGeom prst="rect">
            <a:avLst/>
          </a:prstGeom>
          <a:noFill/>
          <a:ln w="9525">
            <a:noFill/>
            <a:miter lim="800000"/>
            <a:headEnd/>
            <a:tailEnd/>
          </a:ln>
        </p:spPr>
      </p:pic>
      <p:pic>
        <p:nvPicPr>
          <p:cNvPr id="13" name="Picture 6"/>
          <p:cNvPicPr>
            <a:picLocks noChangeAspect="1" noChangeArrowheads="1"/>
          </p:cNvPicPr>
          <p:nvPr/>
        </p:nvPicPr>
        <p:blipFill>
          <a:blip r:embed="rId4" cstate="print"/>
          <a:srcRect/>
          <a:stretch>
            <a:fillRect/>
          </a:stretch>
        </p:blipFill>
        <p:spPr bwMode="auto">
          <a:xfrm>
            <a:off x="4335780" y="3570560"/>
            <a:ext cx="4561332" cy="396000"/>
          </a:xfrm>
          <a:prstGeom prst="rect">
            <a:avLst/>
          </a:prstGeom>
          <a:noFill/>
          <a:ln w="9525">
            <a:noFill/>
            <a:miter lim="800000"/>
            <a:headEnd/>
            <a:tailEnd/>
          </a:ln>
        </p:spPr>
      </p:pic>
      <p:sp>
        <p:nvSpPr>
          <p:cNvPr id="14" name="13 CuadroTexto"/>
          <p:cNvSpPr txBox="1"/>
          <p:nvPr/>
        </p:nvSpPr>
        <p:spPr>
          <a:xfrm>
            <a:off x="4064001" y="2936195"/>
            <a:ext cx="5575300" cy="400110"/>
          </a:xfrm>
          <a:prstGeom prst="rect">
            <a:avLst/>
          </a:prstGeom>
          <a:noFill/>
        </p:spPr>
        <p:txBody>
          <a:bodyPr wrap="square" rtlCol="0">
            <a:spAutoFit/>
          </a:bodyPr>
          <a:lstStyle/>
          <a:p>
            <a:pPr algn="l"/>
            <a:r>
              <a:rPr lang="en-US" sz="2000" dirty="0" smtClean="0">
                <a:solidFill>
                  <a:schemeClr val="tx1"/>
                </a:solidFill>
                <a:latin typeface="Arial" pitchFamily="34" charset="0"/>
                <a:cs typeface="Arial" pitchFamily="34" charset="0"/>
              </a:rPr>
              <a:t>All possible weights for balanced </a:t>
            </a:r>
            <a:r>
              <a:rPr lang="en-US" sz="2000" dirty="0" err="1" smtClean="0">
                <a:solidFill>
                  <a:schemeClr val="tx1"/>
                </a:solidFill>
                <a:latin typeface="Arial" pitchFamily="34" charset="0"/>
                <a:cs typeface="Arial" pitchFamily="34" charset="0"/>
              </a:rPr>
              <a:t>quadtrees</a:t>
            </a:r>
            <a:r>
              <a:rPr lang="en-US" sz="2000" dirty="0" smtClean="0">
                <a:solidFill>
                  <a:schemeClr val="tx1"/>
                </a:solidFill>
                <a:latin typeface="Arial" pitchFamily="34" charset="0"/>
                <a:cs typeface="Arial" pitchFamily="34" charset="0"/>
              </a:rPr>
              <a:t>:</a:t>
            </a:r>
            <a:endParaRPr lang="en-US" sz="2000" dirty="0">
              <a:solidFill>
                <a:schemeClr val="tx1"/>
              </a:solidFill>
              <a:latin typeface="Arial" pitchFamily="34" charset="0"/>
              <a:cs typeface="Arial" pitchFamily="34" charset="0"/>
            </a:endParaRPr>
          </a:p>
        </p:txBody>
      </p:sp>
      <p:pic>
        <p:nvPicPr>
          <p:cNvPr id="8" name="Picture 2"/>
          <p:cNvPicPr>
            <a:picLocks noChangeAspect="1" noChangeArrowheads="1"/>
          </p:cNvPicPr>
          <p:nvPr/>
        </p:nvPicPr>
        <p:blipFill>
          <a:blip r:embed="rId5" cstate="print"/>
          <a:srcRect/>
          <a:stretch>
            <a:fillRect/>
          </a:stretch>
        </p:blipFill>
        <p:spPr bwMode="auto">
          <a:xfrm>
            <a:off x="7561466" y="4462356"/>
            <a:ext cx="1839793" cy="1215889"/>
          </a:xfrm>
          <a:prstGeom prst="rect">
            <a:avLst/>
          </a:prstGeom>
          <a:noFill/>
          <a:ln w="9525">
            <a:noFill/>
            <a:miter lim="800000"/>
            <a:headEnd/>
            <a:tailEnd/>
          </a:ln>
        </p:spPr>
      </p:pic>
      <p:pic>
        <p:nvPicPr>
          <p:cNvPr id="9" name="Picture 3"/>
          <p:cNvPicPr>
            <a:picLocks noChangeAspect="1" noChangeArrowheads="1"/>
          </p:cNvPicPr>
          <p:nvPr/>
        </p:nvPicPr>
        <p:blipFill>
          <a:blip r:embed="rId6" cstate="print"/>
          <a:srcRect/>
          <a:stretch>
            <a:fillRect/>
          </a:stretch>
        </p:blipFill>
        <p:spPr bwMode="auto">
          <a:xfrm>
            <a:off x="4142334" y="4361867"/>
            <a:ext cx="2719325" cy="1783451"/>
          </a:xfrm>
          <a:prstGeom prst="rect">
            <a:avLst/>
          </a:prstGeom>
          <a:noFill/>
          <a:ln w="9525">
            <a:noFill/>
            <a:miter lim="800000"/>
            <a:headEnd/>
            <a:tailEnd/>
          </a:ln>
        </p:spPr>
      </p:pic>
      <p:sp>
        <p:nvSpPr>
          <p:cNvPr id="12" name="CuadroTexto 20"/>
          <p:cNvSpPr txBox="1"/>
          <p:nvPr/>
        </p:nvSpPr>
        <p:spPr>
          <a:xfrm>
            <a:off x="7470060" y="6194435"/>
            <a:ext cx="2117193" cy="307777"/>
          </a:xfrm>
          <a:prstGeom prst="rect">
            <a:avLst/>
          </a:prstGeom>
          <a:noFill/>
        </p:spPr>
        <p:txBody>
          <a:bodyPr wrap="square" rtlCol="0">
            <a:spAutoFit/>
          </a:bodyPr>
          <a:lstStyle/>
          <a:p>
            <a:r>
              <a:rPr lang="en-GB" sz="1400" dirty="0" smtClean="0">
                <a:solidFill>
                  <a:schemeClr val="tx1"/>
                </a:solidFill>
                <a:latin typeface="Arial" pitchFamily="34" charset="0"/>
                <a:cs typeface="Arial" pitchFamily="34" charset="0"/>
              </a:rPr>
              <a:t>Conformal mesh</a:t>
            </a:r>
            <a:endParaRPr lang="en-GB" sz="1400" dirty="0">
              <a:solidFill>
                <a:schemeClr val="tx1"/>
              </a:solidFill>
              <a:latin typeface="Arial" pitchFamily="34" charset="0"/>
              <a:cs typeface="Arial" pitchFamily="34" charset="0"/>
            </a:endParaRPr>
          </a:p>
        </p:txBody>
      </p:sp>
      <p:sp>
        <p:nvSpPr>
          <p:cNvPr id="15" name="CuadroTexto 23"/>
          <p:cNvSpPr txBox="1"/>
          <p:nvPr/>
        </p:nvSpPr>
        <p:spPr>
          <a:xfrm>
            <a:off x="4370036" y="6194071"/>
            <a:ext cx="2349251" cy="307777"/>
          </a:xfrm>
          <a:prstGeom prst="rect">
            <a:avLst/>
          </a:prstGeom>
          <a:noFill/>
        </p:spPr>
        <p:txBody>
          <a:bodyPr wrap="square" rtlCol="0">
            <a:spAutoFit/>
          </a:bodyPr>
          <a:lstStyle/>
          <a:p>
            <a:r>
              <a:rPr lang="en-GB" sz="1400" dirty="0" smtClean="0">
                <a:solidFill>
                  <a:srgbClr val="000000"/>
                </a:solidFill>
                <a:latin typeface="Arial" pitchFamily="34" charset="0"/>
                <a:cs typeface="Arial" pitchFamily="34" charset="0"/>
              </a:rPr>
              <a:t>Non-conformal mesh</a:t>
            </a:r>
            <a:endParaRPr lang="en-GB" sz="1400" dirty="0">
              <a:solidFill>
                <a:schemeClr val="tx1"/>
              </a:solidFill>
              <a:latin typeface="Arial" pitchFamily="34" charset="0"/>
              <a:cs typeface="Arial" pitchFamily="34" charset="0"/>
            </a:endParaRPr>
          </a:p>
        </p:txBody>
      </p:sp>
      <p:sp>
        <p:nvSpPr>
          <p:cNvPr id="16" name="15 Flecha abajo"/>
          <p:cNvSpPr/>
          <p:nvPr/>
        </p:nvSpPr>
        <p:spPr bwMode="auto">
          <a:xfrm rot="-5400000">
            <a:off x="3878976" y="3542168"/>
            <a:ext cx="180000" cy="468000"/>
          </a:xfrm>
          <a:prstGeom prst="downArrow">
            <a:avLst/>
          </a:prstGeom>
          <a:solidFill>
            <a:srgbClr val="CCFFFF"/>
          </a:solidFill>
          <a:ln w="6350" algn="ctr">
            <a:solidFill>
              <a:schemeClr val="tx2"/>
            </a:solidFill>
            <a:miter lim="800000"/>
            <a:headEnd/>
            <a:tailEnd/>
          </a:ln>
        </p:spPr>
        <p:txBody>
          <a:bodyPr wrap="none" rtlCol="0" anchor="ctr"/>
          <a:lstStyle/>
          <a:p>
            <a:endParaRPr lang="es-E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427263" y="2945765"/>
            <a:ext cx="3331944" cy="3379844"/>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5207050" y="3312478"/>
            <a:ext cx="3093043" cy="504000"/>
          </a:xfrm>
          <a:prstGeom prst="rect">
            <a:avLst/>
          </a:prstGeom>
          <a:noFill/>
          <a:ln w="9525">
            <a:noFill/>
            <a:miter lim="800000"/>
            <a:headEnd/>
            <a:tailEnd/>
          </a:ln>
        </p:spPr>
      </p:pic>
      <p:pic>
        <p:nvPicPr>
          <p:cNvPr id="409602" name="Picture 2"/>
          <p:cNvPicPr>
            <a:picLocks noChangeAspect="1" noChangeArrowheads="1"/>
          </p:cNvPicPr>
          <p:nvPr/>
        </p:nvPicPr>
        <p:blipFill>
          <a:blip r:embed="rId4" cstate="print"/>
          <a:srcRect/>
          <a:stretch>
            <a:fillRect/>
          </a:stretch>
        </p:blipFill>
        <p:spPr bwMode="auto">
          <a:xfrm>
            <a:off x="1008427" y="1439680"/>
            <a:ext cx="7886843" cy="1080000"/>
          </a:xfrm>
          <a:prstGeom prst="rect">
            <a:avLst/>
          </a:prstGeom>
          <a:noFill/>
          <a:ln w="9525">
            <a:noFill/>
            <a:miter lim="800000"/>
            <a:headEnd/>
            <a:tailEnd/>
          </a:ln>
        </p:spPr>
      </p:pic>
      <p:sp>
        <p:nvSpPr>
          <p:cNvPr id="28"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sp>
        <p:nvSpPr>
          <p:cNvPr id="29" name="Rectangle 4"/>
          <p:cNvSpPr>
            <a:spLocks noChangeArrowheads="1"/>
          </p:cNvSpPr>
          <p:nvPr/>
        </p:nvSpPr>
        <p:spPr bwMode="auto">
          <a:xfrm>
            <a:off x="507388" y="620713"/>
            <a:ext cx="4733027" cy="290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Weighted objective functions (hanging node)</a:t>
            </a:r>
            <a:endParaRPr kumimoji="0" lang="en-US" sz="1800" dirty="0">
              <a:solidFill>
                <a:srgbClr val="C8C8C8"/>
              </a:solidFill>
              <a:latin typeface="Arial" charset="0"/>
            </a:endParaRPr>
          </a:p>
        </p:txBody>
      </p:sp>
      <p:sp>
        <p:nvSpPr>
          <p:cNvPr id="30" name="29 CuadroTexto"/>
          <p:cNvSpPr txBox="1"/>
          <p:nvPr/>
        </p:nvSpPr>
        <p:spPr>
          <a:xfrm>
            <a:off x="4064001" y="2860040"/>
            <a:ext cx="5575300" cy="400110"/>
          </a:xfrm>
          <a:prstGeom prst="rect">
            <a:avLst/>
          </a:prstGeom>
          <a:noFill/>
        </p:spPr>
        <p:txBody>
          <a:bodyPr wrap="square" rtlCol="0">
            <a:spAutoFit/>
          </a:bodyPr>
          <a:lstStyle/>
          <a:p>
            <a:pPr algn="l"/>
            <a:r>
              <a:rPr lang="en-US" sz="2000" dirty="0" smtClean="0">
                <a:solidFill>
                  <a:schemeClr val="tx1"/>
                </a:solidFill>
                <a:latin typeface="Arial" pitchFamily="34" charset="0"/>
                <a:cs typeface="Arial" pitchFamily="34" charset="0"/>
              </a:rPr>
              <a:t>All possible weights for balanced </a:t>
            </a:r>
            <a:r>
              <a:rPr lang="en-US" sz="2000" dirty="0" err="1" smtClean="0">
                <a:solidFill>
                  <a:schemeClr val="tx1"/>
                </a:solidFill>
                <a:latin typeface="Arial" pitchFamily="34" charset="0"/>
                <a:cs typeface="Arial" pitchFamily="34" charset="0"/>
              </a:rPr>
              <a:t>quadtrees</a:t>
            </a:r>
            <a:r>
              <a:rPr lang="en-US" sz="2000" dirty="0" smtClean="0">
                <a:solidFill>
                  <a:schemeClr val="tx1"/>
                </a:solidFill>
                <a:latin typeface="Arial" pitchFamily="34" charset="0"/>
                <a:cs typeface="Arial" pitchFamily="34" charset="0"/>
              </a:rPr>
              <a:t>:</a:t>
            </a:r>
            <a:endParaRPr lang="en-US" sz="2000" dirty="0">
              <a:solidFill>
                <a:schemeClr val="tx1"/>
              </a:solidFill>
              <a:latin typeface="Arial" pitchFamily="34" charset="0"/>
              <a:cs typeface="Arial" pitchFamily="34" charset="0"/>
            </a:endParaRPr>
          </a:p>
        </p:txBody>
      </p:sp>
      <p:pic>
        <p:nvPicPr>
          <p:cNvPr id="490498" name="Picture 2"/>
          <p:cNvPicPr>
            <a:picLocks noChangeAspect="1" noChangeArrowheads="1"/>
          </p:cNvPicPr>
          <p:nvPr/>
        </p:nvPicPr>
        <p:blipFill>
          <a:blip r:embed="rId5" cstate="print"/>
          <a:srcRect/>
          <a:stretch>
            <a:fillRect/>
          </a:stretch>
        </p:blipFill>
        <p:spPr bwMode="auto">
          <a:xfrm>
            <a:off x="3873500" y="4191001"/>
            <a:ext cx="5903496" cy="1239838"/>
          </a:xfrm>
          <a:prstGeom prst="rect">
            <a:avLst/>
          </a:prstGeom>
          <a:noFill/>
          <a:ln w="9525">
            <a:noFill/>
            <a:miter lim="800000"/>
            <a:headEnd/>
            <a:tailEnd/>
          </a:ln>
        </p:spPr>
      </p:pic>
      <p:sp>
        <p:nvSpPr>
          <p:cNvPr id="56" name="CuadroTexto 9"/>
          <p:cNvSpPr txBox="1"/>
          <p:nvPr/>
        </p:nvSpPr>
        <p:spPr>
          <a:xfrm>
            <a:off x="4357558" y="5643368"/>
            <a:ext cx="2304047" cy="584776"/>
          </a:xfrm>
          <a:prstGeom prst="rect">
            <a:avLst/>
          </a:prstGeom>
          <a:solidFill>
            <a:schemeClr val="bg1"/>
          </a:solidFill>
        </p:spPr>
        <p:txBody>
          <a:bodyPr wrap="square" rtlCol="0">
            <a:spAutoFit/>
          </a:bodyPr>
          <a:lstStyle/>
          <a:p>
            <a:r>
              <a:rPr lang="en-US" sz="1600" dirty="0" smtClean="0">
                <a:solidFill>
                  <a:srgbClr val="000000"/>
                </a:solidFill>
                <a:latin typeface="+mn-lt"/>
              </a:rPr>
              <a:t>Optimized mesh without weights</a:t>
            </a:r>
            <a:endParaRPr lang="en-US" sz="1600" dirty="0">
              <a:latin typeface="+mn-lt"/>
            </a:endParaRPr>
          </a:p>
        </p:txBody>
      </p:sp>
      <p:sp>
        <p:nvSpPr>
          <p:cNvPr id="57" name="CuadroTexto 10"/>
          <p:cNvSpPr txBox="1"/>
          <p:nvPr/>
        </p:nvSpPr>
        <p:spPr>
          <a:xfrm>
            <a:off x="7241100" y="5638436"/>
            <a:ext cx="2304047" cy="584776"/>
          </a:xfrm>
          <a:prstGeom prst="rect">
            <a:avLst/>
          </a:prstGeom>
          <a:solidFill>
            <a:schemeClr val="bg1"/>
          </a:solidFill>
        </p:spPr>
        <p:txBody>
          <a:bodyPr wrap="square" rtlCol="0">
            <a:spAutoFit/>
          </a:bodyPr>
          <a:lstStyle/>
          <a:p>
            <a:r>
              <a:rPr lang="en-US" sz="1600" dirty="0" smtClean="0">
                <a:solidFill>
                  <a:srgbClr val="000000"/>
                </a:solidFill>
                <a:latin typeface="+mn-lt"/>
              </a:rPr>
              <a:t>Optimized mesh </a:t>
            </a:r>
          </a:p>
          <a:p>
            <a:r>
              <a:rPr lang="en-US" sz="1600" dirty="0" smtClean="0">
                <a:solidFill>
                  <a:srgbClr val="000000"/>
                </a:solidFill>
                <a:latin typeface="+mn-lt"/>
              </a:rPr>
              <a:t>with weights</a:t>
            </a:r>
            <a:endParaRPr lang="en-US" sz="1600" dirty="0">
              <a:latin typeface="+mn-lt"/>
            </a:endParaRPr>
          </a:p>
        </p:txBody>
      </p:sp>
      <p:sp>
        <p:nvSpPr>
          <p:cNvPr id="11" name="10 Flecha abajo"/>
          <p:cNvSpPr/>
          <p:nvPr/>
        </p:nvSpPr>
        <p:spPr bwMode="auto">
          <a:xfrm rot="-5400000">
            <a:off x="4367070" y="3083342"/>
            <a:ext cx="180000" cy="1049164"/>
          </a:xfrm>
          <a:prstGeom prst="downArrow">
            <a:avLst/>
          </a:prstGeom>
          <a:solidFill>
            <a:srgbClr val="CCFFFF"/>
          </a:solidFill>
          <a:ln w="6350" algn="ctr">
            <a:solidFill>
              <a:schemeClr val="tx2"/>
            </a:solidFill>
            <a:miter lim="800000"/>
            <a:headEnd/>
            <a:tailEnd/>
          </a:ln>
        </p:spPr>
        <p:txBody>
          <a:bodyPr wrap="none" rtlCol="0" anchor="ctr"/>
          <a:lstStyle/>
          <a:p>
            <a:endParaRPr lang="es-E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8"/>
          <p:cNvGraphicFramePr>
            <a:graphicFrameLocks/>
          </p:cNvGraphicFramePr>
          <p:nvPr>
            <p:extLst>
              <p:ext uri="{D42A27DB-BD31-4B8C-83A1-F6EECF244321}">
                <p14:modId xmlns:p14="http://schemas.microsoft.com/office/powerpoint/2010/main" xmlns="" val="597520488"/>
              </p:ext>
            </p:extLst>
          </p:nvPr>
        </p:nvGraphicFramePr>
        <p:xfrm>
          <a:off x="766692" y="181122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3"/>
          <p:cNvSpPr>
            <a:spLocks noChangeArrowheads="1"/>
          </p:cNvSpPr>
          <p:nvPr/>
        </p:nvSpPr>
        <p:spPr bwMode="auto">
          <a:xfrm>
            <a:off x="496938" y="673100"/>
            <a:ext cx="1774845"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Algorithm steps</a:t>
            </a:r>
          </a:p>
        </p:txBody>
      </p:sp>
      <p:sp>
        <p:nvSpPr>
          <p:cNvPr id="10"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spTree>
    <p:extLst>
      <p:ext uri="{BB962C8B-B14F-4D97-AF65-F5344CB8AC3E}">
        <p14:creationId xmlns:p14="http://schemas.microsoft.com/office/powerpoint/2010/main" xmlns="" val="853395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799715" y="6198343"/>
            <a:ext cx="2166953"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Parameter space</a:t>
            </a:r>
            <a:endParaRPr kumimoji="0" lang="es-ES" sz="1800" dirty="0">
              <a:solidFill>
                <a:srgbClr val="000000"/>
              </a:solidFill>
              <a:latin typeface="Arial" charset="0"/>
            </a:endParaRPr>
          </a:p>
        </p:txBody>
      </p:sp>
      <p:sp>
        <p:nvSpPr>
          <p:cNvPr id="9" name="8 Flecha derecha"/>
          <p:cNvSpPr/>
          <p:nvPr/>
        </p:nvSpPr>
        <p:spPr>
          <a:xfrm>
            <a:off x="3839586" y="3749040"/>
            <a:ext cx="1052462" cy="2057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eaLnBrk="1" hangingPunct="1"/>
            <a:endParaRPr kumimoji="0" lang="es-ES" sz="1800" dirty="0">
              <a:solidFill>
                <a:srgbClr val="FFFFFF"/>
              </a:solidFill>
            </a:endParaRPr>
          </a:p>
        </p:txBody>
      </p:sp>
      <p:sp>
        <p:nvSpPr>
          <p:cNvPr id="55304" name="Rectangle 8"/>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55305" name="Rectangle 9"/>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endParaRPr>
          </a:p>
        </p:txBody>
      </p:sp>
      <p:sp>
        <p:nvSpPr>
          <p:cNvPr id="12" name="11 CuadroTexto"/>
          <p:cNvSpPr txBox="1"/>
          <p:nvPr/>
        </p:nvSpPr>
        <p:spPr>
          <a:xfrm>
            <a:off x="655653" y="1510272"/>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T-mesh</a:t>
            </a:r>
            <a:endParaRPr kumimoji="0" lang="es-ES" sz="1800" dirty="0">
              <a:solidFill>
                <a:srgbClr val="000000"/>
              </a:solidFill>
              <a:latin typeface="Arial" charset="0"/>
            </a:endParaRPr>
          </a:p>
        </p:txBody>
      </p:sp>
      <p:sp>
        <p:nvSpPr>
          <p:cNvPr id="13" name="12 CuadroTexto"/>
          <p:cNvSpPr txBox="1"/>
          <p:nvPr/>
        </p:nvSpPr>
        <p:spPr>
          <a:xfrm>
            <a:off x="6382195" y="6186506"/>
            <a:ext cx="2321735"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Physical space</a:t>
            </a:r>
            <a:endParaRPr kumimoji="0" lang="es-ES" sz="1800" dirty="0">
              <a:solidFill>
                <a:srgbClr val="000000"/>
              </a:solidFill>
              <a:latin typeface="Arial" charset="0"/>
            </a:endParaRPr>
          </a:p>
        </p:txBody>
      </p:sp>
      <p:sp>
        <p:nvSpPr>
          <p:cNvPr id="14" name="13 CuadroTexto"/>
          <p:cNvSpPr txBox="1"/>
          <p:nvPr/>
        </p:nvSpPr>
        <p:spPr>
          <a:xfrm>
            <a:off x="5874933" y="1553770"/>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a:t>
            </a:r>
            <a:r>
              <a:rPr kumimoji="0" lang="en-US" sz="1800" dirty="0" err="1" smtClean="0">
                <a:solidFill>
                  <a:srgbClr val="000000"/>
                </a:solidFill>
                <a:latin typeface="Arial" charset="0"/>
              </a:rPr>
              <a:t>spline</a:t>
            </a:r>
            <a:endParaRPr kumimoji="0" lang="es-ES" sz="1800" dirty="0">
              <a:solidFill>
                <a:srgbClr val="000000"/>
              </a:solidFill>
              <a:latin typeface="Arial" charset="0"/>
            </a:endParaRPr>
          </a:p>
        </p:txBody>
      </p:sp>
      <p:pic>
        <p:nvPicPr>
          <p:cNvPr id="2049" name="Picture 1"/>
          <p:cNvPicPr>
            <a:picLocks noChangeAspect="1" noChangeArrowheads="1"/>
          </p:cNvPicPr>
          <p:nvPr/>
        </p:nvPicPr>
        <p:blipFill>
          <a:blip r:embed="rId2" cstate="print"/>
          <a:srcRect/>
          <a:stretch>
            <a:fillRect/>
          </a:stretch>
        </p:blipFill>
        <p:spPr bwMode="auto">
          <a:xfrm>
            <a:off x="242131" y="2194563"/>
            <a:ext cx="3362856" cy="3358895"/>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5065785" y="2168198"/>
            <a:ext cx="4711260" cy="3622620"/>
          </a:xfrm>
          <a:prstGeom prst="rect">
            <a:avLst/>
          </a:prstGeom>
          <a:noFill/>
          <a:ln w="9525">
            <a:noFill/>
            <a:miter lim="800000"/>
            <a:headEnd/>
            <a:tailEnd/>
          </a:ln>
        </p:spPr>
      </p:pic>
      <p:sp>
        <p:nvSpPr>
          <p:cNvPr id="17"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pic>
        <p:nvPicPr>
          <p:cNvPr id="18" name="Picture 1"/>
          <p:cNvPicPr>
            <a:picLocks noChangeAspect="1" noChangeArrowheads="1"/>
          </p:cNvPicPr>
          <p:nvPr/>
        </p:nvPicPr>
        <p:blipFill>
          <a:blip r:embed="rId4" cstate="print"/>
          <a:srcRect/>
          <a:stretch>
            <a:fillRect/>
          </a:stretch>
        </p:blipFill>
        <p:spPr bwMode="auto">
          <a:xfrm>
            <a:off x="3994535" y="3396342"/>
            <a:ext cx="687346" cy="337876"/>
          </a:xfrm>
          <a:prstGeom prst="rect">
            <a:avLst/>
          </a:prstGeom>
          <a:noFill/>
          <a:ln w="9525">
            <a:noFill/>
            <a:miter lim="800000"/>
            <a:headEnd/>
            <a:tailEnd/>
          </a:ln>
        </p:spPr>
      </p:pic>
      <p:sp>
        <p:nvSpPr>
          <p:cNvPr id="15" name="Rectangle 4"/>
          <p:cNvSpPr>
            <a:spLocks noChangeArrowheads="1"/>
          </p:cNvSpPr>
          <p:nvPr/>
        </p:nvSpPr>
        <p:spPr bwMode="auto">
          <a:xfrm>
            <a:off x="507416" y="620713"/>
            <a:ext cx="5942717"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T-mesh transformation along the SUS process: Example</a:t>
            </a:r>
            <a:endParaRPr kumimoji="0" lang="en-US" sz="1800" dirty="0">
              <a:solidFill>
                <a:srgbClr val="C8C8C8"/>
              </a:solidFill>
              <a:latin typeface="Arial"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sp>
        <p:nvSpPr>
          <p:cNvPr id="7" name="Rectangle 4"/>
          <p:cNvSpPr>
            <a:spLocks noChangeArrowheads="1"/>
          </p:cNvSpPr>
          <p:nvPr/>
        </p:nvSpPr>
        <p:spPr bwMode="auto">
          <a:xfrm>
            <a:off x="507365" y="620713"/>
            <a:ext cx="5630772"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T-mesh transformation along the SUS process: Video</a:t>
            </a:r>
            <a:endParaRPr kumimoji="0" lang="en-US" sz="1800" dirty="0">
              <a:solidFill>
                <a:srgbClr val="C8C8C8"/>
              </a:solidFill>
              <a:latin typeface="Arial" charset="0"/>
            </a:endParaRPr>
          </a:p>
        </p:txBody>
      </p:sp>
      <p:pic>
        <p:nvPicPr>
          <p:cNvPr id="5" name="videoTest.mpg">
            <a:hlinkClick r:id="" action="ppaction://media"/>
          </p:cNvPr>
          <p:cNvPicPr>
            <a:picLocks noRot="1" noChangeAspect="1"/>
          </p:cNvPicPr>
          <p:nvPr>
            <a:videoFile r:link="rId1"/>
          </p:nvPr>
        </p:nvPicPr>
        <p:blipFill>
          <a:blip r:embed="rId4" cstate="print"/>
          <a:stretch>
            <a:fillRect/>
          </a:stretch>
        </p:blipFill>
        <p:spPr>
          <a:xfrm>
            <a:off x="752922" y="1463045"/>
            <a:ext cx="8376726" cy="5069433"/>
          </a:xfrm>
          <a:prstGeom prst="rect">
            <a:avLst/>
          </a:prstGeom>
        </p:spPr>
      </p:pic>
    </p:spTree>
    <p:extLst>
      <p:ext uri="{BB962C8B-B14F-4D97-AF65-F5344CB8AC3E}">
        <p14:creationId xmlns="" xmlns:p14="http://schemas.microsoft.com/office/powerpoint/2010/main" val="2402397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7" name="Picture 98"/>
          <p:cNvPicPr preferRelativeResize="0">
            <a:picLocks noChangeAspect="1" noChangeArrowheads="1"/>
          </p:cNvPicPr>
          <p:nvPr/>
        </p:nvPicPr>
        <p:blipFill>
          <a:blip r:embed="rId3" cstate="print"/>
          <a:srcRect/>
          <a:stretch>
            <a:fillRect/>
          </a:stretch>
        </p:blipFill>
        <p:spPr bwMode="auto">
          <a:xfrm>
            <a:off x="760413" y="2100263"/>
            <a:ext cx="3595687" cy="3600450"/>
          </a:xfrm>
          <a:prstGeom prst="rect">
            <a:avLst/>
          </a:prstGeom>
          <a:noFill/>
          <a:ln w="9525">
            <a:noFill/>
            <a:miter lim="800000"/>
            <a:headEnd/>
            <a:tailEnd/>
          </a:ln>
        </p:spPr>
      </p:pic>
      <p:pic>
        <p:nvPicPr>
          <p:cNvPr id="4108" name="Picture 5" descr="C:\trabajos\Congresos\Workshop Swansea\spline.bmp"/>
          <p:cNvPicPr>
            <a:picLocks noChangeAspect="1" noChangeArrowheads="1"/>
          </p:cNvPicPr>
          <p:nvPr/>
        </p:nvPicPr>
        <p:blipFill>
          <a:blip r:embed="rId4" cstate="print"/>
          <a:srcRect/>
          <a:stretch>
            <a:fillRect/>
          </a:stretch>
        </p:blipFill>
        <p:spPr bwMode="auto">
          <a:xfrm>
            <a:off x="4945063" y="2517775"/>
            <a:ext cx="4572000" cy="3538538"/>
          </a:xfrm>
          <a:prstGeom prst="rect">
            <a:avLst/>
          </a:prstGeom>
          <a:noFill/>
          <a:ln w="9525">
            <a:noFill/>
            <a:miter lim="800000"/>
            <a:headEnd/>
            <a:tailEnd/>
          </a:ln>
        </p:spPr>
      </p:pic>
      <p:sp>
        <p:nvSpPr>
          <p:cNvPr id="4109" name="Text Box 10"/>
          <p:cNvSpPr txBox="1">
            <a:spLocks noChangeArrowheads="1"/>
          </p:cNvSpPr>
          <p:nvPr/>
        </p:nvSpPr>
        <p:spPr bwMode="auto">
          <a:xfrm>
            <a:off x="1611313" y="1663700"/>
            <a:ext cx="2178050" cy="307975"/>
          </a:xfrm>
          <a:prstGeom prst="rect">
            <a:avLst/>
          </a:prstGeom>
          <a:solidFill>
            <a:srgbClr val="FFFFFF"/>
          </a:solidFill>
          <a:ln w="57150" algn="ctr">
            <a:noFill/>
            <a:miter lim="800000"/>
            <a:headEnd/>
            <a:tailEnd/>
          </a:ln>
        </p:spPr>
        <p:txBody>
          <a:bodyPr>
            <a:spAutoFit/>
          </a:bodyPr>
          <a:lstStyle/>
          <a:p>
            <a:pPr>
              <a:spcBef>
                <a:spcPct val="50000"/>
              </a:spcBef>
            </a:pPr>
            <a:r>
              <a:rPr lang="es-ES" sz="1400" b="1" i="1" smtClean="0">
                <a:solidFill>
                  <a:srgbClr val="000000"/>
                </a:solidFill>
                <a:latin typeface="Trebuchet MS" pitchFamily="34" charset="0"/>
              </a:rPr>
              <a:t>T-mesh and anchor </a:t>
            </a:r>
            <a:r>
              <a:rPr lang="en-US" sz="1400" b="1" i="1" smtClean="0">
                <a:solidFill>
                  <a:srgbClr val="000000"/>
                </a:solidFill>
                <a:latin typeface="Trebuchet MS" pitchFamily="34" charset="0"/>
              </a:rPr>
              <a:t>t</a:t>
            </a:r>
            <a:r>
              <a:rPr lang="el-GR" sz="1400" b="1" i="1" baseline="-25000" smtClean="0">
                <a:solidFill>
                  <a:srgbClr val="000000"/>
                </a:solidFill>
                <a:latin typeface="Trebuchet MS" pitchFamily="34" charset="0"/>
              </a:rPr>
              <a:t>α</a:t>
            </a:r>
            <a:r>
              <a:rPr lang="es-ES" sz="1400" b="1" i="1" smtClean="0">
                <a:solidFill>
                  <a:srgbClr val="000000"/>
                </a:solidFill>
                <a:latin typeface="Trebuchet MS" pitchFamily="34" charset="0"/>
              </a:rPr>
              <a:t> </a:t>
            </a:r>
            <a:endParaRPr lang="en-US" sz="1400" b="1" i="1" smtClean="0">
              <a:solidFill>
                <a:srgbClr val="000000"/>
              </a:solidFill>
              <a:latin typeface="Trebuchet MS" pitchFamily="34" charset="0"/>
            </a:endParaRPr>
          </a:p>
        </p:txBody>
      </p:sp>
      <p:sp>
        <p:nvSpPr>
          <p:cNvPr id="4110" name="Text Box 10"/>
          <p:cNvSpPr txBox="1">
            <a:spLocks noChangeArrowheads="1"/>
          </p:cNvSpPr>
          <p:nvPr/>
        </p:nvSpPr>
        <p:spPr bwMode="auto">
          <a:xfrm>
            <a:off x="5149850" y="6099175"/>
            <a:ext cx="4151313" cy="307975"/>
          </a:xfrm>
          <a:prstGeom prst="rect">
            <a:avLst/>
          </a:prstGeom>
          <a:solidFill>
            <a:srgbClr val="FFFFFF"/>
          </a:solidFill>
          <a:ln w="57150" algn="ctr">
            <a:noFill/>
            <a:miter lim="800000"/>
            <a:headEnd/>
            <a:tailEnd/>
          </a:ln>
        </p:spPr>
        <p:txBody>
          <a:bodyPr>
            <a:spAutoFit/>
          </a:bodyPr>
          <a:lstStyle/>
          <a:p>
            <a:pPr>
              <a:spcBef>
                <a:spcPct val="50000"/>
              </a:spcBef>
            </a:pPr>
            <a:r>
              <a:rPr lang="en-US" sz="1400" b="1" i="1" smtClean="0">
                <a:solidFill>
                  <a:srgbClr val="000000"/>
                </a:solidFill>
                <a:latin typeface="Trebuchet MS" pitchFamily="34" charset="0"/>
              </a:rPr>
              <a:t>Bivariate Cubic T-spline Basis Func</a:t>
            </a:r>
            <a:r>
              <a:rPr lang="es-ES" sz="1400" b="1" i="1" smtClean="0">
                <a:solidFill>
                  <a:srgbClr val="000000"/>
                </a:solidFill>
                <a:latin typeface="Trebuchet MS" pitchFamily="34" charset="0"/>
              </a:rPr>
              <a:t>tion </a:t>
            </a:r>
            <a:endParaRPr lang="en-US" sz="1400" b="1" i="1" smtClean="0">
              <a:solidFill>
                <a:srgbClr val="000000"/>
              </a:solidFill>
              <a:latin typeface="Trebuchet MS" pitchFamily="34" charset="0"/>
            </a:endParaRPr>
          </a:p>
        </p:txBody>
      </p:sp>
      <p:sp>
        <p:nvSpPr>
          <p:cNvPr id="4111" name="Text Box 10"/>
          <p:cNvSpPr txBox="1">
            <a:spLocks noChangeArrowheads="1"/>
          </p:cNvSpPr>
          <p:nvPr/>
        </p:nvSpPr>
        <p:spPr bwMode="auto">
          <a:xfrm>
            <a:off x="4843463" y="3289300"/>
            <a:ext cx="1914525" cy="277813"/>
          </a:xfrm>
          <a:prstGeom prst="rect">
            <a:avLst/>
          </a:prstGeom>
          <a:solidFill>
            <a:srgbClr val="FFFFFF"/>
          </a:solidFill>
          <a:ln w="57150" algn="ctr">
            <a:noFill/>
            <a:miter lim="800000"/>
            <a:headEnd/>
            <a:tailEnd/>
          </a:ln>
        </p:spPr>
        <p:txBody>
          <a:bodyPr>
            <a:spAutoFit/>
          </a:bodyPr>
          <a:lstStyle/>
          <a:p>
            <a:pPr>
              <a:spcBef>
                <a:spcPct val="50000"/>
              </a:spcBef>
            </a:pPr>
            <a:r>
              <a:rPr lang="en-US" sz="1200" i="1" smtClean="0">
                <a:solidFill>
                  <a:srgbClr val="000000"/>
                </a:solidFill>
                <a:latin typeface="Trebuchet MS" pitchFamily="34" charset="0"/>
              </a:rPr>
              <a:t>support of the T-spline </a:t>
            </a:r>
          </a:p>
        </p:txBody>
      </p:sp>
      <p:sp>
        <p:nvSpPr>
          <p:cNvPr id="4112" name="26 Flecha curvada hacia la derecha"/>
          <p:cNvSpPr>
            <a:spLocks noChangeArrowheads="1"/>
          </p:cNvSpPr>
          <p:nvPr/>
        </p:nvSpPr>
        <p:spPr bwMode="auto">
          <a:xfrm>
            <a:off x="4641850" y="3587750"/>
            <a:ext cx="271463" cy="495300"/>
          </a:xfrm>
          <a:prstGeom prst="curvedRightArrow">
            <a:avLst>
              <a:gd name="adj1" fmla="val 24953"/>
              <a:gd name="adj2" fmla="val 49888"/>
              <a:gd name="adj3" fmla="val 25000"/>
            </a:avLst>
          </a:prstGeom>
          <a:solidFill>
            <a:schemeClr val="accent1"/>
          </a:solidFill>
          <a:ln w="57150" algn="ctr">
            <a:solidFill>
              <a:schemeClr val="tx1"/>
            </a:solidFill>
            <a:round/>
            <a:headEnd/>
            <a:tailEnd/>
          </a:ln>
        </p:spPr>
        <p:txBody>
          <a:bodyPr lIns="90000" tIns="46800" rIns="90000" bIns="46800">
            <a:spAutoFit/>
          </a:bodyPr>
          <a:lstStyle/>
          <a:p>
            <a:endParaRPr lang="es-ES" smtClean="0"/>
          </a:p>
        </p:txBody>
      </p:sp>
      <p:pic>
        <p:nvPicPr>
          <p:cNvPr id="4113" name="Picture 3" descr="C:\trabajos\Congresos\Workshop Swansea\splx.bmp"/>
          <p:cNvPicPr>
            <a:picLocks noChangeAspect="1" noChangeArrowheads="1"/>
          </p:cNvPicPr>
          <p:nvPr/>
        </p:nvPicPr>
        <p:blipFill>
          <a:blip r:embed="rId5" cstate="print"/>
          <a:srcRect/>
          <a:stretch>
            <a:fillRect/>
          </a:stretch>
        </p:blipFill>
        <p:spPr bwMode="auto">
          <a:xfrm>
            <a:off x="5084763" y="1597025"/>
            <a:ext cx="2030412" cy="1079500"/>
          </a:xfrm>
          <a:prstGeom prst="rect">
            <a:avLst/>
          </a:prstGeom>
          <a:noFill/>
          <a:ln w="9525">
            <a:noFill/>
            <a:miter lim="800000"/>
            <a:headEnd/>
            <a:tailEnd/>
          </a:ln>
        </p:spPr>
      </p:pic>
      <p:pic>
        <p:nvPicPr>
          <p:cNvPr id="4114" name="Picture 4" descr="C:\trabajos\Congresos\Workshop Swansea\sply.bmp"/>
          <p:cNvPicPr>
            <a:picLocks noChangeAspect="1" noChangeArrowheads="1"/>
          </p:cNvPicPr>
          <p:nvPr/>
        </p:nvPicPr>
        <p:blipFill>
          <a:blip r:embed="rId6" cstate="print"/>
          <a:srcRect/>
          <a:stretch>
            <a:fillRect/>
          </a:stretch>
        </p:blipFill>
        <p:spPr bwMode="auto">
          <a:xfrm>
            <a:off x="7470775" y="1608138"/>
            <a:ext cx="2030413" cy="1081087"/>
          </a:xfrm>
          <a:prstGeom prst="rect">
            <a:avLst/>
          </a:prstGeom>
          <a:noFill/>
          <a:ln w="9525">
            <a:noFill/>
            <a:miter lim="800000"/>
            <a:headEnd/>
            <a:tailEnd/>
          </a:ln>
        </p:spPr>
      </p:pic>
      <p:sp>
        <p:nvSpPr>
          <p:cNvPr id="4115" name="Rectangle 6"/>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sp>
        <p:nvSpPr>
          <p:cNvPr id="4116" name="Rectangle 8"/>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4098" name="Object 2"/>
          <p:cNvGraphicFramePr>
            <a:graphicFrameLocks noChangeAspect="1"/>
          </p:cNvGraphicFramePr>
          <p:nvPr/>
        </p:nvGraphicFramePr>
        <p:xfrm>
          <a:off x="7151688" y="2371725"/>
          <a:ext cx="207962" cy="282575"/>
        </p:xfrm>
        <a:graphic>
          <a:graphicData uri="http://schemas.openxmlformats.org/presentationml/2006/ole">
            <p:oleObj spid="_x0000_s539650" name="Ecuación" r:id="rId7" imgW="165028" imgH="228501" progId="Equation.3">
              <p:embed/>
            </p:oleObj>
          </a:graphicData>
        </a:graphic>
      </p:graphicFrame>
      <p:sp>
        <p:nvSpPr>
          <p:cNvPr id="4117" name="Rectangle 10"/>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4099" name="Object 3"/>
          <p:cNvGraphicFramePr>
            <a:graphicFrameLocks noChangeAspect="1"/>
          </p:cNvGraphicFramePr>
          <p:nvPr/>
        </p:nvGraphicFramePr>
        <p:xfrm>
          <a:off x="9547225" y="2397125"/>
          <a:ext cx="219075" cy="287338"/>
        </p:xfrm>
        <a:graphic>
          <a:graphicData uri="http://schemas.openxmlformats.org/presentationml/2006/ole">
            <p:oleObj spid="_x0000_s539651" name="Ecuación" r:id="rId8" imgW="177646" imgH="228402" progId="Equation.3">
              <p:embed/>
            </p:oleObj>
          </a:graphicData>
        </a:graphic>
      </p:graphicFrame>
      <p:sp>
        <p:nvSpPr>
          <p:cNvPr id="4118" name="Rectangle 12"/>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sp>
        <p:nvSpPr>
          <p:cNvPr id="4119" name="Rectangle 14"/>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4100" name="Object 4"/>
          <p:cNvGraphicFramePr>
            <a:graphicFrameLocks noChangeAspect="1"/>
          </p:cNvGraphicFramePr>
          <p:nvPr/>
        </p:nvGraphicFramePr>
        <p:xfrm>
          <a:off x="6935788" y="1998663"/>
          <a:ext cx="284162" cy="285750"/>
        </p:xfrm>
        <a:graphic>
          <a:graphicData uri="http://schemas.openxmlformats.org/presentationml/2006/ole">
            <p:oleObj spid="_x0000_s539652" name="Ecuación" r:id="rId9" imgW="126725" imgH="126725" progId="Equation.3">
              <p:embed/>
            </p:oleObj>
          </a:graphicData>
        </a:graphic>
      </p:graphicFrame>
      <p:sp>
        <p:nvSpPr>
          <p:cNvPr id="4120" name="Rectangle 16"/>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4101" name="Object 5"/>
          <p:cNvGraphicFramePr>
            <a:graphicFrameLocks noChangeAspect="1"/>
          </p:cNvGraphicFramePr>
          <p:nvPr/>
        </p:nvGraphicFramePr>
        <p:xfrm>
          <a:off x="9324975" y="1976438"/>
          <a:ext cx="312738" cy="223837"/>
        </p:xfrm>
        <a:graphic>
          <a:graphicData uri="http://schemas.openxmlformats.org/presentationml/2006/ole">
            <p:oleObj spid="_x0000_s539653" name="Ecuación" r:id="rId10" imgW="139639" imgH="101556" progId="Equation.3">
              <p:embed/>
            </p:oleObj>
          </a:graphicData>
        </a:graphic>
      </p:graphicFrame>
      <p:sp>
        <p:nvSpPr>
          <p:cNvPr id="4121" name="Rectangle 17"/>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4102" name="Object 6"/>
          <p:cNvGraphicFramePr>
            <a:graphicFrameLocks noChangeAspect="1"/>
          </p:cNvGraphicFramePr>
          <p:nvPr/>
        </p:nvGraphicFramePr>
        <p:xfrm>
          <a:off x="5927725" y="2767013"/>
          <a:ext cx="2919413" cy="441325"/>
        </p:xfrm>
        <a:graphic>
          <a:graphicData uri="http://schemas.openxmlformats.org/presentationml/2006/ole">
            <p:oleObj spid="_x0000_s539654" name="Ecuación" r:id="rId11" imgW="1612900" imgH="241300" progId="Equation.3">
              <p:embed/>
            </p:oleObj>
          </a:graphicData>
        </a:graphic>
      </p:graphicFrame>
      <p:sp>
        <p:nvSpPr>
          <p:cNvPr id="4122" name="Rectangle 19"/>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4103" name="Object 7"/>
          <p:cNvGraphicFramePr>
            <a:graphicFrameLocks noChangeAspect="1"/>
          </p:cNvGraphicFramePr>
          <p:nvPr/>
        </p:nvGraphicFramePr>
        <p:xfrm>
          <a:off x="5145088" y="1441450"/>
          <a:ext cx="673100" cy="358775"/>
        </p:xfrm>
        <a:graphic>
          <a:graphicData uri="http://schemas.openxmlformats.org/presentationml/2006/ole">
            <p:oleObj spid="_x0000_s539655" name="Ecuación" r:id="rId12" imgW="457200" imgH="241300" progId="Equation.3">
              <p:embed/>
            </p:oleObj>
          </a:graphicData>
        </a:graphic>
      </p:graphicFrame>
      <p:sp>
        <p:nvSpPr>
          <p:cNvPr id="4123" name="Rectangle 21"/>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4104" name="Object 8"/>
          <p:cNvGraphicFramePr>
            <a:graphicFrameLocks noChangeAspect="1"/>
          </p:cNvGraphicFramePr>
          <p:nvPr/>
        </p:nvGraphicFramePr>
        <p:xfrm>
          <a:off x="7548563" y="1433513"/>
          <a:ext cx="698500" cy="361950"/>
        </p:xfrm>
        <a:graphic>
          <a:graphicData uri="http://schemas.openxmlformats.org/presentationml/2006/ole">
            <p:oleObj spid="_x0000_s539656" name="Ecuación" r:id="rId13" imgW="469696" imgH="241195" progId="Equation.3">
              <p:embed/>
            </p:oleObj>
          </a:graphicData>
        </a:graphic>
      </p:graphicFrame>
      <p:sp>
        <p:nvSpPr>
          <p:cNvPr id="4124" name="Text Box 10"/>
          <p:cNvSpPr txBox="1">
            <a:spLocks noChangeArrowheads="1"/>
          </p:cNvSpPr>
          <p:nvPr/>
        </p:nvSpPr>
        <p:spPr bwMode="auto">
          <a:xfrm>
            <a:off x="523875" y="5721350"/>
            <a:ext cx="2830513" cy="307975"/>
          </a:xfrm>
          <a:prstGeom prst="rect">
            <a:avLst/>
          </a:prstGeom>
          <a:solidFill>
            <a:srgbClr val="FFFFFF"/>
          </a:solidFill>
          <a:ln w="57150" algn="ctr">
            <a:noFill/>
            <a:miter lim="800000"/>
            <a:headEnd/>
            <a:tailEnd/>
          </a:ln>
        </p:spPr>
        <p:txBody>
          <a:bodyPr>
            <a:spAutoFit/>
          </a:bodyPr>
          <a:lstStyle/>
          <a:p>
            <a:pPr algn="l">
              <a:spcBef>
                <a:spcPct val="50000"/>
              </a:spcBef>
            </a:pPr>
            <a:r>
              <a:rPr lang="en-US" sz="1400" b="1" i="1" smtClean="0">
                <a:solidFill>
                  <a:srgbClr val="000000"/>
                </a:solidFill>
                <a:latin typeface="Trebuchet MS" pitchFamily="34" charset="0"/>
              </a:rPr>
              <a:t>Knots associated to anchor t</a:t>
            </a:r>
            <a:r>
              <a:rPr lang="el-GR" sz="1400" b="1" i="1" baseline="-25000" smtClean="0">
                <a:solidFill>
                  <a:srgbClr val="000000"/>
                </a:solidFill>
                <a:latin typeface="Trebuchet MS" pitchFamily="34" charset="0"/>
              </a:rPr>
              <a:t>α</a:t>
            </a:r>
            <a:r>
              <a:rPr lang="es-ES" sz="1400" b="1" i="1" baseline="-25000" smtClean="0">
                <a:solidFill>
                  <a:srgbClr val="000000"/>
                </a:solidFill>
                <a:latin typeface="Trebuchet MS" pitchFamily="34" charset="0"/>
              </a:rPr>
              <a:t> </a:t>
            </a:r>
            <a:r>
              <a:rPr lang="es-ES" sz="1400" b="1" i="1" smtClean="0">
                <a:solidFill>
                  <a:srgbClr val="000000"/>
                </a:solidFill>
                <a:latin typeface="Trebuchet MS" pitchFamily="34" charset="0"/>
              </a:rPr>
              <a:t>: </a:t>
            </a:r>
            <a:endParaRPr lang="en-US" sz="1400" b="1" i="1" smtClean="0">
              <a:solidFill>
                <a:srgbClr val="000000"/>
              </a:solidFill>
              <a:latin typeface="Trebuchet MS" pitchFamily="34" charset="0"/>
            </a:endParaRPr>
          </a:p>
        </p:txBody>
      </p:sp>
      <p:graphicFrame>
        <p:nvGraphicFramePr>
          <p:cNvPr id="4105" name="Object 9"/>
          <p:cNvGraphicFramePr>
            <a:graphicFrameLocks noChangeAspect="1"/>
          </p:cNvGraphicFramePr>
          <p:nvPr/>
        </p:nvGraphicFramePr>
        <p:xfrm>
          <a:off x="625475" y="6099175"/>
          <a:ext cx="1797050" cy="330200"/>
        </p:xfrm>
        <a:graphic>
          <a:graphicData uri="http://schemas.openxmlformats.org/presentationml/2006/ole">
            <p:oleObj spid="_x0000_s539657" name="Ecuación" r:id="rId14" imgW="1333500" imgH="241300" progId="Equation.3">
              <p:embed/>
            </p:oleObj>
          </a:graphicData>
        </a:graphic>
      </p:graphicFrame>
      <p:graphicFrame>
        <p:nvGraphicFramePr>
          <p:cNvPr id="4106" name="Object 10"/>
          <p:cNvGraphicFramePr>
            <a:graphicFrameLocks noChangeAspect="1"/>
          </p:cNvGraphicFramePr>
          <p:nvPr/>
        </p:nvGraphicFramePr>
        <p:xfrm>
          <a:off x="2762250" y="6099175"/>
          <a:ext cx="1835150" cy="317500"/>
        </p:xfrm>
        <a:graphic>
          <a:graphicData uri="http://schemas.openxmlformats.org/presentationml/2006/ole">
            <p:oleObj spid="_x0000_s539658" name="Ecuación" r:id="rId15" imgW="1409088" imgH="241195" progId="Equation.3">
              <p:embed/>
            </p:oleObj>
          </a:graphicData>
        </a:graphic>
      </p:graphicFrame>
      <p:sp>
        <p:nvSpPr>
          <p:cNvPr id="4125" name="Rectangle 4"/>
          <p:cNvSpPr>
            <a:spLocks noChangeArrowheads="1"/>
          </p:cNvSpPr>
          <p:nvPr/>
        </p:nvSpPr>
        <p:spPr bwMode="auto">
          <a:xfrm>
            <a:off x="496888" y="168275"/>
            <a:ext cx="7777162" cy="576263"/>
          </a:xfrm>
          <a:prstGeom prst="rect">
            <a:avLst/>
          </a:prstGeom>
          <a:noFill/>
          <a:ln w="9525">
            <a:noFill/>
            <a:miter lim="800000"/>
            <a:headEnd/>
            <a:tailEnd/>
          </a:ln>
        </p:spPr>
        <p:txBody>
          <a:bodyPr wrap="none"/>
          <a:lstStyle/>
          <a:p>
            <a:pPr algn="l" eaLnBrk="1" hangingPunct="1"/>
            <a:r>
              <a:rPr kumimoji="0" lang="en-US" sz="2400" b="1" dirty="0" smtClean="0">
                <a:solidFill>
                  <a:srgbClr val="FFFFFF"/>
                </a:solidFill>
                <a:latin typeface="Trebuchet MS" pitchFamily="34" charset="0"/>
              </a:rPr>
              <a:t>T-</a:t>
            </a:r>
            <a:r>
              <a:rPr kumimoji="0" lang="en-US" sz="2400" b="1" dirty="0" err="1" smtClean="0">
                <a:solidFill>
                  <a:srgbClr val="FFFFFF"/>
                </a:solidFill>
                <a:latin typeface="Trebuchet MS" pitchFamily="34" charset="0"/>
              </a:rPr>
              <a:t>spline</a:t>
            </a:r>
            <a:r>
              <a:rPr kumimoji="0" lang="en-US" sz="2400" b="1" dirty="0" smtClean="0">
                <a:solidFill>
                  <a:srgbClr val="FFFFFF"/>
                </a:solidFill>
                <a:latin typeface="Trebuchet MS" pitchFamily="34" charset="0"/>
              </a:rPr>
              <a:t> Basis Functions in 2-D </a:t>
            </a:r>
          </a:p>
        </p:txBody>
      </p:sp>
      <p:sp>
        <p:nvSpPr>
          <p:cNvPr id="30" name="Rectangle 4"/>
          <p:cNvSpPr>
            <a:spLocks noChangeArrowheads="1"/>
          </p:cNvSpPr>
          <p:nvPr/>
        </p:nvSpPr>
        <p:spPr bwMode="auto">
          <a:xfrm>
            <a:off x="507365" y="620713"/>
            <a:ext cx="4476610"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Example of a </a:t>
            </a:r>
            <a:r>
              <a:rPr kumimoji="0" lang="en-US" sz="1800" dirty="0" err="1" smtClean="0">
                <a:solidFill>
                  <a:srgbClr val="C8C8C8"/>
                </a:solidFill>
                <a:latin typeface="Arial" charset="0"/>
              </a:rPr>
              <a:t>bivarite</a:t>
            </a:r>
            <a:r>
              <a:rPr kumimoji="0" lang="en-US" sz="1800" dirty="0" smtClean="0">
                <a:solidFill>
                  <a:srgbClr val="C8C8C8"/>
                </a:solidFill>
                <a:latin typeface="Arial" charset="0"/>
              </a:rPr>
              <a:t>  basis on a T-mesh</a:t>
            </a:r>
            <a:endParaRPr kumimoji="0" lang="en-US" sz="1800" dirty="0">
              <a:solidFill>
                <a:srgbClr val="C8C8C8"/>
              </a:solidFill>
              <a:latin typeface="Arial"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3" name="Picture 3"/>
          <p:cNvPicPr>
            <a:picLocks noChangeAspect="1" noChangeArrowheads="1"/>
          </p:cNvPicPr>
          <p:nvPr/>
        </p:nvPicPr>
        <p:blipFill>
          <a:blip r:embed="rId2" cstate="print"/>
          <a:srcRect/>
          <a:stretch>
            <a:fillRect/>
          </a:stretch>
        </p:blipFill>
        <p:spPr bwMode="auto">
          <a:xfrm>
            <a:off x="656190" y="1665923"/>
            <a:ext cx="3153900" cy="864000"/>
          </a:xfrm>
          <a:prstGeom prst="rect">
            <a:avLst/>
          </a:prstGeom>
          <a:noFill/>
          <a:ln w="9525">
            <a:noFill/>
            <a:miter lim="800000"/>
            <a:headEnd/>
            <a:tailEnd/>
          </a:ln>
        </p:spPr>
      </p:pic>
      <p:pic>
        <p:nvPicPr>
          <p:cNvPr id="337924" name="Picture 4"/>
          <p:cNvPicPr>
            <a:picLocks noChangeAspect="1" noChangeArrowheads="1"/>
          </p:cNvPicPr>
          <p:nvPr/>
        </p:nvPicPr>
        <p:blipFill>
          <a:blip r:embed="rId3" cstate="print"/>
          <a:srcRect r="21869"/>
          <a:stretch>
            <a:fillRect/>
          </a:stretch>
        </p:blipFill>
        <p:spPr bwMode="auto">
          <a:xfrm>
            <a:off x="864273" y="3016531"/>
            <a:ext cx="3085427" cy="3050103"/>
          </a:xfrm>
          <a:prstGeom prst="rect">
            <a:avLst/>
          </a:prstGeom>
          <a:noFill/>
          <a:ln w="9525">
            <a:noFill/>
            <a:miter lim="800000"/>
            <a:headEnd/>
            <a:tailEnd/>
          </a:ln>
        </p:spPr>
      </p:pic>
      <p:pic>
        <p:nvPicPr>
          <p:cNvPr id="337925" name="Picture 5"/>
          <p:cNvPicPr>
            <a:picLocks noChangeAspect="1" noChangeArrowheads="1"/>
          </p:cNvPicPr>
          <p:nvPr/>
        </p:nvPicPr>
        <p:blipFill>
          <a:blip r:embed="rId4" cstate="print"/>
          <a:srcRect/>
          <a:stretch>
            <a:fillRect/>
          </a:stretch>
        </p:blipFill>
        <p:spPr bwMode="auto">
          <a:xfrm>
            <a:off x="5538388" y="3053638"/>
            <a:ext cx="4260741" cy="3226226"/>
          </a:xfrm>
          <a:prstGeom prst="rect">
            <a:avLst/>
          </a:prstGeom>
          <a:noFill/>
          <a:ln w="9525">
            <a:noFill/>
            <a:miter lim="800000"/>
            <a:headEnd/>
            <a:tailEnd/>
          </a:ln>
        </p:spPr>
      </p:pic>
      <p:sp>
        <p:nvSpPr>
          <p:cNvPr id="8" name="Rectangle 2"/>
          <p:cNvSpPr>
            <a:spLocks noGrp="1" noChangeArrowheads="1"/>
          </p:cNvSpPr>
          <p:nvPr>
            <p:ph type="title"/>
          </p:nvPr>
        </p:nvSpPr>
        <p:spPr>
          <a:xfrm>
            <a:off x="507385" y="115888"/>
            <a:ext cx="7747661" cy="576262"/>
          </a:xfrm>
        </p:spPr>
        <p:txBody>
          <a:bodyPr/>
          <a:lstStyle/>
          <a:p>
            <a:r>
              <a:rPr lang="en-US" dirty="0" smtClean="0"/>
              <a:t>T-</a:t>
            </a:r>
            <a:r>
              <a:rPr lang="en-US" dirty="0" err="1" smtClean="0"/>
              <a:t>spline</a:t>
            </a:r>
            <a:r>
              <a:rPr lang="en-US" dirty="0" smtClean="0"/>
              <a:t> Parameterization</a:t>
            </a:r>
            <a:endParaRPr lang="en-US" dirty="0"/>
          </a:p>
        </p:txBody>
      </p:sp>
      <p:sp>
        <p:nvSpPr>
          <p:cNvPr id="11" name="Rectangle 4"/>
          <p:cNvSpPr>
            <a:spLocks noChangeArrowheads="1"/>
          </p:cNvSpPr>
          <p:nvPr/>
        </p:nvSpPr>
        <p:spPr bwMode="auto">
          <a:xfrm>
            <a:off x="507365" y="620713"/>
            <a:ext cx="7032694"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Determination of control points by imposing interpolation conditions</a:t>
            </a:r>
            <a:endParaRPr kumimoji="0" lang="en-US" sz="1800" dirty="0">
              <a:solidFill>
                <a:srgbClr val="C8C8C8"/>
              </a:solidFill>
              <a:latin typeface="Arial" charset="0"/>
            </a:endParaRPr>
          </a:p>
        </p:txBody>
      </p:sp>
      <p:sp>
        <p:nvSpPr>
          <p:cNvPr id="7" name="6 Flecha derecha"/>
          <p:cNvSpPr/>
          <p:nvPr/>
        </p:nvSpPr>
        <p:spPr>
          <a:xfrm>
            <a:off x="4315575" y="4445086"/>
            <a:ext cx="1170826" cy="241309"/>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eaLnBrk="1" hangingPunct="1"/>
            <a:endParaRPr kumimoji="0" lang="es-ES" sz="1800" dirty="0">
              <a:solidFill>
                <a:srgbClr val="FFFFFF"/>
              </a:solidFill>
            </a:endParaRPr>
          </a:p>
        </p:txBody>
      </p:sp>
      <p:pic>
        <p:nvPicPr>
          <p:cNvPr id="9" name="Picture 1"/>
          <p:cNvPicPr>
            <a:picLocks noChangeAspect="1" noChangeArrowheads="1"/>
          </p:cNvPicPr>
          <p:nvPr/>
        </p:nvPicPr>
        <p:blipFill>
          <a:blip r:embed="rId5" cstate="print"/>
          <a:srcRect/>
          <a:stretch>
            <a:fillRect/>
          </a:stretch>
        </p:blipFill>
        <p:spPr bwMode="auto">
          <a:xfrm>
            <a:off x="4565762" y="4165600"/>
            <a:ext cx="599333" cy="294612"/>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l="85207"/>
          <a:stretch>
            <a:fillRect/>
          </a:stretch>
        </p:blipFill>
        <p:spPr bwMode="auto">
          <a:xfrm>
            <a:off x="114327" y="3168931"/>
            <a:ext cx="584193" cy="3050103"/>
          </a:xfrm>
          <a:prstGeom prst="rect">
            <a:avLst/>
          </a:prstGeom>
          <a:noFill/>
          <a:ln w="9525">
            <a:noFill/>
            <a:miter lim="800000"/>
            <a:headEnd/>
            <a:tailEnd/>
          </a:ln>
        </p:spPr>
      </p:pic>
      <p:pic>
        <p:nvPicPr>
          <p:cNvPr id="540674" name="Picture 2"/>
          <p:cNvPicPr>
            <a:picLocks noChangeAspect="1" noChangeArrowheads="1"/>
          </p:cNvPicPr>
          <p:nvPr/>
        </p:nvPicPr>
        <p:blipFill>
          <a:blip r:embed="rId6" cstate="print"/>
          <a:srcRect/>
          <a:stretch>
            <a:fillRect/>
          </a:stretch>
        </p:blipFill>
        <p:spPr bwMode="auto">
          <a:xfrm>
            <a:off x="6083300" y="1617188"/>
            <a:ext cx="3124200" cy="864075"/>
          </a:xfrm>
          <a:prstGeom prst="rect">
            <a:avLst/>
          </a:prstGeom>
          <a:noFill/>
          <a:ln w="9525">
            <a:noFill/>
            <a:miter lim="800000"/>
            <a:headEnd/>
            <a:tailEnd/>
          </a:ln>
        </p:spPr>
      </p:pic>
      <p:sp>
        <p:nvSpPr>
          <p:cNvPr id="12" name="11 Rectángulo"/>
          <p:cNvSpPr/>
          <p:nvPr/>
        </p:nvSpPr>
        <p:spPr>
          <a:xfrm>
            <a:off x="4571879" y="1817757"/>
            <a:ext cx="813043" cy="369332"/>
          </a:xfrm>
          <a:prstGeom prst="rect">
            <a:avLst/>
          </a:prstGeom>
        </p:spPr>
        <p:txBody>
          <a:bodyPr wrap="none">
            <a:spAutoFit/>
          </a:bodyPr>
          <a:lstStyle/>
          <a:p>
            <a:r>
              <a:rPr kumimoji="0" lang="en-US" sz="1800" dirty="0" smtClean="0">
                <a:solidFill>
                  <a:schemeClr val="tx1"/>
                </a:solidFill>
                <a:latin typeface="Arial" charset="0"/>
              </a:rPr>
              <a:t>where</a:t>
            </a:r>
            <a:endParaRPr lang="es-ES" dirty="0">
              <a:solidFill>
                <a:schemeClr val="tx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Mean Ratio </a:t>
            </a:r>
            <a:r>
              <a:rPr lang="en-US" dirty="0" err="1" smtClean="0"/>
              <a:t>Jacobian</a:t>
            </a:r>
            <a:r>
              <a:rPr lang="en-US" dirty="0" smtClean="0"/>
              <a:t> </a:t>
            </a:r>
            <a:r>
              <a:rPr lang="en-US" b="0" i="1" dirty="0" err="1" smtClean="0">
                <a:latin typeface="Times New Roman" pitchFamily="18" charset="0"/>
                <a:cs typeface="Times New Roman" pitchFamily="18" charset="0"/>
              </a:rPr>
              <a:t>J</a:t>
            </a:r>
            <a:r>
              <a:rPr lang="en-US" b="0" i="1" baseline="-25000" dirty="0" err="1" smtClean="0">
                <a:latin typeface="Times New Roman" pitchFamily="18" charset="0"/>
                <a:cs typeface="Times New Roman" pitchFamily="18" charset="0"/>
              </a:rPr>
              <a:t>r</a:t>
            </a:r>
            <a:r>
              <a:rPr lang="en-US" b="0" dirty="0" smtClean="0"/>
              <a:t>(</a:t>
            </a:r>
            <a:r>
              <a:rPr lang="en-US" b="0" dirty="0" smtClean="0">
                <a:sym typeface="Symbol"/>
              </a:rPr>
              <a:t></a:t>
            </a:r>
            <a:r>
              <a:rPr lang="en-US" b="0" dirty="0" smtClean="0"/>
              <a:t>) </a:t>
            </a:r>
            <a:r>
              <a:rPr lang="en-US" dirty="0" smtClean="0"/>
              <a:t>of Parametric Transformation</a:t>
            </a:r>
            <a:endParaRPr lang="en-US" dirty="0"/>
          </a:p>
        </p:txBody>
      </p:sp>
      <p:sp>
        <p:nvSpPr>
          <p:cNvPr id="31748" name="Rectangle 4"/>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31749" name="Rectangle 5"/>
          <p:cNvSpPr>
            <a:spLocks noChangeArrowheads="1"/>
          </p:cNvSpPr>
          <p:nvPr/>
        </p:nvSpPr>
        <p:spPr bwMode="auto">
          <a:xfrm>
            <a:off x="75" y="72179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098" name="Rectangle 2"/>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099" name="Rectangle 3"/>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05" name="Rectangle 9"/>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06" name="Rectangle 10"/>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08" name="Rectangle 12"/>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09" name="Rectangle 13"/>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11" name="Rectangle 15"/>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12" name="Rectangle 16"/>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14" name="Rectangle 18"/>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15" name="Rectangle 19"/>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18" name="Rectangle 22"/>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19" name="Rectangle 23"/>
          <p:cNvSpPr>
            <a:spLocks noChangeArrowheads="1"/>
          </p:cNvSpPr>
          <p:nvPr/>
        </p:nvSpPr>
        <p:spPr bwMode="auto">
          <a:xfrm>
            <a:off x="75" y="8821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52" name="Rectangle 3"/>
          <p:cNvSpPr>
            <a:spLocks noChangeArrowheads="1"/>
          </p:cNvSpPr>
          <p:nvPr/>
        </p:nvSpPr>
        <p:spPr bwMode="auto">
          <a:xfrm>
            <a:off x="518977" y="656573"/>
            <a:ext cx="5746253"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A quality metric of the T-</a:t>
            </a:r>
            <a:r>
              <a:rPr lang="en-US" sz="1800" dirty="0" err="1" smtClean="0">
                <a:solidFill>
                  <a:srgbClr val="C8C8C8"/>
                </a:solidFill>
                <a:latin typeface="Arial" charset="0"/>
              </a:rPr>
              <a:t>spline</a:t>
            </a:r>
            <a:r>
              <a:rPr lang="en-US" sz="1800" dirty="0" smtClean="0">
                <a:solidFill>
                  <a:srgbClr val="C8C8C8"/>
                </a:solidFill>
                <a:latin typeface="Arial" charset="0"/>
              </a:rPr>
              <a:t> mapping at any point </a:t>
            </a:r>
            <a:r>
              <a:rPr lang="en-US" sz="1800" i="1" dirty="0" smtClean="0">
                <a:solidFill>
                  <a:srgbClr val="C8C8C8"/>
                </a:solidFill>
                <a:cs typeface="Times New Roman" pitchFamily="18" charset="0"/>
              </a:rPr>
              <a:t>P</a:t>
            </a:r>
            <a:r>
              <a:rPr lang="en-US" sz="1800" b="1" baseline="-25000" dirty="0" smtClean="0">
                <a:solidFill>
                  <a:srgbClr val="C8C8C8"/>
                </a:solidFill>
                <a:cs typeface="Times New Roman" pitchFamily="18" charset="0"/>
              </a:rPr>
              <a:t>0</a:t>
            </a:r>
            <a:endParaRPr lang="en-US" sz="1800" b="1" baseline="-25000" dirty="0">
              <a:solidFill>
                <a:srgbClr val="C8C8C8"/>
              </a:solidFill>
              <a:cs typeface="Times New Roman" pitchFamily="18" charset="0"/>
            </a:endParaRPr>
          </a:p>
        </p:txBody>
      </p:sp>
      <p:sp>
        <p:nvSpPr>
          <p:cNvPr id="53" name="52 CuadroTexto"/>
          <p:cNvSpPr txBox="1"/>
          <p:nvPr/>
        </p:nvSpPr>
        <p:spPr>
          <a:xfrm>
            <a:off x="475703" y="1772216"/>
            <a:ext cx="922792" cy="523220"/>
          </a:xfrm>
          <a:prstGeom prst="rect">
            <a:avLst/>
          </a:prstGeom>
          <a:noFill/>
        </p:spPr>
        <p:txBody>
          <a:bodyPr wrap="square" rtlCol="0">
            <a:spAutoFit/>
          </a:bodyPr>
          <a:lstStyle/>
          <a:p>
            <a:pPr algn="l" eaLnBrk="1" hangingPunct="1"/>
            <a:r>
              <a:rPr kumimoji="0" lang="es-ES" sz="2800" dirty="0" smtClean="0">
                <a:solidFill>
                  <a:srgbClr val="000000"/>
                </a:solidFill>
                <a:cs typeface="Times New Roman" pitchFamily="18" charset="0"/>
                <a:sym typeface="Symbol"/>
              </a:rPr>
              <a:t>-1</a:t>
            </a:r>
            <a:r>
              <a:rPr kumimoji="0" lang="es-ES" sz="2800" dirty="0" smtClean="0">
                <a:solidFill>
                  <a:srgbClr val="000000"/>
                </a:solidFill>
                <a:latin typeface="Arial" pitchFamily="34" charset="0"/>
                <a:cs typeface="Arial" pitchFamily="34" charset="0"/>
                <a:sym typeface="Symbol"/>
              </a:rPr>
              <a:t> </a:t>
            </a:r>
            <a:r>
              <a:rPr kumimoji="0" lang="es-ES" sz="2800" dirty="0" smtClean="0">
                <a:solidFill>
                  <a:srgbClr val="000000"/>
                </a:solidFill>
                <a:cs typeface="Times New Roman" pitchFamily="18" charset="0"/>
                <a:sym typeface="Symbol"/>
              </a:rPr>
              <a:t></a:t>
            </a:r>
            <a:r>
              <a:rPr kumimoji="0" lang="es-ES" sz="2800" dirty="0" smtClean="0">
                <a:solidFill>
                  <a:srgbClr val="000000"/>
                </a:solidFill>
                <a:latin typeface="Arial" pitchFamily="34" charset="0"/>
                <a:cs typeface="Arial" pitchFamily="34" charset="0"/>
                <a:sym typeface="Symbol"/>
              </a:rPr>
              <a:t> </a:t>
            </a:r>
            <a:endParaRPr kumimoji="0" lang="es-ES" sz="2800" baseline="-25000" dirty="0">
              <a:solidFill>
                <a:srgbClr val="000000"/>
              </a:solidFill>
              <a:latin typeface="Arial" pitchFamily="34" charset="0"/>
              <a:cs typeface="Arial" pitchFamily="34" charset="0"/>
            </a:endParaRPr>
          </a:p>
        </p:txBody>
      </p:sp>
      <p:sp>
        <p:nvSpPr>
          <p:cNvPr id="54" name="53 CuadroTexto"/>
          <p:cNvSpPr txBox="1"/>
          <p:nvPr/>
        </p:nvSpPr>
        <p:spPr>
          <a:xfrm>
            <a:off x="4412702" y="1772216"/>
            <a:ext cx="922792" cy="523220"/>
          </a:xfrm>
          <a:prstGeom prst="rect">
            <a:avLst/>
          </a:prstGeom>
          <a:noFill/>
        </p:spPr>
        <p:txBody>
          <a:bodyPr wrap="square" rtlCol="0">
            <a:spAutoFit/>
          </a:bodyPr>
          <a:lstStyle/>
          <a:p>
            <a:pPr algn="l" eaLnBrk="1" hangingPunct="1"/>
            <a:r>
              <a:rPr kumimoji="0" lang="es-ES" sz="2800" dirty="0" smtClean="0">
                <a:solidFill>
                  <a:srgbClr val="000000"/>
                </a:solidFill>
                <a:cs typeface="Times New Roman" pitchFamily="18" charset="0"/>
                <a:sym typeface="Symbol"/>
              </a:rPr>
              <a:t> 1</a:t>
            </a:r>
            <a:r>
              <a:rPr kumimoji="0" lang="es-ES" sz="2800" dirty="0" smtClean="0">
                <a:solidFill>
                  <a:srgbClr val="000000"/>
                </a:solidFill>
                <a:latin typeface="Arial" pitchFamily="34" charset="0"/>
                <a:cs typeface="Arial" pitchFamily="34" charset="0"/>
                <a:sym typeface="Symbol"/>
              </a:rPr>
              <a:t> </a:t>
            </a:r>
            <a:endParaRPr kumimoji="0" lang="es-ES" sz="2800" baseline="-25000" dirty="0">
              <a:solidFill>
                <a:srgbClr val="000000"/>
              </a:solidFill>
              <a:latin typeface="Arial" pitchFamily="34" charset="0"/>
              <a:cs typeface="Arial" pitchFamily="34" charset="0"/>
            </a:endParaRPr>
          </a:p>
        </p:txBody>
      </p:sp>
      <p:pic>
        <p:nvPicPr>
          <p:cNvPr id="491522" name="Picture 2"/>
          <p:cNvPicPr>
            <a:picLocks noChangeAspect="1" noChangeArrowheads="1"/>
          </p:cNvPicPr>
          <p:nvPr/>
        </p:nvPicPr>
        <p:blipFill>
          <a:blip r:embed="rId2" cstate="print"/>
          <a:srcRect/>
          <a:stretch>
            <a:fillRect/>
          </a:stretch>
        </p:blipFill>
        <p:spPr bwMode="auto">
          <a:xfrm>
            <a:off x="395529" y="2857500"/>
            <a:ext cx="9117684" cy="3759200"/>
          </a:xfrm>
          <a:prstGeom prst="rect">
            <a:avLst/>
          </a:prstGeom>
          <a:noFill/>
          <a:ln w="9525">
            <a:noFill/>
            <a:miter lim="800000"/>
            <a:headEnd/>
            <a:tailEnd/>
          </a:ln>
        </p:spPr>
      </p:pic>
      <p:pic>
        <p:nvPicPr>
          <p:cNvPr id="491523" name="Picture 3"/>
          <p:cNvPicPr>
            <a:picLocks noChangeAspect="1" noChangeArrowheads="1"/>
          </p:cNvPicPr>
          <p:nvPr/>
        </p:nvPicPr>
        <p:blipFill>
          <a:blip r:embed="rId3" cstate="print"/>
          <a:srcRect/>
          <a:stretch>
            <a:fillRect/>
          </a:stretch>
        </p:blipFill>
        <p:spPr bwMode="auto">
          <a:xfrm>
            <a:off x="1266871" y="1542723"/>
            <a:ext cx="3025775" cy="1051252"/>
          </a:xfrm>
          <a:prstGeom prst="rect">
            <a:avLst/>
          </a:prstGeom>
          <a:noFill/>
          <a:ln w="9525">
            <a:noFill/>
            <a:miter lim="800000"/>
            <a:headEnd/>
            <a:tailEnd/>
          </a:ln>
        </p:spPr>
      </p:pic>
      <p:sp>
        <p:nvSpPr>
          <p:cNvPr id="56" name="CuadroTexto 11"/>
          <p:cNvSpPr txBox="1"/>
          <p:nvPr/>
        </p:nvSpPr>
        <p:spPr>
          <a:xfrm>
            <a:off x="5499100" y="1651977"/>
            <a:ext cx="4152900" cy="646331"/>
          </a:xfrm>
          <a:prstGeom prst="rect">
            <a:avLst/>
          </a:prstGeom>
          <a:noFill/>
        </p:spPr>
        <p:txBody>
          <a:bodyPr wrap="square" rtlCol="0">
            <a:spAutoFit/>
          </a:bodyPr>
          <a:lstStyle/>
          <a:p>
            <a:r>
              <a:rPr lang="en-US" sz="1800" dirty="0">
                <a:solidFill>
                  <a:srgbClr val="000000"/>
                </a:solidFill>
                <a:latin typeface="+mn-lt"/>
              </a:rPr>
              <a:t>w</a:t>
            </a:r>
            <a:r>
              <a:rPr lang="en-US" sz="1800" dirty="0" smtClean="0">
                <a:solidFill>
                  <a:srgbClr val="000000"/>
                </a:solidFill>
                <a:latin typeface="+mn-lt"/>
              </a:rPr>
              <a:t>here </a:t>
            </a:r>
            <a:r>
              <a:rPr lang="en-US" sz="1800" b="1" i="1" dirty="0" smtClean="0">
                <a:solidFill>
                  <a:srgbClr val="000000"/>
                </a:solidFill>
                <a:cs typeface="Times New Roman" pitchFamily="18" charset="0"/>
              </a:rPr>
              <a:t>J</a:t>
            </a:r>
            <a:r>
              <a:rPr lang="en-US" sz="1800" dirty="0" smtClean="0">
                <a:solidFill>
                  <a:srgbClr val="000000"/>
                </a:solidFill>
                <a:latin typeface="+mn-lt"/>
              </a:rPr>
              <a:t> is the </a:t>
            </a:r>
            <a:r>
              <a:rPr lang="en-US" sz="1800" dirty="0" err="1" smtClean="0">
                <a:solidFill>
                  <a:srgbClr val="000000"/>
                </a:solidFill>
                <a:latin typeface="+mn-lt"/>
              </a:rPr>
              <a:t>jacobian</a:t>
            </a:r>
            <a:r>
              <a:rPr lang="en-US" sz="1800" dirty="0" smtClean="0">
                <a:solidFill>
                  <a:srgbClr val="000000"/>
                </a:solidFill>
                <a:latin typeface="+mn-lt"/>
              </a:rPr>
              <a:t> matrix of the </a:t>
            </a:r>
          </a:p>
          <a:p>
            <a:r>
              <a:rPr lang="en-US" sz="1800" dirty="0" smtClean="0">
                <a:solidFill>
                  <a:srgbClr val="000000"/>
                </a:solidFill>
                <a:latin typeface="+mn-lt"/>
              </a:rPr>
              <a:t>T-</a:t>
            </a:r>
            <a:r>
              <a:rPr lang="en-US" sz="1800" dirty="0" err="1" smtClean="0">
                <a:solidFill>
                  <a:srgbClr val="000000"/>
                </a:solidFill>
                <a:latin typeface="+mn-lt"/>
              </a:rPr>
              <a:t>spline</a:t>
            </a:r>
            <a:r>
              <a:rPr lang="en-US" sz="1800" dirty="0" smtClean="0">
                <a:solidFill>
                  <a:srgbClr val="000000"/>
                </a:solidFill>
                <a:latin typeface="+mn-lt"/>
              </a:rPr>
              <a:t> mapping </a:t>
            </a:r>
            <a:r>
              <a:rPr lang="en-US" sz="1800" b="1" dirty="0" smtClean="0">
                <a:solidFill>
                  <a:srgbClr val="000000"/>
                </a:solidFill>
                <a:cs typeface="Times New Roman" pitchFamily="18" charset="0"/>
              </a:rPr>
              <a:t>S</a:t>
            </a:r>
            <a:endParaRPr lang="en-US" sz="1800" b="1" dirty="0">
              <a:solidFill>
                <a:srgbClr val="FF0000"/>
              </a:solidFill>
              <a:cs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65" y="620713"/>
            <a:ext cx="3506088"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err="1" smtClean="0">
                <a:solidFill>
                  <a:srgbClr val="C8C8C8"/>
                </a:solidFill>
                <a:latin typeface="Arial" charset="0"/>
              </a:rPr>
              <a:t>The</a:t>
            </a:r>
            <a:r>
              <a:rPr kumimoji="0" lang="es-ES_tradnl" sz="1800" dirty="0" smtClean="0">
                <a:solidFill>
                  <a:srgbClr val="C8C8C8"/>
                </a:solidFill>
                <a:latin typeface="Arial" charset="0"/>
              </a:rPr>
              <a:t> Spot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pic>
        <p:nvPicPr>
          <p:cNvPr id="489474" name="Picture 2"/>
          <p:cNvPicPr>
            <a:picLocks noChangeAspect="1" noChangeArrowheads="1"/>
          </p:cNvPicPr>
          <p:nvPr/>
        </p:nvPicPr>
        <p:blipFill>
          <a:blip r:embed="rId3" cstate="print"/>
          <a:srcRect/>
          <a:stretch>
            <a:fillRect/>
          </a:stretch>
        </p:blipFill>
        <p:spPr bwMode="auto">
          <a:xfrm>
            <a:off x="267676" y="1978422"/>
            <a:ext cx="4505093" cy="3898269"/>
          </a:xfrm>
          <a:prstGeom prst="rect">
            <a:avLst/>
          </a:prstGeom>
          <a:noFill/>
          <a:ln w="9525">
            <a:noFill/>
            <a:miter lim="800000"/>
            <a:headEnd/>
            <a:tailEnd/>
          </a:ln>
        </p:spPr>
      </p:pic>
      <p:pic>
        <p:nvPicPr>
          <p:cNvPr id="489475" name="Picture 3"/>
          <p:cNvPicPr>
            <a:picLocks noChangeAspect="1" noChangeArrowheads="1"/>
          </p:cNvPicPr>
          <p:nvPr/>
        </p:nvPicPr>
        <p:blipFill>
          <a:blip r:embed="rId4" cstate="print"/>
          <a:srcRect/>
          <a:stretch>
            <a:fillRect/>
          </a:stretch>
        </p:blipFill>
        <p:spPr bwMode="auto">
          <a:xfrm>
            <a:off x="4935068" y="1851102"/>
            <a:ext cx="4766488" cy="4270918"/>
          </a:xfrm>
          <a:prstGeom prst="rect">
            <a:avLst/>
          </a:prstGeom>
          <a:noFill/>
          <a:ln w="9525">
            <a:noFill/>
            <a:miter lim="800000"/>
            <a:headEnd/>
            <a:tailEnd/>
          </a:ln>
        </p:spPr>
      </p:pic>
    </p:spTree>
    <p:extLst>
      <p:ext uri="{BB962C8B-B14F-4D97-AF65-F5344CB8AC3E}">
        <p14:creationId xmlns="" xmlns:p14="http://schemas.microsoft.com/office/powerpoint/2010/main" val="27914015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65" y="620713"/>
            <a:ext cx="372409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err="1" smtClean="0">
                <a:solidFill>
                  <a:srgbClr val="C8C8C8"/>
                </a:solidFill>
                <a:latin typeface="Arial" charset="0"/>
              </a:rPr>
              <a:t>The</a:t>
            </a:r>
            <a:r>
              <a:rPr kumimoji="0" lang="es-ES_tradnl" sz="1800" dirty="0" smtClean="0">
                <a:solidFill>
                  <a:srgbClr val="C8C8C8"/>
                </a:solidFill>
                <a:latin typeface="Arial" charset="0"/>
              </a:rPr>
              <a:t> </a:t>
            </a:r>
            <a:r>
              <a:rPr kumimoji="0" lang="es-ES_tradnl" sz="1800" dirty="0" err="1" smtClean="0">
                <a:solidFill>
                  <a:srgbClr val="C8C8C8"/>
                </a:solidFill>
                <a:latin typeface="Arial" charset="0"/>
              </a:rPr>
              <a:t>Flower</a:t>
            </a:r>
            <a:r>
              <a:rPr kumimoji="0" lang="es-ES_tradnl" sz="1800" dirty="0" smtClean="0">
                <a:solidFill>
                  <a:srgbClr val="C8C8C8"/>
                </a:solidFill>
                <a:latin typeface="Arial" charset="0"/>
              </a:rPr>
              <a:t>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pic>
        <p:nvPicPr>
          <p:cNvPr id="5" name="Picture 2"/>
          <p:cNvPicPr>
            <a:picLocks noChangeAspect="1" noChangeArrowheads="1"/>
          </p:cNvPicPr>
          <p:nvPr/>
        </p:nvPicPr>
        <p:blipFill>
          <a:blip r:embed="rId3" cstate="print"/>
          <a:srcRect r="12252"/>
          <a:stretch>
            <a:fillRect/>
          </a:stretch>
        </p:blipFill>
        <p:spPr bwMode="auto">
          <a:xfrm>
            <a:off x="5080480" y="1524635"/>
            <a:ext cx="4710319" cy="474235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259080" y="2059671"/>
            <a:ext cx="4293488" cy="3708000"/>
          </a:xfrm>
          <a:prstGeom prst="rect">
            <a:avLst/>
          </a:prstGeom>
          <a:noFill/>
          <a:ln w="9525">
            <a:noFill/>
            <a:miter lim="800000"/>
            <a:headEnd/>
            <a:tailEnd/>
          </a:ln>
        </p:spPr>
      </p:pic>
    </p:spTree>
    <p:extLst>
      <p:ext uri="{BB962C8B-B14F-4D97-AF65-F5344CB8AC3E}">
        <p14:creationId xmlns="" xmlns:p14="http://schemas.microsoft.com/office/powerpoint/2010/main" val="27914015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uzzle3.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30201" y="2090420"/>
            <a:ext cx="4318000" cy="3776980"/>
          </a:xfrm>
          <a:prstGeom prst="rect">
            <a:avLst/>
          </a:prstGeom>
        </p:spPr>
      </p:pic>
      <p:pic>
        <p:nvPicPr>
          <p:cNvPr id="8" name="Imagen 7" descr="Puzzle4.png"/>
          <p:cNvPicPr>
            <a:picLocks noChangeAspect="1"/>
          </p:cNvPicPr>
          <p:nvPr/>
        </p:nvPicPr>
        <p:blipFill>
          <a:blip r:embed="rId3" cstate="print">
            <a:extLst>
              <a:ext uri="{28A0092B-C50C-407E-A947-70E740481C1C}">
                <a14:useLocalDpi xmlns="" xmlns:a14="http://schemas.microsoft.com/office/drawing/2010/main" val="0"/>
              </a:ext>
            </a:extLst>
          </a:blip>
          <a:srcRect r="17855"/>
          <a:stretch>
            <a:fillRect/>
          </a:stretch>
        </p:blipFill>
        <p:spPr>
          <a:xfrm>
            <a:off x="5209144" y="1549401"/>
            <a:ext cx="4489665" cy="4960536"/>
          </a:xfrm>
          <a:prstGeom prst="rect">
            <a:avLst/>
          </a:prstGeom>
        </p:spPr>
      </p:pic>
      <p:sp>
        <p:nvSpPr>
          <p:cNvPr id="14"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sp>
        <p:nvSpPr>
          <p:cNvPr id="15" name="Rectangle 4"/>
          <p:cNvSpPr>
            <a:spLocks noChangeArrowheads="1"/>
          </p:cNvSpPr>
          <p:nvPr/>
        </p:nvSpPr>
        <p:spPr bwMode="auto">
          <a:xfrm>
            <a:off x="507365" y="620713"/>
            <a:ext cx="3877985"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err="1" smtClean="0">
                <a:solidFill>
                  <a:srgbClr val="C8C8C8"/>
                </a:solidFill>
                <a:latin typeface="Arial" charset="0"/>
              </a:rPr>
              <a:t>Puzzle</a:t>
            </a:r>
            <a:r>
              <a:rPr kumimoji="0" lang="es-ES_tradnl" sz="1800" dirty="0" smtClean="0">
                <a:solidFill>
                  <a:srgbClr val="C8C8C8"/>
                </a:solidFill>
                <a:latin typeface="Arial" charset="0"/>
              </a:rPr>
              <a:t> </a:t>
            </a:r>
            <a:r>
              <a:rPr kumimoji="0" lang="es-ES_tradnl" sz="1800" dirty="0" err="1" smtClean="0">
                <a:solidFill>
                  <a:srgbClr val="C8C8C8"/>
                </a:solidFill>
                <a:latin typeface="Arial" charset="0"/>
              </a:rPr>
              <a:t>Piece</a:t>
            </a:r>
            <a:r>
              <a:rPr kumimoji="0" lang="es-ES_tradnl" sz="1800" dirty="0" smtClean="0">
                <a:solidFill>
                  <a:srgbClr val="C8C8C8"/>
                </a:solidFill>
                <a:latin typeface="Arial" charset="0"/>
              </a:rPr>
              <a:t>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spTree>
    <p:extLst>
      <p:ext uri="{BB962C8B-B14F-4D97-AF65-F5344CB8AC3E}">
        <p14:creationId xmlns="" xmlns:p14="http://schemas.microsoft.com/office/powerpoint/2010/main" val="4979351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39" y="620713"/>
            <a:ext cx="4634602"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smtClean="0">
                <a:solidFill>
                  <a:srgbClr val="C8C8C8"/>
                </a:solidFill>
                <a:latin typeface="Arial" charset="0"/>
              </a:rPr>
              <a:t>Gran Canaria Island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pic>
        <p:nvPicPr>
          <p:cNvPr id="488450" name="Picture 2"/>
          <p:cNvPicPr>
            <a:picLocks noChangeAspect="1" noChangeArrowheads="1"/>
          </p:cNvPicPr>
          <p:nvPr/>
        </p:nvPicPr>
        <p:blipFill>
          <a:blip r:embed="rId3" cstate="print"/>
          <a:srcRect/>
          <a:stretch>
            <a:fillRect/>
          </a:stretch>
        </p:blipFill>
        <p:spPr bwMode="auto">
          <a:xfrm>
            <a:off x="356848" y="2090626"/>
            <a:ext cx="4415883" cy="3839268"/>
          </a:xfrm>
          <a:prstGeom prst="rect">
            <a:avLst/>
          </a:prstGeom>
          <a:noFill/>
          <a:ln w="9525">
            <a:noFill/>
            <a:miter lim="800000"/>
            <a:headEnd/>
            <a:tailEnd/>
          </a:ln>
        </p:spPr>
      </p:pic>
      <p:pic>
        <p:nvPicPr>
          <p:cNvPr id="488451" name="Picture 3"/>
          <p:cNvPicPr>
            <a:picLocks noChangeAspect="1" noChangeArrowheads="1"/>
          </p:cNvPicPr>
          <p:nvPr/>
        </p:nvPicPr>
        <p:blipFill>
          <a:blip r:embed="rId4" cstate="print"/>
          <a:srcRect/>
          <a:stretch>
            <a:fillRect/>
          </a:stretch>
        </p:blipFill>
        <p:spPr bwMode="auto">
          <a:xfrm>
            <a:off x="5040351" y="1628077"/>
            <a:ext cx="4549697" cy="4800268"/>
          </a:xfrm>
          <a:prstGeom prst="rect">
            <a:avLst/>
          </a:prstGeom>
          <a:noFill/>
          <a:ln w="9525">
            <a:noFill/>
            <a:miter lim="800000"/>
            <a:headEnd/>
            <a:tailEnd/>
          </a:ln>
        </p:spPr>
      </p:pic>
    </p:spTree>
    <p:extLst>
      <p:ext uri="{BB962C8B-B14F-4D97-AF65-F5344CB8AC3E}">
        <p14:creationId xmlns="" xmlns:p14="http://schemas.microsoft.com/office/powerpoint/2010/main" val="35111291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49" y="620717"/>
            <a:ext cx="8161209" cy="618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smtClean="0">
                <a:solidFill>
                  <a:srgbClr val="C8C8C8"/>
                </a:solidFill>
                <a:latin typeface="Arial" charset="0"/>
              </a:rPr>
              <a:t>Gran Canaria Island (</a:t>
            </a:r>
            <a:r>
              <a:rPr kumimoji="0" lang="en-US" sz="1800" dirty="0" smtClean="0">
                <a:solidFill>
                  <a:srgbClr val="C8C8C8"/>
                </a:solidFill>
                <a:latin typeface="Arial" charset="0"/>
              </a:rPr>
              <a:t>adaptive refinement to improve the mean ratio </a:t>
            </a:r>
            <a:r>
              <a:rPr kumimoji="0" lang="en-US" sz="1800" dirty="0" err="1" smtClean="0">
                <a:solidFill>
                  <a:srgbClr val="C8C8C8"/>
                </a:solidFill>
                <a:latin typeface="Arial" charset="0"/>
              </a:rPr>
              <a:t>Jacobian</a:t>
            </a:r>
            <a:r>
              <a:rPr kumimoji="0" lang="en-US" sz="1800" dirty="0" smtClean="0">
                <a:solidFill>
                  <a:srgbClr val="C8C8C8"/>
                </a:solidFill>
                <a:latin typeface="Arial" charset="0"/>
              </a:rPr>
              <a:t>)</a:t>
            </a:r>
          </a:p>
          <a:p>
            <a:pPr algn="l">
              <a:lnSpc>
                <a:spcPct val="70000"/>
              </a:lnSpc>
              <a:spcBef>
                <a:spcPct val="50000"/>
              </a:spcBef>
            </a:pPr>
            <a:endParaRPr kumimoji="0" lang="es-ES_tradnl" sz="1800" dirty="0">
              <a:solidFill>
                <a:srgbClr val="C8C8C8"/>
              </a:solidFill>
              <a:latin typeface="Arial" charset="0"/>
            </a:endParaRPr>
          </a:p>
        </p:txBody>
      </p:sp>
      <p:pic>
        <p:nvPicPr>
          <p:cNvPr id="490500" name="Picture 4"/>
          <p:cNvPicPr>
            <a:picLocks noChangeAspect="1" noChangeArrowheads="1"/>
          </p:cNvPicPr>
          <p:nvPr/>
        </p:nvPicPr>
        <p:blipFill>
          <a:blip r:embed="rId3" cstate="print"/>
          <a:srcRect t="14710" r="57514" b="18953"/>
          <a:stretch>
            <a:fillRect/>
          </a:stretch>
        </p:blipFill>
        <p:spPr bwMode="auto">
          <a:xfrm>
            <a:off x="0" y="2362200"/>
            <a:ext cx="3033476" cy="3086100"/>
          </a:xfrm>
          <a:prstGeom prst="rect">
            <a:avLst/>
          </a:prstGeom>
          <a:noFill/>
          <a:ln w="9525">
            <a:noFill/>
            <a:miter lim="800000"/>
            <a:headEnd/>
            <a:tailEnd/>
          </a:ln>
        </p:spPr>
      </p:pic>
      <p:pic>
        <p:nvPicPr>
          <p:cNvPr id="13" name="Picture 4"/>
          <p:cNvPicPr>
            <a:picLocks noChangeAspect="1" noChangeArrowheads="1"/>
          </p:cNvPicPr>
          <p:nvPr/>
        </p:nvPicPr>
        <p:blipFill>
          <a:blip r:embed="rId3" cstate="print"/>
          <a:srcRect l="44544" r="30440" b="70225"/>
          <a:stretch>
            <a:fillRect/>
          </a:stretch>
        </p:blipFill>
        <p:spPr bwMode="auto">
          <a:xfrm>
            <a:off x="3263900" y="1435100"/>
            <a:ext cx="2959100" cy="2294911"/>
          </a:xfrm>
          <a:prstGeom prst="rect">
            <a:avLst/>
          </a:prstGeom>
          <a:noFill/>
          <a:ln w="9525">
            <a:noFill/>
            <a:miter lim="800000"/>
            <a:headEnd/>
            <a:tailEnd/>
          </a:ln>
        </p:spPr>
      </p:pic>
      <p:pic>
        <p:nvPicPr>
          <p:cNvPr id="14" name="Picture 4"/>
          <p:cNvPicPr>
            <a:picLocks noChangeAspect="1" noChangeArrowheads="1"/>
          </p:cNvPicPr>
          <p:nvPr/>
        </p:nvPicPr>
        <p:blipFill>
          <a:blip r:embed="rId3" cstate="print"/>
          <a:srcRect l="69559" r="4792" b="70711"/>
          <a:stretch>
            <a:fillRect/>
          </a:stretch>
        </p:blipFill>
        <p:spPr bwMode="auto">
          <a:xfrm>
            <a:off x="6862980" y="1428294"/>
            <a:ext cx="3030320" cy="2254706"/>
          </a:xfrm>
          <a:prstGeom prst="rect">
            <a:avLst/>
          </a:prstGeom>
          <a:noFill/>
          <a:ln w="9525">
            <a:noFill/>
            <a:miter lim="800000"/>
            <a:headEnd/>
            <a:tailEnd/>
          </a:ln>
        </p:spPr>
      </p:pic>
      <p:pic>
        <p:nvPicPr>
          <p:cNvPr id="15" name="Picture 4"/>
          <p:cNvPicPr>
            <a:picLocks noChangeAspect="1" noChangeArrowheads="1"/>
          </p:cNvPicPr>
          <p:nvPr/>
        </p:nvPicPr>
        <p:blipFill>
          <a:blip r:embed="rId3" cstate="print"/>
          <a:srcRect l="44069" t="67682" r="30440" b="3645"/>
          <a:stretch>
            <a:fillRect/>
          </a:stretch>
        </p:blipFill>
        <p:spPr bwMode="auto">
          <a:xfrm>
            <a:off x="3187700" y="4036470"/>
            <a:ext cx="3035300" cy="2224630"/>
          </a:xfrm>
          <a:prstGeom prst="rect">
            <a:avLst/>
          </a:prstGeom>
          <a:noFill/>
          <a:ln w="9525">
            <a:noFill/>
            <a:miter lim="800000"/>
            <a:headEnd/>
            <a:tailEnd/>
          </a:ln>
        </p:spPr>
      </p:pic>
      <p:pic>
        <p:nvPicPr>
          <p:cNvPr id="16" name="Picture 4"/>
          <p:cNvPicPr>
            <a:picLocks noChangeAspect="1" noChangeArrowheads="1"/>
          </p:cNvPicPr>
          <p:nvPr/>
        </p:nvPicPr>
        <p:blipFill>
          <a:blip r:embed="rId3" cstate="print"/>
          <a:srcRect l="69718" t="67439" r="5203" b="3402"/>
          <a:stretch>
            <a:fillRect/>
          </a:stretch>
        </p:blipFill>
        <p:spPr bwMode="auto">
          <a:xfrm>
            <a:off x="6832600" y="4038600"/>
            <a:ext cx="2933700" cy="2222500"/>
          </a:xfrm>
          <a:prstGeom prst="rect">
            <a:avLst/>
          </a:prstGeom>
          <a:noFill/>
          <a:ln w="9525">
            <a:noFill/>
            <a:miter lim="800000"/>
            <a:headEnd/>
            <a:tailEnd/>
          </a:ln>
        </p:spPr>
      </p:pic>
      <p:pic>
        <p:nvPicPr>
          <p:cNvPr id="17" name="Picture 4"/>
          <p:cNvPicPr>
            <a:picLocks noChangeAspect="1" noChangeArrowheads="1"/>
          </p:cNvPicPr>
          <p:nvPr/>
        </p:nvPicPr>
        <p:blipFill>
          <a:blip r:embed="rId3" cstate="print"/>
          <a:srcRect l="95014" t="67439" r="517" b="3402"/>
          <a:stretch>
            <a:fillRect/>
          </a:stretch>
        </p:blipFill>
        <p:spPr bwMode="auto">
          <a:xfrm>
            <a:off x="6299200" y="4114800"/>
            <a:ext cx="522816" cy="2222500"/>
          </a:xfrm>
          <a:prstGeom prst="rect">
            <a:avLst/>
          </a:prstGeom>
          <a:noFill/>
          <a:ln w="9525">
            <a:noFill/>
            <a:miter lim="800000"/>
            <a:headEnd/>
            <a:tailEnd/>
          </a:ln>
        </p:spPr>
      </p:pic>
      <p:sp>
        <p:nvSpPr>
          <p:cNvPr id="18" name="CuadroTexto 15"/>
          <p:cNvSpPr txBox="1"/>
          <p:nvPr/>
        </p:nvSpPr>
        <p:spPr>
          <a:xfrm>
            <a:off x="3879850" y="3679742"/>
            <a:ext cx="1790700" cy="276999"/>
          </a:xfrm>
          <a:prstGeom prst="rect">
            <a:avLst/>
          </a:prstGeom>
          <a:solidFill>
            <a:schemeClr val="bg1"/>
          </a:solidFill>
        </p:spPr>
        <p:txBody>
          <a:bodyPr wrap="square" rtlCol="0">
            <a:spAutoFit/>
          </a:bodyPr>
          <a:lstStyle/>
          <a:p>
            <a:r>
              <a:rPr lang="en-GB" sz="1200" i="1" dirty="0" smtClean="0">
                <a:solidFill>
                  <a:schemeClr val="tx1"/>
                </a:solidFill>
                <a:latin typeface="+mn-lt"/>
              </a:rPr>
              <a:t>Initial T-mesh</a:t>
            </a:r>
            <a:endParaRPr lang="en-GB" sz="1200" i="1" dirty="0">
              <a:solidFill>
                <a:schemeClr val="tx1"/>
              </a:solidFill>
              <a:latin typeface="+mn-lt"/>
            </a:endParaRPr>
          </a:p>
        </p:txBody>
      </p:sp>
      <p:sp>
        <p:nvSpPr>
          <p:cNvPr id="19" name="CuadroTexto 16"/>
          <p:cNvSpPr txBox="1"/>
          <p:nvPr/>
        </p:nvSpPr>
        <p:spPr>
          <a:xfrm>
            <a:off x="7614614" y="3662512"/>
            <a:ext cx="1790700" cy="276999"/>
          </a:xfrm>
          <a:prstGeom prst="rect">
            <a:avLst/>
          </a:prstGeom>
          <a:solidFill>
            <a:schemeClr val="bg1"/>
          </a:solidFill>
        </p:spPr>
        <p:txBody>
          <a:bodyPr wrap="square" rtlCol="0">
            <a:spAutoFit/>
          </a:bodyPr>
          <a:lstStyle/>
          <a:p>
            <a:r>
              <a:rPr lang="en-GB" sz="1200" i="1" dirty="0" smtClean="0">
                <a:solidFill>
                  <a:schemeClr val="tx1"/>
                </a:solidFill>
                <a:latin typeface="+mn-lt"/>
              </a:rPr>
              <a:t>Refined T-mesh</a:t>
            </a:r>
            <a:endParaRPr lang="en-GB" sz="1200" i="1" dirty="0">
              <a:solidFill>
                <a:schemeClr val="tx1"/>
              </a:solidFill>
              <a:latin typeface="+mn-lt"/>
            </a:endParaRPr>
          </a:p>
        </p:txBody>
      </p:sp>
      <p:sp>
        <p:nvSpPr>
          <p:cNvPr id="20" name="CuadroTexto 17"/>
          <p:cNvSpPr txBox="1"/>
          <p:nvPr/>
        </p:nvSpPr>
        <p:spPr>
          <a:xfrm>
            <a:off x="3314700" y="6262489"/>
            <a:ext cx="2844800" cy="276999"/>
          </a:xfrm>
          <a:prstGeom prst="rect">
            <a:avLst/>
          </a:prstGeom>
          <a:solidFill>
            <a:schemeClr val="bg1"/>
          </a:solidFill>
        </p:spPr>
        <p:txBody>
          <a:bodyPr wrap="square" rtlCol="0">
            <a:spAutoFit/>
          </a:bodyPr>
          <a:lstStyle/>
          <a:p>
            <a:r>
              <a:rPr lang="en-GB" sz="1200" i="1" dirty="0" smtClean="0">
                <a:solidFill>
                  <a:schemeClr val="tx1"/>
                </a:solidFill>
                <a:latin typeface="+mn-lt"/>
              </a:rPr>
              <a:t>Initial T-</a:t>
            </a:r>
            <a:r>
              <a:rPr lang="en-GB" sz="1200" i="1" dirty="0" err="1" smtClean="0">
                <a:solidFill>
                  <a:schemeClr val="tx1"/>
                </a:solidFill>
                <a:latin typeface="+mn-lt"/>
              </a:rPr>
              <a:t>spline</a:t>
            </a:r>
            <a:r>
              <a:rPr lang="en-GB" sz="1200" i="1" dirty="0" smtClean="0">
                <a:solidFill>
                  <a:schemeClr val="tx1"/>
                </a:solidFill>
                <a:latin typeface="+mn-lt"/>
              </a:rPr>
              <a:t> </a:t>
            </a:r>
            <a:r>
              <a:rPr lang="en-GB" sz="1200" i="1" dirty="0" smtClean="0">
                <a:solidFill>
                  <a:schemeClr val="tx1"/>
                </a:solidFill>
                <a:latin typeface="+mn-lt"/>
                <a:sym typeface="Symbol"/>
              </a:rPr>
              <a:t></a:t>
            </a:r>
            <a:r>
              <a:rPr lang="en-GB" sz="1200" i="1" dirty="0" smtClean="0">
                <a:solidFill>
                  <a:schemeClr val="tx1"/>
                </a:solidFill>
                <a:latin typeface="+mn-lt"/>
              </a:rPr>
              <a:t> Mean ratio </a:t>
            </a:r>
            <a:r>
              <a:rPr lang="en-GB" sz="1200" i="1" dirty="0" err="1" smtClean="0">
                <a:solidFill>
                  <a:schemeClr val="tx1"/>
                </a:solidFill>
                <a:latin typeface="+mn-lt"/>
              </a:rPr>
              <a:t>Jacobian</a:t>
            </a:r>
            <a:endParaRPr lang="en-GB" sz="1200" i="1" dirty="0">
              <a:solidFill>
                <a:schemeClr val="tx1"/>
              </a:solidFill>
              <a:latin typeface="+mn-lt"/>
            </a:endParaRPr>
          </a:p>
        </p:txBody>
      </p:sp>
      <p:sp>
        <p:nvSpPr>
          <p:cNvPr id="29" name="CuadroTexto 19"/>
          <p:cNvSpPr txBox="1"/>
          <p:nvPr/>
        </p:nvSpPr>
        <p:spPr>
          <a:xfrm>
            <a:off x="6858000" y="6268574"/>
            <a:ext cx="2921000" cy="276999"/>
          </a:xfrm>
          <a:prstGeom prst="rect">
            <a:avLst/>
          </a:prstGeom>
          <a:solidFill>
            <a:schemeClr val="bg1"/>
          </a:solidFill>
        </p:spPr>
        <p:txBody>
          <a:bodyPr wrap="square" rtlCol="0">
            <a:spAutoFit/>
          </a:bodyPr>
          <a:lstStyle/>
          <a:p>
            <a:r>
              <a:rPr lang="en-GB" sz="1200" i="1" dirty="0" smtClean="0">
                <a:solidFill>
                  <a:srgbClr val="000000"/>
                </a:solidFill>
                <a:latin typeface="Trebuchet MS"/>
              </a:rPr>
              <a:t>Refined T-</a:t>
            </a:r>
            <a:r>
              <a:rPr lang="en-GB" sz="1200" i="1" dirty="0" err="1" smtClean="0">
                <a:solidFill>
                  <a:srgbClr val="000000"/>
                </a:solidFill>
                <a:latin typeface="Trebuchet MS"/>
              </a:rPr>
              <a:t>spline</a:t>
            </a:r>
            <a:r>
              <a:rPr lang="en-GB" sz="1200" i="1" dirty="0" smtClean="0">
                <a:solidFill>
                  <a:srgbClr val="000000"/>
                </a:solidFill>
                <a:latin typeface="Trebuchet MS"/>
              </a:rPr>
              <a:t> </a:t>
            </a:r>
            <a:r>
              <a:rPr lang="en-GB" sz="1200" i="1" dirty="0" smtClean="0">
                <a:solidFill>
                  <a:srgbClr val="000000"/>
                </a:solidFill>
                <a:latin typeface="Trebuchet MS"/>
                <a:sym typeface="Symbol"/>
              </a:rPr>
              <a:t></a:t>
            </a:r>
            <a:r>
              <a:rPr lang="en-GB" sz="1200" i="1" dirty="0" smtClean="0">
                <a:solidFill>
                  <a:srgbClr val="000000"/>
                </a:solidFill>
                <a:latin typeface="Trebuchet MS"/>
              </a:rPr>
              <a:t> </a:t>
            </a:r>
            <a:r>
              <a:rPr lang="en-GB" sz="1200" i="1" dirty="0" smtClean="0">
                <a:solidFill>
                  <a:schemeClr val="tx1"/>
                </a:solidFill>
                <a:latin typeface="+mn-lt"/>
              </a:rPr>
              <a:t>Mean ratio </a:t>
            </a:r>
            <a:r>
              <a:rPr lang="en-GB" sz="1200" i="1" dirty="0" err="1" smtClean="0">
                <a:solidFill>
                  <a:schemeClr val="tx1"/>
                </a:solidFill>
                <a:latin typeface="+mn-lt"/>
              </a:rPr>
              <a:t>Jacobian</a:t>
            </a:r>
            <a:endParaRPr lang="en-GB" sz="1200" i="1" dirty="0">
              <a:solidFill>
                <a:schemeClr val="tx1"/>
              </a:solidFill>
              <a:latin typeface="+mn-lt"/>
            </a:endParaRPr>
          </a:p>
        </p:txBody>
      </p:sp>
      <p:sp>
        <p:nvSpPr>
          <p:cNvPr id="30" name="CuadroTexto 5"/>
          <p:cNvSpPr txBox="1"/>
          <p:nvPr/>
        </p:nvSpPr>
        <p:spPr>
          <a:xfrm>
            <a:off x="266699" y="5770810"/>
            <a:ext cx="2476501" cy="646331"/>
          </a:xfrm>
          <a:prstGeom prst="rect">
            <a:avLst/>
          </a:prstGeom>
          <a:noFill/>
        </p:spPr>
        <p:txBody>
          <a:bodyPr wrap="square" rtlCol="0">
            <a:spAutoFit/>
          </a:bodyPr>
          <a:lstStyle/>
          <a:p>
            <a:r>
              <a:rPr lang="en-GB" sz="1800" i="1" dirty="0" smtClean="0">
                <a:solidFill>
                  <a:srgbClr val="FF0000"/>
                </a:solidFill>
                <a:latin typeface="+mn-lt"/>
              </a:rPr>
              <a:t>No negative </a:t>
            </a:r>
            <a:r>
              <a:rPr lang="en-GB" sz="1800" i="1" dirty="0" err="1" smtClean="0">
                <a:solidFill>
                  <a:srgbClr val="FF0000"/>
                </a:solidFill>
                <a:latin typeface="+mn-lt"/>
              </a:rPr>
              <a:t>Jacobian</a:t>
            </a:r>
            <a:r>
              <a:rPr lang="en-GB" sz="1800" i="1" dirty="0" smtClean="0">
                <a:solidFill>
                  <a:srgbClr val="FF0000"/>
                </a:solidFill>
                <a:latin typeface="+mn-lt"/>
              </a:rPr>
              <a:t> after refinement!</a:t>
            </a:r>
            <a:endParaRPr lang="en-GB" sz="1800" i="1" dirty="0">
              <a:solidFill>
                <a:srgbClr val="FF0000"/>
              </a:solidFill>
              <a:latin typeface="+mn-lt"/>
            </a:endParaRPr>
          </a:p>
        </p:txBody>
      </p:sp>
    </p:spTree>
    <p:extLst>
      <p:ext uri="{BB962C8B-B14F-4D97-AF65-F5344CB8AC3E}">
        <p14:creationId xmlns="" xmlns:p14="http://schemas.microsoft.com/office/powerpoint/2010/main" val="35111291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650" name="Picture 2" descr="Perspectiva01_5000x5000_trans_2"/>
          <p:cNvPicPr>
            <a:picLocks noChangeAspect="1" noChangeArrowheads="1"/>
          </p:cNvPicPr>
          <p:nvPr/>
        </p:nvPicPr>
        <p:blipFill>
          <a:blip r:embed="rId3" cstate="print"/>
          <a:srcRect/>
          <a:stretch>
            <a:fillRect/>
          </a:stretch>
        </p:blipFill>
        <p:spPr bwMode="auto">
          <a:xfrm>
            <a:off x="4959354" y="1147763"/>
            <a:ext cx="4818063" cy="4819650"/>
          </a:xfrm>
          <a:prstGeom prst="rect">
            <a:avLst/>
          </a:prstGeom>
          <a:noFill/>
          <a:ln w="9525">
            <a:noFill/>
            <a:miter lim="800000"/>
            <a:headEnd/>
            <a:tailEnd/>
          </a:ln>
        </p:spPr>
      </p:pic>
      <p:pic>
        <p:nvPicPr>
          <p:cNvPr id="27651" name="Picture 2" descr="Proyeccion01_v2_trans"/>
          <p:cNvPicPr>
            <a:picLocks noChangeAspect="1" noChangeArrowheads="1"/>
          </p:cNvPicPr>
          <p:nvPr/>
        </p:nvPicPr>
        <p:blipFill>
          <a:blip r:embed="rId4" cstate="print"/>
          <a:srcRect/>
          <a:stretch>
            <a:fillRect/>
          </a:stretch>
        </p:blipFill>
        <p:spPr bwMode="auto">
          <a:xfrm>
            <a:off x="147638" y="914400"/>
            <a:ext cx="4933950" cy="4933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68338" y="620713"/>
            <a:ext cx="3659976"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Geometries with several materials</a:t>
            </a:r>
            <a:endParaRPr kumimoji="0" lang="en-US" sz="1800" i="1" dirty="0">
              <a:solidFill>
                <a:srgbClr val="C8C8C8"/>
              </a:solidFill>
              <a:latin typeface="Arial" charset="0"/>
            </a:endParaRPr>
          </a:p>
        </p:txBody>
      </p:sp>
      <p:pic>
        <p:nvPicPr>
          <p:cNvPr id="475138" name="Picture 2"/>
          <p:cNvPicPr>
            <a:picLocks noChangeAspect="1" noChangeArrowheads="1"/>
          </p:cNvPicPr>
          <p:nvPr/>
        </p:nvPicPr>
        <p:blipFill>
          <a:blip r:embed="rId2" cstate="print"/>
          <a:srcRect/>
          <a:stretch>
            <a:fillRect/>
          </a:stretch>
        </p:blipFill>
        <p:spPr bwMode="auto">
          <a:xfrm>
            <a:off x="4912202" y="1600200"/>
            <a:ext cx="4809137" cy="4927418"/>
          </a:xfrm>
          <a:prstGeom prst="rect">
            <a:avLst/>
          </a:prstGeom>
          <a:noFill/>
          <a:ln w="9525">
            <a:noFill/>
            <a:miter lim="800000"/>
            <a:headEnd/>
            <a:tailEnd/>
          </a:ln>
          <a:effectLst/>
        </p:spPr>
      </p:pic>
      <p:pic>
        <p:nvPicPr>
          <p:cNvPr id="475139" name="Picture 3"/>
          <p:cNvPicPr>
            <a:picLocks noChangeAspect="1" noChangeArrowheads="1"/>
          </p:cNvPicPr>
          <p:nvPr/>
        </p:nvPicPr>
        <p:blipFill>
          <a:blip r:embed="rId3" cstate="print"/>
          <a:srcRect/>
          <a:stretch>
            <a:fillRect/>
          </a:stretch>
        </p:blipFill>
        <p:spPr bwMode="auto">
          <a:xfrm>
            <a:off x="177806" y="1738253"/>
            <a:ext cx="4559300" cy="4562035"/>
          </a:xfrm>
          <a:prstGeom prst="rect">
            <a:avLst/>
          </a:prstGeom>
          <a:noFill/>
          <a:ln w="9525">
            <a:noFill/>
            <a:miter lim="800000"/>
            <a:headEnd/>
            <a:tailEnd/>
          </a:ln>
          <a:effectLst/>
        </p:spPr>
      </p:pic>
      <p:sp>
        <p:nvSpPr>
          <p:cNvPr id="12"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838200" y="1372843"/>
            <a:ext cx="8280400" cy="1131079"/>
          </a:xfrm>
          <a:prstGeom prst="rect">
            <a:avLst/>
          </a:prstGeom>
          <a:noFill/>
        </p:spPr>
        <p:txBody>
          <a:bodyPr wrap="square" rtlCol="0">
            <a:spAutoFit/>
          </a:bodyPr>
          <a:lstStyle/>
          <a:p>
            <a:pPr marL="342900" indent="-342900" algn="l" defTabSz="457200" eaLnBrk="1" fontAlgn="auto" hangingPunct="1">
              <a:lnSpc>
                <a:spcPct val="150000"/>
              </a:lnSpc>
              <a:spcBef>
                <a:spcPts val="0"/>
              </a:spcBef>
              <a:spcAft>
                <a:spcPts val="0"/>
              </a:spcAft>
              <a:buFont typeface="+mj-lt"/>
              <a:buAutoNum type="arabicPeriod"/>
            </a:pPr>
            <a:r>
              <a:rPr kumimoji="0" lang="en-US" sz="1500" dirty="0" smtClean="0">
                <a:solidFill>
                  <a:srgbClr val="000000"/>
                </a:solidFill>
                <a:latin typeface="Trebuchet MS"/>
              </a:rPr>
              <a:t>Individual </a:t>
            </a:r>
            <a:r>
              <a:rPr kumimoji="0" lang="en-US" sz="1500" dirty="0" err="1" smtClean="0">
                <a:solidFill>
                  <a:srgbClr val="000000"/>
                </a:solidFill>
                <a:latin typeface="Trebuchet MS"/>
              </a:rPr>
              <a:t>quadtree</a:t>
            </a:r>
            <a:r>
              <a:rPr kumimoji="0" lang="en-US" sz="1500" dirty="0" smtClean="0">
                <a:solidFill>
                  <a:srgbClr val="000000"/>
                </a:solidFill>
                <a:latin typeface="Trebuchet MS"/>
              </a:rPr>
              <a:t> approximation for each geometry (they can be processed in parallel)</a:t>
            </a:r>
          </a:p>
          <a:p>
            <a:pPr marL="342900" indent="-342900" algn="l" defTabSz="457200" eaLnBrk="1" fontAlgn="auto" hangingPunct="1">
              <a:lnSpc>
                <a:spcPct val="150000"/>
              </a:lnSpc>
              <a:spcBef>
                <a:spcPts val="0"/>
              </a:spcBef>
              <a:spcAft>
                <a:spcPts val="0"/>
              </a:spcAft>
              <a:buFont typeface="+mj-lt"/>
              <a:buAutoNum type="arabicPeriod"/>
            </a:pPr>
            <a:r>
              <a:rPr kumimoji="0" lang="en-US" sz="1500" dirty="0" smtClean="0">
                <a:solidFill>
                  <a:srgbClr val="000000"/>
                </a:solidFill>
                <a:latin typeface="Trebuchet MS"/>
              </a:rPr>
              <a:t>Insert a </a:t>
            </a:r>
            <a:r>
              <a:rPr kumimoji="0" lang="en-US" sz="1500" dirty="0" err="1" smtClean="0">
                <a:solidFill>
                  <a:srgbClr val="000000"/>
                </a:solidFill>
                <a:latin typeface="Trebuchet MS"/>
              </a:rPr>
              <a:t>quadtree</a:t>
            </a:r>
            <a:r>
              <a:rPr kumimoji="0" lang="en-US" sz="1500" dirty="0" smtClean="0">
                <a:solidFill>
                  <a:srgbClr val="000000"/>
                </a:solidFill>
                <a:latin typeface="Trebuchet MS"/>
              </a:rPr>
              <a:t> in a region of another </a:t>
            </a:r>
            <a:r>
              <a:rPr kumimoji="0" lang="en-US" sz="1500" dirty="0" err="1" smtClean="0">
                <a:solidFill>
                  <a:srgbClr val="000000"/>
                </a:solidFill>
                <a:latin typeface="Trebuchet MS"/>
              </a:rPr>
              <a:t>quadtree</a:t>
            </a:r>
            <a:endParaRPr kumimoji="0" lang="en-US" sz="1500" dirty="0" smtClean="0">
              <a:solidFill>
                <a:srgbClr val="000000"/>
              </a:solidFill>
              <a:latin typeface="Trebuchet MS"/>
            </a:endParaRPr>
          </a:p>
          <a:p>
            <a:pPr marL="342900" indent="-342900" algn="l" defTabSz="457200" eaLnBrk="1" fontAlgn="auto" hangingPunct="1">
              <a:lnSpc>
                <a:spcPct val="150000"/>
              </a:lnSpc>
              <a:spcBef>
                <a:spcPts val="0"/>
              </a:spcBef>
              <a:spcAft>
                <a:spcPts val="0"/>
              </a:spcAft>
              <a:buFont typeface="+mj-lt"/>
              <a:buAutoNum type="arabicPeriod"/>
            </a:pPr>
            <a:r>
              <a:rPr kumimoji="0" lang="en-US" sz="1500" dirty="0" smtClean="0">
                <a:solidFill>
                  <a:srgbClr val="000000"/>
                </a:solidFill>
                <a:latin typeface="Trebuchet MS"/>
              </a:rPr>
              <a:t>Balance the resulting </a:t>
            </a:r>
            <a:r>
              <a:rPr kumimoji="0" lang="en-US" sz="1500" dirty="0" err="1" smtClean="0">
                <a:solidFill>
                  <a:srgbClr val="000000"/>
                </a:solidFill>
                <a:latin typeface="Trebuchet MS"/>
              </a:rPr>
              <a:t>quadtree</a:t>
            </a:r>
            <a:endParaRPr kumimoji="0" lang="en-US" sz="1500" dirty="0">
              <a:solidFill>
                <a:srgbClr val="000000"/>
              </a:solidFill>
              <a:latin typeface="Trebuchet MS"/>
            </a:endParaRPr>
          </a:p>
        </p:txBody>
      </p:sp>
      <p:pic>
        <p:nvPicPr>
          <p:cNvPr id="19" name="Imagen 18" descr="IslaPoligonalColor.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7095" y="3070123"/>
            <a:ext cx="883240" cy="856063"/>
          </a:xfrm>
          <a:prstGeom prst="rect">
            <a:avLst/>
          </a:prstGeom>
        </p:spPr>
      </p:pic>
      <p:pic>
        <p:nvPicPr>
          <p:cNvPr id="20" name="Imagen 19" descr="PielPoligonalColor.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2897" y="5381317"/>
            <a:ext cx="718405" cy="608434"/>
          </a:xfrm>
          <a:prstGeom prst="rect">
            <a:avLst/>
          </a:prstGeom>
        </p:spPr>
      </p:pic>
      <p:sp>
        <p:nvSpPr>
          <p:cNvPr id="16" name="Rectangle 4"/>
          <p:cNvSpPr>
            <a:spLocks noChangeArrowheads="1"/>
          </p:cNvSpPr>
          <p:nvPr/>
        </p:nvSpPr>
        <p:spPr bwMode="auto">
          <a:xfrm>
            <a:off x="507350" y="620715"/>
            <a:ext cx="5866350"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n-US" sz="1800" dirty="0" smtClean="0">
                <a:solidFill>
                  <a:srgbClr val="C8C8C8"/>
                </a:solidFill>
                <a:latin typeface="Trebuchet MS"/>
              </a:rPr>
              <a:t>Strategy for embedded planar geometries: Three steps</a:t>
            </a:r>
            <a:endParaRPr kumimoji="0" lang="en-US" sz="1800" dirty="0">
              <a:solidFill>
                <a:srgbClr val="C8C8C8"/>
              </a:solidFill>
              <a:latin typeface="Trebuchet MS"/>
            </a:endParaRPr>
          </a:p>
        </p:txBody>
      </p:sp>
      <p:pic>
        <p:nvPicPr>
          <p:cNvPr id="6" name="Imagen 5" descr="IslaParametrico.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296857" y="2616738"/>
            <a:ext cx="1927049" cy="1776680"/>
          </a:xfrm>
          <a:prstGeom prst="rect">
            <a:avLst/>
          </a:prstGeom>
        </p:spPr>
      </p:pic>
      <p:pic>
        <p:nvPicPr>
          <p:cNvPr id="8" name="Imagen 7" descr="PielParametrico.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312666" y="4802270"/>
            <a:ext cx="1908030" cy="1759145"/>
          </a:xfrm>
          <a:prstGeom prst="rect">
            <a:avLst/>
          </a:prstGeom>
        </p:spPr>
      </p:pic>
      <p:pic>
        <p:nvPicPr>
          <p:cNvPr id="11" name="Imagen 10" descr="IslaPielParametricoNoBalanceado.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857293" y="3378264"/>
            <a:ext cx="2593243" cy="2390891"/>
          </a:xfrm>
          <a:prstGeom prst="rect">
            <a:avLst/>
          </a:prstGeom>
        </p:spPr>
      </p:pic>
      <p:pic>
        <p:nvPicPr>
          <p:cNvPr id="17" name="Imagen 16" descr="IslaPielParametricoBalanceado.pn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069211" y="3378263"/>
            <a:ext cx="2613973" cy="2410003"/>
          </a:xfrm>
          <a:prstGeom prst="rect">
            <a:avLst/>
          </a:prstGeom>
        </p:spPr>
      </p:pic>
      <p:sp>
        <p:nvSpPr>
          <p:cNvPr id="21" name="CuadroTexto 20"/>
          <p:cNvSpPr txBox="1"/>
          <p:nvPr/>
        </p:nvSpPr>
        <p:spPr>
          <a:xfrm>
            <a:off x="3838991" y="5817401"/>
            <a:ext cx="2638363" cy="523220"/>
          </a:xfrm>
          <a:prstGeom prst="rect">
            <a:avLst/>
          </a:prstGeom>
          <a:noFill/>
        </p:spPr>
        <p:txBody>
          <a:bodyPr wrap="square" rtlCol="0">
            <a:spAutoFit/>
          </a:bodyPr>
          <a:lstStyle/>
          <a:p>
            <a:pPr defTabSz="457200" eaLnBrk="1" fontAlgn="auto" hangingPunct="1">
              <a:spcBef>
                <a:spcPts val="0"/>
              </a:spcBef>
              <a:spcAft>
                <a:spcPts val="0"/>
              </a:spcAft>
            </a:pPr>
            <a:r>
              <a:rPr kumimoji="0" lang="en-US" sz="1400" dirty="0" smtClean="0">
                <a:solidFill>
                  <a:srgbClr val="000000"/>
                </a:solidFill>
                <a:latin typeface="Trebuchet MS"/>
              </a:rPr>
              <a:t>Unbalanced </a:t>
            </a:r>
            <a:r>
              <a:rPr kumimoji="0" lang="en-US" sz="1400" dirty="0" err="1" smtClean="0">
                <a:solidFill>
                  <a:srgbClr val="000000"/>
                </a:solidFill>
                <a:latin typeface="Trebuchet MS"/>
              </a:rPr>
              <a:t>quadtree</a:t>
            </a:r>
            <a:r>
              <a:rPr kumimoji="0" lang="en-US" sz="1400" dirty="0" smtClean="0">
                <a:solidFill>
                  <a:srgbClr val="000000"/>
                </a:solidFill>
                <a:latin typeface="Trebuchet MS"/>
              </a:rPr>
              <a:t> after merging</a:t>
            </a:r>
            <a:endParaRPr kumimoji="0" lang="en-US" sz="1400" dirty="0">
              <a:solidFill>
                <a:srgbClr val="000000"/>
              </a:solidFill>
              <a:latin typeface="Trebuchet MS"/>
            </a:endParaRPr>
          </a:p>
        </p:txBody>
      </p:sp>
      <p:sp>
        <p:nvSpPr>
          <p:cNvPr id="23" name="CuadroTexto 22"/>
          <p:cNvSpPr txBox="1"/>
          <p:nvPr/>
        </p:nvSpPr>
        <p:spPr>
          <a:xfrm>
            <a:off x="7056829" y="5822597"/>
            <a:ext cx="2638363" cy="307777"/>
          </a:xfrm>
          <a:prstGeom prst="rect">
            <a:avLst/>
          </a:prstGeom>
          <a:noFill/>
        </p:spPr>
        <p:txBody>
          <a:bodyPr wrap="square" rtlCol="0">
            <a:spAutoFit/>
          </a:bodyPr>
          <a:lstStyle/>
          <a:p>
            <a:pPr defTabSz="457200" eaLnBrk="1" fontAlgn="auto" hangingPunct="1">
              <a:spcBef>
                <a:spcPts val="0"/>
              </a:spcBef>
              <a:spcAft>
                <a:spcPts val="0"/>
              </a:spcAft>
            </a:pPr>
            <a:r>
              <a:rPr kumimoji="0" lang="en-US" sz="1400" dirty="0" smtClean="0">
                <a:solidFill>
                  <a:srgbClr val="000000"/>
                </a:solidFill>
                <a:latin typeface="Trebuchet MS"/>
              </a:rPr>
              <a:t>2:1 balanced </a:t>
            </a:r>
            <a:r>
              <a:rPr kumimoji="0" lang="en-US" sz="1400" dirty="0" err="1" smtClean="0">
                <a:solidFill>
                  <a:srgbClr val="000000"/>
                </a:solidFill>
                <a:latin typeface="Trebuchet MS"/>
              </a:rPr>
              <a:t>quadtree</a:t>
            </a:r>
            <a:endParaRPr kumimoji="0" lang="en-US" sz="1400" dirty="0">
              <a:solidFill>
                <a:srgbClr val="000000"/>
              </a:solidFill>
              <a:latin typeface="Trebuchet MS"/>
            </a:endParaRPr>
          </a:p>
        </p:txBody>
      </p:sp>
      <p:sp>
        <p:nvSpPr>
          <p:cNvPr id="24" name="CuadroTexto 23"/>
          <p:cNvSpPr txBox="1"/>
          <p:nvPr/>
        </p:nvSpPr>
        <p:spPr>
          <a:xfrm>
            <a:off x="7308951" y="2714184"/>
            <a:ext cx="2138149" cy="646331"/>
          </a:xfrm>
          <a:prstGeom prst="rect">
            <a:avLst/>
          </a:prstGeom>
          <a:noFill/>
        </p:spPr>
        <p:txBody>
          <a:bodyPr wrap="none" rtlCol="0">
            <a:spAutoFit/>
          </a:bodyPr>
          <a:lstStyle/>
          <a:p>
            <a:pPr defTabSz="457200" eaLnBrk="1" fontAlgn="auto" hangingPunct="1">
              <a:spcBef>
                <a:spcPts val="0"/>
              </a:spcBef>
              <a:spcAft>
                <a:spcPts val="0"/>
              </a:spcAft>
            </a:pPr>
            <a:r>
              <a:rPr kumimoji="0" lang="en-US" sz="1800" dirty="0" smtClean="0">
                <a:solidFill>
                  <a:srgbClr val="000000"/>
                </a:solidFill>
                <a:latin typeface="Trebuchet MS"/>
              </a:rPr>
              <a:t>Resulting </a:t>
            </a:r>
          </a:p>
          <a:p>
            <a:pPr defTabSz="457200" eaLnBrk="1" fontAlgn="auto" hangingPunct="1">
              <a:spcBef>
                <a:spcPts val="0"/>
              </a:spcBef>
              <a:spcAft>
                <a:spcPts val="0"/>
              </a:spcAft>
            </a:pPr>
            <a:r>
              <a:rPr kumimoji="0" lang="en-US" sz="1800" dirty="0" smtClean="0">
                <a:solidFill>
                  <a:srgbClr val="000000"/>
                </a:solidFill>
                <a:latin typeface="Trebuchet MS"/>
              </a:rPr>
              <a:t>Parametric T-mesh</a:t>
            </a:r>
            <a:endParaRPr kumimoji="0" lang="en-US" sz="1800" dirty="0">
              <a:solidFill>
                <a:srgbClr val="000000"/>
              </a:solidFill>
              <a:latin typeface="Trebuchet MS"/>
            </a:endParaRPr>
          </a:p>
        </p:txBody>
      </p:sp>
      <p:sp>
        <p:nvSpPr>
          <p:cNvPr id="26"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cxnSp>
        <p:nvCxnSpPr>
          <p:cNvPr id="18" name="Conector recto de flecha 13"/>
          <p:cNvCxnSpPr/>
          <p:nvPr/>
        </p:nvCxnSpPr>
        <p:spPr>
          <a:xfrm flipV="1">
            <a:off x="3306143" y="4762500"/>
            <a:ext cx="453060" cy="91011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Conector recto de flecha 13"/>
          <p:cNvCxnSpPr/>
          <p:nvPr/>
        </p:nvCxnSpPr>
        <p:spPr>
          <a:xfrm flipV="1">
            <a:off x="6515100" y="4597400"/>
            <a:ext cx="469900" cy="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Conector recto de flecha 13"/>
          <p:cNvCxnSpPr/>
          <p:nvPr/>
        </p:nvCxnSpPr>
        <p:spPr>
          <a:xfrm>
            <a:off x="3293441" y="3412014"/>
            <a:ext cx="440360" cy="880586"/>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33 Conector recto de flecha"/>
          <p:cNvCxnSpPr/>
          <p:nvPr/>
        </p:nvCxnSpPr>
        <p:spPr>
          <a:xfrm>
            <a:off x="2260600" y="3568700"/>
            <a:ext cx="0" cy="1104900"/>
          </a:xfrm>
          <a:prstGeom prst="straightConnector1">
            <a:avLst/>
          </a:prstGeom>
          <a:ln w="381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26 Rectángulo"/>
          <p:cNvSpPr/>
          <p:nvPr/>
        </p:nvSpPr>
        <p:spPr>
          <a:xfrm>
            <a:off x="885682" y="4383157"/>
            <a:ext cx="489238" cy="369332"/>
          </a:xfrm>
          <a:prstGeom prst="rect">
            <a:avLst/>
          </a:prstGeom>
        </p:spPr>
        <p:txBody>
          <a:bodyPr wrap="none">
            <a:spAutoFit/>
          </a:bodyPr>
          <a:lstStyle/>
          <a:p>
            <a:r>
              <a:rPr kumimoji="0" lang="en-US" sz="1800" b="1" dirty="0" smtClean="0">
                <a:solidFill>
                  <a:srgbClr val="FF0000"/>
                </a:solidFill>
                <a:latin typeface="Trebuchet MS"/>
              </a:rPr>
              <a:t>(1)</a:t>
            </a:r>
            <a:endParaRPr lang="es-ES" sz="1800" b="1" dirty="0">
              <a:solidFill>
                <a:srgbClr val="FF0000"/>
              </a:solidFill>
            </a:endParaRPr>
          </a:p>
        </p:txBody>
      </p:sp>
      <p:sp>
        <p:nvSpPr>
          <p:cNvPr id="28" name="27 Rectángulo"/>
          <p:cNvSpPr/>
          <p:nvPr/>
        </p:nvSpPr>
        <p:spPr>
          <a:xfrm>
            <a:off x="3400282" y="4357757"/>
            <a:ext cx="489238" cy="369332"/>
          </a:xfrm>
          <a:prstGeom prst="rect">
            <a:avLst/>
          </a:prstGeom>
        </p:spPr>
        <p:txBody>
          <a:bodyPr wrap="none">
            <a:spAutoFit/>
          </a:bodyPr>
          <a:lstStyle/>
          <a:p>
            <a:r>
              <a:rPr kumimoji="0" lang="en-US" sz="1800" b="1" dirty="0" smtClean="0">
                <a:solidFill>
                  <a:srgbClr val="FF0000"/>
                </a:solidFill>
                <a:latin typeface="Trebuchet MS"/>
              </a:rPr>
              <a:t>(2)</a:t>
            </a:r>
            <a:endParaRPr lang="es-ES" sz="1800" b="1" dirty="0">
              <a:solidFill>
                <a:srgbClr val="FF0000"/>
              </a:solidFill>
            </a:endParaRPr>
          </a:p>
        </p:txBody>
      </p:sp>
      <p:sp>
        <p:nvSpPr>
          <p:cNvPr id="29" name="28 Rectángulo"/>
          <p:cNvSpPr/>
          <p:nvPr/>
        </p:nvSpPr>
        <p:spPr>
          <a:xfrm>
            <a:off x="6524482" y="4103757"/>
            <a:ext cx="489238" cy="369332"/>
          </a:xfrm>
          <a:prstGeom prst="rect">
            <a:avLst/>
          </a:prstGeom>
        </p:spPr>
        <p:txBody>
          <a:bodyPr wrap="none">
            <a:spAutoFit/>
          </a:bodyPr>
          <a:lstStyle/>
          <a:p>
            <a:r>
              <a:rPr kumimoji="0" lang="en-US" sz="1800" b="1" dirty="0" smtClean="0">
                <a:solidFill>
                  <a:srgbClr val="FF0000"/>
                </a:solidFill>
                <a:latin typeface="Trebuchet MS"/>
              </a:rPr>
              <a:t>(3)</a:t>
            </a:r>
            <a:endParaRPr lang="es-ES" sz="1800" b="1" dirty="0">
              <a:solidFill>
                <a:srgbClr val="FF0000"/>
              </a:solidFill>
            </a:endParaRPr>
          </a:p>
        </p:txBody>
      </p:sp>
    </p:spTree>
    <p:extLst>
      <p:ext uri="{BB962C8B-B14F-4D97-AF65-F5344CB8AC3E}">
        <p14:creationId xmlns:p14="http://schemas.microsoft.com/office/powerpoint/2010/main" xmlns="" val="36015249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11" name="Rectangle 7"/>
          <p:cNvSpPr>
            <a:spLocks noChangeArrowheads="1"/>
          </p:cNvSpPr>
          <p:nvPr/>
        </p:nvSpPr>
        <p:spPr bwMode="auto">
          <a:xfrm>
            <a:off x="468338" y="620713"/>
            <a:ext cx="2467342"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Geometries with holes</a:t>
            </a:r>
            <a:endParaRPr kumimoji="0" lang="en-US" sz="1800" i="1" dirty="0">
              <a:solidFill>
                <a:srgbClr val="C8C8C8"/>
              </a:solidFill>
              <a:latin typeface="Arial" charset="0"/>
            </a:endParaRPr>
          </a:p>
        </p:txBody>
      </p:sp>
      <p:pic>
        <p:nvPicPr>
          <p:cNvPr id="476162" name="Picture 2"/>
          <p:cNvPicPr>
            <a:picLocks noChangeAspect="1" noChangeArrowheads="1"/>
          </p:cNvPicPr>
          <p:nvPr/>
        </p:nvPicPr>
        <p:blipFill>
          <a:blip r:embed="rId2" cstate="print"/>
          <a:srcRect/>
          <a:stretch>
            <a:fillRect/>
          </a:stretch>
        </p:blipFill>
        <p:spPr bwMode="auto">
          <a:xfrm>
            <a:off x="125635" y="1625600"/>
            <a:ext cx="4734260" cy="4737100"/>
          </a:xfrm>
          <a:prstGeom prst="rect">
            <a:avLst/>
          </a:prstGeom>
          <a:noFill/>
          <a:ln w="9525">
            <a:noFill/>
            <a:miter lim="800000"/>
            <a:headEnd/>
            <a:tailEnd/>
          </a:ln>
          <a:effectLst/>
        </p:spPr>
      </p:pic>
      <p:pic>
        <p:nvPicPr>
          <p:cNvPr id="476163" name="Picture 3"/>
          <p:cNvPicPr>
            <a:picLocks noChangeAspect="1" noChangeArrowheads="1"/>
          </p:cNvPicPr>
          <p:nvPr/>
        </p:nvPicPr>
        <p:blipFill>
          <a:blip r:embed="rId3" cstate="print"/>
          <a:srcRect/>
          <a:stretch>
            <a:fillRect/>
          </a:stretch>
        </p:blipFill>
        <p:spPr bwMode="auto">
          <a:xfrm>
            <a:off x="4879187" y="1571600"/>
            <a:ext cx="4874413" cy="4994300"/>
          </a:xfrm>
          <a:prstGeom prst="rect">
            <a:avLst/>
          </a:prstGeom>
          <a:noFill/>
          <a:ln w="9525">
            <a:noFill/>
            <a:miter lim="800000"/>
            <a:headEnd/>
            <a:tailEnd/>
          </a:ln>
          <a:effectLst/>
        </p:spPr>
      </p:pic>
      <p:sp>
        <p:nvSpPr>
          <p:cNvPr id="12"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83372" y="6199076"/>
            <a:ext cx="4051109" cy="307777"/>
          </a:xfrm>
          <a:prstGeom prst="rect">
            <a:avLst/>
          </a:prstGeom>
          <a:noFill/>
        </p:spPr>
        <p:txBody>
          <a:bodyPr wrap="none" rtlCol="0">
            <a:spAutoFit/>
          </a:bodyPr>
          <a:lstStyle/>
          <a:p>
            <a:pPr algn="l" defTabSz="457200" eaLnBrk="1" fontAlgn="auto" hangingPunct="1">
              <a:spcBef>
                <a:spcPts val="0"/>
              </a:spcBef>
              <a:spcAft>
                <a:spcPts val="0"/>
              </a:spcAft>
            </a:pPr>
            <a:r>
              <a:rPr kumimoji="0" lang="en-US" sz="1400" dirty="0" smtClean="0">
                <a:solidFill>
                  <a:srgbClr val="000000"/>
                </a:solidFill>
                <a:latin typeface="Trebuchet MS"/>
              </a:rPr>
              <a:t>T-</a:t>
            </a:r>
            <a:r>
              <a:rPr kumimoji="0" lang="en-US" sz="1400" dirty="0" err="1" smtClean="0">
                <a:solidFill>
                  <a:srgbClr val="000000"/>
                </a:solidFill>
                <a:latin typeface="Trebuchet MS"/>
              </a:rPr>
              <a:t>spline</a:t>
            </a:r>
            <a:r>
              <a:rPr kumimoji="0" lang="en-US" sz="1400" dirty="0" smtClean="0">
                <a:solidFill>
                  <a:srgbClr val="000000"/>
                </a:solidFill>
                <a:latin typeface="Trebuchet MS"/>
              </a:rPr>
              <a:t> representation with different materials</a:t>
            </a:r>
            <a:endParaRPr kumimoji="0" lang="en-US" sz="1400" dirty="0">
              <a:solidFill>
                <a:srgbClr val="000000"/>
              </a:solidFill>
              <a:latin typeface="Trebuchet MS"/>
            </a:endParaRPr>
          </a:p>
        </p:txBody>
      </p:sp>
      <p:sp>
        <p:nvSpPr>
          <p:cNvPr id="7" name="CuadroTexto 6"/>
          <p:cNvSpPr txBox="1"/>
          <p:nvPr/>
        </p:nvSpPr>
        <p:spPr>
          <a:xfrm>
            <a:off x="6028771" y="6199076"/>
            <a:ext cx="3020379" cy="307777"/>
          </a:xfrm>
          <a:prstGeom prst="rect">
            <a:avLst/>
          </a:prstGeom>
          <a:noFill/>
        </p:spPr>
        <p:txBody>
          <a:bodyPr wrap="none" rtlCol="0">
            <a:spAutoFit/>
          </a:bodyPr>
          <a:lstStyle/>
          <a:p>
            <a:pPr algn="l" defTabSz="457200" eaLnBrk="1" fontAlgn="auto" hangingPunct="1">
              <a:spcBef>
                <a:spcPts val="0"/>
              </a:spcBef>
              <a:spcAft>
                <a:spcPts val="0"/>
              </a:spcAft>
            </a:pPr>
            <a:r>
              <a:rPr kumimoji="0" lang="en-US" sz="1400" dirty="0" smtClean="0">
                <a:solidFill>
                  <a:srgbClr val="000000"/>
                </a:solidFill>
                <a:latin typeface="Trebuchet MS"/>
              </a:rPr>
              <a:t>T-</a:t>
            </a:r>
            <a:r>
              <a:rPr kumimoji="0" lang="en-US" sz="1400" dirty="0" err="1" smtClean="0">
                <a:solidFill>
                  <a:srgbClr val="000000"/>
                </a:solidFill>
                <a:latin typeface="Trebuchet MS"/>
              </a:rPr>
              <a:t>spline</a:t>
            </a:r>
            <a:r>
              <a:rPr kumimoji="0" lang="en-US" sz="1400" dirty="0" smtClean="0">
                <a:solidFill>
                  <a:srgbClr val="000000"/>
                </a:solidFill>
                <a:latin typeface="Trebuchet MS"/>
              </a:rPr>
              <a:t> representation with a hole</a:t>
            </a:r>
            <a:endParaRPr kumimoji="0" lang="en-US" sz="1400" dirty="0">
              <a:solidFill>
                <a:srgbClr val="000000"/>
              </a:solidFill>
              <a:latin typeface="Trebuchet MS"/>
            </a:endParaRPr>
          </a:p>
        </p:txBody>
      </p:sp>
      <p:sp>
        <p:nvSpPr>
          <p:cNvPr id="8" name="Rectangle 4"/>
          <p:cNvSpPr>
            <a:spLocks noChangeArrowheads="1"/>
          </p:cNvSpPr>
          <p:nvPr/>
        </p:nvSpPr>
        <p:spPr bwMode="auto">
          <a:xfrm>
            <a:off x="507346" y="620713"/>
            <a:ext cx="7686720"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n-US" sz="1800" dirty="0" smtClean="0">
                <a:solidFill>
                  <a:srgbClr val="C8C8C8"/>
                </a:solidFill>
                <a:latin typeface="Trebuchet MS"/>
              </a:rPr>
              <a:t>Embedded planar geometries (T-</a:t>
            </a:r>
            <a:r>
              <a:rPr kumimoji="0" lang="en-US" sz="1800" dirty="0" err="1" smtClean="0">
                <a:solidFill>
                  <a:srgbClr val="C8C8C8"/>
                </a:solidFill>
                <a:latin typeface="Trebuchet MS"/>
              </a:rPr>
              <a:t>spline</a:t>
            </a:r>
            <a:r>
              <a:rPr kumimoji="0" lang="en-US" sz="1800" dirty="0" smtClean="0">
                <a:solidFill>
                  <a:srgbClr val="C8C8C8"/>
                </a:solidFill>
                <a:latin typeface="Trebuchet MS"/>
              </a:rPr>
              <a:t> representation in physical space)</a:t>
            </a:r>
            <a:endParaRPr kumimoji="0" lang="en-US" sz="1800" dirty="0">
              <a:solidFill>
                <a:srgbClr val="C8C8C8"/>
              </a:solidFill>
              <a:latin typeface="Trebuchet MS"/>
            </a:endParaRPr>
          </a:p>
        </p:txBody>
      </p:sp>
      <p:pic>
        <p:nvPicPr>
          <p:cNvPr id="3" name="Imagen 2" descr="IslaPielTSplineColores.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452398"/>
            <a:ext cx="4927600" cy="4663203"/>
          </a:xfrm>
          <a:prstGeom prst="rect">
            <a:avLst/>
          </a:prstGeom>
        </p:spPr>
      </p:pic>
      <p:pic>
        <p:nvPicPr>
          <p:cNvPr id="4" name="Imagen 3" descr="IslaPielTSplineAgujer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02200" y="1463020"/>
            <a:ext cx="4953000" cy="4687241"/>
          </a:xfrm>
          <a:prstGeom prst="rect">
            <a:avLst/>
          </a:prstGeom>
        </p:spPr>
      </p:pic>
      <p:sp>
        <p:nvSpPr>
          <p:cNvPr id="10"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spTree>
    <p:extLst>
      <p:ext uri="{BB962C8B-B14F-4D97-AF65-F5344CB8AC3E}">
        <p14:creationId xmlns:p14="http://schemas.microsoft.com/office/powerpoint/2010/main" xmlns="" val="11860912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p:cNvSpPr>
            <a:spLocks noChangeArrowheads="1"/>
          </p:cNvSpPr>
          <p:nvPr/>
        </p:nvSpPr>
        <p:spPr bwMode="auto">
          <a:xfrm>
            <a:off x="507350" y="620715"/>
            <a:ext cx="6423553"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n-US" sz="1800" dirty="0" smtClean="0">
                <a:solidFill>
                  <a:srgbClr val="C8C8C8"/>
                </a:solidFill>
                <a:latin typeface="Trebuchet MS"/>
              </a:rPr>
              <a:t>Strategy for embedded planar geometries: Other example</a:t>
            </a:r>
            <a:endParaRPr kumimoji="0" lang="en-US" sz="1800" dirty="0">
              <a:solidFill>
                <a:srgbClr val="C8C8C8"/>
              </a:solidFill>
              <a:latin typeface="Trebuchet MS"/>
            </a:endParaRPr>
          </a:p>
        </p:txBody>
      </p:sp>
      <p:sp>
        <p:nvSpPr>
          <p:cNvPr id="24" name="CuadroTexto 23"/>
          <p:cNvSpPr txBox="1"/>
          <p:nvPr/>
        </p:nvSpPr>
        <p:spPr>
          <a:xfrm>
            <a:off x="5284899" y="4936684"/>
            <a:ext cx="4621101" cy="338554"/>
          </a:xfrm>
          <a:prstGeom prst="rect">
            <a:avLst/>
          </a:prstGeom>
          <a:noFill/>
        </p:spPr>
        <p:txBody>
          <a:bodyPr wrap="square" rtlCol="0">
            <a:spAutoFit/>
          </a:bodyPr>
          <a:lstStyle/>
          <a:p>
            <a:pPr defTabSz="457200" eaLnBrk="1" fontAlgn="auto" hangingPunct="1">
              <a:spcBef>
                <a:spcPts val="0"/>
              </a:spcBef>
              <a:spcAft>
                <a:spcPts val="0"/>
              </a:spcAft>
            </a:pPr>
            <a:r>
              <a:rPr kumimoji="0" lang="en-US" sz="1600" dirty="0" smtClean="0">
                <a:solidFill>
                  <a:srgbClr val="000000"/>
                </a:solidFill>
                <a:latin typeface="Trebuchet MS"/>
              </a:rPr>
              <a:t>Resulting Physical and Parametric T-mesh</a:t>
            </a:r>
            <a:endParaRPr kumimoji="0" lang="en-US" sz="1600" dirty="0">
              <a:solidFill>
                <a:srgbClr val="000000"/>
              </a:solidFill>
              <a:latin typeface="Trebuchet MS"/>
            </a:endParaRPr>
          </a:p>
        </p:txBody>
      </p:sp>
      <p:sp>
        <p:nvSpPr>
          <p:cNvPr id="26"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cxnSp>
        <p:nvCxnSpPr>
          <p:cNvPr id="36" name="Conector recto de flecha 13"/>
          <p:cNvCxnSpPr/>
          <p:nvPr/>
        </p:nvCxnSpPr>
        <p:spPr>
          <a:xfrm>
            <a:off x="4601541" y="2853214"/>
            <a:ext cx="440360" cy="880586"/>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538626" name="Picture 2"/>
          <p:cNvPicPr>
            <a:picLocks noChangeAspect="1" noChangeArrowheads="1"/>
          </p:cNvPicPr>
          <p:nvPr/>
        </p:nvPicPr>
        <p:blipFill>
          <a:blip r:embed="rId3" cstate="print"/>
          <a:srcRect/>
          <a:stretch>
            <a:fillRect/>
          </a:stretch>
        </p:blipFill>
        <p:spPr bwMode="auto">
          <a:xfrm>
            <a:off x="2179639" y="1549400"/>
            <a:ext cx="2345506" cy="1695449"/>
          </a:xfrm>
          <a:prstGeom prst="rect">
            <a:avLst/>
          </a:prstGeom>
          <a:noFill/>
          <a:ln w="9525">
            <a:noFill/>
            <a:miter lim="800000"/>
            <a:headEnd/>
            <a:tailEnd/>
          </a:ln>
          <a:effectLst/>
        </p:spPr>
      </p:pic>
      <p:pic>
        <p:nvPicPr>
          <p:cNvPr id="538628" name="Picture 4"/>
          <p:cNvPicPr>
            <a:picLocks noChangeAspect="1" noChangeArrowheads="1"/>
          </p:cNvPicPr>
          <p:nvPr/>
        </p:nvPicPr>
        <p:blipFill>
          <a:blip r:embed="rId4" cstate="print"/>
          <a:srcRect/>
          <a:stretch>
            <a:fillRect/>
          </a:stretch>
        </p:blipFill>
        <p:spPr bwMode="auto">
          <a:xfrm>
            <a:off x="7907256" y="3035300"/>
            <a:ext cx="1859044" cy="1863725"/>
          </a:xfrm>
          <a:prstGeom prst="rect">
            <a:avLst/>
          </a:prstGeom>
          <a:noFill/>
          <a:ln w="9525">
            <a:noFill/>
            <a:miter lim="800000"/>
            <a:headEnd/>
            <a:tailEnd/>
          </a:ln>
          <a:effectLst/>
        </p:spPr>
      </p:pic>
      <p:pic>
        <p:nvPicPr>
          <p:cNvPr id="538629" name="Picture 5"/>
          <p:cNvPicPr>
            <a:picLocks noChangeAspect="1" noChangeArrowheads="1"/>
          </p:cNvPicPr>
          <p:nvPr/>
        </p:nvPicPr>
        <p:blipFill>
          <a:blip r:embed="rId5" cstate="print"/>
          <a:srcRect/>
          <a:stretch>
            <a:fillRect/>
          </a:stretch>
        </p:blipFill>
        <p:spPr bwMode="auto">
          <a:xfrm>
            <a:off x="173039" y="4715452"/>
            <a:ext cx="1833562" cy="1832985"/>
          </a:xfrm>
          <a:prstGeom prst="rect">
            <a:avLst/>
          </a:prstGeom>
          <a:noFill/>
          <a:ln w="9525">
            <a:noFill/>
            <a:miter lim="800000"/>
            <a:headEnd/>
            <a:tailEnd/>
          </a:ln>
          <a:effectLst/>
        </p:spPr>
      </p:pic>
      <p:pic>
        <p:nvPicPr>
          <p:cNvPr id="538631" name="Picture 7"/>
          <p:cNvPicPr>
            <a:picLocks noChangeAspect="1" noChangeArrowheads="1"/>
          </p:cNvPicPr>
          <p:nvPr/>
        </p:nvPicPr>
        <p:blipFill>
          <a:blip r:embed="rId6" cstate="print"/>
          <a:srcRect/>
          <a:stretch>
            <a:fillRect/>
          </a:stretch>
        </p:blipFill>
        <p:spPr bwMode="auto">
          <a:xfrm>
            <a:off x="5291139" y="3093658"/>
            <a:ext cx="2328861" cy="1689480"/>
          </a:xfrm>
          <a:prstGeom prst="rect">
            <a:avLst/>
          </a:prstGeom>
          <a:noFill/>
          <a:ln w="9525">
            <a:noFill/>
            <a:miter lim="800000"/>
            <a:headEnd/>
            <a:tailEnd/>
          </a:ln>
          <a:effectLst/>
        </p:spPr>
      </p:pic>
      <p:pic>
        <p:nvPicPr>
          <p:cNvPr id="538632" name="Picture 8"/>
          <p:cNvPicPr>
            <a:picLocks noChangeAspect="1" noChangeArrowheads="1"/>
          </p:cNvPicPr>
          <p:nvPr/>
        </p:nvPicPr>
        <p:blipFill>
          <a:blip r:embed="rId7" cstate="print"/>
          <a:srcRect/>
          <a:stretch>
            <a:fillRect/>
          </a:stretch>
        </p:blipFill>
        <p:spPr bwMode="auto">
          <a:xfrm>
            <a:off x="139700" y="1498600"/>
            <a:ext cx="1844427" cy="1887538"/>
          </a:xfrm>
          <a:prstGeom prst="rect">
            <a:avLst/>
          </a:prstGeom>
          <a:noFill/>
          <a:ln w="9525">
            <a:noFill/>
            <a:miter lim="800000"/>
            <a:headEnd/>
            <a:tailEnd/>
          </a:ln>
          <a:effectLst/>
        </p:spPr>
      </p:pic>
      <p:cxnSp>
        <p:nvCxnSpPr>
          <p:cNvPr id="25" name="24 Conector recto de flecha"/>
          <p:cNvCxnSpPr/>
          <p:nvPr/>
        </p:nvCxnSpPr>
        <p:spPr>
          <a:xfrm>
            <a:off x="1060450" y="2543175"/>
            <a:ext cx="17461" cy="2119314"/>
          </a:xfrm>
          <a:prstGeom prst="straightConnector1">
            <a:avLst/>
          </a:prstGeom>
          <a:ln w="381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538627" name="Picture 3"/>
          <p:cNvPicPr>
            <a:picLocks noChangeAspect="1" noChangeArrowheads="1"/>
          </p:cNvPicPr>
          <p:nvPr/>
        </p:nvPicPr>
        <p:blipFill>
          <a:blip r:embed="rId8" cstate="print"/>
          <a:srcRect/>
          <a:stretch>
            <a:fillRect/>
          </a:stretch>
        </p:blipFill>
        <p:spPr bwMode="auto">
          <a:xfrm>
            <a:off x="2840039" y="3947466"/>
            <a:ext cx="1554161" cy="2199333"/>
          </a:xfrm>
          <a:prstGeom prst="rect">
            <a:avLst/>
          </a:prstGeom>
          <a:noFill/>
          <a:ln w="9525">
            <a:noFill/>
            <a:miter lim="800000"/>
            <a:headEnd/>
            <a:tailEnd/>
          </a:ln>
          <a:effectLst/>
        </p:spPr>
      </p:pic>
      <p:cxnSp>
        <p:nvCxnSpPr>
          <p:cNvPr id="17" name="16 Conector recto de flecha"/>
          <p:cNvCxnSpPr/>
          <p:nvPr/>
        </p:nvCxnSpPr>
        <p:spPr>
          <a:xfrm>
            <a:off x="3353030" y="2543159"/>
            <a:ext cx="17461" cy="2119314"/>
          </a:xfrm>
          <a:prstGeom prst="straightConnector1">
            <a:avLst/>
          </a:prstGeom>
          <a:ln w="381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Conector recto de flecha 13"/>
          <p:cNvCxnSpPr/>
          <p:nvPr/>
        </p:nvCxnSpPr>
        <p:spPr>
          <a:xfrm flipV="1">
            <a:off x="4614243" y="4203700"/>
            <a:ext cx="453060" cy="91011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6015249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p:cNvSpPr>
            <a:spLocks noChangeArrowheads="1"/>
          </p:cNvSpPr>
          <p:nvPr/>
        </p:nvSpPr>
        <p:spPr bwMode="auto">
          <a:xfrm>
            <a:off x="507350" y="620715"/>
            <a:ext cx="6202339" cy="623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n-US" sz="1800" dirty="0" smtClean="0">
                <a:solidFill>
                  <a:srgbClr val="C8C8C8"/>
                </a:solidFill>
                <a:latin typeface="Trebuchet MS"/>
              </a:rPr>
              <a:t>Strategy for embedded planar geometries: Other example</a:t>
            </a:r>
          </a:p>
          <a:p>
            <a:pPr algn="l" defTabSz="457200" fontAlgn="auto">
              <a:lnSpc>
                <a:spcPct val="70000"/>
              </a:lnSpc>
              <a:spcBef>
                <a:spcPct val="50000"/>
              </a:spcBef>
              <a:spcAft>
                <a:spcPts val="0"/>
              </a:spcAft>
            </a:pPr>
            <a:r>
              <a:rPr kumimoji="0" lang="en-US" sz="1800" dirty="0" smtClean="0">
                <a:solidFill>
                  <a:srgbClr val="C8C8C8"/>
                </a:solidFill>
                <a:latin typeface="Trebuchet MS"/>
              </a:rPr>
              <a:t>Mean ratio </a:t>
            </a:r>
            <a:r>
              <a:rPr kumimoji="0" lang="en-US" sz="1800" dirty="0" err="1" smtClean="0">
                <a:solidFill>
                  <a:srgbClr val="C8C8C8"/>
                </a:solidFill>
                <a:latin typeface="Trebuchet MS"/>
              </a:rPr>
              <a:t>Jacobian</a:t>
            </a:r>
            <a:endParaRPr kumimoji="0" lang="en-US" sz="1800" dirty="0">
              <a:solidFill>
                <a:srgbClr val="C8C8C8"/>
              </a:solidFill>
              <a:latin typeface="Trebuchet MS"/>
            </a:endParaRPr>
          </a:p>
        </p:txBody>
      </p:sp>
      <p:sp>
        <p:nvSpPr>
          <p:cNvPr id="26"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pic>
        <p:nvPicPr>
          <p:cNvPr id="17" name="Imagen 4" descr="Captura de pantalla 2013-12-24 a la(s) 15.49.30.png"/>
          <p:cNvPicPr>
            <a:picLocks noChangeAspect="1"/>
          </p:cNvPicPr>
          <p:nvPr/>
        </p:nvPicPr>
        <p:blipFill>
          <a:blip r:embed="rId3" cstate="print">
            <a:extLst>
              <a:ext uri="{28A0092B-C50C-407E-A947-70E740481C1C}">
                <a14:useLocalDpi xmlns="" xmlns:a14="http://schemas.microsoft.com/office/drawing/2010/main" val="0"/>
              </a:ext>
            </a:extLst>
          </a:blip>
          <a:srcRect r="64011"/>
          <a:stretch>
            <a:fillRect/>
          </a:stretch>
        </p:blipFill>
        <p:spPr>
          <a:xfrm>
            <a:off x="109733" y="1828800"/>
            <a:ext cx="3865367" cy="3632200"/>
          </a:xfrm>
          <a:prstGeom prst="rect">
            <a:avLst/>
          </a:prstGeom>
        </p:spPr>
      </p:pic>
      <p:pic>
        <p:nvPicPr>
          <p:cNvPr id="18" name="Imagen 4" descr="Captura de pantalla 2013-12-24 a la(s) 15.49.30.png"/>
          <p:cNvPicPr>
            <a:picLocks noChangeAspect="1"/>
          </p:cNvPicPr>
          <p:nvPr/>
        </p:nvPicPr>
        <p:blipFill>
          <a:blip r:embed="rId3" cstate="print">
            <a:extLst>
              <a:ext uri="{28A0092B-C50C-407E-A947-70E740481C1C}">
                <a14:useLocalDpi xmlns="" xmlns:a14="http://schemas.microsoft.com/office/drawing/2010/main" val="0"/>
              </a:ext>
            </a:extLst>
          </a:blip>
          <a:srcRect l="44636" r="7804"/>
          <a:stretch>
            <a:fillRect/>
          </a:stretch>
        </p:blipFill>
        <p:spPr>
          <a:xfrm>
            <a:off x="4431381" y="1784904"/>
            <a:ext cx="5373019" cy="3714196"/>
          </a:xfrm>
          <a:prstGeom prst="rect">
            <a:avLst/>
          </a:prstGeom>
        </p:spPr>
      </p:pic>
      <p:pic>
        <p:nvPicPr>
          <p:cNvPr id="19" name="Imagen 4" descr="Captura de pantalla 2013-12-24 a la(s) 15.49.30.png"/>
          <p:cNvPicPr>
            <a:picLocks noChangeAspect="1"/>
          </p:cNvPicPr>
          <p:nvPr/>
        </p:nvPicPr>
        <p:blipFill>
          <a:blip r:embed="rId3" cstate="print">
            <a:extLst>
              <a:ext uri="{28A0092B-C50C-407E-A947-70E740481C1C}">
                <a14:useLocalDpi xmlns="" xmlns:a14="http://schemas.microsoft.com/office/drawing/2010/main" val="0"/>
              </a:ext>
            </a:extLst>
          </a:blip>
          <a:srcRect l="93007" r="1183"/>
          <a:stretch>
            <a:fillRect/>
          </a:stretch>
        </p:blipFill>
        <p:spPr>
          <a:xfrm>
            <a:off x="3949700" y="2135143"/>
            <a:ext cx="546100" cy="3090244"/>
          </a:xfrm>
          <a:prstGeom prst="rect">
            <a:avLst/>
          </a:prstGeom>
        </p:spPr>
      </p:pic>
    </p:spTree>
    <p:extLst>
      <p:ext uri="{BB962C8B-B14F-4D97-AF65-F5344CB8AC3E}">
        <p14:creationId xmlns:p14="http://schemas.microsoft.com/office/powerpoint/2010/main" xmlns="" val="36015249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5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32771" name="Rectangle 3"/>
          <p:cNvSpPr>
            <a:spLocks noChangeArrowheads="1"/>
          </p:cNvSpPr>
          <p:nvPr/>
        </p:nvSpPr>
        <p:spPr bwMode="auto">
          <a:xfrm>
            <a:off x="55" y="808638"/>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32773" name="Rectangle 5"/>
          <p:cNvSpPr>
            <a:spLocks noChangeArrowheads="1"/>
          </p:cNvSpPr>
          <p:nvPr/>
        </p:nvSpPr>
        <p:spPr bwMode="auto">
          <a:xfrm>
            <a:off x="5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32774" name="Rectangle 6"/>
          <p:cNvSpPr>
            <a:spLocks noChangeArrowheads="1"/>
          </p:cNvSpPr>
          <p:nvPr/>
        </p:nvSpPr>
        <p:spPr bwMode="auto">
          <a:xfrm>
            <a:off x="55" y="808638"/>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32777" name="Rectangle 9"/>
          <p:cNvSpPr>
            <a:spLocks noChangeArrowheads="1"/>
          </p:cNvSpPr>
          <p:nvPr/>
        </p:nvSpPr>
        <p:spPr bwMode="auto">
          <a:xfrm>
            <a:off x="55"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18" name="1 Título"/>
          <p:cNvSpPr>
            <a:spLocks noGrp="1"/>
          </p:cNvSpPr>
          <p:nvPr>
            <p:ph type="title"/>
          </p:nvPr>
        </p:nvSpPr>
        <p:spPr>
          <a:xfrm>
            <a:off x="507339" y="115888"/>
            <a:ext cx="7333192" cy="576262"/>
          </a:xfrm>
        </p:spPr>
        <p:txBody>
          <a:bodyPr/>
          <a:lstStyle/>
          <a:p>
            <a:r>
              <a:rPr lang="es-ES" dirty="0" smtClean="0"/>
              <a:t>Local </a:t>
            </a:r>
            <a:r>
              <a:rPr lang="es-ES" dirty="0" err="1" smtClean="0"/>
              <a:t>Nested</a:t>
            </a:r>
            <a:r>
              <a:rPr lang="es-ES" dirty="0" smtClean="0"/>
              <a:t> </a:t>
            </a:r>
            <a:r>
              <a:rPr lang="es-ES" dirty="0" err="1" smtClean="0"/>
              <a:t>Adaptive</a:t>
            </a:r>
            <a:r>
              <a:rPr lang="es-ES" dirty="0" smtClean="0"/>
              <a:t> </a:t>
            </a:r>
            <a:r>
              <a:rPr lang="es-ES" dirty="0" err="1" smtClean="0"/>
              <a:t>Refinement</a:t>
            </a:r>
            <a:r>
              <a:rPr lang="es-ES" dirty="0" smtClean="0"/>
              <a:t> </a:t>
            </a:r>
            <a:endParaRPr lang="es-ES" dirty="0"/>
          </a:p>
        </p:txBody>
      </p:sp>
      <p:sp>
        <p:nvSpPr>
          <p:cNvPr id="20" name="Rectangle 4"/>
          <p:cNvSpPr>
            <a:spLocks noChangeArrowheads="1"/>
          </p:cNvSpPr>
          <p:nvPr/>
        </p:nvSpPr>
        <p:spPr bwMode="auto">
          <a:xfrm>
            <a:off x="507349" y="620717"/>
            <a:ext cx="5596404" cy="618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Numerical solution of a Poisson problem</a:t>
            </a:r>
          </a:p>
          <a:p>
            <a:pPr algn="l">
              <a:lnSpc>
                <a:spcPct val="70000"/>
              </a:lnSpc>
              <a:spcBef>
                <a:spcPct val="50000"/>
              </a:spcBef>
            </a:pPr>
            <a:r>
              <a:rPr kumimoji="0" lang="en-US" sz="1800" dirty="0" smtClean="0">
                <a:solidFill>
                  <a:srgbClr val="C8C8C8"/>
                </a:solidFill>
                <a:latin typeface="Arial" charset="0"/>
              </a:rPr>
              <a:t>Concentrate </a:t>
            </a:r>
            <a:r>
              <a:rPr kumimoji="0" lang="en-US" sz="1800" dirty="0" smtClean="0">
                <a:solidFill>
                  <a:srgbClr val="C8C8C8"/>
                </a:solidFill>
                <a:latin typeface="Arial" pitchFamily="34" charset="0"/>
                <a:cs typeface="Arial" pitchFamily="34" charset="0"/>
              </a:rPr>
              <a:t>source in relation to the initial mesh size</a:t>
            </a:r>
            <a:endParaRPr kumimoji="0" lang="en-US" sz="1800" dirty="0">
              <a:solidFill>
                <a:srgbClr val="C8C8C8"/>
              </a:solidFill>
              <a:latin typeface="Arial" pitchFamily="34" charset="0"/>
              <a:cs typeface="Arial" pitchFamily="34" charset="0"/>
            </a:endParaRPr>
          </a:p>
        </p:txBody>
      </p:sp>
      <p:pic>
        <p:nvPicPr>
          <p:cNvPr id="17" name="Picture 3"/>
          <p:cNvPicPr>
            <a:picLocks noChangeAspect="1" noChangeArrowheads="1"/>
          </p:cNvPicPr>
          <p:nvPr/>
        </p:nvPicPr>
        <p:blipFill>
          <a:blip r:embed="rId2" cstate="print"/>
          <a:srcRect/>
          <a:stretch>
            <a:fillRect/>
          </a:stretch>
        </p:blipFill>
        <p:spPr bwMode="auto">
          <a:xfrm>
            <a:off x="472445" y="1738313"/>
            <a:ext cx="3312597" cy="936000"/>
          </a:xfrm>
          <a:prstGeom prst="rect">
            <a:avLst/>
          </a:prstGeom>
          <a:noFill/>
          <a:ln w="9525">
            <a:noFill/>
            <a:miter lim="800000"/>
            <a:headEnd/>
            <a:tailEnd/>
          </a:ln>
        </p:spPr>
      </p:pic>
      <p:grpSp>
        <p:nvGrpSpPr>
          <p:cNvPr id="25" name="24 Grupo"/>
          <p:cNvGrpSpPr/>
          <p:nvPr/>
        </p:nvGrpSpPr>
        <p:grpSpPr>
          <a:xfrm>
            <a:off x="800741" y="4998720"/>
            <a:ext cx="7256512" cy="1398670"/>
            <a:chOff x="495933" y="5059680"/>
            <a:chExt cx="7256512" cy="1398670"/>
          </a:xfrm>
        </p:grpSpPr>
        <p:pic>
          <p:nvPicPr>
            <p:cNvPr id="26" name="Picture 5"/>
            <p:cNvPicPr>
              <a:picLocks noChangeAspect="1" noChangeArrowheads="1"/>
            </p:cNvPicPr>
            <p:nvPr/>
          </p:nvPicPr>
          <p:blipFill>
            <a:blip r:embed="rId3" cstate="print"/>
            <a:srcRect/>
            <a:stretch>
              <a:fillRect/>
            </a:stretch>
          </p:blipFill>
          <p:spPr bwMode="auto">
            <a:xfrm>
              <a:off x="495933" y="5594350"/>
              <a:ext cx="7256512" cy="864000"/>
            </a:xfrm>
            <a:prstGeom prst="rect">
              <a:avLst/>
            </a:prstGeom>
            <a:noFill/>
            <a:ln w="9525">
              <a:noFill/>
              <a:miter lim="800000"/>
              <a:headEnd/>
              <a:tailEnd/>
            </a:ln>
          </p:spPr>
        </p:pic>
        <p:sp>
          <p:nvSpPr>
            <p:cNvPr id="27" name="26 CuadroTexto"/>
            <p:cNvSpPr txBox="1"/>
            <p:nvPr/>
          </p:nvSpPr>
          <p:spPr>
            <a:xfrm>
              <a:off x="533400" y="5059680"/>
              <a:ext cx="5425440" cy="461665"/>
            </a:xfrm>
            <a:prstGeom prst="rect">
              <a:avLst/>
            </a:prstGeom>
            <a:noFill/>
          </p:spPr>
          <p:txBody>
            <a:bodyPr wrap="square" rtlCol="0">
              <a:spAutoFit/>
            </a:bodyPr>
            <a:lstStyle/>
            <a:p>
              <a:pPr algn="l"/>
              <a:r>
                <a:rPr lang="en-US" sz="2400" dirty="0" smtClean="0">
                  <a:solidFill>
                    <a:schemeClr val="tx1"/>
                  </a:solidFill>
                  <a:latin typeface="+mn-lt"/>
                </a:rPr>
                <a:t>Residual-type error indicator</a:t>
              </a:r>
              <a:r>
                <a:rPr lang="es-ES" sz="2400" dirty="0" smtClean="0">
                  <a:solidFill>
                    <a:schemeClr val="tx1"/>
                  </a:solidFill>
                  <a:latin typeface="+mn-lt"/>
                </a:rPr>
                <a:t>:</a:t>
              </a:r>
              <a:endParaRPr lang="es-ES" sz="2400" dirty="0">
                <a:solidFill>
                  <a:schemeClr val="tx1"/>
                </a:solidFill>
                <a:latin typeface="+mn-lt"/>
              </a:endParaRPr>
            </a:p>
          </p:txBody>
        </p:sp>
      </p:grpSp>
      <p:pic>
        <p:nvPicPr>
          <p:cNvPr id="21" name="Picture 2"/>
          <p:cNvPicPr>
            <a:picLocks noChangeAspect="1" noChangeArrowheads="1"/>
          </p:cNvPicPr>
          <p:nvPr/>
        </p:nvPicPr>
        <p:blipFill>
          <a:blip r:embed="rId4" cstate="print"/>
          <a:srcRect/>
          <a:stretch>
            <a:fillRect/>
          </a:stretch>
        </p:blipFill>
        <p:spPr bwMode="auto">
          <a:xfrm>
            <a:off x="6426200" y="1473200"/>
            <a:ext cx="3235946" cy="2968980"/>
          </a:xfrm>
          <a:prstGeom prst="rect">
            <a:avLst/>
          </a:prstGeom>
          <a:noFill/>
          <a:ln w="9525">
            <a:noFill/>
            <a:miter lim="800000"/>
            <a:headEnd/>
            <a:tailEnd/>
          </a:ln>
          <a:effectLst/>
        </p:spPr>
      </p:pic>
      <p:grpSp>
        <p:nvGrpSpPr>
          <p:cNvPr id="22" name="21 Grupo"/>
          <p:cNvGrpSpPr/>
          <p:nvPr/>
        </p:nvGrpSpPr>
        <p:grpSpPr>
          <a:xfrm>
            <a:off x="853446" y="3624583"/>
            <a:ext cx="6080760" cy="1057915"/>
            <a:chOff x="411480" y="3413760"/>
            <a:chExt cx="6080760" cy="1057915"/>
          </a:xfrm>
        </p:grpSpPr>
        <p:sp>
          <p:nvSpPr>
            <p:cNvPr id="28" name="27 CuadroTexto"/>
            <p:cNvSpPr txBox="1"/>
            <p:nvPr/>
          </p:nvSpPr>
          <p:spPr>
            <a:xfrm>
              <a:off x="411480" y="3413760"/>
              <a:ext cx="2865120" cy="461665"/>
            </a:xfrm>
            <a:prstGeom prst="rect">
              <a:avLst/>
            </a:prstGeom>
            <a:noFill/>
          </p:spPr>
          <p:txBody>
            <a:bodyPr wrap="square" rtlCol="0">
              <a:spAutoFit/>
            </a:bodyPr>
            <a:lstStyle/>
            <a:p>
              <a:pPr algn="l"/>
              <a:r>
                <a:rPr lang="en-US" sz="2400" dirty="0" smtClean="0">
                  <a:solidFill>
                    <a:schemeClr val="tx1"/>
                  </a:solidFill>
                  <a:latin typeface="+mn-lt"/>
                </a:rPr>
                <a:t>Exact solution</a:t>
              </a:r>
              <a:r>
                <a:rPr lang="es-ES" sz="2400" dirty="0" smtClean="0">
                  <a:solidFill>
                    <a:schemeClr val="tx1"/>
                  </a:solidFill>
                  <a:latin typeface="+mn-lt"/>
                </a:rPr>
                <a:t>:</a:t>
              </a:r>
              <a:endParaRPr lang="es-ES" sz="2400" dirty="0">
                <a:solidFill>
                  <a:schemeClr val="tx1"/>
                </a:solidFill>
                <a:latin typeface="+mn-lt"/>
              </a:endParaRPr>
            </a:p>
          </p:txBody>
        </p:sp>
        <p:pic>
          <p:nvPicPr>
            <p:cNvPr id="29" name="Picture 4"/>
            <p:cNvPicPr>
              <a:picLocks noChangeAspect="1" noChangeArrowheads="1"/>
            </p:cNvPicPr>
            <p:nvPr/>
          </p:nvPicPr>
          <p:blipFill>
            <a:blip r:embed="rId5" cstate="print"/>
            <a:srcRect/>
            <a:stretch>
              <a:fillRect/>
            </a:stretch>
          </p:blipFill>
          <p:spPr bwMode="auto">
            <a:xfrm>
              <a:off x="451107" y="4003675"/>
              <a:ext cx="6041133" cy="468000"/>
            </a:xfrm>
            <a:prstGeom prst="rect">
              <a:avLst/>
            </a:prstGeom>
            <a:noFill/>
            <a:ln w="9525">
              <a:noFill/>
              <a:miter lim="800000"/>
              <a:headEnd/>
              <a:tailEnd/>
            </a:ln>
          </p:spPr>
        </p:pic>
      </p:grpSp>
      <p:pic>
        <p:nvPicPr>
          <p:cNvPr id="19" name="Picture 2"/>
          <p:cNvPicPr>
            <a:picLocks noChangeAspect="1" noChangeArrowheads="1"/>
          </p:cNvPicPr>
          <p:nvPr/>
        </p:nvPicPr>
        <p:blipFill>
          <a:blip r:embed="rId6" cstate="print"/>
          <a:srcRect l="82252" t="55808" r="5269"/>
          <a:stretch>
            <a:fillRect/>
          </a:stretch>
        </p:blipFill>
        <p:spPr bwMode="auto">
          <a:xfrm>
            <a:off x="6197601" y="2387600"/>
            <a:ext cx="571500" cy="515220"/>
          </a:xfrm>
          <a:prstGeom prst="rect">
            <a:avLst/>
          </a:prstGeom>
          <a:noFill/>
          <a:ln w="9525">
            <a:noFill/>
            <a:miter lim="800000"/>
            <a:headEnd/>
            <a:tailEnd/>
          </a:ln>
        </p:spPr>
      </p:pic>
      <p:sp>
        <p:nvSpPr>
          <p:cNvPr id="24" name="23 CuadroTexto"/>
          <p:cNvSpPr txBox="1"/>
          <p:nvPr/>
        </p:nvSpPr>
        <p:spPr>
          <a:xfrm>
            <a:off x="7505700" y="2898095"/>
            <a:ext cx="647700" cy="523220"/>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smtClean="0">
                <a:ln>
                  <a:noFill/>
                </a:ln>
                <a:solidFill>
                  <a:srgbClr val="000000"/>
                </a:solidFill>
                <a:effectLst/>
                <a:uLnTx/>
                <a:uFillTx/>
                <a:latin typeface="Arial" pitchFamily="34" charset="0"/>
                <a:cs typeface="Arial" pitchFamily="34" charset="0"/>
                <a:sym typeface="Symbol"/>
              </a:rPr>
              <a:t></a:t>
            </a:r>
            <a:endParaRPr kumimoji="0" lang="en-US" sz="2800" b="0" i="0" u="none" strike="noStrike" kern="0" cap="none" spc="0" normalizeH="0" baseline="0" noProof="0" dirty="0">
              <a:ln>
                <a:noFill/>
              </a:ln>
              <a:solidFill>
                <a:srgbClr val="000000"/>
              </a:solidFill>
              <a:effectLst/>
              <a:uLnTx/>
              <a:uFillTx/>
              <a:cs typeface="Times New Roman"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41291" y="1436370"/>
            <a:ext cx="5543550" cy="526923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6191950" y="1400329"/>
            <a:ext cx="3337865" cy="2034235"/>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srcRect/>
          <a:stretch>
            <a:fillRect/>
          </a:stretch>
        </p:blipFill>
        <p:spPr bwMode="auto">
          <a:xfrm>
            <a:off x="6570579" y="3757743"/>
            <a:ext cx="2590800" cy="2590800"/>
          </a:xfrm>
          <a:prstGeom prst="rect">
            <a:avLst/>
          </a:prstGeom>
          <a:noFill/>
          <a:ln w="9525">
            <a:noFill/>
            <a:miter lim="800000"/>
            <a:headEnd/>
            <a:tailEnd/>
          </a:ln>
          <a:effectLst/>
        </p:spPr>
      </p:pic>
      <p:sp>
        <p:nvSpPr>
          <p:cNvPr id="8" name="1 Título"/>
          <p:cNvSpPr>
            <a:spLocks noGrp="1"/>
          </p:cNvSpPr>
          <p:nvPr>
            <p:ph type="title"/>
          </p:nvPr>
        </p:nvSpPr>
        <p:spPr>
          <a:xfrm>
            <a:off x="507339" y="115888"/>
            <a:ext cx="7333192" cy="576262"/>
          </a:xfrm>
        </p:spPr>
        <p:txBody>
          <a:bodyPr/>
          <a:lstStyle/>
          <a:p>
            <a:r>
              <a:rPr lang="es-ES" dirty="0" smtClean="0"/>
              <a:t>Local </a:t>
            </a:r>
            <a:r>
              <a:rPr lang="es-ES" dirty="0" err="1" smtClean="0"/>
              <a:t>Nested</a:t>
            </a:r>
            <a:r>
              <a:rPr lang="es-ES" dirty="0" smtClean="0"/>
              <a:t> </a:t>
            </a:r>
            <a:r>
              <a:rPr lang="es-ES" dirty="0" err="1" smtClean="0"/>
              <a:t>Adaptive</a:t>
            </a:r>
            <a:r>
              <a:rPr lang="es-ES" dirty="0" smtClean="0"/>
              <a:t> </a:t>
            </a:r>
            <a:r>
              <a:rPr lang="es-ES" dirty="0" err="1" smtClean="0"/>
              <a:t>Refinement</a:t>
            </a:r>
            <a:r>
              <a:rPr lang="es-ES" dirty="0" smtClean="0"/>
              <a:t> </a:t>
            </a:r>
            <a:endParaRPr lang="es-ES" dirty="0"/>
          </a:p>
        </p:txBody>
      </p:sp>
      <p:sp>
        <p:nvSpPr>
          <p:cNvPr id="9" name="Rectangle 4"/>
          <p:cNvSpPr>
            <a:spLocks noChangeArrowheads="1"/>
          </p:cNvSpPr>
          <p:nvPr/>
        </p:nvSpPr>
        <p:spPr bwMode="auto">
          <a:xfrm>
            <a:off x="507349" y="620713"/>
            <a:ext cx="4314001"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Numerical solution of a Poisson problem</a:t>
            </a:r>
            <a:endParaRPr kumimoji="0" lang="en-US" sz="1800" dirty="0">
              <a:solidFill>
                <a:srgbClr val="C8C8C8"/>
              </a:solidFill>
              <a:latin typeface="Arial" charset="0"/>
            </a:endParaRPr>
          </a:p>
        </p:txBody>
      </p:sp>
      <p:grpSp>
        <p:nvGrpSpPr>
          <p:cNvPr id="2" name="9 Grupo"/>
          <p:cNvGrpSpPr/>
          <p:nvPr/>
        </p:nvGrpSpPr>
        <p:grpSpPr>
          <a:xfrm>
            <a:off x="4854894" y="795528"/>
            <a:ext cx="3485450" cy="443992"/>
            <a:chOff x="4506406" y="740664"/>
            <a:chExt cx="3485450" cy="443992"/>
          </a:xfrm>
        </p:grpSpPr>
        <p:pic>
          <p:nvPicPr>
            <p:cNvPr id="11" name="Picture 8"/>
            <p:cNvPicPr>
              <a:picLocks noChangeAspect="1" noChangeArrowheads="1"/>
            </p:cNvPicPr>
            <p:nvPr/>
          </p:nvPicPr>
          <p:blipFill>
            <a:blip r:embed="rId5"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12" name="Picture 9"/>
            <p:cNvPicPr>
              <a:picLocks noChangeAspect="1" noChangeArrowheads="1"/>
            </p:cNvPicPr>
            <p:nvPr/>
          </p:nvPicPr>
          <p:blipFill>
            <a:blip r:embed="rId6"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13" name="Picture 10"/>
            <p:cNvPicPr>
              <a:picLocks noChangeAspect="1" noChangeArrowheads="1"/>
            </p:cNvPicPr>
            <p:nvPr/>
          </p:nvPicPr>
          <p:blipFill>
            <a:blip r:embed="rId7"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14"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kumimoji="0" lang="es-ES" sz="1400" i="1" kern="0" dirty="0">
                  <a:solidFill>
                    <a:srgbClr val="FFFFFF"/>
                  </a:solidFill>
                  <a:cs typeface="Times New Roman" pitchFamily="18" charset="0"/>
                </a:rPr>
                <a:t>d</a:t>
              </a:r>
            </a:p>
          </p:txBody>
        </p:sp>
        <p:sp>
          <p:nvSpPr>
            <p:cNvPr id="15"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pPr eaLnBrk="1" fontAlgn="auto" hangingPunct="1">
                <a:spcBef>
                  <a:spcPts val="0"/>
                </a:spcBef>
                <a:spcAft>
                  <a:spcPts val="0"/>
                </a:spcAft>
                <a:defRPr/>
              </a:pPr>
              <a:r>
                <a:rPr kumimoji="0" lang="en-US" sz="1200" kern="0" dirty="0" smtClean="0">
                  <a:solidFill>
                    <a:srgbClr val="FFFFFF"/>
                  </a:solidFill>
                  <a:latin typeface="Arial" pitchFamily="34" charset="0"/>
                  <a:cs typeface="Arial" pitchFamily="34" charset="0"/>
                </a:rPr>
                <a:t>Error indicator :</a:t>
              </a:r>
              <a:endParaRPr kumimoji="0" lang="en-US" sz="1200" kern="0" dirty="0">
                <a:solidFill>
                  <a:srgbClr val="FFFFFF"/>
                </a:solidFill>
                <a:latin typeface="Arial" pitchFamily="34" charset="0"/>
                <a:cs typeface="Arial" pitchFamily="34" charset="0"/>
              </a:endParaRPr>
            </a:p>
          </p:txBody>
        </p:sp>
      </p:grpSp>
      <p:sp>
        <p:nvSpPr>
          <p:cNvPr id="16" name="15 CuadroTexto"/>
          <p:cNvSpPr txBox="1"/>
          <p:nvPr/>
        </p:nvSpPr>
        <p:spPr>
          <a:xfrm>
            <a:off x="6541170" y="3390386"/>
            <a:ext cx="2762546" cy="276999"/>
          </a:xfrm>
          <a:prstGeom prst="rect">
            <a:avLst/>
          </a:prstGeom>
          <a:noFill/>
        </p:spPr>
        <p:txBody>
          <a:bodyPr wrap="square" rtlCol="0">
            <a:spAutoFit/>
          </a:bodyPr>
          <a:lstStyle/>
          <a:p>
            <a:pPr eaLnBrk="1" hangingPunct="1"/>
            <a:r>
              <a:rPr kumimoji="0" lang="en-US" sz="1200" dirty="0" smtClean="0">
                <a:solidFill>
                  <a:srgbClr val="000000"/>
                </a:solidFill>
                <a:latin typeface="Arial" charset="0"/>
              </a:rPr>
              <a:t>Numerical solution across a section</a:t>
            </a:r>
            <a:endParaRPr kumimoji="0" lang="es-ES" sz="1200" dirty="0">
              <a:solidFill>
                <a:srgbClr val="000000"/>
              </a:solidFill>
              <a:latin typeface="Arial" charset="0"/>
            </a:endParaRPr>
          </a:p>
        </p:txBody>
      </p:sp>
      <p:sp>
        <p:nvSpPr>
          <p:cNvPr id="17" name="16 CuadroTexto"/>
          <p:cNvSpPr txBox="1"/>
          <p:nvPr/>
        </p:nvSpPr>
        <p:spPr>
          <a:xfrm>
            <a:off x="6615543" y="6364471"/>
            <a:ext cx="2762546" cy="276999"/>
          </a:xfrm>
          <a:prstGeom prst="rect">
            <a:avLst/>
          </a:prstGeom>
          <a:noFill/>
        </p:spPr>
        <p:txBody>
          <a:bodyPr wrap="square" rtlCol="0">
            <a:spAutoFit/>
          </a:bodyPr>
          <a:lstStyle/>
          <a:p>
            <a:pPr eaLnBrk="1" hangingPunct="1"/>
            <a:r>
              <a:rPr kumimoji="0" lang="en-US" sz="1200" dirty="0" smtClean="0">
                <a:solidFill>
                  <a:srgbClr val="000000"/>
                </a:solidFill>
                <a:latin typeface="Arial" charset="0"/>
              </a:rPr>
              <a:t>Convergence behavior</a:t>
            </a:r>
            <a:endParaRPr kumimoji="0" lang="es-ES" sz="1200" dirty="0">
              <a:solidFill>
                <a:srgbClr val="000000"/>
              </a:solidFill>
              <a:latin typeface="Arial"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Título"/>
          <p:cNvSpPr>
            <a:spLocks noGrp="1"/>
          </p:cNvSpPr>
          <p:nvPr>
            <p:ph type="title"/>
          </p:nvPr>
        </p:nvSpPr>
        <p:spPr>
          <a:xfrm>
            <a:off x="507339" y="115888"/>
            <a:ext cx="7333192" cy="576262"/>
          </a:xfrm>
        </p:spPr>
        <p:txBody>
          <a:bodyPr/>
          <a:lstStyle/>
          <a:p>
            <a:r>
              <a:rPr lang="es-ES" dirty="0" smtClean="0"/>
              <a:t>Local </a:t>
            </a:r>
            <a:r>
              <a:rPr lang="es-ES" dirty="0" err="1" smtClean="0"/>
              <a:t>Nested</a:t>
            </a:r>
            <a:r>
              <a:rPr lang="es-ES" dirty="0" smtClean="0"/>
              <a:t> </a:t>
            </a:r>
            <a:r>
              <a:rPr lang="es-ES" dirty="0" err="1" smtClean="0"/>
              <a:t>Adaptive</a:t>
            </a:r>
            <a:r>
              <a:rPr lang="es-ES" dirty="0" smtClean="0"/>
              <a:t> </a:t>
            </a:r>
            <a:r>
              <a:rPr lang="es-ES" dirty="0" err="1" smtClean="0"/>
              <a:t>Refinement</a:t>
            </a:r>
            <a:r>
              <a:rPr lang="es-ES" dirty="0" smtClean="0"/>
              <a:t> </a:t>
            </a:r>
            <a:endParaRPr lang="es-ES" dirty="0"/>
          </a:p>
        </p:txBody>
      </p:sp>
      <p:sp>
        <p:nvSpPr>
          <p:cNvPr id="15" name="Rectangle 4"/>
          <p:cNvSpPr>
            <a:spLocks noChangeArrowheads="1"/>
          </p:cNvSpPr>
          <p:nvPr/>
        </p:nvSpPr>
        <p:spPr bwMode="auto">
          <a:xfrm>
            <a:off x="507349" y="620713"/>
            <a:ext cx="5737468"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Influence of </a:t>
            </a:r>
            <a:r>
              <a:rPr kumimoji="0" lang="en-US" sz="1800" dirty="0" err="1" smtClean="0">
                <a:solidFill>
                  <a:srgbClr val="C8C8C8"/>
                </a:solidFill>
                <a:latin typeface="Arial" charset="0"/>
              </a:rPr>
              <a:t>isoparametry</a:t>
            </a:r>
            <a:r>
              <a:rPr kumimoji="0" lang="en-US" sz="1800" dirty="0" smtClean="0">
                <a:solidFill>
                  <a:srgbClr val="C8C8C8"/>
                </a:solidFill>
                <a:latin typeface="Arial" charset="0"/>
              </a:rPr>
              <a:t> in the convergence behavior</a:t>
            </a:r>
            <a:endParaRPr kumimoji="0" lang="en-US" sz="1800" dirty="0">
              <a:solidFill>
                <a:srgbClr val="C8C8C8"/>
              </a:solidFill>
              <a:latin typeface="Arial" charset="0"/>
            </a:endParaRPr>
          </a:p>
        </p:txBody>
      </p:sp>
      <p:pic>
        <p:nvPicPr>
          <p:cNvPr id="16" name="Picture 6"/>
          <p:cNvPicPr>
            <a:picLocks noChangeAspect="1" noChangeArrowheads="1"/>
          </p:cNvPicPr>
          <p:nvPr/>
        </p:nvPicPr>
        <p:blipFill>
          <a:blip r:embed="rId2" cstate="print"/>
          <a:srcRect/>
          <a:stretch>
            <a:fillRect/>
          </a:stretch>
        </p:blipFill>
        <p:spPr bwMode="auto">
          <a:xfrm>
            <a:off x="1587501" y="1490036"/>
            <a:ext cx="6375400" cy="51309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Poisson Problem for a Domain with Two Materials</a:t>
            </a:r>
            <a:endParaRPr lang="es-ES" dirty="0"/>
          </a:p>
        </p:txBody>
      </p:sp>
      <p:pic>
        <p:nvPicPr>
          <p:cNvPr id="494594" name="Picture 2"/>
          <p:cNvPicPr>
            <a:picLocks noChangeAspect="1" noChangeArrowheads="1"/>
          </p:cNvPicPr>
          <p:nvPr/>
        </p:nvPicPr>
        <p:blipFill>
          <a:blip r:embed="rId2" cstate="print"/>
          <a:srcRect/>
          <a:stretch>
            <a:fillRect/>
          </a:stretch>
        </p:blipFill>
        <p:spPr bwMode="auto">
          <a:xfrm>
            <a:off x="34" y="1540832"/>
            <a:ext cx="4587545" cy="4700245"/>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r="5269"/>
          <a:stretch>
            <a:fillRect/>
          </a:stretch>
        </p:blipFill>
        <p:spPr bwMode="auto">
          <a:xfrm>
            <a:off x="5123180" y="1533760"/>
            <a:ext cx="4338320" cy="116586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815079" y="3265045"/>
            <a:ext cx="3735324" cy="920801"/>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3060498" y="5848404"/>
            <a:ext cx="6845503" cy="597713"/>
          </a:xfrm>
          <a:prstGeom prst="rect">
            <a:avLst/>
          </a:prstGeom>
          <a:noFill/>
          <a:ln w="9525">
            <a:noFill/>
            <a:miter lim="800000"/>
            <a:headEnd/>
            <a:tailEnd/>
          </a:ln>
        </p:spPr>
      </p:pic>
      <p:pic>
        <p:nvPicPr>
          <p:cNvPr id="10" name="Picture 3"/>
          <p:cNvPicPr>
            <a:picLocks noChangeAspect="1" noChangeArrowheads="1"/>
          </p:cNvPicPr>
          <p:nvPr/>
        </p:nvPicPr>
        <p:blipFill>
          <a:blip r:embed="rId6" cstate="print"/>
          <a:srcRect/>
          <a:stretch>
            <a:fillRect/>
          </a:stretch>
        </p:blipFill>
        <p:spPr bwMode="auto">
          <a:xfrm>
            <a:off x="5961068" y="4689493"/>
            <a:ext cx="1213104" cy="451104"/>
          </a:xfrm>
          <a:prstGeom prst="rect">
            <a:avLst/>
          </a:prstGeom>
          <a:noFill/>
          <a:ln w="9525">
            <a:noFill/>
            <a:miter lim="800000"/>
            <a:headEnd/>
            <a:tailEnd/>
          </a:ln>
        </p:spPr>
      </p:pic>
      <p:pic>
        <p:nvPicPr>
          <p:cNvPr id="11" name="Picture 4"/>
          <p:cNvPicPr>
            <a:picLocks noChangeAspect="1" noChangeArrowheads="1"/>
          </p:cNvPicPr>
          <p:nvPr/>
        </p:nvPicPr>
        <p:blipFill>
          <a:blip r:embed="rId7" cstate="print"/>
          <a:srcRect/>
          <a:stretch>
            <a:fillRect/>
          </a:stretch>
        </p:blipFill>
        <p:spPr bwMode="auto">
          <a:xfrm>
            <a:off x="7908037" y="4689493"/>
            <a:ext cx="1578864" cy="451104"/>
          </a:xfrm>
          <a:prstGeom prst="rect">
            <a:avLst/>
          </a:prstGeom>
          <a:noFill/>
          <a:ln w="9525">
            <a:noFill/>
            <a:miter lim="800000"/>
            <a:headEnd/>
            <a:tailEnd/>
          </a:ln>
        </p:spPr>
      </p:pic>
      <p:sp>
        <p:nvSpPr>
          <p:cNvPr id="13" name="Rectangle 4"/>
          <p:cNvSpPr>
            <a:spLocks noChangeArrowheads="1"/>
          </p:cNvSpPr>
          <p:nvPr/>
        </p:nvSpPr>
        <p:spPr bwMode="auto">
          <a:xfrm>
            <a:off x="507380" y="620713"/>
            <a:ext cx="2775119"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Statement of the problem</a:t>
            </a:r>
          </a:p>
        </p:txBody>
      </p:sp>
      <p:sp>
        <p:nvSpPr>
          <p:cNvPr id="14" name="13 CuadroTexto"/>
          <p:cNvSpPr txBox="1"/>
          <p:nvPr/>
        </p:nvSpPr>
        <p:spPr>
          <a:xfrm>
            <a:off x="2209800" y="3494995"/>
            <a:ext cx="647700" cy="523220"/>
          </a:xfrm>
          <a:prstGeom prst="rect">
            <a:avLst/>
          </a:prstGeom>
          <a:noFill/>
        </p:spPr>
        <p:txBody>
          <a:bodyPr wrap="square" rtlCol="0">
            <a:spAutoFit/>
          </a:bodyPr>
          <a:lstStyle/>
          <a:p>
            <a:pPr algn="l"/>
            <a:r>
              <a:rPr lang="en-US" sz="2800" b="1" i="1" dirty="0" smtClean="0">
                <a:solidFill>
                  <a:schemeClr val="tx1"/>
                </a:solidFill>
                <a:latin typeface="Arial" pitchFamily="34" charset="0"/>
                <a:cs typeface="Arial" pitchFamily="34" charset="0"/>
                <a:sym typeface="Symbol"/>
              </a:rPr>
              <a:t></a:t>
            </a:r>
            <a:r>
              <a:rPr lang="en-US" sz="2800" baseline="-25000" dirty="0" smtClean="0">
                <a:solidFill>
                  <a:schemeClr val="tx1"/>
                </a:solidFill>
                <a:cs typeface="Times New Roman" pitchFamily="18" charset="0"/>
                <a:sym typeface="Symbol"/>
              </a:rPr>
              <a:t>1</a:t>
            </a:r>
            <a:endParaRPr lang="en-US" sz="2800" dirty="0">
              <a:solidFill>
                <a:schemeClr val="tx1"/>
              </a:solidFill>
              <a:cs typeface="Times New Roman" pitchFamily="18" charset="0"/>
            </a:endParaRPr>
          </a:p>
        </p:txBody>
      </p:sp>
      <p:sp>
        <p:nvSpPr>
          <p:cNvPr id="15" name="14 CuadroTexto"/>
          <p:cNvSpPr txBox="1"/>
          <p:nvPr/>
        </p:nvSpPr>
        <p:spPr>
          <a:xfrm>
            <a:off x="2692400" y="4803095"/>
            <a:ext cx="647700" cy="523220"/>
          </a:xfrm>
          <a:prstGeom prst="rect">
            <a:avLst/>
          </a:prstGeom>
          <a:noFill/>
        </p:spPr>
        <p:txBody>
          <a:bodyPr wrap="square" rtlCol="0">
            <a:spAutoFit/>
          </a:bodyPr>
          <a:lstStyle/>
          <a:p>
            <a:pPr algn="l"/>
            <a:r>
              <a:rPr lang="en-US" sz="2800" b="1" i="1" dirty="0" smtClean="0">
                <a:solidFill>
                  <a:schemeClr val="tx1"/>
                </a:solidFill>
                <a:latin typeface="Arial" pitchFamily="34" charset="0"/>
                <a:cs typeface="Arial" pitchFamily="34" charset="0"/>
                <a:sym typeface="Symbol"/>
              </a:rPr>
              <a:t></a:t>
            </a:r>
            <a:r>
              <a:rPr lang="en-US" sz="2800" b="1" baseline="-25000" dirty="0" smtClean="0">
                <a:solidFill>
                  <a:schemeClr val="tx1"/>
                </a:solidFill>
                <a:cs typeface="Times New Roman" pitchFamily="18" charset="0"/>
                <a:sym typeface="Symbol"/>
              </a:rPr>
              <a:t>2</a:t>
            </a:r>
            <a:endParaRPr lang="en-US" sz="2800" b="1" dirty="0">
              <a:solidFill>
                <a:schemeClr val="tx1"/>
              </a:solidFill>
              <a:cs typeface="Times New Roman" pitchFamily="18" charset="0"/>
            </a:endParaRPr>
          </a:p>
        </p:txBody>
      </p:sp>
      <p:sp>
        <p:nvSpPr>
          <p:cNvPr id="16" name="15 CuadroTexto"/>
          <p:cNvSpPr txBox="1"/>
          <p:nvPr/>
        </p:nvSpPr>
        <p:spPr>
          <a:xfrm>
            <a:off x="7277100" y="4625295"/>
            <a:ext cx="838200" cy="523220"/>
          </a:xfrm>
          <a:prstGeom prst="rect">
            <a:avLst/>
          </a:prstGeom>
          <a:noFill/>
        </p:spPr>
        <p:txBody>
          <a:bodyPr wrap="square" rtlCol="0">
            <a:spAutoFit/>
          </a:bodyPr>
          <a:lstStyle/>
          <a:p>
            <a:pPr algn="l"/>
            <a:r>
              <a:rPr lang="en-US" sz="2800" b="1" dirty="0" smtClean="0">
                <a:solidFill>
                  <a:schemeClr val="tx1"/>
                </a:solidFill>
                <a:latin typeface="Arial" pitchFamily="34" charset="0"/>
                <a:cs typeface="Arial" pitchFamily="34" charset="0"/>
                <a:sym typeface="Symbol"/>
              </a:rPr>
              <a:t></a:t>
            </a:r>
            <a:endParaRPr lang="en-US" sz="2800" b="1" dirty="0">
              <a:solidFill>
                <a:schemeClr val="tx1"/>
              </a:solidFill>
              <a:cs typeface="Times New Roman" pitchFamily="18" charset="0"/>
            </a:endParaRPr>
          </a:p>
        </p:txBody>
      </p:sp>
      <p:pic>
        <p:nvPicPr>
          <p:cNvPr id="17" name="Picture 4"/>
          <p:cNvPicPr>
            <a:picLocks noChangeAspect="1" noChangeArrowheads="1"/>
          </p:cNvPicPr>
          <p:nvPr/>
        </p:nvPicPr>
        <p:blipFill>
          <a:blip r:embed="rId7" cstate="print"/>
          <a:srcRect l="71948" r="13875"/>
          <a:stretch>
            <a:fillRect/>
          </a:stretch>
        </p:blipFill>
        <p:spPr bwMode="auto">
          <a:xfrm>
            <a:off x="7545415" y="2225693"/>
            <a:ext cx="223837" cy="451104"/>
          </a:xfrm>
          <a:prstGeom prst="rect">
            <a:avLst/>
          </a:prstGeom>
          <a:noFill/>
          <a:ln w="9525">
            <a:noFill/>
            <a:miter lim="800000"/>
            <a:headEnd/>
            <a:tailEnd/>
          </a:ln>
        </p:spPr>
      </p:pic>
      <p:pic>
        <p:nvPicPr>
          <p:cNvPr id="18" name="Picture 2"/>
          <p:cNvPicPr>
            <a:picLocks noChangeAspect="1" noChangeArrowheads="1"/>
          </p:cNvPicPr>
          <p:nvPr/>
        </p:nvPicPr>
        <p:blipFill>
          <a:blip r:embed="rId3" cstate="print"/>
          <a:srcRect l="82252" t="55808" r="5269"/>
          <a:stretch>
            <a:fillRect/>
          </a:stretch>
        </p:blipFill>
        <p:spPr bwMode="auto">
          <a:xfrm>
            <a:off x="546101" y="2235200"/>
            <a:ext cx="571500" cy="5152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63330" name="Picture 2" descr="Cubo01_trans"/>
          <p:cNvPicPr>
            <a:picLocks noChangeAspect="1" noChangeArrowheads="1"/>
          </p:cNvPicPr>
          <p:nvPr/>
        </p:nvPicPr>
        <p:blipFill>
          <a:blip r:embed="rId3" cstate="print"/>
          <a:srcRect/>
          <a:stretch>
            <a:fillRect/>
          </a:stretch>
        </p:blipFill>
        <p:spPr bwMode="auto">
          <a:xfrm>
            <a:off x="1924050" y="171451"/>
            <a:ext cx="6686550" cy="6686550"/>
          </a:xfrm>
          <a:prstGeom prst="rect">
            <a:avLst/>
          </a:prstGeom>
          <a:noFill/>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a:spLocks noGrp="1"/>
          </p:cNvSpPr>
          <p:nvPr>
            <p:ph type="title"/>
          </p:nvPr>
        </p:nvSpPr>
        <p:spPr>
          <a:xfrm>
            <a:off x="508001" y="115888"/>
            <a:ext cx="7332663" cy="576262"/>
          </a:xfrm>
        </p:spPr>
        <p:txBody>
          <a:bodyPr/>
          <a:lstStyle/>
          <a:p>
            <a:r>
              <a:rPr lang="en-US" dirty="0" smtClean="0"/>
              <a:t>Poisson Problem for a Domain with Two Materials</a:t>
            </a:r>
            <a:endParaRPr lang="es-ES" dirty="0"/>
          </a:p>
        </p:txBody>
      </p:sp>
      <p:pic>
        <p:nvPicPr>
          <p:cNvPr id="8" name="Picture 2" descr="C:\Users\marina\Desktop\ScriptHorno\SolucionFisico.png"/>
          <p:cNvPicPr>
            <a:picLocks noChangeAspect="1" noChangeArrowheads="1"/>
          </p:cNvPicPr>
          <p:nvPr/>
        </p:nvPicPr>
        <p:blipFill>
          <a:blip r:embed="rId2" cstate="print"/>
          <a:srcRect/>
          <a:stretch>
            <a:fillRect/>
          </a:stretch>
        </p:blipFill>
        <p:spPr bwMode="auto">
          <a:xfrm>
            <a:off x="4940300" y="1565711"/>
            <a:ext cx="4749799" cy="4866621"/>
          </a:xfrm>
          <a:prstGeom prst="rect">
            <a:avLst/>
          </a:prstGeom>
          <a:noFill/>
        </p:spPr>
      </p:pic>
      <p:pic>
        <p:nvPicPr>
          <p:cNvPr id="10" name="Picture 5" descr="C:\Users\marina\Desktop\ScriptHorno\SolucionParametrico.png"/>
          <p:cNvPicPr>
            <a:picLocks noChangeAspect="1" noChangeArrowheads="1"/>
          </p:cNvPicPr>
          <p:nvPr/>
        </p:nvPicPr>
        <p:blipFill>
          <a:blip r:embed="rId3" cstate="print"/>
          <a:srcRect/>
          <a:stretch>
            <a:fillRect/>
          </a:stretch>
        </p:blipFill>
        <p:spPr bwMode="auto">
          <a:xfrm>
            <a:off x="292100" y="1647836"/>
            <a:ext cx="4569970" cy="4572391"/>
          </a:xfrm>
          <a:prstGeom prst="rect">
            <a:avLst/>
          </a:prstGeom>
          <a:noFill/>
        </p:spPr>
      </p:pic>
      <p:sp>
        <p:nvSpPr>
          <p:cNvPr id="11" name="Rectangle 4"/>
          <p:cNvSpPr>
            <a:spLocks noChangeArrowheads="1"/>
          </p:cNvSpPr>
          <p:nvPr/>
        </p:nvSpPr>
        <p:spPr bwMode="auto">
          <a:xfrm>
            <a:off x="507349" y="620713"/>
            <a:ext cx="5647700"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Numerical solution in parametric and physical domain</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Poisson Problem for a Domain with Two Materials</a:t>
            </a:r>
            <a:endParaRPr lang="es-ES" dirty="0"/>
          </a:p>
        </p:txBody>
      </p:sp>
      <p:pic>
        <p:nvPicPr>
          <p:cNvPr id="8" name="Picture 2"/>
          <p:cNvPicPr>
            <a:picLocks noChangeAspect="1" noChangeArrowheads="1"/>
          </p:cNvPicPr>
          <p:nvPr/>
        </p:nvPicPr>
        <p:blipFill>
          <a:blip r:embed="rId2" cstate="print"/>
          <a:srcRect l="55120"/>
          <a:stretch>
            <a:fillRect/>
          </a:stretch>
        </p:blipFill>
        <p:spPr bwMode="auto">
          <a:xfrm>
            <a:off x="7226298" y="3022600"/>
            <a:ext cx="1401030" cy="769546"/>
          </a:xfrm>
          <a:prstGeom prst="rect">
            <a:avLst/>
          </a:prstGeom>
          <a:noFill/>
          <a:ln w="9525">
            <a:noFill/>
            <a:miter lim="800000"/>
            <a:headEnd/>
            <a:tailEnd/>
          </a:ln>
        </p:spPr>
      </p:pic>
      <p:sp>
        <p:nvSpPr>
          <p:cNvPr id="13" name="Rectangle 4"/>
          <p:cNvSpPr>
            <a:spLocks noChangeArrowheads="1"/>
          </p:cNvSpPr>
          <p:nvPr/>
        </p:nvSpPr>
        <p:spPr bwMode="auto">
          <a:xfrm>
            <a:off x="507380" y="620713"/>
            <a:ext cx="6351419" cy="6227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Trebuchet MS"/>
              </a:rPr>
              <a:t>Dielectric cylinder in an uniform horizontal electric field </a:t>
            </a:r>
            <a:r>
              <a:rPr kumimoji="0" lang="en-US" sz="1800" i="1" dirty="0" smtClean="0">
                <a:solidFill>
                  <a:srgbClr val="C8C8C8"/>
                </a:solidFill>
                <a:cs typeface="Times New Roman" pitchFamily="18" charset="0"/>
              </a:rPr>
              <a:t>E</a:t>
            </a:r>
            <a:r>
              <a:rPr kumimoji="0" lang="en-US" sz="1800" baseline="-25000" dirty="0" smtClean="0">
                <a:solidFill>
                  <a:srgbClr val="C8C8C8"/>
                </a:solidFill>
                <a:cs typeface="Times New Roman" pitchFamily="18" charset="0"/>
              </a:rPr>
              <a:t>0</a:t>
            </a:r>
            <a:endParaRPr kumimoji="0" lang="en-US" sz="1800" dirty="0" smtClean="0">
              <a:solidFill>
                <a:srgbClr val="C8C8C8"/>
              </a:solidFill>
              <a:cs typeface="Times New Roman" pitchFamily="18" charset="0"/>
            </a:endParaRPr>
          </a:p>
          <a:p>
            <a:pPr algn="l">
              <a:lnSpc>
                <a:spcPct val="70000"/>
              </a:lnSpc>
              <a:spcBef>
                <a:spcPct val="50000"/>
              </a:spcBef>
            </a:pPr>
            <a:endParaRPr kumimoji="0" lang="en-US" sz="1800" dirty="0" smtClean="0">
              <a:solidFill>
                <a:srgbClr val="C8C8C8"/>
              </a:solidFill>
              <a:latin typeface="Arial" charset="0"/>
            </a:endParaRPr>
          </a:p>
        </p:txBody>
      </p:sp>
      <p:pic>
        <p:nvPicPr>
          <p:cNvPr id="19" name="Imagen 6" descr="Dielectric1.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7000" y="2113846"/>
            <a:ext cx="4749800" cy="3274656"/>
          </a:xfrm>
          <a:prstGeom prst="rect">
            <a:avLst/>
          </a:prstGeom>
        </p:spPr>
      </p:pic>
      <p:sp>
        <p:nvSpPr>
          <p:cNvPr id="20" name="19 CuadroTexto"/>
          <p:cNvSpPr txBox="1"/>
          <p:nvPr/>
        </p:nvSpPr>
        <p:spPr>
          <a:xfrm>
            <a:off x="2247900" y="3812495"/>
            <a:ext cx="647700" cy="461665"/>
          </a:xfrm>
          <a:prstGeom prst="rect">
            <a:avLst/>
          </a:prstGeom>
          <a:noFill/>
        </p:spPr>
        <p:txBody>
          <a:bodyPr wrap="square" rtlCol="0">
            <a:spAutoFit/>
          </a:bodyPr>
          <a:lstStyle/>
          <a:p>
            <a:pPr algn="l"/>
            <a:r>
              <a:rPr lang="en-US" sz="2400" b="1" i="1" dirty="0" smtClean="0">
                <a:solidFill>
                  <a:schemeClr val="tx1"/>
                </a:solidFill>
                <a:latin typeface="Arial" pitchFamily="34" charset="0"/>
                <a:cs typeface="Arial" pitchFamily="34" charset="0"/>
                <a:sym typeface="Symbol"/>
              </a:rPr>
              <a:t></a:t>
            </a:r>
            <a:r>
              <a:rPr lang="en-US" sz="2400" baseline="-25000" dirty="0" smtClean="0">
                <a:solidFill>
                  <a:schemeClr val="tx1"/>
                </a:solidFill>
                <a:cs typeface="Times New Roman" pitchFamily="18" charset="0"/>
                <a:sym typeface="Symbol"/>
              </a:rPr>
              <a:t>1</a:t>
            </a:r>
            <a:endParaRPr lang="en-US" sz="2400" dirty="0">
              <a:solidFill>
                <a:schemeClr val="tx1"/>
              </a:solidFill>
              <a:cs typeface="Times New Roman" pitchFamily="18" charset="0"/>
            </a:endParaRPr>
          </a:p>
        </p:txBody>
      </p:sp>
      <p:sp>
        <p:nvSpPr>
          <p:cNvPr id="21" name="20 CuadroTexto"/>
          <p:cNvSpPr txBox="1"/>
          <p:nvPr/>
        </p:nvSpPr>
        <p:spPr>
          <a:xfrm>
            <a:off x="3644900" y="4460195"/>
            <a:ext cx="647700" cy="461665"/>
          </a:xfrm>
          <a:prstGeom prst="rect">
            <a:avLst/>
          </a:prstGeom>
          <a:noFill/>
        </p:spPr>
        <p:txBody>
          <a:bodyPr wrap="square" rtlCol="0">
            <a:spAutoFit/>
          </a:bodyPr>
          <a:lstStyle/>
          <a:p>
            <a:pPr algn="l"/>
            <a:r>
              <a:rPr lang="en-US" sz="2400" b="1" i="1" dirty="0" smtClean="0">
                <a:solidFill>
                  <a:schemeClr val="tx1"/>
                </a:solidFill>
                <a:latin typeface="Arial" pitchFamily="34" charset="0"/>
                <a:cs typeface="Arial" pitchFamily="34" charset="0"/>
                <a:sym typeface="Symbol"/>
              </a:rPr>
              <a:t></a:t>
            </a:r>
            <a:r>
              <a:rPr lang="en-US" sz="2400" b="1" baseline="-25000" dirty="0" smtClean="0">
                <a:solidFill>
                  <a:schemeClr val="tx1"/>
                </a:solidFill>
                <a:cs typeface="Times New Roman" pitchFamily="18" charset="0"/>
                <a:sym typeface="Symbol"/>
              </a:rPr>
              <a:t>2</a:t>
            </a:r>
            <a:endParaRPr lang="en-US" sz="2400" b="1" dirty="0">
              <a:solidFill>
                <a:schemeClr val="tx1"/>
              </a:solidFill>
              <a:cs typeface="Times New Roman" pitchFamily="18" charset="0"/>
            </a:endParaRPr>
          </a:p>
        </p:txBody>
      </p:sp>
      <p:pic>
        <p:nvPicPr>
          <p:cNvPr id="22" name="Imagen 6" descr="eq1.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476764" y="1599502"/>
            <a:ext cx="4174713" cy="1089141"/>
          </a:xfrm>
          <a:prstGeom prst="rect">
            <a:avLst/>
          </a:prstGeom>
        </p:spPr>
      </p:pic>
      <p:pic>
        <p:nvPicPr>
          <p:cNvPr id="23" name="Imagen 8" descr="eq2.png"/>
          <p:cNvPicPr>
            <a:picLocks noChangeAspect="1"/>
          </p:cNvPicPr>
          <p:nvPr/>
        </p:nvPicPr>
        <p:blipFill>
          <a:blip r:embed="rId5" cstate="print">
            <a:extLst>
              <a:ext uri="{28A0092B-C50C-407E-A947-70E740481C1C}">
                <a14:useLocalDpi xmlns="" xmlns:a14="http://schemas.microsoft.com/office/drawing/2010/main" val="0"/>
              </a:ext>
            </a:extLst>
          </a:blip>
          <a:srcRect r="45144"/>
          <a:stretch>
            <a:fillRect/>
          </a:stretch>
        </p:blipFill>
        <p:spPr>
          <a:xfrm>
            <a:off x="5089047" y="2879236"/>
            <a:ext cx="1946753" cy="1010089"/>
          </a:xfrm>
          <a:prstGeom prst="rect">
            <a:avLst/>
          </a:prstGeom>
        </p:spPr>
      </p:pic>
      <p:pic>
        <p:nvPicPr>
          <p:cNvPr id="24" name="Imagen 8" descr="eq2.png"/>
          <p:cNvPicPr>
            <a:picLocks noChangeAspect="1"/>
          </p:cNvPicPr>
          <p:nvPr/>
        </p:nvPicPr>
        <p:blipFill>
          <a:blip r:embed="rId5" cstate="print">
            <a:extLst>
              <a:ext uri="{28A0092B-C50C-407E-A947-70E740481C1C}">
                <a14:useLocalDpi xmlns="" xmlns:a14="http://schemas.microsoft.com/office/drawing/2010/main" val="0"/>
              </a:ext>
            </a:extLst>
          </a:blip>
          <a:srcRect l="71676"/>
          <a:stretch>
            <a:fillRect/>
          </a:stretch>
        </p:blipFill>
        <p:spPr>
          <a:xfrm>
            <a:off x="8813800" y="2879236"/>
            <a:ext cx="1005191" cy="1010089"/>
          </a:xfrm>
          <a:prstGeom prst="rect">
            <a:avLst/>
          </a:prstGeom>
        </p:spPr>
      </p:pic>
      <p:pic>
        <p:nvPicPr>
          <p:cNvPr id="25" name="Imagen 9" descr="eq3.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145680" y="4762500"/>
            <a:ext cx="4688076" cy="1712778"/>
          </a:xfrm>
          <a:prstGeom prst="rect">
            <a:avLst/>
          </a:prstGeom>
        </p:spPr>
      </p:pic>
      <p:sp>
        <p:nvSpPr>
          <p:cNvPr id="26" name="CuadroTexto 10"/>
          <p:cNvSpPr txBox="1"/>
          <p:nvPr/>
        </p:nvSpPr>
        <p:spPr>
          <a:xfrm>
            <a:off x="5122509" y="4082780"/>
            <a:ext cx="3957991" cy="677108"/>
          </a:xfrm>
          <a:prstGeom prst="rect">
            <a:avLst/>
          </a:prstGeom>
          <a:noFill/>
        </p:spPr>
        <p:txBody>
          <a:bodyPr wrap="square" rtlCol="0">
            <a:spAutoFit/>
          </a:bodyPr>
          <a:lstStyle/>
          <a:p>
            <a:pPr algn="l" defTabSz="457200" eaLnBrk="1" fontAlgn="auto" hangingPunct="1">
              <a:spcBef>
                <a:spcPts val="0"/>
              </a:spcBef>
              <a:spcAft>
                <a:spcPts val="0"/>
              </a:spcAft>
            </a:pPr>
            <a:r>
              <a:rPr kumimoji="0" lang="en-US" sz="1900" dirty="0" smtClean="0">
                <a:solidFill>
                  <a:srgbClr val="000000"/>
                </a:solidFill>
                <a:latin typeface="Trebuchet MS"/>
              </a:rPr>
              <a:t>The analytic solution in cylindrical coordinates (</a:t>
            </a:r>
            <a:r>
              <a:rPr kumimoji="0" lang="en-US" sz="1900" b="1" i="1" dirty="0" smtClean="0">
                <a:solidFill>
                  <a:srgbClr val="000000"/>
                </a:solidFill>
                <a:latin typeface="Trebuchet MS"/>
                <a:sym typeface="Symbol"/>
              </a:rPr>
              <a:t></a:t>
            </a:r>
            <a:r>
              <a:rPr kumimoji="0" lang="en-US" sz="1900" dirty="0" smtClean="0">
                <a:solidFill>
                  <a:srgbClr val="000000"/>
                </a:solidFill>
                <a:latin typeface="Trebuchet MS"/>
                <a:sym typeface="Symbol"/>
              </a:rPr>
              <a:t>,</a:t>
            </a:r>
            <a:r>
              <a:rPr kumimoji="0" lang="en-US" sz="1900" b="1" i="1" dirty="0" smtClean="0">
                <a:solidFill>
                  <a:srgbClr val="000000"/>
                </a:solidFill>
                <a:latin typeface="Trebuchet MS"/>
                <a:sym typeface="Symbol"/>
              </a:rPr>
              <a:t></a:t>
            </a:r>
            <a:r>
              <a:rPr kumimoji="0" lang="en-US" sz="1900" dirty="0" smtClean="0">
                <a:solidFill>
                  <a:srgbClr val="000000"/>
                </a:solidFill>
                <a:latin typeface="Trebuchet MS"/>
                <a:sym typeface="Symbol"/>
              </a:rPr>
              <a:t>)</a:t>
            </a:r>
            <a:r>
              <a:rPr kumimoji="0" lang="en-US" sz="1900" dirty="0" smtClean="0">
                <a:solidFill>
                  <a:srgbClr val="000000"/>
                </a:solidFill>
                <a:latin typeface="Trebuchet MS"/>
              </a:rPr>
              <a:t> is given by:</a:t>
            </a:r>
            <a:endParaRPr kumimoji="0" lang="en-US" sz="1900" dirty="0">
              <a:solidFill>
                <a:srgbClr val="000000"/>
              </a:solidFill>
              <a:latin typeface="Trebuchet MS"/>
            </a:endParaRPr>
          </a:p>
        </p:txBody>
      </p:sp>
      <p:sp>
        <p:nvSpPr>
          <p:cNvPr id="27" name="26 Rectángulo"/>
          <p:cNvSpPr/>
          <p:nvPr/>
        </p:nvSpPr>
        <p:spPr>
          <a:xfrm>
            <a:off x="1560462" y="5576957"/>
            <a:ext cx="1908278" cy="384721"/>
          </a:xfrm>
          <a:prstGeom prst="rect">
            <a:avLst/>
          </a:prstGeom>
        </p:spPr>
        <p:txBody>
          <a:bodyPr wrap="none">
            <a:spAutoFit/>
          </a:bodyPr>
          <a:lstStyle/>
          <a:p>
            <a:r>
              <a:rPr kumimoji="0" lang="en-US" sz="1900" dirty="0" smtClean="0">
                <a:solidFill>
                  <a:srgbClr val="000000"/>
                </a:solidFill>
                <a:latin typeface="Trebuchet MS"/>
              </a:rPr>
              <a:t> T-</a:t>
            </a:r>
            <a:r>
              <a:rPr kumimoji="0" lang="en-US" sz="1900" dirty="0" err="1" smtClean="0">
                <a:solidFill>
                  <a:srgbClr val="000000"/>
                </a:solidFill>
                <a:latin typeface="Trebuchet MS"/>
              </a:rPr>
              <a:t>spline</a:t>
            </a:r>
            <a:r>
              <a:rPr kumimoji="0" lang="en-US" sz="1900" dirty="0" smtClean="0">
                <a:solidFill>
                  <a:srgbClr val="000000"/>
                </a:solidFill>
                <a:latin typeface="Trebuchet MS"/>
              </a:rPr>
              <a:t> detail</a:t>
            </a:r>
            <a:endParaRPr lang="es-ES" dirty="0"/>
          </a:p>
        </p:txBody>
      </p:sp>
      <p:cxnSp>
        <p:nvCxnSpPr>
          <p:cNvPr id="31" name="30 Conector recto de flecha"/>
          <p:cNvCxnSpPr/>
          <p:nvPr/>
        </p:nvCxnSpPr>
        <p:spPr bwMode="auto">
          <a:xfrm flipV="1">
            <a:off x="2489200" y="3378200"/>
            <a:ext cx="584200" cy="3810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2" name="31 Rectángulo"/>
          <p:cNvSpPr/>
          <p:nvPr/>
        </p:nvSpPr>
        <p:spPr>
          <a:xfrm>
            <a:off x="2497723" y="3240157"/>
            <a:ext cx="338554" cy="461665"/>
          </a:xfrm>
          <a:prstGeom prst="rect">
            <a:avLst/>
          </a:prstGeom>
        </p:spPr>
        <p:txBody>
          <a:bodyPr wrap="none">
            <a:spAutoFit/>
          </a:bodyPr>
          <a:lstStyle/>
          <a:p>
            <a:r>
              <a:rPr kumimoji="0" lang="en-US" sz="2400" i="1" dirty="0" smtClean="0">
                <a:solidFill>
                  <a:srgbClr val="000000"/>
                </a:solidFill>
                <a:cs typeface="Times New Roman" pitchFamily="18" charset="0"/>
              </a:rPr>
              <a:t>b</a:t>
            </a:r>
            <a:endParaRPr lang="es-ES" sz="2400" i="1" dirty="0">
              <a:cs typeface="Times New Roman" pitchFamily="18" charset="0"/>
            </a:endParaRPr>
          </a:p>
        </p:txBody>
      </p:sp>
      <p:pic>
        <p:nvPicPr>
          <p:cNvPr id="33" name="Picture 4"/>
          <p:cNvPicPr>
            <a:picLocks noChangeAspect="1" noChangeArrowheads="1"/>
          </p:cNvPicPr>
          <p:nvPr/>
        </p:nvPicPr>
        <p:blipFill>
          <a:blip r:embed="rId7" cstate="print"/>
          <a:srcRect l="71948" r="13875"/>
          <a:stretch>
            <a:fillRect/>
          </a:stretch>
        </p:blipFill>
        <p:spPr bwMode="auto">
          <a:xfrm>
            <a:off x="7672415" y="1730393"/>
            <a:ext cx="223837" cy="4511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a:spLocks noGrp="1"/>
          </p:cNvSpPr>
          <p:nvPr>
            <p:ph type="title"/>
          </p:nvPr>
        </p:nvSpPr>
        <p:spPr>
          <a:xfrm>
            <a:off x="508001" y="115888"/>
            <a:ext cx="7332663" cy="576262"/>
          </a:xfrm>
        </p:spPr>
        <p:txBody>
          <a:bodyPr/>
          <a:lstStyle/>
          <a:p>
            <a:r>
              <a:rPr lang="en-US" dirty="0" smtClean="0"/>
              <a:t>Poisson Problem for a Domain with Two Materials</a:t>
            </a:r>
            <a:endParaRPr lang="es-ES" dirty="0"/>
          </a:p>
        </p:txBody>
      </p:sp>
      <p:sp>
        <p:nvSpPr>
          <p:cNvPr id="11" name="Rectangle 4"/>
          <p:cNvSpPr>
            <a:spLocks noChangeArrowheads="1"/>
          </p:cNvSpPr>
          <p:nvPr/>
        </p:nvSpPr>
        <p:spPr bwMode="auto">
          <a:xfrm>
            <a:off x="507349" y="620713"/>
            <a:ext cx="7417415" cy="618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Dielectric cylinder in an uniform electric field</a:t>
            </a:r>
          </a:p>
          <a:p>
            <a:pPr algn="l">
              <a:lnSpc>
                <a:spcPct val="70000"/>
              </a:lnSpc>
              <a:spcBef>
                <a:spcPct val="50000"/>
              </a:spcBef>
            </a:pPr>
            <a:r>
              <a:rPr kumimoji="0" lang="en-US" sz="1800" dirty="0" smtClean="0">
                <a:solidFill>
                  <a:srgbClr val="C8C8C8"/>
                </a:solidFill>
                <a:latin typeface="Arial" charset="0"/>
              </a:rPr>
              <a:t>Numerical solution detail (potential and electric field) in physical domain</a:t>
            </a:r>
          </a:p>
        </p:txBody>
      </p:sp>
      <p:pic>
        <p:nvPicPr>
          <p:cNvPr id="6" name="Imagen 7" descr="Dielectric2.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06600" y="1625429"/>
            <a:ext cx="5913267" cy="4093800"/>
          </a:xfrm>
          <a:prstGeom prst="rect">
            <a:avLst/>
          </a:prstGeom>
        </p:spPr>
      </p:pic>
      <p:sp>
        <p:nvSpPr>
          <p:cNvPr id="7" name="CuadroTexto 4"/>
          <p:cNvSpPr txBox="1"/>
          <p:nvPr/>
        </p:nvSpPr>
        <p:spPr>
          <a:xfrm>
            <a:off x="0" y="5925419"/>
            <a:ext cx="9906000" cy="646331"/>
          </a:xfrm>
          <a:prstGeom prst="rect">
            <a:avLst/>
          </a:prstGeom>
          <a:noFill/>
        </p:spPr>
        <p:txBody>
          <a:bodyPr wrap="square" rtlCol="0">
            <a:spAutoFit/>
          </a:bodyPr>
          <a:lstStyle/>
          <a:p>
            <a:pPr defTabSz="457200" eaLnBrk="1" fontAlgn="auto" hangingPunct="1">
              <a:spcBef>
                <a:spcPts val="0"/>
              </a:spcBef>
              <a:spcAft>
                <a:spcPts val="0"/>
              </a:spcAft>
            </a:pPr>
            <a:r>
              <a:rPr kumimoji="0" lang="en-US" sz="1800" dirty="0" smtClean="0">
                <a:solidFill>
                  <a:srgbClr val="000000"/>
                </a:solidFill>
                <a:latin typeface="Trebuchet MS"/>
              </a:rPr>
              <a:t>Comparing with the analytic solution, we have measured a </a:t>
            </a:r>
          </a:p>
          <a:p>
            <a:pPr defTabSz="457200" eaLnBrk="1" fontAlgn="auto" hangingPunct="1">
              <a:spcBef>
                <a:spcPts val="0"/>
              </a:spcBef>
              <a:spcAft>
                <a:spcPts val="0"/>
              </a:spcAft>
            </a:pPr>
            <a:r>
              <a:rPr kumimoji="0" lang="en-US" sz="1800" b="1" dirty="0" smtClean="0">
                <a:solidFill>
                  <a:srgbClr val="000000"/>
                </a:solidFill>
                <a:latin typeface="Trebuchet MS"/>
              </a:rPr>
              <a:t>maximum error</a:t>
            </a:r>
            <a:r>
              <a:rPr kumimoji="0" lang="en-US" sz="1800" dirty="0" smtClean="0">
                <a:solidFill>
                  <a:srgbClr val="000000"/>
                </a:solidFill>
                <a:latin typeface="Trebuchet MS"/>
              </a:rPr>
              <a:t> in the potential of </a:t>
            </a:r>
            <a:r>
              <a:rPr kumimoji="0" lang="en-US" sz="1800" b="1" dirty="0" smtClean="0">
                <a:solidFill>
                  <a:srgbClr val="000000"/>
                </a:solidFill>
                <a:latin typeface="Trebuchet MS"/>
              </a:rPr>
              <a:t>0.88%</a:t>
            </a:r>
            <a:r>
              <a:rPr kumimoji="0" lang="en-US" sz="1800" dirty="0" smtClean="0">
                <a:solidFill>
                  <a:srgbClr val="000000"/>
                </a:solidFill>
                <a:latin typeface="Trebuchet MS"/>
              </a:rPr>
              <a:t>.</a:t>
            </a:r>
            <a:endParaRPr kumimoji="0" lang="en-US" sz="1800" dirty="0">
              <a:solidFill>
                <a:srgbClr val="000000"/>
              </a:solidFill>
              <a:latin typeface="Trebuchet M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68388" y="620713"/>
            <a:ext cx="4211409" cy="618631"/>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a:solidFill>
                  <a:srgbClr val="C8C8C8"/>
                </a:solidFill>
                <a:latin typeface="Arial" charset="0"/>
              </a:rPr>
              <a:t>Automatic Construction of the </a:t>
            </a:r>
            <a:r>
              <a:rPr kumimoji="0" lang="en-US" sz="1800" dirty="0" smtClean="0">
                <a:solidFill>
                  <a:srgbClr val="C8C8C8"/>
                </a:solidFill>
                <a:latin typeface="Arial" charset="0"/>
              </a:rPr>
              <a:t>Meccano</a:t>
            </a:r>
          </a:p>
          <a:p>
            <a:pPr algn="l">
              <a:lnSpc>
                <a:spcPct val="70000"/>
              </a:lnSpc>
              <a:spcBef>
                <a:spcPct val="50000"/>
              </a:spcBef>
            </a:pPr>
            <a:r>
              <a:rPr kumimoji="0" lang="en-US" sz="1800" i="1" dirty="0" err="1" smtClean="0">
                <a:solidFill>
                  <a:srgbClr val="C8C8C8"/>
                </a:solidFill>
                <a:latin typeface="Arial" charset="0"/>
              </a:rPr>
              <a:t>Octree</a:t>
            </a:r>
            <a:r>
              <a:rPr kumimoji="0" lang="en-US" sz="1800" i="1" dirty="0" smtClean="0">
                <a:solidFill>
                  <a:srgbClr val="C8C8C8"/>
                </a:solidFill>
                <a:latin typeface="Arial" charset="0"/>
              </a:rPr>
              <a:t> Subdivision – </a:t>
            </a:r>
            <a:r>
              <a:rPr kumimoji="0" lang="en-US" sz="1800" i="1" dirty="0" err="1" smtClean="0">
                <a:solidFill>
                  <a:srgbClr val="C8C8C8"/>
                </a:solidFill>
                <a:latin typeface="Arial" charset="0"/>
              </a:rPr>
              <a:t>Petrosoft</a:t>
            </a:r>
            <a:r>
              <a:rPr kumimoji="0" lang="en-US" sz="1800" i="1" dirty="0" smtClean="0">
                <a:solidFill>
                  <a:srgbClr val="C8C8C8"/>
                </a:solidFill>
                <a:latin typeface="Arial" charset="0"/>
              </a:rPr>
              <a:t> (México)</a:t>
            </a:r>
          </a:p>
        </p:txBody>
      </p:sp>
      <p:sp>
        <p:nvSpPr>
          <p:cNvPr id="57354"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Final Comments and Future Works</a:t>
            </a:r>
          </a:p>
        </p:txBody>
      </p:sp>
      <p:pic>
        <p:nvPicPr>
          <p:cNvPr id="1003522" name="Picture 2" descr="C:\Documents and Settings\Rafa\Mis documentos\CopiaNuevaEnero2014PortatilRAFA\PUBLICACIONES\Articulos\ECMInewsletter2014\octree_images\img04.png"/>
          <p:cNvPicPr>
            <a:picLocks noChangeAspect="1" noChangeArrowheads="1"/>
          </p:cNvPicPr>
          <p:nvPr/>
        </p:nvPicPr>
        <p:blipFill>
          <a:blip r:embed="rId2" cstate="print"/>
          <a:srcRect t="8494"/>
          <a:stretch>
            <a:fillRect/>
          </a:stretch>
        </p:blipFill>
        <p:spPr bwMode="auto">
          <a:xfrm>
            <a:off x="89786" y="1403797"/>
            <a:ext cx="9738766" cy="5241702"/>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68388" y="620713"/>
            <a:ext cx="4211409" cy="618631"/>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a:solidFill>
                  <a:srgbClr val="C8C8C8"/>
                </a:solidFill>
                <a:latin typeface="Arial" charset="0"/>
              </a:rPr>
              <a:t>Automatic Construction of the </a:t>
            </a:r>
            <a:r>
              <a:rPr kumimoji="0" lang="en-US" sz="1800" dirty="0" smtClean="0">
                <a:solidFill>
                  <a:srgbClr val="C8C8C8"/>
                </a:solidFill>
                <a:latin typeface="Arial" charset="0"/>
              </a:rPr>
              <a:t>Meccano</a:t>
            </a:r>
          </a:p>
          <a:p>
            <a:pPr algn="l">
              <a:lnSpc>
                <a:spcPct val="70000"/>
              </a:lnSpc>
              <a:spcBef>
                <a:spcPct val="50000"/>
              </a:spcBef>
            </a:pPr>
            <a:r>
              <a:rPr kumimoji="0" lang="en-US" sz="1800" i="1" dirty="0" err="1" smtClean="0">
                <a:solidFill>
                  <a:srgbClr val="C8C8C8"/>
                </a:solidFill>
                <a:latin typeface="Arial" charset="0"/>
              </a:rPr>
              <a:t>Octree</a:t>
            </a:r>
            <a:r>
              <a:rPr kumimoji="0" lang="en-US" sz="1800" i="1" dirty="0" smtClean="0">
                <a:solidFill>
                  <a:srgbClr val="C8C8C8"/>
                </a:solidFill>
                <a:latin typeface="Arial" charset="0"/>
              </a:rPr>
              <a:t> Subdivision – </a:t>
            </a:r>
            <a:r>
              <a:rPr kumimoji="0" lang="en-US" sz="1800" i="1" dirty="0" err="1" smtClean="0">
                <a:solidFill>
                  <a:srgbClr val="C8C8C8"/>
                </a:solidFill>
                <a:latin typeface="Arial" charset="0"/>
              </a:rPr>
              <a:t>Petrosoft</a:t>
            </a:r>
            <a:r>
              <a:rPr kumimoji="0" lang="en-US" sz="1800" i="1" dirty="0" smtClean="0">
                <a:solidFill>
                  <a:srgbClr val="C8C8C8"/>
                </a:solidFill>
                <a:latin typeface="Arial" charset="0"/>
              </a:rPr>
              <a:t> (México)</a:t>
            </a:r>
          </a:p>
        </p:txBody>
      </p:sp>
      <p:sp>
        <p:nvSpPr>
          <p:cNvPr id="57354"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Final Comments and Future Works</a:t>
            </a:r>
          </a:p>
        </p:txBody>
      </p:sp>
      <p:pic>
        <p:nvPicPr>
          <p:cNvPr id="1004546" name="Picture 2" descr="C:\Documents and Settings\Rafa\Mis documentos\CopiaNuevaEnero2014PortatilRAFA\PUBLICACIONES\Articulos\ECMInewsletter2014\octree_images\img05.png"/>
          <p:cNvPicPr>
            <a:picLocks noChangeAspect="1" noChangeArrowheads="1"/>
          </p:cNvPicPr>
          <p:nvPr/>
        </p:nvPicPr>
        <p:blipFill>
          <a:blip r:embed="rId2" cstate="print"/>
          <a:srcRect/>
          <a:stretch>
            <a:fillRect/>
          </a:stretch>
        </p:blipFill>
        <p:spPr bwMode="auto">
          <a:xfrm>
            <a:off x="560437" y="1411175"/>
            <a:ext cx="8865676" cy="5214692"/>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68388" y="620713"/>
            <a:ext cx="421140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Automatic Construction of the Meccano</a:t>
            </a:r>
            <a:endParaRPr kumimoji="0" lang="en-US" sz="1800" i="1">
              <a:solidFill>
                <a:srgbClr val="C8C8C8"/>
              </a:solidFill>
              <a:latin typeface="Arial" charset="0"/>
            </a:endParaRPr>
          </a:p>
        </p:txBody>
      </p:sp>
      <p:sp>
        <p:nvSpPr>
          <p:cNvPr id="57354"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Final Comments and Future Works</a:t>
            </a:r>
          </a:p>
        </p:txBody>
      </p:sp>
      <p:pic>
        <p:nvPicPr>
          <p:cNvPr id="11" name="videoHorse.mpg">
            <a:hlinkClick r:id="" action="ppaction://media"/>
          </p:cNvPr>
          <p:cNvPicPr>
            <a:picLocks noRot="1" noChangeAspect="1"/>
          </p:cNvPicPr>
          <p:nvPr>
            <a:videoFile r:link="rId1"/>
          </p:nvPr>
        </p:nvPicPr>
        <p:blipFill>
          <a:blip r:embed="rId3" cstate="print"/>
          <a:stretch>
            <a:fillRect/>
          </a:stretch>
        </p:blipFill>
        <p:spPr>
          <a:xfrm>
            <a:off x="790788" y="1441857"/>
            <a:ext cx="8427553" cy="510019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68388" y="620713"/>
            <a:ext cx="421140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Automatic Construction of the Meccano</a:t>
            </a:r>
            <a:endParaRPr kumimoji="0" lang="en-US" sz="1800" i="1">
              <a:solidFill>
                <a:srgbClr val="C8C8C8"/>
              </a:solidFill>
              <a:latin typeface="Arial" charset="0"/>
            </a:endParaRPr>
          </a:p>
        </p:txBody>
      </p:sp>
      <p:sp>
        <p:nvSpPr>
          <p:cNvPr id="57354"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a:solidFill>
                  <a:srgbClr val="FFFFFF"/>
                </a:solidFill>
                <a:latin typeface="Trebuchet MS" pitchFamily="34" charset="0"/>
              </a:rPr>
              <a:t>Final Comments and Future Works</a:t>
            </a:r>
          </a:p>
        </p:txBody>
      </p:sp>
      <p:pic>
        <p:nvPicPr>
          <p:cNvPr id="211971" name="Picture 3" descr="C:\Documents and Settings\Rafa\Mis documentos\CopiaNuevaJunio2013PortatilRAFA\CONFERENCIAS\Roundtable13\MarinaEscobar\FotoJuegoMecano2.JPG"/>
          <p:cNvPicPr>
            <a:picLocks noChangeAspect="1" noChangeArrowheads="1"/>
          </p:cNvPicPr>
          <p:nvPr/>
        </p:nvPicPr>
        <p:blipFill>
          <a:blip r:embed="rId2" cstate="print"/>
          <a:srcRect l="3207" t="1920" r="3242" b="12834"/>
          <a:stretch>
            <a:fillRect/>
          </a:stretch>
        </p:blipFill>
        <p:spPr bwMode="auto">
          <a:xfrm>
            <a:off x="1673158" y="1468881"/>
            <a:ext cx="6450858" cy="4091687"/>
          </a:xfrm>
          <a:prstGeom prst="rect">
            <a:avLst/>
          </a:prstGeom>
          <a:noFill/>
        </p:spPr>
      </p:pic>
      <p:pic>
        <p:nvPicPr>
          <p:cNvPr id="12" name="Imagen 7" descr="arma_cube_kossasky.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6873439" y="4917702"/>
            <a:ext cx="1794431" cy="1711698"/>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454035"/>
            <a:ext cx="9905999" cy="576263"/>
          </a:xfrm>
          <a:prstGeom prst="rect">
            <a:avLst/>
          </a:prstGeom>
          <a:noFill/>
          <a:ln w="9525">
            <a:noFill/>
            <a:miter lim="800000"/>
            <a:headEnd/>
            <a:tailEnd/>
          </a:ln>
        </p:spPr>
        <p:txBody>
          <a:bodyPr wrap="none" lIns="91393" tIns="45697" rIns="91393" bIns="45697"/>
          <a:lstStyle/>
          <a:p>
            <a:pPr eaLnBrk="1" hangingPunct="1"/>
            <a:r>
              <a:rPr kumimoji="0" lang="en-US" sz="2400" b="1" dirty="0" smtClean="0">
                <a:solidFill>
                  <a:srgbClr val="000000"/>
                </a:solidFill>
                <a:latin typeface="Trebuchet MS" pitchFamily="34" charset="0"/>
                <a:hlinkClick r:id="rId2" action="ppaction://hlinkfile"/>
              </a:rPr>
              <a:t>Video of University Institute SIANI</a:t>
            </a:r>
            <a:endParaRPr kumimoji="0" lang="en-US" sz="2400" b="1" dirty="0" smtClean="0">
              <a:solidFill>
                <a:srgbClr val="000000"/>
              </a:solidFill>
              <a:latin typeface="Trebuchet MS" pitchFamily="34" charset="0"/>
            </a:endParaRPr>
          </a:p>
        </p:txBody>
      </p:sp>
      <p:pic>
        <p:nvPicPr>
          <p:cNvPr id="834563" name="Picture 3" descr="C:\Documents and Settings\Rafa\Mis documentos\CopiaNuevaEnero2014PortatilRAFA\INSTITUTO\LogosSIANI\logoSiani.png"/>
          <p:cNvPicPr>
            <a:picLocks noChangeAspect="1" noChangeArrowheads="1"/>
          </p:cNvPicPr>
          <p:nvPr/>
        </p:nvPicPr>
        <p:blipFill>
          <a:blip r:embed="rId3" cstate="print"/>
          <a:srcRect/>
          <a:stretch>
            <a:fillRect/>
          </a:stretch>
        </p:blipFill>
        <p:spPr bwMode="auto">
          <a:xfrm>
            <a:off x="796766" y="2806221"/>
            <a:ext cx="4133845" cy="1521080"/>
          </a:xfrm>
          <a:prstGeom prst="rect">
            <a:avLst/>
          </a:prstGeom>
          <a:noFill/>
        </p:spPr>
      </p:pic>
      <p:pic>
        <p:nvPicPr>
          <p:cNvPr id="834564" name="Picture 4" descr="C:\Documents and Settings\Rafa\Mis documentos\CopiaNuevaEnero2014PortatilRAFA\LOGOS\propuestas logo 25 aniversario sel rgb.jpg"/>
          <p:cNvPicPr>
            <a:picLocks noChangeAspect="1" noChangeArrowheads="1"/>
          </p:cNvPicPr>
          <p:nvPr/>
        </p:nvPicPr>
        <p:blipFill>
          <a:blip r:embed="rId4" cstate="print"/>
          <a:srcRect/>
          <a:stretch>
            <a:fillRect/>
          </a:stretch>
        </p:blipFill>
        <p:spPr bwMode="auto">
          <a:xfrm>
            <a:off x="6529589" y="1906716"/>
            <a:ext cx="2459864" cy="3527186"/>
          </a:xfrm>
          <a:prstGeom prst="rect">
            <a:avLst/>
          </a:prstGeom>
          <a:noFill/>
        </p:spPr>
      </p:pic>
    </p:spTree>
  </p:cSld>
  <p:clrMapOvr>
    <a:masterClrMapping/>
  </p:clrMapOvr>
  <p:transition spd="slow" advTm="5000">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6243768"/>
            <a:ext cx="9906000" cy="649287"/>
          </a:xfrm>
          <a:prstGeom prst="rect">
            <a:avLst/>
          </a:prstGeom>
          <a:noFill/>
          <a:ln w="57150" algn="ctr">
            <a:noFill/>
            <a:miter lim="800000"/>
            <a:headEnd/>
            <a:tailEnd/>
          </a:ln>
        </p:spPr>
        <p:txBody>
          <a:bodyPr lIns="90000" tIns="46800" rIns="90000" bIns="46800" anchor="ctr">
            <a:spAutoFit/>
          </a:bodyPr>
          <a:lstStyle/>
          <a:p>
            <a:r>
              <a:rPr lang="en-US" sz="1800" dirty="0">
                <a:solidFill>
                  <a:srgbClr val="000000"/>
                </a:solidFill>
                <a:latin typeface="Arial" charset="0"/>
                <a:hlinkClick r:id="rId3"/>
              </a:rPr>
              <a:t>http://www.dca.iusiani.ulpgc.es/proyecto2012-2014</a:t>
            </a:r>
            <a:endParaRPr lang="en-US" sz="1800" dirty="0">
              <a:solidFill>
                <a:srgbClr val="000000"/>
              </a:solidFill>
              <a:latin typeface="Arial" charset="0"/>
            </a:endParaRPr>
          </a:p>
          <a:p>
            <a:endParaRPr lang="en-US" sz="1800" dirty="0">
              <a:solidFill>
                <a:srgbClr val="000000"/>
              </a:solidFill>
              <a:latin typeface="Arial" charset="0"/>
            </a:endParaRPr>
          </a:p>
        </p:txBody>
      </p:sp>
      <p:sp>
        <p:nvSpPr>
          <p:cNvPr id="19459" name="Rectangle 9"/>
          <p:cNvSpPr>
            <a:spLocks noChangeArrowheads="1"/>
          </p:cNvSpPr>
          <p:nvPr/>
        </p:nvSpPr>
        <p:spPr bwMode="auto">
          <a:xfrm>
            <a:off x="0" y="2926676"/>
            <a:ext cx="9848850" cy="954107"/>
          </a:xfrm>
          <a:prstGeom prst="rect">
            <a:avLst/>
          </a:prstGeom>
          <a:noFill/>
          <a:ln w="57150">
            <a:noFill/>
            <a:miter lim="800000"/>
            <a:headEnd/>
            <a:tailEnd/>
          </a:ln>
        </p:spPr>
        <p:txBody>
          <a:bodyPr anchor="ctr">
            <a:spAutoFit/>
          </a:bodyPr>
          <a:lstStyle/>
          <a:p>
            <a:r>
              <a:rPr lang="en-US" sz="3200" b="1" dirty="0" smtClean="0">
                <a:solidFill>
                  <a:srgbClr val="FFFFFF"/>
                </a:solidFill>
                <a:latin typeface="Trebuchet MS" pitchFamily="34" charset="0"/>
              </a:rPr>
              <a:t>Mesh Generation and </a:t>
            </a:r>
            <a:r>
              <a:rPr lang="en-US" sz="3200" b="1" dirty="0" err="1" smtClean="0">
                <a:solidFill>
                  <a:srgbClr val="FFFFFF"/>
                </a:solidFill>
                <a:latin typeface="Trebuchet MS" pitchFamily="34" charset="0"/>
              </a:rPr>
              <a:t>Isogeometric</a:t>
            </a:r>
            <a:r>
              <a:rPr lang="en-US" sz="3200" b="1" dirty="0" smtClean="0">
                <a:solidFill>
                  <a:srgbClr val="FFFFFF"/>
                </a:solidFill>
                <a:latin typeface="Trebuchet MS" pitchFamily="34" charset="0"/>
              </a:rPr>
              <a:t> Analysis</a:t>
            </a:r>
          </a:p>
          <a:p>
            <a:endParaRPr lang="en-US" sz="2400" b="1" dirty="0">
              <a:solidFill>
                <a:srgbClr val="FFFFFF"/>
              </a:solidFill>
              <a:latin typeface="Trebuchet MS" pitchFamily="34" charset="0"/>
            </a:endParaRPr>
          </a:p>
        </p:txBody>
      </p:sp>
      <p:sp>
        <p:nvSpPr>
          <p:cNvPr id="19460" name="Rectangle 12"/>
          <p:cNvSpPr>
            <a:spLocks noChangeArrowheads="1"/>
          </p:cNvSpPr>
          <p:nvPr/>
        </p:nvSpPr>
        <p:spPr bwMode="auto">
          <a:xfrm>
            <a:off x="-6351" y="5675066"/>
            <a:ext cx="9906000" cy="617734"/>
          </a:xfrm>
          <a:prstGeom prst="rect">
            <a:avLst/>
          </a:prstGeom>
          <a:noFill/>
          <a:ln w="57150" algn="ctr">
            <a:noFill/>
            <a:miter lim="800000"/>
            <a:headEnd/>
            <a:tailEnd/>
          </a:ln>
        </p:spPr>
        <p:txBody>
          <a:bodyPr lIns="90000" tIns="46800" rIns="90000" bIns="46800" anchor="ctr">
            <a:spAutoFit/>
          </a:bodyPr>
          <a:lstStyle/>
          <a:p>
            <a:r>
              <a:rPr lang="es-ES" sz="1600" dirty="0">
                <a:solidFill>
                  <a:srgbClr val="000000"/>
                </a:solidFill>
                <a:latin typeface="Arial" charset="0"/>
              </a:rPr>
              <a:t>MINECO y FEDER </a:t>
            </a:r>
            <a:r>
              <a:rPr lang="en-US" sz="1600" dirty="0">
                <a:solidFill>
                  <a:srgbClr val="000000"/>
                </a:solidFill>
                <a:latin typeface="Arial" charset="0"/>
              </a:rPr>
              <a:t>Project</a:t>
            </a:r>
            <a:r>
              <a:rPr lang="es-ES" sz="1600" dirty="0">
                <a:solidFill>
                  <a:srgbClr val="000000"/>
                </a:solidFill>
                <a:latin typeface="Arial" charset="0"/>
              </a:rPr>
              <a:t>: </a:t>
            </a:r>
            <a:r>
              <a:rPr lang="en-US" sz="1600" dirty="0" smtClean="0">
                <a:solidFill>
                  <a:srgbClr val="000000"/>
                </a:solidFill>
                <a:latin typeface="Arial" charset="0"/>
              </a:rPr>
              <a:t>CGL2011-29396-C03-00</a:t>
            </a:r>
          </a:p>
          <a:p>
            <a:r>
              <a:rPr lang="en-US" sz="1600" dirty="0" smtClean="0">
                <a:solidFill>
                  <a:srgbClr val="000000"/>
                </a:solidFill>
                <a:latin typeface="Arial" charset="0"/>
              </a:rPr>
              <a:t>CONACYT-SENER </a:t>
            </a:r>
            <a:r>
              <a:rPr lang="en-US" sz="1600" dirty="0">
                <a:solidFill>
                  <a:srgbClr val="000000"/>
                </a:solidFill>
                <a:latin typeface="Arial" charset="0"/>
              </a:rPr>
              <a:t>Project, </a:t>
            </a:r>
            <a:r>
              <a:rPr lang="es-ES" sz="1600" dirty="0" smtClean="0">
                <a:solidFill>
                  <a:srgbClr val="000000"/>
                </a:solidFill>
                <a:latin typeface="Arial" charset="0"/>
              </a:rPr>
              <a:t>Fondo Sectorial</a:t>
            </a:r>
            <a:r>
              <a:rPr lang="en-US" sz="1600" dirty="0" smtClean="0">
                <a:solidFill>
                  <a:srgbClr val="000000"/>
                </a:solidFill>
                <a:latin typeface="Arial" charset="0"/>
              </a:rPr>
              <a:t>, </a:t>
            </a:r>
            <a:r>
              <a:rPr lang="en-US" sz="1600" dirty="0">
                <a:solidFill>
                  <a:srgbClr val="000000"/>
                </a:solidFill>
                <a:latin typeface="Arial" charset="0"/>
              </a:rPr>
              <a:t>contract: 163723</a:t>
            </a:r>
            <a:r>
              <a:rPr lang="en-US" sz="1800" dirty="0">
                <a:solidFill>
                  <a:srgbClr val="000000"/>
                </a:solidFill>
                <a:latin typeface="Arial" charset="0"/>
              </a:rPr>
              <a:t> </a:t>
            </a:r>
          </a:p>
        </p:txBody>
      </p:sp>
      <p:sp>
        <p:nvSpPr>
          <p:cNvPr id="19461" name="Rectangle 13"/>
          <p:cNvSpPr>
            <a:spLocks noChangeArrowheads="1"/>
          </p:cNvSpPr>
          <p:nvPr/>
        </p:nvSpPr>
        <p:spPr bwMode="auto">
          <a:xfrm>
            <a:off x="0" y="3558581"/>
            <a:ext cx="9848850" cy="615553"/>
          </a:xfrm>
          <a:prstGeom prst="rect">
            <a:avLst/>
          </a:prstGeom>
          <a:noFill/>
          <a:ln w="57150">
            <a:noFill/>
            <a:miter lim="800000"/>
            <a:headEnd/>
            <a:tailEnd/>
          </a:ln>
        </p:spPr>
        <p:txBody>
          <a:bodyPr anchor="ctr">
            <a:spAutoFit/>
          </a:bodyPr>
          <a:lstStyle/>
          <a:p>
            <a:r>
              <a:rPr lang="en-US" sz="1700" b="1" dirty="0" smtClean="0">
                <a:solidFill>
                  <a:srgbClr val="000000"/>
                </a:solidFill>
                <a:latin typeface="Trebuchet MS" pitchFamily="34" charset="0"/>
              </a:rPr>
              <a:t>J.I. </a:t>
            </a:r>
            <a:r>
              <a:rPr lang="en-US" sz="1700" b="1" dirty="0" err="1" smtClean="0">
                <a:solidFill>
                  <a:srgbClr val="000000"/>
                </a:solidFill>
                <a:latin typeface="Trebuchet MS" pitchFamily="34" charset="0"/>
              </a:rPr>
              <a:t>López</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 M. </a:t>
            </a:r>
            <a:r>
              <a:rPr lang="en-US" sz="1700" b="1" dirty="0" err="1" smtClean="0">
                <a:solidFill>
                  <a:srgbClr val="000000"/>
                </a:solidFill>
                <a:latin typeface="Trebuchet MS" pitchFamily="34" charset="0"/>
              </a:rPr>
              <a:t>Brovka</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 J.M. Escobar</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 J.M. Cascón</a:t>
            </a:r>
            <a:r>
              <a:rPr lang="en-US" sz="1700" b="1" baseline="30000" dirty="0" smtClean="0">
                <a:solidFill>
                  <a:srgbClr val="000000"/>
                </a:solidFill>
                <a:latin typeface="Trebuchet MS" pitchFamily="34" charset="0"/>
              </a:rPr>
              <a:t>(2)</a:t>
            </a:r>
            <a:r>
              <a:rPr lang="en-US" sz="1700" b="1" dirty="0" smtClean="0">
                <a:solidFill>
                  <a:srgbClr val="000000"/>
                </a:solidFill>
                <a:latin typeface="Trebuchet MS" pitchFamily="34" charset="0"/>
              </a:rPr>
              <a:t>, A. Oliver</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 J. </a:t>
            </a:r>
            <a:r>
              <a:rPr lang="en-US" sz="1700" b="1" dirty="0" err="1" smtClean="0">
                <a:solidFill>
                  <a:srgbClr val="000000"/>
                </a:solidFill>
                <a:latin typeface="Trebuchet MS" pitchFamily="34" charset="0"/>
              </a:rPr>
              <a:t>Ramírez</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 </a:t>
            </a:r>
          </a:p>
          <a:p>
            <a:r>
              <a:rPr lang="en-US" sz="1700" b="1" dirty="0" smtClean="0">
                <a:solidFill>
                  <a:srgbClr val="000000"/>
                </a:solidFill>
                <a:latin typeface="Trebuchet MS" pitchFamily="34" charset="0"/>
              </a:rPr>
              <a:t>G.V. Socorro</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 E. Rodríguez</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 G. Montero</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 and R. Montenegro</a:t>
            </a:r>
            <a:r>
              <a:rPr lang="en-US" sz="1700" b="1" baseline="30000" dirty="0" smtClean="0">
                <a:solidFill>
                  <a:srgbClr val="000000"/>
                </a:solidFill>
                <a:latin typeface="Trebuchet MS" pitchFamily="34" charset="0"/>
              </a:rPr>
              <a:t>(1)</a:t>
            </a:r>
            <a:r>
              <a:rPr lang="en-US" sz="1700" b="1" dirty="0" smtClean="0">
                <a:solidFill>
                  <a:srgbClr val="000000"/>
                </a:solidFill>
                <a:latin typeface="Trebuchet MS" pitchFamily="34" charset="0"/>
              </a:rPr>
              <a:t>*</a:t>
            </a:r>
            <a:endParaRPr lang="es-ES" sz="1700" b="1" baseline="30000" dirty="0">
              <a:solidFill>
                <a:srgbClr val="000000"/>
              </a:solidFill>
              <a:latin typeface="Trebuchet MS" pitchFamily="34" charset="0"/>
            </a:endParaRPr>
          </a:p>
        </p:txBody>
      </p:sp>
      <p:sp>
        <p:nvSpPr>
          <p:cNvPr id="19462" name="Rectangle 14"/>
          <p:cNvSpPr>
            <a:spLocks noChangeArrowheads="1"/>
          </p:cNvSpPr>
          <p:nvPr/>
        </p:nvSpPr>
        <p:spPr bwMode="auto">
          <a:xfrm>
            <a:off x="0" y="4132213"/>
            <a:ext cx="9906000" cy="772519"/>
          </a:xfrm>
          <a:prstGeom prst="rect">
            <a:avLst/>
          </a:prstGeom>
          <a:noFill/>
          <a:ln w="57150">
            <a:noFill/>
            <a:miter lim="800000"/>
            <a:headEnd/>
            <a:tailEnd/>
          </a:ln>
        </p:spPr>
        <p:txBody>
          <a:bodyPr wrap="square" anchor="ctr">
            <a:spAutoFit/>
          </a:bodyPr>
          <a:lstStyle/>
          <a:p>
            <a:pPr algn="l">
              <a:spcBef>
                <a:spcPct val="20000"/>
              </a:spcBef>
            </a:pPr>
            <a:r>
              <a:rPr lang="en-US" sz="1300" baseline="30000" dirty="0" smtClean="0">
                <a:solidFill>
                  <a:srgbClr val="010000"/>
                </a:solidFill>
                <a:latin typeface="Trebuchet MS" pitchFamily="34" charset="0"/>
              </a:rPr>
              <a:t>		(</a:t>
            </a:r>
            <a:r>
              <a:rPr lang="en-US" sz="1300" baseline="30000" dirty="0">
                <a:solidFill>
                  <a:srgbClr val="010000"/>
                </a:solidFill>
                <a:latin typeface="Trebuchet MS" pitchFamily="34" charset="0"/>
              </a:rPr>
              <a:t>1)  </a:t>
            </a:r>
            <a:r>
              <a:rPr lang="en-US" sz="1300" dirty="0">
                <a:solidFill>
                  <a:srgbClr val="010000"/>
                </a:solidFill>
                <a:latin typeface="Trebuchet MS" pitchFamily="34" charset="0"/>
              </a:rPr>
              <a:t>University </a:t>
            </a:r>
            <a:r>
              <a:rPr lang="en-US" sz="1300" dirty="0" smtClean="0">
                <a:solidFill>
                  <a:srgbClr val="010000"/>
                </a:solidFill>
                <a:latin typeface="Trebuchet MS" pitchFamily="34" charset="0"/>
              </a:rPr>
              <a:t>Institute SIANI</a:t>
            </a:r>
            <a:r>
              <a:rPr lang="en-US" sz="1300" dirty="0">
                <a:solidFill>
                  <a:srgbClr val="010000"/>
                </a:solidFill>
                <a:latin typeface="Trebuchet MS" pitchFamily="34" charset="0"/>
              </a:rPr>
              <a:t>, University of Las Palmas de Gran </a:t>
            </a:r>
            <a:r>
              <a:rPr lang="en-US" sz="1300" dirty="0" err="1">
                <a:solidFill>
                  <a:srgbClr val="010000"/>
                </a:solidFill>
                <a:latin typeface="Trebuchet MS" pitchFamily="34" charset="0"/>
              </a:rPr>
              <a:t>Canaria</a:t>
            </a:r>
            <a:r>
              <a:rPr lang="en-US" sz="1300" dirty="0">
                <a:solidFill>
                  <a:srgbClr val="010000"/>
                </a:solidFill>
                <a:latin typeface="Trebuchet MS" pitchFamily="34" charset="0"/>
              </a:rPr>
              <a:t>, Spain</a:t>
            </a:r>
          </a:p>
          <a:p>
            <a:pPr algn="l">
              <a:spcBef>
                <a:spcPct val="20000"/>
              </a:spcBef>
            </a:pPr>
            <a:r>
              <a:rPr lang="es-ES" sz="1300" baseline="30000" dirty="0" smtClean="0">
                <a:solidFill>
                  <a:srgbClr val="010000"/>
                </a:solidFill>
                <a:latin typeface="Trebuchet MS" pitchFamily="34" charset="0"/>
              </a:rPr>
              <a:t>		(</a:t>
            </a:r>
            <a:r>
              <a:rPr lang="es-ES" sz="1300" baseline="30000" dirty="0">
                <a:solidFill>
                  <a:srgbClr val="010000"/>
                </a:solidFill>
                <a:latin typeface="Trebuchet MS" pitchFamily="34" charset="0"/>
              </a:rPr>
              <a:t>2)  </a:t>
            </a:r>
            <a:r>
              <a:rPr lang="en-US" sz="1300" dirty="0">
                <a:solidFill>
                  <a:srgbClr val="010000"/>
                </a:solidFill>
                <a:latin typeface="Trebuchet MS" pitchFamily="34" charset="0"/>
              </a:rPr>
              <a:t>Department of Economics and History of Economics, University of Salamanca, Spain</a:t>
            </a:r>
            <a:endParaRPr lang="en-US" sz="1300" dirty="0">
              <a:solidFill>
                <a:srgbClr val="010000"/>
              </a:solidFill>
              <a:latin typeface="Arial" charset="0"/>
            </a:endParaRPr>
          </a:p>
          <a:p>
            <a:pPr algn="l">
              <a:spcBef>
                <a:spcPct val="20000"/>
              </a:spcBef>
            </a:pPr>
            <a:endParaRPr lang="es-ES" sz="1300" dirty="0">
              <a:solidFill>
                <a:srgbClr val="010000"/>
              </a:solidFill>
              <a:latin typeface="Trebuchet MS" pitchFamily="34" charset="0"/>
            </a:endParaRPr>
          </a:p>
        </p:txBody>
      </p:sp>
      <p:sp>
        <p:nvSpPr>
          <p:cNvPr id="8" name="Rectangle 4"/>
          <p:cNvSpPr>
            <a:spLocks noChangeArrowheads="1"/>
          </p:cNvSpPr>
          <p:nvPr/>
        </p:nvSpPr>
        <p:spPr bwMode="auto">
          <a:xfrm>
            <a:off x="0" y="4862899"/>
            <a:ext cx="9906000" cy="738664"/>
          </a:xfrm>
          <a:prstGeom prst="rect">
            <a:avLst/>
          </a:prstGeom>
          <a:noFill/>
          <a:ln w="57150">
            <a:noFill/>
            <a:miter lim="800000"/>
            <a:headEnd/>
            <a:tailEnd/>
          </a:ln>
        </p:spPr>
        <p:txBody>
          <a:bodyPr wrap="square" anchor="ctr">
            <a:spAutoFit/>
          </a:bodyPr>
          <a:lstStyle/>
          <a:p>
            <a:pPr>
              <a:spcBef>
                <a:spcPct val="20000"/>
              </a:spcBef>
            </a:pPr>
            <a:r>
              <a:rPr lang="en-US" sz="1800" b="1" dirty="0" smtClean="0">
                <a:solidFill>
                  <a:srgbClr val="010000"/>
                </a:solidFill>
                <a:latin typeface="Arial" charset="0"/>
              </a:rPr>
              <a:t>AGH University of Science and Technology, Department of Computer Science,  </a:t>
            </a:r>
          </a:p>
          <a:p>
            <a:pPr>
              <a:spcBef>
                <a:spcPct val="20000"/>
              </a:spcBef>
            </a:pPr>
            <a:r>
              <a:rPr lang="en-US" sz="1800" b="1" dirty="0" smtClean="0">
                <a:solidFill>
                  <a:srgbClr val="010000"/>
                </a:solidFill>
                <a:latin typeface="Arial" charset="0"/>
              </a:rPr>
              <a:t>April 2, 2014, </a:t>
            </a:r>
            <a:r>
              <a:rPr lang="en-US" sz="1800" b="1" dirty="0" err="1" smtClean="0">
                <a:solidFill>
                  <a:srgbClr val="010000"/>
                </a:solidFill>
                <a:latin typeface="Arial" charset="0"/>
              </a:rPr>
              <a:t>Kraków</a:t>
            </a:r>
            <a:r>
              <a:rPr lang="es-ES" sz="1800" b="1" dirty="0" smtClean="0">
                <a:solidFill>
                  <a:srgbClr val="010000"/>
                </a:solidFill>
                <a:latin typeface="Arial" charset="0"/>
              </a:rPr>
              <a:t>, </a:t>
            </a:r>
            <a:r>
              <a:rPr lang="es-ES" sz="1800" b="1" dirty="0" err="1" smtClean="0">
                <a:solidFill>
                  <a:srgbClr val="010000"/>
                </a:solidFill>
                <a:latin typeface="Arial" charset="0"/>
              </a:rPr>
              <a:t>Poland</a:t>
            </a:r>
            <a:r>
              <a:rPr lang="en-US" sz="2000" b="1" dirty="0" smtClean="0">
                <a:solidFill>
                  <a:srgbClr val="010000"/>
                </a:solidFill>
                <a:latin typeface="Arial" charset="0"/>
              </a:rPr>
              <a:t> </a:t>
            </a:r>
            <a:endParaRPr lang="en-US" sz="2000" b="1" dirty="0">
              <a:solidFill>
                <a:srgbClr val="010000"/>
              </a:solidFill>
              <a:latin typeface="Arial" charset="0"/>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srcRect/>
          <a:stretch>
            <a:fillRect/>
          </a:stretch>
        </p:blipFill>
        <p:spPr bwMode="auto">
          <a:xfrm>
            <a:off x="2" y="-207963"/>
            <a:ext cx="10107613" cy="7232651"/>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65378" name="Picture 2" descr="Proyeccion01_v2_trans"/>
          <p:cNvPicPr>
            <a:picLocks noChangeAspect="1" noChangeArrowheads="1"/>
          </p:cNvPicPr>
          <p:nvPr/>
        </p:nvPicPr>
        <p:blipFill>
          <a:blip r:embed="rId3" cstate="print"/>
          <a:srcRect/>
          <a:stretch>
            <a:fillRect/>
          </a:stretch>
        </p:blipFill>
        <p:spPr bwMode="auto">
          <a:xfrm>
            <a:off x="1962150" y="171452"/>
            <a:ext cx="6648450" cy="6648450"/>
          </a:xfrm>
          <a:prstGeom prst="rect">
            <a:avLst/>
          </a:prstGeom>
          <a:noFill/>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0"/>
          <p:cNvSpPr>
            <a:spLocks noChangeArrowheads="1"/>
          </p:cNvSpPr>
          <p:nvPr/>
        </p:nvSpPr>
        <p:spPr bwMode="auto">
          <a:xfrm>
            <a:off x="468313" y="620713"/>
            <a:ext cx="2300287" cy="290512"/>
          </a:xfrm>
          <a:prstGeom prst="rect">
            <a:avLst/>
          </a:prstGeom>
          <a:noFill/>
          <a:ln w="9525">
            <a:noFill/>
            <a:miter lim="800000"/>
            <a:headEnd/>
            <a:tailEnd/>
          </a:ln>
        </p:spPr>
        <p:txBody>
          <a:bodyPr wrap="none">
            <a:spAutoFit/>
          </a:bodyPr>
          <a:lstStyle/>
          <a:p>
            <a:pPr algn="l">
              <a:lnSpc>
                <a:spcPct val="70000"/>
              </a:lnSpc>
              <a:spcBef>
                <a:spcPct val="50000"/>
              </a:spcBef>
            </a:pPr>
            <a:r>
              <a:rPr kumimoji="0" lang="en-GB" sz="1800" smtClean="0">
                <a:solidFill>
                  <a:srgbClr val="C8C8C8"/>
                </a:solidFill>
                <a:latin typeface="Arial" charset="0"/>
              </a:rPr>
              <a:t>Refinement Criterion</a:t>
            </a:r>
            <a:endParaRPr kumimoji="0" lang="en-GB" sz="1800" i="1" smtClean="0">
              <a:solidFill>
                <a:srgbClr val="C8C8C8"/>
              </a:solidFill>
              <a:latin typeface="Arial" charset="0"/>
            </a:endParaRPr>
          </a:p>
        </p:txBody>
      </p:sp>
      <p:sp>
        <p:nvSpPr>
          <p:cNvPr id="7172" name="Rectangle 4"/>
          <p:cNvSpPr>
            <a:spLocks noChangeArrowheads="1"/>
          </p:cNvSpPr>
          <p:nvPr/>
        </p:nvSpPr>
        <p:spPr bwMode="auto">
          <a:xfrm>
            <a:off x="496888" y="168275"/>
            <a:ext cx="7777162" cy="576263"/>
          </a:xfrm>
          <a:prstGeom prst="rect">
            <a:avLst/>
          </a:prstGeom>
          <a:noFill/>
          <a:ln w="9525">
            <a:noFill/>
            <a:miter lim="800000"/>
            <a:headEnd/>
            <a:tailEnd/>
          </a:ln>
        </p:spPr>
        <p:txBody>
          <a:bodyPr wrap="none"/>
          <a:lstStyle/>
          <a:p>
            <a:pPr algn="l" eaLnBrk="1" hangingPunct="1"/>
            <a:r>
              <a:rPr kumimoji="0" lang="en-US" sz="2400" b="1" smtClean="0">
                <a:solidFill>
                  <a:srgbClr val="FFFFFF"/>
                </a:solidFill>
                <a:latin typeface="Trebuchet MS" pitchFamily="34" charset="0"/>
              </a:rPr>
              <a:t>Meccano Technique for a Complex Genus-Zero Solid </a:t>
            </a:r>
          </a:p>
        </p:txBody>
      </p:sp>
      <p:grpSp>
        <p:nvGrpSpPr>
          <p:cNvPr id="3" name="50 Grupo"/>
          <p:cNvGrpSpPr>
            <a:grpSpLocks/>
          </p:cNvGrpSpPr>
          <p:nvPr/>
        </p:nvGrpSpPr>
        <p:grpSpPr bwMode="auto">
          <a:xfrm>
            <a:off x="3354388" y="1474788"/>
            <a:ext cx="6238875" cy="5049837"/>
            <a:chOff x="3354388" y="1474788"/>
            <a:chExt cx="6238875" cy="5049837"/>
          </a:xfrm>
        </p:grpSpPr>
        <p:sp>
          <p:nvSpPr>
            <p:cNvPr id="7174" name="Rectangle 2"/>
            <p:cNvSpPr>
              <a:spLocks noChangeArrowheads="1"/>
            </p:cNvSpPr>
            <p:nvPr/>
          </p:nvSpPr>
          <p:spPr bwMode="auto">
            <a:xfrm>
              <a:off x="3719755" y="4514850"/>
              <a:ext cx="2341563" cy="2009775"/>
            </a:xfrm>
            <a:prstGeom prst="rect">
              <a:avLst/>
            </a:prstGeom>
            <a:noFill/>
            <a:ln w="28575" algn="ctr">
              <a:solidFill>
                <a:srgbClr val="000000"/>
              </a:solidFill>
              <a:miter lim="800000"/>
              <a:headEnd/>
              <a:tailEnd/>
            </a:ln>
          </p:spPr>
          <p:txBody>
            <a:bodyPr wrap="none" lIns="90000" tIns="46800" rIns="90000" bIns="46800" anchor="ctr">
              <a:spAutoFit/>
            </a:bodyPr>
            <a:lstStyle/>
            <a:p>
              <a:endParaRPr lang="es-ES" smtClean="0"/>
            </a:p>
          </p:txBody>
        </p:sp>
        <p:sp>
          <p:nvSpPr>
            <p:cNvPr id="7175" name="Rectangle 3"/>
            <p:cNvSpPr>
              <a:spLocks noChangeArrowheads="1"/>
            </p:cNvSpPr>
            <p:nvPr/>
          </p:nvSpPr>
          <p:spPr bwMode="auto">
            <a:xfrm>
              <a:off x="4596055" y="3965575"/>
              <a:ext cx="2339975" cy="2008188"/>
            </a:xfrm>
            <a:prstGeom prst="rect">
              <a:avLst/>
            </a:prstGeom>
            <a:noFill/>
            <a:ln w="12700" algn="ctr">
              <a:solidFill>
                <a:srgbClr val="000000"/>
              </a:solidFill>
              <a:miter lim="800000"/>
              <a:headEnd/>
              <a:tailEnd/>
            </a:ln>
          </p:spPr>
          <p:txBody>
            <a:bodyPr wrap="none" lIns="90000" tIns="46800" rIns="90000" bIns="46800" anchor="ctr">
              <a:spAutoFit/>
            </a:bodyPr>
            <a:lstStyle/>
            <a:p>
              <a:endParaRPr lang="es-ES" smtClean="0"/>
            </a:p>
          </p:txBody>
        </p:sp>
        <p:sp>
          <p:nvSpPr>
            <p:cNvPr id="7176" name="Line 4"/>
            <p:cNvSpPr>
              <a:spLocks noChangeShapeType="1"/>
            </p:cNvSpPr>
            <p:nvPr/>
          </p:nvSpPr>
          <p:spPr bwMode="auto">
            <a:xfrm flipV="1">
              <a:off x="3716580" y="3962400"/>
              <a:ext cx="877888" cy="547688"/>
            </a:xfrm>
            <a:prstGeom prst="line">
              <a:avLst/>
            </a:prstGeom>
            <a:noFill/>
            <a:ln w="28575">
              <a:solidFill>
                <a:srgbClr val="000000"/>
              </a:solidFill>
              <a:round/>
              <a:headEnd/>
              <a:tailEnd/>
            </a:ln>
          </p:spPr>
          <p:txBody>
            <a:bodyPr lIns="90000" tIns="46800" rIns="90000" bIns="46800">
              <a:spAutoFit/>
            </a:bodyPr>
            <a:lstStyle/>
            <a:p>
              <a:endParaRPr lang="es-ES" smtClean="0"/>
            </a:p>
          </p:txBody>
        </p:sp>
        <p:sp>
          <p:nvSpPr>
            <p:cNvPr id="7177" name="Line 5"/>
            <p:cNvSpPr>
              <a:spLocks noChangeShapeType="1"/>
            </p:cNvSpPr>
            <p:nvPr/>
          </p:nvSpPr>
          <p:spPr bwMode="auto">
            <a:xfrm flipV="1">
              <a:off x="6078780" y="5973763"/>
              <a:ext cx="854075" cy="534987"/>
            </a:xfrm>
            <a:prstGeom prst="line">
              <a:avLst/>
            </a:prstGeom>
            <a:noFill/>
            <a:ln w="28575">
              <a:solidFill>
                <a:srgbClr val="000000"/>
              </a:solidFill>
              <a:round/>
              <a:headEnd/>
              <a:tailEnd/>
            </a:ln>
          </p:spPr>
          <p:txBody>
            <a:bodyPr lIns="90000" tIns="46800" rIns="90000" bIns="46800">
              <a:spAutoFit/>
            </a:bodyPr>
            <a:lstStyle/>
            <a:p>
              <a:endParaRPr lang="es-ES" smtClean="0"/>
            </a:p>
          </p:txBody>
        </p:sp>
        <p:sp>
          <p:nvSpPr>
            <p:cNvPr id="7178" name="Line 6"/>
            <p:cNvSpPr>
              <a:spLocks noChangeShapeType="1"/>
            </p:cNvSpPr>
            <p:nvPr/>
          </p:nvSpPr>
          <p:spPr bwMode="auto">
            <a:xfrm flipV="1">
              <a:off x="6053380" y="3978275"/>
              <a:ext cx="877888" cy="547688"/>
            </a:xfrm>
            <a:prstGeom prst="line">
              <a:avLst/>
            </a:prstGeom>
            <a:noFill/>
            <a:ln w="28575">
              <a:solidFill>
                <a:srgbClr val="000000"/>
              </a:solidFill>
              <a:round/>
              <a:headEnd/>
              <a:tailEnd/>
            </a:ln>
          </p:spPr>
          <p:txBody>
            <a:bodyPr lIns="90000" tIns="46800" rIns="90000" bIns="46800">
              <a:spAutoFit/>
            </a:bodyPr>
            <a:lstStyle/>
            <a:p>
              <a:endParaRPr lang="es-ES" smtClean="0"/>
            </a:p>
          </p:txBody>
        </p:sp>
        <p:sp>
          <p:nvSpPr>
            <p:cNvPr id="7179" name="Line 7"/>
            <p:cNvSpPr>
              <a:spLocks noChangeShapeType="1"/>
            </p:cNvSpPr>
            <p:nvPr/>
          </p:nvSpPr>
          <p:spPr bwMode="auto">
            <a:xfrm flipV="1">
              <a:off x="3719755" y="5973763"/>
              <a:ext cx="877888" cy="549275"/>
            </a:xfrm>
            <a:prstGeom prst="line">
              <a:avLst/>
            </a:prstGeom>
            <a:noFill/>
            <a:ln w="12700">
              <a:solidFill>
                <a:srgbClr val="000000"/>
              </a:solidFill>
              <a:round/>
              <a:headEnd/>
              <a:tailEnd/>
            </a:ln>
          </p:spPr>
          <p:txBody>
            <a:bodyPr lIns="90000" tIns="46800" rIns="90000" bIns="46800">
              <a:spAutoFit/>
            </a:bodyPr>
            <a:lstStyle/>
            <a:p>
              <a:endParaRPr lang="es-ES" smtClean="0"/>
            </a:p>
          </p:txBody>
        </p:sp>
        <p:sp>
          <p:nvSpPr>
            <p:cNvPr id="7180" name="Freeform 8"/>
            <p:cNvSpPr>
              <a:spLocks/>
            </p:cNvSpPr>
            <p:nvPr/>
          </p:nvSpPr>
          <p:spPr bwMode="auto">
            <a:xfrm>
              <a:off x="4402380" y="4113213"/>
              <a:ext cx="1704975" cy="273050"/>
            </a:xfrm>
            <a:custGeom>
              <a:avLst/>
              <a:gdLst>
                <a:gd name="T0" fmla="*/ 2147483647 w 640"/>
                <a:gd name="T1" fmla="*/ 0 h 118"/>
                <a:gd name="T2" fmla="*/ 0 w 640"/>
                <a:gd name="T3" fmla="*/ 2147483647 h 118"/>
                <a:gd name="T4" fmla="*/ 2147483647 w 640"/>
                <a:gd name="T5" fmla="*/ 2147483647 h 118"/>
                <a:gd name="T6" fmla="*/ 2147483647 w 640"/>
                <a:gd name="T7" fmla="*/ 0 h 118"/>
                <a:gd name="T8" fmla="*/ 0 60000 65536"/>
                <a:gd name="T9" fmla="*/ 0 60000 65536"/>
                <a:gd name="T10" fmla="*/ 0 60000 65536"/>
                <a:gd name="T11" fmla="*/ 0 60000 65536"/>
                <a:gd name="T12" fmla="*/ 0 w 640"/>
                <a:gd name="T13" fmla="*/ 0 h 118"/>
                <a:gd name="T14" fmla="*/ 640 w 640"/>
                <a:gd name="T15" fmla="*/ 118 h 118"/>
              </a:gdLst>
              <a:ahLst/>
              <a:cxnLst>
                <a:cxn ang="T8">
                  <a:pos x="T0" y="T1"/>
                </a:cxn>
                <a:cxn ang="T9">
                  <a:pos x="T2" y="T3"/>
                </a:cxn>
                <a:cxn ang="T10">
                  <a:pos x="T4" y="T5"/>
                </a:cxn>
                <a:cxn ang="T11">
                  <a:pos x="T6" y="T7"/>
                </a:cxn>
              </a:cxnLst>
              <a:rect l="T12" t="T13" r="T14" b="T15"/>
              <a:pathLst>
                <a:path w="640" h="118">
                  <a:moveTo>
                    <a:pt x="640" y="0"/>
                  </a:moveTo>
                  <a:lnTo>
                    <a:pt x="0" y="64"/>
                  </a:lnTo>
                  <a:lnTo>
                    <a:pt x="503" y="118"/>
                  </a:lnTo>
                  <a:lnTo>
                    <a:pt x="640" y="0"/>
                  </a:lnTo>
                  <a:close/>
                </a:path>
              </a:pathLst>
            </a:custGeom>
            <a:solidFill>
              <a:schemeClr val="accent1"/>
            </a:solidFill>
            <a:ln w="28575">
              <a:solidFill>
                <a:srgbClr val="009900"/>
              </a:solidFill>
              <a:round/>
              <a:headEnd/>
              <a:tailEnd/>
            </a:ln>
          </p:spPr>
          <p:txBody>
            <a:bodyPr lIns="90000" tIns="46800" rIns="90000" bIns="46800">
              <a:spAutoFit/>
            </a:bodyPr>
            <a:lstStyle/>
            <a:p>
              <a:endParaRPr lang="es-ES" smtClean="0"/>
            </a:p>
          </p:txBody>
        </p:sp>
        <p:sp>
          <p:nvSpPr>
            <p:cNvPr id="7181" name="Rectangle 14"/>
            <p:cNvSpPr>
              <a:spLocks noChangeArrowheads="1"/>
            </p:cNvSpPr>
            <p:nvPr/>
          </p:nvSpPr>
          <p:spPr bwMode="auto">
            <a:xfrm>
              <a:off x="4032493" y="4183063"/>
              <a:ext cx="474662" cy="444500"/>
            </a:xfrm>
            <a:prstGeom prst="rect">
              <a:avLst/>
            </a:prstGeom>
            <a:noFill/>
            <a:ln w="31750" algn="ctr">
              <a:noFill/>
              <a:miter lim="800000"/>
              <a:headEnd/>
              <a:tailEnd/>
            </a:ln>
          </p:spPr>
          <p:txBody>
            <a:bodyPr wrap="none">
              <a:spAutoFit/>
            </a:bodyPr>
            <a:lstStyle/>
            <a:p>
              <a:r>
                <a:rPr lang="en-US" sz="1400" b="1" smtClean="0">
                  <a:solidFill>
                    <a:srgbClr val="009900"/>
                  </a:solidFill>
                  <a:latin typeface="Arial" charset="0"/>
                </a:rPr>
                <a:t>a</a:t>
              </a:r>
              <a:endParaRPr lang="es-ES" sz="1400" b="1" smtClean="0">
                <a:solidFill>
                  <a:srgbClr val="009900"/>
                </a:solidFill>
                <a:latin typeface="Arial" charset="0"/>
              </a:endParaRPr>
            </a:p>
          </p:txBody>
        </p:sp>
        <p:sp>
          <p:nvSpPr>
            <p:cNvPr id="7182" name="Rectangle 15"/>
            <p:cNvSpPr>
              <a:spLocks noChangeArrowheads="1"/>
            </p:cNvSpPr>
            <p:nvPr/>
          </p:nvSpPr>
          <p:spPr bwMode="auto">
            <a:xfrm>
              <a:off x="5664443" y="4244975"/>
              <a:ext cx="490537" cy="442913"/>
            </a:xfrm>
            <a:prstGeom prst="rect">
              <a:avLst/>
            </a:prstGeom>
            <a:noFill/>
            <a:ln w="31750" algn="ctr">
              <a:noFill/>
              <a:miter lim="800000"/>
              <a:headEnd/>
              <a:tailEnd/>
            </a:ln>
          </p:spPr>
          <p:txBody>
            <a:bodyPr wrap="none">
              <a:spAutoFit/>
            </a:bodyPr>
            <a:lstStyle/>
            <a:p>
              <a:r>
                <a:rPr lang="en-US" sz="1400" b="1" smtClean="0">
                  <a:solidFill>
                    <a:srgbClr val="009900"/>
                  </a:solidFill>
                  <a:latin typeface="Arial" charset="0"/>
                </a:rPr>
                <a:t>b</a:t>
              </a:r>
              <a:endParaRPr lang="es-ES" sz="1400" b="1" smtClean="0">
                <a:solidFill>
                  <a:srgbClr val="009900"/>
                </a:solidFill>
                <a:latin typeface="Arial" charset="0"/>
              </a:endParaRPr>
            </a:p>
          </p:txBody>
        </p:sp>
        <p:sp>
          <p:nvSpPr>
            <p:cNvPr id="7183" name="Rectangle 16"/>
            <p:cNvSpPr>
              <a:spLocks noChangeArrowheads="1"/>
            </p:cNvSpPr>
            <p:nvPr/>
          </p:nvSpPr>
          <p:spPr bwMode="auto">
            <a:xfrm>
              <a:off x="6016868" y="3924300"/>
              <a:ext cx="474662" cy="444500"/>
            </a:xfrm>
            <a:prstGeom prst="rect">
              <a:avLst/>
            </a:prstGeom>
            <a:noFill/>
            <a:ln w="31750" algn="ctr">
              <a:noFill/>
              <a:miter lim="800000"/>
              <a:headEnd/>
              <a:tailEnd/>
            </a:ln>
          </p:spPr>
          <p:txBody>
            <a:bodyPr wrap="none">
              <a:spAutoFit/>
            </a:bodyPr>
            <a:lstStyle/>
            <a:p>
              <a:r>
                <a:rPr lang="en-US" sz="1400" b="1" smtClean="0">
                  <a:solidFill>
                    <a:srgbClr val="009900"/>
                  </a:solidFill>
                  <a:latin typeface="Arial" charset="0"/>
                </a:rPr>
                <a:t>c</a:t>
              </a:r>
              <a:endParaRPr lang="es-ES" sz="1400" b="1" smtClean="0">
                <a:solidFill>
                  <a:srgbClr val="009900"/>
                </a:solidFill>
                <a:latin typeface="Arial" charset="0"/>
              </a:endParaRPr>
            </a:p>
          </p:txBody>
        </p:sp>
        <p:cxnSp>
          <p:nvCxnSpPr>
            <p:cNvPr id="7184" name="58 Conector recto"/>
            <p:cNvCxnSpPr>
              <a:cxnSpLocks noChangeShapeType="1"/>
              <a:stCxn id="7176" idx="1"/>
            </p:cNvCxnSpPr>
            <p:nvPr/>
          </p:nvCxnSpPr>
          <p:spPr bwMode="auto">
            <a:xfrm rot="5400000" flipH="1" flipV="1">
              <a:off x="5766043" y="2790825"/>
              <a:ext cx="0" cy="2343150"/>
            </a:xfrm>
            <a:prstGeom prst="line">
              <a:avLst/>
            </a:prstGeom>
            <a:noFill/>
            <a:ln w="28575" algn="ctr">
              <a:solidFill>
                <a:schemeClr val="tx1"/>
              </a:solidFill>
              <a:round/>
              <a:headEnd/>
              <a:tailEnd/>
            </a:ln>
          </p:spPr>
        </p:cxnSp>
        <p:cxnSp>
          <p:nvCxnSpPr>
            <p:cNvPr id="7185" name="65 Conector recto"/>
            <p:cNvCxnSpPr>
              <a:cxnSpLocks noChangeShapeType="1"/>
            </p:cNvCxnSpPr>
            <p:nvPr/>
          </p:nvCxnSpPr>
          <p:spPr bwMode="auto">
            <a:xfrm rot="16200000" flipH="1">
              <a:off x="5930349" y="4971257"/>
              <a:ext cx="2001837" cy="12700"/>
            </a:xfrm>
            <a:prstGeom prst="line">
              <a:avLst/>
            </a:prstGeom>
            <a:noFill/>
            <a:ln w="28575" algn="ctr">
              <a:solidFill>
                <a:schemeClr val="tx1"/>
              </a:solidFill>
              <a:round/>
              <a:headEnd/>
              <a:tailEnd/>
            </a:ln>
          </p:spPr>
        </p:cxnSp>
        <p:sp>
          <p:nvSpPr>
            <p:cNvPr id="7186" name="Freeform 23"/>
            <p:cNvSpPr>
              <a:spLocks/>
            </p:cNvSpPr>
            <p:nvPr/>
          </p:nvSpPr>
          <p:spPr bwMode="auto">
            <a:xfrm>
              <a:off x="3354388" y="1474788"/>
              <a:ext cx="6238875" cy="2724150"/>
            </a:xfrm>
            <a:custGeom>
              <a:avLst/>
              <a:gdLst>
                <a:gd name="T0" fmla="*/ 2147483647 w 4200"/>
                <a:gd name="T1" fmla="*/ 2147483647 h 1872"/>
                <a:gd name="T2" fmla="*/ 2147483647 w 4200"/>
                <a:gd name="T3" fmla="*/ 2147483647 h 1872"/>
                <a:gd name="T4" fmla="*/ 2147483647 w 4200"/>
                <a:gd name="T5" fmla="*/ 0 h 1872"/>
                <a:gd name="T6" fmla="*/ 2147483647 w 4200"/>
                <a:gd name="T7" fmla="*/ 2147483647 h 1872"/>
                <a:gd name="T8" fmla="*/ 2147483647 w 4200"/>
                <a:gd name="T9" fmla="*/ 2147483647 h 1872"/>
                <a:gd name="T10" fmla="*/ 2147483647 w 4200"/>
                <a:gd name="T11" fmla="*/ 2147483647 h 1872"/>
                <a:gd name="T12" fmla="*/ 2147483647 w 4200"/>
                <a:gd name="T13" fmla="*/ 2147483647 h 1872"/>
                <a:gd name="T14" fmla="*/ 2147483647 w 4200"/>
                <a:gd name="T15" fmla="*/ 2147483647 h 1872"/>
                <a:gd name="T16" fmla="*/ 2147483647 w 4200"/>
                <a:gd name="T17" fmla="*/ 2147483647 h 1872"/>
                <a:gd name="T18" fmla="*/ 2147483647 w 4200"/>
                <a:gd name="T19" fmla="*/ 2147483647 h 1872"/>
                <a:gd name="T20" fmla="*/ 2147483647 w 4200"/>
                <a:gd name="T21" fmla="*/ 2147483647 h 1872"/>
                <a:gd name="T22" fmla="*/ 2147483647 w 4200"/>
                <a:gd name="T23" fmla="*/ 2147483647 h 1872"/>
                <a:gd name="T24" fmla="*/ 2147483647 w 4200"/>
                <a:gd name="T25" fmla="*/ 2147483647 h 1872"/>
                <a:gd name="T26" fmla="*/ 0 w 4200"/>
                <a:gd name="T27" fmla="*/ 2147483647 h 1872"/>
                <a:gd name="T28" fmla="*/ 2147483647 w 4200"/>
                <a:gd name="T29" fmla="*/ 2147483647 h 1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00"/>
                <a:gd name="T46" fmla="*/ 0 h 1872"/>
                <a:gd name="T47" fmla="*/ 4200 w 4200"/>
                <a:gd name="T48" fmla="*/ 1872 h 1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00" h="1872">
                  <a:moveTo>
                    <a:pt x="180" y="642"/>
                  </a:moveTo>
                  <a:lnTo>
                    <a:pt x="972" y="24"/>
                  </a:lnTo>
                  <a:lnTo>
                    <a:pt x="1536" y="0"/>
                  </a:lnTo>
                  <a:lnTo>
                    <a:pt x="2832" y="120"/>
                  </a:lnTo>
                  <a:lnTo>
                    <a:pt x="3714" y="306"/>
                  </a:lnTo>
                  <a:lnTo>
                    <a:pt x="4200" y="654"/>
                  </a:lnTo>
                  <a:lnTo>
                    <a:pt x="4026" y="1266"/>
                  </a:lnTo>
                  <a:lnTo>
                    <a:pt x="3654" y="1836"/>
                  </a:lnTo>
                  <a:lnTo>
                    <a:pt x="3126" y="1872"/>
                  </a:lnTo>
                  <a:lnTo>
                    <a:pt x="1992" y="1482"/>
                  </a:lnTo>
                  <a:lnTo>
                    <a:pt x="924" y="1236"/>
                  </a:lnTo>
                  <a:lnTo>
                    <a:pt x="234" y="1080"/>
                  </a:lnTo>
                  <a:lnTo>
                    <a:pt x="30" y="984"/>
                  </a:lnTo>
                  <a:lnTo>
                    <a:pt x="0" y="810"/>
                  </a:lnTo>
                  <a:lnTo>
                    <a:pt x="180" y="642"/>
                  </a:lnTo>
                  <a:close/>
                </a:path>
              </a:pathLst>
            </a:custGeom>
            <a:solidFill>
              <a:srgbClr val="FFFF99">
                <a:alpha val="70195"/>
              </a:srgbClr>
            </a:solidFill>
            <a:ln w="57150">
              <a:solidFill>
                <a:srgbClr val="FFCC00"/>
              </a:solidFill>
              <a:round/>
              <a:headEnd/>
              <a:tailEnd/>
            </a:ln>
          </p:spPr>
          <p:txBody>
            <a:bodyPr lIns="90000" tIns="46800" rIns="90000" bIns="46800">
              <a:spAutoFit/>
            </a:bodyPr>
            <a:lstStyle/>
            <a:p>
              <a:endParaRPr lang="es-ES" smtClean="0"/>
            </a:p>
          </p:txBody>
        </p:sp>
        <p:graphicFrame>
          <p:nvGraphicFramePr>
            <p:cNvPr id="7170" name="Object 24"/>
            <p:cNvGraphicFramePr>
              <a:graphicFrameLocks noChangeAspect="1"/>
            </p:cNvGraphicFramePr>
            <p:nvPr/>
          </p:nvGraphicFramePr>
          <p:xfrm>
            <a:off x="8339138" y="3679825"/>
            <a:ext cx="361950" cy="328613"/>
          </p:xfrm>
          <a:graphic>
            <a:graphicData uri="http://schemas.openxmlformats.org/presentationml/2006/ole">
              <p:oleObj spid="_x0000_s1002498" name="Ecuación" r:id="rId4" imgW="139680" imgH="152280" progId="Equation.3">
                <p:embed/>
              </p:oleObj>
            </a:graphicData>
          </a:graphic>
        </p:graphicFrame>
        <p:sp>
          <p:nvSpPr>
            <p:cNvPr id="7201" name="Freeform 25"/>
            <p:cNvSpPr>
              <a:spLocks/>
            </p:cNvSpPr>
            <p:nvPr/>
          </p:nvSpPr>
          <p:spPr bwMode="auto">
            <a:xfrm rot="803116">
              <a:off x="4692650" y="2065338"/>
              <a:ext cx="3257550" cy="1027112"/>
            </a:xfrm>
            <a:custGeom>
              <a:avLst/>
              <a:gdLst>
                <a:gd name="T0" fmla="*/ 0 w 2267"/>
                <a:gd name="T1" fmla="*/ 2147483647 h 146"/>
                <a:gd name="T2" fmla="*/ 2147483647 w 2267"/>
                <a:gd name="T3" fmla="*/ 2147483647 h 146"/>
                <a:gd name="T4" fmla="*/ 2147483647 w 2267"/>
                <a:gd name="T5" fmla="*/ 0 h 146"/>
                <a:gd name="T6" fmla="*/ 0 w 2267"/>
                <a:gd name="T7" fmla="*/ 2147483647 h 146"/>
                <a:gd name="T8" fmla="*/ 0 60000 65536"/>
                <a:gd name="T9" fmla="*/ 0 60000 65536"/>
                <a:gd name="T10" fmla="*/ 0 60000 65536"/>
                <a:gd name="T11" fmla="*/ 0 60000 65536"/>
                <a:gd name="T12" fmla="*/ 0 w 2267"/>
                <a:gd name="T13" fmla="*/ 0 h 146"/>
                <a:gd name="T14" fmla="*/ 2267 w 2267"/>
                <a:gd name="T15" fmla="*/ 146 h 146"/>
              </a:gdLst>
              <a:ahLst/>
              <a:cxnLst>
                <a:cxn ang="T8">
                  <a:pos x="T0" y="T1"/>
                </a:cxn>
                <a:cxn ang="T9">
                  <a:pos x="T2" y="T3"/>
                </a:cxn>
                <a:cxn ang="T10">
                  <a:pos x="T4" y="T5"/>
                </a:cxn>
                <a:cxn ang="T11">
                  <a:pos x="T6" y="T7"/>
                </a:cxn>
              </a:cxnLst>
              <a:rect l="T12" t="T13" r="T14" b="T15"/>
              <a:pathLst>
                <a:path w="2267" h="146">
                  <a:moveTo>
                    <a:pt x="0" y="119"/>
                  </a:moveTo>
                  <a:lnTo>
                    <a:pt x="1828" y="146"/>
                  </a:lnTo>
                  <a:lnTo>
                    <a:pt x="2267" y="0"/>
                  </a:lnTo>
                  <a:lnTo>
                    <a:pt x="0" y="119"/>
                  </a:lnTo>
                  <a:close/>
                </a:path>
              </a:pathLst>
            </a:custGeom>
            <a:solidFill>
              <a:schemeClr val="accent1">
                <a:shade val="30000"/>
                <a:satMod val="115000"/>
                <a:alpha val="50000"/>
              </a:schemeClr>
            </a:solidFill>
            <a:ln w="28575">
              <a:solidFill>
                <a:srgbClr val="FF0000"/>
              </a:solidFill>
              <a:round/>
              <a:headEnd/>
              <a:tailEnd/>
            </a:ln>
          </p:spPr>
          <p:txBody>
            <a:bodyPr lIns="90000" tIns="46800" rIns="90000" bIns="46800">
              <a:spAutoFit/>
            </a:bodyPr>
            <a:lstStyle/>
            <a:p>
              <a:pPr>
                <a:defRPr/>
              </a:pPr>
              <a:endParaRPr lang="es-ES"/>
            </a:p>
          </p:txBody>
        </p:sp>
        <p:sp>
          <p:nvSpPr>
            <p:cNvPr id="7188" name="Rectangle 26"/>
            <p:cNvSpPr>
              <a:spLocks noChangeArrowheads="1"/>
            </p:cNvSpPr>
            <p:nvPr/>
          </p:nvSpPr>
          <p:spPr bwMode="auto">
            <a:xfrm>
              <a:off x="3857625" y="2351088"/>
              <a:ext cx="863600" cy="307975"/>
            </a:xfrm>
            <a:prstGeom prst="rect">
              <a:avLst/>
            </a:prstGeom>
            <a:noFill/>
            <a:ln w="31750" algn="ctr">
              <a:noFill/>
              <a:miter lim="800000"/>
              <a:headEnd/>
              <a:tailEnd/>
            </a:ln>
          </p:spPr>
          <p:txBody>
            <a:bodyPr wrap="none">
              <a:spAutoFit/>
            </a:bodyPr>
            <a:lstStyle/>
            <a:p>
              <a:r>
                <a:rPr lang="en-US" sz="1400" b="1" smtClean="0">
                  <a:solidFill>
                    <a:srgbClr val="FF0000"/>
                  </a:solidFill>
                  <a:latin typeface="Arial" charset="0"/>
                </a:rPr>
                <a:t>F(a) = a’</a:t>
              </a:r>
              <a:endParaRPr lang="es-ES" sz="1400" b="1" smtClean="0">
                <a:solidFill>
                  <a:srgbClr val="FF0000"/>
                </a:solidFill>
                <a:latin typeface="Arial" charset="0"/>
              </a:endParaRPr>
            </a:p>
          </p:txBody>
        </p:sp>
        <p:sp>
          <p:nvSpPr>
            <p:cNvPr id="7189" name="Rectangle 27"/>
            <p:cNvSpPr>
              <a:spLocks noChangeArrowheads="1"/>
            </p:cNvSpPr>
            <p:nvPr/>
          </p:nvSpPr>
          <p:spPr bwMode="auto">
            <a:xfrm>
              <a:off x="8024813" y="2293938"/>
              <a:ext cx="863600" cy="307975"/>
            </a:xfrm>
            <a:prstGeom prst="rect">
              <a:avLst/>
            </a:prstGeom>
            <a:noFill/>
            <a:ln w="31750" algn="ctr">
              <a:noFill/>
              <a:miter lim="800000"/>
              <a:headEnd/>
              <a:tailEnd/>
            </a:ln>
          </p:spPr>
          <p:txBody>
            <a:bodyPr wrap="none">
              <a:spAutoFit/>
            </a:bodyPr>
            <a:lstStyle/>
            <a:p>
              <a:r>
                <a:rPr lang="en-US" sz="1400" b="1" smtClean="0">
                  <a:solidFill>
                    <a:srgbClr val="FF0000"/>
                  </a:solidFill>
                  <a:latin typeface="Arial" charset="0"/>
                </a:rPr>
                <a:t>F(c) = c’</a:t>
              </a:r>
              <a:endParaRPr lang="es-ES" sz="1400" b="1" smtClean="0">
                <a:solidFill>
                  <a:srgbClr val="FF0000"/>
                </a:solidFill>
                <a:latin typeface="Arial" charset="0"/>
              </a:endParaRPr>
            </a:p>
          </p:txBody>
        </p:sp>
        <p:sp>
          <p:nvSpPr>
            <p:cNvPr id="7190" name="Rectangle 28"/>
            <p:cNvSpPr>
              <a:spLocks noChangeArrowheads="1"/>
            </p:cNvSpPr>
            <p:nvPr/>
          </p:nvSpPr>
          <p:spPr bwMode="auto">
            <a:xfrm>
              <a:off x="6289675" y="3278188"/>
              <a:ext cx="882650" cy="307975"/>
            </a:xfrm>
            <a:prstGeom prst="rect">
              <a:avLst/>
            </a:prstGeom>
            <a:noFill/>
            <a:ln w="31750" algn="ctr">
              <a:noFill/>
              <a:miter lim="800000"/>
              <a:headEnd/>
              <a:tailEnd/>
            </a:ln>
          </p:spPr>
          <p:txBody>
            <a:bodyPr wrap="none">
              <a:spAutoFit/>
            </a:bodyPr>
            <a:lstStyle/>
            <a:p>
              <a:r>
                <a:rPr lang="en-US" sz="1400" b="1" smtClean="0">
                  <a:solidFill>
                    <a:srgbClr val="FF0000"/>
                  </a:solidFill>
                  <a:latin typeface="Arial" charset="0"/>
                </a:rPr>
                <a:t>F(b) = b’</a:t>
              </a:r>
              <a:endParaRPr lang="es-ES" sz="1400" b="1" smtClean="0">
                <a:solidFill>
                  <a:srgbClr val="FF0000"/>
                </a:solidFill>
                <a:latin typeface="Arial" charset="0"/>
              </a:endParaRPr>
            </a:p>
          </p:txBody>
        </p:sp>
        <p:sp>
          <p:nvSpPr>
            <p:cNvPr id="7191" name="Rectangle 29"/>
            <p:cNvSpPr>
              <a:spLocks noChangeArrowheads="1"/>
            </p:cNvSpPr>
            <p:nvPr/>
          </p:nvSpPr>
          <p:spPr bwMode="auto">
            <a:xfrm>
              <a:off x="5829300" y="1651000"/>
              <a:ext cx="896938" cy="306388"/>
            </a:xfrm>
            <a:prstGeom prst="rect">
              <a:avLst/>
            </a:prstGeom>
            <a:noFill/>
            <a:ln w="31750" algn="ctr">
              <a:noFill/>
              <a:miter lim="800000"/>
              <a:headEnd/>
              <a:tailEnd/>
            </a:ln>
          </p:spPr>
          <p:txBody>
            <a:bodyPr wrap="none">
              <a:spAutoFit/>
            </a:bodyPr>
            <a:lstStyle/>
            <a:p>
              <a:r>
                <a:rPr lang="en-US" sz="1400" b="1" smtClean="0">
                  <a:solidFill>
                    <a:srgbClr val="000000"/>
                  </a:solidFill>
                  <a:latin typeface="Arial" charset="0"/>
                </a:rPr>
                <a:t>F(</a:t>
              </a:r>
              <a:r>
                <a:rPr lang="es-ES" sz="1400" b="1" smtClean="0">
                  <a:solidFill>
                    <a:srgbClr val="000000"/>
                  </a:solidFill>
                  <a:latin typeface="Bookman Old Style" pitchFamily="18" charset="0"/>
                </a:rPr>
                <a:t>p</a:t>
              </a:r>
              <a:r>
                <a:rPr lang="en-US" sz="1400" b="1" smtClean="0">
                  <a:solidFill>
                    <a:srgbClr val="000000"/>
                  </a:solidFill>
                  <a:latin typeface="Arial" charset="0"/>
                </a:rPr>
                <a:t>) = </a:t>
              </a:r>
              <a:r>
                <a:rPr lang="es-ES" sz="1400" b="1" smtClean="0">
                  <a:solidFill>
                    <a:srgbClr val="000000"/>
                  </a:solidFill>
                  <a:latin typeface="Bookman Old Style" pitchFamily="18" charset="0"/>
                </a:rPr>
                <a:t>p</a:t>
              </a:r>
              <a:r>
                <a:rPr lang="en-US" sz="1400" b="1" smtClean="0">
                  <a:solidFill>
                    <a:srgbClr val="000000"/>
                  </a:solidFill>
                  <a:latin typeface="Arial" charset="0"/>
                </a:rPr>
                <a:t>’</a:t>
              </a:r>
              <a:endParaRPr lang="es-ES" sz="1400" b="1" smtClean="0">
                <a:solidFill>
                  <a:srgbClr val="000000"/>
                </a:solidFill>
                <a:latin typeface="Arial" charset="0"/>
              </a:endParaRPr>
            </a:p>
          </p:txBody>
        </p:sp>
        <p:sp>
          <p:nvSpPr>
            <p:cNvPr id="7192" name="Line 30"/>
            <p:cNvSpPr>
              <a:spLocks noChangeShapeType="1"/>
            </p:cNvSpPr>
            <p:nvPr/>
          </p:nvSpPr>
          <p:spPr bwMode="auto">
            <a:xfrm flipV="1">
              <a:off x="4703763" y="1974850"/>
              <a:ext cx="1833562" cy="533400"/>
            </a:xfrm>
            <a:prstGeom prst="line">
              <a:avLst/>
            </a:prstGeom>
            <a:noFill/>
            <a:ln w="28575">
              <a:solidFill>
                <a:srgbClr val="000000"/>
              </a:solidFill>
              <a:round/>
              <a:headEnd/>
              <a:tailEnd/>
            </a:ln>
          </p:spPr>
          <p:txBody>
            <a:bodyPr lIns="90000" tIns="46800" rIns="90000" bIns="46800">
              <a:spAutoFit/>
            </a:bodyPr>
            <a:lstStyle/>
            <a:p>
              <a:endParaRPr lang="es-ES" smtClean="0"/>
            </a:p>
          </p:txBody>
        </p:sp>
        <p:sp>
          <p:nvSpPr>
            <p:cNvPr id="7193" name="Line 31"/>
            <p:cNvSpPr>
              <a:spLocks noChangeShapeType="1"/>
            </p:cNvSpPr>
            <p:nvPr/>
          </p:nvSpPr>
          <p:spPr bwMode="auto">
            <a:xfrm flipH="1" flipV="1">
              <a:off x="6529388" y="1979613"/>
              <a:ext cx="655637" cy="1335087"/>
            </a:xfrm>
            <a:prstGeom prst="line">
              <a:avLst/>
            </a:prstGeom>
            <a:noFill/>
            <a:ln w="28575">
              <a:solidFill>
                <a:srgbClr val="000000"/>
              </a:solidFill>
              <a:round/>
              <a:headEnd/>
              <a:tailEnd/>
            </a:ln>
          </p:spPr>
          <p:txBody>
            <a:bodyPr lIns="90000" tIns="46800" rIns="90000" bIns="46800">
              <a:spAutoFit/>
            </a:bodyPr>
            <a:lstStyle/>
            <a:p>
              <a:endParaRPr lang="es-ES" smtClean="0"/>
            </a:p>
          </p:txBody>
        </p:sp>
        <p:sp>
          <p:nvSpPr>
            <p:cNvPr id="7194" name="Line 32"/>
            <p:cNvSpPr>
              <a:spLocks noChangeShapeType="1"/>
            </p:cNvSpPr>
            <p:nvPr/>
          </p:nvSpPr>
          <p:spPr bwMode="auto">
            <a:xfrm flipH="1" flipV="1">
              <a:off x="6527800" y="1992313"/>
              <a:ext cx="1492250" cy="468312"/>
            </a:xfrm>
            <a:prstGeom prst="line">
              <a:avLst/>
            </a:prstGeom>
            <a:noFill/>
            <a:ln w="28575">
              <a:solidFill>
                <a:srgbClr val="000000"/>
              </a:solidFill>
              <a:round/>
              <a:headEnd/>
              <a:tailEnd/>
            </a:ln>
          </p:spPr>
          <p:txBody>
            <a:bodyPr lIns="90000" tIns="46800" rIns="90000" bIns="46800">
              <a:spAutoFit/>
            </a:bodyPr>
            <a:lstStyle/>
            <a:p>
              <a:endParaRPr lang="es-ES" smtClean="0"/>
            </a:p>
          </p:txBody>
        </p:sp>
        <p:cxnSp>
          <p:nvCxnSpPr>
            <p:cNvPr id="7195" name="93 Conector recto"/>
            <p:cNvCxnSpPr>
              <a:cxnSpLocks noChangeShapeType="1"/>
            </p:cNvCxnSpPr>
            <p:nvPr/>
          </p:nvCxnSpPr>
          <p:spPr bwMode="auto">
            <a:xfrm rot="16200000" flipH="1">
              <a:off x="4434130" y="4287838"/>
              <a:ext cx="1284287" cy="1328738"/>
            </a:xfrm>
            <a:prstGeom prst="line">
              <a:avLst/>
            </a:prstGeom>
            <a:noFill/>
            <a:ln w="12700" algn="ctr">
              <a:solidFill>
                <a:srgbClr val="00B050"/>
              </a:solidFill>
              <a:prstDash val="dash"/>
              <a:round/>
              <a:headEnd/>
              <a:tailEnd/>
            </a:ln>
          </p:spPr>
        </p:cxnSp>
        <p:cxnSp>
          <p:nvCxnSpPr>
            <p:cNvPr id="7196" name="95 Conector recto"/>
            <p:cNvCxnSpPr>
              <a:cxnSpLocks noChangeShapeType="1"/>
            </p:cNvCxnSpPr>
            <p:nvPr/>
          </p:nvCxnSpPr>
          <p:spPr bwMode="auto">
            <a:xfrm rot="16200000" flipH="1">
              <a:off x="5169143" y="4999038"/>
              <a:ext cx="1154112" cy="30162"/>
            </a:xfrm>
            <a:prstGeom prst="line">
              <a:avLst/>
            </a:prstGeom>
            <a:noFill/>
            <a:ln w="12700" algn="ctr">
              <a:solidFill>
                <a:srgbClr val="00B050"/>
              </a:solidFill>
              <a:prstDash val="dash"/>
              <a:round/>
              <a:headEnd/>
              <a:tailEnd/>
            </a:ln>
          </p:spPr>
        </p:cxnSp>
        <p:cxnSp>
          <p:nvCxnSpPr>
            <p:cNvPr id="7197" name="96 Conector recto"/>
            <p:cNvCxnSpPr>
              <a:cxnSpLocks noChangeShapeType="1"/>
            </p:cNvCxnSpPr>
            <p:nvPr/>
          </p:nvCxnSpPr>
          <p:spPr bwMode="auto">
            <a:xfrm rot="5400000">
              <a:off x="5201687" y="4731544"/>
              <a:ext cx="1473200" cy="300037"/>
            </a:xfrm>
            <a:prstGeom prst="line">
              <a:avLst/>
            </a:prstGeom>
            <a:noFill/>
            <a:ln w="12700" algn="ctr">
              <a:solidFill>
                <a:srgbClr val="00B050"/>
              </a:solidFill>
              <a:prstDash val="dash"/>
              <a:round/>
              <a:headEnd/>
              <a:tailEnd/>
            </a:ln>
          </p:spPr>
        </p:cxnSp>
        <p:sp>
          <p:nvSpPr>
            <p:cNvPr id="7198" name="Oval 36"/>
            <p:cNvSpPr>
              <a:spLocks noChangeArrowheads="1"/>
            </p:cNvSpPr>
            <p:nvPr/>
          </p:nvSpPr>
          <p:spPr bwMode="auto">
            <a:xfrm>
              <a:off x="5726355" y="5556250"/>
              <a:ext cx="88900" cy="88900"/>
            </a:xfrm>
            <a:prstGeom prst="ellipse">
              <a:avLst/>
            </a:prstGeom>
            <a:solidFill>
              <a:srgbClr val="21FF85"/>
            </a:solidFill>
            <a:ln w="57150" algn="ctr">
              <a:solidFill>
                <a:srgbClr val="21FF85"/>
              </a:solidFill>
              <a:round/>
              <a:headEnd/>
              <a:tailEnd/>
            </a:ln>
          </p:spPr>
          <p:txBody>
            <a:bodyPr wrap="none" lIns="90000" tIns="46800" rIns="90000" bIns="46800" anchor="ctr">
              <a:spAutoFit/>
            </a:bodyPr>
            <a:lstStyle/>
            <a:p>
              <a:endParaRPr lang="es-ES" smtClean="0"/>
            </a:p>
          </p:txBody>
        </p:sp>
        <p:sp>
          <p:nvSpPr>
            <p:cNvPr id="7199" name="Rectangle 15"/>
            <p:cNvSpPr>
              <a:spLocks noChangeArrowheads="1"/>
            </p:cNvSpPr>
            <p:nvPr/>
          </p:nvSpPr>
          <p:spPr bwMode="auto">
            <a:xfrm>
              <a:off x="5793030" y="5456238"/>
              <a:ext cx="293688" cy="307975"/>
            </a:xfrm>
            <a:prstGeom prst="rect">
              <a:avLst/>
            </a:prstGeom>
            <a:noFill/>
            <a:ln w="31750" algn="ctr">
              <a:noFill/>
              <a:miter lim="800000"/>
              <a:headEnd/>
              <a:tailEnd/>
            </a:ln>
          </p:spPr>
          <p:txBody>
            <a:bodyPr wrap="none">
              <a:spAutoFit/>
            </a:bodyPr>
            <a:lstStyle/>
            <a:p>
              <a:r>
                <a:rPr lang="en-US" sz="1400" b="1" smtClean="0">
                  <a:solidFill>
                    <a:srgbClr val="21FF85"/>
                  </a:solidFill>
                  <a:latin typeface="Arial" charset="0"/>
                </a:rPr>
                <a:t>d</a:t>
              </a:r>
              <a:endParaRPr lang="es-ES" sz="1400" b="1" smtClean="0">
                <a:solidFill>
                  <a:srgbClr val="21FF85"/>
                </a:solidFill>
                <a:latin typeface="Arial" charset="0"/>
              </a:endParaRPr>
            </a:p>
          </p:txBody>
        </p:sp>
        <p:sp>
          <p:nvSpPr>
            <p:cNvPr id="7200" name="Rectangle 15"/>
            <p:cNvSpPr>
              <a:spLocks noChangeArrowheads="1"/>
            </p:cNvSpPr>
            <p:nvPr/>
          </p:nvSpPr>
          <p:spPr bwMode="auto">
            <a:xfrm>
              <a:off x="5331068" y="4705350"/>
              <a:ext cx="311150" cy="338138"/>
            </a:xfrm>
            <a:prstGeom prst="rect">
              <a:avLst/>
            </a:prstGeom>
            <a:noFill/>
            <a:ln w="31750" algn="ctr">
              <a:noFill/>
              <a:miter lim="800000"/>
              <a:headEnd/>
              <a:tailEnd/>
            </a:ln>
          </p:spPr>
          <p:txBody>
            <a:bodyPr wrap="none">
              <a:spAutoFit/>
            </a:bodyPr>
            <a:lstStyle/>
            <a:p>
              <a:r>
                <a:rPr lang="en-US" sz="1600" b="1" i="1" smtClean="0">
                  <a:solidFill>
                    <a:srgbClr val="21FF85"/>
                  </a:solidFill>
                  <a:latin typeface="Arial" charset="0"/>
                </a:rPr>
                <a:t>T</a:t>
              </a:r>
              <a:endParaRPr lang="es-ES" sz="1600" b="1" i="1" smtClean="0">
                <a:solidFill>
                  <a:srgbClr val="21FF85"/>
                </a:solidFill>
                <a:latin typeface="Arial" charset="0"/>
              </a:endParaRPr>
            </a:p>
          </p:txBody>
        </p:sp>
        <p:cxnSp>
          <p:nvCxnSpPr>
            <p:cNvPr id="2" name="95 Conector recto"/>
            <p:cNvCxnSpPr>
              <a:cxnSpLocks noChangeShapeType="1"/>
            </p:cNvCxnSpPr>
            <p:nvPr/>
          </p:nvCxnSpPr>
          <p:spPr bwMode="auto">
            <a:xfrm flipV="1">
              <a:off x="5546968" y="4132263"/>
              <a:ext cx="509587" cy="125412"/>
            </a:xfrm>
            <a:prstGeom prst="line">
              <a:avLst/>
            </a:prstGeom>
            <a:noFill/>
            <a:ln w="12700" algn="ctr">
              <a:solidFill>
                <a:srgbClr val="009900"/>
              </a:solidFill>
              <a:prstDash val="sysDot"/>
              <a:round/>
              <a:headEnd/>
              <a:tailEnd/>
            </a:ln>
          </p:spPr>
        </p:cxnSp>
        <p:cxnSp>
          <p:nvCxnSpPr>
            <p:cNvPr id="7202" name="95 Conector recto"/>
            <p:cNvCxnSpPr>
              <a:cxnSpLocks noChangeShapeType="1"/>
            </p:cNvCxnSpPr>
            <p:nvPr/>
          </p:nvCxnSpPr>
          <p:spPr bwMode="auto">
            <a:xfrm flipV="1">
              <a:off x="4403968" y="4262438"/>
              <a:ext cx="1131887" cy="3175"/>
            </a:xfrm>
            <a:prstGeom prst="line">
              <a:avLst/>
            </a:prstGeom>
            <a:noFill/>
            <a:ln w="12700" algn="ctr">
              <a:solidFill>
                <a:srgbClr val="009900"/>
              </a:solidFill>
              <a:prstDash val="sysDot"/>
              <a:round/>
              <a:headEnd/>
              <a:tailEnd/>
            </a:ln>
          </p:spPr>
        </p:cxnSp>
        <p:sp>
          <p:nvSpPr>
            <p:cNvPr id="7203" name="Oval 36"/>
            <p:cNvSpPr>
              <a:spLocks noChangeArrowheads="1"/>
            </p:cNvSpPr>
            <p:nvPr/>
          </p:nvSpPr>
          <p:spPr bwMode="auto">
            <a:xfrm>
              <a:off x="4367455" y="422116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endParaRPr lang="es-ES" smtClean="0"/>
            </a:p>
          </p:txBody>
        </p:sp>
        <p:sp>
          <p:nvSpPr>
            <p:cNvPr id="7204" name="Oval 36"/>
            <p:cNvSpPr>
              <a:spLocks noChangeArrowheads="1"/>
            </p:cNvSpPr>
            <p:nvPr/>
          </p:nvSpPr>
          <p:spPr bwMode="auto">
            <a:xfrm>
              <a:off x="6043855" y="405606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endParaRPr lang="es-ES" smtClean="0"/>
            </a:p>
          </p:txBody>
        </p:sp>
        <p:cxnSp>
          <p:nvCxnSpPr>
            <p:cNvPr id="7205" name="95 Conector recto"/>
            <p:cNvCxnSpPr>
              <a:cxnSpLocks noChangeShapeType="1"/>
              <a:stCxn id="7206" idx="5"/>
            </p:cNvCxnSpPr>
            <p:nvPr/>
          </p:nvCxnSpPr>
          <p:spPr bwMode="auto">
            <a:xfrm>
              <a:off x="5540618" y="4279900"/>
              <a:ext cx="158750" cy="80963"/>
            </a:xfrm>
            <a:prstGeom prst="line">
              <a:avLst/>
            </a:prstGeom>
            <a:noFill/>
            <a:ln w="12700" algn="ctr">
              <a:solidFill>
                <a:srgbClr val="00B050"/>
              </a:solidFill>
              <a:prstDash val="sysDot"/>
              <a:round/>
              <a:headEnd/>
              <a:tailEnd/>
            </a:ln>
          </p:spPr>
        </p:cxnSp>
        <p:sp>
          <p:nvSpPr>
            <p:cNvPr id="7206" name="58 Elipse"/>
            <p:cNvSpPr>
              <a:spLocks noChangeArrowheads="1"/>
            </p:cNvSpPr>
            <p:nvPr/>
          </p:nvSpPr>
          <p:spPr bwMode="auto">
            <a:xfrm>
              <a:off x="5500930" y="4240213"/>
              <a:ext cx="46038" cy="46037"/>
            </a:xfrm>
            <a:prstGeom prst="ellipse">
              <a:avLst/>
            </a:prstGeom>
            <a:solidFill>
              <a:srgbClr val="009900"/>
            </a:solidFill>
            <a:ln w="57150" algn="ctr">
              <a:solidFill>
                <a:srgbClr val="009900"/>
              </a:solidFill>
              <a:round/>
              <a:headEnd/>
              <a:tailEnd/>
            </a:ln>
          </p:spPr>
          <p:txBody>
            <a:bodyPr lIns="90000" tIns="46800" rIns="90000" bIns="46800">
              <a:spAutoFit/>
            </a:bodyPr>
            <a:lstStyle/>
            <a:p>
              <a:endParaRPr lang="es-ES" smtClean="0"/>
            </a:p>
          </p:txBody>
        </p:sp>
        <p:sp>
          <p:nvSpPr>
            <p:cNvPr id="7207" name="Oval 36"/>
            <p:cNvSpPr>
              <a:spLocks noChangeArrowheads="1"/>
            </p:cNvSpPr>
            <p:nvPr/>
          </p:nvSpPr>
          <p:spPr bwMode="auto">
            <a:xfrm>
              <a:off x="5686668" y="434816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endParaRPr lang="es-ES" smtClean="0"/>
            </a:p>
          </p:txBody>
        </p:sp>
        <p:cxnSp>
          <p:nvCxnSpPr>
            <p:cNvPr id="7208" name="95 Conector recto"/>
            <p:cNvCxnSpPr>
              <a:cxnSpLocks noChangeShapeType="1"/>
            </p:cNvCxnSpPr>
            <p:nvPr/>
          </p:nvCxnSpPr>
          <p:spPr bwMode="auto">
            <a:xfrm flipV="1">
              <a:off x="6696075" y="2468563"/>
              <a:ext cx="1357313" cy="322262"/>
            </a:xfrm>
            <a:prstGeom prst="line">
              <a:avLst/>
            </a:prstGeom>
            <a:noFill/>
            <a:ln w="12700" algn="ctr">
              <a:solidFill>
                <a:srgbClr val="FF0000"/>
              </a:solidFill>
              <a:prstDash val="sysDot"/>
              <a:round/>
              <a:headEnd/>
              <a:tailEnd/>
            </a:ln>
          </p:spPr>
        </p:cxnSp>
        <p:cxnSp>
          <p:nvCxnSpPr>
            <p:cNvPr id="7209" name="95 Conector recto"/>
            <p:cNvCxnSpPr>
              <a:cxnSpLocks noChangeShapeType="1"/>
            </p:cNvCxnSpPr>
            <p:nvPr/>
          </p:nvCxnSpPr>
          <p:spPr bwMode="auto">
            <a:xfrm>
              <a:off x="4670425" y="2520950"/>
              <a:ext cx="2014538" cy="274638"/>
            </a:xfrm>
            <a:prstGeom prst="line">
              <a:avLst/>
            </a:prstGeom>
            <a:noFill/>
            <a:ln w="12700" algn="ctr">
              <a:solidFill>
                <a:srgbClr val="FF0000"/>
              </a:solidFill>
              <a:prstDash val="sysDot"/>
              <a:round/>
              <a:headEnd/>
              <a:tailEnd/>
            </a:ln>
          </p:spPr>
        </p:cxnSp>
        <p:cxnSp>
          <p:nvCxnSpPr>
            <p:cNvPr id="7210" name="95 Conector recto"/>
            <p:cNvCxnSpPr>
              <a:cxnSpLocks noChangeShapeType="1"/>
            </p:cNvCxnSpPr>
            <p:nvPr/>
          </p:nvCxnSpPr>
          <p:spPr bwMode="auto">
            <a:xfrm>
              <a:off x="6689725" y="2813050"/>
              <a:ext cx="476250" cy="458788"/>
            </a:xfrm>
            <a:prstGeom prst="line">
              <a:avLst/>
            </a:prstGeom>
            <a:noFill/>
            <a:ln w="12700" algn="ctr">
              <a:solidFill>
                <a:srgbClr val="FF0000"/>
              </a:solidFill>
              <a:prstDash val="sysDot"/>
              <a:round/>
              <a:headEnd/>
              <a:tailEnd/>
            </a:ln>
          </p:spPr>
        </p:cxnSp>
        <p:sp>
          <p:nvSpPr>
            <p:cNvPr id="7211" name="Oval 35"/>
            <p:cNvSpPr>
              <a:spLocks noChangeArrowheads="1"/>
            </p:cNvSpPr>
            <p:nvPr/>
          </p:nvSpPr>
          <p:spPr bwMode="auto">
            <a:xfrm>
              <a:off x="4670425" y="2479675"/>
              <a:ext cx="84138" cy="80963"/>
            </a:xfrm>
            <a:prstGeom prst="ellipse">
              <a:avLst/>
            </a:prstGeom>
            <a:solidFill>
              <a:srgbClr val="FF0000"/>
            </a:solidFill>
            <a:ln w="57150" algn="ctr">
              <a:solidFill>
                <a:srgbClr val="FF0000"/>
              </a:solidFill>
              <a:round/>
              <a:headEnd/>
              <a:tailEnd/>
            </a:ln>
          </p:spPr>
          <p:txBody>
            <a:bodyPr wrap="none" lIns="90000" tIns="46800" rIns="90000" bIns="46800" anchor="ctr">
              <a:spAutoFit/>
            </a:bodyPr>
            <a:lstStyle/>
            <a:p>
              <a:endParaRPr lang="es-ES" smtClean="0"/>
            </a:p>
          </p:txBody>
        </p:sp>
        <p:sp>
          <p:nvSpPr>
            <p:cNvPr id="7212" name="Oval 36"/>
            <p:cNvSpPr>
              <a:spLocks noChangeArrowheads="1"/>
            </p:cNvSpPr>
            <p:nvPr/>
          </p:nvSpPr>
          <p:spPr bwMode="auto">
            <a:xfrm>
              <a:off x="7124700" y="3271838"/>
              <a:ext cx="84138" cy="82550"/>
            </a:xfrm>
            <a:prstGeom prst="ellipse">
              <a:avLst/>
            </a:prstGeom>
            <a:solidFill>
              <a:srgbClr val="FF0000"/>
            </a:solidFill>
            <a:ln w="57150" algn="ctr">
              <a:solidFill>
                <a:srgbClr val="FF0000"/>
              </a:solidFill>
              <a:round/>
              <a:headEnd/>
              <a:tailEnd/>
            </a:ln>
          </p:spPr>
          <p:txBody>
            <a:bodyPr wrap="none" lIns="90000" tIns="46800" rIns="90000" bIns="46800" anchor="ctr">
              <a:spAutoFit/>
            </a:bodyPr>
            <a:lstStyle/>
            <a:p>
              <a:endParaRPr lang="es-ES" smtClean="0"/>
            </a:p>
          </p:txBody>
        </p:sp>
        <p:sp>
          <p:nvSpPr>
            <p:cNvPr id="7213" name="Oval 34"/>
            <p:cNvSpPr>
              <a:spLocks noChangeArrowheads="1"/>
            </p:cNvSpPr>
            <p:nvPr/>
          </p:nvSpPr>
          <p:spPr bwMode="auto">
            <a:xfrm>
              <a:off x="7969250" y="2428875"/>
              <a:ext cx="84138" cy="80963"/>
            </a:xfrm>
            <a:prstGeom prst="ellipse">
              <a:avLst/>
            </a:prstGeom>
            <a:solidFill>
              <a:srgbClr val="FF0000"/>
            </a:solidFill>
            <a:ln w="57150" algn="ctr">
              <a:solidFill>
                <a:srgbClr val="FF0000"/>
              </a:solidFill>
              <a:round/>
              <a:headEnd/>
              <a:tailEnd/>
            </a:ln>
          </p:spPr>
          <p:txBody>
            <a:bodyPr wrap="none" lIns="90000" tIns="46800" rIns="90000" bIns="46800" anchor="ctr">
              <a:spAutoFit/>
            </a:bodyPr>
            <a:lstStyle/>
            <a:p>
              <a:endParaRPr lang="es-ES" smtClean="0"/>
            </a:p>
          </p:txBody>
        </p:sp>
        <p:sp>
          <p:nvSpPr>
            <p:cNvPr id="7214" name="Rectangle 18"/>
            <p:cNvSpPr>
              <a:spLocks noChangeArrowheads="1"/>
            </p:cNvSpPr>
            <p:nvPr/>
          </p:nvSpPr>
          <p:spPr bwMode="auto">
            <a:xfrm>
              <a:off x="6428582" y="2730500"/>
              <a:ext cx="295274" cy="307777"/>
            </a:xfrm>
            <a:prstGeom prst="rect">
              <a:avLst/>
            </a:prstGeom>
            <a:noFill/>
            <a:ln w="31750" algn="ctr">
              <a:noFill/>
              <a:miter lim="800000"/>
              <a:headEnd/>
              <a:tailEnd/>
            </a:ln>
          </p:spPr>
          <p:txBody>
            <a:bodyPr wrap="none">
              <a:spAutoFit/>
            </a:bodyPr>
            <a:lstStyle/>
            <a:p>
              <a:r>
                <a:rPr lang="es-ES" sz="1400" b="1" smtClean="0">
                  <a:solidFill>
                    <a:srgbClr val="FF0000"/>
                  </a:solidFill>
                  <a:latin typeface="Bookman Old Style" pitchFamily="18" charset="0"/>
                </a:rPr>
                <a:t>q</a:t>
              </a:r>
            </a:p>
          </p:txBody>
        </p:sp>
        <p:sp>
          <p:nvSpPr>
            <p:cNvPr id="7215" name="Oval 33"/>
            <p:cNvSpPr>
              <a:spLocks noChangeArrowheads="1"/>
            </p:cNvSpPr>
            <p:nvPr/>
          </p:nvSpPr>
          <p:spPr bwMode="auto">
            <a:xfrm>
              <a:off x="6488113" y="1960563"/>
              <a:ext cx="85725" cy="82550"/>
            </a:xfrm>
            <a:prstGeom prst="ellipse">
              <a:avLst/>
            </a:prstGeom>
            <a:solidFill>
              <a:schemeClr val="tx2"/>
            </a:solidFill>
            <a:ln w="57150" algn="ctr">
              <a:solidFill>
                <a:schemeClr val="tx2"/>
              </a:solidFill>
              <a:round/>
              <a:headEnd/>
              <a:tailEnd/>
            </a:ln>
          </p:spPr>
          <p:txBody>
            <a:bodyPr wrap="none" lIns="90000" tIns="46800" rIns="90000" bIns="46800" anchor="ctr">
              <a:spAutoFit/>
            </a:bodyPr>
            <a:lstStyle/>
            <a:p>
              <a:endParaRPr lang="es-ES" smtClean="0"/>
            </a:p>
          </p:txBody>
        </p:sp>
        <p:sp>
          <p:nvSpPr>
            <p:cNvPr id="7216" name="79 Elipse"/>
            <p:cNvSpPr>
              <a:spLocks noChangeArrowheads="1"/>
            </p:cNvSpPr>
            <p:nvPr/>
          </p:nvSpPr>
          <p:spPr bwMode="auto">
            <a:xfrm>
              <a:off x="6650038" y="2773363"/>
              <a:ext cx="46037" cy="46037"/>
            </a:xfrm>
            <a:prstGeom prst="ellipse">
              <a:avLst/>
            </a:prstGeom>
            <a:solidFill>
              <a:srgbClr val="FF0000"/>
            </a:solidFill>
            <a:ln w="57150" algn="ctr">
              <a:solidFill>
                <a:srgbClr val="FF0000"/>
              </a:solidFill>
              <a:round/>
              <a:headEnd/>
              <a:tailEnd/>
            </a:ln>
          </p:spPr>
          <p:txBody>
            <a:bodyPr lIns="90000" tIns="46800" rIns="90000" bIns="46800">
              <a:spAutoFit/>
            </a:bodyPr>
            <a:lstStyle/>
            <a:p>
              <a:endParaRPr lang="es-ES" smtClean="0"/>
            </a:p>
          </p:txBody>
        </p:sp>
        <p:sp>
          <p:nvSpPr>
            <p:cNvPr id="7217" name="Rectangle 18"/>
            <p:cNvSpPr>
              <a:spLocks noChangeArrowheads="1"/>
            </p:cNvSpPr>
            <p:nvPr/>
          </p:nvSpPr>
          <p:spPr bwMode="auto">
            <a:xfrm>
              <a:off x="6340475" y="2222500"/>
              <a:ext cx="293688" cy="307975"/>
            </a:xfrm>
            <a:prstGeom prst="rect">
              <a:avLst/>
            </a:prstGeom>
            <a:noFill/>
            <a:ln w="31750" algn="ctr">
              <a:noFill/>
              <a:miter lim="800000"/>
              <a:headEnd/>
              <a:tailEnd/>
            </a:ln>
          </p:spPr>
          <p:txBody>
            <a:bodyPr wrap="none">
              <a:spAutoFit/>
            </a:bodyPr>
            <a:lstStyle/>
            <a:p>
              <a:r>
                <a:rPr lang="el-GR" sz="1400" b="1" i="1" smtClean="0">
                  <a:solidFill>
                    <a:srgbClr val="0070C0"/>
                  </a:solidFill>
                  <a:latin typeface="Bookman Old Style" pitchFamily="18" charset="0"/>
                </a:rPr>
                <a:t>δ</a:t>
              </a:r>
              <a:endParaRPr lang="es-ES" sz="1400" b="1" i="1" smtClean="0">
                <a:solidFill>
                  <a:srgbClr val="0070C0"/>
                </a:solidFill>
                <a:latin typeface="Bookman Old Style" pitchFamily="18" charset="0"/>
              </a:endParaRPr>
            </a:p>
          </p:txBody>
        </p:sp>
        <p:sp>
          <p:nvSpPr>
            <p:cNvPr id="7218" name="Rectangle 18"/>
            <p:cNvSpPr>
              <a:spLocks noChangeArrowheads="1"/>
            </p:cNvSpPr>
            <p:nvPr/>
          </p:nvSpPr>
          <p:spPr bwMode="auto">
            <a:xfrm>
              <a:off x="5248518" y="4070350"/>
              <a:ext cx="303212" cy="307975"/>
            </a:xfrm>
            <a:prstGeom prst="rect">
              <a:avLst/>
            </a:prstGeom>
            <a:noFill/>
            <a:ln w="31750" algn="ctr">
              <a:noFill/>
              <a:miter lim="800000"/>
              <a:headEnd/>
              <a:tailEnd/>
            </a:ln>
          </p:spPr>
          <p:txBody>
            <a:bodyPr wrap="none">
              <a:spAutoFit/>
            </a:bodyPr>
            <a:lstStyle/>
            <a:p>
              <a:r>
                <a:rPr lang="es-ES" sz="1400" b="1" smtClean="0">
                  <a:solidFill>
                    <a:srgbClr val="009900"/>
                  </a:solidFill>
                  <a:latin typeface="Bookman Old Style" pitchFamily="18" charset="0"/>
                </a:rPr>
                <a:t>p</a:t>
              </a:r>
            </a:p>
          </p:txBody>
        </p:sp>
        <p:cxnSp>
          <p:nvCxnSpPr>
            <p:cNvPr id="7219" name="95 Conector recto"/>
            <p:cNvCxnSpPr>
              <a:cxnSpLocks noChangeShapeType="1"/>
            </p:cNvCxnSpPr>
            <p:nvPr/>
          </p:nvCxnSpPr>
          <p:spPr bwMode="auto">
            <a:xfrm flipH="1" flipV="1">
              <a:off x="6538913" y="2044700"/>
              <a:ext cx="122237" cy="708025"/>
            </a:xfrm>
            <a:prstGeom prst="line">
              <a:avLst/>
            </a:prstGeom>
            <a:noFill/>
            <a:ln w="19050" algn="ctr">
              <a:solidFill>
                <a:srgbClr val="0070C0"/>
              </a:solidFill>
              <a:prstDash val="sysDash"/>
              <a:round/>
              <a:headEnd type="triangle" w="med" len="med"/>
              <a:tailEnd type="triangle" w="med" len="med"/>
            </a:ln>
          </p:spPr>
        </p:cxnSp>
      </p:gr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HOTSPOTTYPE" val="EndShow"/>
  <p:tag name="BRANCHTO" val="-3"/>
</p:tagLst>
</file>

<file path=ppt/theme/theme1.xml><?xml version="1.0" encoding="utf-8"?>
<a:theme xmlns:a="http://schemas.openxmlformats.org/drawingml/2006/main" name="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w="31750" algn="ctr">
          <a:solidFill>
            <a:srgbClr val="FFFFF5"/>
          </a:solidFill>
          <a:miter lim="800000"/>
          <a:headEnd/>
          <a:tailEnd/>
        </a:ln>
      </a:spPr>
      <a:bodyPr wrap="none" anchor="ctr"/>
      <a:lstStyle>
        <a:defPPr>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0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w="31750" algn="ctr">
          <a:solidFill>
            <a:srgbClr val="FFFFF5"/>
          </a:solidFill>
          <a:miter lim="800000"/>
          <a:headEnd/>
          <a:tailEnd/>
        </a:ln>
      </a:spPr>
      <a:bodyPr wrap="none" anchor="ctr"/>
      <a:lstStyle>
        <a:defPPr>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8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9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1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2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7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3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w="31750" algn="ctr">
          <a:solidFill>
            <a:srgbClr val="FFFFF5"/>
          </a:solidFill>
          <a:miter lim="800000"/>
          <a:headEnd/>
          <a:tailEnd/>
        </a:ln>
      </a:spPr>
      <a:bodyPr wrap="none" anchor="ctr"/>
      <a:lstStyle>
        <a:defPPr>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w="31750" algn="ctr">
          <a:solidFill>
            <a:srgbClr val="FFFFF5"/>
          </a:solidFill>
          <a:miter lim="800000"/>
          <a:headEnd/>
          <a:tailEnd/>
        </a:ln>
      </a:spPr>
      <a:bodyPr wrap="none" anchor="ctr"/>
      <a:lstStyle>
        <a:defPPr>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4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40213</TotalTime>
  <Words>3057</Words>
  <Application>Microsoft Office PowerPoint</Application>
  <PresentationFormat>A4 (210 x 297 mm)</PresentationFormat>
  <Paragraphs>504</Paragraphs>
  <Slides>90</Slides>
  <Notes>56</Notes>
  <HiddenSlides>0</HiddenSlides>
  <MMClips>2</MMClips>
  <ScaleCrop>false</ScaleCrop>
  <HeadingPairs>
    <vt:vector size="6" baseType="variant">
      <vt:variant>
        <vt:lpstr>Tema</vt:lpstr>
      </vt:variant>
      <vt:variant>
        <vt:i4>30</vt:i4>
      </vt:variant>
      <vt:variant>
        <vt:lpstr>Servidores OLE incrustados</vt:lpstr>
      </vt:variant>
      <vt:variant>
        <vt:i4>2</vt:i4>
      </vt:variant>
      <vt:variant>
        <vt:lpstr>Títulos de diapositiva</vt:lpstr>
      </vt:variant>
      <vt:variant>
        <vt:i4>90</vt:i4>
      </vt:variant>
    </vt:vector>
  </HeadingPairs>
  <TitlesOfParts>
    <vt:vector size="122" baseType="lpstr">
      <vt:lpstr>Plantilla_IUSIANI</vt:lpstr>
      <vt:lpstr>1_Plantilla_IUSIANI</vt:lpstr>
      <vt:lpstr>6_Plantilla_IUSIANI</vt:lpstr>
      <vt:lpstr>7_Plantilla_IUSIANI</vt:lpstr>
      <vt:lpstr>3_Diseño predeterminado</vt:lpstr>
      <vt:lpstr>2_Plantilla_IUSIANI</vt:lpstr>
      <vt:lpstr>3_Plantilla_IUSIANI</vt:lpstr>
      <vt:lpstr>11_Plantilla_IUSIANI</vt:lpstr>
      <vt:lpstr>9_Plantilla_IUSIANI</vt:lpstr>
      <vt:lpstr>12_Plantilla_IUSIANI</vt:lpstr>
      <vt:lpstr>8_Plantilla_IUSIANI</vt:lpstr>
      <vt:lpstr>4_Plantilla_IUSIANI</vt:lpstr>
      <vt:lpstr>10_Plantilla_IUSIANI</vt:lpstr>
      <vt:lpstr>13_Plantilla_IUSIANI</vt:lpstr>
      <vt:lpstr>14_Plantilla_IUSIANI</vt:lpstr>
      <vt:lpstr>16_Plantilla_IUSIANI</vt:lpstr>
      <vt:lpstr>20_Plantilla_IUSIANI</vt:lpstr>
      <vt:lpstr>15_Plantilla_IUSIANI</vt:lpstr>
      <vt:lpstr>5_Diseño predeterminado</vt:lpstr>
      <vt:lpstr>6_Diseño predeterminado</vt:lpstr>
      <vt:lpstr>1_Diseño predeterminado</vt:lpstr>
      <vt:lpstr>18_Plantilla_IUSIANI</vt:lpstr>
      <vt:lpstr>19_Plantilla_IUSIANI</vt:lpstr>
      <vt:lpstr>21_Plantilla_IUSIANI</vt:lpstr>
      <vt:lpstr>22_Plantilla_IUSIANI</vt:lpstr>
      <vt:lpstr>2_Diseño predeterminado</vt:lpstr>
      <vt:lpstr>5_Plantilla_IUSIANI</vt:lpstr>
      <vt:lpstr>17_Plantilla_IUSIANI</vt:lpstr>
      <vt:lpstr>23_Plantilla_IUSIANI</vt:lpstr>
      <vt:lpstr>24_Plantilla_IUSIANI</vt:lpstr>
      <vt:lpstr>Equation</vt:lpstr>
      <vt:lpstr>Ecuación</vt:lpstr>
      <vt:lpstr>Diapositiva 1</vt:lpstr>
      <vt:lpstr>Diapositiva 2</vt:lpstr>
      <vt:lpstr>Contents</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Adaptive Finite Element Solution</vt:lpstr>
      <vt:lpstr>Predicción de Viento sobre Orografía Irregular</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The Meccano Method on T-meshes in 2-D</vt:lpstr>
      <vt:lpstr>The Meccano Method on T-meshes in 2-D</vt:lpstr>
      <vt:lpstr>The Meccano Method on T-meshes in 2-D</vt:lpstr>
      <vt:lpstr>The Meccano Method on T-meshes in 2-D</vt:lpstr>
      <vt:lpstr>The Meccano Method on T-meshes in 2-D</vt:lpstr>
      <vt:lpstr>The Meccano Method on T-meshes in 2-D</vt:lpstr>
      <vt:lpstr>The Meccano Method on T-meshes in 2-D</vt:lpstr>
      <vt:lpstr>The Meccano Method on T-meshes in 2-D</vt:lpstr>
      <vt:lpstr>Boundary Approach in 2-D</vt:lpstr>
      <vt:lpstr>Diapositiva 55</vt:lpstr>
      <vt:lpstr>Simultaneous Untangling and Smoothing of T-meshes</vt:lpstr>
      <vt:lpstr>Simultaneous Untangling and Smoothing of T-meshes</vt:lpstr>
      <vt:lpstr>Simultaneous Untangling and Smoothing of T-meshes</vt:lpstr>
      <vt:lpstr>Simultaneous Untangling and Smoothing of T-meshes</vt:lpstr>
      <vt:lpstr>Simultaneous Untangling and Smoothing of T-meshes</vt:lpstr>
      <vt:lpstr>Simultaneous Untangling and Smoothing of T-meshes</vt:lpstr>
      <vt:lpstr>Diapositiva 62</vt:lpstr>
      <vt:lpstr>T-spline Parameterization</vt:lpstr>
      <vt:lpstr>Mean Ratio Jacobian Jr() of Parametric Transformation</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Local Nested Adaptive Refinement </vt:lpstr>
      <vt:lpstr>Local Nested Adaptive Refinement </vt:lpstr>
      <vt:lpstr>Local Nested Adaptive Refinement </vt:lpstr>
      <vt:lpstr>Poisson Problem for a Domain with Two Materials</vt:lpstr>
      <vt:lpstr>Poisson Problem for a Domain with Two Materials</vt:lpstr>
      <vt:lpstr>Poisson Problem for a Domain with Two Materials</vt:lpstr>
      <vt:lpstr>Poisson Problem for a Domain with Two Materials</vt:lpstr>
      <vt:lpstr>Diapositiva 83</vt:lpstr>
      <vt:lpstr>Diapositiva 84</vt:lpstr>
      <vt:lpstr>Diapositiva 85</vt:lpstr>
      <vt:lpstr>Diapositiva 86</vt:lpstr>
      <vt:lpstr>Diapositiva 87</vt:lpstr>
      <vt:lpstr>Diapositiva 88</vt:lpstr>
      <vt:lpstr>Diapositiva 89</vt:lpstr>
      <vt:lpstr>Diapositiva 90</vt:lpstr>
    </vt:vector>
  </TitlesOfParts>
  <Company>Universidad de Las Palmas de G.C.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Conferencia Larga sobre Generacion de Mallas 3-D</dc:title>
  <dc:creator>Rafael Montenegro Armas</dc:creator>
  <cp:lastModifiedBy>Rafa</cp:lastModifiedBy>
  <cp:revision>2333</cp:revision>
  <cp:lastPrinted>2001-09-04T19:07:26Z</cp:lastPrinted>
  <dcterms:created xsi:type="dcterms:W3CDTF">1999-11-30T19:04:13Z</dcterms:created>
  <dcterms:modified xsi:type="dcterms:W3CDTF">2014-03-31T17:58:20Z</dcterms:modified>
</cp:coreProperties>
</file>