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93631" r:id="rId1"/>
  </p:sldMasterIdLst>
  <p:notesMasterIdLst>
    <p:notesMasterId r:id="rId90"/>
  </p:notesMasterIdLst>
  <p:handoutMasterIdLst>
    <p:handoutMasterId r:id="rId91"/>
  </p:handoutMasterIdLst>
  <p:sldIdLst>
    <p:sldId id="1377" r:id="rId2"/>
    <p:sldId id="1802" r:id="rId3"/>
    <p:sldId id="1819" r:id="rId4"/>
    <p:sldId id="1500" r:id="rId5"/>
    <p:sldId id="1666" r:id="rId6"/>
    <p:sldId id="1805" r:id="rId7"/>
    <p:sldId id="1667" r:id="rId8"/>
    <p:sldId id="1756" r:id="rId9"/>
    <p:sldId id="1832" r:id="rId10"/>
    <p:sldId id="1833" r:id="rId11"/>
    <p:sldId id="1834" r:id="rId12"/>
    <p:sldId id="1835" r:id="rId13"/>
    <p:sldId id="1766" r:id="rId14"/>
    <p:sldId id="1759" r:id="rId15"/>
    <p:sldId id="1767" r:id="rId16"/>
    <p:sldId id="1761" r:id="rId17"/>
    <p:sldId id="1813" r:id="rId18"/>
    <p:sldId id="1671" r:id="rId19"/>
    <p:sldId id="1672" r:id="rId20"/>
    <p:sldId id="1768" r:id="rId21"/>
    <p:sldId id="1675" r:id="rId22"/>
    <p:sldId id="1770" r:id="rId23"/>
    <p:sldId id="1678" r:id="rId24"/>
    <p:sldId id="1775" r:id="rId25"/>
    <p:sldId id="1620" r:id="rId26"/>
    <p:sldId id="1621" r:id="rId27"/>
    <p:sldId id="1680" r:id="rId28"/>
    <p:sldId id="1622" r:id="rId29"/>
    <p:sldId id="1629" r:id="rId30"/>
    <p:sldId id="1682" r:id="rId31"/>
    <p:sldId id="1800" r:id="rId32"/>
    <p:sldId id="1687" r:id="rId33"/>
    <p:sldId id="1689" r:id="rId34"/>
    <p:sldId id="1686" r:id="rId35"/>
    <p:sldId id="1645" r:id="rId36"/>
    <p:sldId id="1683" r:id="rId37"/>
    <p:sldId id="1628" r:id="rId38"/>
    <p:sldId id="1776" r:id="rId39"/>
    <p:sldId id="1691" r:id="rId40"/>
    <p:sldId id="1694" r:id="rId41"/>
    <p:sldId id="1815" r:id="rId42"/>
    <p:sldId id="1697" r:id="rId43"/>
    <p:sldId id="1782" r:id="rId44"/>
    <p:sldId id="1783" r:id="rId45"/>
    <p:sldId id="1785" r:id="rId46"/>
    <p:sldId id="1788" r:id="rId47"/>
    <p:sldId id="1789" r:id="rId48"/>
    <p:sldId id="1793" r:id="rId49"/>
    <p:sldId id="1839" r:id="rId50"/>
    <p:sldId id="1810" r:id="rId51"/>
    <p:sldId id="1811" r:id="rId52"/>
    <p:sldId id="1816" r:id="rId53"/>
    <p:sldId id="1838" r:id="rId54"/>
    <p:sldId id="1777" r:id="rId55"/>
    <p:sldId id="1830" r:id="rId56"/>
    <p:sldId id="1831" r:id="rId57"/>
    <p:sldId id="1700" r:id="rId58"/>
    <p:sldId id="1826" r:id="rId59"/>
    <p:sldId id="1828" r:id="rId60"/>
    <p:sldId id="1825" r:id="rId61"/>
    <p:sldId id="1707" r:id="rId62"/>
    <p:sldId id="1708" r:id="rId63"/>
    <p:sldId id="1709" r:id="rId64"/>
    <p:sldId id="1710" r:id="rId65"/>
    <p:sldId id="1711" r:id="rId66"/>
    <p:sldId id="1712" r:id="rId67"/>
    <p:sldId id="1713" r:id="rId68"/>
    <p:sldId id="1714" r:id="rId69"/>
    <p:sldId id="1716" r:id="rId70"/>
    <p:sldId id="1717" r:id="rId71"/>
    <p:sldId id="1718" r:id="rId72"/>
    <p:sldId id="1719" r:id="rId73"/>
    <p:sldId id="1720" r:id="rId74"/>
    <p:sldId id="1721" r:id="rId75"/>
    <p:sldId id="1722" r:id="rId76"/>
    <p:sldId id="1724" r:id="rId77"/>
    <p:sldId id="1726" r:id="rId78"/>
    <p:sldId id="1727" r:id="rId79"/>
    <p:sldId id="1728" r:id="rId80"/>
    <p:sldId id="1729" r:id="rId81"/>
    <p:sldId id="1730" r:id="rId82"/>
    <p:sldId id="1734" r:id="rId83"/>
    <p:sldId id="1735" r:id="rId84"/>
    <p:sldId id="1736" r:id="rId85"/>
    <p:sldId id="1822" r:id="rId86"/>
    <p:sldId id="1823" r:id="rId87"/>
    <p:sldId id="1739" r:id="rId88"/>
    <p:sldId id="1812" r:id="rId89"/>
  </p:sldIdLst>
  <p:sldSz cx="9906000" cy="6858000" type="A4"/>
  <p:notesSz cx="6797675" cy="9926638"/>
  <p:custDataLst>
    <p:tags r:id="rId92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066FF"/>
    <a:srgbClr val="5AC667"/>
    <a:srgbClr val="72BFC5"/>
    <a:srgbClr val="7030A0"/>
    <a:srgbClr val="000000"/>
    <a:srgbClr val="009900"/>
    <a:srgbClr val="FF330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86435" autoAdjust="0"/>
  </p:normalViewPr>
  <p:slideViewPr>
    <p:cSldViewPr snapToGrid="0">
      <p:cViewPr varScale="1">
        <p:scale>
          <a:sx n="73" d="100"/>
          <a:sy n="73" d="100"/>
        </p:scale>
        <p:origin x="1110" y="54"/>
      </p:cViewPr>
      <p:guideLst>
        <p:guide orient="horz" pos="1416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917" y="374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12" Type="http://schemas.openxmlformats.org/officeDocument/2006/relationships/image" Target="../media/image32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11" Type="http://schemas.openxmlformats.org/officeDocument/2006/relationships/image" Target="../media/image31.wmf"/><Relationship Id="rId5" Type="http://schemas.openxmlformats.org/officeDocument/2006/relationships/image" Target="../media/image25.wmf"/><Relationship Id="rId10" Type="http://schemas.openxmlformats.org/officeDocument/2006/relationships/image" Target="../media/image30.wmf"/><Relationship Id="rId4" Type="http://schemas.openxmlformats.org/officeDocument/2006/relationships/image" Target="../media/image24.wmf"/><Relationship Id="rId9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45.wmf"/><Relationship Id="rId7" Type="http://schemas.openxmlformats.org/officeDocument/2006/relationships/image" Target="../media/image49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Relationship Id="rId9" Type="http://schemas.openxmlformats.org/officeDocument/2006/relationships/image" Target="../media/image5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862" cy="49271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200" tIns="46600" rIns="93200" bIns="46600" numCol="1" anchor="t" anchorCtr="0" compatLnSpc="1">
            <a:prstTxWarp prst="textNoShape">
              <a:avLst/>
            </a:prstTxWarp>
          </a:bodyPr>
          <a:lstStyle>
            <a:lvl1pPr algn="l" defTabSz="931809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Nombre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814" y="1"/>
            <a:ext cx="2945862" cy="49271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200" tIns="46600" rIns="93200" bIns="46600" numCol="1" anchor="t" anchorCtr="0" compatLnSpc="1">
            <a:prstTxWarp prst="textNoShape">
              <a:avLst/>
            </a:prstTxWarp>
          </a:bodyPr>
          <a:lstStyle>
            <a:lvl1pPr algn="r" defTabSz="931809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3924"/>
            <a:ext cx="2945862" cy="49271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200" tIns="46600" rIns="93200" bIns="46600" numCol="1" anchor="b" anchorCtr="0" compatLnSpc="1">
            <a:prstTxWarp prst="textNoShape">
              <a:avLst/>
            </a:prstTxWarp>
          </a:bodyPr>
          <a:lstStyle>
            <a:lvl1pPr algn="l" defTabSz="931809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Escriba el título aquí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814" y="9433924"/>
            <a:ext cx="2945862" cy="49271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200" tIns="46600" rIns="93200" bIns="46600" numCol="1" anchor="b" anchorCtr="0" compatLnSpc="1">
            <a:prstTxWarp prst="textNoShape">
              <a:avLst/>
            </a:prstTxWarp>
          </a:bodyPr>
          <a:lstStyle>
            <a:lvl1pPr algn="r" defTabSz="931809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CC94619-AF9F-457C-AC16-D50433946ECA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862" cy="49271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200" tIns="46600" rIns="93200" bIns="46600" numCol="1" anchor="t" anchorCtr="0" compatLnSpc="1">
            <a:prstTxWarp prst="textNoShape">
              <a:avLst/>
            </a:prstTxWarp>
          </a:bodyPr>
          <a:lstStyle>
            <a:lvl1pPr algn="l" defTabSz="931809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814" y="1"/>
            <a:ext cx="2945862" cy="49271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200" tIns="46600" rIns="93200" bIns="46600" numCol="1" anchor="t" anchorCtr="0" compatLnSpc="1">
            <a:prstTxWarp prst="textNoShape">
              <a:avLst/>
            </a:prstTxWarp>
          </a:bodyPr>
          <a:lstStyle>
            <a:lvl1pPr algn="r" defTabSz="931809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5013" y="739775"/>
            <a:ext cx="5330825" cy="36909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473" y="4674620"/>
            <a:ext cx="4982732" cy="451294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200" tIns="46600" rIns="93200" bIns="466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 smtClean="0"/>
              <a:t>Haga clic para modificar el estilo de texto del patrón</a:t>
            </a:r>
          </a:p>
          <a:p>
            <a:pPr lvl="1"/>
            <a:r>
              <a:rPr lang="es-ES_tradnl" noProof="0" smtClean="0"/>
              <a:t>Segundo nivel</a:t>
            </a:r>
          </a:p>
          <a:p>
            <a:pPr lvl="2"/>
            <a:r>
              <a:rPr lang="es-ES_tradnl" noProof="0" smtClean="0"/>
              <a:t>Tercer nivel</a:t>
            </a:r>
          </a:p>
          <a:p>
            <a:pPr lvl="3"/>
            <a:r>
              <a:rPr lang="es-ES_tradnl" noProof="0" smtClean="0"/>
              <a:t>Cuarto nivel</a:t>
            </a:r>
          </a:p>
          <a:p>
            <a:pPr lvl="4"/>
            <a:r>
              <a:rPr lang="es-ES_tradnl" noProof="0" smtClean="0"/>
              <a:t>Quinto nivel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924"/>
            <a:ext cx="2945862" cy="49271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200" tIns="46600" rIns="93200" bIns="46600" numCol="1" anchor="b" anchorCtr="0" compatLnSpc="1">
            <a:prstTxWarp prst="textNoShape">
              <a:avLst/>
            </a:prstTxWarp>
          </a:bodyPr>
          <a:lstStyle>
            <a:lvl1pPr algn="l" defTabSz="931809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814" y="9433924"/>
            <a:ext cx="2945862" cy="49271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200" tIns="46600" rIns="93200" bIns="46600" numCol="1" anchor="b" anchorCtr="0" compatLnSpc="1">
            <a:prstTxWarp prst="textNoShape">
              <a:avLst/>
            </a:prstTxWarp>
          </a:bodyPr>
          <a:lstStyle>
            <a:lvl1pPr algn="r" defTabSz="931809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16A8E2B-96C6-42B0-9E11-010E0EB490E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682"/>
            <a:fld id="{E4E3D54E-4964-434A-B4FD-6E0666693804}" type="slidenum">
              <a:rPr lang="en-GB" smtClean="0"/>
              <a:pPr defTabSz="931682"/>
              <a:t>1</a:t>
            </a:fld>
            <a:endParaRPr lang="en-GB" dirty="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5013" y="739775"/>
            <a:ext cx="5330825" cy="3690938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98D8B8-400F-411F-B1F0-3A4BA163FA29}" type="slidenum">
              <a:rPr lang="en-GB"/>
              <a:pPr/>
              <a:t>4</a:t>
            </a:fld>
            <a:endParaRPr lang="en-GB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2950"/>
            <a:ext cx="5376863" cy="3724275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090" y="4716055"/>
            <a:ext cx="4983498" cy="4467151"/>
          </a:xfrm>
          <a:noFill/>
          <a:ln w="9525"/>
        </p:spPr>
        <p:txBody>
          <a:bodyPr/>
          <a:lstStyle/>
          <a:p>
            <a:pPr eaLnBrk="1" hangingPunct="1"/>
            <a:endParaRPr lang="es-ES_tradnl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98D8B8-400F-411F-B1F0-3A4BA163FA29}" type="slidenum">
              <a:rPr lang="en-GB"/>
              <a:pPr/>
              <a:t>9</a:t>
            </a:fld>
            <a:endParaRPr lang="en-GB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2950"/>
            <a:ext cx="5376863" cy="3724275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090" y="4716055"/>
            <a:ext cx="4983498" cy="4467151"/>
          </a:xfrm>
          <a:noFill/>
          <a:ln w="9525"/>
        </p:spPr>
        <p:txBody>
          <a:bodyPr/>
          <a:lstStyle/>
          <a:p>
            <a:pPr eaLnBrk="1" hangingPunct="1"/>
            <a:endParaRPr lang="es-ES_tradnl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597"/>
            <a:fld id="{4502745C-8E09-41E0-BA0F-DFC38926D9AC}" type="slidenum">
              <a:rPr kumimoji="1" lang="en-GB" smtClean="0">
                <a:solidFill>
                  <a:srgbClr val="FFFF00"/>
                </a:solidFill>
              </a:rPr>
              <a:pPr defTabSz="931597"/>
              <a:t>45</a:t>
            </a:fld>
            <a:endParaRPr kumimoji="1" lang="en-GB" dirty="0" smtClean="0">
              <a:solidFill>
                <a:srgbClr val="FFFF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6600" y="739775"/>
            <a:ext cx="5327650" cy="36893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597"/>
            <a:fld id="{4502745C-8E09-41E0-BA0F-DFC38926D9AC}" type="slidenum">
              <a:rPr kumimoji="1" lang="en-GB" smtClean="0">
                <a:solidFill>
                  <a:srgbClr val="FFFF00"/>
                </a:solidFill>
              </a:rPr>
              <a:pPr defTabSz="931597"/>
              <a:t>46</a:t>
            </a:fld>
            <a:endParaRPr kumimoji="1" lang="en-GB" dirty="0" smtClean="0">
              <a:solidFill>
                <a:srgbClr val="FFFF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6600" y="739775"/>
            <a:ext cx="5327650" cy="36893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597"/>
            <a:fld id="{4502745C-8E09-41E0-BA0F-DFC38926D9AC}" type="slidenum">
              <a:rPr kumimoji="1" lang="en-GB" smtClean="0">
                <a:solidFill>
                  <a:srgbClr val="FFFF00"/>
                </a:solidFill>
              </a:rPr>
              <a:pPr defTabSz="931597"/>
              <a:t>47</a:t>
            </a:fld>
            <a:endParaRPr kumimoji="1" lang="en-GB" dirty="0" smtClean="0">
              <a:solidFill>
                <a:srgbClr val="FFFF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6600" y="739775"/>
            <a:ext cx="5327650" cy="36893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017B7-1E1E-FC4C-9841-B800ACDF26AD}" type="slidenum">
              <a:rPr lang="es-ES" smtClean="0">
                <a:solidFill>
                  <a:prstClr val="black"/>
                </a:solidFill>
              </a:rPr>
              <a:pPr/>
              <a:t>49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85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3879850" cy="228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55600"/>
            <a:ext cx="3845454" cy="13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26" name="Rectangle 10"/>
          <p:cNvSpPr>
            <a:spLocks noChangeArrowheads="1"/>
          </p:cNvSpPr>
          <p:nvPr userDrawn="1"/>
        </p:nvSpPr>
        <p:spPr bwMode="auto">
          <a:xfrm>
            <a:off x="0" y="2565401"/>
            <a:ext cx="9906000" cy="1028700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227" name="Picture 1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5943601"/>
            <a:ext cx="1238250" cy="47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41231" y="3595689"/>
            <a:ext cx="8423540" cy="8413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s-ES" noProof="0" smtClean="0"/>
              <a:t>Haga clic para modificar el estilo de subtítulo del patrón</a:t>
            </a:r>
            <a:endParaRPr lang="en-US" noProof="0" smtClean="0"/>
          </a:p>
        </p:txBody>
      </p:sp>
      <p:sp>
        <p:nvSpPr>
          <p:cNvPr id="9225" name="Rectangle 9"/>
          <p:cNvSpPr>
            <a:spLocks noChangeArrowheads="1"/>
          </p:cNvSpPr>
          <p:nvPr userDrawn="1"/>
        </p:nvSpPr>
        <p:spPr bwMode="auto">
          <a:xfrm>
            <a:off x="0" y="2400300"/>
            <a:ext cx="9906000" cy="15748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  <a:prstGeom prst="rect">
            <a:avLst/>
          </a:prstGeom>
        </p:spPr>
        <p:txBody>
          <a:bodyPr wrap="square" anchor="ctr"/>
          <a:lstStyle>
            <a:lvl1pPr>
              <a:defRPr sz="3000"/>
            </a:lvl1pPr>
          </a:lstStyle>
          <a:p>
            <a:pPr lvl="0"/>
            <a:r>
              <a:rPr lang="es-ES" noProof="0" smtClean="0"/>
              <a:t>Haga clic para modificar el estilo de título del patrón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943306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19795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7339" y="115888"/>
            <a:ext cx="7333192" cy="576262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07339" y="1600200"/>
            <a:ext cx="9126934" cy="49974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3126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53830" y="115888"/>
            <a:ext cx="2280444" cy="6481762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07340" y="115888"/>
            <a:ext cx="6681390" cy="64817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95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8001" y="115888"/>
            <a:ext cx="7332663" cy="576262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8006" y="1600200"/>
            <a:ext cx="9126538" cy="4997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306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70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646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7339" y="115888"/>
            <a:ext cx="7333192" cy="576262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07340" y="1600200"/>
            <a:ext cx="4480057" cy="49974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52496" y="1600200"/>
            <a:ext cx="4481777" cy="49974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613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7712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7339" y="115888"/>
            <a:ext cx="7333192" cy="576262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9507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833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1558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906000" cy="7920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16"/>
          <p:cNvSpPr>
            <a:spLocks noChangeArrowheads="1"/>
          </p:cNvSpPr>
          <p:nvPr userDrawn="1"/>
        </p:nvSpPr>
        <p:spPr bwMode="auto">
          <a:xfrm>
            <a:off x="-38100" y="6610350"/>
            <a:ext cx="9972000" cy="288000"/>
          </a:xfrm>
          <a:prstGeom prst="rect">
            <a:avLst/>
          </a:prstGeom>
          <a:solidFill>
            <a:schemeClr val="accent5">
              <a:lumMod val="50000"/>
              <a:alpha val="63922"/>
            </a:schemeClr>
          </a:solidFill>
          <a:ln w="19050">
            <a:solidFill>
              <a:schemeClr val="accent2"/>
            </a:solidFill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3 CuadroTexto"/>
          <p:cNvSpPr txBox="1"/>
          <p:nvPr userDrawn="1"/>
        </p:nvSpPr>
        <p:spPr>
          <a:xfrm>
            <a:off x="-60960" y="6587053"/>
            <a:ext cx="577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7AA893-E037-4551-A32B-84E75C403BEF}" type="slidenum">
              <a:rPr lang="es-ES" sz="1200" b="1" smtClean="0">
                <a:solidFill>
                  <a:schemeClr val="tx1"/>
                </a:solidFill>
              </a:rPr>
              <a:pPr/>
              <a:t>‹Nº›</a:t>
            </a:fld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 userDrawn="1"/>
        </p:nvSpPr>
        <p:spPr>
          <a:xfrm>
            <a:off x="339090" y="6587053"/>
            <a:ext cx="164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itchFamily="34" charset="0"/>
              <a:buNone/>
            </a:pPr>
            <a:r>
              <a:rPr lang="en-US" sz="1200" b="1" dirty="0" smtClean="0">
                <a:solidFill>
                  <a:schemeClr val="tx1"/>
                </a:solidFill>
              </a:rPr>
              <a:t>  Marina </a:t>
            </a:r>
            <a:r>
              <a:rPr lang="en-US" sz="1200" b="1" dirty="0" err="1" smtClean="0">
                <a:solidFill>
                  <a:schemeClr val="tx1"/>
                </a:solidFill>
              </a:rPr>
              <a:t>Brovka</a:t>
            </a:r>
            <a:r>
              <a:rPr lang="en-US" sz="1200" b="1" dirty="0" smtClean="0">
                <a:solidFill>
                  <a:schemeClr val="tx1"/>
                </a:solidFill>
              </a:rPr>
              <a:t>  </a:t>
            </a:r>
            <a:br>
              <a:rPr lang="en-US" sz="1200" b="1" dirty="0" smtClean="0">
                <a:solidFill>
                  <a:schemeClr val="tx1"/>
                </a:solidFill>
              </a:rPr>
            </a:b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7" name="6 CuadroTexto"/>
          <p:cNvSpPr txBox="1"/>
          <p:nvPr userDrawn="1"/>
        </p:nvSpPr>
        <p:spPr>
          <a:xfrm>
            <a:off x="1649730" y="6587053"/>
            <a:ext cx="2575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itchFamily="34" charset="0"/>
              <a:buNone/>
            </a:pPr>
            <a:r>
              <a:rPr lang="en-US" sz="1200" b="1" dirty="0" smtClean="0">
                <a:solidFill>
                  <a:schemeClr val="tx1"/>
                </a:solidFill>
              </a:rPr>
              <a:t>   Doctoral</a:t>
            </a:r>
            <a:r>
              <a:rPr lang="en-US" sz="1200" b="1" baseline="0" dirty="0" smtClean="0">
                <a:solidFill>
                  <a:schemeClr val="tx1"/>
                </a:solidFill>
              </a:rPr>
              <a:t> Thesis </a:t>
            </a:r>
            <a:r>
              <a:rPr lang="en-US" sz="1200" b="1" baseline="0" dirty="0" err="1" smtClean="0">
                <a:solidFill>
                  <a:schemeClr val="tx1"/>
                </a:solidFill>
              </a:rPr>
              <a:t>Defence</a:t>
            </a:r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endParaRPr lang="es-E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734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2" r:id="rId1"/>
    <p:sldLayoutId id="2147493643" r:id="rId2"/>
    <p:sldLayoutId id="2147493633" r:id="rId3"/>
    <p:sldLayoutId id="2147493634" r:id="rId4"/>
    <p:sldLayoutId id="2147493635" r:id="rId5"/>
    <p:sldLayoutId id="2147493636" r:id="rId6"/>
    <p:sldLayoutId id="2147493637" r:id="rId7"/>
    <p:sldLayoutId id="2147493638" r:id="rId8"/>
    <p:sldLayoutId id="2147493639" r:id="rId9"/>
    <p:sldLayoutId id="2147493640" r:id="rId10"/>
    <p:sldLayoutId id="2147493641" r:id="rId11"/>
    <p:sldLayoutId id="2147493642" r:id="rId12"/>
    <p:sldLayoutId id="2147493644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5.wmf"/><Relationship Id="rId18" Type="http://schemas.openxmlformats.org/officeDocument/2006/relationships/image" Target="../media/image34.png"/><Relationship Id="rId26" Type="http://schemas.openxmlformats.org/officeDocument/2006/relationships/image" Target="../media/image31.wmf"/><Relationship Id="rId3" Type="http://schemas.openxmlformats.org/officeDocument/2006/relationships/image" Target="../media/image33.png"/><Relationship Id="rId21" Type="http://schemas.openxmlformats.org/officeDocument/2006/relationships/oleObject" Target="../embeddings/oleObject9.bin"/><Relationship Id="rId7" Type="http://schemas.openxmlformats.org/officeDocument/2006/relationships/image" Target="../media/image22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7.wmf"/><Relationship Id="rId25" Type="http://schemas.openxmlformats.org/officeDocument/2006/relationships/oleObject" Target="../embeddings/oleObject11.bin"/><Relationship Id="rId2" Type="http://schemas.openxmlformats.org/officeDocument/2006/relationships/slideLayout" Target="../slideLayouts/slideLayout3.xml"/><Relationship Id="rId16" Type="http://schemas.openxmlformats.org/officeDocument/2006/relationships/oleObject" Target="../embeddings/oleObject7.bin"/><Relationship Id="rId20" Type="http://schemas.openxmlformats.org/officeDocument/2006/relationships/image" Target="../media/image28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4.wmf"/><Relationship Id="rId24" Type="http://schemas.openxmlformats.org/officeDocument/2006/relationships/image" Target="../media/image30.wmf"/><Relationship Id="rId5" Type="http://schemas.openxmlformats.org/officeDocument/2006/relationships/image" Target="../media/image21.wmf"/><Relationship Id="rId15" Type="http://schemas.openxmlformats.org/officeDocument/2006/relationships/image" Target="../media/image26.wmf"/><Relationship Id="rId23" Type="http://schemas.openxmlformats.org/officeDocument/2006/relationships/oleObject" Target="../embeddings/oleObject10.bin"/><Relationship Id="rId28" Type="http://schemas.openxmlformats.org/officeDocument/2006/relationships/image" Target="../media/image32.wmf"/><Relationship Id="rId10" Type="http://schemas.openxmlformats.org/officeDocument/2006/relationships/oleObject" Target="../embeddings/oleObject4.bin"/><Relationship Id="rId19" Type="http://schemas.openxmlformats.org/officeDocument/2006/relationships/oleObject" Target="../embeddings/oleObject8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3.wmf"/><Relationship Id="rId14" Type="http://schemas.openxmlformats.org/officeDocument/2006/relationships/oleObject" Target="../embeddings/oleObject6.bin"/><Relationship Id="rId22" Type="http://schemas.openxmlformats.org/officeDocument/2006/relationships/image" Target="../media/image29.wmf"/><Relationship Id="rId27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46.wmf"/><Relationship Id="rId18" Type="http://schemas.openxmlformats.org/officeDocument/2006/relationships/oleObject" Target="../embeddings/oleObject19.bin"/><Relationship Id="rId3" Type="http://schemas.openxmlformats.org/officeDocument/2006/relationships/image" Target="../media/image52.png"/><Relationship Id="rId21" Type="http://schemas.openxmlformats.org/officeDocument/2006/relationships/image" Target="../media/image50.wmf"/><Relationship Id="rId7" Type="http://schemas.openxmlformats.org/officeDocument/2006/relationships/image" Target="../media/image43.wmf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48.wmf"/><Relationship Id="rId25" Type="http://schemas.openxmlformats.org/officeDocument/2006/relationships/image" Target="../media/image56.png"/><Relationship Id="rId2" Type="http://schemas.openxmlformats.org/officeDocument/2006/relationships/slideLayout" Target="../slideLayouts/slideLayout3.xml"/><Relationship Id="rId16" Type="http://schemas.openxmlformats.org/officeDocument/2006/relationships/oleObject" Target="../embeddings/oleObject18.bin"/><Relationship Id="rId20" Type="http://schemas.openxmlformats.org/officeDocument/2006/relationships/oleObject" Target="../embeddings/oleObject20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45.wmf"/><Relationship Id="rId24" Type="http://schemas.openxmlformats.org/officeDocument/2006/relationships/image" Target="../media/image55.png"/><Relationship Id="rId5" Type="http://schemas.openxmlformats.org/officeDocument/2006/relationships/image" Target="../media/image54.png"/><Relationship Id="rId15" Type="http://schemas.openxmlformats.org/officeDocument/2006/relationships/image" Target="../media/image47.wmf"/><Relationship Id="rId23" Type="http://schemas.openxmlformats.org/officeDocument/2006/relationships/image" Target="../media/image51.wmf"/><Relationship Id="rId10" Type="http://schemas.openxmlformats.org/officeDocument/2006/relationships/oleObject" Target="../embeddings/oleObject15.bin"/><Relationship Id="rId19" Type="http://schemas.openxmlformats.org/officeDocument/2006/relationships/image" Target="../media/image49.wmf"/><Relationship Id="rId4" Type="http://schemas.openxmlformats.org/officeDocument/2006/relationships/image" Target="../media/image53.png"/><Relationship Id="rId9" Type="http://schemas.openxmlformats.org/officeDocument/2006/relationships/image" Target="../media/image44.wmf"/><Relationship Id="rId14" Type="http://schemas.openxmlformats.org/officeDocument/2006/relationships/oleObject" Target="../embeddings/oleObject17.bin"/><Relationship Id="rId22" Type="http://schemas.openxmlformats.org/officeDocument/2006/relationships/oleObject" Target="../embeddings/oleObject2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image" Target="../media/image81.emf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82.emf"/><Relationship Id="rId9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image" Target="../media/image86.png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9.png"/><Relationship Id="rId11" Type="http://schemas.openxmlformats.org/officeDocument/2006/relationships/image" Target="../media/image90.png"/><Relationship Id="rId5" Type="http://schemas.openxmlformats.org/officeDocument/2006/relationships/image" Target="../media/image88.png"/><Relationship Id="rId10" Type="http://schemas.openxmlformats.org/officeDocument/2006/relationships/image" Target="../media/image85.wmf"/><Relationship Id="rId4" Type="http://schemas.openxmlformats.org/officeDocument/2006/relationships/image" Target="../media/image87.png"/><Relationship Id="rId9" Type="http://schemas.openxmlformats.org/officeDocument/2006/relationships/oleObject" Target="../embeddings/oleObject25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image" Target="../media/image105.png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86.png"/><Relationship Id="rId9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notesSlide" Target="../notesSlides/notes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9.png"/><Relationship Id="rId4" Type="http://schemas.openxmlformats.org/officeDocument/2006/relationships/image" Target="../media/image18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image" Target="../media/image187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0" y="2556755"/>
            <a:ext cx="9848850" cy="1200329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Construction of polynomial </a:t>
            </a:r>
            <a:r>
              <a:rPr lang="en-US" sz="2400" b="1" dirty="0" err="1" smtClean="0">
                <a:solidFill>
                  <a:srgbClr val="FFFFFF"/>
                </a:solidFill>
                <a:latin typeface="Trebuchet MS" pitchFamily="34" charset="0"/>
              </a:rPr>
              <a:t>spline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 spaces</a:t>
            </a:r>
          </a:p>
          <a:p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over T-meshes for its application in</a:t>
            </a:r>
          </a:p>
          <a:p>
            <a:r>
              <a:rPr lang="en-US" sz="2400" b="1" dirty="0" err="1" smtClean="0">
                <a:solidFill>
                  <a:srgbClr val="FFFFFF"/>
                </a:solidFill>
                <a:latin typeface="Trebuchet MS" pitchFamily="34" charset="0"/>
              </a:rPr>
              <a:t>Isogeometric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 Analysis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19461" name="Rectangle 13"/>
          <p:cNvSpPr>
            <a:spLocks noChangeArrowheads="1"/>
          </p:cNvSpPr>
          <p:nvPr/>
        </p:nvSpPr>
        <p:spPr bwMode="auto">
          <a:xfrm>
            <a:off x="38100" y="4166133"/>
            <a:ext cx="9848850" cy="281615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Trebuchet MS" pitchFamily="34" charset="0"/>
              </a:rPr>
              <a:t>Marina  </a:t>
            </a:r>
            <a:r>
              <a:rPr lang="en-US" sz="2400" b="1" dirty="0" err="1" smtClean="0">
                <a:solidFill>
                  <a:srgbClr val="000000"/>
                </a:solidFill>
                <a:latin typeface="Trebuchet MS" pitchFamily="34" charset="0"/>
              </a:rPr>
              <a:t>Brovka</a:t>
            </a:r>
            <a:r>
              <a:rPr lang="en-US" sz="2400" b="1" dirty="0" smtClean="0">
                <a:solidFill>
                  <a:srgbClr val="000000"/>
                </a:solidFill>
                <a:latin typeface="Trebuchet MS" pitchFamily="34" charset="0"/>
              </a:rPr>
              <a:t/>
            </a:r>
            <a:br>
              <a:rPr lang="en-US" sz="2400" b="1" dirty="0" smtClean="0">
                <a:solidFill>
                  <a:srgbClr val="000000"/>
                </a:solidFill>
                <a:latin typeface="Trebuchet MS" pitchFamily="34" charset="0"/>
              </a:rPr>
            </a:br>
            <a:r>
              <a:rPr lang="en-US" sz="2400" b="1" dirty="0" smtClean="0">
                <a:solidFill>
                  <a:srgbClr val="000000"/>
                </a:solidFill>
                <a:latin typeface="Trebuchet MS" pitchFamily="34" charset="0"/>
              </a:rPr>
              <a:t/>
            </a:r>
            <a:br>
              <a:rPr lang="en-US" sz="2400" b="1" dirty="0" smtClean="0">
                <a:solidFill>
                  <a:srgbClr val="000000"/>
                </a:solidFill>
                <a:latin typeface="Trebuchet MS" pitchFamily="34" charset="0"/>
              </a:rPr>
            </a:br>
            <a:r>
              <a:rPr lang="en-US" sz="2000" b="1" dirty="0" smtClean="0">
                <a:solidFill>
                  <a:srgbClr val="000000"/>
                </a:solidFill>
                <a:latin typeface="Trebuchet MS" pitchFamily="34" charset="0"/>
              </a:rPr>
              <a:t>Doctoral Thesis </a:t>
            </a:r>
            <a:r>
              <a:rPr lang="en-US" sz="2000" b="1" dirty="0" err="1" smtClean="0">
                <a:solidFill>
                  <a:srgbClr val="000000"/>
                </a:solidFill>
                <a:latin typeface="Trebuchet MS" pitchFamily="34" charset="0"/>
              </a:rPr>
              <a:t>Defence</a:t>
            </a:r>
            <a:r>
              <a:rPr lang="en-US" sz="2400" b="1" dirty="0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  <a:br>
              <a:rPr lang="en-US" sz="2400" b="1" dirty="0" smtClean="0">
                <a:solidFill>
                  <a:srgbClr val="000000"/>
                </a:solidFill>
                <a:latin typeface="Trebuchet MS" pitchFamily="34" charset="0"/>
              </a:rPr>
            </a:br>
            <a:endParaRPr lang="en-US" sz="2400" b="1" dirty="0" smtClean="0">
              <a:solidFill>
                <a:srgbClr val="000000"/>
              </a:solidFill>
              <a:latin typeface="Trebuchet MS" pitchFamily="34" charset="0"/>
            </a:endParaRPr>
          </a:p>
          <a:p>
            <a:endParaRPr lang="en-US" sz="1700" b="1" dirty="0" smtClean="0">
              <a:solidFill>
                <a:srgbClr val="000000"/>
              </a:solidFill>
              <a:latin typeface="Trebuchet MS" pitchFamily="34" charset="0"/>
            </a:endParaRPr>
          </a:p>
          <a:p>
            <a:r>
              <a:rPr lang="es-ES" sz="2400" b="1" baseline="30000" dirty="0" smtClean="0">
                <a:solidFill>
                  <a:srgbClr val="000000"/>
                </a:solidFill>
                <a:latin typeface="Trebuchet MS" pitchFamily="34" charset="0"/>
              </a:rPr>
              <a:t>Programa de doctorado</a:t>
            </a:r>
          </a:p>
          <a:p>
            <a:r>
              <a:rPr lang="es-ES" sz="2400" b="1" baseline="30000" dirty="0" smtClean="0">
                <a:solidFill>
                  <a:srgbClr val="000000"/>
                </a:solidFill>
                <a:latin typeface="Trebuchet MS" pitchFamily="34" charset="0"/>
              </a:rPr>
              <a:t>Sistemas Inteligentes y Aplicaciones Numéricas en Ingeniería</a:t>
            </a:r>
          </a:p>
          <a:p>
            <a:r>
              <a:rPr lang="es-ES" sz="2400" b="1" baseline="30000" dirty="0" smtClean="0">
                <a:solidFill>
                  <a:srgbClr val="000000"/>
                </a:solidFill>
                <a:latin typeface="Trebuchet MS" pitchFamily="34" charset="0"/>
              </a:rPr>
              <a:t>Instituto Universitario SIANI</a:t>
            </a:r>
            <a:br>
              <a:rPr lang="es-ES" sz="2400" b="1" baseline="30000" dirty="0" smtClean="0">
                <a:solidFill>
                  <a:srgbClr val="000000"/>
                </a:solidFill>
                <a:latin typeface="Trebuchet MS" pitchFamily="34" charset="0"/>
              </a:rPr>
            </a:br>
            <a:endParaRPr lang="es-ES" sz="2400" b="1" baseline="30000" dirty="0" smtClean="0">
              <a:solidFill>
                <a:srgbClr val="0000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2412339" y="160020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B-</a:t>
            </a:r>
            <a:r>
              <a:rPr lang="en-US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splines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9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1276" y="1094242"/>
            <a:ext cx="3419857" cy="71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98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8276" y="1886312"/>
            <a:ext cx="5710639" cy="65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182994" y="1160421"/>
            <a:ext cx="38507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Cox- de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Boor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recursion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formula</a:t>
            </a:r>
            <a:b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 set of  </a:t>
            </a:r>
            <a:r>
              <a:rPr lang="es-E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B-</a:t>
            </a:r>
            <a:r>
              <a:rPr lang="es-E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spline</a:t>
            </a:r>
            <a:r>
              <a:rPr lang="es-E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functions</a:t>
            </a:r>
            <a:r>
              <a:rPr lang="es-E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defined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over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knot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vector</a:t>
            </a:r>
            <a:endParaRPr lang="es-E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998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057769"/>
            <a:ext cx="2623457" cy="31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98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187510"/>
            <a:ext cx="6507480" cy="299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6150429" y="4249785"/>
            <a:ext cx="3755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set of cubic B-</a:t>
            </a:r>
            <a:r>
              <a:rPr lang="en-US" sz="16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splines</a:t>
            </a:r>
            <a:r>
              <a:rPr lang="en-US" sz="16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inferred from the open knot vector  </a:t>
            </a:r>
            <a:br>
              <a:rPr lang="en-US" sz="16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{0, 0, 0, 0, 1/4,1/2, 3/4, 1, 1, 1,1}.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2431389" y="160020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B-</a:t>
            </a:r>
            <a:r>
              <a:rPr lang="en-US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splines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27 Grupo"/>
          <p:cNvGrpSpPr/>
          <p:nvPr/>
        </p:nvGrpSpPr>
        <p:grpSpPr>
          <a:xfrm>
            <a:off x="50800" y="1177266"/>
            <a:ext cx="6931659" cy="3547769"/>
            <a:chOff x="50800" y="1421106"/>
            <a:chExt cx="6931659" cy="3547769"/>
          </a:xfrm>
        </p:grpSpPr>
        <p:pic>
          <p:nvPicPr>
            <p:cNvPr id="159846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800" y="1421106"/>
              <a:ext cx="4876800" cy="3404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10 CuadroTexto"/>
            <p:cNvSpPr txBox="1"/>
            <p:nvPr/>
          </p:nvSpPr>
          <p:spPr>
            <a:xfrm>
              <a:off x="3265790" y="1524726"/>
              <a:ext cx="3716669" cy="872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s-ES" sz="1800" dirty="0" err="1" smtClean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Cubic</a:t>
              </a:r>
              <a:r>
                <a:rPr lang="es-ES" sz="1800" dirty="0" smtClean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 B-</a:t>
              </a:r>
              <a:r>
                <a:rPr lang="es-ES" sz="1800" dirty="0" err="1" smtClean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spline</a:t>
              </a:r>
              <a:r>
                <a:rPr lang="es-ES" sz="1800" dirty="0" smtClean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  </a:t>
              </a:r>
              <a:r>
                <a:rPr lang="es-ES" sz="1800" dirty="0" err="1" smtClean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function</a:t>
              </a:r>
              <a:r>
                <a:rPr lang="es-ES" sz="1800" dirty="0" smtClean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s-ES" sz="1800" dirty="0" err="1" smtClean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with</a:t>
              </a:r>
              <a:r>
                <a:rPr lang="es-ES" sz="1800" dirty="0" smtClean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  </a:t>
              </a:r>
              <a:r>
                <a:rPr lang="es-ES" sz="1800" dirty="0" err="1" smtClean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knot</a:t>
              </a:r>
              <a:r>
                <a:rPr lang="es-ES" sz="1800" dirty="0" smtClean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 vector  </a:t>
              </a:r>
              <a:endParaRPr lang="es-ES" sz="1800" dirty="0">
                <a:solidFill>
                  <a:schemeClr val="tx1"/>
                </a:solidFill>
                <a:latin typeface="+mj-lt"/>
                <a:cs typeface="Times New Roman" pitchFamily="18" charset="0"/>
              </a:endParaRPr>
            </a:p>
          </p:txBody>
        </p:sp>
        <p:graphicFrame>
          <p:nvGraphicFramePr>
            <p:cNvPr id="1598471" name="Object 6"/>
            <p:cNvGraphicFramePr>
              <a:graphicFrameLocks noChangeAspect="1"/>
            </p:cNvGraphicFramePr>
            <p:nvPr/>
          </p:nvGraphicFramePr>
          <p:xfrm>
            <a:off x="4799965" y="2043430"/>
            <a:ext cx="2141538" cy="36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2014" name="Ecuación" r:id="rId4" imgW="1295400" imgH="228600" progId="Equation.3">
                    <p:embed/>
                  </p:oleObj>
                </mc:Choice>
                <mc:Fallback>
                  <p:oleObj name="Ecuación" r:id="rId4" imgW="1295400" imgH="228600" progId="Equation.3">
                    <p:embed/>
                    <p:pic>
                      <p:nvPicPr>
                        <p:cNvPr id="0" name="Picture 2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99965" y="2043430"/>
                          <a:ext cx="2141538" cy="3619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8472" name="Object 6"/>
            <p:cNvGraphicFramePr>
              <a:graphicFrameLocks noChangeAspect="1"/>
            </p:cNvGraphicFramePr>
            <p:nvPr/>
          </p:nvGraphicFramePr>
          <p:xfrm>
            <a:off x="4040505" y="4606925"/>
            <a:ext cx="336550" cy="36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2015" name="Ecuación" r:id="rId6" imgW="203112" imgH="228501" progId="Equation.3">
                    <p:embed/>
                  </p:oleObj>
                </mc:Choice>
                <mc:Fallback>
                  <p:oleObj name="Ecuación" r:id="rId6" imgW="203112" imgH="228501" progId="Equation.3">
                    <p:embed/>
                    <p:pic>
                      <p:nvPicPr>
                        <p:cNvPr id="0" name="Picture 2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40505" y="4606925"/>
                          <a:ext cx="336550" cy="3619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8473" name="Object 6"/>
            <p:cNvGraphicFramePr>
              <a:graphicFrameLocks noChangeAspect="1"/>
            </p:cNvGraphicFramePr>
            <p:nvPr/>
          </p:nvGraphicFramePr>
          <p:xfrm>
            <a:off x="3195955" y="4625975"/>
            <a:ext cx="27305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2016" name="Ecuación" r:id="rId8" imgW="164885" imgH="215619" progId="Equation.3">
                    <p:embed/>
                  </p:oleObj>
                </mc:Choice>
                <mc:Fallback>
                  <p:oleObj name="Ecuación" r:id="rId8" imgW="164885" imgH="215619" progId="Equation.3">
                    <p:embed/>
                    <p:pic>
                      <p:nvPicPr>
                        <p:cNvPr id="0" name="Picture 2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95955" y="4625975"/>
                          <a:ext cx="273050" cy="342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8474" name="Object 6"/>
            <p:cNvGraphicFramePr>
              <a:graphicFrameLocks noChangeAspect="1"/>
            </p:cNvGraphicFramePr>
            <p:nvPr/>
          </p:nvGraphicFramePr>
          <p:xfrm>
            <a:off x="2329815" y="4606925"/>
            <a:ext cx="273050" cy="36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2017" name="Ecuación" r:id="rId10" imgW="165028" imgH="228501" progId="Equation.3">
                    <p:embed/>
                  </p:oleObj>
                </mc:Choice>
                <mc:Fallback>
                  <p:oleObj name="Ecuación" r:id="rId10" imgW="165028" imgH="228501" progId="Equation.3">
                    <p:embed/>
                    <p:pic>
                      <p:nvPicPr>
                        <p:cNvPr id="0" name="Picture 2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29815" y="4606925"/>
                          <a:ext cx="273050" cy="3619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8475" name="Object 6"/>
            <p:cNvGraphicFramePr>
              <a:graphicFrameLocks noChangeAspect="1"/>
            </p:cNvGraphicFramePr>
            <p:nvPr/>
          </p:nvGraphicFramePr>
          <p:xfrm>
            <a:off x="1417955" y="4627562"/>
            <a:ext cx="273050" cy="341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2018" name="Ecuación" r:id="rId12" imgW="164885" imgH="215619" progId="Equation.3">
                    <p:embed/>
                  </p:oleObj>
                </mc:Choice>
                <mc:Fallback>
                  <p:oleObj name="Ecuación" r:id="rId12" imgW="164885" imgH="215619" progId="Equation.3">
                    <p:embed/>
                    <p:pic>
                      <p:nvPicPr>
                        <p:cNvPr id="0" name="Picture 25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7955" y="4627562"/>
                          <a:ext cx="273050" cy="3413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8476" name="Object 6"/>
            <p:cNvGraphicFramePr>
              <a:graphicFrameLocks noChangeAspect="1"/>
            </p:cNvGraphicFramePr>
            <p:nvPr/>
          </p:nvGraphicFramePr>
          <p:xfrm>
            <a:off x="609600" y="4627562"/>
            <a:ext cx="252413" cy="341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2019" name="Ecuación" r:id="rId14" imgW="152268" imgH="215713" progId="Equation.3">
                    <p:embed/>
                  </p:oleObj>
                </mc:Choice>
                <mc:Fallback>
                  <p:oleObj name="Ecuación" r:id="rId14" imgW="152268" imgH="215713" progId="Equation.3">
                    <p:embed/>
                    <p:pic>
                      <p:nvPicPr>
                        <p:cNvPr id="0" name="Picture 2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" y="4627562"/>
                          <a:ext cx="252413" cy="3413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Object 6"/>
            <p:cNvGraphicFramePr>
              <a:graphicFrameLocks noChangeAspect="1"/>
            </p:cNvGraphicFramePr>
            <p:nvPr/>
          </p:nvGraphicFramePr>
          <p:xfrm>
            <a:off x="497840" y="1950719"/>
            <a:ext cx="578479" cy="5527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2020" name="Ecuación" r:id="rId16" imgW="215619" imgH="215619" progId="Equation.3">
                    <p:embed/>
                  </p:oleObj>
                </mc:Choice>
                <mc:Fallback>
                  <p:oleObj name="Ecuación" r:id="rId16" imgW="215619" imgH="215619" progId="Equation.3">
                    <p:embed/>
                    <p:pic>
                      <p:nvPicPr>
                        <p:cNvPr id="0" name="Picture 26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840" y="1950719"/>
                          <a:ext cx="578479" cy="55276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0" name="19 Conector recto de flecha"/>
            <p:cNvCxnSpPr/>
            <p:nvPr/>
          </p:nvCxnSpPr>
          <p:spPr>
            <a:xfrm>
              <a:off x="792480" y="2529840"/>
              <a:ext cx="777240" cy="97536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 de flecha"/>
            <p:cNvCxnSpPr/>
            <p:nvPr/>
          </p:nvCxnSpPr>
          <p:spPr>
            <a:xfrm>
              <a:off x="716280" y="2636520"/>
              <a:ext cx="15240" cy="150876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28 Grupo"/>
          <p:cNvGrpSpPr/>
          <p:nvPr/>
        </p:nvGrpSpPr>
        <p:grpSpPr>
          <a:xfrm>
            <a:off x="1048370" y="2990272"/>
            <a:ext cx="8707770" cy="3187643"/>
            <a:chOff x="1048370" y="3234112"/>
            <a:chExt cx="8707770" cy="3187643"/>
          </a:xfrm>
        </p:grpSpPr>
        <p:pic>
          <p:nvPicPr>
            <p:cNvPr id="1598482" name="Picture 18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5358765" y="3234112"/>
              <a:ext cx="4397375" cy="3070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13 CuadroTexto"/>
            <p:cNvSpPr txBox="1"/>
            <p:nvPr/>
          </p:nvSpPr>
          <p:spPr>
            <a:xfrm>
              <a:off x="1048370" y="5728426"/>
              <a:ext cx="41002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s-ES" sz="1800" dirty="0" smtClean="0">
                  <a:solidFill>
                    <a:schemeClr val="tx1"/>
                  </a:solidFill>
                  <a:latin typeface="+mn-lt"/>
                  <a:cs typeface="Times New Roman" pitchFamily="18" charset="0"/>
                </a:rPr>
                <a:t> </a:t>
              </a:r>
              <a:r>
                <a:rPr lang="es-ES" sz="1800" dirty="0" err="1" smtClean="0">
                  <a:solidFill>
                    <a:schemeClr val="tx1"/>
                  </a:solidFill>
                  <a:latin typeface="+mn-lt"/>
                  <a:cs typeface="Times New Roman" pitchFamily="18" charset="0"/>
                </a:rPr>
                <a:t>Lagrange</a:t>
              </a:r>
              <a:r>
                <a:rPr lang="es-ES" sz="1800" dirty="0" smtClean="0">
                  <a:solidFill>
                    <a:schemeClr val="tx1"/>
                  </a:solidFill>
                  <a:latin typeface="+mn-lt"/>
                  <a:cs typeface="Times New Roman" pitchFamily="18" charset="0"/>
                </a:rPr>
                <a:t> </a:t>
              </a:r>
              <a:r>
                <a:rPr lang="es-ES" sz="1800" dirty="0" err="1" smtClean="0">
                  <a:solidFill>
                    <a:schemeClr val="tx1"/>
                  </a:solidFill>
                  <a:latin typeface="+mn-lt"/>
                  <a:cs typeface="Times New Roman" pitchFamily="18" charset="0"/>
                </a:rPr>
                <a:t>basis</a:t>
              </a:r>
              <a:r>
                <a:rPr lang="es-ES" sz="1800" dirty="0" smtClean="0">
                  <a:solidFill>
                    <a:schemeClr val="tx1"/>
                  </a:solidFill>
                  <a:latin typeface="+mn-lt"/>
                  <a:cs typeface="Times New Roman" pitchFamily="18" charset="0"/>
                </a:rPr>
                <a:t> </a:t>
              </a:r>
              <a:r>
                <a:rPr lang="es-ES" sz="1800" dirty="0" err="1" smtClean="0">
                  <a:solidFill>
                    <a:schemeClr val="tx1"/>
                  </a:solidFill>
                  <a:latin typeface="+mn-lt"/>
                  <a:cs typeface="Times New Roman" pitchFamily="18" charset="0"/>
                </a:rPr>
                <a:t>function</a:t>
              </a:r>
              <a:r>
                <a:rPr lang="es-ES" sz="1800" dirty="0" smtClean="0">
                  <a:solidFill>
                    <a:schemeClr val="tx1"/>
                  </a:solidFill>
                  <a:latin typeface="+mn-lt"/>
                  <a:cs typeface="Times New Roman" pitchFamily="18" charset="0"/>
                </a:rPr>
                <a:t> of </a:t>
              </a:r>
              <a:r>
                <a:rPr lang="es-ES" sz="1800" dirty="0" err="1" smtClean="0">
                  <a:solidFill>
                    <a:schemeClr val="tx1"/>
                  </a:solidFill>
                  <a:latin typeface="+mn-lt"/>
                  <a:cs typeface="Times New Roman" pitchFamily="18" charset="0"/>
                </a:rPr>
                <a:t>degree</a:t>
              </a:r>
              <a:r>
                <a:rPr lang="es-ES" sz="1800" dirty="0" smtClean="0">
                  <a:solidFill>
                    <a:schemeClr val="tx1"/>
                  </a:solidFill>
                  <a:latin typeface="+mn-lt"/>
                  <a:cs typeface="Times New Roman" pitchFamily="18" charset="0"/>
                </a:rPr>
                <a:t>  3</a:t>
              </a:r>
              <a:endParaRPr lang="es-ES" sz="1800" dirty="0">
                <a:solidFill>
                  <a:schemeClr val="tx1"/>
                </a:solidFill>
                <a:latin typeface="+mn-lt"/>
                <a:cs typeface="Times New Roman" pitchFamily="18" charset="0"/>
              </a:endParaRPr>
            </a:p>
          </p:txBody>
        </p:sp>
        <p:graphicFrame>
          <p:nvGraphicFramePr>
            <p:cNvPr id="1598478" name="Object 14"/>
            <p:cNvGraphicFramePr>
              <a:graphicFrameLocks noChangeAspect="1"/>
            </p:cNvGraphicFramePr>
            <p:nvPr/>
          </p:nvGraphicFramePr>
          <p:xfrm>
            <a:off x="9086215" y="6078855"/>
            <a:ext cx="27305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2021" name="Ecuación" r:id="rId19" imgW="164885" imgH="215619" progId="Equation.3">
                    <p:embed/>
                  </p:oleObj>
                </mc:Choice>
                <mc:Fallback>
                  <p:oleObj name="Ecuación" r:id="rId19" imgW="164885" imgH="215619" progId="Equation.3">
                    <p:embed/>
                    <p:pic>
                      <p:nvPicPr>
                        <p:cNvPr id="0" name="Picture 26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86215" y="6078855"/>
                          <a:ext cx="273050" cy="342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8479" name="Object 15"/>
            <p:cNvGraphicFramePr>
              <a:graphicFrameLocks noChangeAspect="1"/>
            </p:cNvGraphicFramePr>
            <p:nvPr/>
          </p:nvGraphicFramePr>
          <p:xfrm>
            <a:off x="7930515" y="6059805"/>
            <a:ext cx="273050" cy="36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2022" name="Ecuación" r:id="rId21" imgW="165028" imgH="228501" progId="Equation.3">
                    <p:embed/>
                  </p:oleObj>
                </mc:Choice>
                <mc:Fallback>
                  <p:oleObj name="Ecuación" r:id="rId21" imgW="165028" imgH="228501" progId="Equation.3">
                    <p:embed/>
                    <p:pic>
                      <p:nvPicPr>
                        <p:cNvPr id="0" name="Picture 2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30515" y="6059805"/>
                          <a:ext cx="273050" cy="3619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8480" name="Object 16"/>
            <p:cNvGraphicFramePr>
              <a:graphicFrameLocks noChangeAspect="1"/>
            </p:cNvGraphicFramePr>
            <p:nvPr/>
          </p:nvGraphicFramePr>
          <p:xfrm>
            <a:off x="6736715" y="6080443"/>
            <a:ext cx="273050" cy="341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2023" name="Ecuación" r:id="rId23" imgW="164885" imgH="215619" progId="Equation.3">
                    <p:embed/>
                  </p:oleObj>
                </mc:Choice>
                <mc:Fallback>
                  <p:oleObj name="Ecuación" r:id="rId23" imgW="164885" imgH="215619" progId="Equation.3">
                    <p:embed/>
                    <p:pic>
                      <p:nvPicPr>
                        <p:cNvPr id="0" name="Picture 2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36715" y="6080443"/>
                          <a:ext cx="273050" cy="341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8481" name="Object 17"/>
            <p:cNvGraphicFramePr>
              <a:graphicFrameLocks noChangeAspect="1"/>
            </p:cNvGraphicFramePr>
            <p:nvPr/>
          </p:nvGraphicFramePr>
          <p:xfrm>
            <a:off x="5438140" y="6080443"/>
            <a:ext cx="252413" cy="341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2024" name="Ecuación" r:id="rId25" imgW="152268" imgH="215713" progId="Equation.3">
                    <p:embed/>
                  </p:oleObj>
                </mc:Choice>
                <mc:Fallback>
                  <p:oleObj name="Ecuación" r:id="rId25" imgW="152268" imgH="215713" progId="Equation.3">
                    <p:embed/>
                    <p:pic>
                      <p:nvPicPr>
                        <p:cNvPr id="0" name="Picture 2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38140" y="6080443"/>
                          <a:ext cx="252413" cy="341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8483" name="Object 6"/>
            <p:cNvGraphicFramePr>
              <a:graphicFrameLocks noChangeAspect="1"/>
            </p:cNvGraphicFramePr>
            <p:nvPr/>
          </p:nvGraphicFramePr>
          <p:xfrm>
            <a:off x="6160770" y="4206240"/>
            <a:ext cx="621323" cy="631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2025" name="Ecuación" r:id="rId27" imgW="203024" imgH="215713" progId="Equation.3">
                    <p:embed/>
                  </p:oleObj>
                </mc:Choice>
                <mc:Fallback>
                  <p:oleObj name="Ecuación" r:id="rId27" imgW="203024" imgH="215713" progId="Equation.3">
                    <p:embed/>
                    <p:pic>
                      <p:nvPicPr>
                        <p:cNvPr id="0" name="Picture 26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60770" y="4206240"/>
                          <a:ext cx="621323" cy="6315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6" name="25 Conector recto de flecha"/>
            <p:cNvCxnSpPr/>
            <p:nvPr/>
          </p:nvCxnSpPr>
          <p:spPr>
            <a:xfrm flipH="1">
              <a:off x="5608320" y="4815840"/>
              <a:ext cx="609600" cy="8534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7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3687" y="882831"/>
            <a:ext cx="4024555" cy="208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27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3433" y="2698607"/>
            <a:ext cx="4401727" cy="33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272143" y="990607"/>
            <a:ext cx="6143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 smtClean="0">
                <a:solidFill>
                  <a:schemeClr val="tx1"/>
                </a:solidFill>
                <a:latin typeface="+mn-lt"/>
              </a:rPr>
              <a:t>Bivariate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  B-</a:t>
            </a:r>
            <a:r>
              <a:rPr lang="en-US" sz="1800" dirty="0" err="1" smtClean="0">
                <a:solidFill>
                  <a:schemeClr val="tx1"/>
                </a:solidFill>
                <a:latin typeface="+mn-lt"/>
              </a:rPr>
              <a:t>splines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 for two </a:t>
            </a:r>
            <a:r>
              <a:rPr lang="en-US" sz="1800" b="1" dirty="0" smtClean="0">
                <a:solidFill>
                  <a:srgbClr val="0000FF"/>
                </a:solidFill>
                <a:latin typeface="+mn-lt"/>
              </a:rPr>
              <a:t>global knot vectors</a:t>
            </a:r>
            <a:r>
              <a:rPr lang="es-ES" sz="1800" dirty="0" smtClean="0">
                <a:solidFill>
                  <a:schemeClr val="tx1"/>
                </a:solidFill>
                <a:latin typeface="+mn-lt"/>
              </a:rPr>
              <a:t>:</a:t>
            </a:r>
            <a:endParaRPr lang="en-US" sz="18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412339" y="140970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B-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splines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6363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570" y="1547800"/>
            <a:ext cx="2863003" cy="3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0 Grupo"/>
          <p:cNvGrpSpPr/>
          <p:nvPr/>
        </p:nvGrpSpPr>
        <p:grpSpPr>
          <a:xfrm>
            <a:off x="354961" y="1941811"/>
            <a:ext cx="2665941" cy="325246"/>
            <a:chOff x="305859" y="3023851"/>
            <a:chExt cx="2665941" cy="325246"/>
          </a:xfrm>
        </p:grpSpPr>
        <p:pic>
          <p:nvPicPr>
            <p:cNvPr id="163635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0342" y="3023851"/>
              <a:ext cx="1931458" cy="325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6356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5859" y="3031066"/>
              <a:ext cx="656925" cy="292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12 Grupo"/>
          <p:cNvGrpSpPr/>
          <p:nvPr/>
        </p:nvGrpSpPr>
        <p:grpSpPr>
          <a:xfrm>
            <a:off x="121920" y="3429000"/>
            <a:ext cx="9387840" cy="3051174"/>
            <a:chOff x="-4761" y="3505200"/>
            <a:chExt cx="9758361" cy="3127374"/>
          </a:xfrm>
        </p:grpSpPr>
        <p:pic>
          <p:nvPicPr>
            <p:cNvPr id="1153025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4761" y="3505200"/>
              <a:ext cx="8293522" cy="3089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6357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584950" y="6388135"/>
              <a:ext cx="3168650" cy="244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8"/>
          <p:cNvSpPr/>
          <p:nvPr/>
        </p:nvSpPr>
        <p:spPr>
          <a:xfrm>
            <a:off x="0" y="980718"/>
            <a:ext cx="9906000" cy="6042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1035424" y="175260"/>
            <a:ext cx="8752017" cy="576262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Local refinement problem for B-splines</a:t>
            </a:r>
            <a:endParaRPr lang="es-E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14085" y="1149176"/>
            <a:ext cx="969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new knot insertion induces the insertion of a knot line extended through the entire domain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4405085" y="5878656"/>
            <a:ext cx="2102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cs typeface="Times New Roman" pitchFamily="18" charset="0"/>
              </a:rPr>
              <a:t>global  refinement</a:t>
            </a:r>
          </a:p>
        </p:txBody>
      </p:sp>
      <p:pic>
        <p:nvPicPr>
          <p:cNvPr id="1420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2215" y="2329815"/>
            <a:ext cx="324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28 CuadroTexto"/>
          <p:cNvSpPr txBox="1"/>
          <p:nvPr/>
        </p:nvSpPr>
        <p:spPr>
          <a:xfrm>
            <a:off x="45720" y="3094816"/>
            <a:ext cx="3339375" cy="95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Superfluous</a:t>
            </a:r>
            <a:r>
              <a:rPr lang="es-ES" sz="200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/>
            </a:r>
            <a:br>
              <a:rPr lang="es-ES" sz="200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</a:br>
            <a:r>
              <a:rPr lang="es-ES" sz="200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control </a:t>
            </a:r>
            <a:r>
              <a:rPr lang="es-ES" sz="2000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points</a:t>
            </a:r>
            <a:r>
              <a:rPr lang="es-ES" sz="200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!</a:t>
            </a:r>
            <a:endParaRPr lang="en-US" sz="2000" dirty="0" smtClean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3775693" y="4764314"/>
            <a:ext cx="770907" cy="779153"/>
          </a:xfrm>
          <a:prstGeom prst="rect">
            <a:avLst/>
          </a:prstGeom>
          <a:solidFill>
            <a:srgbClr val="72BFC5">
              <a:alpha val="23137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7" name="26 Conector recto"/>
          <p:cNvCxnSpPr/>
          <p:nvPr/>
        </p:nvCxnSpPr>
        <p:spPr>
          <a:xfrm>
            <a:off x="3957953" y="2342579"/>
            <a:ext cx="0" cy="320400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 rot="5400000">
            <a:off x="5367674" y="3757761"/>
            <a:ext cx="0" cy="320400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 rot="5400000">
            <a:off x="5367677" y="3545480"/>
            <a:ext cx="0" cy="320400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4164791" y="2342583"/>
            <a:ext cx="0" cy="320400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30 Elipse"/>
          <p:cNvSpPr/>
          <p:nvPr/>
        </p:nvSpPr>
        <p:spPr>
          <a:xfrm>
            <a:off x="4114800" y="2286000"/>
            <a:ext cx="108000" cy="108000"/>
          </a:xfrm>
          <a:prstGeom prst="ellipse">
            <a:avLst/>
          </a:prstGeom>
          <a:solidFill>
            <a:srgbClr val="FF3300">
              <a:alpha val="92157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2" name="31 Elipse"/>
          <p:cNvSpPr/>
          <p:nvPr/>
        </p:nvSpPr>
        <p:spPr>
          <a:xfrm>
            <a:off x="4110567" y="3081868"/>
            <a:ext cx="108000" cy="108000"/>
          </a:xfrm>
          <a:prstGeom prst="ellipse">
            <a:avLst/>
          </a:prstGeom>
          <a:solidFill>
            <a:srgbClr val="FF3300">
              <a:alpha val="92157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3" name="32 Elipse"/>
          <p:cNvSpPr/>
          <p:nvPr/>
        </p:nvSpPr>
        <p:spPr>
          <a:xfrm>
            <a:off x="4114800" y="3890433"/>
            <a:ext cx="108000" cy="108000"/>
          </a:xfrm>
          <a:prstGeom prst="ellipse">
            <a:avLst/>
          </a:prstGeom>
          <a:solidFill>
            <a:srgbClr val="FF3300">
              <a:alpha val="92157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40" name="39 Elipse"/>
          <p:cNvSpPr/>
          <p:nvPr/>
        </p:nvSpPr>
        <p:spPr>
          <a:xfrm>
            <a:off x="3901440" y="2291080"/>
            <a:ext cx="108000" cy="108000"/>
          </a:xfrm>
          <a:prstGeom prst="ellipse">
            <a:avLst/>
          </a:prstGeom>
          <a:solidFill>
            <a:srgbClr val="FF3300">
              <a:alpha val="92157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41" name="40 Elipse"/>
          <p:cNvSpPr/>
          <p:nvPr/>
        </p:nvSpPr>
        <p:spPr>
          <a:xfrm>
            <a:off x="3897207" y="3086948"/>
            <a:ext cx="108000" cy="108000"/>
          </a:xfrm>
          <a:prstGeom prst="ellipse">
            <a:avLst/>
          </a:prstGeom>
          <a:solidFill>
            <a:srgbClr val="FF3300">
              <a:alpha val="92157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42" name="41 Elipse"/>
          <p:cNvSpPr/>
          <p:nvPr/>
        </p:nvSpPr>
        <p:spPr>
          <a:xfrm>
            <a:off x="3901440" y="3895513"/>
            <a:ext cx="108000" cy="108000"/>
          </a:xfrm>
          <a:prstGeom prst="ellipse">
            <a:avLst/>
          </a:prstGeom>
          <a:solidFill>
            <a:srgbClr val="FF3300">
              <a:alpha val="92157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6" name="35 Elipse"/>
          <p:cNvSpPr/>
          <p:nvPr/>
        </p:nvSpPr>
        <p:spPr>
          <a:xfrm>
            <a:off x="3898265" y="4690110"/>
            <a:ext cx="108000" cy="108000"/>
          </a:xfrm>
          <a:prstGeom prst="ellipse">
            <a:avLst/>
          </a:prstGeom>
          <a:solidFill>
            <a:srgbClr val="FF3300">
              <a:alpha val="92157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7" name="36 Elipse"/>
          <p:cNvSpPr/>
          <p:nvPr/>
        </p:nvSpPr>
        <p:spPr>
          <a:xfrm>
            <a:off x="6920345" y="5081001"/>
            <a:ext cx="108000" cy="108000"/>
          </a:xfrm>
          <a:prstGeom prst="ellipse">
            <a:avLst/>
          </a:prstGeom>
          <a:solidFill>
            <a:srgbClr val="FF3300">
              <a:alpha val="92157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8" name="37 Elipse"/>
          <p:cNvSpPr/>
          <p:nvPr/>
        </p:nvSpPr>
        <p:spPr>
          <a:xfrm>
            <a:off x="5318760" y="5090160"/>
            <a:ext cx="108000" cy="108000"/>
          </a:xfrm>
          <a:prstGeom prst="ellipse">
            <a:avLst/>
          </a:prstGeom>
          <a:solidFill>
            <a:srgbClr val="FF3300">
              <a:alpha val="92157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9" name="38 Elipse"/>
          <p:cNvSpPr/>
          <p:nvPr/>
        </p:nvSpPr>
        <p:spPr>
          <a:xfrm>
            <a:off x="6125094" y="5084619"/>
            <a:ext cx="108000" cy="108000"/>
          </a:xfrm>
          <a:prstGeom prst="ellipse">
            <a:avLst/>
          </a:prstGeom>
          <a:solidFill>
            <a:srgbClr val="FF3300">
              <a:alpha val="92157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43" name="42 Elipse"/>
          <p:cNvSpPr/>
          <p:nvPr/>
        </p:nvSpPr>
        <p:spPr>
          <a:xfrm>
            <a:off x="6920345" y="5300076"/>
            <a:ext cx="108000" cy="108000"/>
          </a:xfrm>
          <a:prstGeom prst="ellipse">
            <a:avLst/>
          </a:prstGeom>
          <a:solidFill>
            <a:srgbClr val="FF3300">
              <a:alpha val="92157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44" name="43 Elipse"/>
          <p:cNvSpPr/>
          <p:nvPr/>
        </p:nvSpPr>
        <p:spPr>
          <a:xfrm>
            <a:off x="5318760" y="5309235"/>
            <a:ext cx="108000" cy="108000"/>
          </a:xfrm>
          <a:prstGeom prst="ellipse">
            <a:avLst/>
          </a:prstGeom>
          <a:solidFill>
            <a:srgbClr val="FF3300">
              <a:alpha val="92157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45" name="44 Elipse"/>
          <p:cNvSpPr/>
          <p:nvPr/>
        </p:nvSpPr>
        <p:spPr>
          <a:xfrm>
            <a:off x="6125094" y="5303694"/>
            <a:ext cx="108000" cy="108000"/>
          </a:xfrm>
          <a:prstGeom prst="ellipse">
            <a:avLst/>
          </a:prstGeom>
          <a:solidFill>
            <a:srgbClr val="FF3300">
              <a:alpha val="92157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46" name="45 Elipse"/>
          <p:cNvSpPr/>
          <p:nvPr/>
        </p:nvSpPr>
        <p:spPr>
          <a:xfrm>
            <a:off x="4514215" y="5299710"/>
            <a:ext cx="108000" cy="108000"/>
          </a:xfrm>
          <a:prstGeom prst="ellipse">
            <a:avLst/>
          </a:prstGeom>
          <a:solidFill>
            <a:srgbClr val="FF3300">
              <a:alpha val="92157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1" grpId="0" animBg="1"/>
      <p:bldP spid="32" grpId="0" animBg="1"/>
      <p:bldP spid="33" grpId="0" animBg="1"/>
      <p:bldP spid="40" grpId="0" animBg="1"/>
      <p:bldP spid="41" grpId="0" animBg="1"/>
      <p:bldP spid="42" grpId="0" animBg="1"/>
      <p:bldP spid="36" grpId="0" animBg="1"/>
      <p:bldP spid="37" grpId="0" animBg="1"/>
      <p:bldP spid="38" grpId="0" animBg="1"/>
      <p:bldP spid="39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1084858"/>
            <a:ext cx="9906000" cy="7566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2412339" y="125730"/>
            <a:ext cx="7333192" cy="576262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T-</a:t>
            </a:r>
            <a:r>
              <a:rPr lang="en-US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splines</a:t>
            </a:r>
            <a:endParaRPr lang="es-E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14085" y="1169496"/>
            <a:ext cx="5529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T-</a:t>
            </a:r>
            <a:r>
              <a:rPr lang="en-US" sz="2800" b="1" dirty="0" err="1" smtClean="0">
                <a:solidFill>
                  <a:schemeClr val="tx1"/>
                </a:solidFill>
              </a:rPr>
              <a:t>splines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(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T.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Sederberg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 et al. 2003)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186645" y="5893896"/>
            <a:ext cx="2102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cs typeface="Times New Roman" pitchFamily="18" charset="0"/>
              </a:rPr>
              <a:t>local  refinement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5170" y="2413635"/>
            <a:ext cx="324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7" name="26 Conector recto"/>
          <p:cNvCxnSpPr/>
          <p:nvPr/>
        </p:nvCxnSpPr>
        <p:spPr>
          <a:xfrm>
            <a:off x="3732574" y="2427245"/>
            <a:ext cx="0" cy="241200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>
            <a:off x="3732574" y="4841027"/>
            <a:ext cx="0" cy="79200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 rot="5400000">
            <a:off x="5326913" y="4037317"/>
            <a:ext cx="0" cy="241200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/>
        </p:nvCxnSpPr>
        <p:spPr>
          <a:xfrm rot="5400000">
            <a:off x="3724955" y="4846888"/>
            <a:ext cx="0" cy="79200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55 Grupo"/>
          <p:cNvGrpSpPr/>
          <p:nvPr/>
        </p:nvGrpSpPr>
        <p:grpSpPr>
          <a:xfrm>
            <a:off x="1264920" y="2373456"/>
            <a:ext cx="7320280" cy="2621849"/>
            <a:chOff x="1264920" y="2632536"/>
            <a:chExt cx="7320280" cy="2621849"/>
          </a:xfrm>
        </p:grpSpPr>
        <p:grpSp>
          <p:nvGrpSpPr>
            <p:cNvPr id="54" name="53 Grupo"/>
            <p:cNvGrpSpPr/>
            <p:nvPr/>
          </p:nvGrpSpPr>
          <p:grpSpPr>
            <a:xfrm>
              <a:off x="1480275" y="2632536"/>
              <a:ext cx="7104925" cy="2621849"/>
              <a:chOff x="1480275" y="2632536"/>
              <a:chExt cx="7104925" cy="2621849"/>
            </a:xfrm>
          </p:grpSpPr>
          <p:sp>
            <p:nvSpPr>
              <p:cNvPr id="46" name="45 CuadroTexto"/>
              <p:cNvSpPr txBox="1"/>
              <p:nvPr/>
            </p:nvSpPr>
            <p:spPr>
              <a:xfrm>
                <a:off x="1480275" y="3927301"/>
                <a:ext cx="146485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s-ES" sz="2000" b="1" dirty="0" smtClean="0">
                    <a:solidFill>
                      <a:srgbClr val="0000FF"/>
                    </a:solidFill>
                    <a:latin typeface="+mn-lt"/>
                    <a:cs typeface="Times New Roman" pitchFamily="18" charset="0"/>
                  </a:rPr>
                  <a:t>T-</a:t>
                </a:r>
                <a:r>
                  <a:rPr lang="es-ES" sz="2000" b="1" dirty="0" err="1" smtClean="0">
                    <a:solidFill>
                      <a:srgbClr val="0000FF"/>
                    </a:solidFill>
                    <a:latin typeface="+mn-lt"/>
                    <a:cs typeface="Times New Roman" pitchFamily="18" charset="0"/>
                  </a:rPr>
                  <a:t>junction</a:t>
                </a:r>
                <a:endParaRPr lang="en-US" sz="2000" b="1" dirty="0" smtClean="0">
                  <a:solidFill>
                    <a:srgbClr val="0000FF"/>
                  </a:solidFill>
                  <a:latin typeface="+mn-lt"/>
                  <a:cs typeface="Times New Roman" pitchFamily="18" charset="0"/>
                </a:endParaRPr>
              </a:p>
            </p:txBody>
          </p:sp>
          <p:sp>
            <p:nvSpPr>
              <p:cNvPr id="47" name="46 CuadroTexto"/>
              <p:cNvSpPr txBox="1"/>
              <p:nvPr/>
            </p:nvSpPr>
            <p:spPr>
              <a:xfrm>
                <a:off x="6980645" y="2632536"/>
                <a:ext cx="16045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s-ES" sz="2800" b="1" dirty="0" smtClean="0">
                    <a:solidFill>
                      <a:srgbClr val="0066FF"/>
                    </a:solidFill>
                    <a:latin typeface="Trebuchet MS" pitchFamily="34" charset="0"/>
                    <a:cs typeface="Times New Roman" pitchFamily="18" charset="0"/>
                  </a:rPr>
                  <a:t>T-</a:t>
                </a:r>
                <a:r>
                  <a:rPr lang="es-ES" sz="2800" b="1" dirty="0" err="1" smtClean="0">
                    <a:solidFill>
                      <a:srgbClr val="0066FF"/>
                    </a:solidFill>
                    <a:latin typeface="Trebuchet MS" pitchFamily="34" charset="0"/>
                    <a:cs typeface="Times New Roman" pitchFamily="18" charset="0"/>
                  </a:rPr>
                  <a:t>mesh</a:t>
                </a:r>
                <a:endParaRPr lang="en-US" sz="2800" b="1" dirty="0" smtClean="0">
                  <a:solidFill>
                    <a:srgbClr val="0066FF"/>
                  </a:solidFill>
                  <a:latin typeface="Trebuchet MS" pitchFamily="34" charset="0"/>
                  <a:cs typeface="Times New Roman" pitchFamily="18" charset="0"/>
                </a:endParaRPr>
              </a:p>
            </p:txBody>
          </p:sp>
          <p:cxnSp>
            <p:nvCxnSpPr>
              <p:cNvPr id="49" name="48 Conector recto de flecha"/>
              <p:cNvCxnSpPr/>
              <p:nvPr/>
            </p:nvCxnSpPr>
            <p:spPr>
              <a:xfrm>
                <a:off x="2954543" y="4380828"/>
                <a:ext cx="563880" cy="472440"/>
              </a:xfrm>
              <a:prstGeom prst="straightConnector1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" name="52 Grupo"/>
              <p:cNvGrpSpPr/>
              <p:nvPr/>
            </p:nvGrpSpPr>
            <p:grpSpPr>
              <a:xfrm>
                <a:off x="3571498" y="5074385"/>
                <a:ext cx="324000" cy="180000"/>
                <a:chOff x="3755275" y="5320914"/>
                <a:chExt cx="324000" cy="180000"/>
              </a:xfrm>
            </p:grpSpPr>
            <p:cxnSp>
              <p:nvCxnSpPr>
                <p:cNvPr id="51" name="50 Conector recto"/>
                <p:cNvCxnSpPr/>
                <p:nvPr/>
              </p:nvCxnSpPr>
              <p:spPr>
                <a:xfrm>
                  <a:off x="3755275" y="5344391"/>
                  <a:ext cx="324000" cy="0"/>
                </a:xfrm>
                <a:prstGeom prst="line">
                  <a:avLst/>
                </a:prstGeom>
                <a:ln w="57150">
                  <a:solidFill>
                    <a:srgbClr val="0000FF">
                      <a:alpha val="50196"/>
                    </a:srgb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51 Conector recto"/>
                <p:cNvCxnSpPr/>
                <p:nvPr/>
              </p:nvCxnSpPr>
              <p:spPr>
                <a:xfrm rot="5400000">
                  <a:off x="3824209" y="5410914"/>
                  <a:ext cx="180000" cy="0"/>
                </a:xfrm>
                <a:prstGeom prst="line">
                  <a:avLst/>
                </a:prstGeom>
                <a:ln w="57150">
                  <a:solidFill>
                    <a:srgbClr val="0000FF">
                      <a:alpha val="50196"/>
                    </a:srgb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5" name="54 Elipse"/>
            <p:cNvSpPr/>
            <p:nvPr/>
          </p:nvSpPr>
          <p:spPr>
            <a:xfrm>
              <a:off x="1264920" y="3840480"/>
              <a:ext cx="1859280" cy="579120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6491179" y="3560935"/>
            <a:ext cx="4151313" cy="307975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dirty="0" err="1" smtClean="0">
                <a:solidFill>
                  <a:srgbClr val="000000"/>
                </a:solidFill>
                <a:latin typeface="Trebuchet MS" pitchFamily="34" charset="0"/>
              </a:rPr>
              <a:t>Bivariate</a:t>
            </a:r>
            <a:r>
              <a:rPr lang="en-US" sz="1400" b="1" i="1" dirty="0" smtClean="0">
                <a:solidFill>
                  <a:srgbClr val="000000"/>
                </a:solidFill>
                <a:latin typeface="Trebuchet MS" pitchFamily="34" charset="0"/>
              </a:rPr>
              <a:t> Cubic T-</a:t>
            </a:r>
            <a:r>
              <a:rPr lang="en-US" sz="1400" b="1" i="1" dirty="0" err="1" smtClean="0">
                <a:solidFill>
                  <a:srgbClr val="000000"/>
                </a:solidFill>
                <a:latin typeface="Trebuchet MS" pitchFamily="34" charset="0"/>
              </a:rPr>
              <a:t>spline</a:t>
            </a:r>
            <a:r>
              <a:rPr lang="en-US" sz="1400" b="1" i="1" dirty="0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s-ES" sz="1400" b="1" i="1" dirty="0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  <a:endParaRPr lang="en-US" sz="1400" b="1" i="1" dirty="0" smtClean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2397099" y="140970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T-</a:t>
            </a:r>
            <a:r>
              <a:rPr lang="en-US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splines</a:t>
            </a: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s-ES" dirty="0"/>
          </a:p>
        </p:txBody>
      </p:sp>
      <p:sp>
        <p:nvSpPr>
          <p:cNvPr id="21" name="Rectángulo 8"/>
          <p:cNvSpPr/>
          <p:nvPr/>
        </p:nvSpPr>
        <p:spPr>
          <a:xfrm>
            <a:off x="0" y="957858"/>
            <a:ext cx="9906000" cy="6042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214085" y="1042496"/>
            <a:ext cx="9691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latin typeface="+mn-lt"/>
              </a:rPr>
              <a:t>Inferring  </a:t>
            </a:r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local knot vectors 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for each blending function by traversing T-mesh edges</a:t>
            </a:r>
          </a:p>
        </p:txBody>
      </p:sp>
      <p:pic>
        <p:nvPicPr>
          <p:cNvPr id="23" name="Picture 5" descr="C:\trabajos\Congresos\Workshop Swansea\splin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0916" y="3014527"/>
            <a:ext cx="2465684" cy="19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 descr="C:\trabajos\Congresos\Workshop Swansea\splx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6373" y="2093975"/>
            <a:ext cx="203041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 descr="C:\trabajos\Congresos\Workshop Swansea\sply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6665" y="2105088"/>
            <a:ext cx="2030413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" name="Object 2"/>
          <p:cNvGraphicFramePr>
            <a:graphicFrameLocks noChangeAspect="1"/>
          </p:cNvGraphicFramePr>
          <p:nvPr/>
        </p:nvGraphicFramePr>
        <p:xfrm>
          <a:off x="6113298" y="2868675"/>
          <a:ext cx="207962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1755" name="Ecuación" r:id="rId6" imgW="165028" imgH="228501" progId="Equation.3">
                  <p:embed/>
                </p:oleObj>
              </mc:Choice>
              <mc:Fallback>
                <p:oleObj name="Ecuación" r:id="rId6" imgW="165028" imgH="228501" progId="Equation.3">
                  <p:embed/>
                  <p:pic>
                    <p:nvPicPr>
                      <p:cNvPr id="0" name="Picture 1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3298" y="2868675"/>
                        <a:ext cx="207962" cy="282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"/>
          <p:cNvGraphicFramePr>
            <a:graphicFrameLocks noChangeAspect="1"/>
          </p:cNvGraphicFramePr>
          <p:nvPr/>
        </p:nvGraphicFramePr>
        <p:xfrm>
          <a:off x="9003115" y="2894075"/>
          <a:ext cx="219075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1756" name="Ecuación" r:id="rId8" imgW="177646" imgH="228402" progId="Equation.3">
                  <p:embed/>
                </p:oleObj>
              </mc:Choice>
              <mc:Fallback>
                <p:oleObj name="Ecuación" r:id="rId8" imgW="177646" imgH="228402" progId="Equation.3">
                  <p:embed/>
                  <p:pic>
                    <p:nvPicPr>
                      <p:cNvPr id="0" name="Picture 1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3115" y="2894075"/>
                        <a:ext cx="219075" cy="287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"/>
          <p:cNvGraphicFramePr>
            <a:graphicFrameLocks noChangeAspect="1"/>
          </p:cNvGraphicFramePr>
          <p:nvPr/>
        </p:nvGraphicFramePr>
        <p:xfrm>
          <a:off x="6438401" y="2495868"/>
          <a:ext cx="255588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1757" name="Ecuación" r:id="rId10" imgW="114102" imgH="126780" progId="Equation.3">
                  <p:embed/>
                </p:oleObj>
              </mc:Choice>
              <mc:Fallback>
                <p:oleObj name="Ecuación" r:id="rId10" imgW="114102" imgH="126780" progId="Equation.3">
                  <p:embed/>
                  <p:pic>
                    <p:nvPicPr>
                      <p:cNvPr id="0" name="Picture 1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8401" y="2495868"/>
                        <a:ext cx="255588" cy="28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5"/>
          <p:cNvGraphicFramePr>
            <a:graphicFrameLocks noChangeAspect="1"/>
          </p:cNvGraphicFramePr>
          <p:nvPr/>
        </p:nvGraphicFramePr>
        <p:xfrm>
          <a:off x="8887959" y="2473388"/>
          <a:ext cx="312738" cy="22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1758" name="Ecuación" r:id="rId12" imgW="139639" imgH="101556" progId="Equation.3">
                  <p:embed/>
                </p:oleObj>
              </mc:Choice>
              <mc:Fallback>
                <p:oleObj name="Ecuación" r:id="rId12" imgW="139639" imgH="101556" progId="Equation.3">
                  <p:embed/>
                  <p:pic>
                    <p:nvPicPr>
                      <p:cNvPr id="0" name="Picture 1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7959" y="2473388"/>
                        <a:ext cx="312738" cy="223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6"/>
          <p:cNvGraphicFramePr>
            <a:graphicFrameLocks noChangeAspect="1"/>
          </p:cNvGraphicFramePr>
          <p:nvPr/>
        </p:nvGraphicFramePr>
        <p:xfrm>
          <a:off x="7145972" y="4112578"/>
          <a:ext cx="2668588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1759" name="Ecuación" r:id="rId14" imgW="1688367" imgH="253890" progId="Equation.3">
                  <p:embed/>
                </p:oleObj>
              </mc:Choice>
              <mc:Fallback>
                <p:oleObj name="Ecuación" r:id="rId14" imgW="1688367" imgH="253890" progId="Equation.3">
                  <p:embed/>
                  <p:pic>
                    <p:nvPicPr>
                      <p:cNvPr id="0" name="Picture 1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5972" y="4112578"/>
                        <a:ext cx="2668588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7"/>
          <p:cNvGraphicFramePr>
            <a:graphicFrameLocks noChangeAspect="1"/>
          </p:cNvGraphicFramePr>
          <p:nvPr/>
        </p:nvGraphicFramePr>
        <p:xfrm>
          <a:off x="4106698" y="1938400"/>
          <a:ext cx="673100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1760" name="Ecuación" r:id="rId16" imgW="457200" imgH="241300" progId="Equation.3">
                  <p:embed/>
                </p:oleObj>
              </mc:Choice>
              <mc:Fallback>
                <p:oleObj name="Ecuación" r:id="rId16" imgW="457200" imgH="241300" progId="Equation.3">
                  <p:embed/>
                  <p:pic>
                    <p:nvPicPr>
                      <p:cNvPr id="0" name="Picture 1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6698" y="1938400"/>
                        <a:ext cx="673100" cy="358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8"/>
          <p:cNvGraphicFramePr>
            <a:graphicFrameLocks noChangeAspect="1"/>
          </p:cNvGraphicFramePr>
          <p:nvPr/>
        </p:nvGraphicFramePr>
        <p:xfrm>
          <a:off x="6994843" y="1930718"/>
          <a:ext cx="71755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1761" name="Ecuación" r:id="rId18" imgW="482391" imgH="241195" progId="Equation.3">
                  <p:embed/>
                </p:oleObj>
              </mc:Choice>
              <mc:Fallback>
                <p:oleObj name="Ecuación" r:id="rId18" imgW="482391" imgH="241195" progId="Equation.3">
                  <p:embed/>
                  <p:pic>
                    <p:nvPicPr>
                      <p:cNvPr id="0" name="Picture 1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4843" y="1930718"/>
                        <a:ext cx="717550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15240" y="5344670"/>
            <a:ext cx="4023360" cy="307777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 i="1" dirty="0" smtClean="0">
                <a:solidFill>
                  <a:srgbClr val="000000"/>
                </a:solidFill>
                <a:latin typeface="Trebuchet MS" pitchFamily="34" charset="0"/>
              </a:rPr>
              <a:t>Local knot vectors  associated to anchor t</a:t>
            </a:r>
            <a:r>
              <a:rPr lang="el-GR" sz="1400" b="1" i="1" baseline="-25000" dirty="0" smtClean="0">
                <a:solidFill>
                  <a:srgbClr val="000000"/>
                </a:solidFill>
                <a:latin typeface="Trebuchet MS" pitchFamily="34" charset="0"/>
              </a:rPr>
              <a:t>α</a:t>
            </a:r>
            <a:r>
              <a:rPr lang="es-ES" sz="1400" b="1" i="1" baseline="-25000" dirty="0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s-ES" sz="1400" b="1" i="1" dirty="0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US" sz="1400" b="1" i="1" dirty="0" smtClean="0">
                <a:solidFill>
                  <a:srgbClr val="000000"/>
                </a:solidFill>
                <a:latin typeface="Trebuchet MS" pitchFamily="34" charset="0"/>
              </a:rPr>
              <a:t>: </a:t>
            </a:r>
          </a:p>
        </p:txBody>
      </p:sp>
      <p:graphicFrame>
        <p:nvGraphicFramePr>
          <p:cNvPr id="38" name="Object 9"/>
          <p:cNvGraphicFramePr>
            <a:graphicFrameLocks noChangeAspect="1"/>
          </p:cNvGraphicFramePr>
          <p:nvPr/>
        </p:nvGraphicFramePr>
        <p:xfrm>
          <a:off x="232892" y="5748020"/>
          <a:ext cx="1900237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1762" name="Ecuación" r:id="rId20" imgW="1409088" imgH="241195" progId="Equation.3">
                  <p:embed/>
                </p:oleObj>
              </mc:Choice>
              <mc:Fallback>
                <p:oleObj name="Ecuación" r:id="rId20" imgW="1409088" imgH="241195" progId="Equation.3">
                  <p:embed/>
                  <p:pic>
                    <p:nvPicPr>
                      <p:cNvPr id="0" name="Picture 1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892" y="5748020"/>
                        <a:ext cx="1900237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10"/>
          <p:cNvGraphicFramePr>
            <a:graphicFrameLocks noChangeAspect="1"/>
          </p:cNvGraphicFramePr>
          <p:nvPr/>
        </p:nvGraphicFramePr>
        <p:xfrm>
          <a:off x="2371254" y="5748020"/>
          <a:ext cx="19335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1763" name="Ecuación" r:id="rId22" imgW="1485900" imgH="241300" progId="Equation.3">
                  <p:embed/>
                </p:oleObj>
              </mc:Choice>
              <mc:Fallback>
                <p:oleObj name="Ecuación" r:id="rId22" imgW="1485900" imgH="241300" progId="Equation.3">
                  <p:embed/>
                  <p:pic>
                    <p:nvPicPr>
                      <p:cNvPr id="0" name="Picture 1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1254" y="5748020"/>
                        <a:ext cx="193357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Picture 238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29653" y="1882139"/>
            <a:ext cx="3357568" cy="3291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" name="47 Grupo"/>
          <p:cNvGrpSpPr/>
          <p:nvPr/>
        </p:nvGrpSpPr>
        <p:grpSpPr>
          <a:xfrm>
            <a:off x="4709160" y="5445799"/>
            <a:ext cx="5074919" cy="852262"/>
            <a:chOff x="4709160" y="5636299"/>
            <a:chExt cx="5074919" cy="852262"/>
          </a:xfrm>
        </p:grpSpPr>
        <p:sp>
          <p:nvSpPr>
            <p:cNvPr id="42" name="Text Box 10"/>
            <p:cNvSpPr txBox="1">
              <a:spLocks noChangeArrowheads="1"/>
            </p:cNvSpPr>
            <p:nvPr/>
          </p:nvSpPr>
          <p:spPr bwMode="auto">
            <a:xfrm>
              <a:off x="4709160" y="5636299"/>
              <a:ext cx="2621280" cy="630942"/>
            </a:xfrm>
            <a:prstGeom prst="rect">
              <a:avLst/>
            </a:prstGeom>
            <a:solidFill>
              <a:srgbClr val="FFFFFF"/>
            </a:solidFill>
            <a:ln w="5715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 b="1" i="1" dirty="0" smtClean="0">
                  <a:solidFill>
                    <a:srgbClr val="000000"/>
                  </a:solidFill>
                  <a:latin typeface="Trebuchet MS" pitchFamily="34" charset="0"/>
                </a:rPr>
                <a:t>Rational blending functions</a:t>
              </a:r>
            </a:p>
            <a:p>
              <a:pPr algn="l">
                <a:spcBef>
                  <a:spcPct val="50000"/>
                </a:spcBef>
              </a:pPr>
              <a:endParaRPr lang="en-US" sz="1400" b="1" i="1" dirty="0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7209010" y="5826599"/>
              <a:ext cx="2575069" cy="6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243840" y="1184910"/>
            <a:ext cx="4018280" cy="872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s-ES" sz="1800" b="1" dirty="0" smtClean="0">
                <a:solidFill>
                  <a:schemeClr val="tx1"/>
                </a:solidFill>
                <a:latin typeface="+mn-lt"/>
              </a:rPr>
              <a:t>Local 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</a:rPr>
              <a:t>details</a:t>
            </a:r>
            <a:r>
              <a:rPr lang="es-ES" sz="1800" b="1" dirty="0" smtClean="0">
                <a:solidFill>
                  <a:schemeClr val="tx1"/>
                </a:solidFill>
                <a:latin typeface="+mn-lt"/>
              </a:rPr>
              <a:t>  </a:t>
            </a:r>
            <a:r>
              <a:rPr lang="es-ES" sz="1800" b="1" dirty="0" err="1" smtClean="0">
                <a:solidFill>
                  <a:schemeClr val="tx1"/>
                </a:solidFill>
                <a:latin typeface="+mn-lt"/>
              </a:rPr>
              <a:t>representation</a:t>
            </a:r>
            <a:r>
              <a:rPr lang="es-ES" sz="1800" b="1" dirty="0" smtClean="0">
                <a:solidFill>
                  <a:schemeClr val="tx1"/>
                </a:solidFill>
                <a:latin typeface="+mn-lt"/>
              </a:rPr>
              <a:t>, </a:t>
            </a:r>
            <a:br>
              <a:rPr lang="es-ES" sz="1800" b="1" dirty="0" smtClean="0">
                <a:solidFill>
                  <a:schemeClr val="tx1"/>
                </a:solidFill>
                <a:latin typeface="+mn-lt"/>
              </a:rPr>
            </a:br>
            <a:r>
              <a:rPr lang="es-ES" sz="1800" b="1" dirty="0" smtClean="0">
                <a:solidFill>
                  <a:schemeClr val="tx1"/>
                </a:solidFill>
                <a:latin typeface="+mn-lt"/>
              </a:rPr>
              <a:t>no </a:t>
            </a:r>
            <a:r>
              <a:rPr lang="es-ES" sz="1800" b="1" dirty="0" err="1" smtClean="0">
                <a:solidFill>
                  <a:schemeClr val="tx1"/>
                </a:solidFill>
                <a:latin typeface="+mn-lt"/>
              </a:rPr>
              <a:t>superfluous</a:t>
            </a:r>
            <a:r>
              <a:rPr lang="es-ES" sz="1800" b="1" dirty="0" smtClean="0">
                <a:solidFill>
                  <a:schemeClr val="tx1"/>
                </a:solidFill>
                <a:latin typeface="+mn-lt"/>
              </a:rPr>
              <a:t> control </a:t>
            </a:r>
            <a:r>
              <a:rPr lang="es-ES" sz="1800" b="1" dirty="0" err="1" smtClean="0">
                <a:solidFill>
                  <a:schemeClr val="tx1"/>
                </a:solidFill>
                <a:latin typeface="+mn-lt"/>
              </a:rPr>
              <a:t>points</a:t>
            </a:r>
            <a:r>
              <a:rPr lang="es-ES" sz="1800" b="1" dirty="0" smtClean="0">
                <a:solidFill>
                  <a:schemeClr val="tx1"/>
                </a:solidFill>
                <a:latin typeface="+mn-lt"/>
              </a:rPr>
              <a:t>!</a:t>
            </a:r>
            <a:endParaRPr lang="en-US" sz="1800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11394" name="Picture 2" descr="Resultado de imag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9900" y="1078090"/>
            <a:ext cx="5384800" cy="2498549"/>
          </a:xfrm>
          <a:prstGeom prst="rect">
            <a:avLst/>
          </a:prstGeom>
          <a:noFill/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2397099" y="179070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T-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splines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445001" y="3583766"/>
            <a:ext cx="523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400" i="1" dirty="0" err="1" smtClean="0">
                <a:solidFill>
                  <a:schemeClr val="tx1"/>
                </a:solidFill>
                <a:cs typeface="Times New Roman" pitchFamily="18" charset="0"/>
              </a:rPr>
              <a:t>Sederberg</a:t>
            </a:r>
            <a:r>
              <a:rPr lang="es-ES" sz="1400" i="1" dirty="0" smtClean="0">
                <a:solidFill>
                  <a:schemeClr val="tx1"/>
                </a:solidFill>
                <a:cs typeface="Times New Roman" pitchFamily="18" charset="0"/>
              </a:rPr>
              <a:t> et al. “T-</a:t>
            </a:r>
            <a:r>
              <a:rPr lang="es-ES" sz="1400" i="1" dirty="0" err="1" smtClean="0">
                <a:solidFill>
                  <a:schemeClr val="tx1"/>
                </a:solidFill>
                <a:cs typeface="Times New Roman" pitchFamily="18" charset="0"/>
              </a:rPr>
              <a:t>spline</a:t>
            </a:r>
            <a:r>
              <a:rPr lang="es-ES" sz="1400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s-ES" sz="1400" i="1" dirty="0" err="1" smtClean="0">
                <a:solidFill>
                  <a:schemeClr val="tx1"/>
                </a:solidFill>
                <a:cs typeface="Times New Roman" pitchFamily="18" charset="0"/>
              </a:rPr>
              <a:t>simplification</a:t>
            </a:r>
            <a:r>
              <a:rPr lang="es-ES" sz="1400" i="1" dirty="0" smtClean="0">
                <a:solidFill>
                  <a:schemeClr val="tx1"/>
                </a:solidFill>
                <a:cs typeface="Times New Roman" pitchFamily="18" charset="0"/>
              </a:rPr>
              <a:t> and local </a:t>
            </a:r>
            <a:r>
              <a:rPr lang="es-ES" sz="1400" i="1" dirty="0" err="1" smtClean="0">
                <a:solidFill>
                  <a:schemeClr val="tx1"/>
                </a:solidFill>
                <a:cs typeface="Times New Roman" pitchFamily="18" charset="0"/>
              </a:rPr>
              <a:t>refinement</a:t>
            </a:r>
            <a:r>
              <a:rPr lang="es-ES" sz="1400" i="1" dirty="0" smtClean="0">
                <a:solidFill>
                  <a:schemeClr val="tx1"/>
                </a:solidFill>
                <a:cs typeface="Times New Roman" pitchFamily="18" charset="0"/>
              </a:rPr>
              <a:t>”</a:t>
            </a:r>
            <a:br>
              <a:rPr lang="es-ES" sz="1400" i="1" dirty="0" smtClean="0">
                <a:solidFill>
                  <a:schemeClr val="tx1"/>
                </a:solidFill>
                <a:cs typeface="Times New Roman" pitchFamily="18" charset="0"/>
              </a:rPr>
            </a:br>
            <a:endParaRPr lang="en-US" sz="1400" i="1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29325" y="4169410"/>
            <a:ext cx="4022635" cy="872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s-ES" sz="1800" b="1" dirty="0" err="1" smtClean="0">
                <a:solidFill>
                  <a:schemeClr val="tx1"/>
                </a:solidFill>
                <a:latin typeface="+mn-lt"/>
              </a:rPr>
              <a:t>Watertight</a:t>
            </a:r>
            <a:r>
              <a:rPr lang="es-ES" sz="18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1800" b="1" dirty="0" err="1" smtClean="0">
                <a:solidFill>
                  <a:schemeClr val="tx1"/>
                </a:solidFill>
                <a:latin typeface="+mn-lt"/>
              </a:rPr>
              <a:t>merging</a:t>
            </a:r>
            <a:r>
              <a:rPr lang="es-ES" sz="1800" b="1" dirty="0" smtClean="0">
                <a:solidFill>
                  <a:schemeClr val="tx1"/>
                </a:solidFill>
                <a:latin typeface="+mn-lt"/>
              </a:rPr>
              <a:t> of </a:t>
            </a:r>
            <a:r>
              <a:rPr lang="es-ES" sz="1800" b="1" dirty="0" err="1" smtClean="0">
                <a:solidFill>
                  <a:schemeClr val="tx1"/>
                </a:solidFill>
                <a:latin typeface="+mn-lt"/>
              </a:rPr>
              <a:t>patches</a:t>
            </a:r>
            <a:r>
              <a:rPr lang="es-ES" sz="1800" b="1" dirty="0" smtClean="0">
                <a:solidFill>
                  <a:schemeClr val="tx1"/>
                </a:solidFill>
                <a:latin typeface="+mn-lt"/>
              </a:rPr>
              <a:t>, </a:t>
            </a:r>
            <a:br>
              <a:rPr lang="es-ES" sz="1800" b="1" dirty="0" smtClean="0">
                <a:solidFill>
                  <a:schemeClr val="tx1"/>
                </a:solidFill>
                <a:latin typeface="+mn-lt"/>
              </a:rPr>
            </a:br>
            <a:r>
              <a:rPr lang="es-ES" sz="1800" b="1" dirty="0" smtClean="0">
                <a:solidFill>
                  <a:schemeClr val="tx1"/>
                </a:solidFill>
                <a:latin typeface="+mn-lt"/>
              </a:rPr>
              <a:t>no gaps, no 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</a:rPr>
              <a:t>overlap</a:t>
            </a:r>
            <a:r>
              <a:rPr lang="es-ES" sz="1800" b="1" dirty="0" smtClean="0">
                <a:solidFill>
                  <a:schemeClr val="tx1"/>
                </a:solidFill>
                <a:latin typeface="+mn-lt"/>
              </a:rPr>
              <a:t>s</a:t>
            </a:r>
            <a:r>
              <a:rPr lang="es-ES" sz="1800" dirty="0" smtClean="0">
                <a:solidFill>
                  <a:schemeClr val="tx1"/>
                </a:solidFill>
                <a:latin typeface="+mn-lt"/>
              </a:rPr>
              <a:t>!</a:t>
            </a:r>
            <a:endParaRPr lang="en-US" sz="180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4159250"/>
            <a:ext cx="5551248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4533900" y="6188611"/>
            <a:ext cx="4953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s-ES" sz="1400" i="1" dirty="0" err="1" smtClean="0">
                <a:solidFill>
                  <a:schemeClr val="tx1"/>
                </a:solidFill>
                <a:cs typeface="Times New Roman" pitchFamily="18" charset="0"/>
              </a:rPr>
              <a:t>Sederberg</a:t>
            </a:r>
            <a:r>
              <a:rPr lang="es-ES" sz="1400" i="1" dirty="0" smtClean="0">
                <a:solidFill>
                  <a:schemeClr val="tx1"/>
                </a:solidFill>
                <a:cs typeface="Times New Roman" pitchFamily="18" charset="0"/>
              </a:rPr>
              <a:t> et al.  “</a:t>
            </a:r>
            <a:r>
              <a:rPr lang="es-ES" sz="1400" i="1" dirty="0" err="1" smtClean="0">
                <a:solidFill>
                  <a:schemeClr val="tx1"/>
                </a:solidFill>
                <a:cs typeface="Times New Roman" pitchFamily="18" charset="0"/>
              </a:rPr>
              <a:t>Watertight</a:t>
            </a:r>
            <a:r>
              <a:rPr lang="es-ES" sz="1400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s-ES" sz="1400" i="1" dirty="0" err="1" smtClean="0">
                <a:solidFill>
                  <a:schemeClr val="tx1"/>
                </a:solidFill>
                <a:cs typeface="Times New Roman" pitchFamily="18" charset="0"/>
              </a:rPr>
              <a:t>Trimmed</a:t>
            </a:r>
            <a:r>
              <a:rPr lang="es-ES" sz="1400" i="1" dirty="0" smtClean="0">
                <a:solidFill>
                  <a:schemeClr val="tx1"/>
                </a:solidFill>
                <a:cs typeface="Times New Roman" pitchFamily="18" charset="0"/>
              </a:rPr>
              <a:t> NURBS”</a:t>
            </a:r>
            <a:endParaRPr lang="es-ES" sz="1400" i="1" dirty="0">
              <a:solidFill>
                <a:schemeClr val="tx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67641" y="2193116"/>
            <a:ext cx="922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ü"/>
            </a:pPr>
            <a:endParaRPr lang="en-US" sz="1600" dirty="0" smtClean="0">
              <a:solidFill>
                <a:schemeClr val="tx1"/>
              </a:solidFill>
              <a:latin typeface="+mn-lt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 Local refinement</a:t>
            </a:r>
            <a:br>
              <a:rPr lang="en-US" sz="1600" dirty="0" smtClean="0">
                <a:solidFill>
                  <a:schemeClr val="tx1"/>
                </a:solidFill>
                <a:latin typeface="+mn-lt"/>
              </a:rPr>
            </a:br>
            <a:endParaRPr lang="en-US" sz="1600" dirty="0" smtClean="0">
              <a:solidFill>
                <a:schemeClr val="tx1"/>
              </a:solidFill>
              <a:latin typeface="+mn-lt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 Simplicity of the idea and straightforward implementation (2D and 3D)</a:t>
            </a:r>
          </a:p>
          <a:p>
            <a:pPr algn="l">
              <a:buFont typeface="Wingdings" pitchFamily="2" charset="2"/>
              <a:buChar char="Ø"/>
            </a:pPr>
            <a:endParaRPr lang="en-US" sz="16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29325" y="5666006"/>
            <a:ext cx="5958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 Rational blending function: costly derivatives calculus, etc.</a:t>
            </a:r>
            <a:br>
              <a:rPr lang="en-US" sz="1600" dirty="0" smtClean="0">
                <a:solidFill>
                  <a:srgbClr val="FF0000"/>
                </a:solidFill>
                <a:latin typeface="+mn-lt"/>
              </a:rPr>
            </a:br>
            <a:endParaRPr lang="en-US" sz="160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57265" y="5210636"/>
            <a:ext cx="3613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 No nested spaces</a:t>
            </a:r>
            <a:br>
              <a:rPr lang="en-US" sz="1600" dirty="0" smtClean="0">
                <a:solidFill>
                  <a:srgbClr val="FF0000"/>
                </a:solidFill>
                <a:latin typeface="+mn-lt"/>
              </a:rPr>
            </a:br>
            <a:endParaRPr lang="en-US" sz="160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44565" y="4702636"/>
            <a:ext cx="3885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 No polynomial reproduction property</a:t>
            </a:r>
            <a:br>
              <a:rPr lang="en-US" sz="1600" dirty="0" smtClean="0">
                <a:solidFill>
                  <a:srgbClr val="FF0000"/>
                </a:solidFill>
                <a:latin typeface="+mn-lt"/>
              </a:rPr>
            </a:br>
            <a:endParaRPr lang="en-US" sz="160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1205" y="1880696"/>
            <a:ext cx="969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  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</a:rPr>
              <a:t>Good properties</a:t>
            </a:r>
            <a:r>
              <a:rPr lang="en-US" sz="1600" b="1" dirty="0" smtClean="0">
                <a:solidFill>
                  <a:schemeClr val="tx1"/>
                </a:solidFill>
                <a:latin typeface="+mn-lt"/>
              </a:rPr>
              <a:t>: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214085" y="4171776"/>
            <a:ext cx="969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    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Drawbacks:</a:t>
            </a:r>
          </a:p>
        </p:txBody>
      </p:sp>
      <p:sp>
        <p:nvSpPr>
          <p:cNvPr id="17" name="Rectángulo 8"/>
          <p:cNvSpPr/>
          <p:nvPr/>
        </p:nvSpPr>
        <p:spPr>
          <a:xfrm>
            <a:off x="0" y="1005840"/>
            <a:ext cx="9906000" cy="701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874520" y="1114413"/>
            <a:ext cx="7589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T-</a:t>
            </a:r>
            <a:r>
              <a:rPr lang="es-E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splines</a:t>
            </a:r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Isogeometric</a:t>
            </a:r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Analysis</a:t>
            </a:r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s-E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2397099" y="140970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T-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splines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239725" y="5388436"/>
            <a:ext cx="3931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 suitable for analysis!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+mn-lt"/>
              </a:rPr>
            </a:br>
            <a:endParaRPr lang="en-US" sz="160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" name="19 Abrir llave"/>
          <p:cNvSpPr/>
          <p:nvPr/>
        </p:nvSpPr>
        <p:spPr>
          <a:xfrm rot="10800000">
            <a:off x="5888807" y="4892039"/>
            <a:ext cx="444500" cy="1378145"/>
          </a:xfrm>
          <a:prstGeom prst="leftBrac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Flecha abajo"/>
          <p:cNvSpPr/>
          <p:nvPr/>
        </p:nvSpPr>
        <p:spPr>
          <a:xfrm rot="16200000">
            <a:off x="6677811" y="5287272"/>
            <a:ext cx="144912" cy="54000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8"/>
          <p:cNvSpPr/>
          <p:nvPr/>
        </p:nvSpPr>
        <p:spPr>
          <a:xfrm>
            <a:off x="0" y="961668"/>
            <a:ext cx="9906000" cy="6042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pic>
        <p:nvPicPr>
          <p:cNvPr id="1173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8300" y="3011832"/>
            <a:ext cx="4165600" cy="3301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CuadroTexto"/>
          <p:cNvSpPr txBox="1"/>
          <p:nvPr/>
        </p:nvSpPr>
        <p:spPr>
          <a:xfrm>
            <a:off x="167641" y="1059006"/>
            <a:ext cx="9738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Poor approximation capacity of T-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splines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Improper error convergence</a:t>
            </a:r>
          </a:p>
        </p:txBody>
      </p:sp>
      <p:pic>
        <p:nvPicPr>
          <p:cNvPr id="12257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600" y="3752850"/>
            <a:ext cx="4466899" cy="260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93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5425" y="2500523"/>
            <a:ext cx="1882775" cy="1048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6530341" y="2725246"/>
            <a:ext cx="2512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L</a:t>
            </a:r>
            <a:r>
              <a:rPr lang="en-US" sz="1600" i="1" baseline="3000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2</a:t>
            </a:r>
            <a:r>
              <a:rPr lang="en-US" sz="1600" i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 error convergence</a:t>
            </a: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2397099" y="140970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T-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splines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90500" y="1859106"/>
            <a:ext cx="717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Adaptive refinement for interpolation  problem, using error indicator:   </a:t>
            </a:r>
          </a:p>
        </p:txBody>
      </p:sp>
      <p:pic>
        <p:nvPicPr>
          <p:cNvPr id="16547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1963" y="1804653"/>
            <a:ext cx="2471737" cy="46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22 Grupo"/>
          <p:cNvGrpSpPr/>
          <p:nvPr/>
        </p:nvGrpSpPr>
        <p:grpSpPr>
          <a:xfrm>
            <a:off x="0" y="986584"/>
            <a:ext cx="10059687" cy="5360876"/>
            <a:chOff x="-762000" y="6832878"/>
            <a:chExt cx="10059687" cy="5360876"/>
          </a:xfrm>
        </p:grpSpPr>
        <p:grpSp>
          <p:nvGrpSpPr>
            <p:cNvPr id="18" name="17 Grupo"/>
            <p:cNvGrpSpPr/>
            <p:nvPr/>
          </p:nvGrpSpPr>
          <p:grpSpPr>
            <a:xfrm>
              <a:off x="-539625" y="7772399"/>
              <a:ext cx="9837312" cy="4421355"/>
              <a:chOff x="283335" y="1904999"/>
              <a:chExt cx="9837312" cy="4421355"/>
            </a:xfrm>
          </p:grpSpPr>
          <p:pic>
            <p:nvPicPr>
              <p:cNvPr id="1174533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1800" y="1904999"/>
                <a:ext cx="4130259" cy="3787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74534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68900" y="1976026"/>
                <a:ext cx="4051300" cy="3710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11 CuadroTexto"/>
              <p:cNvSpPr txBox="1"/>
              <p:nvPr/>
            </p:nvSpPr>
            <p:spPr>
              <a:xfrm>
                <a:off x="283335" y="5741579"/>
                <a:ext cx="43401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T-</a:t>
                </a:r>
                <a:r>
                  <a:rPr lang="en-US" sz="1600" i="1" dirty="0" err="1" smtClean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spline</a:t>
                </a:r>
                <a:r>
                  <a:rPr lang="en-US" sz="1600" i="1" dirty="0" smtClean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 parameterization</a:t>
                </a:r>
                <a:br>
                  <a:rPr lang="en-US" sz="1600" i="1" dirty="0" smtClean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</a:br>
                <a:r>
                  <a:rPr lang="en-US" sz="1600" i="1" dirty="0" smtClean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(rational blending functions )</a:t>
                </a:r>
                <a:endParaRPr lang="es-ES" sz="1600" i="1" dirty="0">
                  <a:solidFill>
                    <a:srgbClr val="000000"/>
                  </a:solidFill>
                  <a:latin typeface="+mn-lt"/>
                  <a:cs typeface="Arial" pitchFamily="34" charset="0"/>
                </a:endParaRPr>
              </a:p>
            </p:txBody>
          </p:sp>
          <p:sp>
            <p:nvSpPr>
              <p:cNvPr id="13" name="12 CuadroTexto"/>
              <p:cNvSpPr txBox="1"/>
              <p:nvPr/>
            </p:nvSpPr>
            <p:spPr>
              <a:xfrm>
                <a:off x="5185892" y="5739402"/>
                <a:ext cx="493475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i="1" dirty="0" err="1" smtClean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Spline</a:t>
                </a:r>
                <a:r>
                  <a:rPr lang="en-US" sz="1600" i="1" dirty="0" smtClean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 parameterization with the new strategy (polynomial blending functions)</a:t>
                </a:r>
                <a:endParaRPr lang="es-ES" sz="1600" i="1" dirty="0">
                  <a:solidFill>
                    <a:srgbClr val="000000"/>
                  </a:solidFill>
                  <a:latin typeface="+mn-lt"/>
                  <a:cs typeface="Arial" pitchFamily="34" charset="0"/>
                </a:endParaRPr>
              </a:p>
            </p:txBody>
          </p:sp>
        </p:grpSp>
        <p:sp>
          <p:nvSpPr>
            <p:cNvPr id="20" name="Rectángulo 8"/>
            <p:cNvSpPr/>
            <p:nvPr/>
          </p:nvSpPr>
          <p:spPr>
            <a:xfrm>
              <a:off x="-762000" y="6832878"/>
              <a:ext cx="9906000" cy="5755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endParaRPr kumimoji="0"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-609599" y="6920056"/>
              <a:ext cx="957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Domain  parameterization  using  rational T-</a:t>
              </a:r>
              <a:r>
                <a:rPr lang="en-US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splines</a:t>
              </a:r>
              <a:endPara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" name="1 Título"/>
          <p:cNvSpPr txBox="1">
            <a:spLocks/>
          </p:cNvSpPr>
          <p:nvPr/>
        </p:nvSpPr>
        <p:spPr>
          <a:xfrm>
            <a:off x="2397099" y="140970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T-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splines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23 Elipse"/>
          <p:cNvSpPr/>
          <p:nvPr/>
        </p:nvSpPr>
        <p:spPr>
          <a:xfrm>
            <a:off x="1356360" y="2781300"/>
            <a:ext cx="1127760" cy="86868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2621280" y="4030980"/>
            <a:ext cx="1371600" cy="94488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62559" y="451168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l" eaLnBrk="1" hangingPunct="1"/>
            <a:r>
              <a:rPr kumimoji="0" lang="en-US" sz="3200" b="1" kern="0" dirty="0" smtClean="0">
                <a:solidFill>
                  <a:srgbClr val="FFC000"/>
                </a:solidFill>
                <a:latin typeface="+mj-lt"/>
                <a:ea typeface="+mj-ea"/>
                <a:cs typeface="Arial" pitchFamily="34" charset="0"/>
              </a:rPr>
              <a:t>Contents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04518" y="1497648"/>
            <a:ext cx="9101482" cy="4585652"/>
          </a:xfrm>
          <a:prstGeom prst="rect">
            <a:avLst/>
          </a:prstGeom>
        </p:spPr>
        <p:txBody>
          <a:bodyPr/>
          <a:lstStyle/>
          <a:p>
            <a:pPr marL="457200" lvl="0" indent="-457200" algn="l" eaLnBrk="1" hangingPunct="1">
              <a:buFont typeface="+mj-lt"/>
              <a:buAutoNum type="arabicPeriod"/>
            </a:pPr>
            <a:r>
              <a:rPr kumimoji="0" lang="en-US" sz="2400" kern="0" noProof="0" dirty="0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 Introduction and state of the art</a:t>
            </a:r>
            <a:endParaRPr kumimoji="0" lang="en-US" sz="2400" i="0" u="none" strike="noStrike" kern="0" cap="none" spc="0" normalizeH="0" baseline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457200" lvl="0" indent="-457200" algn="l" eaLnBrk="1" hangingPunct="1">
              <a:buFont typeface="+mj-lt"/>
              <a:buAutoNum type="arabicPeriod"/>
            </a:pPr>
            <a:endParaRPr kumimoji="0" lang="en-US" sz="2400" kern="0" noProof="0" dirty="0" smtClean="0">
              <a:solidFill>
                <a:srgbClr val="FFC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457200" lvl="0" indent="-457200" algn="l" eaLnBrk="1" hangingPunct="1">
              <a:buFont typeface="+mj-lt"/>
              <a:buAutoNum type="arabicPeriod"/>
            </a:pPr>
            <a:r>
              <a:rPr kumimoji="0" lang="en-US" sz="2400" i="0" u="none" strike="noStrike" kern="0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Main result </a:t>
            </a:r>
            <a:r>
              <a:rPr kumimoji="0" lang="en-US" sz="2400" kern="0" dirty="0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of the thesis</a:t>
            </a:r>
            <a:r>
              <a:rPr kumimoji="0" lang="en-US" sz="2400" i="0" u="none" strike="noStrike" kern="0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 Construction of </a:t>
            </a:r>
            <a:r>
              <a:rPr kumimoji="0" lang="en-US" sz="2400" kern="0" dirty="0" err="1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s</a:t>
            </a:r>
            <a:r>
              <a:rPr kumimoji="0" lang="en-US" sz="2400" i="0" u="none" strike="noStrike" kern="0" cap="none" spc="0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pline</a:t>
            </a:r>
            <a:r>
              <a:rPr kumimoji="0" lang="en-US" sz="2400" i="0" u="none" strike="noStrike" kern="0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spaces</a:t>
            </a:r>
          </a:p>
          <a:p>
            <a:pPr marL="457200" lvl="0" indent="-457200" algn="l" eaLnBrk="1" hangingPunct="1">
              <a:buFont typeface="+mj-lt"/>
              <a:buAutoNum type="arabicPeriod"/>
            </a:pPr>
            <a:endParaRPr kumimoji="0" lang="en-US" sz="2400" kern="0" dirty="0" smtClean="0">
              <a:solidFill>
                <a:srgbClr val="FFC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457200" lvl="0" indent="-457200" algn="l" eaLnBrk="1" hangingPunct="1">
              <a:buFont typeface="+mj-lt"/>
              <a:buAutoNum type="arabicPeriod"/>
            </a:pPr>
            <a:r>
              <a:rPr kumimoji="0" lang="en-US" sz="2400" i="0" u="none" strike="noStrike" kern="0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Discussion of the properties of the proposed spaces</a:t>
            </a:r>
          </a:p>
          <a:p>
            <a:pPr marL="457200" lvl="0" indent="-457200" algn="l" eaLnBrk="1" hangingPunct="1">
              <a:buFont typeface="+mj-lt"/>
              <a:buAutoNum type="arabicPeriod"/>
            </a:pPr>
            <a:endParaRPr kumimoji="0" lang="en-US" sz="2400" kern="0" dirty="0" smtClean="0">
              <a:solidFill>
                <a:srgbClr val="FFC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457200" lvl="0" indent="-457200" algn="l" eaLnBrk="1" hangingPunct="1">
              <a:buFont typeface="+mj-lt"/>
              <a:buAutoNum type="arabicPeriod"/>
            </a:pPr>
            <a:r>
              <a:rPr kumimoji="0" lang="en-US" sz="2400" i="0" u="none" strike="noStrike" kern="0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2400" i="0" u="none" strike="noStrike" kern="0" cap="none" spc="0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Spline</a:t>
            </a:r>
            <a:r>
              <a:rPr kumimoji="0" lang="en-US" sz="2400" i="0" u="none" strike="noStrike" kern="0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parameterization</a:t>
            </a:r>
            <a:r>
              <a:rPr kumimoji="0" lang="en-US" sz="2400" i="0" u="none" strike="noStrike" kern="0" cap="none" spc="0" normalizeH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method for 2D geometries</a:t>
            </a:r>
            <a:endParaRPr kumimoji="0" lang="en-US" sz="2400" i="0" u="none" strike="noStrike" kern="0" cap="none" spc="0" normalizeH="0" baseline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457200" lvl="0" indent="-457200" algn="l" eaLnBrk="1" hangingPunct="1">
              <a:buFont typeface="+mj-lt"/>
              <a:buAutoNum type="arabicPeriod"/>
            </a:pPr>
            <a:endParaRPr kumimoji="0" lang="en-US" sz="2400" kern="0" dirty="0" smtClean="0">
              <a:solidFill>
                <a:srgbClr val="FFC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457200" lvl="0" indent="-457200" algn="l" eaLnBrk="1" hangingPunct="1">
              <a:buFont typeface="+mj-lt"/>
              <a:buAutoNum type="arabicPeriod"/>
            </a:pPr>
            <a:r>
              <a:rPr kumimoji="0" lang="en-US" sz="2400" i="0" u="none" strike="noStrike" kern="0" cap="none" spc="0" normalizeH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Testing of the proposed strategies. Computational   </a:t>
            </a:r>
            <a:br>
              <a:rPr kumimoji="0" lang="en-US" sz="2400" i="0" u="none" strike="noStrike" kern="0" cap="none" spc="0" normalizeH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2400" i="0" u="none" strike="noStrike" kern="0" cap="none" spc="0" normalizeH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examples</a:t>
            </a:r>
          </a:p>
          <a:p>
            <a:pPr marL="457200" lvl="0" indent="-457200" algn="l" eaLnBrk="1" hangingPunct="1">
              <a:buFont typeface="+mj-lt"/>
              <a:buAutoNum type="arabicPeriod"/>
            </a:pPr>
            <a:endParaRPr kumimoji="0" lang="en-US" sz="2400" kern="0" baseline="0" dirty="0" smtClean="0">
              <a:solidFill>
                <a:srgbClr val="FFC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457200" lvl="0" indent="-457200" algn="l" eaLnBrk="1" hangingPunct="1">
              <a:buFont typeface="+mj-lt"/>
              <a:buAutoNum type="arabicPeriod"/>
            </a:pPr>
            <a:r>
              <a:rPr kumimoji="0" lang="en-US" sz="2400" i="0" u="none" strike="noStrike" kern="0" cap="none" spc="0" normalizeH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Conclusions and future works</a:t>
            </a:r>
            <a:endParaRPr kumimoji="0" lang="en-US" sz="2400" i="0" u="none" strike="noStrike" kern="0" cap="none" spc="0" normalizeH="0" baseline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lvl="0" algn="l" eaLnBrk="1" hangingPunct="1"/>
            <a:endParaRPr kumimoji="0" lang="en-US" sz="2800" kern="0" noProof="0" dirty="0" smtClean="0">
              <a:solidFill>
                <a:srgbClr val="FFC000"/>
              </a:solidFill>
              <a:latin typeface="+mj-lt"/>
              <a:ea typeface="+mj-ea"/>
              <a:cs typeface="Arial" pitchFamily="34" charset="0"/>
            </a:endParaRPr>
          </a:p>
          <a:p>
            <a:pPr lvl="0" algn="l" eaLnBrk="1" hangingPunct="1">
              <a:buFont typeface="Wingdings" pitchFamily="2" charset="2"/>
              <a:buChar char="§"/>
            </a:pP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5337810" y="2191938"/>
            <a:ext cx="409575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6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8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nested spaces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 linear independence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 optimal locality of the supports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 polynomial reproduction property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 partition of unity</a:t>
            </a:r>
            <a:br>
              <a:rPr lang="en-US" sz="1800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</a:br>
            <a:endParaRPr lang="en-US" sz="1800" dirty="0" smtClean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 algn="l">
              <a:buFont typeface="Wingdings" pitchFamily="2" charset="2"/>
              <a:buChar char="ü"/>
            </a:pPr>
            <a:endParaRPr lang="es-ES" sz="1800" dirty="0" smtClean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 algn="l"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Complex implementation </a:t>
            </a:r>
          </a:p>
          <a:p>
            <a:pPr algn="l">
              <a:buFont typeface="Wingdings" pitchFamily="2" charset="2"/>
              <a:buChar char="§"/>
            </a:pPr>
            <a:endParaRPr lang="en-US" sz="1800" dirty="0" smtClean="0">
              <a:solidFill>
                <a:srgbClr val="000000"/>
              </a:solidFill>
              <a:latin typeface="+mn-lt"/>
              <a:cs typeface="Arial" pitchFamily="34" charset="0"/>
            </a:endParaRPr>
          </a:p>
          <a:p>
            <a:pPr algn="l"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Still no examples for 3D</a:t>
            </a:r>
            <a:endParaRPr lang="es-ES" sz="1800" dirty="0" smtClean="0">
              <a:solidFill>
                <a:srgbClr val="000000"/>
              </a:solidFill>
              <a:latin typeface="+mn-lt"/>
              <a:cs typeface="Arial" pitchFamily="34" charset="0"/>
            </a:endParaRPr>
          </a:p>
          <a:p>
            <a:pPr algn="l"/>
            <a:endParaRPr lang="es-ES" sz="16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2454249" y="160020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Analysis-suitable T-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splines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567" y="2279157"/>
            <a:ext cx="1493519" cy="147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1725" y="2274573"/>
            <a:ext cx="1497330" cy="148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696513" y="3814186"/>
            <a:ext cx="4709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 analysis-suitable T-mesh </a:t>
            </a:r>
            <a:endParaRPr lang="es-ES" sz="1400" b="1" i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Rectángulo 8"/>
          <p:cNvSpPr/>
          <p:nvPr/>
        </p:nvSpPr>
        <p:spPr>
          <a:xfrm>
            <a:off x="0" y="927378"/>
            <a:ext cx="9906000" cy="10614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33805" y="1578519"/>
            <a:ext cx="9611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Topological restriction for T-meshes in terms of T-junction intersection</a:t>
            </a:r>
            <a:br>
              <a:rPr lang="en-US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</a:br>
            <a:endParaRPr lang="es-ES" sz="1800" dirty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82880" y="1051191"/>
            <a:ext cx="946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Analysis-suitable</a:t>
            </a:r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T-</a:t>
            </a:r>
            <a:r>
              <a:rPr lang="es-E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splines</a:t>
            </a:r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s-E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s-E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s-E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Scott, 2011)</a:t>
            </a:r>
            <a:endParaRPr lang="es-E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0496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193" y="4594231"/>
            <a:ext cx="147828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49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8865" y="4592010"/>
            <a:ext cx="1474470" cy="148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696513" y="6146363"/>
            <a:ext cx="4709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analysis-suitable T-mesh </a:t>
            </a:r>
            <a:endParaRPr lang="es-ES" sz="1400" b="1" i="1" dirty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2442819" y="171450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Hierarchical refinement scheme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ángulo 8"/>
          <p:cNvSpPr/>
          <p:nvPr/>
        </p:nvSpPr>
        <p:spPr>
          <a:xfrm>
            <a:off x="0" y="961668"/>
            <a:ext cx="9906000" cy="7718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243454" y="1075599"/>
            <a:ext cx="65594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Hierarchical</a:t>
            </a:r>
            <a:r>
              <a:rPr lang="es-E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refinement</a:t>
            </a:r>
            <a:r>
              <a:rPr lang="es-E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scheme</a:t>
            </a:r>
            <a:r>
              <a:rPr lang="es-E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es-E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IGA</a:t>
            </a:r>
          </a:p>
          <a:p>
            <a:pPr algn="l"/>
            <a:endParaRPr lang="es-ES" sz="1800" dirty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142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5829" y="1866900"/>
            <a:ext cx="4485527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335280" y="2332816"/>
            <a:ext cx="6446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err="1" smtClean="0">
                <a:solidFill>
                  <a:schemeClr val="tx1"/>
                </a:solidFill>
                <a:latin typeface="+mn-lt"/>
              </a:rPr>
              <a:t>Refinability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 property of B-</a:t>
            </a:r>
            <a:r>
              <a:rPr lang="en-US" sz="1600" dirty="0" err="1" smtClean="0">
                <a:solidFill>
                  <a:schemeClr val="tx1"/>
                </a:solidFill>
                <a:latin typeface="+mn-lt"/>
              </a:rPr>
              <a:t>splines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: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342900" y="3958590"/>
            <a:ext cx="9315450" cy="2270760"/>
            <a:chOff x="1404037" y="3206519"/>
            <a:chExt cx="16257919" cy="4041856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55460" y="3789733"/>
              <a:ext cx="10606496" cy="3458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14 CuadroTexto"/>
            <p:cNvSpPr txBox="1"/>
            <p:nvPr/>
          </p:nvSpPr>
          <p:spPr>
            <a:xfrm>
              <a:off x="1404037" y="3206519"/>
              <a:ext cx="15493233" cy="602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>
                  <a:solidFill>
                    <a:schemeClr val="tx1"/>
                  </a:solidFill>
                  <a:latin typeface="+mn-lt"/>
                </a:rPr>
                <a:t>Coarse level functions are replaced by the functions of finer level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CuadroTexto"/>
          <p:cNvSpPr txBox="1"/>
          <p:nvPr/>
        </p:nvSpPr>
        <p:spPr>
          <a:xfrm>
            <a:off x="367030" y="1357548"/>
            <a:ext cx="88392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endParaRPr lang="en-US" sz="1800" dirty="0" smtClean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lvl="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nested spaces</a:t>
            </a:r>
          </a:p>
          <a:p>
            <a:pPr lvl="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linear independence</a:t>
            </a:r>
          </a:p>
          <a:p>
            <a:pPr lvl="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polynomial reproduction property</a:t>
            </a:r>
          </a:p>
          <a:p>
            <a:pPr lvl="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weighted partition of unity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relatively easy implementation</a:t>
            </a:r>
          </a:p>
          <a:p>
            <a:pPr algn="l"/>
            <a:endParaRPr lang="en-US" sz="1800" dirty="0" smtClean="0">
              <a:solidFill>
                <a:schemeClr val="accent6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2480919" y="152400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Hierarchical refinement scheme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85215" y="1090358"/>
            <a:ext cx="10185457" cy="1704445"/>
            <a:chOff x="85215" y="1242758"/>
            <a:chExt cx="10185457" cy="1704445"/>
          </a:xfrm>
        </p:grpSpPr>
        <p:sp>
          <p:nvSpPr>
            <p:cNvPr id="8" name="7 CuadroTexto"/>
            <p:cNvSpPr txBox="1"/>
            <p:nvPr/>
          </p:nvSpPr>
          <p:spPr>
            <a:xfrm>
              <a:off x="85215" y="1500653"/>
              <a:ext cx="514210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en-US" sz="2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Excessive extension of the refined area</a:t>
              </a:r>
            </a:p>
            <a:p>
              <a:pPr algn="l">
                <a:buFont typeface="Wingdings" pitchFamily="2" charset="2"/>
                <a:buChar char="§"/>
              </a:pPr>
              <a:r>
                <a:rPr lang="en-US" sz="2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Not possible to define </a:t>
              </a:r>
              <a:r>
                <a:rPr lang="en-US" sz="1800" dirty="0" err="1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spline</a:t>
              </a:r>
              <a:r>
                <a:rPr lang="en-US" sz="1800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 space over a </a:t>
              </a:r>
              <a:br>
                <a:rPr lang="en-US" sz="1800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</a:br>
              <a:r>
                <a:rPr lang="en-US" sz="1800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  arbitrary mesh </a:t>
              </a:r>
              <a:r>
                <a:rPr lang="en-US" sz="2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en-US" sz="2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</a:br>
              <a:endPara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20334" y="1242758"/>
              <a:ext cx="1244727" cy="1244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92877" y="1249419"/>
              <a:ext cx="1244727" cy="1244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11 CuadroTexto"/>
            <p:cNvSpPr txBox="1"/>
            <p:nvPr/>
          </p:nvSpPr>
          <p:spPr>
            <a:xfrm>
              <a:off x="7111638" y="2603121"/>
              <a:ext cx="31590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i="1" dirty="0" smtClean="0">
                  <a:solidFill>
                    <a:schemeClr val="tx1"/>
                  </a:solidFill>
                  <a:latin typeface="+mn-lt"/>
                </a:rPr>
                <a:t>49 new basis functions</a:t>
              </a:r>
            </a:p>
          </p:txBody>
        </p:sp>
      </p:grpSp>
      <p:grpSp>
        <p:nvGrpSpPr>
          <p:cNvPr id="15" name="14 Grupo"/>
          <p:cNvGrpSpPr/>
          <p:nvPr/>
        </p:nvGrpSpPr>
        <p:grpSpPr>
          <a:xfrm>
            <a:off x="125302" y="2773680"/>
            <a:ext cx="8969170" cy="1546591"/>
            <a:chOff x="125302" y="2926080"/>
            <a:chExt cx="8969170" cy="1546591"/>
          </a:xfrm>
        </p:grpSpPr>
        <p:sp>
          <p:nvSpPr>
            <p:cNvPr id="16" name="15 CuadroTexto"/>
            <p:cNvSpPr txBox="1"/>
            <p:nvPr/>
          </p:nvSpPr>
          <p:spPr>
            <a:xfrm>
              <a:off x="125302" y="2926080"/>
              <a:ext cx="6278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endPara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l">
                <a:buFont typeface="Wingdings" pitchFamily="2" charset="2"/>
                <a:buChar char="§"/>
              </a:pPr>
              <a:r>
                <a:rPr lang="en-US" sz="2000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 </a:t>
              </a:r>
              <a:r>
                <a:rPr lang="en-US" sz="2000" b="1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 </a:t>
              </a:r>
              <a:r>
                <a:rPr lang="en-US" sz="1800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Sequential construction of the spaces</a:t>
              </a:r>
            </a:p>
          </p:txBody>
        </p:sp>
        <p:grpSp>
          <p:nvGrpSpPr>
            <p:cNvPr id="17" name="24 Grupo"/>
            <p:cNvGrpSpPr/>
            <p:nvPr/>
          </p:nvGrpSpPr>
          <p:grpSpPr>
            <a:xfrm>
              <a:off x="5064760" y="3372533"/>
              <a:ext cx="4029712" cy="1100138"/>
              <a:chOff x="5049520" y="5314950"/>
              <a:chExt cx="4029712" cy="1100138"/>
            </a:xfrm>
          </p:grpSpPr>
          <p:pic>
            <p:nvPicPr>
              <p:cNvPr id="18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486844" y="5314952"/>
                <a:ext cx="1093786" cy="10937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9" name="Picture 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979094" y="5314950"/>
                <a:ext cx="1100138" cy="1100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0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049520" y="5316220"/>
                <a:ext cx="1082039" cy="10820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21" name="20 Conector recto de flecha"/>
              <p:cNvCxnSpPr/>
              <p:nvPr/>
            </p:nvCxnSpPr>
            <p:spPr>
              <a:xfrm flipH="1">
                <a:off x="7655561" y="5788660"/>
                <a:ext cx="236219" cy="1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21 Conector recto de flecha"/>
              <p:cNvCxnSpPr/>
              <p:nvPr/>
            </p:nvCxnSpPr>
            <p:spPr>
              <a:xfrm flipH="1">
                <a:off x="6177281" y="5796280"/>
                <a:ext cx="236219" cy="1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22 Grupo"/>
          <p:cNvGrpSpPr/>
          <p:nvPr/>
        </p:nvGrpSpPr>
        <p:grpSpPr>
          <a:xfrm>
            <a:off x="106107" y="4859004"/>
            <a:ext cx="8869890" cy="1447271"/>
            <a:chOff x="106107" y="3274044"/>
            <a:chExt cx="8869890" cy="1447271"/>
          </a:xfrm>
        </p:grpSpPr>
        <p:sp>
          <p:nvSpPr>
            <p:cNvPr id="24" name="23 CuadroTexto"/>
            <p:cNvSpPr txBox="1"/>
            <p:nvPr/>
          </p:nvSpPr>
          <p:spPr>
            <a:xfrm>
              <a:off x="106107" y="3353506"/>
              <a:ext cx="495922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endPara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l">
                <a:buFont typeface="Wingdings" pitchFamily="2" charset="2"/>
                <a:buChar char="§"/>
              </a:pPr>
              <a:r>
                <a:rPr lang="en-US" sz="1800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 Excessive support overlapping:</a:t>
              </a:r>
            </a:p>
          </p:txBody>
        </p:sp>
        <p:pic>
          <p:nvPicPr>
            <p:cNvPr id="25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41107" y="3274044"/>
              <a:ext cx="4834890" cy="1447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25 CuadroTexto"/>
            <p:cNvSpPr txBox="1"/>
            <p:nvPr/>
          </p:nvSpPr>
          <p:spPr>
            <a:xfrm>
              <a:off x="382205" y="4052069"/>
              <a:ext cx="48864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s-ES" sz="1400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(</a:t>
              </a:r>
              <a:r>
                <a:rPr lang="en-US" sz="1400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Truncated Hierarchical </a:t>
              </a:r>
              <a:r>
                <a:rPr lang="en-US" sz="1400" dirty="0" err="1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splines</a:t>
              </a:r>
              <a:r>
                <a:rPr lang="en-US" sz="1400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)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04719" y="169228"/>
            <a:ext cx="7333192" cy="576262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Our goal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781050"/>
            <a:ext cx="9906000" cy="6076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90500" y="1410355"/>
            <a:ext cx="1013460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lnSpc>
                <a:spcPct val="150000"/>
              </a:lnSpc>
            </a:pPr>
            <a:endParaRPr kumimoji="0" lang="en-US" sz="2000" dirty="0" smtClean="0">
              <a:solidFill>
                <a:srgbClr val="0D0D0D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kumimoji="0" lang="en-US" sz="2000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 Multivariate cubic </a:t>
            </a:r>
            <a:r>
              <a:rPr kumimoji="0" lang="en-US" sz="2000" dirty="0" err="1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spline</a:t>
            </a:r>
            <a:r>
              <a:rPr kumimoji="0" lang="en-US" sz="2000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 spaces with </a:t>
            </a:r>
            <a:r>
              <a:rPr kumimoji="0" lang="en-US" sz="2000" b="1" i="1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nice properties</a:t>
            </a:r>
            <a:r>
              <a:rPr kumimoji="0" lang="es-ES" sz="2000" b="1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l" eaLnBrk="1" hangingPunct="1">
              <a:lnSpc>
                <a:spcPct val="150000"/>
              </a:lnSpc>
            </a:pPr>
            <a:endParaRPr kumimoji="0" lang="es-ES" sz="2000" b="1" dirty="0" smtClean="0">
              <a:solidFill>
                <a:srgbClr val="0D0D0D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>
              <a:lnSpc>
                <a:spcPct val="150000"/>
              </a:lnSpc>
            </a:pPr>
            <a:endParaRPr kumimoji="0" lang="es-ES" sz="2000" b="1" dirty="0" smtClean="0">
              <a:solidFill>
                <a:srgbClr val="0D0D0D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>
              <a:lnSpc>
                <a:spcPct val="150000"/>
              </a:lnSpc>
            </a:pPr>
            <a:r>
              <a:rPr kumimoji="0" lang="es-ES" sz="2000" b="1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kumimoji="0" lang="es-ES" sz="2000" b="1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</a:br>
            <a:r>
              <a:rPr kumimoji="0" lang="es-ES" sz="2000" b="1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kumimoji="0" lang="es-ES" sz="2000" b="1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</a:br>
            <a:endParaRPr kumimoji="0" lang="es-ES" sz="2000" b="1" dirty="0" smtClean="0">
              <a:solidFill>
                <a:srgbClr val="0D0D0D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>
              <a:lnSpc>
                <a:spcPct val="150000"/>
              </a:lnSpc>
            </a:pPr>
            <a:endParaRPr kumimoji="0" lang="en-US" sz="2000" b="1" dirty="0" smtClean="0">
              <a:solidFill>
                <a:srgbClr val="0D0D0D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>
              <a:lnSpc>
                <a:spcPct val="200000"/>
              </a:lnSpc>
              <a:buFont typeface="Wingdings" pitchFamily="2" charset="2"/>
              <a:buChar char="§"/>
            </a:pPr>
            <a:r>
              <a:rPr kumimoji="0" lang="en-US" sz="2000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 Not too much restrictions over the mesh structure y the refinement pattern </a:t>
            </a:r>
          </a:p>
          <a:p>
            <a:pPr algn="l" eaLnBrk="1" hangingPunct="1">
              <a:lnSpc>
                <a:spcPct val="200000"/>
              </a:lnSpc>
              <a:buFont typeface="Wingdings" pitchFamily="2" charset="2"/>
              <a:buChar char="§"/>
            </a:pPr>
            <a:r>
              <a:rPr kumimoji="0" lang="en-US" sz="2000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 Straightforward implementation both in 2D and 3D</a:t>
            </a:r>
          </a:p>
          <a:p>
            <a:pPr algn="l" eaLnBrk="1" hangingPunct="1"/>
            <a:endParaRPr kumimoji="0"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033207" y="2185106"/>
            <a:ext cx="49592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kumimoji="0" lang="en-US" sz="1800" dirty="0" smtClean="0">
                <a:solidFill>
                  <a:srgbClr val="0D0D0D"/>
                </a:solidFill>
              </a:rPr>
              <a:t> </a:t>
            </a:r>
            <a:r>
              <a:rPr kumimoji="0" lang="en-US" sz="1800" i="1" dirty="0" smtClean="0">
                <a:solidFill>
                  <a:srgbClr val="0D0D0D"/>
                </a:solidFill>
              </a:rPr>
              <a:t>Polynomial reproduction property</a:t>
            </a:r>
          </a:p>
          <a:p>
            <a:pPr algn="l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kumimoji="0" lang="en-US" sz="1800" i="1" dirty="0" smtClean="0">
                <a:solidFill>
                  <a:srgbClr val="0D0D0D"/>
                </a:solidFill>
              </a:rPr>
              <a:t>  Linear independence</a:t>
            </a:r>
          </a:p>
          <a:p>
            <a:pPr algn="l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kumimoji="0" lang="en-US" sz="1800" i="1" dirty="0" smtClean="0">
                <a:solidFill>
                  <a:srgbClr val="0D0D0D"/>
                </a:solidFill>
              </a:rPr>
              <a:t>  Nesting behavior of the spaces</a:t>
            </a:r>
          </a:p>
          <a:p>
            <a:pPr algn="l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kumimoji="0" lang="en-US" sz="1800" i="1" dirty="0" smtClean="0">
                <a:solidFill>
                  <a:srgbClr val="0D0D0D"/>
                </a:solidFill>
              </a:rPr>
              <a:t> Partition of unity</a:t>
            </a:r>
          </a:p>
          <a:p>
            <a:pPr algn="l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kumimoji="0" lang="en-US" sz="1800" i="1" dirty="0" smtClean="0">
                <a:solidFill>
                  <a:srgbClr val="0D0D0D"/>
                </a:solidFill>
              </a:rPr>
              <a:t>  C</a:t>
            </a:r>
            <a:r>
              <a:rPr kumimoji="0" lang="en-US" sz="1800" i="1" baseline="30000" dirty="0" smtClean="0">
                <a:solidFill>
                  <a:srgbClr val="0D0D0D"/>
                </a:solidFill>
              </a:rPr>
              <a:t>2</a:t>
            </a:r>
            <a:r>
              <a:rPr kumimoji="0" lang="en-US" sz="1800" i="1" dirty="0" smtClean="0">
                <a:solidFill>
                  <a:srgbClr val="0D0D0D"/>
                </a:solidFill>
              </a:rPr>
              <a:t>-continuous </a:t>
            </a:r>
          </a:p>
          <a:p>
            <a:pPr algn="l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kumimoji="0" lang="en-US" sz="1800" i="1" dirty="0" smtClean="0">
                <a:solidFill>
                  <a:srgbClr val="0D0D0D"/>
                </a:solidFill>
              </a:rPr>
              <a:t>  Local supports</a:t>
            </a:r>
          </a:p>
          <a:p>
            <a:pPr algn="l"/>
            <a:endParaRPr lang="en-US" sz="1800" dirty="0" smtClean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7" name="CuadroTexto 1"/>
          <p:cNvSpPr txBox="1"/>
          <p:nvPr/>
        </p:nvSpPr>
        <p:spPr>
          <a:xfrm>
            <a:off x="0" y="1104933"/>
            <a:ext cx="99060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2400" b="1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A  practical solution to the problem of local refinement</a:t>
            </a:r>
            <a:endParaRPr kumimoji="0" lang="en-US" sz="2000" dirty="0" smtClean="0">
              <a:solidFill>
                <a:srgbClr val="0D0D0D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29258" y="466408"/>
            <a:ext cx="9276741" cy="576262"/>
          </a:xfrm>
          <a:prstGeom prst="rect">
            <a:avLst/>
          </a:prstGeom>
        </p:spPr>
        <p:txBody>
          <a:bodyPr/>
          <a:lstStyle/>
          <a:p>
            <a:pPr lvl="0" algn="l" eaLnBrk="1" hangingPunct="1"/>
            <a:r>
              <a:rPr kumimoji="0" lang="en-US" sz="3200" b="1" kern="0" dirty="0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Strategy for construction of polynomial </a:t>
            </a:r>
            <a:br>
              <a:rPr kumimoji="0" lang="en-US" sz="3200" b="1" kern="0" dirty="0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3200" b="1" kern="0" dirty="0" err="1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spline</a:t>
            </a:r>
            <a:r>
              <a:rPr kumimoji="0" lang="en-US" sz="3200" b="1" kern="0" dirty="0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 spaces over hierarchical T-meshes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58899" y="1883728"/>
            <a:ext cx="7333192" cy="3861752"/>
          </a:xfrm>
          <a:prstGeom prst="rect">
            <a:avLst/>
          </a:prstGeom>
        </p:spPr>
        <p:txBody>
          <a:bodyPr/>
          <a:lstStyle/>
          <a:p>
            <a:pPr lvl="0" algn="l" eaLnBrk="1" hangingPunct="1">
              <a:buFont typeface="Wingdings" pitchFamily="2" charset="2"/>
              <a:buChar char="§"/>
            </a:pPr>
            <a:r>
              <a:rPr kumimoji="0" lang="en-US" sz="2800" kern="0" noProof="0" dirty="0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s-ES" sz="2800" kern="0" noProof="0" dirty="0" err="1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Mesh</a:t>
            </a:r>
            <a:r>
              <a:rPr kumimoji="0" lang="es-ES" sz="2800" kern="0" noProof="0" dirty="0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s-ES" sz="2800" kern="0" noProof="0" dirty="0" err="1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pretreatment</a:t>
            </a:r>
            <a:r>
              <a:rPr kumimoji="0" lang="es-ES" sz="2800" kern="0" noProof="0" dirty="0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es-ES" sz="2800" kern="0" noProof="0" dirty="0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</a:br>
            <a:endParaRPr kumimoji="0" lang="es-ES" sz="2800" kern="0" noProof="0" dirty="0" smtClean="0">
              <a:solidFill>
                <a:srgbClr val="FFC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Char char="§"/>
            </a:pPr>
            <a:r>
              <a:rPr kumimoji="0" lang="es-ES" sz="2800" i="0" u="none" strike="noStrike" kern="0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2800" kern="0" dirty="0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 Inferring local knot vectors</a:t>
            </a:r>
          </a:p>
          <a:p>
            <a:pPr algn="l" eaLnBrk="1" hangingPunct="1">
              <a:buFont typeface="Wingdings" pitchFamily="2" charset="2"/>
              <a:buChar char="§"/>
            </a:pPr>
            <a:endParaRPr kumimoji="0" lang="en-US" sz="2800" kern="0" dirty="0" smtClean="0">
              <a:solidFill>
                <a:srgbClr val="FFC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Char char="§"/>
            </a:pPr>
            <a:r>
              <a:rPr kumimoji="0" lang="en-US" sz="2800" kern="0" dirty="0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 Modification of local knot vectors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312188"/>
            <a:ext cx="9906000" cy="11521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46629" y="165418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General scheme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70560" y="2661809"/>
            <a:ext cx="88849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endParaRPr kumimoji="0"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 eaLnBrk="1" hangingPunct="1">
              <a:buFont typeface="+mj-lt"/>
              <a:buAutoNum type="arabicPeriod"/>
            </a:pPr>
            <a:r>
              <a:rPr kumimoji="0"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Mesh pretreatment: 0-balancing </a:t>
            </a:r>
          </a:p>
          <a:p>
            <a:pPr marL="457200" indent="-457200" algn="l" eaLnBrk="1" hangingPunct="1">
              <a:buFont typeface="+mj-lt"/>
              <a:buAutoNum type="arabicPeriod"/>
            </a:pPr>
            <a:endParaRPr kumimoji="0"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 eaLnBrk="1" hangingPunct="1">
              <a:buFont typeface="+mj-lt"/>
              <a:buAutoNum type="arabicPeriod"/>
            </a:pPr>
            <a:endParaRPr kumimoji="0"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 eaLnBrk="1" hangingPunct="1">
              <a:buFont typeface="+mj-lt"/>
              <a:buAutoNum type="arabicPeriod"/>
            </a:pPr>
            <a:r>
              <a:rPr kumimoji="0"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Inferring local knot vectors traversing T-mesh edges</a:t>
            </a:r>
            <a:br>
              <a:rPr kumimoji="0"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endParaRPr kumimoji="0"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 eaLnBrk="1" hangingPunct="1">
              <a:buFont typeface="+mj-lt"/>
              <a:buAutoNum type="arabicPeriod"/>
            </a:pPr>
            <a:endParaRPr kumimoji="0"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 eaLnBrk="1" hangingPunct="1">
              <a:buFont typeface="+mj-lt"/>
              <a:buAutoNum type="arabicPeriod"/>
            </a:pPr>
            <a:r>
              <a:rPr kumimoji="0"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Modification of local knot vectors </a:t>
            </a:r>
          </a:p>
          <a:p>
            <a:pPr algn="l" eaLnBrk="1" hangingPunct="1"/>
            <a:endParaRPr kumimoji="0"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endParaRPr kumimoji="0"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endParaRPr kumimoji="0" lang="en-U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1600233"/>
            <a:ext cx="990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Three main steps</a:t>
            </a:r>
            <a:endParaRPr kumimoji="0" lang="en-US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32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3"/>
          <p:cNvSpPr/>
          <p:nvPr/>
        </p:nvSpPr>
        <p:spPr>
          <a:xfrm>
            <a:off x="0" y="950238"/>
            <a:ext cx="9906000" cy="6436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185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3295" y="1886144"/>
            <a:ext cx="5018405" cy="452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77109" y="153988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Step 1 </a:t>
            </a:r>
            <a:r>
              <a:rPr lang="es-E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Mesh pretreatment</a:t>
            </a:r>
            <a:endParaRPr lang="en-US" dirty="0"/>
          </a:p>
        </p:txBody>
      </p:sp>
      <p:sp>
        <p:nvSpPr>
          <p:cNvPr id="22" name="21 CuadroTexto"/>
          <p:cNvSpPr txBox="1"/>
          <p:nvPr/>
        </p:nvSpPr>
        <p:spPr>
          <a:xfrm>
            <a:off x="237614" y="1067979"/>
            <a:ext cx="9439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Hierarchical meshes with </a:t>
            </a:r>
            <a:r>
              <a:rPr lang="en-US" sz="1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quadtree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octree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subdivision scheme:</a:t>
            </a:r>
            <a:endParaRPr lang="es-E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33295" y="6175287"/>
            <a:ext cx="2980706" cy="305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00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21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5" y="3042282"/>
            <a:ext cx="7313295" cy="2778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ángulo 8"/>
          <p:cNvSpPr/>
          <p:nvPr/>
        </p:nvSpPr>
        <p:spPr>
          <a:xfrm>
            <a:off x="0" y="1066800"/>
            <a:ext cx="9906000" cy="13133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uadroTexto 2"/>
          <p:cNvSpPr txBox="1"/>
          <p:nvPr/>
        </p:nvSpPr>
        <p:spPr>
          <a:xfrm>
            <a:off x="441378" y="1155986"/>
            <a:ext cx="947750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0-balanced </a:t>
            </a:r>
            <a:r>
              <a:rPr kumimoji="0" lang="en-US" sz="2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quadtree</a:t>
            </a:r>
            <a:r>
              <a:rPr kumimoji="0"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mesh</a:t>
            </a:r>
            <a:br>
              <a:rPr kumimoji="0"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kumimoji="0"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kumimoji="0"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kumimoji="0"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Any node is shared by cells that differ at most in one level of depth</a:t>
            </a:r>
          </a:p>
        </p:txBody>
      </p:sp>
      <p:sp>
        <p:nvSpPr>
          <p:cNvPr id="9" name="CuadroTexto 11"/>
          <p:cNvSpPr txBox="1"/>
          <p:nvPr/>
        </p:nvSpPr>
        <p:spPr>
          <a:xfrm>
            <a:off x="982432" y="5897148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1800" i="1" dirty="0" smtClean="0">
                <a:solidFill>
                  <a:srgbClr val="000000"/>
                </a:solidFill>
                <a:latin typeface="+mn-lt"/>
              </a:rPr>
              <a:t>unbalanced mesh</a:t>
            </a:r>
          </a:p>
        </p:txBody>
      </p:sp>
      <p:sp>
        <p:nvSpPr>
          <p:cNvPr id="10" name="CuadroTexto 13"/>
          <p:cNvSpPr txBox="1"/>
          <p:nvPr/>
        </p:nvSpPr>
        <p:spPr>
          <a:xfrm>
            <a:off x="5610338" y="5938892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1800" i="1" dirty="0" smtClean="0">
                <a:solidFill>
                  <a:srgbClr val="000000"/>
                </a:solidFill>
                <a:latin typeface="+mn-lt"/>
              </a:rPr>
              <a:t>0-balanced mesh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496159" y="19208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Step 1 </a:t>
            </a: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-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Mesh pretreatment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1900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1066954"/>
            <a:ext cx="9906000" cy="17333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61869" y="209550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Step 2 -  Inferring local knot vectors</a:t>
            </a:r>
            <a:b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158319" y="1054264"/>
            <a:ext cx="869340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2000" b="1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Inferring local knot vectors</a:t>
            </a:r>
          </a:p>
          <a:p>
            <a:pPr marL="514350" indent="-514350" algn="l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kumimoji="0"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Local knot vectors are inferred by traversing T-mesh edges </a:t>
            </a:r>
          </a:p>
          <a:p>
            <a:pPr marL="514350" indent="-514350" algn="l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kumimoji="0"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Blending functions are associated only to regular nodes of the mesh.</a:t>
            </a:r>
          </a:p>
          <a:p>
            <a:pPr marL="514350" indent="-514350" algn="l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kumimoji="0"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Hanging nodes are skipped while walking across the mesh</a:t>
            </a:r>
            <a:endParaRPr kumimoji="0" lang="en-US" sz="1600" b="1" dirty="0" smtClean="0">
              <a:solidFill>
                <a:srgbClr val="0D0D0D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18 Grupo"/>
          <p:cNvGrpSpPr/>
          <p:nvPr/>
        </p:nvGrpSpPr>
        <p:grpSpPr>
          <a:xfrm>
            <a:off x="1028152" y="3265170"/>
            <a:ext cx="6591848" cy="3021265"/>
            <a:chOff x="1028152" y="3205945"/>
            <a:chExt cx="7710492" cy="3543282"/>
          </a:xfrm>
        </p:grpSpPr>
        <p:sp>
          <p:nvSpPr>
            <p:cNvPr id="12" name="CuadroTexto 11"/>
            <p:cNvSpPr txBox="1"/>
            <p:nvPr/>
          </p:nvSpPr>
          <p:spPr>
            <a:xfrm>
              <a:off x="1028152" y="6289578"/>
              <a:ext cx="2775426" cy="433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eaLnBrk="1" hangingPunct="1"/>
              <a:r>
                <a:rPr kumimoji="0" lang="en-US" sz="1800" dirty="0" smtClean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kumimoji="0" lang="en-US" sz="1800" i="1" dirty="0" smtClean="0">
                  <a:solidFill>
                    <a:srgbClr val="000000"/>
                  </a:solidFill>
                  <a:latin typeface="+mn-lt"/>
                </a:rPr>
                <a:t>T-</a:t>
              </a:r>
              <a:r>
                <a:rPr kumimoji="0" lang="en-US" sz="1800" i="1" dirty="0" err="1" smtClean="0">
                  <a:solidFill>
                    <a:srgbClr val="000000"/>
                  </a:solidFill>
                  <a:latin typeface="+mn-lt"/>
                </a:rPr>
                <a:t>spline</a:t>
              </a:r>
              <a:r>
                <a:rPr kumimoji="0" lang="en-US" sz="1800" i="1" dirty="0" smtClean="0">
                  <a:solidFill>
                    <a:srgbClr val="000000"/>
                  </a:solidFill>
                  <a:latin typeface="+mn-lt"/>
                </a:rPr>
                <a:t> (</a:t>
              </a:r>
              <a:r>
                <a:rPr kumimoji="0" lang="en-US" sz="1800" i="1" dirty="0" err="1" smtClean="0">
                  <a:solidFill>
                    <a:srgbClr val="000000"/>
                  </a:solidFill>
                  <a:latin typeface="+mn-lt"/>
                </a:rPr>
                <a:t>Sederberg</a:t>
              </a:r>
              <a:r>
                <a:rPr kumimoji="0" lang="en-US" sz="1800" i="1" dirty="0" smtClean="0">
                  <a:solidFill>
                    <a:srgbClr val="000000"/>
                  </a:solidFill>
                  <a:latin typeface="+mn-lt"/>
                </a:rPr>
                <a:t>)</a:t>
              </a: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6448538" y="6316082"/>
              <a:ext cx="1704781" cy="433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eaLnBrk="1" hangingPunct="1"/>
              <a:r>
                <a:rPr kumimoji="0" lang="en-US" sz="1800" i="1" dirty="0" smtClean="0">
                  <a:solidFill>
                    <a:srgbClr val="000000"/>
                  </a:solidFill>
                  <a:latin typeface="+mn-lt"/>
                </a:rPr>
                <a:t>our strategy</a:t>
              </a:r>
            </a:p>
          </p:txBody>
        </p:sp>
        <p:pic>
          <p:nvPicPr>
            <p:cNvPr id="13" name="Imagen 6" descr="tspline_support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671" y="3205945"/>
              <a:ext cx="3023178" cy="3023178"/>
            </a:xfrm>
            <a:prstGeom prst="rect">
              <a:avLst/>
            </a:prstGeom>
          </p:spPr>
        </p:pic>
        <p:pic>
          <p:nvPicPr>
            <p:cNvPr id="15" name="Imagen 7" descr="our_support.eps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5488" y="3232596"/>
              <a:ext cx="3033156" cy="3009178"/>
            </a:xfrm>
            <a:prstGeom prst="rect">
              <a:avLst/>
            </a:prstGeom>
          </p:spPr>
        </p:pic>
        <p:sp>
          <p:nvSpPr>
            <p:cNvPr id="16" name="15 Rectángulo"/>
            <p:cNvSpPr/>
            <p:nvPr/>
          </p:nvSpPr>
          <p:spPr>
            <a:xfrm>
              <a:off x="2150775" y="3954685"/>
              <a:ext cx="1532586" cy="1507406"/>
            </a:xfrm>
            <a:prstGeom prst="rect">
              <a:avLst/>
            </a:prstGeom>
            <a:solidFill>
              <a:srgbClr val="00B0F0">
                <a:alpha val="1490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6465197" y="3990311"/>
              <a:ext cx="2228045" cy="1481071"/>
            </a:xfrm>
            <a:prstGeom prst="rect">
              <a:avLst/>
            </a:prstGeom>
            <a:solidFill>
              <a:srgbClr val="FF0000">
                <a:alpha val="1490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aphicFrame>
          <p:nvGraphicFramePr>
            <p:cNvPr id="1201153" name="Object 1"/>
            <p:cNvGraphicFramePr>
              <a:graphicFrameLocks noChangeAspect="1"/>
            </p:cNvGraphicFramePr>
            <p:nvPr/>
          </p:nvGraphicFramePr>
          <p:xfrm>
            <a:off x="2915558" y="4703082"/>
            <a:ext cx="366713" cy="350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1251" name="Ecuación" r:id="rId5" imgW="241300" imgH="228600" progId="Equation.3">
                    <p:embed/>
                  </p:oleObj>
                </mc:Choice>
                <mc:Fallback>
                  <p:oleObj name="Ecuación" r:id="rId5" imgW="241300" imgH="228600" progId="Equation.3">
                    <p:embed/>
                    <p:pic>
                      <p:nvPicPr>
                        <p:cNvPr id="0" name="Picture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5558" y="4703082"/>
                          <a:ext cx="366713" cy="3508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01154" name="Object 2"/>
            <p:cNvGraphicFramePr>
              <a:graphicFrameLocks noChangeAspect="1"/>
            </p:cNvGraphicFramePr>
            <p:nvPr/>
          </p:nvGraphicFramePr>
          <p:xfrm>
            <a:off x="7569654" y="4708979"/>
            <a:ext cx="366713" cy="350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1252" name="Ecuación" r:id="rId7" imgW="241300" imgH="228600" progId="Equation.3">
                    <p:embed/>
                  </p:oleObj>
                </mc:Choice>
                <mc:Fallback>
                  <p:oleObj name="Ecuación" r:id="rId7" imgW="241300" imgH="228600" progId="Equation.3">
                    <p:embed/>
                    <p:pic>
                      <p:nvPicPr>
                        <p:cNvPr id="0" name="Picture 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69654" y="4708979"/>
                          <a:ext cx="366713" cy="3508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3380" y="3087370"/>
            <a:ext cx="8808720" cy="321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70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0" y="1046634"/>
            <a:ext cx="9906000" cy="10081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6" name="CuadroTexto 2"/>
          <p:cNvSpPr txBox="1"/>
          <p:nvPr/>
        </p:nvSpPr>
        <p:spPr>
          <a:xfrm>
            <a:off x="137167" y="1181551"/>
            <a:ext cx="6553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endParaRPr kumimoji="0" lang="en-US" sz="800" b="1" dirty="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r>
              <a:rPr kumimoji="0" lang="en-US" sz="2000" dirty="0" smtClean="0">
                <a:solidFill>
                  <a:srgbClr val="000000"/>
                </a:solidFill>
                <a:latin typeface="Arial" charset="0"/>
              </a:rPr>
              <a:t>Support of the </a:t>
            </a:r>
            <a:r>
              <a:rPr kumimoji="0" lang="en-US" sz="2000" dirty="0" err="1" smtClean="0">
                <a:solidFill>
                  <a:srgbClr val="000000"/>
                </a:solidFill>
                <a:latin typeface="Arial" charset="0"/>
              </a:rPr>
              <a:t>bivariate</a:t>
            </a:r>
            <a:r>
              <a:rPr kumimoji="0" lang="en-US" sz="2000" dirty="0" smtClean="0">
                <a:solidFill>
                  <a:srgbClr val="000000"/>
                </a:solidFill>
                <a:latin typeface="Arial" charset="0"/>
              </a:rPr>
              <a:t> function  </a:t>
            </a:r>
            <a:r>
              <a:rPr kumimoji="0" lang="en-US" sz="2000" i="1" dirty="0" err="1" smtClean="0">
                <a:solidFill>
                  <a:srgbClr val="000000"/>
                </a:solidFill>
                <a:latin typeface="Century Schoolbook" pitchFamily="18" charset="0"/>
                <a:cs typeface="Times New Roman" pitchFamily="18" charset="0"/>
              </a:rPr>
              <a:t>N</a:t>
            </a:r>
            <a:r>
              <a:rPr kumimoji="0" lang="en-US" sz="2000" i="1" baseline="-25000" dirty="0" err="1" smtClean="0">
                <a:solidFill>
                  <a:srgbClr val="000000"/>
                </a:solidFill>
                <a:latin typeface="Sylfaen" pitchFamily="18" charset="0"/>
                <a:cs typeface="Times New Roman" pitchFamily="18" charset="0"/>
              </a:rPr>
              <a:t>α</a:t>
            </a:r>
            <a:r>
              <a:rPr kumimoji="0" lang="en-US" sz="2000" dirty="0" smtClean="0">
                <a:solidFill>
                  <a:srgbClr val="000000"/>
                </a:solidFill>
                <a:latin typeface="Arial" charset="0"/>
              </a:rPr>
              <a:t>  with knot vectors: 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08978" y="192088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Step 3 - Modification of local knot vectors, 2D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0012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6553" y="1283940"/>
            <a:ext cx="3059887" cy="4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01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9119" y="2832100"/>
            <a:ext cx="4123381" cy="351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01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6591" y="5229472"/>
            <a:ext cx="3250609" cy="308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01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1037" y="5699880"/>
            <a:ext cx="3728763" cy="32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uadroTexto 2"/>
          <p:cNvSpPr txBox="1"/>
          <p:nvPr/>
        </p:nvSpPr>
        <p:spPr>
          <a:xfrm>
            <a:off x="76200" y="3495849"/>
            <a:ext cx="3413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endParaRPr kumimoji="0" lang="en-US" sz="800" b="1" dirty="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kumimoji="0" lang="en-US" sz="2000" dirty="0" smtClean="0">
                <a:solidFill>
                  <a:srgbClr val="000000"/>
                </a:solidFill>
                <a:latin typeface="Arial" charset="0"/>
              </a:rPr>
              <a:t>  </a:t>
            </a:r>
            <a:r>
              <a:rPr kumimoji="0" lang="en-US" sz="2000" b="1" dirty="0" smtClean="0">
                <a:solidFill>
                  <a:srgbClr val="000000"/>
                </a:solidFill>
                <a:latin typeface="Arial" charset="0"/>
              </a:rPr>
              <a:t>Frame of the support</a:t>
            </a:r>
            <a:r>
              <a:rPr kumimoji="0" lang="es-ES" sz="2000" dirty="0" smtClean="0">
                <a:solidFill>
                  <a:srgbClr val="000000"/>
                </a:solidFill>
                <a:latin typeface="Arial" charset="0"/>
              </a:rPr>
              <a:t>:</a:t>
            </a:r>
            <a:endParaRPr kumimoji="0" lang="en-US" sz="2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CuadroTexto 2"/>
          <p:cNvSpPr txBox="1"/>
          <p:nvPr/>
        </p:nvSpPr>
        <p:spPr>
          <a:xfrm>
            <a:off x="91440" y="2347411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endParaRPr kumimoji="0" lang="en-US" sz="800" b="1" dirty="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kumimoji="0" lang="en-US" sz="2000" dirty="0" smtClean="0">
                <a:solidFill>
                  <a:srgbClr val="000000"/>
                </a:solidFill>
                <a:latin typeface="Arial" charset="0"/>
              </a:rPr>
              <a:t>  </a:t>
            </a:r>
            <a:r>
              <a:rPr kumimoji="0" lang="en-US" sz="2000" b="1" dirty="0" smtClean="0">
                <a:solidFill>
                  <a:srgbClr val="000000"/>
                </a:solidFill>
                <a:latin typeface="Arial" charset="0"/>
              </a:rPr>
              <a:t>Knot intervals</a:t>
            </a:r>
            <a:r>
              <a:rPr kumimoji="0" lang="en-US" sz="2000" dirty="0" smtClean="0">
                <a:solidFill>
                  <a:srgbClr val="000000"/>
                </a:solidFill>
                <a:latin typeface="Arial" charset="0"/>
              </a:rPr>
              <a:t>:</a:t>
            </a:r>
          </a:p>
        </p:txBody>
      </p:sp>
      <p:graphicFrame>
        <p:nvGraphicFramePr>
          <p:cNvPr id="1256450" name="Object 2"/>
          <p:cNvGraphicFramePr>
            <a:graphicFrameLocks noChangeAspect="1"/>
          </p:cNvGraphicFramePr>
          <p:nvPr/>
        </p:nvGraphicFramePr>
        <p:xfrm>
          <a:off x="554038" y="4210050"/>
          <a:ext cx="428466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548" name="Ecuación" r:id="rId7" imgW="2273300" imgH="241300" progId="Equation.3">
                  <p:embed/>
                </p:oleObj>
              </mc:Choice>
              <mc:Fallback>
                <p:oleObj name="Ecuación" r:id="rId7" imgW="2273300" imgH="241300" progId="Equation.3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8" y="4210050"/>
                        <a:ext cx="4284662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6451" name="Object 3"/>
          <p:cNvGraphicFramePr>
            <a:graphicFrameLocks noChangeAspect="1"/>
          </p:cNvGraphicFramePr>
          <p:nvPr/>
        </p:nvGraphicFramePr>
        <p:xfrm>
          <a:off x="4918075" y="2514600"/>
          <a:ext cx="85090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549" name="Ecuación" r:id="rId9" imgW="444307" imgH="203112" progId="Equation.3">
                  <p:embed/>
                </p:oleObj>
              </mc:Choice>
              <mc:Fallback>
                <p:oleObj name="Ecuación" r:id="rId9" imgW="444307" imgH="203112" progId="Equation.3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8075" y="2514600"/>
                        <a:ext cx="850900" cy="38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56452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22500" y="2399534"/>
            <a:ext cx="2566988" cy="51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21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73659" y="656908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l" eaLnBrk="1" hangingPunct="1"/>
            <a:r>
              <a:rPr kumimoji="0" lang="en-US" sz="3200" b="1" kern="0" dirty="0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Introduction and state of the art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12800" y="1751648"/>
            <a:ext cx="8890000" cy="2866072"/>
          </a:xfrm>
          <a:prstGeom prst="rect">
            <a:avLst/>
          </a:prstGeom>
        </p:spPr>
        <p:txBody>
          <a:bodyPr/>
          <a:lstStyle/>
          <a:p>
            <a:pPr lvl="0" algn="l" eaLnBrk="1" hangingPunct="1"/>
            <a:endParaRPr kumimoji="0" lang="es-ES" sz="2800" kern="0" noProof="0" dirty="0" smtClean="0">
              <a:solidFill>
                <a:srgbClr val="FFC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0" algn="l" eaLnBrk="1" hangingPunct="1">
              <a:buFont typeface="Wingdings" pitchFamily="2" charset="2"/>
              <a:buChar char="§"/>
            </a:pPr>
            <a:r>
              <a:rPr kumimoji="0" lang="es-ES" sz="2800" i="0" u="none" strike="noStrike" kern="0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s-ES" sz="2800" i="0" u="none" strike="noStrike" kern="0" cap="none" spc="0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Problem</a:t>
            </a:r>
            <a:r>
              <a:rPr kumimoji="0" lang="es-ES" sz="2800" i="0" u="none" strike="noStrike" kern="0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s-ES" sz="2800" i="0" u="none" strike="noStrike" kern="0" cap="none" spc="0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statement</a:t>
            </a:r>
            <a:r>
              <a:rPr kumimoji="0" lang="es-ES" sz="2800" i="0" u="none" strike="noStrike" kern="0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 </a:t>
            </a:r>
            <a:r>
              <a:rPr kumimoji="0" lang="en-US" sz="2800" kern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Available strategies.</a:t>
            </a:r>
          </a:p>
          <a:p>
            <a:pPr lvl="0" algn="l" eaLnBrk="1" hangingPunct="1">
              <a:buFont typeface="Wingdings" pitchFamily="2" charset="2"/>
              <a:buChar char="§"/>
            </a:pPr>
            <a:endParaRPr kumimoji="0" lang="en-US" sz="280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lvl="0" algn="l" eaLnBrk="1" hangingPunct="1">
              <a:buFont typeface="Wingdings" pitchFamily="2" charset="2"/>
              <a:buChar char="§"/>
            </a:pPr>
            <a:r>
              <a:rPr kumimoji="0" lang="en-US" sz="2800" kern="0" dirty="0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 Motivation of our work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01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2520950"/>
            <a:ext cx="3345216" cy="284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ángulo 12"/>
          <p:cNvSpPr/>
          <p:nvPr/>
        </p:nvSpPr>
        <p:spPr>
          <a:xfrm>
            <a:off x="0" y="1160934"/>
            <a:ext cx="9906000" cy="10081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13" name="CuadroTexto 2"/>
          <p:cNvSpPr txBox="1"/>
          <p:nvPr/>
        </p:nvSpPr>
        <p:spPr>
          <a:xfrm>
            <a:off x="1" y="1212345"/>
            <a:ext cx="97493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2400" b="1" dirty="0" smtClean="0">
                <a:solidFill>
                  <a:srgbClr val="000000"/>
                </a:solidFill>
                <a:latin typeface="Arial" charset="0"/>
              </a:rPr>
              <a:t>Modification of local knot vectors</a:t>
            </a:r>
          </a:p>
          <a:p>
            <a:pPr eaLnBrk="1" hangingPunct="1"/>
            <a:endParaRPr kumimoji="0" lang="en-US" sz="8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Knot vectors of each blending function  </a:t>
            </a:r>
            <a:r>
              <a:rPr kumimoji="0" lang="en-US" sz="2000" i="1" dirty="0" err="1" smtClean="0">
                <a:solidFill>
                  <a:srgbClr val="000000"/>
                </a:solidFill>
                <a:latin typeface="Century Schoolbook" pitchFamily="18" charset="0"/>
                <a:cs typeface="Times New Roman" pitchFamily="18" charset="0"/>
              </a:rPr>
              <a:t>N</a:t>
            </a:r>
            <a:r>
              <a:rPr kumimoji="0" lang="en-US" sz="2200" i="1" baseline="-25000" dirty="0" err="1" smtClean="0">
                <a:solidFill>
                  <a:srgbClr val="000000"/>
                </a:solidFill>
                <a:latin typeface="Sylfaen" pitchFamily="18" charset="0"/>
                <a:cs typeface="Times New Roman" pitchFamily="18" charset="0"/>
              </a:rPr>
              <a:t>α</a:t>
            </a:r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  have to </a:t>
            </a:r>
            <a:r>
              <a:rPr kumimoji="0" lang="en-US" sz="1800" dirty="0" err="1" smtClean="0">
                <a:solidFill>
                  <a:srgbClr val="000000"/>
                </a:solidFill>
                <a:latin typeface="Arial" charset="0"/>
              </a:rPr>
              <a:t>fulfil</a:t>
            </a:r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 two conditions:</a:t>
            </a:r>
          </a:p>
        </p:txBody>
      </p:sp>
      <p:pic>
        <p:nvPicPr>
          <p:cNvPr id="14" name="Imagen 1" descr="Captura de pantalla 2014-07-10 a la(s) 12.14.5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428" y="3417207"/>
            <a:ext cx="4368485" cy="383434"/>
          </a:xfrm>
          <a:prstGeom prst="rect">
            <a:avLst/>
          </a:prstGeom>
        </p:spPr>
      </p:pic>
      <p:sp>
        <p:nvSpPr>
          <p:cNvPr id="15" name="CuadroTexto 5"/>
          <p:cNvSpPr txBox="1"/>
          <p:nvPr/>
        </p:nvSpPr>
        <p:spPr>
          <a:xfrm>
            <a:off x="3540308" y="4373015"/>
            <a:ext cx="6603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b="1" dirty="0" smtClean="0">
                <a:solidFill>
                  <a:srgbClr val="000000"/>
                </a:solidFill>
                <a:latin typeface="Arial" charset="0"/>
              </a:rPr>
              <a:t>Condition 2: </a:t>
            </a:r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The frame of the function support should be situated </a:t>
            </a:r>
            <a:b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                      over  the mesh skeleton:</a:t>
            </a:r>
          </a:p>
        </p:txBody>
      </p:sp>
      <p:pic>
        <p:nvPicPr>
          <p:cNvPr id="16" name="Imagen 10" descr="Captura de pantalla 2014-07-10 a la(s) 12.26.5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137" y="5257466"/>
            <a:ext cx="2730303" cy="344301"/>
          </a:xfrm>
          <a:prstGeom prst="rect">
            <a:avLst/>
          </a:prstGeom>
        </p:spPr>
      </p:pic>
      <p:sp>
        <p:nvSpPr>
          <p:cNvPr id="17" name="CuadroTexto 11"/>
          <p:cNvSpPr txBox="1"/>
          <p:nvPr/>
        </p:nvSpPr>
        <p:spPr>
          <a:xfrm>
            <a:off x="3540307" y="2733300"/>
            <a:ext cx="6475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b="1" dirty="0" smtClean="0">
                <a:solidFill>
                  <a:srgbClr val="000000"/>
                </a:solidFill>
                <a:latin typeface="Arial" charset="0"/>
              </a:rPr>
              <a:t>Condition 1: </a:t>
            </a:r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Local knot vectors of the d-</a:t>
            </a:r>
            <a:r>
              <a:rPr kumimoji="0" lang="en-US" sz="1600" dirty="0" err="1" smtClean="0">
                <a:solidFill>
                  <a:srgbClr val="000000"/>
                </a:solidFill>
                <a:latin typeface="Arial" charset="0"/>
              </a:rPr>
              <a:t>variate</a:t>
            </a:r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 function  </a:t>
            </a:r>
            <a:r>
              <a:rPr kumimoji="0" lang="en-US" sz="2000" i="1" dirty="0" err="1" smtClean="0">
                <a:solidFill>
                  <a:srgbClr val="000000"/>
                </a:solidFill>
                <a:latin typeface="Century Schoolbook" pitchFamily="18" charset="0"/>
                <a:cs typeface="Times New Roman" pitchFamily="18" charset="0"/>
              </a:rPr>
              <a:t>N</a:t>
            </a:r>
            <a:r>
              <a:rPr kumimoji="0" lang="en-US" sz="2200" i="1" baseline="-25000" dirty="0" err="1" smtClean="0">
                <a:solidFill>
                  <a:srgbClr val="000000"/>
                </a:solidFill>
                <a:latin typeface="Sylfaen" pitchFamily="18" charset="0"/>
                <a:cs typeface="Times New Roman" pitchFamily="18" charset="0"/>
              </a:rPr>
              <a:t>α</a:t>
            </a:r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  verify: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389928" y="15398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Step 3 - Modification of local knot vectors, 2D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8712" y="4218932"/>
            <a:ext cx="1757149" cy="164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2668" y="4205078"/>
            <a:ext cx="1757149" cy="164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33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5203" y="4239714"/>
            <a:ext cx="1757149" cy="164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0" name="29 Conector recto"/>
          <p:cNvCxnSpPr/>
          <p:nvPr/>
        </p:nvCxnSpPr>
        <p:spPr>
          <a:xfrm>
            <a:off x="5334165" y="3083645"/>
            <a:ext cx="180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2587166" y="3080019"/>
            <a:ext cx="180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106680" y="1049070"/>
            <a:ext cx="3055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Font typeface="Wingdings" pitchFamily="2" charset="2"/>
              <a:buChar char="§"/>
            </a:pPr>
            <a:r>
              <a:rPr kumimoji="0" lang="es-ES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2000" b="1" dirty="0" err="1" smtClean="0">
                <a:solidFill>
                  <a:srgbClr val="000000"/>
                </a:solidFill>
                <a:latin typeface="Arial" charset="0"/>
              </a:rPr>
              <a:t>Condition</a:t>
            </a:r>
            <a:r>
              <a:rPr kumimoji="0" lang="es-ES" sz="2000" b="1" dirty="0" smtClean="0">
                <a:solidFill>
                  <a:srgbClr val="000000"/>
                </a:solidFill>
                <a:latin typeface="Arial" charset="0"/>
              </a:rPr>
              <a:t> 1</a:t>
            </a:r>
            <a:r>
              <a:rPr kumimoji="0" lang="es-ES" sz="1800" b="1" dirty="0" smtClean="0">
                <a:solidFill>
                  <a:srgbClr val="000000"/>
                </a:solidFill>
                <a:latin typeface="Arial" charset="0"/>
              </a:rPr>
              <a:t>:</a:t>
            </a:r>
            <a:endParaRPr kumimoji="0" lang="es-ES" sz="18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CuadroTexto 9"/>
          <p:cNvSpPr txBox="1"/>
          <p:nvPr/>
        </p:nvSpPr>
        <p:spPr>
          <a:xfrm>
            <a:off x="92528" y="3641321"/>
            <a:ext cx="3055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Font typeface="Wingdings" pitchFamily="2" charset="2"/>
              <a:buChar char="§"/>
            </a:pPr>
            <a:r>
              <a:rPr kumimoji="0" lang="es-E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2000" b="1" dirty="0" err="1" smtClean="0">
                <a:solidFill>
                  <a:srgbClr val="000000"/>
                </a:solidFill>
                <a:latin typeface="Arial" charset="0"/>
              </a:rPr>
              <a:t>Condition</a:t>
            </a:r>
            <a:r>
              <a:rPr kumimoji="0" lang="es-ES" sz="2000" b="1" dirty="0" smtClean="0">
                <a:solidFill>
                  <a:srgbClr val="000000"/>
                </a:solidFill>
                <a:latin typeface="Arial" charset="0"/>
              </a:rPr>
              <a:t> 2:</a:t>
            </a:r>
            <a:endParaRPr kumimoji="0" lang="es-ES" sz="200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533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228" y="2223083"/>
            <a:ext cx="1470050" cy="48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33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0032" y="2216153"/>
            <a:ext cx="879653" cy="48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33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1474" y="2226768"/>
            <a:ext cx="887578" cy="46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uadroTexto 9"/>
          <p:cNvSpPr txBox="1"/>
          <p:nvPr/>
        </p:nvSpPr>
        <p:spPr>
          <a:xfrm>
            <a:off x="368300" y="1442770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two central knot intervals should have the same size, and the other two exterior knot intervals  should not be smaller than the central intervals</a:t>
            </a:r>
            <a:endParaRPr kumimoji="0" lang="es-ES" sz="1600" dirty="0" smtClean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0" name="19 Conector recto"/>
          <p:cNvCxnSpPr/>
          <p:nvPr/>
        </p:nvCxnSpPr>
        <p:spPr>
          <a:xfrm>
            <a:off x="3519739" y="3080018"/>
            <a:ext cx="180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 rot="-5400000">
            <a:off x="3390224" y="3075689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 rot="-5400000">
            <a:off x="5170082" y="3075689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 rot="-5400000">
            <a:off x="2470353" y="3081132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 rot="-5400000">
            <a:off x="6971689" y="3075689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27 Elipse"/>
          <p:cNvSpPr/>
          <p:nvPr/>
        </p:nvSpPr>
        <p:spPr>
          <a:xfrm>
            <a:off x="4305298" y="2985675"/>
            <a:ext cx="180000" cy="19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CuadroTexto 9"/>
          <p:cNvSpPr txBox="1"/>
          <p:nvPr/>
        </p:nvSpPr>
        <p:spPr>
          <a:xfrm>
            <a:off x="1892300" y="3687042"/>
            <a:ext cx="7586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the four  corners of a function support should be situated over the mesh edges</a:t>
            </a:r>
            <a:endParaRPr kumimoji="0" lang="es-ES" sz="16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" name="CuadroTexto 9"/>
          <p:cNvSpPr txBox="1"/>
          <p:nvPr/>
        </p:nvSpPr>
        <p:spPr>
          <a:xfrm>
            <a:off x="852805" y="6125408"/>
            <a:ext cx="3944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400" b="1" dirty="0" smtClean="0">
                <a:solidFill>
                  <a:srgbClr val="0000FF"/>
                </a:solidFill>
                <a:latin typeface="+mn-lt"/>
              </a:rPr>
              <a:t>point is not over the mesh edges</a:t>
            </a:r>
            <a:endParaRPr kumimoji="0" lang="es-ES" sz="1400" b="1" dirty="0" smtClean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9" name="CuadroTexto 9"/>
          <p:cNvSpPr txBox="1"/>
          <p:nvPr/>
        </p:nvSpPr>
        <p:spPr>
          <a:xfrm>
            <a:off x="6155690" y="6126530"/>
            <a:ext cx="3944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400" b="1" dirty="0" smtClean="0">
                <a:solidFill>
                  <a:srgbClr val="000000"/>
                </a:solidFill>
                <a:latin typeface="+mn-lt"/>
              </a:rPr>
              <a:t>point is over the mesh edges</a:t>
            </a:r>
            <a:endParaRPr kumimoji="0" lang="es-ES" sz="1400" b="1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2428028" y="17303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Step 3 - Modification of local knot vectors, 2D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5525539" y="4665493"/>
            <a:ext cx="895157" cy="1181472"/>
          </a:xfrm>
          <a:prstGeom prst="rect">
            <a:avLst/>
          </a:prstGeom>
          <a:solidFill>
            <a:srgbClr val="FF0000">
              <a:alpha val="32157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43 Rectángulo"/>
          <p:cNvSpPr/>
          <p:nvPr/>
        </p:nvSpPr>
        <p:spPr>
          <a:xfrm>
            <a:off x="7922376" y="4390054"/>
            <a:ext cx="871104" cy="1484620"/>
          </a:xfrm>
          <a:prstGeom prst="rect">
            <a:avLst/>
          </a:prstGeom>
          <a:solidFill>
            <a:srgbClr val="FF0000">
              <a:alpha val="32157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32 Rectángulo"/>
          <p:cNvSpPr/>
          <p:nvPr/>
        </p:nvSpPr>
        <p:spPr>
          <a:xfrm>
            <a:off x="1917700" y="4699691"/>
            <a:ext cx="1229783" cy="1168343"/>
          </a:xfrm>
          <a:prstGeom prst="rect">
            <a:avLst/>
          </a:prstGeom>
          <a:solidFill>
            <a:srgbClr val="0066FF">
              <a:alpha val="32157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34 Elipse"/>
          <p:cNvSpPr/>
          <p:nvPr/>
        </p:nvSpPr>
        <p:spPr>
          <a:xfrm>
            <a:off x="3054110" y="4656686"/>
            <a:ext cx="144000" cy="144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35 Elipse"/>
          <p:cNvSpPr/>
          <p:nvPr/>
        </p:nvSpPr>
        <p:spPr>
          <a:xfrm>
            <a:off x="6337486" y="4603436"/>
            <a:ext cx="144000" cy="14400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42 Elipse"/>
          <p:cNvSpPr/>
          <p:nvPr/>
        </p:nvSpPr>
        <p:spPr>
          <a:xfrm>
            <a:off x="8710468" y="4315378"/>
            <a:ext cx="144000" cy="14400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CuadroTexto 9"/>
          <p:cNvSpPr txBox="1"/>
          <p:nvPr/>
        </p:nvSpPr>
        <p:spPr>
          <a:xfrm>
            <a:off x="335280" y="5195768"/>
            <a:ext cx="3944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400" b="1" dirty="0" smtClean="0">
                <a:solidFill>
                  <a:srgbClr val="000000"/>
                </a:solidFill>
                <a:latin typeface="+mn-lt"/>
              </a:rPr>
              <a:t>no admissible !</a:t>
            </a:r>
            <a:endParaRPr kumimoji="0" lang="es-ES" sz="1400" b="1" dirty="0" smtClean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378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3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53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33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/>
      <p:bldP spid="38" grpId="0"/>
      <p:bldP spid="39" grpId="0"/>
      <p:bldP spid="40" grpId="0" animBg="1"/>
      <p:bldP spid="44" grpId="0" animBg="1"/>
      <p:bldP spid="33" grpId="0" animBg="1"/>
      <p:bldP spid="35" grpId="0" animBg="1"/>
      <p:bldP spid="36" grpId="0" animBg="1"/>
      <p:bldP spid="43" grpId="0" animBg="1"/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12"/>
          <p:cNvSpPr/>
          <p:nvPr/>
        </p:nvSpPr>
        <p:spPr>
          <a:xfrm>
            <a:off x="0" y="1275234"/>
            <a:ext cx="9906000" cy="14108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11" name="CuadroTexto 5"/>
          <p:cNvSpPr txBox="1"/>
          <p:nvPr/>
        </p:nvSpPr>
        <p:spPr>
          <a:xfrm>
            <a:off x="228600" y="1895703"/>
            <a:ext cx="9372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lnSpc>
                <a:spcPct val="150000"/>
              </a:lnSpc>
            </a:pPr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If any condition is not verified, we modify the local knot vectors by redefining some knots. </a:t>
            </a:r>
            <a:endParaRPr kumimoji="0" lang="en-US" sz="19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CuadroTexto 5"/>
          <p:cNvSpPr txBox="1"/>
          <p:nvPr/>
        </p:nvSpPr>
        <p:spPr>
          <a:xfrm>
            <a:off x="2941320" y="1423263"/>
            <a:ext cx="393192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2400" b="1" dirty="0" smtClean="0">
                <a:solidFill>
                  <a:srgbClr val="000000"/>
                </a:solidFill>
                <a:latin typeface="Arial" charset="0"/>
              </a:rPr>
              <a:t>Extension rules:</a:t>
            </a:r>
            <a:r>
              <a:rPr kumimoji="0" lang="en-US" sz="1900" b="1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kumimoji="0" lang="en-US" sz="1900" b="1" dirty="0" smtClean="0">
                <a:solidFill>
                  <a:srgbClr val="000000"/>
                </a:solidFill>
                <a:latin typeface="Arial" charset="0"/>
              </a:rPr>
            </a:br>
            <a:endParaRPr kumimoji="0" lang="en-US" sz="19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CuadroTexto 5"/>
          <p:cNvSpPr txBox="1"/>
          <p:nvPr/>
        </p:nvSpPr>
        <p:spPr>
          <a:xfrm>
            <a:off x="320040" y="3270249"/>
            <a:ext cx="184404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900" b="1" dirty="0" smtClean="0">
                <a:solidFill>
                  <a:srgbClr val="000000"/>
                </a:solidFill>
                <a:latin typeface="Arial" charset="0"/>
              </a:rPr>
              <a:t>Algorithm</a:t>
            </a:r>
            <a:endParaRPr kumimoji="0" lang="en-US" sz="1900" dirty="0" smtClean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12 Grupo"/>
          <p:cNvGrpSpPr/>
          <p:nvPr/>
        </p:nvGrpSpPr>
        <p:grpSpPr>
          <a:xfrm>
            <a:off x="177800" y="5378043"/>
            <a:ext cx="6019800" cy="392341"/>
            <a:chOff x="228600" y="4749393"/>
            <a:chExt cx="6019800" cy="392341"/>
          </a:xfrm>
        </p:grpSpPr>
        <p:sp>
          <p:nvSpPr>
            <p:cNvPr id="20" name="CuadroTexto 5"/>
            <p:cNvSpPr txBox="1"/>
            <p:nvPr/>
          </p:nvSpPr>
          <p:spPr>
            <a:xfrm>
              <a:off x="228600" y="4757013"/>
              <a:ext cx="262128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>
                <a:buFont typeface="Wingdings" pitchFamily="2" charset="2"/>
                <a:buChar char="§"/>
              </a:pPr>
              <a:r>
                <a:rPr kumimoji="0" lang="en-US" sz="1900" dirty="0" smtClean="0">
                  <a:solidFill>
                    <a:srgbClr val="000000"/>
                  </a:solidFill>
                  <a:latin typeface="Arial" charset="0"/>
                </a:rPr>
                <a:t> Check Condition 2</a:t>
              </a:r>
            </a:p>
          </p:txBody>
        </p:sp>
        <p:sp>
          <p:nvSpPr>
            <p:cNvPr id="22" name="CuadroTexto 5"/>
            <p:cNvSpPr txBox="1"/>
            <p:nvPr/>
          </p:nvSpPr>
          <p:spPr>
            <a:xfrm>
              <a:off x="3931920" y="4749393"/>
              <a:ext cx="231648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kumimoji="0" lang="en-US" sz="1900" b="1" dirty="0" smtClean="0">
                  <a:solidFill>
                    <a:srgbClr val="000000"/>
                  </a:solidFill>
                  <a:latin typeface="Arial" charset="0"/>
                </a:rPr>
                <a:t>Extension rule 2</a:t>
              </a:r>
            </a:p>
          </p:txBody>
        </p:sp>
      </p:grpSp>
      <p:grpSp>
        <p:nvGrpSpPr>
          <p:cNvPr id="3" name="24 Grupo"/>
          <p:cNvGrpSpPr/>
          <p:nvPr/>
        </p:nvGrpSpPr>
        <p:grpSpPr>
          <a:xfrm>
            <a:off x="177800" y="3829050"/>
            <a:ext cx="6055360" cy="609600"/>
            <a:chOff x="177800" y="3962400"/>
            <a:chExt cx="6055360" cy="609600"/>
          </a:xfrm>
        </p:grpSpPr>
        <p:sp>
          <p:nvSpPr>
            <p:cNvPr id="15" name="CuadroTexto 5"/>
            <p:cNvSpPr txBox="1"/>
            <p:nvPr/>
          </p:nvSpPr>
          <p:spPr>
            <a:xfrm>
              <a:off x="228600" y="4101693"/>
              <a:ext cx="262128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>
                <a:buFont typeface="Wingdings" pitchFamily="2" charset="2"/>
                <a:buChar char="§"/>
              </a:pPr>
              <a:r>
                <a:rPr kumimoji="0" lang="en-US" sz="1900" dirty="0" smtClean="0">
                  <a:solidFill>
                    <a:srgbClr val="000000"/>
                  </a:solidFill>
                  <a:latin typeface="Arial" charset="0"/>
                </a:rPr>
                <a:t> Check Condition 1</a:t>
              </a:r>
            </a:p>
          </p:txBody>
        </p:sp>
        <p:sp>
          <p:nvSpPr>
            <p:cNvPr id="17" name="CuadroTexto 5"/>
            <p:cNvSpPr txBox="1"/>
            <p:nvPr/>
          </p:nvSpPr>
          <p:spPr>
            <a:xfrm>
              <a:off x="3916680" y="4086453"/>
              <a:ext cx="231648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kumimoji="0" lang="en-US" sz="1900" b="1" dirty="0" smtClean="0">
                  <a:solidFill>
                    <a:srgbClr val="000000"/>
                  </a:solidFill>
                  <a:latin typeface="Arial" charset="0"/>
                </a:rPr>
                <a:t>Extension rule 1</a:t>
              </a:r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177800" y="3962400"/>
              <a:ext cx="6007100" cy="6096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6" name="25 Rectángulo"/>
          <p:cNvSpPr/>
          <p:nvPr/>
        </p:nvSpPr>
        <p:spPr>
          <a:xfrm>
            <a:off x="177800" y="5251450"/>
            <a:ext cx="60071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Flecha abajo"/>
          <p:cNvSpPr/>
          <p:nvPr/>
        </p:nvSpPr>
        <p:spPr>
          <a:xfrm>
            <a:off x="2959100" y="4618990"/>
            <a:ext cx="306614" cy="4953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1" name="30 Conector recto de flecha"/>
          <p:cNvCxnSpPr/>
          <p:nvPr/>
        </p:nvCxnSpPr>
        <p:spPr>
          <a:xfrm>
            <a:off x="2756535" y="4163060"/>
            <a:ext cx="8096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/>
          <p:nvPr/>
        </p:nvCxnSpPr>
        <p:spPr>
          <a:xfrm>
            <a:off x="2756535" y="5595620"/>
            <a:ext cx="8096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2389928" y="17303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Step 3 - Modification of local knot vectors, 2D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7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5789" y="4155702"/>
            <a:ext cx="1588477" cy="1500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57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3507" y="4148775"/>
            <a:ext cx="1588477" cy="1500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9" name="48 Conector recto"/>
          <p:cNvCxnSpPr/>
          <p:nvPr/>
        </p:nvCxnSpPr>
        <p:spPr>
          <a:xfrm>
            <a:off x="6580439" y="2398028"/>
            <a:ext cx="180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>
            <a:off x="3086265" y="2385326"/>
            <a:ext cx="450000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339266" y="2385329"/>
            <a:ext cx="180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106680" y="1192580"/>
            <a:ext cx="3055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Font typeface="Wingdings" pitchFamily="2" charset="2"/>
              <a:buChar char="§"/>
            </a:pPr>
            <a:r>
              <a:rPr kumimoji="0" lang="es-E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2000" b="1" dirty="0" err="1" smtClean="0">
                <a:solidFill>
                  <a:srgbClr val="000000"/>
                </a:solidFill>
                <a:latin typeface="Arial" charset="0"/>
              </a:rPr>
              <a:t>Extension</a:t>
            </a:r>
            <a:r>
              <a:rPr kumimoji="0" lang="es-ES" sz="2000" b="1" dirty="0" smtClean="0">
                <a:solidFill>
                  <a:srgbClr val="000000"/>
                </a:solidFill>
                <a:latin typeface="Arial" charset="0"/>
              </a:rPr>
              <a:t> rule  1:</a:t>
            </a:r>
            <a:endParaRPr kumimoji="0" lang="es-ES" sz="2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CuadroTexto 9"/>
          <p:cNvSpPr txBox="1"/>
          <p:nvPr/>
        </p:nvSpPr>
        <p:spPr>
          <a:xfrm>
            <a:off x="92528" y="4193771"/>
            <a:ext cx="3055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Font typeface="Wingdings" pitchFamily="2" charset="2"/>
              <a:buChar char="§"/>
            </a:pPr>
            <a:r>
              <a:rPr kumimoji="0" lang="es-E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2000" b="1" dirty="0" err="1" smtClean="0">
                <a:solidFill>
                  <a:srgbClr val="000000"/>
                </a:solidFill>
                <a:latin typeface="Arial" charset="0"/>
              </a:rPr>
              <a:t>Extension</a:t>
            </a:r>
            <a:r>
              <a:rPr kumimoji="0" lang="es-ES" sz="2000" b="1" dirty="0" smtClean="0">
                <a:solidFill>
                  <a:srgbClr val="000000"/>
                </a:solidFill>
                <a:latin typeface="Arial" charset="0"/>
              </a:rPr>
              <a:t> rule 2:</a:t>
            </a:r>
            <a:endParaRPr kumimoji="0" lang="es-ES" sz="2000" dirty="0" smtClean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46" name="45 Grupo"/>
          <p:cNvGrpSpPr/>
          <p:nvPr/>
        </p:nvGrpSpPr>
        <p:grpSpPr>
          <a:xfrm>
            <a:off x="3044832" y="1483363"/>
            <a:ext cx="3389020" cy="490343"/>
            <a:chOff x="2574932" y="2029463"/>
            <a:chExt cx="3389020" cy="490343"/>
          </a:xfrm>
        </p:grpSpPr>
        <p:pic>
          <p:nvPicPr>
            <p:cNvPr id="125337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18128" y="2036393"/>
              <a:ext cx="1470050" cy="483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5338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74932" y="2029463"/>
              <a:ext cx="879653" cy="483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5338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76374" y="2040078"/>
              <a:ext cx="887578" cy="467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0" name="19 Conector recto"/>
          <p:cNvCxnSpPr/>
          <p:nvPr/>
        </p:nvCxnSpPr>
        <p:spPr>
          <a:xfrm>
            <a:off x="1271839" y="2385328"/>
            <a:ext cx="180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 rot="-5400000">
            <a:off x="1142324" y="2380999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 rot="-5400000">
            <a:off x="2922182" y="2380999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 rot="-5400000">
            <a:off x="222453" y="2386442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 rot="-5400000">
            <a:off x="3380358" y="2380999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27 Elipse"/>
          <p:cNvSpPr/>
          <p:nvPr/>
        </p:nvSpPr>
        <p:spPr>
          <a:xfrm>
            <a:off x="2057398" y="2290985"/>
            <a:ext cx="180000" cy="19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CuadroTexto 9"/>
          <p:cNvSpPr txBox="1"/>
          <p:nvPr/>
        </p:nvSpPr>
        <p:spPr>
          <a:xfrm>
            <a:off x="2797630" y="5754420"/>
            <a:ext cx="2808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400" b="1" dirty="0" smtClean="0">
                <a:solidFill>
                  <a:srgbClr val="0000FF"/>
                </a:solidFill>
                <a:latin typeface="+mn-lt"/>
              </a:rPr>
              <a:t>corner is not over mesh edges</a:t>
            </a:r>
            <a:endParaRPr kumimoji="0" lang="es-ES" sz="1400" b="1" dirty="0" smtClean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9" name="CuadroTexto 9"/>
          <p:cNvSpPr txBox="1"/>
          <p:nvPr/>
        </p:nvSpPr>
        <p:spPr>
          <a:xfrm>
            <a:off x="6302828" y="5763127"/>
            <a:ext cx="2405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400" b="1" dirty="0" smtClean="0">
                <a:solidFill>
                  <a:srgbClr val="000000"/>
                </a:solidFill>
                <a:latin typeface="+mn-lt"/>
              </a:rPr>
              <a:t>corner is over mesh edges</a:t>
            </a:r>
            <a:endParaRPr kumimoji="0" lang="es-ES" sz="1400" b="1" dirty="0" smtClean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32" name="31 Conector recto"/>
          <p:cNvCxnSpPr/>
          <p:nvPr/>
        </p:nvCxnSpPr>
        <p:spPr>
          <a:xfrm>
            <a:off x="3093885" y="3055886"/>
            <a:ext cx="90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"/>
          <p:cNvCxnSpPr/>
          <p:nvPr/>
        </p:nvCxnSpPr>
        <p:spPr>
          <a:xfrm>
            <a:off x="346886" y="3055889"/>
            <a:ext cx="180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>
            <a:off x="1279459" y="3055888"/>
            <a:ext cx="180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 rot="-5400000">
            <a:off x="1149944" y="3051559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"/>
          <p:cNvCxnSpPr/>
          <p:nvPr/>
        </p:nvCxnSpPr>
        <p:spPr>
          <a:xfrm rot="-5400000">
            <a:off x="2929802" y="3051559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 rot="-5400000">
            <a:off x="230073" y="3057002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 rot="-5400000">
            <a:off x="3833889" y="3051559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44 Elipse"/>
          <p:cNvSpPr/>
          <p:nvPr/>
        </p:nvSpPr>
        <p:spPr>
          <a:xfrm>
            <a:off x="2065018" y="2961545"/>
            <a:ext cx="180000" cy="19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7" name="46 Conector recto"/>
          <p:cNvCxnSpPr/>
          <p:nvPr/>
        </p:nvCxnSpPr>
        <p:spPr>
          <a:xfrm>
            <a:off x="7480429" y="2398026"/>
            <a:ext cx="900000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"/>
          <p:cNvCxnSpPr/>
          <p:nvPr/>
        </p:nvCxnSpPr>
        <p:spPr>
          <a:xfrm>
            <a:off x="5647866" y="2398029"/>
            <a:ext cx="180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49 Conector recto"/>
          <p:cNvCxnSpPr/>
          <p:nvPr/>
        </p:nvCxnSpPr>
        <p:spPr>
          <a:xfrm rot="-5400000">
            <a:off x="6450924" y="2393699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"/>
          <p:cNvCxnSpPr/>
          <p:nvPr/>
        </p:nvCxnSpPr>
        <p:spPr>
          <a:xfrm rot="-5400000">
            <a:off x="8230782" y="2393699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51 Conector recto"/>
          <p:cNvCxnSpPr/>
          <p:nvPr/>
        </p:nvCxnSpPr>
        <p:spPr>
          <a:xfrm rot="-5400000">
            <a:off x="5531053" y="2399142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"/>
          <p:cNvCxnSpPr/>
          <p:nvPr/>
        </p:nvCxnSpPr>
        <p:spPr>
          <a:xfrm rot="-5400000">
            <a:off x="7780167" y="2393699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53 Elipse"/>
          <p:cNvSpPr/>
          <p:nvPr/>
        </p:nvSpPr>
        <p:spPr>
          <a:xfrm>
            <a:off x="7365998" y="2303685"/>
            <a:ext cx="180000" cy="19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5" name="54 Conector recto"/>
          <p:cNvCxnSpPr/>
          <p:nvPr/>
        </p:nvCxnSpPr>
        <p:spPr>
          <a:xfrm>
            <a:off x="8402485" y="3068586"/>
            <a:ext cx="90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55 Conector recto"/>
          <p:cNvCxnSpPr/>
          <p:nvPr/>
        </p:nvCxnSpPr>
        <p:spPr>
          <a:xfrm>
            <a:off x="5655486" y="3068589"/>
            <a:ext cx="180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588059" y="3068588"/>
            <a:ext cx="180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 rot="-5400000">
            <a:off x="6458544" y="3064259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58 Conector recto"/>
          <p:cNvCxnSpPr/>
          <p:nvPr/>
        </p:nvCxnSpPr>
        <p:spPr>
          <a:xfrm rot="-5400000">
            <a:off x="8238402" y="3064259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59 Conector recto"/>
          <p:cNvCxnSpPr/>
          <p:nvPr/>
        </p:nvCxnSpPr>
        <p:spPr>
          <a:xfrm rot="-5400000">
            <a:off x="5538673" y="3069702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recto"/>
          <p:cNvCxnSpPr/>
          <p:nvPr/>
        </p:nvCxnSpPr>
        <p:spPr>
          <a:xfrm rot="-5400000">
            <a:off x="9142489" y="3064259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61 Elipse"/>
          <p:cNvSpPr/>
          <p:nvPr/>
        </p:nvSpPr>
        <p:spPr>
          <a:xfrm>
            <a:off x="7373618" y="2974245"/>
            <a:ext cx="180000" cy="19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69 Rectángulo"/>
          <p:cNvSpPr/>
          <p:nvPr/>
        </p:nvSpPr>
        <p:spPr>
          <a:xfrm>
            <a:off x="6360391" y="4315451"/>
            <a:ext cx="1391850" cy="1349904"/>
          </a:xfrm>
          <a:prstGeom prst="rect">
            <a:avLst/>
          </a:prstGeom>
          <a:solidFill>
            <a:srgbClr val="FF0000">
              <a:alpha val="32157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70 Elipse"/>
          <p:cNvSpPr/>
          <p:nvPr/>
        </p:nvSpPr>
        <p:spPr>
          <a:xfrm>
            <a:off x="7664876" y="4238408"/>
            <a:ext cx="144000" cy="14400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3" name="72 Conector recto de flecha"/>
          <p:cNvCxnSpPr/>
          <p:nvPr/>
        </p:nvCxnSpPr>
        <p:spPr>
          <a:xfrm flipV="1">
            <a:off x="4308764" y="4363027"/>
            <a:ext cx="152401" cy="138545"/>
          </a:xfrm>
          <a:prstGeom prst="straightConnector1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2"/>
          <p:cNvSpPr txBox="1">
            <a:spLocks noChangeArrowheads="1"/>
          </p:cNvSpPr>
          <p:nvPr/>
        </p:nvSpPr>
        <p:spPr>
          <a:xfrm>
            <a:off x="2447078" y="19208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Step 3 - Modification of local knot vectors, 2D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8" name="67 Rectángulo"/>
          <p:cNvSpPr/>
          <p:nvPr/>
        </p:nvSpPr>
        <p:spPr>
          <a:xfrm>
            <a:off x="3158068" y="4596423"/>
            <a:ext cx="1068101" cy="1060499"/>
          </a:xfrm>
          <a:prstGeom prst="rect">
            <a:avLst/>
          </a:prstGeom>
          <a:solidFill>
            <a:srgbClr val="0066FF">
              <a:alpha val="32157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34 Elipse"/>
          <p:cNvSpPr/>
          <p:nvPr/>
        </p:nvSpPr>
        <p:spPr>
          <a:xfrm>
            <a:off x="4129347" y="4525624"/>
            <a:ext cx="144000" cy="144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378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57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 animBg="1"/>
      <p:bldP spid="38" grpId="0"/>
      <p:bldP spid="39" grpId="0"/>
      <p:bldP spid="45" grpId="0" animBg="1"/>
      <p:bldP spid="54" grpId="0" animBg="1"/>
      <p:bldP spid="62" grpId="0" animBg="1"/>
      <p:bldP spid="70" grpId="0" animBg="1"/>
      <p:bldP spid="71" grpId="0" animBg="1"/>
      <p:bldP spid="68" grpId="0" animBg="1"/>
      <p:bldP spid="3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106680" y="1144320"/>
            <a:ext cx="3055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Font typeface="Wingdings" pitchFamily="2" charset="2"/>
              <a:buChar char="§"/>
            </a:pPr>
            <a:r>
              <a:rPr kumimoji="0" lang="es-ES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2000" b="1" dirty="0" err="1" smtClean="0">
                <a:solidFill>
                  <a:srgbClr val="000000"/>
                </a:solidFill>
                <a:latin typeface="Arial" charset="0"/>
              </a:rPr>
              <a:t>Extension</a:t>
            </a:r>
            <a:r>
              <a:rPr kumimoji="0" lang="es-ES" sz="2000" b="1" dirty="0" smtClean="0">
                <a:solidFill>
                  <a:srgbClr val="000000"/>
                </a:solidFill>
                <a:latin typeface="Arial" charset="0"/>
              </a:rPr>
              <a:t> rule </a:t>
            </a:r>
            <a:r>
              <a:rPr kumimoji="0" lang="es-ES" sz="1600" b="1" dirty="0" smtClean="0">
                <a:solidFill>
                  <a:srgbClr val="000000"/>
                </a:solidFill>
                <a:latin typeface="Arial" charset="0"/>
              </a:rPr>
              <a:t>1</a:t>
            </a:r>
            <a:endParaRPr kumimoji="0" lang="es-ES" sz="16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-166875" y="4590789"/>
            <a:ext cx="3276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s-ES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1600" dirty="0" err="1" smtClean="0">
                <a:solidFill>
                  <a:srgbClr val="000000"/>
                </a:solidFill>
                <a:latin typeface="Arial" charset="0"/>
              </a:rPr>
              <a:t>Condition</a:t>
            </a:r>
            <a:r>
              <a:rPr kumimoji="0" lang="es-ES" sz="1600" dirty="0" smtClean="0">
                <a:solidFill>
                  <a:srgbClr val="000000"/>
                </a:solidFill>
                <a:latin typeface="Arial" charset="0"/>
              </a:rPr>
              <a:t> 2 </a:t>
            </a:r>
            <a:r>
              <a:rPr kumimoji="0" lang="es-ES" sz="1600" dirty="0" err="1">
                <a:solidFill>
                  <a:srgbClr val="000000"/>
                </a:solidFill>
                <a:latin typeface="Arial" charset="0"/>
              </a:rPr>
              <a:t>is</a:t>
            </a:r>
            <a:r>
              <a:rPr kumimoji="0" lang="es-ES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1600" dirty="0" err="1">
                <a:solidFill>
                  <a:srgbClr val="000000"/>
                </a:solidFill>
                <a:latin typeface="Arial" charset="0"/>
              </a:rPr>
              <a:t>not</a:t>
            </a:r>
            <a:r>
              <a:rPr kumimoji="0" lang="es-ES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1600" dirty="0" err="1" smtClean="0">
                <a:solidFill>
                  <a:srgbClr val="000000"/>
                </a:solidFill>
                <a:latin typeface="Arial" charset="0"/>
              </a:rPr>
              <a:t>satisfied</a:t>
            </a:r>
            <a:endParaRPr kumimoji="0" lang="es-ES" sz="160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980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4540" y="1097279"/>
            <a:ext cx="6417159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799" y="3810000"/>
            <a:ext cx="6448941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0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780" y="2155201"/>
            <a:ext cx="2679699" cy="36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0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213" y="5141659"/>
            <a:ext cx="1703387" cy="36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uadroTexto 9"/>
          <p:cNvSpPr txBox="1"/>
          <p:nvPr/>
        </p:nvSpPr>
        <p:spPr>
          <a:xfrm>
            <a:off x="208280" y="1652320"/>
            <a:ext cx="3055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s-ES" sz="1600" dirty="0" err="1" smtClean="0">
                <a:solidFill>
                  <a:srgbClr val="000000"/>
                </a:solidFill>
                <a:latin typeface="Arial" charset="0"/>
              </a:rPr>
              <a:t>Condition</a:t>
            </a:r>
            <a:r>
              <a:rPr kumimoji="0" lang="es-ES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1600" dirty="0">
                <a:solidFill>
                  <a:srgbClr val="000000"/>
                </a:solidFill>
                <a:latin typeface="Arial" charset="0"/>
              </a:rPr>
              <a:t>1 </a:t>
            </a:r>
            <a:r>
              <a:rPr kumimoji="0" lang="es-ES" sz="1600" dirty="0" err="1">
                <a:solidFill>
                  <a:srgbClr val="000000"/>
                </a:solidFill>
                <a:latin typeface="Arial" charset="0"/>
              </a:rPr>
              <a:t>is</a:t>
            </a:r>
            <a:r>
              <a:rPr kumimoji="0" lang="es-ES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1600" dirty="0" err="1">
                <a:solidFill>
                  <a:srgbClr val="000000"/>
                </a:solidFill>
                <a:latin typeface="Arial" charset="0"/>
              </a:rPr>
              <a:t>not</a:t>
            </a:r>
            <a:r>
              <a:rPr kumimoji="0" lang="es-ES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1600" dirty="0" err="1" smtClean="0">
                <a:solidFill>
                  <a:srgbClr val="000000"/>
                </a:solidFill>
                <a:latin typeface="Arial" charset="0"/>
              </a:rPr>
              <a:t>satisfied</a:t>
            </a:r>
            <a:endParaRPr kumimoji="0" lang="es-ES" sz="16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CuadroTexto 9"/>
          <p:cNvSpPr txBox="1"/>
          <p:nvPr/>
        </p:nvSpPr>
        <p:spPr>
          <a:xfrm>
            <a:off x="68580" y="4121200"/>
            <a:ext cx="3055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Font typeface="Wingdings" pitchFamily="2" charset="2"/>
              <a:buChar char="§"/>
            </a:pPr>
            <a:r>
              <a:rPr kumimoji="0" lang="es-ES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2000" b="1" dirty="0" err="1" smtClean="0">
                <a:solidFill>
                  <a:srgbClr val="000000"/>
                </a:solidFill>
                <a:latin typeface="Arial" charset="0"/>
              </a:rPr>
              <a:t>Extension</a:t>
            </a:r>
            <a:r>
              <a:rPr kumimoji="0" lang="es-ES" sz="2000" b="1" dirty="0" smtClean="0">
                <a:solidFill>
                  <a:srgbClr val="000000"/>
                </a:solidFill>
                <a:latin typeface="Arial" charset="0"/>
              </a:rPr>
              <a:t> rule 2</a:t>
            </a:r>
            <a:endParaRPr kumimoji="0" lang="es-ES" sz="200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086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4691" y="2856410"/>
            <a:ext cx="2987040" cy="2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447078" y="17303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Step 3 - Modification of local knot vectors, 2D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5950132" y="1273628"/>
            <a:ext cx="1153885" cy="3156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378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98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98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2"/>
          <p:cNvSpPr/>
          <p:nvPr/>
        </p:nvSpPr>
        <p:spPr>
          <a:xfrm>
            <a:off x="0" y="1206654"/>
            <a:ext cx="9906000" cy="10081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pic>
        <p:nvPicPr>
          <p:cNvPr id="1161218" name="Picture 2" descr="C:\Documents and Settings\Rafa\Escritorio\notation.png"/>
          <p:cNvPicPr>
            <a:picLocks noChangeAspect="1" noChangeArrowheads="1"/>
          </p:cNvPicPr>
          <p:nvPr/>
        </p:nvPicPr>
        <p:blipFill>
          <a:blip r:embed="rId3" cstate="print"/>
          <a:srcRect l="17100" t="47295" r="3573" b="7351"/>
          <a:stretch>
            <a:fillRect/>
          </a:stretch>
        </p:blipFill>
        <p:spPr bwMode="auto">
          <a:xfrm>
            <a:off x="5629547" y="2882900"/>
            <a:ext cx="4276453" cy="3460024"/>
          </a:xfrm>
          <a:prstGeom prst="rect">
            <a:avLst/>
          </a:prstGeom>
          <a:noFill/>
        </p:spPr>
      </p:pic>
      <p:sp>
        <p:nvSpPr>
          <p:cNvPr id="5" name="CuadroTexto 2"/>
          <p:cNvSpPr txBox="1"/>
          <p:nvPr/>
        </p:nvSpPr>
        <p:spPr>
          <a:xfrm>
            <a:off x="91447" y="1295851"/>
            <a:ext cx="6553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endParaRPr kumimoji="0" lang="en-US" sz="800" b="1" dirty="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r>
              <a:rPr kumimoji="0" lang="en-US" sz="2000" dirty="0" smtClean="0">
                <a:solidFill>
                  <a:srgbClr val="000000"/>
                </a:solidFill>
                <a:latin typeface="Arial" charset="0"/>
              </a:rPr>
              <a:t>Support of the </a:t>
            </a:r>
            <a:r>
              <a:rPr kumimoji="0" lang="en-US" sz="2000" dirty="0" err="1" smtClean="0">
                <a:solidFill>
                  <a:srgbClr val="000000"/>
                </a:solidFill>
                <a:latin typeface="Arial" charset="0"/>
              </a:rPr>
              <a:t>trivariate</a:t>
            </a:r>
            <a:r>
              <a:rPr kumimoji="0" lang="en-US" sz="2000" dirty="0" smtClean="0">
                <a:solidFill>
                  <a:srgbClr val="000000"/>
                </a:solidFill>
                <a:latin typeface="Arial" charset="0"/>
              </a:rPr>
              <a:t> function  </a:t>
            </a:r>
            <a:r>
              <a:rPr kumimoji="0" lang="en-US" sz="2000" i="1" dirty="0" err="1" smtClean="0">
                <a:solidFill>
                  <a:srgbClr val="000000"/>
                </a:solidFill>
                <a:latin typeface="Century Schoolbook" pitchFamily="18" charset="0"/>
                <a:cs typeface="Times New Roman" pitchFamily="18" charset="0"/>
              </a:rPr>
              <a:t>N</a:t>
            </a:r>
            <a:r>
              <a:rPr kumimoji="0" lang="en-US" sz="2000" i="1" baseline="-25000" dirty="0" err="1" smtClean="0">
                <a:solidFill>
                  <a:srgbClr val="000000"/>
                </a:solidFill>
                <a:latin typeface="Sylfaen" pitchFamily="18" charset="0"/>
                <a:cs typeface="Times New Roman" pitchFamily="18" charset="0"/>
              </a:rPr>
              <a:t>α</a:t>
            </a:r>
            <a:r>
              <a:rPr kumimoji="0" lang="en-US" sz="2000" dirty="0" smtClean="0">
                <a:solidFill>
                  <a:srgbClr val="000000"/>
                </a:solidFill>
                <a:latin typeface="Arial" charset="0"/>
              </a:rPr>
              <a:t>  with knot vectors: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0833" y="1394430"/>
            <a:ext cx="3059887" cy="4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uadroTexto 2"/>
          <p:cNvSpPr txBox="1"/>
          <p:nvPr/>
        </p:nvSpPr>
        <p:spPr>
          <a:xfrm>
            <a:off x="76200" y="3719011"/>
            <a:ext cx="3566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endParaRPr kumimoji="0" lang="en-US" sz="800" b="1" dirty="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kumimoji="0" lang="en-US" sz="2000" dirty="0" smtClean="0">
                <a:solidFill>
                  <a:srgbClr val="000000"/>
                </a:solidFill>
                <a:latin typeface="Arial" charset="0"/>
              </a:rPr>
              <a:t>  </a:t>
            </a:r>
            <a:r>
              <a:rPr kumimoji="0" lang="en-US" sz="2000" b="1" dirty="0" smtClean="0">
                <a:solidFill>
                  <a:srgbClr val="000000"/>
                </a:solidFill>
                <a:latin typeface="Arial" charset="0"/>
              </a:rPr>
              <a:t>Frame of the support:</a:t>
            </a:r>
          </a:p>
        </p:txBody>
      </p:sp>
      <p:sp>
        <p:nvSpPr>
          <p:cNvPr id="14" name="CuadroTexto 2"/>
          <p:cNvSpPr txBox="1"/>
          <p:nvPr/>
        </p:nvSpPr>
        <p:spPr>
          <a:xfrm>
            <a:off x="91440" y="2728411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endParaRPr kumimoji="0" lang="en-US" sz="800" b="1" dirty="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kumimoji="0" lang="en-US" sz="2000" b="1" dirty="0" smtClean="0">
                <a:solidFill>
                  <a:srgbClr val="000000"/>
                </a:solidFill>
                <a:latin typeface="Arial" charset="0"/>
              </a:rPr>
              <a:t>  Knot intervals:</a:t>
            </a:r>
          </a:p>
        </p:txBody>
      </p:sp>
      <p:sp>
        <p:nvSpPr>
          <p:cNvPr id="15" name="CuadroTexto 2"/>
          <p:cNvSpPr txBox="1"/>
          <p:nvPr/>
        </p:nvSpPr>
        <p:spPr>
          <a:xfrm>
            <a:off x="295729" y="4539794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12 edges </a:t>
            </a:r>
          </a:p>
        </p:txBody>
      </p:sp>
      <p:graphicFrame>
        <p:nvGraphicFramePr>
          <p:cNvPr id="1307650" name="Object 2"/>
          <p:cNvGraphicFramePr>
            <a:graphicFrameLocks noChangeAspect="1"/>
          </p:cNvGraphicFramePr>
          <p:nvPr/>
        </p:nvGraphicFramePr>
        <p:xfrm>
          <a:off x="1417638" y="4487182"/>
          <a:ext cx="375761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7749" name="Ecuación" r:id="rId5" imgW="1993900" imgH="241300" progId="Equation.3">
                  <p:embed/>
                </p:oleObj>
              </mc:Choice>
              <mc:Fallback>
                <p:oleObj name="Ecuación" r:id="rId5" imgW="1993900" imgH="241300" progId="Equation.3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7638" y="4487182"/>
                        <a:ext cx="3757612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428028" y="17303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Step 3 - Modification of local knot vectors, 3D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/>
        </p:nvGraphicFramePr>
        <p:xfrm>
          <a:off x="4918075" y="2895600"/>
          <a:ext cx="82550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7750" name="Ecuación" r:id="rId7" imgW="431613" imgH="203112" progId="Equation.3">
                  <p:embed/>
                </p:oleObj>
              </mc:Choice>
              <mc:Fallback>
                <p:oleObj name="Ecuación" r:id="rId7" imgW="431613" imgH="203112" progId="Equation.3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8075" y="2895600"/>
                        <a:ext cx="825500" cy="38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73300" y="2780534"/>
            <a:ext cx="2566988" cy="51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563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9"/>
          <p:cNvSpPr txBox="1"/>
          <p:nvPr/>
        </p:nvSpPr>
        <p:spPr>
          <a:xfrm>
            <a:off x="0" y="1141961"/>
            <a:ext cx="990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Font typeface="Wingdings" pitchFamily="2" charset="2"/>
              <a:buChar char="§"/>
            </a:pPr>
            <a:r>
              <a:rPr kumimoji="0" lang="es-E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2000" b="1" dirty="0" err="1" smtClean="0">
                <a:solidFill>
                  <a:srgbClr val="000000"/>
                </a:solidFill>
                <a:latin typeface="Arial" charset="0"/>
              </a:rPr>
              <a:t>Condition</a:t>
            </a:r>
            <a:r>
              <a:rPr kumimoji="0" lang="es-ES" sz="2000" b="1" dirty="0" smtClean="0">
                <a:solidFill>
                  <a:srgbClr val="000000"/>
                </a:solidFill>
                <a:latin typeface="Arial" charset="0"/>
              </a:rPr>
              <a:t> 2</a:t>
            </a:r>
            <a:r>
              <a:rPr kumimoji="0" lang="es-ES" sz="1800" b="1" dirty="0" smtClean="0">
                <a:solidFill>
                  <a:srgbClr val="000000"/>
                </a:solidFill>
                <a:latin typeface="Arial" charset="0"/>
              </a:rPr>
              <a:t>: </a:t>
            </a:r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Edges of the </a:t>
            </a:r>
            <a:r>
              <a:rPr kumimoji="0" lang="en-US" sz="1800" dirty="0" err="1" smtClean="0">
                <a:solidFill>
                  <a:srgbClr val="000000"/>
                </a:solidFill>
                <a:latin typeface="Arial" charset="0"/>
              </a:rPr>
              <a:t>cuboidal</a:t>
            </a:r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 function support should be situated over the mesh faces.</a:t>
            </a:r>
            <a:endParaRPr kumimoji="0" lang="es-ES" sz="180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0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936" y="2221231"/>
            <a:ext cx="8532290" cy="335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53878"/>
            <a:ext cx="9906000" cy="361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" y="6036475"/>
            <a:ext cx="5740400" cy="37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389928" y="17303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Step 3 - Modification of local knot vectors, 3D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63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306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0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1181736"/>
            <a:ext cx="9906000" cy="913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157838" y="1378861"/>
            <a:ext cx="3180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Support  classification</a:t>
            </a:r>
            <a:endParaRPr kumimoji="0"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58059" y="153988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Some remarks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186038" y="2689501"/>
            <a:ext cx="9246887" cy="3465237"/>
            <a:chOff x="186038" y="2880001"/>
            <a:chExt cx="9246887" cy="3465237"/>
          </a:xfrm>
        </p:grpSpPr>
        <p:pic>
          <p:nvPicPr>
            <p:cNvPr id="130560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4663" y="3610717"/>
              <a:ext cx="4046537" cy="2280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0560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27675" y="3230563"/>
              <a:ext cx="3905250" cy="3114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CuadroTexto 4"/>
            <p:cNvSpPr txBox="1"/>
            <p:nvPr/>
          </p:nvSpPr>
          <p:spPr>
            <a:xfrm>
              <a:off x="186038" y="2880001"/>
              <a:ext cx="40991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eaLnBrk="1" hangingPunct="1"/>
              <a:r>
                <a:rPr kumimoji="0" lang="en-US" sz="2000" dirty="0" smtClean="0">
                  <a:solidFill>
                    <a:srgbClr val="000000"/>
                  </a:solidFill>
                  <a:latin typeface="+mn-lt"/>
                  <a:cs typeface="Arial"/>
                </a:rPr>
                <a:t>possible knot vector configuration</a:t>
              </a:r>
              <a:endParaRPr kumimoji="0" lang="en-US" sz="2000" dirty="0">
                <a:solidFill>
                  <a:srgbClr val="000000"/>
                </a:solidFill>
                <a:latin typeface="+mn-lt"/>
                <a:cs typeface="Arial"/>
              </a:endParaRPr>
            </a:p>
          </p:txBody>
        </p:sp>
      </p:grpSp>
      <p:grpSp>
        <p:nvGrpSpPr>
          <p:cNvPr id="26" name="25 Grupo"/>
          <p:cNvGrpSpPr/>
          <p:nvPr/>
        </p:nvGrpSpPr>
        <p:grpSpPr>
          <a:xfrm>
            <a:off x="630239" y="2758024"/>
            <a:ext cx="8513761" cy="3145907"/>
            <a:chOff x="261939" y="3189824"/>
            <a:chExt cx="8513761" cy="3145907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1939" y="3189824"/>
              <a:ext cx="7878762" cy="2831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CuadroTexto 4"/>
            <p:cNvSpPr txBox="1"/>
            <p:nvPr/>
          </p:nvSpPr>
          <p:spPr>
            <a:xfrm>
              <a:off x="3293419" y="5935621"/>
              <a:ext cx="4919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kumimoji="0" lang="en-US" sz="2000" i="1" dirty="0" smtClean="0">
                  <a:solidFill>
                    <a:srgbClr val="000000"/>
                  </a:solidFill>
                  <a:latin typeface="+mn-lt"/>
                  <a:cs typeface="Arial"/>
                </a:rPr>
                <a:t>level of the function support</a:t>
              </a:r>
              <a:endParaRPr kumimoji="0" lang="en-US" sz="2000" i="1" dirty="0">
                <a:solidFill>
                  <a:srgbClr val="000000"/>
                </a:solidFill>
                <a:latin typeface="+mn-lt"/>
                <a:cs typeface="Arial"/>
              </a:endParaRPr>
            </a:p>
          </p:txBody>
        </p:sp>
        <p:sp>
          <p:nvSpPr>
            <p:cNvPr id="29" name="CuadroTexto 4"/>
            <p:cNvSpPr txBox="1"/>
            <p:nvPr/>
          </p:nvSpPr>
          <p:spPr>
            <a:xfrm>
              <a:off x="8462319" y="3255921"/>
              <a:ext cx="2879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kumimoji="0" lang="en-US" sz="2000" dirty="0" smtClean="0">
                  <a:solidFill>
                    <a:srgbClr val="000000"/>
                  </a:solidFill>
                  <a:latin typeface="+mn-lt"/>
                  <a:cs typeface="Arial"/>
                </a:rPr>
                <a:t>0</a:t>
              </a:r>
              <a:endParaRPr kumimoji="0" lang="en-US" sz="2000" dirty="0">
                <a:solidFill>
                  <a:srgbClr val="000000"/>
                </a:solidFill>
                <a:latin typeface="+mn-lt"/>
                <a:cs typeface="Arial"/>
              </a:endParaRPr>
            </a:p>
          </p:txBody>
        </p:sp>
        <p:sp>
          <p:nvSpPr>
            <p:cNvPr id="30" name="CuadroTexto 4"/>
            <p:cNvSpPr txBox="1"/>
            <p:nvPr/>
          </p:nvSpPr>
          <p:spPr>
            <a:xfrm>
              <a:off x="8462319" y="3865521"/>
              <a:ext cx="2879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kumimoji="0" lang="en-US" sz="2000" dirty="0" smtClean="0">
                  <a:solidFill>
                    <a:srgbClr val="000000"/>
                  </a:solidFill>
                  <a:latin typeface="+mn-lt"/>
                  <a:cs typeface="Arial"/>
                </a:rPr>
                <a:t>1</a:t>
              </a:r>
              <a:endParaRPr kumimoji="0" lang="en-US" sz="2000" dirty="0">
                <a:solidFill>
                  <a:srgbClr val="000000"/>
                </a:solidFill>
                <a:latin typeface="+mn-lt"/>
                <a:cs typeface="Arial"/>
              </a:endParaRPr>
            </a:p>
          </p:txBody>
        </p:sp>
        <p:sp>
          <p:nvSpPr>
            <p:cNvPr id="31" name="CuadroTexto 4"/>
            <p:cNvSpPr txBox="1"/>
            <p:nvPr/>
          </p:nvSpPr>
          <p:spPr>
            <a:xfrm>
              <a:off x="8487719" y="4437021"/>
              <a:ext cx="2879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kumimoji="0" lang="en-US" sz="2000" dirty="0" smtClean="0">
                  <a:solidFill>
                    <a:srgbClr val="000000"/>
                  </a:solidFill>
                  <a:latin typeface="+mn-lt"/>
                  <a:cs typeface="Arial"/>
                </a:rPr>
                <a:t>2</a:t>
              </a:r>
              <a:endParaRPr kumimoji="0" lang="en-US" sz="2000" dirty="0">
                <a:solidFill>
                  <a:srgbClr val="000000"/>
                </a:solidFill>
                <a:latin typeface="+mn-lt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29259" y="637858"/>
            <a:ext cx="9276741" cy="1476692"/>
          </a:xfrm>
          <a:prstGeom prst="rect">
            <a:avLst/>
          </a:prstGeom>
        </p:spPr>
        <p:txBody>
          <a:bodyPr/>
          <a:lstStyle/>
          <a:p>
            <a:pPr lvl="0" algn="l" eaLnBrk="1" hangingPunct="1"/>
            <a:r>
              <a:rPr kumimoji="0" lang="en-US" sz="3200" b="1" kern="0" dirty="0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Properties of the constructed </a:t>
            </a:r>
            <a:r>
              <a:rPr kumimoji="0" lang="en-US" sz="3200" b="1" kern="0" dirty="0" err="1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spline</a:t>
            </a:r>
            <a:r>
              <a:rPr kumimoji="0" lang="en-US" sz="3200" b="1" kern="0" dirty="0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 spaces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21739" y="1457008"/>
            <a:ext cx="7333192" cy="3861752"/>
          </a:xfrm>
          <a:prstGeom prst="rect">
            <a:avLst/>
          </a:prstGeom>
        </p:spPr>
        <p:txBody>
          <a:bodyPr/>
          <a:lstStyle/>
          <a:p>
            <a:pPr algn="l" eaLnBrk="1" hangingPunct="1"/>
            <a:endParaRPr kumimoji="0" lang="es-ES" sz="2800" kern="0" noProof="0" dirty="0" smtClean="0">
              <a:solidFill>
                <a:srgbClr val="FFC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Char char="§"/>
            </a:pPr>
            <a:r>
              <a:rPr kumimoji="0" lang="es-ES" sz="2800" i="0" u="none" strike="noStrike" kern="0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</a:t>
            </a:r>
            <a:r>
              <a:rPr kumimoji="0" lang="en-US" sz="2800" kern="0" dirty="0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Non-negative weighted partition of unity</a:t>
            </a:r>
          </a:p>
          <a:p>
            <a:pPr algn="l" eaLnBrk="1" hangingPunct="1">
              <a:buFont typeface="Wingdings" pitchFamily="2" charset="2"/>
              <a:buChar char="§"/>
            </a:pPr>
            <a:endParaRPr kumimoji="0" lang="en-US" sz="2800" kern="0" dirty="0" smtClean="0">
              <a:solidFill>
                <a:srgbClr val="FFC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Char char="§"/>
            </a:pPr>
            <a:r>
              <a:rPr kumimoji="0" lang="en-US" sz="2800" kern="0" dirty="0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  Excessive support overlapping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3"/>
          <p:cNvSpPr/>
          <p:nvPr/>
        </p:nvSpPr>
        <p:spPr>
          <a:xfrm>
            <a:off x="0" y="978813"/>
            <a:ext cx="9906000" cy="1152128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77109" y="180658"/>
            <a:ext cx="7333192" cy="576262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Properties of the constructed </a:t>
            </a:r>
            <a:r>
              <a:rPr lang="en-US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spline</a:t>
            </a: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spaces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44518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50" y="1136307"/>
            <a:ext cx="8642347" cy="84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45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226" y="2559586"/>
            <a:ext cx="4749799" cy="34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452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825" y="3131880"/>
            <a:ext cx="2994025" cy="32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452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7351" y="3705586"/>
            <a:ext cx="6680200" cy="32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4522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827" y="4324078"/>
            <a:ext cx="9175748" cy="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4523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1" y="5068760"/>
            <a:ext cx="6096000" cy="65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4524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1951" y="5905689"/>
            <a:ext cx="7067550" cy="33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243840" y="3589020"/>
            <a:ext cx="7452360" cy="472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243840" y="4220391"/>
            <a:ext cx="9403080" cy="68362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254726" y="5030294"/>
            <a:ext cx="6461760" cy="74676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4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4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4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44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478" y="2420620"/>
            <a:ext cx="2222822" cy="348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51379" y="153988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Isogeometric</a:t>
            </a: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Analysis concept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08432" y="1363888"/>
            <a:ext cx="7777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Isogeometric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analysis 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Hughes et 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al, 2005)</a:t>
            </a:r>
            <a:r>
              <a:rPr lang="en-US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has arisen as an attempt</a:t>
            </a:r>
            <a:b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 unify the 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Computer Aided Design 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CAD) and 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Finite Element Analysis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industries.</a:t>
            </a:r>
            <a:endParaRPr lang="es-E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28600" y="3455578"/>
            <a:ext cx="6781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main idea</a:t>
            </a:r>
            <a:r>
              <a:rPr lang="es-E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use for analysis the same functions </a:t>
            </a:r>
            <a:b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that are used for CAD representation of the computational </a:t>
            </a:r>
            <a:b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domain</a:t>
            </a:r>
            <a:r>
              <a:rPr lang="es-E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B-</a:t>
            </a:r>
            <a:r>
              <a:rPr lang="en-US" sz="1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splines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NURBS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preserving thus the 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exact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geometry</a:t>
            </a:r>
            <a:endParaRPr lang="es-E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094220" y="5958840"/>
            <a:ext cx="701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i="1" dirty="0" smtClean="0">
                <a:solidFill>
                  <a:schemeClr val="tx1"/>
                </a:solidFill>
              </a:rPr>
              <a:t>http: // www.3drender. </a:t>
            </a:r>
            <a:r>
              <a:rPr lang="es-ES" sz="1600" i="1" dirty="0" err="1" smtClean="0">
                <a:solidFill>
                  <a:schemeClr val="tx1"/>
                </a:solidFill>
              </a:rPr>
              <a:t>com</a:t>
            </a:r>
            <a:r>
              <a:rPr lang="es-ES" sz="1600" i="1" dirty="0" smtClean="0">
                <a:solidFill>
                  <a:schemeClr val="tx1"/>
                </a:solidFill>
              </a:rPr>
              <a:t>/</a:t>
            </a:r>
            <a:endParaRPr lang="es-ES" sz="16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3"/>
          <p:cNvSpPr/>
          <p:nvPr/>
        </p:nvSpPr>
        <p:spPr>
          <a:xfrm>
            <a:off x="0" y="1100733"/>
            <a:ext cx="9906000" cy="867767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12" name="CuadroTexto 4"/>
          <p:cNvSpPr txBox="1"/>
          <p:nvPr/>
        </p:nvSpPr>
        <p:spPr>
          <a:xfrm>
            <a:off x="371130" y="1324251"/>
            <a:ext cx="7915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Non-negative weighted partition of unity</a:t>
            </a:r>
            <a:endParaRPr kumimoji="0" lang="en-US" sz="2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423769" y="15398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Properties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813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5818" y="3085555"/>
            <a:ext cx="1637169" cy="89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21 Abrir llave"/>
          <p:cNvSpPr/>
          <p:nvPr/>
        </p:nvSpPr>
        <p:spPr>
          <a:xfrm rot="10800000">
            <a:off x="4562927" y="2343165"/>
            <a:ext cx="444500" cy="2536371"/>
          </a:xfrm>
          <a:prstGeom prst="leftBrac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Flecha abajo"/>
          <p:cNvSpPr/>
          <p:nvPr/>
        </p:nvSpPr>
        <p:spPr>
          <a:xfrm rot="16200000">
            <a:off x="5484587" y="3065235"/>
            <a:ext cx="266700" cy="62230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CuadroTexto 4"/>
          <p:cNvSpPr txBox="1"/>
          <p:nvPr/>
        </p:nvSpPr>
        <p:spPr>
          <a:xfrm>
            <a:off x="6785140" y="2467614"/>
            <a:ext cx="2400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partition of unity </a:t>
            </a:r>
            <a:endParaRPr kumimoji="0" lang="en-US" sz="2000" i="1" dirty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37011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4047" y="2753695"/>
            <a:ext cx="4054475" cy="67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350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6098" y="3935294"/>
            <a:ext cx="1585911" cy="35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CuadroTexto 4"/>
          <p:cNvSpPr txBox="1"/>
          <p:nvPr/>
        </p:nvSpPr>
        <p:spPr>
          <a:xfrm>
            <a:off x="127008" y="3913231"/>
            <a:ext cx="3053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2000" i="1" dirty="0" smtClean="0">
                <a:solidFill>
                  <a:srgbClr val="000000"/>
                </a:solidFill>
                <a:cs typeface="Times New Roman" pitchFamily="18" charset="0"/>
              </a:rPr>
              <a:t>New basis                       </a:t>
            </a:r>
            <a:r>
              <a:rPr kumimoji="0" lang="en-US" sz="16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:                       </a:t>
            </a:r>
            <a:endParaRPr kumimoji="0" lang="en-US" sz="2000" dirty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8135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6231" y="3906021"/>
            <a:ext cx="1239005" cy="42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350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05238" y="3872592"/>
            <a:ext cx="748453" cy="461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uadroTexto 4"/>
          <p:cNvSpPr txBox="1"/>
          <p:nvPr/>
        </p:nvSpPr>
        <p:spPr>
          <a:xfrm>
            <a:off x="5400330" y="5686701"/>
            <a:ext cx="5757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But some weights can be zero !</a:t>
            </a:r>
            <a:endParaRPr kumimoji="0"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3"/>
          <p:cNvSpPr/>
          <p:nvPr/>
        </p:nvSpPr>
        <p:spPr>
          <a:xfrm>
            <a:off x="0" y="1100733"/>
            <a:ext cx="9906000" cy="867767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12" name="CuadroTexto 4"/>
          <p:cNvSpPr txBox="1"/>
          <p:nvPr/>
        </p:nvSpPr>
        <p:spPr>
          <a:xfrm>
            <a:off x="147938" y="1343301"/>
            <a:ext cx="524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Non-negative weighted partition of unity</a:t>
            </a:r>
            <a:r>
              <a:rPr kumimoji="0" lang="es-E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endParaRPr kumimoji="0"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701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9225" y="1240581"/>
            <a:ext cx="4054475" cy="67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uadroTexto 4"/>
          <p:cNvSpPr txBox="1"/>
          <p:nvPr/>
        </p:nvSpPr>
        <p:spPr>
          <a:xfrm>
            <a:off x="268588" y="2435501"/>
            <a:ext cx="7440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2000" i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Redundant functions for partition of unity</a:t>
            </a:r>
            <a:r>
              <a:rPr kumimoji="0" lang="es-ES" sz="2000" i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:</a:t>
            </a:r>
            <a:endParaRPr kumimoji="0" lang="en-US" sz="2000" i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442819" y="13493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Properties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843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711" y="3205286"/>
            <a:ext cx="8661082" cy="256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3623401" y="3181350"/>
            <a:ext cx="2667000" cy="260985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3"/>
          <p:cNvSpPr/>
          <p:nvPr/>
        </p:nvSpPr>
        <p:spPr>
          <a:xfrm>
            <a:off x="0" y="1329333"/>
            <a:ext cx="9906000" cy="629007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12" name="CuadroTexto 4"/>
          <p:cNvSpPr txBox="1"/>
          <p:nvPr/>
        </p:nvSpPr>
        <p:spPr>
          <a:xfrm>
            <a:off x="319388" y="1419501"/>
            <a:ext cx="8077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Possible excessive support overlapping</a:t>
            </a:r>
            <a:endParaRPr kumimoji="0" lang="en-US" sz="2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445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1539" y="2713615"/>
            <a:ext cx="4965381" cy="149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4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3920" y="4910220"/>
            <a:ext cx="4876800" cy="144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adroTexto 4"/>
          <p:cNvSpPr txBox="1"/>
          <p:nvPr/>
        </p:nvSpPr>
        <p:spPr>
          <a:xfrm>
            <a:off x="317500" y="4444641"/>
            <a:ext cx="638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8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Additional refinements  to avoid support accumulation:</a:t>
            </a:r>
            <a:endParaRPr kumimoji="0" lang="en-US" sz="1800" i="1" dirty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CuadroTexto 4"/>
          <p:cNvSpPr txBox="1"/>
          <p:nvPr/>
        </p:nvSpPr>
        <p:spPr>
          <a:xfrm>
            <a:off x="274320" y="2326281"/>
            <a:ext cx="509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8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Situation that leads to support accumulation:</a:t>
            </a:r>
            <a:endParaRPr kumimoji="0" lang="en-US" sz="1800" i="1" dirty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290419" y="26828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Properties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199" y="504508"/>
            <a:ext cx="9448801" cy="1476692"/>
          </a:xfrm>
          <a:prstGeom prst="rect">
            <a:avLst/>
          </a:prstGeom>
        </p:spPr>
        <p:txBody>
          <a:bodyPr/>
          <a:lstStyle/>
          <a:p>
            <a:pPr lvl="0" algn="l" eaLnBrk="1" hangingPunct="1">
              <a:lnSpc>
                <a:spcPct val="150000"/>
              </a:lnSpc>
            </a:pPr>
            <a:r>
              <a:rPr kumimoji="0" lang="en-US" sz="3200" b="1" kern="0" dirty="0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Parameterization method for  2D geometries from representation of its boundary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19959" y="180658"/>
            <a:ext cx="7333192" cy="576262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Our result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22595" y="2537964"/>
            <a:ext cx="96613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Font typeface="Wingdings" pitchFamily="2" charset="2"/>
              <a:buChar char="Ø"/>
            </a:pPr>
            <a:r>
              <a:rPr kumimoji="0" lang="en-US" sz="18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The proposed method  demands a boundary representation of the geometry  </a:t>
            </a:r>
            <a:b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   as input data.</a:t>
            </a:r>
          </a:p>
          <a:p>
            <a:pPr algn="l" eaLnBrk="1" hangingPunct="1"/>
            <a:endParaRPr kumimoji="0" lang="en-US" sz="2000" dirty="0" smtClean="0">
              <a:solidFill>
                <a:srgbClr val="000000">
                  <a:lumMod val="95000"/>
                  <a:lumOff val="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Char char="Ø"/>
            </a:pP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 The algorithm obtains, as a result, high quality parametric transformation  </a:t>
            </a:r>
            <a:b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    between 2D objects and the parametric domain.</a:t>
            </a:r>
          </a:p>
          <a:p>
            <a:pPr algn="l" eaLnBrk="1" hangingPunct="1"/>
            <a:endParaRPr kumimoji="0" lang="en-US" sz="2000" dirty="0" smtClean="0">
              <a:solidFill>
                <a:srgbClr val="000000">
                  <a:lumMod val="95000"/>
                  <a:lumOff val="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Char char="Ø"/>
            </a:pP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 The key of the method lies in defining an isomorphic transformation between the  </a:t>
            </a:r>
            <a:b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    parametric and physical T-mesh  using  a </a:t>
            </a:r>
            <a:r>
              <a:rPr kumimoji="0" lang="en-US" sz="20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new T-mesh untangling and   </a:t>
            </a:r>
            <a:br>
              <a:rPr kumimoji="0" lang="en-US" sz="20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kumimoji="0" lang="en-US" sz="20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    smoothing  procedure.</a:t>
            </a:r>
            <a:br>
              <a:rPr kumimoji="0" lang="en-US" sz="20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</a:br>
            <a:endParaRPr kumimoji="0" lang="en-US" sz="2000" b="1" dirty="0" smtClean="0">
              <a:solidFill>
                <a:srgbClr val="000000">
                  <a:lumMod val="95000"/>
                  <a:lumOff val="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Char char="Ø"/>
            </a:pPr>
            <a:r>
              <a:rPr kumimoji="0" lang="en-US" sz="20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Based on </a:t>
            </a:r>
            <a:r>
              <a:rPr kumimoji="0" lang="en-US" sz="20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Meccano</a:t>
            </a:r>
            <a:r>
              <a:rPr kumimoji="0" lang="en-US" sz="20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method</a:t>
            </a:r>
          </a:p>
          <a:p>
            <a:pPr algn="l" eaLnBrk="1" hangingPunct="1"/>
            <a:endParaRPr kumimoji="0"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endParaRPr kumimoji="0" lang="en-U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1234440"/>
            <a:ext cx="9906000" cy="1082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28601" y="1391816"/>
            <a:ext cx="929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2400" b="1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Parameterization method for 2D geometries from </a:t>
            </a:r>
            <a:br>
              <a:rPr kumimoji="0" lang="en-US" sz="2400" b="1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</a:br>
            <a:r>
              <a:rPr kumimoji="0" lang="en-US" sz="2400" b="1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its boundary representation </a:t>
            </a:r>
            <a:endParaRPr kumimoji="0" lang="en-US" sz="1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8"/>
          <p:cNvSpPr/>
          <p:nvPr/>
        </p:nvSpPr>
        <p:spPr>
          <a:xfrm>
            <a:off x="0" y="1143000"/>
            <a:ext cx="9906000" cy="14782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28434" y="1185442"/>
            <a:ext cx="97775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Good quality parameterization: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l">
              <a:lnSpc>
                <a:spcPct val="150000"/>
              </a:lnSpc>
              <a:buSzPct val="138000"/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Strictly positive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Jacobian</a:t>
            </a:r>
            <a:endParaRPr lang="es-ES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  <a:buSzPct val="138000"/>
              <a:buFont typeface="Wingdings" pitchFamily="2" charset="2"/>
              <a:buChar char="§"/>
            </a:pP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Mapping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as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conformal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as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possible</a:t>
            </a:r>
            <a:endParaRPr lang="es-E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21 Grupo"/>
          <p:cNvGrpSpPr/>
          <p:nvPr/>
        </p:nvGrpSpPr>
        <p:grpSpPr>
          <a:xfrm>
            <a:off x="879230" y="2895600"/>
            <a:ext cx="6867770" cy="3064510"/>
            <a:chOff x="3904370" y="4276378"/>
            <a:chExt cx="5773030" cy="2396490"/>
          </a:xfrm>
        </p:grpSpPr>
        <p:pic>
          <p:nvPicPr>
            <p:cNvPr id="13" name="Picture 1" descr="C:\Users\marina\Desktop\GeometriaPielNuevo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58379" y="4276378"/>
              <a:ext cx="2619021" cy="2396490"/>
            </a:xfrm>
            <a:prstGeom prst="rect">
              <a:avLst/>
            </a:prstGeom>
            <a:noFill/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04370" y="4379324"/>
              <a:ext cx="1981200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9" name="18 CuadroTexto"/>
          <p:cNvSpPr txBox="1"/>
          <p:nvPr/>
        </p:nvSpPr>
        <p:spPr>
          <a:xfrm>
            <a:off x="976090" y="5692375"/>
            <a:ext cx="223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parametric domain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6416770" y="5707615"/>
            <a:ext cx="2071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physical domain</a:t>
            </a:r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2442046" y="166852"/>
            <a:ext cx="7332663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Objective</a:t>
            </a:r>
            <a:r>
              <a:rPr kumimoji="0" lang="es-ES_tradnl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es-ES_tradnl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s-ES_tradnl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S_tradnl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6276" y="3670216"/>
            <a:ext cx="687346" cy="33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22 Flecha derecha"/>
          <p:cNvSpPr/>
          <p:nvPr/>
        </p:nvSpPr>
        <p:spPr>
          <a:xfrm>
            <a:off x="3525644" y="4110774"/>
            <a:ext cx="955445" cy="172748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/>
            <a:endParaRPr kumimoji="0" lang="es-E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26 Grupo"/>
          <p:cNvGrpSpPr/>
          <p:nvPr/>
        </p:nvGrpSpPr>
        <p:grpSpPr>
          <a:xfrm>
            <a:off x="187830" y="2533650"/>
            <a:ext cx="6632070" cy="3455170"/>
            <a:chOff x="314830" y="2377703"/>
            <a:chExt cx="7256710" cy="3706367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94544" y="3004322"/>
              <a:ext cx="3080956" cy="3079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25 CuadroTexto"/>
            <p:cNvSpPr txBox="1"/>
            <p:nvPr/>
          </p:nvSpPr>
          <p:spPr>
            <a:xfrm>
              <a:off x="314830" y="2377703"/>
              <a:ext cx="39296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s-ES" sz="1600" b="1" i="1" dirty="0" err="1" smtClean="0">
                  <a:solidFill>
                    <a:schemeClr val="tx1"/>
                  </a:solidFill>
                  <a:latin typeface="+mj-lt"/>
                </a:rPr>
                <a:t>adapted</a:t>
              </a:r>
              <a:r>
                <a:rPr lang="es-ES" sz="1600" b="1" i="1" dirty="0" smtClean="0">
                  <a:solidFill>
                    <a:schemeClr val="tx1"/>
                  </a:solidFill>
                  <a:latin typeface="+mj-lt"/>
                </a:rPr>
                <a:t>  </a:t>
              </a:r>
              <a:r>
                <a:rPr lang="es-ES" sz="1600" b="1" i="1" dirty="0" err="1" smtClean="0">
                  <a:solidFill>
                    <a:schemeClr val="tx1"/>
                  </a:solidFill>
                  <a:latin typeface="+mj-lt"/>
                </a:rPr>
                <a:t>parametric</a:t>
              </a:r>
              <a:r>
                <a:rPr lang="es-ES" sz="1600" b="1" i="1" dirty="0" smtClean="0">
                  <a:solidFill>
                    <a:schemeClr val="tx1"/>
                  </a:solidFill>
                  <a:latin typeface="+mj-lt"/>
                </a:rPr>
                <a:t> T-</a:t>
              </a:r>
              <a:r>
                <a:rPr lang="es-ES" sz="1600" b="1" i="1" dirty="0" err="1" smtClean="0">
                  <a:solidFill>
                    <a:schemeClr val="tx1"/>
                  </a:solidFill>
                  <a:latin typeface="+mj-lt"/>
                </a:rPr>
                <a:t>mesh</a:t>
              </a:r>
              <a:endParaRPr lang="es-ES" sz="16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4272280" y="2382783"/>
              <a:ext cx="3299260" cy="627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i="1" dirty="0" smtClean="0">
                  <a:solidFill>
                    <a:schemeClr val="tx1"/>
                  </a:solidFill>
                  <a:latin typeface="+mj-lt"/>
                </a:rPr>
                <a:t>tangled physical T-mesh</a:t>
              </a:r>
              <a:br>
                <a:rPr lang="en-US" sz="1600" b="1" i="1" dirty="0" smtClean="0">
                  <a:solidFill>
                    <a:schemeClr val="tx1"/>
                  </a:solidFill>
                  <a:latin typeface="+mj-lt"/>
                </a:rPr>
              </a:br>
              <a:endParaRPr lang="en-US" sz="1600" i="1" dirty="0" smtClean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1950" y="3009900"/>
              <a:ext cx="3020060" cy="3020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" name="Rectángulo 8"/>
          <p:cNvSpPr/>
          <p:nvPr/>
        </p:nvSpPr>
        <p:spPr>
          <a:xfrm>
            <a:off x="0" y="1101090"/>
            <a:ext cx="9906000" cy="8039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28434" y="1200682"/>
            <a:ext cx="9777566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Boundary parameterization and construction of an adapted T-mesh</a:t>
            </a:r>
          </a:p>
        </p:txBody>
      </p:sp>
      <p:grpSp>
        <p:nvGrpSpPr>
          <p:cNvPr id="36" name="35 Grupo"/>
          <p:cNvGrpSpPr/>
          <p:nvPr/>
        </p:nvGrpSpPr>
        <p:grpSpPr>
          <a:xfrm>
            <a:off x="6545580" y="3240375"/>
            <a:ext cx="3649980" cy="1449531"/>
            <a:chOff x="6545580" y="2592675"/>
            <a:chExt cx="3649980" cy="1449531"/>
          </a:xfrm>
        </p:grpSpPr>
        <p:sp>
          <p:nvSpPr>
            <p:cNvPr id="11" name="10 CuadroTexto"/>
            <p:cNvSpPr txBox="1"/>
            <p:nvPr/>
          </p:nvSpPr>
          <p:spPr>
            <a:xfrm>
              <a:off x="6545580" y="2592675"/>
              <a:ext cx="3649980" cy="785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" sz="1600" b="1" dirty="0" err="1" smtClean="0">
                  <a:solidFill>
                    <a:srgbClr val="FF0000"/>
                  </a:solidFill>
                  <a:latin typeface="+mn-lt"/>
                </a:rPr>
                <a:t>Objective</a:t>
              </a:r>
              <a:r>
                <a:rPr lang="es-ES" sz="1600" b="1" dirty="0" smtClean="0">
                  <a:solidFill>
                    <a:srgbClr val="FF0000"/>
                  </a:solidFill>
                  <a:latin typeface="+mn-lt"/>
                </a:rPr>
                <a:t>: </a:t>
              </a:r>
            </a:p>
            <a:p>
              <a:pPr algn="l">
                <a:lnSpc>
                  <a:spcPct val="150000"/>
                </a:lnSpc>
              </a:pPr>
              <a:r>
                <a:rPr lang="es-ES" sz="1600" b="1" dirty="0" err="1" smtClean="0">
                  <a:solidFill>
                    <a:srgbClr val="FF0000"/>
                  </a:solidFill>
                  <a:latin typeface="+mn-lt"/>
                </a:rPr>
                <a:t>untangle</a:t>
              </a:r>
              <a:r>
                <a:rPr lang="es-ES" sz="1600" b="1" dirty="0" smtClean="0">
                  <a:solidFill>
                    <a:srgbClr val="FF0000"/>
                  </a:solidFill>
                  <a:latin typeface="+mn-lt"/>
                </a:rPr>
                <a:t> and </a:t>
              </a:r>
              <a:r>
                <a:rPr lang="es-ES" sz="1600" b="1" dirty="0" err="1" smtClean="0">
                  <a:solidFill>
                    <a:srgbClr val="FF0000"/>
                  </a:solidFill>
                  <a:latin typeface="+mn-lt"/>
                </a:rPr>
                <a:t>smooth</a:t>
              </a:r>
              <a:r>
                <a:rPr lang="es-ES" sz="1600" b="1" dirty="0" smtClean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s-ES" sz="1600" b="1" dirty="0" err="1" smtClean="0">
                  <a:solidFill>
                    <a:srgbClr val="FF0000"/>
                  </a:solidFill>
                  <a:latin typeface="+mn-lt"/>
                </a:rPr>
                <a:t>the</a:t>
              </a:r>
              <a:r>
                <a:rPr lang="es-ES" sz="1600" b="1" dirty="0" smtClean="0">
                  <a:solidFill>
                    <a:srgbClr val="FF0000"/>
                  </a:solidFill>
                  <a:latin typeface="+mn-lt"/>
                </a:rPr>
                <a:t> T-</a:t>
              </a:r>
              <a:r>
                <a:rPr lang="es-ES" sz="1600" b="1" dirty="0" err="1" smtClean="0">
                  <a:solidFill>
                    <a:srgbClr val="FF0000"/>
                  </a:solidFill>
                  <a:latin typeface="+mn-lt"/>
                </a:rPr>
                <a:t>mesh</a:t>
              </a:r>
              <a:endParaRPr lang="es-ES" sz="1600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2" name="11 Flecha derecha"/>
            <p:cNvSpPr/>
            <p:nvPr/>
          </p:nvSpPr>
          <p:spPr bwMode="auto">
            <a:xfrm rot="8686678">
              <a:off x="6547732" y="3909415"/>
              <a:ext cx="1080000" cy="132791"/>
            </a:xfrm>
            <a:prstGeom prst="rightArrow">
              <a:avLst/>
            </a:prstGeom>
            <a:solidFill>
              <a:srgbClr val="FF0000"/>
            </a:solidFill>
            <a:ln w="127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s-ES"/>
            </a:p>
          </p:txBody>
        </p:sp>
      </p:grpSp>
      <p:sp>
        <p:nvSpPr>
          <p:cNvPr id="17" name="1 Título"/>
          <p:cNvSpPr txBox="1">
            <a:spLocks/>
          </p:cNvSpPr>
          <p:nvPr/>
        </p:nvSpPr>
        <p:spPr>
          <a:xfrm>
            <a:off x="2438236" y="189712"/>
            <a:ext cx="7332663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General scheme of the method </a:t>
            </a:r>
            <a:r>
              <a:rPr kumimoji="0" lang="es-ES_tradnl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es-ES_tradnl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30" name="29 Grupo"/>
          <p:cNvGrpSpPr/>
          <p:nvPr/>
        </p:nvGrpSpPr>
        <p:grpSpPr>
          <a:xfrm>
            <a:off x="354330" y="2446255"/>
            <a:ext cx="8970010" cy="3710705"/>
            <a:chOff x="384810" y="2491975"/>
            <a:chExt cx="8970010" cy="3710705"/>
          </a:xfrm>
        </p:grpSpPr>
        <p:pic>
          <p:nvPicPr>
            <p:cNvPr id="32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49114" y="2774652"/>
              <a:ext cx="2309356" cy="2118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4810" y="2737663"/>
              <a:ext cx="2205992" cy="2177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33 CuadroTexto"/>
            <p:cNvSpPr txBox="1"/>
            <p:nvPr/>
          </p:nvSpPr>
          <p:spPr>
            <a:xfrm>
              <a:off x="785527" y="5648682"/>
              <a:ext cx="522157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s-ES" sz="1600" b="1" i="1" dirty="0" err="1" smtClean="0">
                  <a:solidFill>
                    <a:srgbClr val="009900"/>
                  </a:solidFill>
                  <a:latin typeface="+mj-lt"/>
                </a:rPr>
                <a:t>chord-length</a:t>
              </a:r>
              <a:r>
                <a:rPr lang="es-ES" sz="1600" b="1" i="1" dirty="0" smtClean="0">
                  <a:solidFill>
                    <a:srgbClr val="009900"/>
                  </a:solidFill>
                  <a:latin typeface="+mj-lt"/>
                </a:rPr>
                <a:t> </a:t>
              </a:r>
              <a:r>
                <a:rPr lang="es-ES" sz="1600" b="1" i="1" dirty="0" err="1" smtClean="0">
                  <a:solidFill>
                    <a:srgbClr val="009900"/>
                  </a:solidFill>
                  <a:latin typeface="+mj-lt"/>
                </a:rPr>
                <a:t>parameterization</a:t>
              </a:r>
              <a:r>
                <a:rPr lang="es-ES" sz="1600" b="1" i="1" dirty="0" smtClean="0">
                  <a:solidFill>
                    <a:srgbClr val="009900"/>
                  </a:solidFill>
                  <a:latin typeface="+mj-lt"/>
                </a:rPr>
                <a:t> of </a:t>
              </a:r>
              <a:r>
                <a:rPr lang="es-ES" sz="1600" b="1" i="1" dirty="0" err="1" smtClean="0">
                  <a:solidFill>
                    <a:srgbClr val="009900"/>
                  </a:solidFill>
                  <a:latin typeface="+mj-lt"/>
                </a:rPr>
                <a:t>the</a:t>
              </a:r>
              <a:r>
                <a:rPr lang="es-ES" sz="1600" b="1" i="1" dirty="0" smtClean="0">
                  <a:solidFill>
                    <a:srgbClr val="009900"/>
                  </a:solidFill>
                  <a:latin typeface="+mj-lt"/>
                </a:rPr>
                <a:t> </a:t>
              </a:r>
              <a:r>
                <a:rPr lang="es-ES" sz="1600" b="1" i="1" dirty="0" err="1" smtClean="0">
                  <a:solidFill>
                    <a:srgbClr val="009900"/>
                  </a:solidFill>
                  <a:latin typeface="+mj-lt"/>
                </a:rPr>
                <a:t>boundary</a:t>
              </a:r>
              <a:endParaRPr lang="es-ES" sz="1600" b="1" i="1" dirty="0" smtClean="0">
                <a:solidFill>
                  <a:srgbClr val="009900"/>
                </a:solidFill>
                <a:latin typeface="+mj-lt"/>
              </a:endParaRPr>
            </a:p>
            <a:p>
              <a:pPr algn="l"/>
              <a:endParaRPr lang="es-ES" sz="1400" i="1" dirty="0"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37" name="36 Conector recto de flecha"/>
            <p:cNvCxnSpPr/>
            <p:nvPr/>
          </p:nvCxnSpPr>
          <p:spPr bwMode="auto">
            <a:xfrm>
              <a:off x="2981763" y="3810361"/>
              <a:ext cx="7560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38" name="Freeform 96"/>
            <p:cNvSpPr>
              <a:spLocks/>
            </p:cNvSpPr>
            <p:nvPr/>
          </p:nvSpPr>
          <p:spPr bwMode="auto">
            <a:xfrm rot="10436891" flipH="1">
              <a:off x="1510678" y="4861078"/>
              <a:ext cx="3332540" cy="482289"/>
            </a:xfrm>
            <a:custGeom>
              <a:avLst/>
              <a:gdLst>
                <a:gd name="connsiteX0" fmla="*/ 0 w 11453"/>
                <a:gd name="connsiteY0" fmla="*/ 7406 h 10000"/>
                <a:gd name="connsiteX1" fmla="*/ 3409 w 11453"/>
                <a:gd name="connsiteY1" fmla="*/ 1292 h 10000"/>
                <a:gd name="connsiteX2" fmla="*/ 5242 w 11453"/>
                <a:gd name="connsiteY2" fmla="*/ 94 h 10000"/>
                <a:gd name="connsiteX3" fmla="*/ 7020 w 11453"/>
                <a:gd name="connsiteY3" fmla="*/ 693 h 10000"/>
                <a:gd name="connsiteX4" fmla="*/ 8564 w 11453"/>
                <a:gd name="connsiteY4" fmla="*/ 2584 h 10000"/>
                <a:gd name="connsiteX5" fmla="*/ 9864 w 11453"/>
                <a:gd name="connsiteY5" fmla="*/ 5375 h 10000"/>
                <a:gd name="connsiteX6" fmla="*/ 11453 w 11453"/>
                <a:gd name="connsiteY6" fmla="*/ 10000 h 10000"/>
                <a:gd name="connsiteX0" fmla="*/ 0 w 11421"/>
                <a:gd name="connsiteY0" fmla="*/ 17300 h 17300"/>
                <a:gd name="connsiteX1" fmla="*/ 3377 w 11421"/>
                <a:gd name="connsiteY1" fmla="*/ 2643 h 17300"/>
                <a:gd name="connsiteX2" fmla="*/ 5210 w 11421"/>
                <a:gd name="connsiteY2" fmla="*/ 1445 h 17300"/>
                <a:gd name="connsiteX3" fmla="*/ 6988 w 11421"/>
                <a:gd name="connsiteY3" fmla="*/ 2044 h 17300"/>
                <a:gd name="connsiteX4" fmla="*/ 8532 w 11421"/>
                <a:gd name="connsiteY4" fmla="*/ 3935 h 17300"/>
                <a:gd name="connsiteX5" fmla="*/ 9832 w 11421"/>
                <a:gd name="connsiteY5" fmla="*/ 6726 h 17300"/>
                <a:gd name="connsiteX6" fmla="*/ 11421 w 11421"/>
                <a:gd name="connsiteY6" fmla="*/ 11351 h 17300"/>
                <a:gd name="connsiteX0" fmla="*/ 0 w 11421"/>
                <a:gd name="connsiteY0" fmla="*/ 16817 h 16817"/>
                <a:gd name="connsiteX1" fmla="*/ 2221 w 11421"/>
                <a:gd name="connsiteY1" fmla="*/ 7332 h 16817"/>
                <a:gd name="connsiteX2" fmla="*/ 5210 w 11421"/>
                <a:gd name="connsiteY2" fmla="*/ 962 h 16817"/>
                <a:gd name="connsiteX3" fmla="*/ 6988 w 11421"/>
                <a:gd name="connsiteY3" fmla="*/ 1561 h 16817"/>
                <a:gd name="connsiteX4" fmla="*/ 8532 w 11421"/>
                <a:gd name="connsiteY4" fmla="*/ 3452 h 16817"/>
                <a:gd name="connsiteX5" fmla="*/ 9832 w 11421"/>
                <a:gd name="connsiteY5" fmla="*/ 6243 h 16817"/>
                <a:gd name="connsiteX6" fmla="*/ 11421 w 11421"/>
                <a:gd name="connsiteY6" fmla="*/ 10868 h 16817"/>
                <a:gd name="connsiteX0" fmla="*/ 0 w 11421"/>
                <a:gd name="connsiteY0" fmla="*/ 15438 h 15438"/>
                <a:gd name="connsiteX1" fmla="*/ 2221 w 11421"/>
                <a:gd name="connsiteY1" fmla="*/ 5953 h 15438"/>
                <a:gd name="connsiteX2" fmla="*/ 4227 w 11421"/>
                <a:gd name="connsiteY2" fmla="*/ 983 h 15438"/>
                <a:gd name="connsiteX3" fmla="*/ 6988 w 11421"/>
                <a:gd name="connsiteY3" fmla="*/ 182 h 15438"/>
                <a:gd name="connsiteX4" fmla="*/ 8532 w 11421"/>
                <a:gd name="connsiteY4" fmla="*/ 2073 h 15438"/>
                <a:gd name="connsiteX5" fmla="*/ 9832 w 11421"/>
                <a:gd name="connsiteY5" fmla="*/ 4864 h 15438"/>
                <a:gd name="connsiteX6" fmla="*/ 11421 w 11421"/>
                <a:gd name="connsiteY6" fmla="*/ 9489 h 1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1" h="15438">
                  <a:moveTo>
                    <a:pt x="0" y="15438"/>
                  </a:moveTo>
                  <a:cubicBezTo>
                    <a:pt x="328" y="14988"/>
                    <a:pt x="1517" y="8362"/>
                    <a:pt x="2221" y="5953"/>
                  </a:cubicBezTo>
                  <a:cubicBezTo>
                    <a:pt x="2925" y="3544"/>
                    <a:pt x="3433" y="1945"/>
                    <a:pt x="4227" y="983"/>
                  </a:cubicBezTo>
                  <a:cubicBezTo>
                    <a:pt x="5021" y="21"/>
                    <a:pt x="6271" y="0"/>
                    <a:pt x="6988" y="182"/>
                  </a:cubicBezTo>
                  <a:cubicBezTo>
                    <a:pt x="7705" y="364"/>
                    <a:pt x="8060" y="1287"/>
                    <a:pt x="8532" y="2073"/>
                  </a:cubicBezTo>
                  <a:cubicBezTo>
                    <a:pt x="9004" y="2860"/>
                    <a:pt x="9349" y="3628"/>
                    <a:pt x="9832" y="4864"/>
                  </a:cubicBezTo>
                  <a:cubicBezTo>
                    <a:pt x="10315" y="6099"/>
                    <a:pt x="11093" y="8534"/>
                    <a:pt x="11421" y="9489"/>
                  </a:cubicBezTo>
                </a:path>
              </a:pathLst>
            </a:custGeom>
            <a:noFill/>
            <a:ln w="28575" cap="flat" cmpd="sng">
              <a:solidFill>
                <a:srgbClr val="0099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s-ES" smtClean="0"/>
            </a:p>
          </p:txBody>
        </p:sp>
        <p:cxnSp>
          <p:nvCxnSpPr>
            <p:cNvPr id="39" name="38 Conector recto de flecha"/>
            <p:cNvCxnSpPr/>
            <p:nvPr/>
          </p:nvCxnSpPr>
          <p:spPr>
            <a:xfrm flipH="1">
              <a:off x="6385560" y="2788920"/>
              <a:ext cx="640080" cy="441960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39 CuadroTexto"/>
            <p:cNvSpPr txBox="1"/>
            <p:nvPr/>
          </p:nvSpPr>
          <p:spPr>
            <a:xfrm>
              <a:off x="7117810" y="2491975"/>
              <a:ext cx="22370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i="1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input boundary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8"/>
          <p:cNvSpPr/>
          <p:nvPr/>
        </p:nvSpPr>
        <p:spPr>
          <a:xfrm>
            <a:off x="0" y="1051560"/>
            <a:ext cx="9906000" cy="8686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28434" y="1170202"/>
            <a:ext cx="9777566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50000"/>
              </a:lnSpc>
              <a:buFont typeface="+mj-lt"/>
              <a:buAutoNum type="arabicPeriod" startAt="2"/>
            </a:pP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T-mesh optimization</a:t>
            </a:r>
          </a:p>
        </p:txBody>
      </p:sp>
      <p:pic>
        <p:nvPicPr>
          <p:cNvPr id="1416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649" y="2952750"/>
            <a:ext cx="3326876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00" y="3158490"/>
            <a:ext cx="2674620" cy="267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CuadroTexto"/>
          <p:cNvSpPr txBox="1"/>
          <p:nvPr/>
        </p:nvSpPr>
        <p:spPr>
          <a:xfrm>
            <a:off x="239169" y="2136058"/>
            <a:ext cx="9422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Parametric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T-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mesh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is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deformed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isomorphically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into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the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physical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T-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mesh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via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optimization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procedure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 </a:t>
            </a:r>
          </a:p>
        </p:txBody>
      </p:sp>
      <p:cxnSp>
        <p:nvCxnSpPr>
          <p:cNvPr id="18" name="17 Conector recto de flecha"/>
          <p:cNvCxnSpPr/>
          <p:nvPr/>
        </p:nvCxnSpPr>
        <p:spPr bwMode="auto">
          <a:xfrm>
            <a:off x="3882390" y="4321810"/>
            <a:ext cx="828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2" name="21 CuadroTexto"/>
          <p:cNvSpPr txBox="1"/>
          <p:nvPr/>
        </p:nvSpPr>
        <p:spPr>
          <a:xfrm>
            <a:off x="6537960" y="5909310"/>
            <a:ext cx="3368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i="1" dirty="0" err="1" smtClean="0">
                <a:solidFill>
                  <a:schemeClr val="tx1"/>
                </a:solidFill>
                <a:latin typeface="+mn-lt"/>
              </a:rPr>
              <a:t>optimized</a:t>
            </a:r>
            <a:r>
              <a:rPr lang="es-ES" sz="1600" i="1" dirty="0" smtClean="0">
                <a:solidFill>
                  <a:schemeClr val="tx1"/>
                </a:solidFill>
                <a:latin typeface="+mn-lt"/>
              </a:rPr>
              <a:t>  </a:t>
            </a:r>
            <a:r>
              <a:rPr lang="es-ES" sz="1600" i="1" dirty="0" err="1" smtClean="0">
                <a:solidFill>
                  <a:schemeClr val="tx1"/>
                </a:solidFill>
                <a:latin typeface="+mn-lt"/>
              </a:rPr>
              <a:t>physical</a:t>
            </a:r>
            <a:r>
              <a:rPr lang="es-ES" sz="1600" i="1" dirty="0" smtClean="0">
                <a:solidFill>
                  <a:schemeClr val="tx1"/>
                </a:solidFill>
                <a:latin typeface="+mn-lt"/>
              </a:rPr>
              <a:t> T-</a:t>
            </a:r>
            <a:r>
              <a:rPr lang="es-ES" sz="1600" i="1" dirty="0" err="1" smtClean="0">
                <a:solidFill>
                  <a:schemeClr val="tx1"/>
                </a:solidFill>
                <a:latin typeface="+mn-lt"/>
              </a:rPr>
              <a:t>mesh</a:t>
            </a:r>
            <a:endParaRPr lang="es-ES" sz="1600" i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249680" y="5924550"/>
            <a:ext cx="2468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i="1" dirty="0" err="1" smtClean="0">
                <a:solidFill>
                  <a:schemeClr val="tx1"/>
                </a:solidFill>
                <a:latin typeface="+mn-lt"/>
              </a:rPr>
              <a:t>parametric</a:t>
            </a:r>
            <a:r>
              <a:rPr lang="es-ES" sz="1600" i="1" dirty="0" smtClean="0">
                <a:solidFill>
                  <a:schemeClr val="tx1"/>
                </a:solidFill>
                <a:latin typeface="+mn-lt"/>
              </a:rPr>
              <a:t> T-</a:t>
            </a:r>
            <a:r>
              <a:rPr lang="es-ES" sz="1600" i="1" dirty="0" err="1" smtClean="0">
                <a:solidFill>
                  <a:schemeClr val="tx1"/>
                </a:solidFill>
                <a:latin typeface="+mn-lt"/>
              </a:rPr>
              <a:t>mesh</a:t>
            </a:r>
            <a:endParaRPr lang="es-ES" sz="1600" i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2495386" y="208762"/>
            <a:ext cx="7332663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General scheme of the method </a:t>
            </a:r>
            <a:r>
              <a:rPr kumimoji="0" lang="es-ES_tradnl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es-ES_tradnl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602524" y="3858491"/>
            <a:ext cx="306931" cy="308264"/>
          </a:xfrm>
          <a:prstGeom prst="rect">
            <a:avLst/>
          </a:prstGeom>
          <a:solidFill>
            <a:srgbClr val="5AC667">
              <a:alpha val="52941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Forma libre"/>
          <p:cNvSpPr/>
          <p:nvPr/>
        </p:nvSpPr>
        <p:spPr>
          <a:xfrm>
            <a:off x="6796988" y="4062846"/>
            <a:ext cx="291165" cy="284616"/>
          </a:xfrm>
          <a:custGeom>
            <a:avLst/>
            <a:gdLst>
              <a:gd name="connsiteX0" fmla="*/ 0 w 306931"/>
              <a:gd name="connsiteY0" fmla="*/ 0 h 308264"/>
              <a:gd name="connsiteX1" fmla="*/ 306931 w 306931"/>
              <a:gd name="connsiteY1" fmla="*/ 0 h 308264"/>
              <a:gd name="connsiteX2" fmla="*/ 306931 w 306931"/>
              <a:gd name="connsiteY2" fmla="*/ 308264 h 308264"/>
              <a:gd name="connsiteX3" fmla="*/ 0 w 306931"/>
              <a:gd name="connsiteY3" fmla="*/ 308264 h 308264"/>
              <a:gd name="connsiteX4" fmla="*/ 0 w 306931"/>
              <a:gd name="connsiteY4" fmla="*/ 0 h 308264"/>
              <a:gd name="connsiteX0" fmla="*/ 0 w 306931"/>
              <a:gd name="connsiteY0" fmla="*/ 0 h 308264"/>
              <a:gd name="connsiteX1" fmla="*/ 249124 w 306931"/>
              <a:gd name="connsiteY1" fmla="*/ 70945 h 308264"/>
              <a:gd name="connsiteX2" fmla="*/ 306931 w 306931"/>
              <a:gd name="connsiteY2" fmla="*/ 308264 h 308264"/>
              <a:gd name="connsiteX3" fmla="*/ 0 w 306931"/>
              <a:gd name="connsiteY3" fmla="*/ 308264 h 308264"/>
              <a:gd name="connsiteX4" fmla="*/ 0 w 306931"/>
              <a:gd name="connsiteY4" fmla="*/ 0 h 308264"/>
              <a:gd name="connsiteX0" fmla="*/ 0 w 306931"/>
              <a:gd name="connsiteY0" fmla="*/ 0 h 308264"/>
              <a:gd name="connsiteX1" fmla="*/ 249124 w 306931"/>
              <a:gd name="connsiteY1" fmla="*/ 70945 h 308264"/>
              <a:gd name="connsiteX2" fmla="*/ 306931 w 306931"/>
              <a:gd name="connsiteY2" fmla="*/ 308264 h 308264"/>
              <a:gd name="connsiteX3" fmla="*/ 5255 w 306931"/>
              <a:gd name="connsiteY3" fmla="*/ 239946 h 308264"/>
              <a:gd name="connsiteX4" fmla="*/ 0 w 306931"/>
              <a:gd name="connsiteY4" fmla="*/ 0 h 308264"/>
              <a:gd name="connsiteX0" fmla="*/ 0 w 291165"/>
              <a:gd name="connsiteY0" fmla="*/ 0 h 284616"/>
              <a:gd name="connsiteX1" fmla="*/ 249124 w 291165"/>
              <a:gd name="connsiteY1" fmla="*/ 70945 h 284616"/>
              <a:gd name="connsiteX2" fmla="*/ 291165 w 291165"/>
              <a:gd name="connsiteY2" fmla="*/ 284616 h 284616"/>
              <a:gd name="connsiteX3" fmla="*/ 5255 w 291165"/>
              <a:gd name="connsiteY3" fmla="*/ 239946 h 284616"/>
              <a:gd name="connsiteX4" fmla="*/ 0 w 291165"/>
              <a:gd name="connsiteY4" fmla="*/ 0 h 28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165" h="284616">
                <a:moveTo>
                  <a:pt x="0" y="0"/>
                </a:moveTo>
                <a:lnTo>
                  <a:pt x="249124" y="70945"/>
                </a:lnTo>
                <a:lnTo>
                  <a:pt x="291165" y="284616"/>
                </a:lnTo>
                <a:lnTo>
                  <a:pt x="5255" y="239946"/>
                </a:lnTo>
                <a:lnTo>
                  <a:pt x="0" y="0"/>
                </a:lnTo>
                <a:close/>
              </a:path>
            </a:pathLst>
          </a:custGeom>
          <a:solidFill>
            <a:srgbClr val="5AC667">
              <a:alpha val="52941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784178" y="5920975"/>
            <a:ext cx="2237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parametric domain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807170" y="5936215"/>
            <a:ext cx="2071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physical domain</a:t>
            </a:r>
          </a:p>
        </p:txBody>
      </p:sp>
      <p:pic>
        <p:nvPicPr>
          <p:cNvPr id="1525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753" y="2621295"/>
            <a:ext cx="8137207" cy="324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7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3640" y="1786762"/>
            <a:ext cx="6431280" cy="830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7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4170" y="948690"/>
            <a:ext cx="2846070" cy="74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CuadroTexto"/>
          <p:cNvSpPr txBox="1"/>
          <p:nvPr/>
        </p:nvSpPr>
        <p:spPr>
          <a:xfrm>
            <a:off x="269649" y="1000678"/>
            <a:ext cx="9422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Parametric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mapping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483009" y="1884598"/>
            <a:ext cx="9422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Interpolation</a:t>
            </a:r>
            <a:r>
              <a:rPr lang="es-ES" sz="1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1495012" y="167640"/>
            <a:ext cx="8319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Construction of a </a:t>
            </a:r>
            <a:r>
              <a:rPr lang="en-US" sz="24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spline</a:t>
            </a:r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representation of the geometry</a:t>
            </a:r>
            <a:endParaRPr lang="es-ES" sz="24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77945" y="237808"/>
            <a:ext cx="8636615" cy="576262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T-mesh transformation along the SUS process: Video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videoTe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938" y="1283153"/>
            <a:ext cx="7993662" cy="4837190"/>
          </a:xfrm>
          <a:prstGeom prst="rect">
            <a:avLst/>
          </a:prstGeom>
        </p:spPr>
      </p:pic>
      <p:grpSp>
        <p:nvGrpSpPr>
          <p:cNvPr id="14" name="13 Grupo"/>
          <p:cNvGrpSpPr/>
          <p:nvPr/>
        </p:nvGrpSpPr>
        <p:grpSpPr>
          <a:xfrm>
            <a:off x="353159" y="1554480"/>
            <a:ext cx="9123351" cy="4206240"/>
            <a:chOff x="353159" y="1691640"/>
            <a:chExt cx="9123351" cy="4206240"/>
          </a:xfrm>
        </p:grpSpPr>
        <p:grpSp>
          <p:nvGrpSpPr>
            <p:cNvPr id="15" name="7 Grupo"/>
            <p:cNvGrpSpPr/>
            <p:nvPr/>
          </p:nvGrpSpPr>
          <p:grpSpPr>
            <a:xfrm>
              <a:off x="353159" y="2211382"/>
              <a:ext cx="9123351" cy="3686498"/>
              <a:chOff x="3485590" y="1342703"/>
              <a:chExt cx="7602792" cy="3072082"/>
            </a:xfrm>
          </p:grpSpPr>
          <p:cxnSp>
            <p:nvCxnSpPr>
              <p:cNvPr id="18" name="8 Conector recto de flecha"/>
              <p:cNvCxnSpPr/>
              <p:nvPr/>
            </p:nvCxnSpPr>
            <p:spPr bwMode="auto">
              <a:xfrm>
                <a:off x="6153150" y="2603500"/>
                <a:ext cx="8280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pic>
            <p:nvPicPr>
              <p:cNvPr id="19" name="Picture 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485590" y="1597666"/>
                <a:ext cx="2591570" cy="2588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093105" y="1342703"/>
                <a:ext cx="3995277" cy="30720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" name="11 CuadroTexto"/>
            <p:cNvSpPr txBox="1"/>
            <p:nvPr/>
          </p:nvSpPr>
          <p:spPr>
            <a:xfrm>
              <a:off x="5577840" y="1691640"/>
              <a:ext cx="3368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s-ES" sz="1800" i="1" dirty="0" err="1" smtClean="0">
                  <a:solidFill>
                    <a:schemeClr val="tx1"/>
                  </a:solidFill>
                  <a:latin typeface="+mn-lt"/>
                </a:rPr>
                <a:t>optimized</a:t>
              </a:r>
              <a:r>
                <a:rPr lang="es-ES" sz="1800" i="1" dirty="0" smtClean="0">
                  <a:solidFill>
                    <a:schemeClr val="tx1"/>
                  </a:solidFill>
                  <a:latin typeface="+mn-lt"/>
                </a:rPr>
                <a:t>  </a:t>
              </a:r>
              <a:r>
                <a:rPr lang="es-ES" sz="1800" i="1" dirty="0" err="1" smtClean="0">
                  <a:solidFill>
                    <a:schemeClr val="tx1"/>
                  </a:solidFill>
                  <a:latin typeface="+mn-lt"/>
                </a:rPr>
                <a:t>physical</a:t>
              </a:r>
              <a:r>
                <a:rPr lang="es-ES" sz="1800" i="1" dirty="0" smtClean="0">
                  <a:solidFill>
                    <a:schemeClr val="tx1"/>
                  </a:solidFill>
                  <a:latin typeface="+mn-lt"/>
                </a:rPr>
                <a:t> T-</a:t>
              </a:r>
              <a:r>
                <a:rPr lang="es-ES" sz="1800" i="1" dirty="0" err="1" smtClean="0">
                  <a:solidFill>
                    <a:schemeClr val="tx1"/>
                  </a:solidFill>
                  <a:latin typeface="+mn-lt"/>
                </a:rPr>
                <a:t>mesh</a:t>
              </a:r>
              <a:endParaRPr lang="es-ES" sz="1800" i="1" dirty="0" smtClean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" name="12 CuadroTexto"/>
            <p:cNvSpPr txBox="1"/>
            <p:nvPr/>
          </p:nvSpPr>
          <p:spPr>
            <a:xfrm>
              <a:off x="655320" y="1844040"/>
              <a:ext cx="2468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s-ES" sz="1800" i="1" dirty="0" err="1" smtClean="0">
                  <a:solidFill>
                    <a:schemeClr val="tx1"/>
                  </a:solidFill>
                  <a:latin typeface="+mn-lt"/>
                </a:rPr>
                <a:t>parametric</a:t>
              </a:r>
              <a:r>
                <a:rPr lang="es-ES" sz="1800" i="1" dirty="0" smtClean="0">
                  <a:solidFill>
                    <a:schemeClr val="tx1"/>
                  </a:solidFill>
                  <a:latin typeface="+mn-lt"/>
                </a:rPr>
                <a:t> T-</a:t>
              </a:r>
              <a:r>
                <a:rPr lang="es-ES" sz="1800" i="1" dirty="0" err="1" smtClean="0">
                  <a:solidFill>
                    <a:schemeClr val="tx1"/>
                  </a:solidFill>
                  <a:latin typeface="+mn-lt"/>
                </a:rPr>
                <a:t>mesh</a:t>
              </a:r>
              <a:endParaRPr lang="es-ES" sz="1800" i="1" dirty="0" smtClean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048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2442819" y="167640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Isogeometric</a:t>
            </a: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Analysis </a:t>
            </a:r>
            <a:r>
              <a:rPr lang="en-US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Finite Element Method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97905" y="1321896"/>
            <a:ext cx="896801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Isogeometric</a:t>
            </a:r>
            <a:r>
              <a:rPr lang="es-E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E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analysis</a:t>
            </a:r>
            <a:endParaRPr lang="es-ES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n-U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Variational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formulation</a:t>
            </a:r>
          </a:p>
          <a:p>
            <a:pPr algn="l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Galerkin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projection</a:t>
            </a:r>
          </a:p>
          <a:p>
            <a:pPr algn="l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Isoparametric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concept</a:t>
            </a:r>
            <a:endParaRPr lang="es-ES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445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8089" y="1448687"/>
            <a:ext cx="2703511" cy="113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4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9589" y="3435522"/>
            <a:ext cx="3668711" cy="43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45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9363" y="4770245"/>
            <a:ext cx="4452937" cy="43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45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0" y="5362423"/>
            <a:ext cx="2489200" cy="899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6045200" y="1158240"/>
            <a:ext cx="3352800" cy="1714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5422900" y="3228340"/>
            <a:ext cx="4216400" cy="825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4965700" y="4587240"/>
            <a:ext cx="4699000" cy="1714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8"/>
          <p:cNvSpPr/>
          <p:nvPr/>
        </p:nvSpPr>
        <p:spPr>
          <a:xfrm>
            <a:off x="0" y="1082040"/>
            <a:ext cx="99060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278738" y="1356360"/>
            <a:ext cx="8834781" cy="576262"/>
          </a:xfrm>
          <a:prstGeom prst="rect">
            <a:avLst/>
          </a:prstGeom>
        </p:spPr>
        <p:txBody>
          <a:bodyPr/>
          <a:lstStyle/>
          <a:p>
            <a:r>
              <a:rPr lang="en-US" sz="1800" dirty="0" smtClean="0">
                <a:solidFill>
                  <a:schemeClr val="tx1"/>
                </a:solidFill>
              </a:rPr>
              <a:t>Mean Ratio </a:t>
            </a:r>
            <a:r>
              <a:rPr lang="en-US" sz="1800" dirty="0" err="1" smtClean="0">
                <a:solidFill>
                  <a:schemeClr val="tx1"/>
                </a:solidFill>
              </a:rPr>
              <a:t>Jacobian</a:t>
            </a:r>
            <a:r>
              <a:rPr lang="en-US" sz="1800" dirty="0" smtClean="0">
                <a:solidFill>
                  <a:schemeClr val="tx1"/>
                </a:solidFill>
              </a:rPr>
              <a:t>  of the transformation: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83" y="7217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83" y="882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1829624" y="229853"/>
            <a:ext cx="7955832" cy="35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 quality metric of the </a:t>
            </a:r>
            <a:r>
              <a:rPr lang="en-US" sz="24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spline</a:t>
            </a:r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mapping at any point </a:t>
            </a:r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2400" b="1" baseline="-25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2400" b="1" baseline="-250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29" y="2705100"/>
            <a:ext cx="9117684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2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42639" y="1125353"/>
            <a:ext cx="2604082" cy="90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2352041" y="198120"/>
            <a:ext cx="7332663" cy="576262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 smtClean="0">
                <a:solidFill>
                  <a:srgbClr val="FFC000"/>
                </a:solidFill>
                <a:latin typeface="Arial" charset="0"/>
              </a:rPr>
              <a:t>Mean ratio </a:t>
            </a:r>
            <a:r>
              <a:rPr lang="en-US" dirty="0" err="1" smtClean="0">
                <a:solidFill>
                  <a:srgbClr val="FFC000"/>
                </a:solidFill>
                <a:latin typeface="Arial" charset="0"/>
              </a:rPr>
              <a:t>Jacobian</a:t>
            </a:r>
            <a:r>
              <a:rPr lang="en-US" dirty="0" smtClean="0">
                <a:solidFill>
                  <a:srgbClr val="FFC000"/>
                </a:solidFill>
                <a:latin typeface="Arial" charset="0"/>
              </a:rPr>
              <a:t> as a quality metric</a:t>
            </a:r>
            <a:endParaRPr lang="es-ES" dirty="0">
              <a:solidFill>
                <a:srgbClr val="FFC000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0" y="1940560"/>
            <a:ext cx="3627120" cy="362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64117" y="2437451"/>
            <a:ext cx="787603" cy="237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2965" y="1534508"/>
            <a:ext cx="4496410" cy="412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13 Flecha derecha"/>
          <p:cNvSpPr/>
          <p:nvPr/>
        </p:nvSpPr>
        <p:spPr>
          <a:xfrm>
            <a:off x="4028564" y="3257334"/>
            <a:ext cx="955445" cy="172748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/>
            <a:endParaRPr kumimoji="0" lang="es-E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1917" y="1844520"/>
            <a:ext cx="5588363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29753"/>
            <a:ext cx="3769485" cy="35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411480" y="1112520"/>
            <a:ext cx="8846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Low</a:t>
            </a:r>
            <a:r>
              <a:rPr lang="es-E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quality</a:t>
            </a:r>
            <a:r>
              <a:rPr lang="es-E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zone</a:t>
            </a:r>
            <a:r>
              <a:rPr lang="es-E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is</a:t>
            </a:r>
            <a:r>
              <a:rPr lang="es-E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refined</a:t>
            </a:r>
            <a:r>
              <a:rPr lang="es-ES" sz="2000" dirty="0" smtClean="0">
                <a:solidFill>
                  <a:schemeClr val="tx1"/>
                </a:solidFill>
                <a:latin typeface="+mn-lt"/>
              </a:rPr>
              <a:t> and </a:t>
            </a:r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optimized</a:t>
            </a:r>
            <a:r>
              <a:rPr lang="es-E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again</a:t>
            </a:r>
            <a:endParaRPr lang="es-E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CuadroTexto 10"/>
          <p:cNvSpPr txBox="1"/>
          <p:nvPr/>
        </p:nvSpPr>
        <p:spPr>
          <a:xfrm>
            <a:off x="4486038" y="3610681"/>
            <a:ext cx="17907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600" i="1" dirty="0" err="1" smtClean="0">
                <a:solidFill>
                  <a:schemeClr val="tx1"/>
                </a:solidFill>
                <a:latin typeface="+mn-lt"/>
              </a:rPr>
              <a:t>inicial</a:t>
            </a:r>
            <a:r>
              <a:rPr lang="en-GB" sz="1600" i="1" dirty="0" smtClean="0">
                <a:solidFill>
                  <a:schemeClr val="tx1"/>
                </a:solidFill>
                <a:latin typeface="+mn-lt"/>
              </a:rPr>
              <a:t> T-</a:t>
            </a:r>
            <a:r>
              <a:rPr lang="en-GB" sz="1600" i="1" dirty="0" err="1" smtClean="0">
                <a:solidFill>
                  <a:schemeClr val="tx1"/>
                </a:solidFill>
                <a:latin typeface="+mn-lt"/>
              </a:rPr>
              <a:t>spline</a:t>
            </a:r>
            <a:r>
              <a:rPr lang="en-GB" sz="1600" i="1" dirty="0" smtClean="0">
                <a:solidFill>
                  <a:schemeClr val="tx1"/>
                </a:solidFill>
                <a:latin typeface="+mn-lt"/>
              </a:rPr>
              <a:t> </a:t>
            </a:r>
            <a:endParaRPr lang="en-GB" sz="16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CuadroTexto 12"/>
          <p:cNvSpPr txBox="1"/>
          <p:nvPr/>
        </p:nvSpPr>
        <p:spPr>
          <a:xfrm>
            <a:off x="7083624" y="3611262"/>
            <a:ext cx="25302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600" i="1" dirty="0" smtClean="0">
                <a:solidFill>
                  <a:schemeClr val="tx1"/>
                </a:solidFill>
                <a:latin typeface="+mn-lt"/>
              </a:rPr>
              <a:t> improved T-</a:t>
            </a:r>
            <a:r>
              <a:rPr lang="en-GB" sz="1600" i="1" dirty="0" err="1" smtClean="0">
                <a:solidFill>
                  <a:schemeClr val="tx1"/>
                </a:solidFill>
                <a:latin typeface="+mn-lt"/>
              </a:rPr>
              <a:t>spline</a:t>
            </a:r>
            <a:r>
              <a:rPr lang="en-GB" sz="1600" i="1" dirty="0" smtClean="0">
                <a:solidFill>
                  <a:schemeClr val="tx1"/>
                </a:solidFill>
                <a:latin typeface="+mn-lt"/>
              </a:rPr>
              <a:t> </a:t>
            </a:r>
            <a:endParaRPr lang="en-GB" sz="16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460240" y="5867400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i="1" dirty="0" smtClean="0">
                <a:solidFill>
                  <a:schemeClr val="tx1"/>
                </a:solidFill>
                <a:latin typeface="+mn-lt"/>
              </a:rPr>
              <a:t>Mean ratio </a:t>
            </a:r>
            <a:r>
              <a:rPr lang="es-ES" sz="1600" i="1" dirty="0" err="1" smtClean="0">
                <a:solidFill>
                  <a:schemeClr val="tx1"/>
                </a:solidFill>
                <a:latin typeface="+mn-lt"/>
              </a:rPr>
              <a:t>Jacobian</a:t>
            </a:r>
            <a:endParaRPr lang="es-ES" sz="16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048500" y="5882640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i="1" dirty="0" smtClean="0">
                <a:solidFill>
                  <a:schemeClr val="tx1"/>
                </a:solidFill>
                <a:latin typeface="+mn-lt"/>
              </a:rPr>
              <a:t>Mean ratio </a:t>
            </a:r>
            <a:r>
              <a:rPr lang="es-ES" sz="1600" i="1" dirty="0" err="1" smtClean="0">
                <a:solidFill>
                  <a:schemeClr val="tx1"/>
                </a:solidFill>
                <a:latin typeface="+mn-lt"/>
              </a:rPr>
              <a:t>Jacobian</a:t>
            </a:r>
            <a:endParaRPr lang="es-ES" sz="16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00100" y="559308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i="1" dirty="0" smtClean="0">
                <a:solidFill>
                  <a:schemeClr val="tx1"/>
                </a:solidFill>
                <a:latin typeface="+mn-lt"/>
              </a:rPr>
              <a:t>Isla de Gran Canaria</a:t>
            </a:r>
            <a:endParaRPr lang="es-ES" sz="18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1 Título"/>
          <p:cNvSpPr>
            <a:spLocks noGrp="1"/>
          </p:cNvSpPr>
          <p:nvPr>
            <p:ph type="title" idx="4294967295"/>
          </p:nvPr>
        </p:nvSpPr>
        <p:spPr>
          <a:xfrm>
            <a:off x="556096" y="159232"/>
            <a:ext cx="9273704" cy="576262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s-ES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Adaptive</a:t>
            </a:r>
            <a:r>
              <a:rPr lang="es-E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refinement</a:t>
            </a:r>
            <a:r>
              <a:rPr lang="es-E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es-E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improve</a:t>
            </a:r>
            <a:r>
              <a:rPr lang="es-E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parameterization</a:t>
            </a:r>
            <a:r>
              <a:rPr lang="es-E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quality</a:t>
            </a:r>
            <a:r>
              <a:rPr lang="es-ES" dirty="0" smtClean="0">
                <a:solidFill>
                  <a:srgbClr val="FFDA79"/>
                </a:solidFill>
                <a:cs typeface="Arial" pitchFamily="34" charset="0"/>
              </a:rPr>
              <a:t/>
            </a:r>
            <a:br>
              <a:rPr lang="es-ES" dirty="0" smtClean="0">
                <a:solidFill>
                  <a:srgbClr val="FFDA79"/>
                </a:solidFill>
                <a:cs typeface="Arial" pitchFamily="34" charset="0"/>
              </a:rPr>
            </a:br>
            <a:r>
              <a:rPr lang="es-ES_tradnl" b="0" dirty="0" smtClean="0">
                <a:solidFill>
                  <a:srgbClr val="FFC000"/>
                </a:solidFill>
              </a:rPr>
              <a:t/>
            </a:r>
            <a:br>
              <a:rPr lang="es-ES_tradnl" b="0" dirty="0" smtClean="0">
                <a:solidFill>
                  <a:srgbClr val="FFC000"/>
                </a:solidFill>
              </a:rPr>
            </a:br>
            <a:r>
              <a:rPr lang="es-ES" b="0" dirty="0" smtClean="0">
                <a:solidFill>
                  <a:srgbClr val="FFC000"/>
                </a:solidFill>
                <a:latin typeface="+mn-lt"/>
              </a:rPr>
              <a:t/>
            </a:r>
            <a:br>
              <a:rPr lang="es-ES" b="0" dirty="0" smtClean="0">
                <a:solidFill>
                  <a:srgbClr val="FFC000"/>
                </a:solidFill>
                <a:latin typeface="+mn-lt"/>
              </a:rPr>
            </a:br>
            <a:endParaRPr lang="es-ES" b="0" dirty="0">
              <a:solidFill>
                <a:srgbClr val="FFC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2081" y="80492"/>
            <a:ext cx="8321040" cy="576262"/>
          </a:xfrm>
        </p:spPr>
        <p:txBody>
          <a:bodyPr/>
          <a:lstStyle/>
          <a:p>
            <a:pPr lvl="0" algn="r">
              <a:lnSpc>
                <a:spcPts val="4000"/>
              </a:lnSpc>
            </a:pPr>
            <a:r>
              <a:rPr lang="es-ES_tradnl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3D </a:t>
            </a:r>
            <a:r>
              <a:rPr lang="es-ES_tradnl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spline</a:t>
            </a:r>
            <a:r>
              <a:rPr lang="es-ES_tradnl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parameterization</a:t>
            </a:r>
            <a:r>
              <a:rPr lang="es-ES_tradnl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using</a:t>
            </a:r>
            <a:r>
              <a:rPr lang="es-ES_tradnl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tetrahedral</a:t>
            </a:r>
            <a:r>
              <a:rPr lang="es-ES_tradnl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mesh</a:t>
            </a:r>
            <a:r>
              <a:rPr lang="es-ES_tradnl" dirty="0" smtClean="0">
                <a:solidFill>
                  <a:srgbClr val="C8C8C8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_tradnl" dirty="0" smtClean="0">
                <a:solidFill>
                  <a:srgbClr val="C8C8C8"/>
                </a:solidFill>
                <a:latin typeface="Arial" pitchFamily="34" charset="0"/>
                <a:cs typeface="Arial" pitchFamily="34" charset="0"/>
              </a:rPr>
            </a:b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59" y="3249020"/>
            <a:ext cx="2412321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2166" y="1903473"/>
            <a:ext cx="1951834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Flecha derecha"/>
          <p:cNvSpPr/>
          <p:nvPr/>
        </p:nvSpPr>
        <p:spPr bwMode="auto">
          <a:xfrm>
            <a:off x="4183320" y="5537507"/>
            <a:ext cx="1569720" cy="250218"/>
          </a:xfrm>
          <a:prstGeom prst="rightArrow">
            <a:avLst/>
          </a:prstGeom>
          <a:noFill/>
          <a:ln w="285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/>
            <a:endParaRPr lang="es-ES"/>
          </a:p>
        </p:txBody>
      </p:sp>
      <p:sp>
        <p:nvSpPr>
          <p:cNvPr id="41" name="40 CuadroTexto"/>
          <p:cNvSpPr txBox="1"/>
          <p:nvPr/>
        </p:nvSpPr>
        <p:spPr>
          <a:xfrm>
            <a:off x="50800" y="1680393"/>
            <a:ext cx="35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dirty="0" err="1" smtClean="0">
                <a:solidFill>
                  <a:srgbClr val="FF0000"/>
                </a:solidFill>
                <a:latin typeface="+mn-lt"/>
              </a:rPr>
              <a:t>tetrahedral</a:t>
            </a:r>
            <a:r>
              <a:rPr lang="es-ES" sz="1800" dirty="0" smtClean="0">
                <a:solidFill>
                  <a:srgbClr val="FF0000"/>
                </a:solidFill>
                <a:latin typeface="+mn-lt"/>
              </a:rPr>
              <a:t>  </a:t>
            </a:r>
            <a:r>
              <a:rPr lang="es-ES" sz="1800" dirty="0" err="1" smtClean="0">
                <a:solidFill>
                  <a:srgbClr val="FF0000"/>
                </a:solidFill>
                <a:latin typeface="+mn-lt"/>
              </a:rPr>
              <a:t>parameterization</a:t>
            </a:r>
            <a:r>
              <a:rPr lang="es-ES" sz="1800" dirty="0" smtClean="0">
                <a:solidFill>
                  <a:srgbClr val="FF0000"/>
                </a:solidFill>
                <a:latin typeface="+mn-lt"/>
              </a:rPr>
              <a:t> </a:t>
            </a:r>
            <a:endParaRPr lang="es-E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2" name="61 Forma libre"/>
          <p:cNvSpPr/>
          <p:nvPr/>
        </p:nvSpPr>
        <p:spPr bwMode="auto">
          <a:xfrm rot="20247836">
            <a:off x="454658" y="2490469"/>
            <a:ext cx="2222500" cy="552450"/>
          </a:xfrm>
          <a:custGeom>
            <a:avLst/>
            <a:gdLst>
              <a:gd name="connsiteX0" fmla="*/ 0 w 2222500"/>
              <a:gd name="connsiteY0" fmla="*/ 552450 h 552450"/>
              <a:gd name="connsiteX1" fmla="*/ 381000 w 2222500"/>
              <a:gd name="connsiteY1" fmla="*/ 247650 h 552450"/>
              <a:gd name="connsiteX2" fmla="*/ 939800 w 2222500"/>
              <a:gd name="connsiteY2" fmla="*/ 31750 h 552450"/>
              <a:gd name="connsiteX3" fmla="*/ 1651000 w 2222500"/>
              <a:gd name="connsiteY3" fmla="*/ 57150 h 552450"/>
              <a:gd name="connsiteX4" fmla="*/ 2222500 w 2222500"/>
              <a:gd name="connsiteY4" fmla="*/ 31115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500" h="552450">
                <a:moveTo>
                  <a:pt x="0" y="552450"/>
                </a:moveTo>
                <a:cubicBezTo>
                  <a:pt x="112183" y="443441"/>
                  <a:pt x="224367" y="334433"/>
                  <a:pt x="381000" y="247650"/>
                </a:cubicBezTo>
                <a:cubicBezTo>
                  <a:pt x="537633" y="160867"/>
                  <a:pt x="728133" y="63500"/>
                  <a:pt x="939800" y="31750"/>
                </a:cubicBezTo>
                <a:cubicBezTo>
                  <a:pt x="1151467" y="0"/>
                  <a:pt x="1437217" y="10583"/>
                  <a:pt x="1651000" y="57150"/>
                </a:cubicBezTo>
                <a:cubicBezTo>
                  <a:pt x="1864783" y="103717"/>
                  <a:pt x="2043641" y="207433"/>
                  <a:pt x="2222500" y="311150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s-ES" sz="40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3098" y="3282314"/>
            <a:ext cx="2492902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3391" y="1900873"/>
            <a:ext cx="1962634" cy="21600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14" name="13 Forma libre"/>
          <p:cNvSpPr/>
          <p:nvPr/>
        </p:nvSpPr>
        <p:spPr bwMode="auto">
          <a:xfrm rot="2352111">
            <a:off x="7297418" y="2490470"/>
            <a:ext cx="2222500" cy="552450"/>
          </a:xfrm>
          <a:custGeom>
            <a:avLst/>
            <a:gdLst>
              <a:gd name="connsiteX0" fmla="*/ 0 w 2222500"/>
              <a:gd name="connsiteY0" fmla="*/ 552450 h 552450"/>
              <a:gd name="connsiteX1" fmla="*/ 381000 w 2222500"/>
              <a:gd name="connsiteY1" fmla="*/ 247650 h 552450"/>
              <a:gd name="connsiteX2" fmla="*/ 939800 w 2222500"/>
              <a:gd name="connsiteY2" fmla="*/ 31750 h 552450"/>
              <a:gd name="connsiteX3" fmla="*/ 1651000 w 2222500"/>
              <a:gd name="connsiteY3" fmla="*/ 57150 h 552450"/>
              <a:gd name="connsiteX4" fmla="*/ 2222500 w 2222500"/>
              <a:gd name="connsiteY4" fmla="*/ 31115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500" h="552450">
                <a:moveTo>
                  <a:pt x="0" y="552450"/>
                </a:moveTo>
                <a:cubicBezTo>
                  <a:pt x="112183" y="443441"/>
                  <a:pt x="224367" y="334433"/>
                  <a:pt x="381000" y="247650"/>
                </a:cubicBezTo>
                <a:cubicBezTo>
                  <a:pt x="537633" y="160867"/>
                  <a:pt x="728133" y="63500"/>
                  <a:pt x="939800" y="31750"/>
                </a:cubicBezTo>
                <a:cubicBezTo>
                  <a:pt x="1151467" y="0"/>
                  <a:pt x="1437217" y="10583"/>
                  <a:pt x="1651000" y="57150"/>
                </a:cubicBezTo>
                <a:cubicBezTo>
                  <a:pt x="1864783" y="103717"/>
                  <a:pt x="2043641" y="207433"/>
                  <a:pt x="2222500" y="311150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s-ES" sz="40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071360" y="1715953"/>
            <a:ext cx="35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dirty="0" err="1" smtClean="0">
                <a:solidFill>
                  <a:srgbClr val="FF0000"/>
                </a:solidFill>
                <a:latin typeface="+mn-lt"/>
              </a:rPr>
              <a:t>Spline</a:t>
            </a:r>
            <a:r>
              <a:rPr lang="es-ES" sz="1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800" dirty="0" err="1" smtClean="0">
                <a:solidFill>
                  <a:srgbClr val="FF0000"/>
                </a:solidFill>
                <a:latin typeface="+mn-lt"/>
              </a:rPr>
              <a:t>parameterization</a:t>
            </a:r>
            <a:endParaRPr lang="es-E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857255" y="4459011"/>
            <a:ext cx="4976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dirty="0" smtClean="0">
                <a:solidFill>
                  <a:schemeClr val="accent2"/>
                </a:solidFill>
                <a:latin typeface="+mn-lt"/>
              </a:rPr>
              <a:t>T-</a:t>
            </a:r>
            <a:r>
              <a:rPr lang="es-ES" sz="1600" dirty="0" err="1" smtClean="0">
                <a:solidFill>
                  <a:schemeClr val="accent2"/>
                </a:solidFill>
                <a:latin typeface="+mn-lt"/>
              </a:rPr>
              <a:t>mesh</a:t>
            </a:r>
            <a:r>
              <a:rPr lang="es-ES" sz="1600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/>
                </a:solidFill>
                <a:latin typeface="+mn-lt"/>
              </a:rPr>
              <a:t>vertices</a:t>
            </a:r>
            <a:r>
              <a:rPr lang="es-ES" sz="1600" dirty="0" smtClean="0">
                <a:solidFill>
                  <a:schemeClr val="accent2"/>
                </a:solidFill>
                <a:latin typeface="+mn-lt"/>
              </a:rPr>
              <a:t> are </a:t>
            </a:r>
            <a:r>
              <a:rPr lang="es-ES" sz="1600" dirty="0" err="1" smtClean="0">
                <a:solidFill>
                  <a:schemeClr val="accent2"/>
                </a:solidFill>
                <a:latin typeface="+mn-lt"/>
              </a:rPr>
              <a:t>located</a:t>
            </a:r>
            <a:r>
              <a:rPr lang="es-ES" sz="1600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/>
                </a:solidFill>
                <a:latin typeface="+mn-lt"/>
              </a:rPr>
              <a:t>via</a:t>
            </a:r>
            <a:r>
              <a:rPr lang="es-ES" sz="1600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/>
                </a:solidFill>
                <a:latin typeface="+mn-lt"/>
              </a:rPr>
              <a:t>tetrahedral</a:t>
            </a:r>
            <a:r>
              <a:rPr lang="es-ES" sz="1600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/>
                </a:solidFill>
                <a:latin typeface="+mn-lt"/>
              </a:rPr>
              <a:t>parameterization</a:t>
            </a:r>
            <a:r>
              <a:rPr lang="es-ES" sz="1600" dirty="0" smtClean="0">
                <a:solidFill>
                  <a:schemeClr val="accent2"/>
                </a:solidFill>
                <a:latin typeface="+mn-lt"/>
              </a:rPr>
              <a:t> in </a:t>
            </a:r>
            <a:r>
              <a:rPr lang="es-ES" sz="1600" dirty="0" err="1" smtClean="0">
                <a:solidFill>
                  <a:schemeClr val="accent2"/>
                </a:solidFill>
                <a:latin typeface="+mn-lt"/>
              </a:rPr>
              <a:t>order</a:t>
            </a:r>
            <a:r>
              <a:rPr lang="es-ES" sz="1600" dirty="0" smtClean="0">
                <a:solidFill>
                  <a:schemeClr val="accent2"/>
                </a:solidFill>
                <a:latin typeface="+mn-lt"/>
              </a:rPr>
              <a:t> to </a:t>
            </a:r>
            <a:r>
              <a:rPr lang="es-ES" sz="1600" dirty="0" err="1" smtClean="0">
                <a:solidFill>
                  <a:schemeClr val="accent2"/>
                </a:solidFill>
                <a:latin typeface="+mn-lt"/>
              </a:rPr>
              <a:t>construct</a:t>
            </a:r>
            <a:r>
              <a:rPr lang="es-ES" sz="1600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/>
                </a:solidFill>
                <a:latin typeface="+mn-lt"/>
              </a:rPr>
              <a:t>spline</a:t>
            </a:r>
            <a:r>
              <a:rPr lang="es-ES" sz="1600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/>
                </a:solidFill>
                <a:latin typeface="+mn-lt"/>
              </a:rPr>
              <a:t>parameterization</a:t>
            </a:r>
            <a:endParaRPr lang="es-ES" sz="16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08000" y="1146993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b="1" dirty="0" err="1" smtClean="0">
                <a:solidFill>
                  <a:schemeClr val="tx1"/>
                </a:solidFill>
                <a:latin typeface="+mn-lt"/>
              </a:rPr>
              <a:t>Meccano</a:t>
            </a:r>
            <a:r>
              <a:rPr lang="es-ES" sz="18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1800" b="1" dirty="0" err="1" smtClean="0">
                <a:solidFill>
                  <a:schemeClr val="tx1"/>
                </a:solidFill>
                <a:latin typeface="+mn-lt"/>
              </a:rPr>
              <a:t>method</a:t>
            </a:r>
            <a:endParaRPr lang="es-E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17 Flecha abajo"/>
          <p:cNvSpPr/>
          <p:nvPr/>
        </p:nvSpPr>
        <p:spPr bwMode="auto">
          <a:xfrm>
            <a:off x="1346200" y="1480820"/>
            <a:ext cx="144000" cy="252000"/>
          </a:xfrm>
          <a:prstGeom prst="downArrow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199" y="504508"/>
            <a:ext cx="9448801" cy="1476692"/>
          </a:xfrm>
          <a:prstGeom prst="rect">
            <a:avLst/>
          </a:prstGeom>
        </p:spPr>
        <p:txBody>
          <a:bodyPr/>
          <a:lstStyle/>
          <a:p>
            <a:pPr lvl="0" algn="l" eaLnBrk="1" hangingPunct="1">
              <a:lnSpc>
                <a:spcPct val="150000"/>
              </a:lnSpc>
            </a:pPr>
            <a:r>
              <a:rPr kumimoji="0" lang="en-US" sz="3200" b="1" kern="0" dirty="0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Testing of the strategy. </a:t>
            </a:r>
          </a:p>
          <a:p>
            <a:pPr lvl="0" algn="l" eaLnBrk="1" hangingPunct="1">
              <a:lnSpc>
                <a:spcPct val="150000"/>
              </a:lnSpc>
            </a:pPr>
            <a:r>
              <a:rPr kumimoji="0" lang="en-US" sz="3200" b="1" kern="0" dirty="0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Computational examples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42819" y="161608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Surface </a:t>
            </a:r>
            <a:r>
              <a:rPr lang="en-US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modelling</a:t>
            </a: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CuadroTexto 4"/>
          <p:cNvSpPr txBox="1"/>
          <p:nvPr/>
        </p:nvSpPr>
        <p:spPr>
          <a:xfrm>
            <a:off x="5215238" y="1262021"/>
            <a:ext cx="4919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b="1" dirty="0" smtClean="0">
                <a:solidFill>
                  <a:srgbClr val="000000"/>
                </a:solidFill>
                <a:latin typeface="+mn-lt"/>
                <a:cs typeface="Arial"/>
              </a:rPr>
              <a:t>Floater parameterization</a:t>
            </a:r>
            <a:endParaRPr kumimoji="0" lang="en-US" sz="1600" b="1" dirty="0">
              <a:solidFill>
                <a:srgbClr val="000000"/>
              </a:solidFill>
              <a:latin typeface="+mn-lt"/>
              <a:cs typeface="Arial"/>
            </a:endParaRPr>
          </a:p>
        </p:txBody>
      </p:sp>
      <p:sp>
        <p:nvSpPr>
          <p:cNvPr id="11" name="CuadroTexto 4"/>
          <p:cNvSpPr txBox="1"/>
          <p:nvPr/>
        </p:nvSpPr>
        <p:spPr>
          <a:xfrm>
            <a:off x="870568" y="5910221"/>
            <a:ext cx="4919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i="1" dirty="0" smtClean="0">
                <a:solidFill>
                  <a:srgbClr val="000000"/>
                </a:solidFill>
                <a:latin typeface="+mn-lt"/>
                <a:cs typeface="Arial"/>
              </a:rPr>
              <a:t>input surface triangulation</a:t>
            </a:r>
            <a:endParaRPr kumimoji="0" lang="en-US" sz="1600" i="1" dirty="0">
              <a:solidFill>
                <a:srgbClr val="000000"/>
              </a:solidFill>
              <a:latin typeface="+mn-lt"/>
              <a:cs typeface="Arial"/>
            </a:endParaRPr>
          </a:p>
        </p:txBody>
      </p:sp>
      <p:sp>
        <p:nvSpPr>
          <p:cNvPr id="16" name="CuadroTexto 4"/>
          <p:cNvSpPr txBox="1"/>
          <p:nvPr/>
        </p:nvSpPr>
        <p:spPr>
          <a:xfrm>
            <a:off x="5029200" y="5809891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i="1" dirty="0" smtClean="0">
                <a:solidFill>
                  <a:srgbClr val="000000"/>
                </a:solidFill>
                <a:latin typeface="+mn-lt"/>
                <a:cs typeface="Arial"/>
              </a:rPr>
              <a:t>parametric  domain, triangulation</a:t>
            </a:r>
          </a:p>
          <a:p>
            <a:pPr algn="l" eaLnBrk="1" hangingPunct="1"/>
            <a:endParaRPr kumimoji="0" lang="en-US" sz="1600" i="1" dirty="0">
              <a:solidFill>
                <a:srgbClr val="000000"/>
              </a:solidFill>
              <a:latin typeface="+mn-lt"/>
              <a:cs typeface="Arial"/>
            </a:endParaRPr>
          </a:p>
        </p:txBody>
      </p:sp>
      <p:pic>
        <p:nvPicPr>
          <p:cNvPr id="1681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2550" y="2397301"/>
            <a:ext cx="3201727" cy="3194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42 Grupo"/>
          <p:cNvGrpSpPr/>
          <p:nvPr/>
        </p:nvGrpSpPr>
        <p:grpSpPr>
          <a:xfrm>
            <a:off x="5181600" y="2451106"/>
            <a:ext cx="3128010" cy="3964934"/>
            <a:chOff x="14768964" y="1547430"/>
            <a:chExt cx="3128010" cy="3964934"/>
          </a:xfrm>
        </p:grpSpPr>
        <p:pic>
          <p:nvPicPr>
            <p:cNvPr id="137728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768964" y="1547430"/>
              <a:ext cx="3128010" cy="3135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CuadroTexto 4"/>
            <p:cNvSpPr txBox="1"/>
            <p:nvPr/>
          </p:nvSpPr>
          <p:spPr>
            <a:xfrm>
              <a:off x="15297284" y="4927589"/>
              <a:ext cx="2374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kumimoji="0" lang="en-US" sz="1600" i="1" dirty="0" err="1" smtClean="0">
                  <a:solidFill>
                    <a:srgbClr val="000000"/>
                  </a:solidFill>
                  <a:latin typeface="+mn-lt"/>
                  <a:cs typeface="Arial"/>
                </a:rPr>
                <a:t>quadtree</a:t>
              </a:r>
              <a:r>
                <a:rPr kumimoji="0" lang="en-US" sz="1600" i="1" dirty="0" smtClean="0">
                  <a:solidFill>
                    <a:srgbClr val="000000"/>
                  </a:solidFill>
                  <a:latin typeface="+mn-lt"/>
                  <a:cs typeface="Arial"/>
                </a:rPr>
                <a:t> T-mesh</a:t>
              </a:r>
            </a:p>
            <a:p>
              <a:pPr algn="l" eaLnBrk="1" hangingPunct="1"/>
              <a:endParaRPr kumimoji="0" lang="en-US" sz="1600" i="1" dirty="0">
                <a:solidFill>
                  <a:srgbClr val="000000"/>
                </a:solidFill>
                <a:latin typeface="+mn-lt"/>
                <a:cs typeface="Arial"/>
              </a:endParaRPr>
            </a:p>
          </p:txBody>
        </p:sp>
      </p:grp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" y="1231874"/>
            <a:ext cx="3162300" cy="457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43 Grupo"/>
          <p:cNvGrpSpPr/>
          <p:nvPr/>
        </p:nvGrpSpPr>
        <p:grpSpPr>
          <a:xfrm>
            <a:off x="571500" y="1253490"/>
            <a:ext cx="5250314" cy="4972049"/>
            <a:chOff x="10344150" y="476250"/>
            <a:chExt cx="4983614" cy="4796478"/>
          </a:xfrm>
        </p:grpSpPr>
        <p:pic>
          <p:nvPicPr>
            <p:cNvPr id="168141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344150" y="476250"/>
              <a:ext cx="3037794" cy="4319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CuadroTexto 4"/>
            <p:cNvSpPr txBox="1"/>
            <p:nvPr/>
          </p:nvSpPr>
          <p:spPr>
            <a:xfrm>
              <a:off x="10408402" y="4934174"/>
              <a:ext cx="49193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kumimoji="0" lang="en-US" sz="1600" i="1" dirty="0" err="1" smtClean="0">
                  <a:solidFill>
                    <a:srgbClr val="000000"/>
                  </a:solidFill>
                  <a:latin typeface="+mn-lt"/>
                  <a:cs typeface="Arial"/>
                </a:rPr>
                <a:t>spline</a:t>
              </a:r>
              <a:r>
                <a:rPr kumimoji="0" lang="en-US" sz="1600" i="1" dirty="0" smtClean="0">
                  <a:solidFill>
                    <a:srgbClr val="000000"/>
                  </a:solidFill>
                  <a:latin typeface="+mn-lt"/>
                  <a:cs typeface="Arial"/>
                </a:rPr>
                <a:t> representation of the surface</a:t>
              </a:r>
              <a:endParaRPr kumimoji="0" lang="en-US" sz="1600" i="1" dirty="0">
                <a:solidFill>
                  <a:srgbClr val="000000"/>
                </a:solidFill>
                <a:latin typeface="+mn-lt"/>
                <a:cs typeface="Arial"/>
              </a:endParaRPr>
            </a:p>
          </p:txBody>
        </p:sp>
      </p:grpSp>
      <p:sp>
        <p:nvSpPr>
          <p:cNvPr id="24" name="Freeform 96"/>
          <p:cNvSpPr>
            <a:spLocks/>
          </p:cNvSpPr>
          <p:nvPr/>
        </p:nvSpPr>
        <p:spPr bwMode="auto">
          <a:xfrm rot="1334399" flipH="1">
            <a:off x="3478261" y="1494155"/>
            <a:ext cx="2427287" cy="623888"/>
          </a:xfrm>
          <a:custGeom>
            <a:avLst/>
            <a:gdLst/>
            <a:ahLst/>
            <a:cxnLst>
              <a:cxn ang="0">
                <a:pos x="0" y="213"/>
              </a:cxn>
              <a:cxn ang="0">
                <a:pos x="352" y="69"/>
              </a:cxn>
              <a:cxn ang="0">
                <a:pos x="682" y="5"/>
              </a:cxn>
              <a:cxn ang="0">
                <a:pos x="1002" y="37"/>
              </a:cxn>
              <a:cxn ang="0">
                <a:pos x="1280" y="138"/>
              </a:cxn>
              <a:cxn ang="0">
                <a:pos x="1514" y="287"/>
              </a:cxn>
              <a:cxn ang="0">
                <a:pos x="1800" y="534"/>
              </a:cxn>
            </a:cxnLst>
            <a:rect l="0" t="0" r="r" b="b"/>
            <a:pathLst>
              <a:path w="1800" h="534">
                <a:moveTo>
                  <a:pt x="0" y="213"/>
                </a:moveTo>
                <a:cubicBezTo>
                  <a:pt x="59" y="189"/>
                  <a:pt x="238" y="104"/>
                  <a:pt x="352" y="69"/>
                </a:cubicBezTo>
                <a:cubicBezTo>
                  <a:pt x="466" y="34"/>
                  <a:pt x="574" y="10"/>
                  <a:pt x="682" y="5"/>
                </a:cubicBezTo>
                <a:cubicBezTo>
                  <a:pt x="790" y="0"/>
                  <a:pt x="903" y="15"/>
                  <a:pt x="1002" y="37"/>
                </a:cubicBezTo>
                <a:cubicBezTo>
                  <a:pt x="1101" y="59"/>
                  <a:pt x="1195" y="96"/>
                  <a:pt x="1280" y="138"/>
                </a:cubicBezTo>
                <a:cubicBezTo>
                  <a:pt x="1365" y="180"/>
                  <a:pt x="1427" y="221"/>
                  <a:pt x="1514" y="287"/>
                </a:cubicBezTo>
                <a:cubicBezTo>
                  <a:pt x="1601" y="353"/>
                  <a:pt x="1741" y="483"/>
                  <a:pt x="1800" y="534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11" grpId="0"/>
      <p:bldP spid="16" grpId="0"/>
      <p:bldP spid="16" grpId="1"/>
      <p:bldP spid="2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42819" y="161608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Surface </a:t>
            </a:r>
            <a:r>
              <a:rPr lang="en-US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modelling</a:t>
            </a: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7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71" y="1070608"/>
            <a:ext cx="7383856" cy="473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uadroTexto 4"/>
          <p:cNvSpPr txBox="1"/>
          <p:nvPr/>
        </p:nvSpPr>
        <p:spPr>
          <a:xfrm>
            <a:off x="821038" y="6058811"/>
            <a:ext cx="4919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i="1" dirty="0" smtClean="0">
                <a:solidFill>
                  <a:srgbClr val="000000"/>
                </a:solidFill>
                <a:latin typeface="+mn-lt"/>
                <a:cs typeface="Arial"/>
              </a:rPr>
              <a:t>input surface triangulation</a:t>
            </a:r>
            <a:endParaRPr kumimoji="0" lang="en-US" sz="1600" i="1" dirty="0">
              <a:solidFill>
                <a:srgbClr val="000000"/>
              </a:solidFill>
              <a:latin typeface="+mn-lt"/>
              <a:cs typeface="Arial"/>
            </a:endParaRPr>
          </a:p>
        </p:txBody>
      </p:sp>
      <p:sp>
        <p:nvSpPr>
          <p:cNvPr id="13" name="CuadroTexto 4"/>
          <p:cNvSpPr txBox="1"/>
          <p:nvPr/>
        </p:nvSpPr>
        <p:spPr>
          <a:xfrm>
            <a:off x="4986638" y="6033411"/>
            <a:ext cx="4919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i="1" dirty="0" err="1" smtClean="0">
                <a:solidFill>
                  <a:srgbClr val="000000"/>
                </a:solidFill>
                <a:latin typeface="+mn-lt"/>
                <a:cs typeface="Arial"/>
              </a:rPr>
              <a:t>spline</a:t>
            </a:r>
            <a:r>
              <a:rPr kumimoji="0" lang="en-US" sz="1600" i="1" dirty="0" smtClean="0">
                <a:solidFill>
                  <a:srgbClr val="000000"/>
                </a:solidFill>
                <a:latin typeface="+mn-lt"/>
                <a:cs typeface="Arial"/>
              </a:rPr>
              <a:t> representation of the surface</a:t>
            </a:r>
            <a:endParaRPr kumimoji="0" lang="en-US" sz="1600" i="1" dirty="0">
              <a:solidFill>
                <a:srgbClr val="000000"/>
              </a:solidFill>
              <a:latin typeface="+mn-lt"/>
              <a:cs typeface="Arial"/>
            </a:endParaRPr>
          </a:p>
        </p:txBody>
      </p:sp>
      <p:pic>
        <p:nvPicPr>
          <p:cNvPr id="13772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030" y="1095354"/>
            <a:ext cx="7311008" cy="473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27579" y="161608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Interpolation problem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77292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615" y="1094767"/>
            <a:ext cx="5298302" cy="351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729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9193" y="1955041"/>
            <a:ext cx="1538287" cy="59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729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" y="5429250"/>
            <a:ext cx="58959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729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432935"/>
            <a:ext cx="31527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adroTexto 4"/>
          <p:cNvSpPr txBox="1"/>
          <p:nvPr/>
        </p:nvSpPr>
        <p:spPr>
          <a:xfrm>
            <a:off x="315578" y="1367294"/>
            <a:ext cx="7690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function to approximate:</a:t>
            </a:r>
            <a:endParaRPr kumimoji="0" lang="en-US" sz="1800" dirty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58059" y="161608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Interpolation problem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27 Grupo"/>
          <p:cNvGrpSpPr/>
          <p:nvPr/>
        </p:nvGrpSpPr>
        <p:grpSpPr>
          <a:xfrm>
            <a:off x="310498" y="1333141"/>
            <a:ext cx="9107822" cy="4835629"/>
            <a:chOff x="264778" y="1531261"/>
            <a:chExt cx="9107822" cy="4835629"/>
          </a:xfrm>
        </p:grpSpPr>
        <p:pic>
          <p:nvPicPr>
            <p:cNvPr id="29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5280" y="3539110"/>
              <a:ext cx="9037320" cy="2827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CuadroTexto 4"/>
            <p:cNvSpPr txBox="1"/>
            <p:nvPr/>
          </p:nvSpPr>
          <p:spPr>
            <a:xfrm>
              <a:off x="264778" y="1531261"/>
              <a:ext cx="87573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kumimoji="0" lang="en-US" sz="2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Adaptive refinement using error indicator based on the exact </a:t>
              </a:r>
              <a:r>
                <a:rPr kumimoji="0" lang="en-US" sz="2000" i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</a:t>
              </a:r>
              <a:r>
                <a:rPr kumimoji="0" lang="en-US" sz="2000" baseline="30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kumimoji="0" lang="en-US" sz="2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error:</a:t>
              </a:r>
              <a:endParaRPr kumimoji="0"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303" y="2050415"/>
              <a:ext cx="6162675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12339" y="161608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Interpolation problem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6680" y="2114435"/>
            <a:ext cx="4963477" cy="359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CuadroTexto 4"/>
          <p:cNvSpPr txBox="1"/>
          <p:nvPr/>
        </p:nvSpPr>
        <p:spPr>
          <a:xfrm>
            <a:off x="234298" y="1166634"/>
            <a:ext cx="2844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Error convergence:</a:t>
            </a:r>
            <a:endParaRPr kumimoji="0"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7480" y="1136700"/>
            <a:ext cx="4267200" cy="54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CuadroTexto 4"/>
          <p:cNvSpPr txBox="1"/>
          <p:nvPr/>
        </p:nvSpPr>
        <p:spPr>
          <a:xfrm>
            <a:off x="3922378" y="5875794"/>
            <a:ext cx="7690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adaptive and uniform refinement with our </a:t>
            </a:r>
            <a:r>
              <a:rPr kumimoji="0" lang="en-US" sz="1600" i="1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spline</a:t>
            </a:r>
            <a:r>
              <a:rPr kumimoji="0" lang="en-US" sz="16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functions</a:t>
            </a:r>
            <a:endParaRPr kumimoji="0" lang="en-US" sz="1600" i="1" dirty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44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109980"/>
            <a:ext cx="4902760" cy="239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2427579" y="144780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Isogeometric</a:t>
            </a: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Analysis </a:t>
            </a:r>
            <a:r>
              <a:rPr lang="en-US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Finite Element Method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36945" y="1108536"/>
            <a:ext cx="4243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b="1" dirty="0" err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Basis</a:t>
            </a:r>
            <a:r>
              <a:rPr lang="es-ES" sz="20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 </a:t>
            </a:r>
            <a:r>
              <a:rPr lang="es-ES" sz="2000" b="1" dirty="0" err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functions</a:t>
            </a:r>
            <a:r>
              <a:rPr lang="es-ES" sz="20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 </a:t>
            </a:r>
            <a:r>
              <a:rPr lang="es-ES" sz="2000" b="1" dirty="0" err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for</a:t>
            </a:r>
            <a:r>
              <a:rPr lang="es-ES" sz="20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 FEM and IGA:</a:t>
            </a:r>
            <a:endParaRPr lang="en-US" sz="2000" b="1" dirty="0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836921" y="3552016"/>
            <a:ext cx="4069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FEM  </a:t>
            </a:r>
            <a:r>
              <a:rPr lang="es-ES" sz="16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basis</a:t>
            </a:r>
            <a:r>
              <a:rPr lang="es-ES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s-ES" sz="16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Lagrange</a:t>
            </a:r>
            <a:r>
              <a:rPr lang="es-ES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function</a:t>
            </a:r>
            <a:r>
              <a:rPr lang="es-ES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order</a:t>
            </a:r>
            <a:r>
              <a:rPr lang="es-ES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3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347685" y="5926916"/>
            <a:ext cx="3908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IGA  </a:t>
            </a:r>
            <a:r>
              <a:rPr lang="es-ES" sz="16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basis</a:t>
            </a:r>
            <a:r>
              <a:rPr lang="es-ES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B-</a:t>
            </a:r>
            <a:r>
              <a:rPr lang="es-ES" sz="16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splines</a:t>
            </a:r>
            <a:r>
              <a:rPr lang="es-ES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function</a:t>
            </a:r>
            <a:r>
              <a:rPr lang="es-ES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order</a:t>
            </a:r>
            <a:r>
              <a:rPr lang="es-ES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3</a:t>
            </a:r>
            <a:r>
              <a:rPr lang="es-E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14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8" y="3662680"/>
            <a:ext cx="5465053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12339" y="146368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Interpolation problem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1495425" y="1968970"/>
            <a:ext cx="9203055" cy="3986298"/>
            <a:chOff x="626745" y="2212810"/>
            <a:chExt cx="9203055" cy="3986298"/>
          </a:xfrm>
        </p:grpSpPr>
        <p:pic>
          <p:nvPicPr>
            <p:cNvPr id="176333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6745" y="2240280"/>
              <a:ext cx="3497232" cy="3478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633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1110" y="2212810"/>
              <a:ext cx="3524250" cy="3546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CuadroTexto 4"/>
            <p:cNvSpPr txBox="1"/>
            <p:nvPr/>
          </p:nvSpPr>
          <p:spPr>
            <a:xfrm>
              <a:off x="950578" y="5860554"/>
              <a:ext cx="43681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kumimoji="0" lang="en-US" sz="1600" i="1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Lagrange  cubic basis functions  </a:t>
              </a:r>
              <a:endParaRPr kumimoji="0" lang="en-US" sz="1600" i="1" dirty="0">
                <a:solidFill>
                  <a:srgbClr val="000000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22" name="CuadroTexto 4"/>
            <p:cNvSpPr txBox="1"/>
            <p:nvPr/>
          </p:nvSpPr>
          <p:spPr>
            <a:xfrm>
              <a:off x="5461618" y="5830074"/>
              <a:ext cx="43681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kumimoji="0" lang="en-US" sz="1600" i="1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our </a:t>
              </a:r>
              <a:r>
                <a:rPr kumimoji="0" lang="en-US" sz="1600" i="1" dirty="0" err="1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spline</a:t>
              </a:r>
              <a:r>
                <a:rPr kumimoji="0" lang="en-US" sz="1600" i="1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 basis functions  </a:t>
              </a:r>
              <a:endParaRPr kumimoji="0" lang="en-US" sz="1600" i="1" dirty="0">
                <a:solidFill>
                  <a:srgbClr val="000000"/>
                </a:solidFill>
                <a:latin typeface="+mn-lt"/>
                <a:cs typeface="Arial" pitchFamily="34" charset="0"/>
              </a:endParaRPr>
            </a:p>
          </p:txBody>
        </p:sp>
      </p:grpSp>
      <p:sp>
        <p:nvSpPr>
          <p:cNvPr id="23" name="CuadroTexto 4"/>
          <p:cNvSpPr txBox="1"/>
          <p:nvPr/>
        </p:nvSpPr>
        <p:spPr>
          <a:xfrm>
            <a:off x="234298" y="1197114"/>
            <a:ext cx="5023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Comparison with Lagrange functions:</a:t>
            </a:r>
            <a:endParaRPr kumimoji="0"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24 Grupo"/>
          <p:cNvGrpSpPr/>
          <p:nvPr/>
        </p:nvGrpSpPr>
        <p:grpSpPr>
          <a:xfrm>
            <a:off x="3931921" y="1722120"/>
            <a:ext cx="7482839" cy="4492228"/>
            <a:chOff x="2697481" y="1813560"/>
            <a:chExt cx="7482839" cy="4492228"/>
          </a:xfrm>
        </p:grpSpPr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97481" y="1813560"/>
              <a:ext cx="5716364" cy="4005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CuadroTexto 4"/>
            <p:cNvSpPr txBox="1"/>
            <p:nvPr/>
          </p:nvSpPr>
          <p:spPr>
            <a:xfrm>
              <a:off x="3764280" y="5967234"/>
              <a:ext cx="6416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kumimoji="0" lang="en-US" sz="1600" i="1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adaptive  refinement for Lagrange basis functions</a:t>
              </a:r>
              <a:endParaRPr kumimoji="0" lang="en-US" sz="1600" i="1" dirty="0">
                <a:solidFill>
                  <a:srgbClr val="000000"/>
                </a:solidFill>
                <a:latin typeface="+mn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9954" y="977900"/>
            <a:ext cx="3230022" cy="2760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3779" y="176848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Poisson problem in a complex domain 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506" y="1181100"/>
            <a:ext cx="3162722" cy="86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215904" y="2553311"/>
            <a:ext cx="6743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</a:rPr>
              <a:t> 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Analytical solution:  Steep wave front given by </a:t>
            </a: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1389" y="3313408"/>
            <a:ext cx="3236911" cy="35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059" y="4108032"/>
            <a:ext cx="4023041" cy="37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4425" y="4170028"/>
            <a:ext cx="2479675" cy="26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4126" y="5656855"/>
            <a:ext cx="6400074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342900" y="5308600"/>
            <a:ext cx="5425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Residual-type error indicator</a:t>
            </a:r>
            <a:r>
              <a:rPr lang="es-E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s-E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3"/>
          <p:cNvSpPr/>
          <p:nvPr/>
        </p:nvSpPr>
        <p:spPr>
          <a:xfrm>
            <a:off x="0" y="1070253"/>
            <a:ext cx="9906000" cy="629007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pic>
        <p:nvPicPr>
          <p:cNvPr id="137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" y="1760220"/>
            <a:ext cx="93821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198124" y="1100431"/>
            <a:ext cx="9707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000000"/>
                </a:solidFill>
              </a:rPr>
              <a:t>  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Domain parameterization. Mean ratio 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Jacobian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as a quality metric</a:t>
            </a: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84650" y="5844775"/>
            <a:ext cx="487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parametric domain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188170" y="5860015"/>
            <a:ext cx="487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physical domain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81859" y="16160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Poisson problem in a complex domain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545" y="1496695"/>
            <a:ext cx="87439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350524" y="1326491"/>
            <a:ext cx="2392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Final refinement</a:t>
            </a:r>
            <a:r>
              <a:rPr lang="es-E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976090" y="5674595"/>
            <a:ext cx="223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parametric domain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233890" y="5644115"/>
            <a:ext cx="2071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physical domain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397099" y="16160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Poisson problem in a complex domain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" y="1480185"/>
            <a:ext cx="878205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274324" y="1313791"/>
            <a:ext cx="4008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Numerical solution:</a:t>
            </a: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84650" y="5631415"/>
            <a:ext cx="487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parametric domain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142450" y="5600935"/>
            <a:ext cx="487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physical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domain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412339" y="14636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Poisson problem in a complex domain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289564" y="1283311"/>
            <a:ext cx="2941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Error convergence</a:t>
            </a:r>
            <a:r>
              <a:rPr lang="es-E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803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2200" y="1816100"/>
            <a:ext cx="5717712" cy="464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473299" y="16160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Poisson problem in a complex domain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538075" y="1366758"/>
            <a:ext cx="4876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adaptive and uniform refinement, IGA</a:t>
            </a: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27579" y="161608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Poisson problem. Collocation method 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201424" y="5555591"/>
            <a:ext cx="2316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000" dirty="0" smtClean="0">
                <a:solidFill>
                  <a:srgbClr val="000000"/>
                </a:solidFill>
                <a:cs typeface="Times New Roman" pitchFamily="18" charset="0"/>
              </a:rPr>
              <a:t>collocation points</a:t>
            </a:r>
            <a:endParaRPr lang="en-US" sz="20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138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873" y="2070418"/>
            <a:ext cx="35337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13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918" y="3743643"/>
            <a:ext cx="458152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13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8" y="5537200"/>
            <a:ext cx="657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ángulo 8"/>
          <p:cNvSpPr/>
          <p:nvPr/>
        </p:nvSpPr>
        <p:spPr>
          <a:xfrm>
            <a:off x="0" y="934998"/>
            <a:ext cx="9906000" cy="909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667004" y="1115671"/>
            <a:ext cx="3809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Collocation method</a:t>
            </a:r>
            <a:endParaRPr lang="en-US" sz="2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3400" y="2116138"/>
            <a:ext cx="3230022" cy="2760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8"/>
          <p:cNvSpPr/>
          <p:nvPr/>
        </p:nvSpPr>
        <p:spPr>
          <a:xfrm>
            <a:off x="0" y="1072158"/>
            <a:ext cx="9906000" cy="12443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pic>
        <p:nvPicPr>
          <p:cNvPr id="138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102" y="2635528"/>
            <a:ext cx="6676735" cy="330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"/>
          <p:cNvGrpSpPr/>
          <p:nvPr/>
        </p:nvGrpSpPr>
        <p:grpSpPr>
          <a:xfrm>
            <a:off x="7637532" y="2816150"/>
            <a:ext cx="1899588" cy="2308859"/>
            <a:chOff x="7541874" y="3091814"/>
            <a:chExt cx="1899588" cy="2308859"/>
          </a:xfrm>
        </p:grpSpPr>
        <p:pic>
          <p:nvPicPr>
            <p:cNvPr id="138240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41874" y="4082900"/>
              <a:ext cx="1853025" cy="627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8240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43132" y="4801998"/>
              <a:ext cx="1898330" cy="598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82405" name="Picture 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772400" y="3091814"/>
              <a:ext cx="16002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82408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702" y="1683653"/>
            <a:ext cx="6537959" cy="43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152404" y="1176631"/>
            <a:ext cx="9204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Greville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collocation point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for the function </a:t>
            </a:r>
            <a:r>
              <a:rPr lang="en-US" sz="20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000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 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with local knot vectors</a:t>
            </a: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427579" y="17684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Poisson problem. Collocation method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8"/>
          <p:cNvSpPr/>
          <p:nvPr/>
        </p:nvSpPr>
        <p:spPr>
          <a:xfrm>
            <a:off x="0" y="1133118"/>
            <a:ext cx="9906000" cy="6652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52404" y="1237591"/>
            <a:ext cx="9204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Superconvergent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collocation points</a:t>
            </a: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8240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8980" y="2926078"/>
            <a:ext cx="1633220" cy="408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34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428" y="2255520"/>
            <a:ext cx="2990891" cy="289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34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5720" y="2258660"/>
            <a:ext cx="2865120" cy="291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899890" y="5235175"/>
            <a:ext cx="487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uniform mesh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4862290" y="5235175"/>
            <a:ext cx="487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T-mesh</a:t>
            </a:r>
          </a:p>
        </p:txBody>
      </p:sp>
      <p:graphicFrame>
        <p:nvGraphicFramePr>
          <p:cNvPr id="1339394" name="Object 2"/>
          <p:cNvGraphicFramePr>
            <a:graphicFrameLocks noChangeAspect="1"/>
          </p:cNvGraphicFramePr>
          <p:nvPr/>
        </p:nvGraphicFramePr>
        <p:xfrm>
          <a:off x="8920162" y="3892868"/>
          <a:ext cx="909638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443" name="Ecuación" r:id="rId6" imgW="482391" imgH="342751" progId="Equation.3">
                  <p:embed/>
                </p:oleObj>
              </mc:Choice>
              <mc:Fallback>
                <p:oleObj name="Ecuación" r:id="rId6" imgW="482391" imgH="342751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20162" y="3892868"/>
                        <a:ext cx="909638" cy="649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13 CuadroTexto"/>
          <p:cNvSpPr txBox="1"/>
          <p:nvPr/>
        </p:nvSpPr>
        <p:spPr>
          <a:xfrm>
            <a:off x="7010404" y="3736951"/>
            <a:ext cx="295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Gauss-Legendre </a:t>
            </a:r>
            <a:b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quadrarture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points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427579" y="17684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Poisson problem. Collocation method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8"/>
          <p:cNvSpPr/>
          <p:nvPr/>
        </p:nvSpPr>
        <p:spPr>
          <a:xfrm>
            <a:off x="0" y="1072158"/>
            <a:ext cx="9906000" cy="6652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52404" y="1176631"/>
            <a:ext cx="9204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Error convergence </a:t>
            </a: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8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1" y="2447627"/>
            <a:ext cx="9479280" cy="3713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427579" y="19208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Poisson problem. Collocation method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34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2513" y="1385276"/>
            <a:ext cx="4535487" cy="1997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241301" y="3833956"/>
            <a:ext cx="453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IGA: 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Global 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parametric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mapping</a:t>
            </a:r>
            <a:endPara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70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774" y="3830320"/>
            <a:ext cx="5031218" cy="207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043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153" y="4545680"/>
            <a:ext cx="2554287" cy="59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188685" y="1179656"/>
            <a:ext cx="7088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FEM: 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Local 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parametric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mapping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each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element</a:t>
            </a:r>
            <a:endPara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134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050" y="2174208"/>
            <a:ext cx="2660650" cy="68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2427579" y="125730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Isogeometric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Analysis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vs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Finite </a:t>
            </a:r>
            <a:r>
              <a:rPr kumimoji="0" lang="en-US" sz="2400" b="1" kern="0" dirty="0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E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lement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Method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70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70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97099" y="176848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Eigenvalue</a:t>
            </a: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problem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8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185" y="1031240"/>
            <a:ext cx="28003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64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50" y="3179445"/>
            <a:ext cx="86804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249650" y="4140435"/>
            <a:ext cx="513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Generalized algebraic </a:t>
            </a:r>
            <a:r>
              <a:rPr lang="en-US" sz="1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eigenvalue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problem:</a:t>
            </a:r>
          </a:p>
        </p:txBody>
      </p:sp>
      <p:pic>
        <p:nvPicPr>
          <p:cNvPr id="13322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4650" y="4663440"/>
            <a:ext cx="1657811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075" y="5563024"/>
            <a:ext cx="1889125" cy="314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6075" y="5975802"/>
            <a:ext cx="1901825" cy="33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4950" y="5422068"/>
            <a:ext cx="1809750" cy="38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uadroTexto 4"/>
          <p:cNvSpPr txBox="1"/>
          <p:nvPr/>
        </p:nvSpPr>
        <p:spPr>
          <a:xfrm>
            <a:off x="328278" y="2726194"/>
            <a:ext cx="1703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Exact solution:</a:t>
            </a:r>
            <a:endParaRPr kumimoji="0" lang="en-U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198120" y="1278225"/>
            <a:ext cx="9707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Comparison of the exact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eigenvalues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and numerical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eigenvalues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obtained with IGA and FEA.</a:t>
            </a:r>
          </a:p>
        </p:txBody>
      </p:sp>
      <p:pic>
        <p:nvPicPr>
          <p:cNvPr id="13875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612" y="2606040"/>
            <a:ext cx="4385765" cy="3398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63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4015" y="2682240"/>
            <a:ext cx="4056877" cy="328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684750" y="5966695"/>
            <a:ext cx="4876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spectrum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584410" y="5981935"/>
            <a:ext cx="4876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relative error of spectrum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412339" y="16160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Eigenvalue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problem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198120" y="1141065"/>
            <a:ext cx="9707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Adaptive refinement to approximate the 11-th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eigenpair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38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460" y="1763410"/>
            <a:ext cx="6301740" cy="504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85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3141" y="2618698"/>
            <a:ext cx="3263379" cy="327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412339" y="19208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Eigenvalue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problem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198120" y="1278225"/>
            <a:ext cx="3992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Residual-type error indicator:</a:t>
            </a:r>
          </a:p>
        </p:txBody>
      </p:sp>
      <p:pic>
        <p:nvPicPr>
          <p:cNvPr id="138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733" y="1725930"/>
            <a:ext cx="81819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95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903" y="3099435"/>
            <a:ext cx="86010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2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300" y="3110313"/>
            <a:ext cx="8582558" cy="265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20899" y="19208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Eigenvalue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problem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33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228600" y="1095345"/>
            <a:ext cx="2956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Error  convergence:</a:t>
            </a:r>
          </a:p>
        </p:txBody>
      </p:sp>
      <p:pic>
        <p:nvPicPr>
          <p:cNvPr id="139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043" y="2057400"/>
            <a:ext cx="850289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381859" y="17684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Eigenvalue  problem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13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283131"/>
            <a:ext cx="4622800" cy="3176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12339" y="161608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Kellogg function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15900" y="1207105"/>
            <a:ext cx="467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Discontinuous diffusion coefficient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3813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263" y="1765125"/>
            <a:ext cx="3246437" cy="32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13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6000" y="3225800"/>
            <a:ext cx="217516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13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" y="4488335"/>
            <a:ext cx="8140700" cy="159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228600" y="2695545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Solution</a:t>
            </a:r>
            <a:r>
              <a:rPr lang="es-E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84150" y="1862425"/>
            <a:ext cx="912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Adaptive</a:t>
            </a:r>
            <a:r>
              <a:rPr lang="es-E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refinement</a:t>
            </a:r>
            <a:r>
              <a:rPr lang="es-E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es-E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FEM and IGA  </a:t>
            </a:r>
            <a:r>
              <a:rPr lang="es-ES" sz="18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es-E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s-ES" sz="1800" b="1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s-E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lang="es-ES" sz="18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splines</a:t>
            </a:r>
            <a:r>
              <a:rPr lang="es-E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along</a:t>
            </a:r>
            <a:r>
              <a:rPr lang="es-E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axes</a:t>
            </a:r>
            <a:r>
              <a:rPr lang="es-E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412339" y="17684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Kellogg function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90500" y="1105505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Error estimator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7100" y="898582"/>
            <a:ext cx="7073900" cy="803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29 Grupo"/>
          <p:cNvGrpSpPr/>
          <p:nvPr/>
        </p:nvGrpSpPr>
        <p:grpSpPr>
          <a:xfrm>
            <a:off x="2222503" y="2595245"/>
            <a:ext cx="7178675" cy="3689032"/>
            <a:chOff x="2222503" y="2595245"/>
            <a:chExt cx="7178675" cy="3689032"/>
          </a:xfrm>
        </p:grpSpPr>
        <p:sp>
          <p:nvSpPr>
            <p:cNvPr id="13" name="12 CuadroTexto"/>
            <p:cNvSpPr txBox="1"/>
            <p:nvPr/>
          </p:nvSpPr>
          <p:spPr>
            <a:xfrm>
              <a:off x="2566991" y="5933412"/>
              <a:ext cx="2413000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s-ES" sz="1800" i="1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Final </a:t>
              </a:r>
              <a:r>
                <a:rPr lang="es-ES" sz="1800" i="1" dirty="0" err="1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mesh</a:t>
              </a:r>
              <a:r>
                <a:rPr lang="es-ES" sz="1800" i="1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, IGA</a:t>
              </a:r>
              <a:endParaRPr lang="en-US" sz="2000" i="1" dirty="0" smtClean="0">
                <a:solidFill>
                  <a:srgbClr val="000000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6813871" y="5933412"/>
              <a:ext cx="2413000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s-ES" sz="1800" i="1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Final </a:t>
              </a:r>
              <a:r>
                <a:rPr lang="es-ES" sz="1800" i="1" dirty="0" err="1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mesh</a:t>
              </a:r>
              <a:r>
                <a:rPr lang="es-ES" sz="1800" i="1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, FEM</a:t>
              </a:r>
              <a:endParaRPr lang="en-US" sz="2000" i="1" dirty="0" smtClean="0">
                <a:solidFill>
                  <a:srgbClr val="000000"/>
                </a:solidFill>
                <a:latin typeface="+mn-lt"/>
                <a:cs typeface="Arial" pitchFamily="34" charset="0"/>
              </a:endParaRPr>
            </a:p>
          </p:txBody>
        </p:sp>
        <p:pic>
          <p:nvPicPr>
            <p:cNvPr id="13834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22503" y="2626916"/>
              <a:ext cx="3272028" cy="3264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834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71238" y="2595245"/>
              <a:ext cx="3329940" cy="3315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4" name="23 Conector recto"/>
            <p:cNvCxnSpPr/>
            <p:nvPr/>
          </p:nvCxnSpPr>
          <p:spPr>
            <a:xfrm>
              <a:off x="3872139" y="2668360"/>
              <a:ext cx="0" cy="3132000"/>
            </a:xfrm>
            <a:prstGeom prst="line">
              <a:avLst/>
            </a:prstGeom>
            <a:ln w="38100">
              <a:solidFill>
                <a:srgbClr val="FF0000">
                  <a:alpha val="43922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25 Conector recto"/>
            <p:cNvCxnSpPr/>
            <p:nvPr/>
          </p:nvCxnSpPr>
          <p:spPr>
            <a:xfrm rot="5400000">
              <a:off x="3879755" y="2668356"/>
              <a:ext cx="0" cy="3132000"/>
            </a:xfrm>
            <a:prstGeom prst="line">
              <a:avLst/>
            </a:prstGeom>
            <a:ln w="38100">
              <a:solidFill>
                <a:srgbClr val="FF0000">
                  <a:alpha val="43922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18 Grupo"/>
          <p:cNvGrpSpPr/>
          <p:nvPr/>
        </p:nvGrpSpPr>
        <p:grpSpPr>
          <a:xfrm>
            <a:off x="1098550" y="2458759"/>
            <a:ext cx="8705850" cy="3865841"/>
            <a:chOff x="679450" y="2487334"/>
            <a:chExt cx="8705850" cy="3865841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9450" y="2487334"/>
              <a:ext cx="8705850" cy="3386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19163" y="6057723"/>
              <a:ext cx="3462337" cy="289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73700" y="6089851"/>
              <a:ext cx="3492500" cy="263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8"/>
          <p:cNvSpPr/>
          <p:nvPr/>
        </p:nvSpPr>
        <p:spPr>
          <a:xfrm>
            <a:off x="0" y="1173758"/>
            <a:ext cx="9906000" cy="4848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41300" y="1179165"/>
            <a:ext cx="859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Strategy with additioanal refinements to avoid excessive support accumulation:</a:t>
            </a:r>
            <a:endParaRPr lang="en-US" sz="20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11 Grupo"/>
          <p:cNvGrpSpPr/>
          <p:nvPr/>
        </p:nvGrpSpPr>
        <p:grpSpPr>
          <a:xfrm>
            <a:off x="2098678" y="2336800"/>
            <a:ext cx="7024754" cy="3213292"/>
            <a:chOff x="2098678" y="2514600"/>
            <a:chExt cx="7024754" cy="3213292"/>
          </a:xfrm>
        </p:grpSpPr>
        <p:pic>
          <p:nvPicPr>
            <p:cNvPr id="13854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81703" y="2514600"/>
              <a:ext cx="3141729" cy="3161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8547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98678" y="2551114"/>
              <a:ext cx="3168396" cy="3176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12 CuadroTexto"/>
          <p:cNvSpPr txBox="1"/>
          <p:nvPr/>
        </p:nvSpPr>
        <p:spPr>
          <a:xfrm>
            <a:off x="1739900" y="5819745"/>
            <a:ext cx="330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normal </a:t>
            </a:r>
            <a:r>
              <a:rPr lang="es-ES" sz="1600" i="1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adaptive</a:t>
            </a:r>
            <a:r>
              <a:rPr lang="es-ES" sz="16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es-ES" sz="1600" i="1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refinement</a:t>
            </a:r>
            <a:endParaRPr lang="en-US" sz="1600" i="1" dirty="0" smtClean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778500" y="5781645"/>
            <a:ext cx="393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i="1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adaptive</a:t>
            </a:r>
            <a:r>
              <a:rPr lang="es-ES" sz="16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es-ES" sz="1600" i="1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process</a:t>
            </a:r>
            <a:r>
              <a:rPr lang="es-ES" sz="16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es-ES" sz="1600" i="1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with</a:t>
            </a:r>
            <a:r>
              <a:rPr lang="es-ES" sz="16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es-ES" sz="1600" i="1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additioanal</a:t>
            </a:r>
            <a:r>
              <a:rPr lang="es-ES" sz="16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es-ES" sz="1600" i="1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refinements</a:t>
            </a:r>
            <a:endParaRPr lang="en-US" sz="1600" i="1" dirty="0" smtClean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18" name="17 Grupo"/>
          <p:cNvGrpSpPr/>
          <p:nvPr/>
        </p:nvGrpSpPr>
        <p:grpSpPr>
          <a:xfrm>
            <a:off x="609600" y="2171700"/>
            <a:ext cx="8939050" cy="3448865"/>
            <a:chOff x="609600" y="2501900"/>
            <a:chExt cx="8939050" cy="3448865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72100" y="2501900"/>
              <a:ext cx="4176550" cy="3408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9600" y="2512739"/>
              <a:ext cx="4203700" cy="3438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412339" y="19208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Kellogg function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65445" y="2006600"/>
            <a:ext cx="5363258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81859" y="176848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3D Poisson problem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14090" y="1166095"/>
            <a:ext cx="238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Analytical solution: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6228" y="2964129"/>
            <a:ext cx="117271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CuadroTexto"/>
          <p:cNvSpPr txBox="1"/>
          <p:nvPr/>
        </p:nvSpPr>
        <p:spPr>
          <a:xfrm>
            <a:off x="339503" y="2940090"/>
            <a:ext cx="268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oscillation parameter</a:t>
            </a:r>
            <a:endParaRPr lang="en-U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975" y="1597343"/>
            <a:ext cx="43624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8099" y="1249679"/>
            <a:ext cx="4260101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81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8450" y="3705303"/>
            <a:ext cx="2457450" cy="244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8 Forma libre"/>
          <p:cNvSpPr/>
          <p:nvPr/>
        </p:nvSpPr>
        <p:spPr>
          <a:xfrm>
            <a:off x="5494866" y="4077547"/>
            <a:ext cx="768774" cy="524934"/>
          </a:xfrm>
          <a:custGeom>
            <a:avLst/>
            <a:gdLst>
              <a:gd name="connsiteX0" fmla="*/ 0 w 812800"/>
              <a:gd name="connsiteY0" fmla="*/ 567267 h 585612"/>
              <a:gd name="connsiteX1" fmla="*/ 618066 w 812800"/>
              <a:gd name="connsiteY1" fmla="*/ 491067 h 585612"/>
              <a:gd name="connsiteX2" fmla="*/ 812800 w 812800"/>
              <a:gd name="connsiteY2" fmla="*/ 0 h 585612"/>
              <a:gd name="connsiteX0" fmla="*/ 0 w 812800"/>
              <a:gd name="connsiteY0" fmla="*/ 567267 h 576439"/>
              <a:gd name="connsiteX1" fmla="*/ 558799 w 812800"/>
              <a:gd name="connsiteY1" fmla="*/ 389467 h 576439"/>
              <a:gd name="connsiteX2" fmla="*/ 812800 w 812800"/>
              <a:gd name="connsiteY2" fmla="*/ 0 h 576439"/>
              <a:gd name="connsiteX0" fmla="*/ 0 w 812800"/>
              <a:gd name="connsiteY0" fmla="*/ 567267 h 576439"/>
              <a:gd name="connsiteX1" fmla="*/ 558799 w 812800"/>
              <a:gd name="connsiteY1" fmla="*/ 448734 h 576439"/>
              <a:gd name="connsiteX2" fmla="*/ 812800 w 812800"/>
              <a:gd name="connsiteY2" fmla="*/ 0 h 57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2800" h="576439">
                <a:moveTo>
                  <a:pt x="0" y="567267"/>
                </a:moveTo>
                <a:cubicBezTo>
                  <a:pt x="241299" y="576439"/>
                  <a:pt x="423332" y="543279"/>
                  <a:pt x="558799" y="448734"/>
                </a:cubicBezTo>
                <a:cubicBezTo>
                  <a:pt x="694266" y="354190"/>
                  <a:pt x="783166" y="198261"/>
                  <a:pt x="812800" y="0"/>
                </a:cubicBezTo>
              </a:path>
            </a:pathLst>
          </a:custGeom>
          <a:noFill/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CuadroTexto"/>
          <p:cNvSpPr txBox="1"/>
          <p:nvPr/>
        </p:nvSpPr>
        <p:spPr>
          <a:xfrm>
            <a:off x="6187440" y="4875570"/>
            <a:ext cx="3385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spline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approximation of  sphere portion domain</a:t>
            </a:r>
            <a:endParaRPr lang="en-U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153130" y="1196575"/>
            <a:ext cx="487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Final mesh of adaptive refinement:</a:t>
            </a:r>
          </a:p>
        </p:txBody>
      </p:sp>
      <p:pic>
        <p:nvPicPr>
          <p:cNvPr id="138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334" y="2057400"/>
            <a:ext cx="9298059" cy="359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7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895" y="1830704"/>
            <a:ext cx="9558425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290290" y="5677135"/>
            <a:ext cx="487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parametric domain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5548090" y="5646655"/>
            <a:ext cx="487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physical domain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381859" y="16160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3D Poisson problem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87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8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04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900" y="3484379"/>
            <a:ext cx="9309100" cy="252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224245" y="1263476"/>
            <a:ext cx="543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Isoparametric</a:t>
            </a:r>
            <a:r>
              <a:rPr lang="es-ES" sz="18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concept.  </a:t>
            </a:r>
            <a:r>
              <a:rPr lang="es-ES" sz="18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Basis</a:t>
            </a:r>
            <a:r>
              <a:rPr lang="es-ES" sz="18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functions</a:t>
            </a:r>
            <a:r>
              <a:rPr lang="es-E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243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2970" y="2066616"/>
            <a:ext cx="6381750" cy="479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3273" y="1208120"/>
            <a:ext cx="2554287" cy="59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2503779" y="144780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Isogeometric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Analysis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vs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Finite </a:t>
            </a:r>
            <a:r>
              <a:rPr kumimoji="0" lang="en-US" sz="2400" b="1" kern="0" dirty="0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E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lement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Method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7 Rectángulo"/>
          <p:cNvSpPr/>
          <p:nvPr/>
        </p:nvSpPr>
        <p:spPr>
          <a:xfrm>
            <a:off x="7056119" y="980554"/>
            <a:ext cx="2708593" cy="9083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153130" y="1242295"/>
            <a:ext cx="4876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Numerical solution:</a:t>
            </a:r>
          </a:p>
        </p:txBody>
      </p:sp>
      <p:pic>
        <p:nvPicPr>
          <p:cNvPr id="138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958" y="1826894"/>
            <a:ext cx="9052610" cy="349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290290" y="5722855"/>
            <a:ext cx="487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parametric domain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5548090" y="5692375"/>
            <a:ext cx="487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physical domain</a:t>
            </a:r>
          </a:p>
        </p:txBody>
      </p:sp>
      <p:pic>
        <p:nvPicPr>
          <p:cNvPr id="13885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383" y="1935481"/>
            <a:ext cx="8926986" cy="346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503779" y="22256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3D Poisson problem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88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8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153130" y="1303255"/>
            <a:ext cx="4876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Error convergence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38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1" y="1805776"/>
            <a:ext cx="6197918" cy="4591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458059" y="19208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3D Poisson problem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372975" y="1328658"/>
            <a:ext cx="4876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adaptive and uniform refinement, IGA</a:t>
            </a: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27579" y="176848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3D Helmholtz equation with variable frequency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401530" y="4252194"/>
            <a:ext cx="2559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Solution: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endParaRPr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9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233" y="1438595"/>
            <a:ext cx="4997767" cy="133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36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8010" y="4582390"/>
            <a:ext cx="2693670" cy="91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36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513" y="3670989"/>
            <a:ext cx="5195887" cy="2318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6120" y="1310468"/>
            <a:ext cx="2575560" cy="264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13 Grupo"/>
          <p:cNvGrpSpPr/>
          <p:nvPr/>
        </p:nvGrpSpPr>
        <p:grpSpPr>
          <a:xfrm>
            <a:off x="859155" y="2173140"/>
            <a:ext cx="9582785" cy="4063827"/>
            <a:chOff x="1316355" y="2363640"/>
            <a:chExt cx="9582785" cy="4063827"/>
          </a:xfrm>
        </p:grpSpPr>
        <p:pic>
          <p:nvPicPr>
            <p:cNvPr id="13844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16355" y="2363640"/>
              <a:ext cx="7355205" cy="3374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10 CuadroTexto"/>
            <p:cNvSpPr txBox="1"/>
            <p:nvPr/>
          </p:nvSpPr>
          <p:spPr>
            <a:xfrm>
              <a:off x="1527270" y="6058135"/>
              <a:ext cx="4876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i="1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initial mesh, IGA</a:t>
              </a: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6023070" y="6058135"/>
              <a:ext cx="4876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i="1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final mesh, IGA</a:t>
              </a:r>
            </a:p>
          </p:txBody>
        </p:sp>
      </p:grpSp>
      <p:grpSp>
        <p:nvGrpSpPr>
          <p:cNvPr id="16" name="15 Grupo"/>
          <p:cNvGrpSpPr/>
          <p:nvPr/>
        </p:nvGrpSpPr>
        <p:grpSpPr>
          <a:xfrm>
            <a:off x="790524" y="2024946"/>
            <a:ext cx="9869856" cy="4229801"/>
            <a:chOff x="660984" y="2273866"/>
            <a:chExt cx="9869856" cy="4229801"/>
          </a:xfrm>
        </p:grpSpPr>
        <p:grpSp>
          <p:nvGrpSpPr>
            <p:cNvPr id="17" name="13 Grupo"/>
            <p:cNvGrpSpPr/>
            <p:nvPr/>
          </p:nvGrpSpPr>
          <p:grpSpPr>
            <a:xfrm>
              <a:off x="915130" y="6058135"/>
              <a:ext cx="9615710" cy="445532"/>
              <a:chOff x="915130" y="6058135"/>
              <a:chExt cx="9615710" cy="445532"/>
            </a:xfrm>
          </p:grpSpPr>
          <p:sp>
            <p:nvSpPr>
              <p:cNvPr id="19" name="18 CuadroTexto"/>
              <p:cNvSpPr txBox="1"/>
              <p:nvPr/>
            </p:nvSpPr>
            <p:spPr>
              <a:xfrm>
                <a:off x="915130" y="6134335"/>
                <a:ext cx="48760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i="1" dirty="0" smtClean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initial mesh, FEM</a:t>
                </a:r>
              </a:p>
            </p:txBody>
          </p:sp>
          <p:sp>
            <p:nvSpPr>
              <p:cNvPr id="20" name="19 CuadroTexto"/>
              <p:cNvSpPr txBox="1"/>
              <p:nvPr/>
            </p:nvSpPr>
            <p:spPr>
              <a:xfrm>
                <a:off x="5654770" y="6058135"/>
                <a:ext cx="48760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i="1" dirty="0" smtClean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final mesh, FEM</a:t>
                </a:r>
              </a:p>
            </p:txBody>
          </p:sp>
        </p:grp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0984" y="2273866"/>
              <a:ext cx="7812456" cy="3395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14 CuadroTexto"/>
          <p:cNvSpPr txBox="1"/>
          <p:nvPr/>
        </p:nvSpPr>
        <p:spPr>
          <a:xfrm>
            <a:off x="242030" y="1158474"/>
            <a:ext cx="33012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Adaptive refinement: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endParaRPr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427579" y="20732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3D Helmholtz equation with variable frequency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381730" y="1285474"/>
            <a:ext cx="2559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Error convergence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427579" y="20732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3D Helmholtz equation with variable frequency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08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8255" y="1844675"/>
            <a:ext cx="565785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5029930" y="1442958"/>
            <a:ext cx="4876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adaptive refinement for IGA and FEM</a:t>
            </a: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199" y="504508"/>
            <a:ext cx="9448801" cy="1476692"/>
          </a:xfrm>
          <a:prstGeom prst="rect">
            <a:avLst/>
          </a:prstGeom>
        </p:spPr>
        <p:txBody>
          <a:bodyPr/>
          <a:lstStyle/>
          <a:p>
            <a:pPr lvl="0" algn="l" eaLnBrk="1" hangingPunct="1">
              <a:lnSpc>
                <a:spcPct val="150000"/>
              </a:lnSpc>
            </a:pPr>
            <a:r>
              <a:rPr kumimoji="0" lang="en-US" sz="3200" b="1" kern="0" dirty="0" smtClean="0">
                <a:solidFill>
                  <a:srgbClr val="FFC000"/>
                </a:solidFill>
                <a:latin typeface="Arial" pitchFamily="34" charset="0"/>
                <a:ea typeface="+mj-ea"/>
                <a:cs typeface="Arial" pitchFamily="34" charset="0"/>
              </a:rPr>
              <a:t>Summary, conclusions and future works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15915" y="3158994"/>
            <a:ext cx="9661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Font typeface="Wingdings" pitchFamily="2" charset="2"/>
              <a:buChar char="Ø"/>
            </a:pPr>
            <a:r>
              <a:rPr kumimoji="0" lang="en-US" sz="18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For a given  strongly balanced T-mesh,  it allows to obtain  a set of cubic </a:t>
            </a:r>
            <a:r>
              <a:rPr kumimoji="0" lang="en-US" sz="2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spline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 </a:t>
            </a:r>
            <a:b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   functions  that  span a space with nice properties: </a:t>
            </a:r>
            <a:r>
              <a:rPr kumimoji="0" lang="en-US" sz="2000" i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kumimoji="0" lang="en-US" sz="2000" baseline="30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-continuous, polynomial  </a:t>
            </a:r>
            <a:b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   reproduction property,  nested spaces, linear independence.</a:t>
            </a:r>
          </a:p>
          <a:p>
            <a:pPr algn="l" eaLnBrk="1" hangingPunct="1"/>
            <a:endParaRPr kumimoji="0" lang="en-US" sz="2000" dirty="0" smtClean="0">
              <a:solidFill>
                <a:srgbClr val="000000">
                  <a:lumMod val="95000"/>
                  <a:lumOff val="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Char char="q"/>
            </a:pPr>
            <a:endParaRPr kumimoji="0" lang="en-US" sz="2000" dirty="0" smtClean="0">
              <a:solidFill>
                <a:srgbClr val="000000">
                  <a:lumMod val="95000"/>
                  <a:lumOff val="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Char char="Ø"/>
            </a:pP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 Simple rules for inferring local knot vectors to define </a:t>
            </a:r>
            <a:r>
              <a:rPr kumimoji="0" lang="en-US" sz="2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spline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blending functions</a:t>
            </a:r>
          </a:p>
          <a:p>
            <a:pPr algn="l" eaLnBrk="1" hangingPunct="1">
              <a:buFont typeface="Wingdings" pitchFamily="2" charset="2"/>
              <a:buChar char="q"/>
            </a:pPr>
            <a:endParaRPr kumimoji="0" lang="en-US" sz="2000" dirty="0" smtClean="0">
              <a:solidFill>
                <a:srgbClr val="000000">
                  <a:lumMod val="95000"/>
                  <a:lumOff val="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endParaRPr kumimoji="0" lang="en-US" sz="2000" dirty="0" smtClean="0">
              <a:solidFill>
                <a:srgbClr val="000000">
                  <a:lumMod val="95000"/>
                  <a:lumOff val="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Char char="Ø"/>
            </a:pP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 Straightforward implementation in 2D and 3D</a:t>
            </a:r>
          </a:p>
          <a:p>
            <a:pPr algn="l" eaLnBrk="1" hangingPunct="1"/>
            <a:endParaRPr kumimoji="0"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endParaRPr kumimoji="0" lang="en-U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1188720"/>
            <a:ext cx="9906000" cy="15849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1341120"/>
            <a:ext cx="9905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2400" b="1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We have developed a new strategy for constructing cubic </a:t>
            </a:r>
            <a:r>
              <a:rPr kumimoji="0" lang="en-US" sz="2400" b="1" dirty="0" err="1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spline</a:t>
            </a:r>
            <a:r>
              <a:rPr kumimoji="0" lang="en-US" sz="2400" b="1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kumimoji="0" lang="en-US" sz="2400" b="1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</a:br>
            <a:r>
              <a:rPr kumimoji="0" lang="en-US" sz="2400" b="1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spaces over </a:t>
            </a:r>
            <a:r>
              <a:rPr kumimoji="0" lang="en-US" sz="2400" b="1" dirty="0" err="1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quadtree</a:t>
            </a:r>
            <a:r>
              <a:rPr kumimoji="0" lang="en-US" sz="2400" b="1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(2D) and </a:t>
            </a:r>
            <a:r>
              <a:rPr kumimoji="0" lang="en-US" sz="2400" b="1" dirty="0" err="1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octree</a:t>
            </a:r>
            <a:r>
              <a:rPr kumimoji="0" lang="en-US" sz="2400" b="1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(3D) T-meshes</a:t>
            </a:r>
          </a:p>
          <a:p>
            <a:pPr algn="l" eaLnBrk="1" hangingPunct="1"/>
            <a:endParaRPr kumimoji="0" lang="en-U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427579" y="19208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Our result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58059" y="176848"/>
            <a:ext cx="7333192" cy="576262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Future works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43840" y="1394695"/>
            <a:ext cx="966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SzPct val="100000"/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Proof of the properties of the </a:t>
            </a:r>
            <a:r>
              <a:rPr lang="en-US" sz="1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spline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spaces is needed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nesting </a:t>
            </a:r>
            <a:r>
              <a:rPr lang="en-US" sz="18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behaviour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 the spaces   </a:t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for 3D case and 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linear independence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 2D and 3D cases;</a:t>
            </a:r>
          </a:p>
        </p:txBody>
      </p:sp>
      <p:grpSp>
        <p:nvGrpSpPr>
          <p:cNvPr id="27" name="26 Grupo"/>
          <p:cNvGrpSpPr/>
          <p:nvPr/>
        </p:nvGrpSpPr>
        <p:grpSpPr>
          <a:xfrm>
            <a:off x="198120" y="4762735"/>
            <a:ext cx="9722390" cy="1329234"/>
            <a:chOff x="198120" y="4503655"/>
            <a:chExt cx="9722390" cy="1329234"/>
          </a:xfrm>
        </p:grpSpPr>
        <p:sp>
          <p:nvSpPr>
            <p:cNvPr id="23" name="22 CuadroTexto"/>
            <p:cNvSpPr txBox="1"/>
            <p:nvPr/>
          </p:nvSpPr>
          <p:spPr>
            <a:xfrm>
              <a:off x="198120" y="4503655"/>
              <a:ext cx="9341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SzPct val="100000"/>
                <a:buFont typeface="Wingdings" pitchFamily="2" charset="2"/>
                <a:buChar char="Ø"/>
              </a:pPr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  Extend the method for: </a:t>
              </a:r>
              <a:b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  <p:sp>
          <p:nvSpPr>
            <p:cNvPr id="26" name="25 CuadroTexto"/>
            <p:cNvSpPr txBox="1"/>
            <p:nvPr/>
          </p:nvSpPr>
          <p:spPr>
            <a:xfrm>
              <a:off x="579120" y="4960855"/>
              <a:ext cx="9341390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  <a:buSzPct val="100000"/>
                <a:buFont typeface="Arial" pitchFamily="34" charset="0"/>
                <a:buChar char="•"/>
              </a:pPr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en-US" sz="18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repeated interior knots</a:t>
              </a:r>
              <a:endPara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l">
                <a:lnSpc>
                  <a:spcPct val="150000"/>
                </a:lnSpc>
                <a:buSzPct val="100000"/>
                <a:buFont typeface="Arial" pitchFamily="34" charset="0"/>
                <a:buChar char="•"/>
              </a:pPr>
              <a:r>
                <a:rPr lang="en-US" sz="18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en-US" sz="1800" b="1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spline</a:t>
              </a:r>
              <a:r>
                <a:rPr lang="en-US" sz="18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spaces over </a:t>
              </a:r>
              <a:r>
                <a:rPr lang="fr-FR" sz="1800" b="1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complex</a:t>
              </a:r>
              <a:r>
                <a:rPr lang="fr-FR" sz="18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1800" b="1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polygon</a:t>
              </a:r>
              <a:r>
                <a:rPr lang="fr-FR" sz="18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type, </a:t>
              </a:r>
              <a:r>
                <a:rPr lang="fr-FR" sz="1800" b="1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parametric</a:t>
              </a:r>
              <a:r>
                <a:rPr lang="fr-FR" sz="18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fr-FR" sz="1800" b="1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domains</a:t>
              </a:r>
              <a:endPara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" name="32 Grupo"/>
          <p:cNvGrpSpPr/>
          <p:nvPr/>
        </p:nvGrpSpPr>
        <p:grpSpPr>
          <a:xfrm>
            <a:off x="198120" y="2491975"/>
            <a:ext cx="9707880" cy="1878092"/>
            <a:chOff x="198120" y="2735815"/>
            <a:chExt cx="9707880" cy="1878092"/>
          </a:xfrm>
        </p:grpSpPr>
        <p:sp>
          <p:nvSpPr>
            <p:cNvPr id="22" name="21 CuadroTexto"/>
            <p:cNvSpPr txBox="1"/>
            <p:nvPr/>
          </p:nvSpPr>
          <p:spPr>
            <a:xfrm>
              <a:off x="198120" y="2735815"/>
              <a:ext cx="9707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SzPct val="100000"/>
                <a:buFont typeface="Wingdings" pitchFamily="2" charset="2"/>
                <a:buChar char="Ø"/>
              </a:pPr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 Some improvements of the strategy can be done: </a:t>
              </a:r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609600" y="3177775"/>
              <a:ext cx="88849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  <a:buSzPct val="100000"/>
                <a:buFont typeface="Arial" pitchFamily="34" charset="0"/>
                <a:buChar char="•"/>
              </a:pPr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en-US" sz="18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excessive support overlapping </a:t>
              </a:r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can take place  during  the adaptive refinement;</a:t>
              </a:r>
            </a:p>
            <a:p>
              <a:pPr algn="l">
                <a:lnSpc>
                  <a:spcPct val="150000"/>
                </a:lnSpc>
                <a:buSzPct val="100000"/>
                <a:buFont typeface="Arial" pitchFamily="34" charset="0"/>
                <a:buChar char="•"/>
              </a:pPr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en-US" sz="18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strictly</a:t>
              </a:r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positive</a:t>
              </a:r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partition of unity </a:t>
              </a:r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is desirable </a:t>
              </a:r>
            </a:p>
          </p:txBody>
        </p:sp>
        <p:sp>
          <p:nvSpPr>
            <p:cNvPr id="29" name="28 CuadroTexto"/>
            <p:cNvSpPr txBox="1"/>
            <p:nvPr/>
          </p:nvSpPr>
          <p:spPr>
            <a:xfrm>
              <a:off x="381000" y="4244575"/>
              <a:ext cx="44043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>
                <a:buSzPct val="100000"/>
              </a:pPr>
              <a:r>
                <a:rPr lang="en-US" sz="1800" i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More sophisticated rules are needed!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86459" y="2660968"/>
            <a:ext cx="7333192" cy="57626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Gracias !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8"/>
          <p:cNvSpPr/>
          <p:nvPr/>
        </p:nvSpPr>
        <p:spPr>
          <a:xfrm>
            <a:off x="0" y="3739158"/>
            <a:ext cx="9906000" cy="20901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12339" y="153988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Open problems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28600" y="1346200"/>
            <a:ext cx="9784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Parameterization</a:t>
            </a:r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E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domain</a:t>
            </a:r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its</a:t>
            </a:r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boundary</a:t>
            </a:r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representation</a:t>
            </a:r>
            <a:r>
              <a:rPr lang="es-E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s-ES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endParaRPr lang="es-ES" sz="18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CAD models provide only the boundary surface of a solid.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Application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Isogeometric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Analysis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requires a full volumetric representation of the geometry. 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endParaRPr lang="es-ES" sz="1600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02550" y="3594100"/>
            <a:ext cx="9477390" cy="25083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s-ES" sz="1600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s-ES" sz="1800" b="1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  </a:t>
            </a:r>
            <a:r>
              <a:rPr lang="es-E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Local </a:t>
            </a:r>
            <a:r>
              <a:rPr lang="es-ES" sz="2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refinement</a:t>
            </a:r>
            <a:r>
              <a:rPr lang="es-E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 </a:t>
            </a:r>
            <a:r>
              <a:rPr lang="es-E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s-E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Tensor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product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structure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of B-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spline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spaces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does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not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allow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local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enrichment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approximation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space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A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strategy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construction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spline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spaces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local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refinement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needed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s-ES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es-ES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endParaRPr lang="es-ES" sz="1600" dirty="0" smtClean="0"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False"/>
  <p:tag name="HOTSPOTTYPE" val="EndShow"/>
  <p:tag name="BRANCHTO" val="-3"/>
</p:tagLst>
</file>

<file path=ppt/theme/theme1.xml><?xml version="1.0" encoding="utf-8"?>
<a:theme xmlns:a="http://schemas.openxmlformats.org/drawingml/2006/main" name="DefensaMarina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rebuchet MS"/>
        <a:ea typeface="ＭＳ Ｐゴシック"/>
        <a:cs typeface=""/>
      </a:majorFont>
      <a:minorFont>
        <a:latin typeface="Trebuchet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000000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DefensaMarina</Template>
  <TotalTime>4361</TotalTime>
  <Words>1856</Words>
  <Application>Microsoft Office PowerPoint</Application>
  <PresentationFormat>A4 (210 x 297 mm)</PresentationFormat>
  <Paragraphs>431</Paragraphs>
  <Slides>88</Slides>
  <Notes>7</Notes>
  <HiddenSlides>0</HiddenSlides>
  <MMClips>1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88</vt:i4>
      </vt:variant>
    </vt:vector>
  </HeadingPairs>
  <TitlesOfParts>
    <vt:vector size="98" baseType="lpstr">
      <vt:lpstr>ＭＳ Ｐゴシック</vt:lpstr>
      <vt:lpstr>Arial</vt:lpstr>
      <vt:lpstr>Century Schoolbook</vt:lpstr>
      <vt:lpstr>Courier New</vt:lpstr>
      <vt:lpstr>Sylfaen</vt:lpstr>
      <vt:lpstr>Times New Roman</vt:lpstr>
      <vt:lpstr>Trebuchet MS</vt:lpstr>
      <vt:lpstr>Wingdings</vt:lpstr>
      <vt:lpstr>DefensaMarina</vt:lpstr>
      <vt:lpstr>Ecuación</vt:lpstr>
      <vt:lpstr>Presentación de PowerPoint</vt:lpstr>
      <vt:lpstr>Presentación de PowerPoint</vt:lpstr>
      <vt:lpstr>Presentación de PowerPoint</vt:lpstr>
      <vt:lpstr>Isogeometric Analysis concept</vt:lpstr>
      <vt:lpstr>Isogeometric Analysis vs Finite Element Method</vt:lpstr>
      <vt:lpstr>Isogeometric Analysis vs Finite Element Method</vt:lpstr>
      <vt:lpstr>Presentación de PowerPoint</vt:lpstr>
      <vt:lpstr>Presentación de PowerPoint</vt:lpstr>
      <vt:lpstr>Open problems</vt:lpstr>
      <vt:lpstr>B-splines</vt:lpstr>
      <vt:lpstr>B-splines</vt:lpstr>
      <vt:lpstr>Presentación de PowerPoint</vt:lpstr>
      <vt:lpstr>Local refinement problem for B-splines</vt:lpstr>
      <vt:lpstr>T-splines</vt:lpstr>
      <vt:lpstr>T-splines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Hierarchical refinement scheme</vt:lpstr>
      <vt:lpstr>Presentación de PowerPoint</vt:lpstr>
      <vt:lpstr>Our goal</vt:lpstr>
      <vt:lpstr>Presentación de PowerPoint</vt:lpstr>
      <vt:lpstr>General scheme</vt:lpstr>
      <vt:lpstr>Step 1 - Mesh pretreatment</vt:lpstr>
      <vt:lpstr>Presentación de PowerPoint</vt:lpstr>
      <vt:lpstr>Step 2 -  Inferring local knot vectors </vt:lpstr>
      <vt:lpstr>Step 3 - Modification of local knot vectors, 2D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Some remarks</vt:lpstr>
      <vt:lpstr>Presentación de PowerPoint</vt:lpstr>
      <vt:lpstr>Properties of the constructed spline spaces</vt:lpstr>
      <vt:lpstr>Presentación de PowerPoint</vt:lpstr>
      <vt:lpstr>Presentación de PowerPoint</vt:lpstr>
      <vt:lpstr>Presentación de PowerPoint</vt:lpstr>
      <vt:lpstr>Presentación de PowerPoint</vt:lpstr>
      <vt:lpstr>Our result</vt:lpstr>
      <vt:lpstr>Presentación de PowerPoint</vt:lpstr>
      <vt:lpstr>Presentación de PowerPoint</vt:lpstr>
      <vt:lpstr>Presentación de PowerPoint</vt:lpstr>
      <vt:lpstr>Presentación de PowerPoint</vt:lpstr>
      <vt:lpstr>T-mesh transformation along the SUS process: Video</vt:lpstr>
      <vt:lpstr>Mean Ratio Jacobian  of the transformation:</vt:lpstr>
      <vt:lpstr>Mean ratio Jacobian as a quality metric</vt:lpstr>
      <vt:lpstr>Adaptive refinement to improve parameterization quality   </vt:lpstr>
      <vt:lpstr>3D spline parameterization using tetrahedral mesh </vt:lpstr>
      <vt:lpstr>Presentación de PowerPoint</vt:lpstr>
      <vt:lpstr>Surface modelling  </vt:lpstr>
      <vt:lpstr>Surface modelling  </vt:lpstr>
      <vt:lpstr>Interpolation problem</vt:lpstr>
      <vt:lpstr>Interpolation problem</vt:lpstr>
      <vt:lpstr>Interpolation problem</vt:lpstr>
      <vt:lpstr>Interpolation problem</vt:lpstr>
      <vt:lpstr>Poisson problem in a complex domain </vt:lpstr>
      <vt:lpstr>Presentación de PowerPoint</vt:lpstr>
      <vt:lpstr>Presentación de PowerPoint</vt:lpstr>
      <vt:lpstr>Presentación de PowerPoint</vt:lpstr>
      <vt:lpstr>Presentación de PowerPoint</vt:lpstr>
      <vt:lpstr>Poisson problem. Collocation method </vt:lpstr>
      <vt:lpstr>Presentación de PowerPoint</vt:lpstr>
      <vt:lpstr>Presentación de PowerPoint</vt:lpstr>
      <vt:lpstr>Presentación de PowerPoint</vt:lpstr>
      <vt:lpstr>Eigenvalue  problem</vt:lpstr>
      <vt:lpstr>Presentación de PowerPoint</vt:lpstr>
      <vt:lpstr>Presentación de PowerPoint</vt:lpstr>
      <vt:lpstr>Presentación de PowerPoint</vt:lpstr>
      <vt:lpstr>Presentación de PowerPoint</vt:lpstr>
      <vt:lpstr>Kellogg function</vt:lpstr>
      <vt:lpstr>Presentación de PowerPoint</vt:lpstr>
      <vt:lpstr>Presentación de PowerPoint</vt:lpstr>
      <vt:lpstr>3D Poisson problem</vt:lpstr>
      <vt:lpstr>Presentación de PowerPoint</vt:lpstr>
      <vt:lpstr>Presentación de PowerPoint</vt:lpstr>
      <vt:lpstr>Presentación de PowerPoint</vt:lpstr>
      <vt:lpstr>3D Helmholtz equation with variable frequency</vt:lpstr>
      <vt:lpstr>Presentación de PowerPoint</vt:lpstr>
      <vt:lpstr>Presentación de PowerPoint</vt:lpstr>
      <vt:lpstr>Presentación de PowerPoint</vt:lpstr>
      <vt:lpstr>Presentación de PowerPoint</vt:lpstr>
      <vt:lpstr>Future works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marina</dc:creator>
  <cp:lastModifiedBy>Marina Brovka</cp:lastModifiedBy>
  <cp:revision>860</cp:revision>
  <cp:lastPrinted>2016-09-15T12:26:09Z</cp:lastPrinted>
  <dcterms:created xsi:type="dcterms:W3CDTF">2016-09-04T13:31:21Z</dcterms:created>
  <dcterms:modified xsi:type="dcterms:W3CDTF">2016-09-27T09:28:24Z</dcterms:modified>
</cp:coreProperties>
</file>