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93441" r:id="rId1"/>
  </p:sldMasterIdLst>
  <p:notesMasterIdLst>
    <p:notesMasterId r:id="rId32"/>
  </p:notesMasterIdLst>
  <p:handoutMasterIdLst>
    <p:handoutMasterId r:id="rId33"/>
  </p:handoutMasterIdLst>
  <p:sldIdLst>
    <p:sldId id="1869" r:id="rId2"/>
    <p:sldId id="1723" r:id="rId3"/>
    <p:sldId id="1886" r:id="rId4"/>
    <p:sldId id="1888" r:id="rId5"/>
    <p:sldId id="1890" r:id="rId6"/>
    <p:sldId id="1889" r:id="rId7"/>
    <p:sldId id="1913" r:id="rId8"/>
    <p:sldId id="1914" r:id="rId9"/>
    <p:sldId id="1930" r:id="rId10"/>
    <p:sldId id="1935" r:id="rId11"/>
    <p:sldId id="1939" r:id="rId12"/>
    <p:sldId id="1938" r:id="rId13"/>
    <p:sldId id="1942" r:id="rId14"/>
    <p:sldId id="1943" r:id="rId15"/>
    <p:sldId id="1921" r:id="rId16"/>
    <p:sldId id="1922" r:id="rId17"/>
    <p:sldId id="1924" r:id="rId18"/>
    <p:sldId id="1925" r:id="rId19"/>
    <p:sldId id="1926" r:id="rId20"/>
    <p:sldId id="1915" r:id="rId21"/>
    <p:sldId id="1916" r:id="rId22"/>
    <p:sldId id="1917" r:id="rId23"/>
    <p:sldId id="1918" r:id="rId24"/>
    <p:sldId id="1919" r:id="rId25"/>
    <p:sldId id="1928" r:id="rId26"/>
    <p:sldId id="1941" r:id="rId27"/>
    <p:sldId id="1927" r:id="rId28"/>
    <p:sldId id="1905" r:id="rId29"/>
    <p:sldId id="1910" r:id="rId30"/>
    <p:sldId id="1940" r:id="rId31"/>
  </p:sldIdLst>
  <p:sldSz cx="9906000" cy="6858000" type="A4"/>
  <p:notesSz cx="7099300" cy="10234613"/>
  <p:custDataLst>
    <p:tags r:id="rId3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6964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3928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0891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7855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4820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1787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198747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5711" algn="l" defTabSz="913928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0CCCC"/>
    <a:srgbClr val="CC6600"/>
    <a:srgbClr val="FF9900"/>
    <a:srgbClr val="990000"/>
    <a:srgbClr val="00FFFF"/>
    <a:srgbClr val="0000FF"/>
    <a:srgbClr val="FF8000"/>
    <a:srgbClr val="FF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7" autoAdjust="0"/>
    <p:restoredTop sz="93365" autoAdjust="0"/>
  </p:normalViewPr>
  <p:slideViewPr>
    <p:cSldViewPr snapToGrid="0">
      <p:cViewPr varScale="1">
        <p:scale>
          <a:sx n="81" d="100"/>
          <a:sy n="81" d="100"/>
        </p:scale>
        <p:origin x="1253" y="72"/>
      </p:cViewPr>
      <p:guideLst>
        <p:guide orient="horz" pos="1416"/>
        <p:guide pos="3120"/>
      </p:guideLst>
    </p:cSldViewPr>
  </p:slideViewPr>
  <p:outlineViewPr>
    <p:cViewPr>
      <p:scale>
        <a:sx n="33" d="100"/>
        <a:sy n="33" d="100"/>
      </p:scale>
      <p:origin x="0" y="-63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2" y="-5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52099-9459-C149-A378-4A7DEEAE8371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73C89B-05C5-5144-82EF-A9D5486AE47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085814" y="740623"/>
          <a:ext cx="3253501" cy="829378"/>
        </a:xfr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>
              <a:latin typeface="Calibri" pitchFamily="34" charset="0"/>
            </a:rPr>
            <a:t>Initial approximation</a:t>
          </a:r>
          <a:endParaRPr lang="en-US" sz="1400" dirty="0">
            <a:solidFill>
              <a:srgbClr val="FFFFFF"/>
            </a:solidFill>
            <a:latin typeface="Calibri" pitchFamily="34" charset="0"/>
            <a:ea typeface="+mn-ea"/>
            <a:cs typeface="+mn-cs"/>
          </a:endParaRPr>
        </a:p>
      </dgm:t>
    </dgm:pt>
    <dgm:pt modelId="{B45CFDAB-9B30-1B4D-967A-2CBA880A01F4}" type="parTrans" cxnId="{F1DC3BBC-0AF9-BF48-A884-627E9D8D93ED}">
      <dgm:prSet/>
      <dgm:spPr/>
      <dgm:t>
        <a:bodyPr/>
        <a:lstStyle/>
        <a:p>
          <a:endParaRPr lang="es-ES" sz="1600"/>
        </a:p>
      </dgm:t>
    </dgm:pt>
    <dgm:pt modelId="{970AB8C5-0A83-864D-ADFA-BE62AA5F01BF}" type="sibTrans" cxnId="{F1DC3BBC-0AF9-BF48-A884-627E9D8D93ED}">
      <dgm:prSet/>
      <dgm:spPr/>
      <dgm:t>
        <a:bodyPr/>
        <a:lstStyle/>
        <a:p>
          <a:endParaRPr lang="es-ES" sz="1600"/>
        </a:p>
      </dgm:t>
    </dgm:pt>
    <dgm:pt modelId="{F752F59E-CFFD-7B49-91A6-FEBECFCC98C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12813" y="1660688"/>
          <a:ext cx="3161358" cy="647759"/>
        </a:xfr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>
              <a:solidFill>
                <a:srgbClr val="FFFFFF"/>
              </a:solidFill>
              <a:latin typeface="Calibri"/>
              <a:ea typeface="+mn-ea"/>
              <a:cs typeface="+mn-cs"/>
            </a:rPr>
            <a:t>Parameterization</a:t>
          </a:r>
        </a:p>
      </dgm:t>
    </dgm:pt>
    <dgm:pt modelId="{9D4BC281-1DB3-6546-952A-9A64AEFE4473}" type="parTrans" cxnId="{24C4767F-F37A-F243-8DFC-00707A4B4F89}">
      <dgm:prSet/>
      <dgm:spPr/>
      <dgm:t>
        <a:bodyPr/>
        <a:lstStyle/>
        <a:p>
          <a:endParaRPr lang="es-ES" sz="1600"/>
        </a:p>
      </dgm:t>
    </dgm:pt>
    <dgm:pt modelId="{37301FC4-9EAE-4E42-84A0-5E17DA84DEB8}" type="sibTrans" cxnId="{24C4767F-F37A-F243-8DFC-00707A4B4F89}">
      <dgm:prSet/>
      <dgm:spPr/>
      <dgm:t>
        <a:bodyPr/>
        <a:lstStyle/>
        <a:p>
          <a:endParaRPr lang="es-ES" sz="1600"/>
        </a:p>
      </dgm:t>
    </dgm:pt>
    <dgm:pt modelId="{496AE82D-B06B-B84F-925E-CDD6689259B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12813" y="2399134"/>
          <a:ext cx="3146006" cy="647759"/>
        </a:xfr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400" dirty="0">
              <a:solidFill>
                <a:srgbClr val="FFFFFF"/>
              </a:solidFill>
              <a:latin typeface="Calibri"/>
              <a:ea typeface="+mn-ea"/>
              <a:cs typeface="+mn-cs"/>
            </a:rPr>
            <a:t>Smoothing</a:t>
          </a:r>
        </a:p>
      </dgm:t>
    </dgm:pt>
    <dgm:pt modelId="{5E5D7357-C154-AE41-BF25-ACC3F4C6B8B5}" type="parTrans" cxnId="{EEDF4DC8-8097-8D42-81D6-9F3D30AF522A}">
      <dgm:prSet/>
      <dgm:spPr/>
      <dgm:t>
        <a:bodyPr/>
        <a:lstStyle/>
        <a:p>
          <a:endParaRPr lang="es-ES" sz="1600"/>
        </a:p>
      </dgm:t>
    </dgm:pt>
    <dgm:pt modelId="{7FAF4ACC-7A32-B04B-95F8-F52CB206A824}" type="sibTrans" cxnId="{EEDF4DC8-8097-8D42-81D6-9F3D30AF522A}">
      <dgm:prSet/>
      <dgm:spPr/>
      <dgm:t>
        <a:bodyPr/>
        <a:lstStyle/>
        <a:p>
          <a:endParaRPr lang="es-ES" sz="1600"/>
        </a:p>
      </dgm:t>
    </dgm:pt>
    <dgm:pt modelId="{6D085DB6-38FB-6542-AD53-5920488BEA39}">
      <dgm:prSet custT="1"/>
      <dgm:spPr>
        <a:xfrm>
          <a:off x="4188001" y="897879"/>
          <a:ext cx="1344101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Mesh-surface</a:t>
          </a:r>
        </a:p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intersection</a:t>
          </a:r>
        </a:p>
      </dgm:t>
    </dgm:pt>
    <dgm:pt modelId="{7E2B582C-8138-B14C-919D-FF8F8F116863}" type="parTrans" cxnId="{67660DC3-CDCD-B348-820A-2DB005A8D80A}">
      <dgm:prSet/>
      <dgm:spPr/>
      <dgm:t>
        <a:bodyPr/>
        <a:lstStyle/>
        <a:p>
          <a:endParaRPr lang="es-ES" sz="1600"/>
        </a:p>
      </dgm:t>
    </dgm:pt>
    <dgm:pt modelId="{1161FCD0-D76D-9847-BA22-D1F9D020D59D}" type="sibTrans" cxnId="{67660DC3-CDCD-B348-820A-2DB005A8D80A}">
      <dgm:prSet/>
      <dgm:spPr/>
      <dgm:t>
        <a:bodyPr/>
        <a:lstStyle/>
        <a:p>
          <a:endParaRPr lang="es-ES" sz="1600"/>
        </a:p>
      </dgm:t>
    </dgm:pt>
    <dgm:pt modelId="{E6B96A06-3988-934A-AB77-94DCBFADAD5E}">
      <dgm:prSet custT="1"/>
      <dgm:spPr>
        <a:xfrm>
          <a:off x="4048297" y="2454193"/>
          <a:ext cx="1481091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Projection</a:t>
          </a:r>
        </a:p>
      </dgm:t>
    </dgm:pt>
    <dgm:pt modelId="{B9E3B474-8FB9-F648-A8AF-2B3339053D37}" type="parTrans" cxnId="{6FD75A84-D073-9F4F-9D5F-380FC36E2706}">
      <dgm:prSet/>
      <dgm:spPr/>
      <dgm:t>
        <a:bodyPr/>
        <a:lstStyle/>
        <a:p>
          <a:endParaRPr lang="es-ES" sz="1600"/>
        </a:p>
      </dgm:t>
    </dgm:pt>
    <dgm:pt modelId="{FB54BC5A-C934-134E-8B6B-5E7DD65509DC}" type="sibTrans" cxnId="{6FD75A84-D073-9F4F-9D5F-380FC36E2706}">
      <dgm:prSet/>
      <dgm:spPr/>
      <dgm:t>
        <a:bodyPr/>
        <a:lstStyle/>
        <a:p>
          <a:endParaRPr lang="es-ES" sz="1600"/>
        </a:p>
      </dgm:t>
    </dgm:pt>
    <dgm:pt modelId="{C37FC83C-2DA0-B743-A1C1-D992A615C213}">
      <dgm:prSet custT="1"/>
      <dgm:spPr>
        <a:xfrm>
          <a:off x="5341215" y="2454193"/>
          <a:ext cx="1775570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SUS</a:t>
          </a:r>
        </a:p>
      </dgm:t>
    </dgm:pt>
    <dgm:pt modelId="{C48F3427-CDAF-3A4A-975D-ACE6858F216C}" type="parTrans" cxnId="{E030C514-4DAD-C54C-A9FE-606D720850D9}">
      <dgm:prSet/>
      <dgm:spPr/>
      <dgm:t>
        <a:bodyPr/>
        <a:lstStyle/>
        <a:p>
          <a:endParaRPr lang="es-ES" sz="1600"/>
        </a:p>
      </dgm:t>
    </dgm:pt>
    <dgm:pt modelId="{CE279674-DE32-B540-A192-E2A92795F8C3}" type="sibTrans" cxnId="{E030C514-4DAD-C54C-A9FE-606D720850D9}">
      <dgm:prSet/>
      <dgm:spPr/>
      <dgm:t>
        <a:bodyPr/>
        <a:lstStyle/>
        <a:p>
          <a:endParaRPr lang="es-ES" sz="1600"/>
        </a:p>
      </dgm:t>
    </dgm:pt>
    <dgm:pt modelId="{30B07109-9708-6647-89A3-53DFF6315303}">
      <dgm:prSet custT="1"/>
      <dgm:spPr>
        <a:xfrm>
          <a:off x="5276520" y="1715747"/>
          <a:ext cx="1580259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</a:p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parameterization</a:t>
          </a:r>
        </a:p>
      </dgm:t>
    </dgm:pt>
    <dgm:pt modelId="{673A6229-B78B-5E4D-AA22-C1E8D866C2EC}" type="parTrans" cxnId="{B8B1D8EC-E99F-BC48-A072-37FFFDBB0C4B}">
      <dgm:prSet/>
      <dgm:spPr/>
      <dgm:t>
        <a:bodyPr/>
        <a:lstStyle/>
        <a:p>
          <a:endParaRPr lang="es-ES" sz="1600"/>
        </a:p>
      </dgm:t>
    </dgm:pt>
    <dgm:pt modelId="{35F91BC8-E213-6643-9AAF-C5B69870FDE4}" type="sibTrans" cxnId="{B8B1D8EC-E99F-BC48-A072-37FFFDBB0C4B}">
      <dgm:prSet/>
      <dgm:spPr/>
      <dgm:t>
        <a:bodyPr/>
        <a:lstStyle/>
        <a:p>
          <a:endParaRPr lang="es-ES" sz="1600"/>
        </a:p>
      </dgm:t>
    </dgm:pt>
    <dgm:pt modelId="{164D3368-8F2D-9B4A-AF05-52F9380ECD45}">
      <dgm:prSet custT="1"/>
      <dgm:spPr>
        <a:xfrm>
          <a:off x="5348529" y="892696"/>
          <a:ext cx="1632128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Volumetric</a:t>
          </a:r>
        </a:p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</a:p>
      </dgm:t>
    </dgm:pt>
    <dgm:pt modelId="{0AE5876E-5FBE-1345-9C65-F954513847B7}" type="sibTrans" cxnId="{A8DAE2EA-4A5F-9046-A71F-A0A936DB3BBE}">
      <dgm:prSet/>
      <dgm:spPr/>
      <dgm:t>
        <a:bodyPr/>
        <a:lstStyle/>
        <a:p>
          <a:endParaRPr lang="es-ES" sz="1600"/>
        </a:p>
      </dgm:t>
    </dgm:pt>
    <dgm:pt modelId="{29BE13D3-6FBF-C249-8F12-1100CA0CDA51}" type="parTrans" cxnId="{A8DAE2EA-4A5F-9046-A71F-A0A936DB3BBE}">
      <dgm:prSet/>
      <dgm:spPr/>
      <dgm:t>
        <a:bodyPr/>
        <a:lstStyle/>
        <a:p>
          <a:endParaRPr lang="es-ES" sz="1600"/>
        </a:p>
      </dgm:t>
    </dgm:pt>
    <dgm:pt modelId="{C5C2C11F-E6EE-2C40-B31F-13839E8B9678}">
      <dgm:prSet custT="1"/>
      <dgm:spPr>
        <a:xfrm>
          <a:off x="4124392" y="1715747"/>
          <a:ext cx="1344101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Surface</a:t>
          </a:r>
        </a:p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parameterization</a:t>
          </a:r>
        </a:p>
      </dgm:t>
    </dgm:pt>
    <dgm:pt modelId="{8C0C94FE-AEED-C446-A665-A9D8DC8A8A1B}" type="sibTrans" cxnId="{A8B7C300-D2A0-2141-823C-4A09B0A661EB}">
      <dgm:prSet/>
      <dgm:spPr/>
      <dgm:t>
        <a:bodyPr/>
        <a:lstStyle/>
        <a:p>
          <a:endParaRPr lang="es-ES" sz="1600"/>
        </a:p>
      </dgm:t>
    </dgm:pt>
    <dgm:pt modelId="{C941EE3A-B414-4149-90B8-58F597923412}" type="parTrans" cxnId="{A8B7C300-D2A0-2141-823C-4A09B0A661EB}">
      <dgm:prSet/>
      <dgm:spPr/>
      <dgm:t>
        <a:bodyPr/>
        <a:lstStyle/>
        <a:p>
          <a:endParaRPr lang="es-ES" sz="1600"/>
        </a:p>
      </dgm:t>
    </dgm:pt>
    <dgm:pt modelId="{AB1F8154-A843-41B2-912B-872BE2FF291B}">
      <dgm:prSet custT="1"/>
      <dgm:spPr>
        <a:xfrm>
          <a:off x="5348529" y="892696"/>
          <a:ext cx="1632128" cy="537640"/>
        </a:xfr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Surface</a:t>
          </a:r>
        </a:p>
        <a:p>
          <a:pPr rtl="0"/>
          <a:r>
            <a:rPr lang="en-US" sz="1100" dirty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approximation</a:t>
          </a:r>
        </a:p>
      </dgm:t>
    </dgm:pt>
    <dgm:pt modelId="{E3BA88AC-AAEF-4188-B500-DA7EDFB4F4BB}" type="parTrans" cxnId="{A93EDCC9-0E2B-4AE6-93A0-86CAFF32C13D}">
      <dgm:prSet/>
      <dgm:spPr/>
      <dgm:t>
        <a:bodyPr/>
        <a:lstStyle/>
        <a:p>
          <a:endParaRPr lang="es-ES" sz="1600"/>
        </a:p>
      </dgm:t>
    </dgm:pt>
    <dgm:pt modelId="{73EB8932-468D-4B55-9C3D-F083A8F96E89}" type="sibTrans" cxnId="{A93EDCC9-0E2B-4AE6-93A0-86CAFF32C13D}">
      <dgm:prSet/>
      <dgm:spPr/>
      <dgm:t>
        <a:bodyPr/>
        <a:lstStyle/>
        <a:p>
          <a:endParaRPr lang="es-ES" sz="1600"/>
        </a:p>
      </dgm:t>
    </dgm:pt>
    <dgm:pt modelId="{60AB0C8C-1E56-D942-9406-037F1C1119F0}" type="pres">
      <dgm:prSet presAssocID="{06452099-9459-C149-A378-4A7DEEAE83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39CF8EB-F5DF-114C-BA71-738EE09CB25D}" type="pres">
      <dgm:prSet presAssocID="{1873C89B-05C5-5144-82EF-A9D5486AE47D}" presName="horFlow" presStyleCnt="0"/>
      <dgm:spPr/>
    </dgm:pt>
    <dgm:pt modelId="{89835F2A-471F-D747-8EAB-FCB343DC7010}" type="pres">
      <dgm:prSet presAssocID="{1873C89B-05C5-5144-82EF-A9D5486AE47D}" presName="bigChev" presStyleLbl="node1" presStyleIdx="0" presStyleCnt="3" custScaleX="144292" custScaleY="102223" custLinFactNeighborX="-21123"/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DFEFBB0B-2055-8D4B-BBAB-65663D3D1DDB}" type="pres">
      <dgm:prSet presAssocID="{7E2B582C-8138-B14C-919D-FF8F8F116863}" presName="parTrans" presStyleCnt="0"/>
      <dgm:spPr/>
    </dgm:pt>
    <dgm:pt modelId="{9C341ACD-05D8-0A43-889D-27945DBAFFC3}" type="pres">
      <dgm:prSet presAssocID="{6D085DB6-38FB-6542-AD53-5920488BEA39}" presName="node" presStyleLbl="alignAccFollowNode1" presStyleIdx="0" presStyleCnt="7" custScaleX="117845" custLinFactNeighborX="17116" custLinFactNeighborY="211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B7738716-71FB-4141-A519-7F35BD751387}" type="pres">
      <dgm:prSet presAssocID="{1161FCD0-D76D-9847-BA22-D1F9D020D59D}" presName="sibTrans" presStyleCnt="0"/>
      <dgm:spPr/>
    </dgm:pt>
    <dgm:pt modelId="{7F057367-501C-0D46-86CB-811FAE2AD319}" type="pres">
      <dgm:prSet presAssocID="{164D3368-8F2D-9B4A-AF05-52F9380ECD45}" presName="node" presStyleLbl="alignAccFollowNode1" presStyleIdx="1" presStyleCnt="7" custScaleX="126771" custLinFactNeighborX="8903" custLinFactNeighborY="222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163A0CDE-B3FC-4DDF-B9B3-768E755D534F}" type="pres">
      <dgm:prSet presAssocID="{0AE5876E-5FBE-1345-9C65-F954513847B7}" presName="sibTrans" presStyleCnt="0"/>
      <dgm:spPr/>
    </dgm:pt>
    <dgm:pt modelId="{FDDE59C1-A843-4711-8EFA-DC0383DC4814}" type="pres">
      <dgm:prSet presAssocID="{AB1F8154-A843-41B2-912B-872BE2FF291B}" presName="node" presStyleLbl="alignAccFollowNode1" presStyleIdx="2" presStyleCnt="7" custScaleX="1437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DCD3AF-F861-6043-8B1E-3451CC42D0F6}" type="pres">
      <dgm:prSet presAssocID="{1873C89B-05C5-5144-82EF-A9D5486AE47D}" presName="vSp" presStyleCnt="0"/>
      <dgm:spPr/>
    </dgm:pt>
    <dgm:pt modelId="{B59CC129-C0F6-854F-B6B5-B0E9B9DBE3E3}" type="pres">
      <dgm:prSet presAssocID="{F752F59E-CFFD-7B49-91A6-FEBECFCC98CF}" presName="horFlow" presStyleCnt="0"/>
      <dgm:spPr/>
    </dgm:pt>
    <dgm:pt modelId="{7FA87117-0A14-1643-9C4E-E12D5AD29CD3}" type="pres">
      <dgm:prSet presAssocID="{F752F59E-CFFD-7B49-91A6-FEBECFCC98CF}" presName="bigChev" presStyleLbl="node1" presStyleIdx="1" presStyleCnt="3" custScaleX="142280"/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D3E9CA8C-46DB-7A45-9AED-956968A01163}" type="pres">
      <dgm:prSet presAssocID="{C941EE3A-B414-4149-90B8-58F597923412}" presName="parTrans" presStyleCnt="0"/>
      <dgm:spPr/>
    </dgm:pt>
    <dgm:pt modelId="{A80851EA-DA98-8949-98C2-CA2861125A86}" type="pres">
      <dgm:prSet presAssocID="{C5C2C11F-E6EE-2C40-B31F-13839E8B9678}" presName="node" presStyleLbl="alignAccFollowNode1" presStyleIdx="3" presStyleCnt="7" custScaleX="143933" custLinFactNeighborX="3228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E7CAC487-4A78-1B41-80DF-176AA78AAF86}" type="pres">
      <dgm:prSet presAssocID="{8C0C94FE-AEED-C446-A665-A9D8DC8A8A1B}" presName="sibTrans" presStyleCnt="0"/>
      <dgm:spPr/>
    </dgm:pt>
    <dgm:pt modelId="{BC9E12D0-4DF8-3D49-8F28-E2F284B22B50}" type="pres">
      <dgm:prSet presAssocID="{30B07109-9708-6647-89A3-53DFF6315303}" presName="node" presStyleLbl="alignAccFollowNode1" presStyleIdx="4" presStyleCnt="7" custScaleX="136365" custLinFactNeighborX="3026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BAF770C2-4F19-DC49-908B-9733532692AE}" type="pres">
      <dgm:prSet presAssocID="{F752F59E-CFFD-7B49-91A6-FEBECFCC98CF}" presName="vSp" presStyleCnt="0"/>
      <dgm:spPr/>
    </dgm:pt>
    <dgm:pt modelId="{3B503C86-E9F3-FB49-8E27-98D20612ECBE}" type="pres">
      <dgm:prSet presAssocID="{496AE82D-B06B-B84F-925E-CDD6689259B0}" presName="horFlow" presStyleCnt="0"/>
      <dgm:spPr/>
    </dgm:pt>
    <dgm:pt modelId="{DFB174EF-9EE9-D049-B49B-1B9435F04702}" type="pres">
      <dgm:prSet presAssocID="{496AE82D-B06B-B84F-925E-CDD6689259B0}" presName="bigChev" presStyleLbl="node1" presStyleIdx="2" presStyleCnt="3" custScaleX="140747"/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AF68CFB1-596E-F744-BD3F-2F017762C2F7}" type="pres">
      <dgm:prSet presAssocID="{B9E3B474-8FB9-F648-A8AF-2B3339053D37}" presName="parTrans" presStyleCnt="0"/>
      <dgm:spPr/>
    </dgm:pt>
    <dgm:pt modelId="{81B5DBC9-B57D-8A4E-9C68-593193F2380C}" type="pres">
      <dgm:prSet presAssocID="{E6B96A06-3988-934A-AB77-94DCBFADAD5E}" presName="node" presStyleLbl="alignAccFollowNode1" presStyleIdx="5" presStyleCnt="7" custScaleX="110192" custLinFactNeighborX="30440" custLinFactNeighborY="195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EFB5E17F-46A4-EA49-922D-B0DB2BB87069}" type="pres">
      <dgm:prSet presAssocID="{FB54BC5A-C934-134E-8B6B-5E7DD65509DC}" presName="sibTrans" presStyleCnt="0"/>
      <dgm:spPr/>
    </dgm:pt>
    <dgm:pt modelId="{756741E0-BF9F-6441-A3CF-09483F34F706}" type="pres">
      <dgm:prSet presAssocID="{C37FC83C-2DA0-B743-A1C1-D992A615C213}" presName="node" presStyleLbl="alignAccFollowNode1" presStyleIdx="6" presStyleCnt="7" custScaleX="132101" custLinFactNeighborX="19794" custLinFactNeighborY="213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</dgm:ptLst>
  <dgm:cxnLst>
    <dgm:cxn modelId="{873ACFA7-E731-4734-AE91-9292B0D17F4C}" type="presOf" srcId="{06452099-9459-C149-A378-4A7DEEAE8371}" destId="{60AB0C8C-1E56-D942-9406-037F1C1119F0}" srcOrd="0" destOrd="0" presId="urn:microsoft.com/office/officeart/2005/8/layout/lProcess3"/>
    <dgm:cxn modelId="{6848E974-23DB-43FF-A153-769430F028A4}" type="presOf" srcId="{164D3368-8F2D-9B4A-AF05-52F9380ECD45}" destId="{7F057367-501C-0D46-86CB-811FAE2AD319}" srcOrd="0" destOrd="0" presId="urn:microsoft.com/office/officeart/2005/8/layout/lProcess3"/>
    <dgm:cxn modelId="{6FD75A84-D073-9F4F-9D5F-380FC36E2706}" srcId="{496AE82D-B06B-B84F-925E-CDD6689259B0}" destId="{E6B96A06-3988-934A-AB77-94DCBFADAD5E}" srcOrd="0" destOrd="0" parTransId="{B9E3B474-8FB9-F648-A8AF-2B3339053D37}" sibTransId="{FB54BC5A-C934-134E-8B6B-5E7DD65509DC}"/>
    <dgm:cxn modelId="{7CCD51E1-CD7E-459F-95C8-42AB358C51E5}" type="presOf" srcId="{AB1F8154-A843-41B2-912B-872BE2FF291B}" destId="{FDDE59C1-A843-4711-8EFA-DC0383DC4814}" srcOrd="0" destOrd="0" presId="urn:microsoft.com/office/officeart/2005/8/layout/lProcess3"/>
    <dgm:cxn modelId="{B8B1D8EC-E99F-BC48-A072-37FFFDBB0C4B}" srcId="{F752F59E-CFFD-7B49-91A6-FEBECFCC98CF}" destId="{30B07109-9708-6647-89A3-53DFF6315303}" srcOrd="1" destOrd="0" parTransId="{673A6229-B78B-5E4D-AA22-C1E8D866C2EC}" sibTransId="{35F91BC8-E213-6643-9AAF-C5B69870FDE4}"/>
    <dgm:cxn modelId="{84DFC46D-8291-4E71-BCD2-13A4A15E9A7A}" type="presOf" srcId="{E6B96A06-3988-934A-AB77-94DCBFADAD5E}" destId="{81B5DBC9-B57D-8A4E-9C68-593193F2380C}" srcOrd="0" destOrd="0" presId="urn:microsoft.com/office/officeart/2005/8/layout/lProcess3"/>
    <dgm:cxn modelId="{696D5389-252F-4791-A6A2-B90EA0A86CEE}" type="presOf" srcId="{1873C89B-05C5-5144-82EF-A9D5486AE47D}" destId="{89835F2A-471F-D747-8EAB-FCB343DC7010}" srcOrd="0" destOrd="0" presId="urn:microsoft.com/office/officeart/2005/8/layout/lProcess3"/>
    <dgm:cxn modelId="{F1DC3BBC-0AF9-BF48-A884-627E9D8D93ED}" srcId="{06452099-9459-C149-A378-4A7DEEAE8371}" destId="{1873C89B-05C5-5144-82EF-A9D5486AE47D}" srcOrd="0" destOrd="0" parTransId="{B45CFDAB-9B30-1B4D-967A-2CBA880A01F4}" sibTransId="{970AB8C5-0A83-864D-ADFA-BE62AA5F01BF}"/>
    <dgm:cxn modelId="{4E598B47-C08F-4E6C-A6DE-76A78DA2DF64}" type="presOf" srcId="{F752F59E-CFFD-7B49-91A6-FEBECFCC98CF}" destId="{7FA87117-0A14-1643-9C4E-E12D5AD29CD3}" srcOrd="0" destOrd="0" presId="urn:microsoft.com/office/officeart/2005/8/layout/lProcess3"/>
    <dgm:cxn modelId="{C2067503-47AE-4568-8558-06FC7E42BCC8}" type="presOf" srcId="{6D085DB6-38FB-6542-AD53-5920488BEA39}" destId="{9C341ACD-05D8-0A43-889D-27945DBAFFC3}" srcOrd="0" destOrd="0" presId="urn:microsoft.com/office/officeart/2005/8/layout/lProcess3"/>
    <dgm:cxn modelId="{24C4767F-F37A-F243-8DFC-00707A4B4F89}" srcId="{06452099-9459-C149-A378-4A7DEEAE8371}" destId="{F752F59E-CFFD-7B49-91A6-FEBECFCC98CF}" srcOrd="1" destOrd="0" parTransId="{9D4BC281-1DB3-6546-952A-9A64AEFE4473}" sibTransId="{37301FC4-9EAE-4E42-84A0-5E17DA84DEB8}"/>
    <dgm:cxn modelId="{E030C514-4DAD-C54C-A9FE-606D720850D9}" srcId="{496AE82D-B06B-B84F-925E-CDD6689259B0}" destId="{C37FC83C-2DA0-B743-A1C1-D992A615C213}" srcOrd="1" destOrd="0" parTransId="{C48F3427-CDAF-3A4A-975D-ACE6858F216C}" sibTransId="{CE279674-DE32-B540-A192-E2A92795F8C3}"/>
    <dgm:cxn modelId="{3173E481-D465-4BC1-807E-BD29BEB023CD}" type="presOf" srcId="{C5C2C11F-E6EE-2C40-B31F-13839E8B9678}" destId="{A80851EA-DA98-8949-98C2-CA2861125A86}" srcOrd="0" destOrd="0" presId="urn:microsoft.com/office/officeart/2005/8/layout/lProcess3"/>
    <dgm:cxn modelId="{A8B7C300-D2A0-2141-823C-4A09B0A661EB}" srcId="{F752F59E-CFFD-7B49-91A6-FEBECFCC98CF}" destId="{C5C2C11F-E6EE-2C40-B31F-13839E8B9678}" srcOrd="0" destOrd="0" parTransId="{C941EE3A-B414-4149-90B8-58F597923412}" sibTransId="{8C0C94FE-AEED-C446-A665-A9D8DC8A8A1B}"/>
    <dgm:cxn modelId="{67660DC3-CDCD-B348-820A-2DB005A8D80A}" srcId="{1873C89B-05C5-5144-82EF-A9D5486AE47D}" destId="{6D085DB6-38FB-6542-AD53-5920488BEA39}" srcOrd="0" destOrd="0" parTransId="{7E2B582C-8138-B14C-919D-FF8F8F116863}" sibTransId="{1161FCD0-D76D-9847-BA22-D1F9D020D59D}"/>
    <dgm:cxn modelId="{03F6995D-27A1-4AB3-8C80-E2A75A7C1790}" type="presOf" srcId="{30B07109-9708-6647-89A3-53DFF6315303}" destId="{BC9E12D0-4DF8-3D49-8F28-E2F284B22B50}" srcOrd="0" destOrd="0" presId="urn:microsoft.com/office/officeart/2005/8/layout/lProcess3"/>
    <dgm:cxn modelId="{A8DAE2EA-4A5F-9046-A71F-A0A936DB3BBE}" srcId="{1873C89B-05C5-5144-82EF-A9D5486AE47D}" destId="{164D3368-8F2D-9B4A-AF05-52F9380ECD45}" srcOrd="1" destOrd="0" parTransId="{29BE13D3-6FBF-C249-8F12-1100CA0CDA51}" sibTransId="{0AE5876E-5FBE-1345-9C65-F954513847B7}"/>
    <dgm:cxn modelId="{308A7930-7999-4D43-B4B7-C6671F548CC7}" type="presOf" srcId="{496AE82D-B06B-B84F-925E-CDD6689259B0}" destId="{DFB174EF-9EE9-D049-B49B-1B9435F04702}" srcOrd="0" destOrd="0" presId="urn:microsoft.com/office/officeart/2005/8/layout/lProcess3"/>
    <dgm:cxn modelId="{A93EDCC9-0E2B-4AE6-93A0-86CAFF32C13D}" srcId="{1873C89B-05C5-5144-82EF-A9D5486AE47D}" destId="{AB1F8154-A843-41B2-912B-872BE2FF291B}" srcOrd="2" destOrd="0" parTransId="{E3BA88AC-AAEF-4188-B500-DA7EDFB4F4BB}" sibTransId="{73EB8932-468D-4B55-9C3D-F083A8F96E89}"/>
    <dgm:cxn modelId="{EEDF4DC8-8097-8D42-81D6-9F3D30AF522A}" srcId="{06452099-9459-C149-A378-4A7DEEAE8371}" destId="{496AE82D-B06B-B84F-925E-CDD6689259B0}" srcOrd="2" destOrd="0" parTransId="{5E5D7357-C154-AE41-BF25-ACC3F4C6B8B5}" sibTransId="{7FAF4ACC-7A32-B04B-95F8-F52CB206A824}"/>
    <dgm:cxn modelId="{D873AA93-0A4A-474C-8ADB-1C8935EF156F}" type="presOf" srcId="{C37FC83C-2DA0-B743-A1C1-D992A615C213}" destId="{756741E0-BF9F-6441-A3CF-09483F34F706}" srcOrd="0" destOrd="0" presId="urn:microsoft.com/office/officeart/2005/8/layout/lProcess3"/>
    <dgm:cxn modelId="{0E0A716E-1A71-45A6-83F3-9E4BF0C5B0F3}" type="presParOf" srcId="{60AB0C8C-1E56-D942-9406-037F1C1119F0}" destId="{439CF8EB-F5DF-114C-BA71-738EE09CB25D}" srcOrd="0" destOrd="0" presId="urn:microsoft.com/office/officeart/2005/8/layout/lProcess3"/>
    <dgm:cxn modelId="{8A33E1E5-96FE-45D2-96BC-3B8898462F5C}" type="presParOf" srcId="{439CF8EB-F5DF-114C-BA71-738EE09CB25D}" destId="{89835F2A-471F-D747-8EAB-FCB343DC7010}" srcOrd="0" destOrd="0" presId="urn:microsoft.com/office/officeart/2005/8/layout/lProcess3"/>
    <dgm:cxn modelId="{CCBB34CD-2E20-45FD-9071-6ED7ADB3F848}" type="presParOf" srcId="{439CF8EB-F5DF-114C-BA71-738EE09CB25D}" destId="{DFEFBB0B-2055-8D4B-BBAB-65663D3D1DDB}" srcOrd="1" destOrd="0" presId="urn:microsoft.com/office/officeart/2005/8/layout/lProcess3"/>
    <dgm:cxn modelId="{DEA7BA8E-1561-4C25-BE12-18F38B549560}" type="presParOf" srcId="{439CF8EB-F5DF-114C-BA71-738EE09CB25D}" destId="{9C341ACD-05D8-0A43-889D-27945DBAFFC3}" srcOrd="2" destOrd="0" presId="urn:microsoft.com/office/officeart/2005/8/layout/lProcess3"/>
    <dgm:cxn modelId="{998D18E7-9CD6-4D7E-9703-EBE65C82660F}" type="presParOf" srcId="{439CF8EB-F5DF-114C-BA71-738EE09CB25D}" destId="{B7738716-71FB-4141-A519-7F35BD751387}" srcOrd="3" destOrd="0" presId="urn:microsoft.com/office/officeart/2005/8/layout/lProcess3"/>
    <dgm:cxn modelId="{BB1F84DF-A227-4AEA-B431-15B2A89C9095}" type="presParOf" srcId="{439CF8EB-F5DF-114C-BA71-738EE09CB25D}" destId="{7F057367-501C-0D46-86CB-811FAE2AD319}" srcOrd="4" destOrd="0" presId="urn:microsoft.com/office/officeart/2005/8/layout/lProcess3"/>
    <dgm:cxn modelId="{8C914921-F63A-4285-B9E5-8DB942367E3C}" type="presParOf" srcId="{439CF8EB-F5DF-114C-BA71-738EE09CB25D}" destId="{163A0CDE-B3FC-4DDF-B9B3-768E755D534F}" srcOrd="5" destOrd="0" presId="urn:microsoft.com/office/officeart/2005/8/layout/lProcess3"/>
    <dgm:cxn modelId="{6E128E1E-A2EB-447E-A85B-8D1BB5033623}" type="presParOf" srcId="{439CF8EB-F5DF-114C-BA71-738EE09CB25D}" destId="{FDDE59C1-A843-4711-8EFA-DC0383DC4814}" srcOrd="6" destOrd="0" presId="urn:microsoft.com/office/officeart/2005/8/layout/lProcess3"/>
    <dgm:cxn modelId="{78DFD6D2-18A4-486C-805A-988B1C11209F}" type="presParOf" srcId="{60AB0C8C-1E56-D942-9406-037F1C1119F0}" destId="{3EDCD3AF-F861-6043-8B1E-3451CC42D0F6}" srcOrd="1" destOrd="0" presId="urn:microsoft.com/office/officeart/2005/8/layout/lProcess3"/>
    <dgm:cxn modelId="{0E396AB4-1BCF-479B-B5D2-C11ADCD4EC5A}" type="presParOf" srcId="{60AB0C8C-1E56-D942-9406-037F1C1119F0}" destId="{B59CC129-C0F6-854F-B6B5-B0E9B9DBE3E3}" srcOrd="2" destOrd="0" presId="urn:microsoft.com/office/officeart/2005/8/layout/lProcess3"/>
    <dgm:cxn modelId="{9357A209-1B03-4DF1-A9B7-708DA4C039C3}" type="presParOf" srcId="{B59CC129-C0F6-854F-B6B5-B0E9B9DBE3E3}" destId="{7FA87117-0A14-1643-9C4E-E12D5AD29CD3}" srcOrd="0" destOrd="0" presId="urn:microsoft.com/office/officeart/2005/8/layout/lProcess3"/>
    <dgm:cxn modelId="{5E35BA2B-AC33-436D-925F-9DA05199D146}" type="presParOf" srcId="{B59CC129-C0F6-854F-B6B5-B0E9B9DBE3E3}" destId="{D3E9CA8C-46DB-7A45-9AED-956968A01163}" srcOrd="1" destOrd="0" presId="urn:microsoft.com/office/officeart/2005/8/layout/lProcess3"/>
    <dgm:cxn modelId="{AADA67AD-809E-4333-8B2E-DD7883E8162A}" type="presParOf" srcId="{B59CC129-C0F6-854F-B6B5-B0E9B9DBE3E3}" destId="{A80851EA-DA98-8949-98C2-CA2861125A86}" srcOrd="2" destOrd="0" presId="urn:microsoft.com/office/officeart/2005/8/layout/lProcess3"/>
    <dgm:cxn modelId="{D7369337-D3E0-4260-B36A-3D5687DDE4E0}" type="presParOf" srcId="{B59CC129-C0F6-854F-B6B5-B0E9B9DBE3E3}" destId="{E7CAC487-4A78-1B41-80DF-176AA78AAF86}" srcOrd="3" destOrd="0" presId="urn:microsoft.com/office/officeart/2005/8/layout/lProcess3"/>
    <dgm:cxn modelId="{8DADF073-41B6-4B37-BC2B-A19E9B095CA3}" type="presParOf" srcId="{B59CC129-C0F6-854F-B6B5-B0E9B9DBE3E3}" destId="{BC9E12D0-4DF8-3D49-8F28-E2F284B22B50}" srcOrd="4" destOrd="0" presId="urn:microsoft.com/office/officeart/2005/8/layout/lProcess3"/>
    <dgm:cxn modelId="{7807F43E-12FE-4454-A3FD-C6AF1B3921F9}" type="presParOf" srcId="{60AB0C8C-1E56-D942-9406-037F1C1119F0}" destId="{BAF770C2-4F19-DC49-908B-9733532692AE}" srcOrd="3" destOrd="0" presId="urn:microsoft.com/office/officeart/2005/8/layout/lProcess3"/>
    <dgm:cxn modelId="{FF5E1D5F-EDDB-4C16-826A-B050B83EFF16}" type="presParOf" srcId="{60AB0C8C-1E56-D942-9406-037F1C1119F0}" destId="{3B503C86-E9F3-FB49-8E27-98D20612ECBE}" srcOrd="4" destOrd="0" presId="urn:microsoft.com/office/officeart/2005/8/layout/lProcess3"/>
    <dgm:cxn modelId="{19AE488A-AF26-419F-B1F9-AC87B7A3FC5D}" type="presParOf" srcId="{3B503C86-E9F3-FB49-8E27-98D20612ECBE}" destId="{DFB174EF-9EE9-D049-B49B-1B9435F04702}" srcOrd="0" destOrd="0" presId="urn:microsoft.com/office/officeart/2005/8/layout/lProcess3"/>
    <dgm:cxn modelId="{E58A3390-7784-4DC7-A6BE-B12D874F441B}" type="presParOf" srcId="{3B503C86-E9F3-FB49-8E27-98D20612ECBE}" destId="{AF68CFB1-596E-F744-BD3F-2F017762C2F7}" srcOrd="1" destOrd="0" presId="urn:microsoft.com/office/officeart/2005/8/layout/lProcess3"/>
    <dgm:cxn modelId="{56C74B20-0117-4EBE-B6A8-624D910AA933}" type="presParOf" srcId="{3B503C86-E9F3-FB49-8E27-98D20612ECBE}" destId="{81B5DBC9-B57D-8A4E-9C68-593193F2380C}" srcOrd="2" destOrd="0" presId="urn:microsoft.com/office/officeart/2005/8/layout/lProcess3"/>
    <dgm:cxn modelId="{1997FBC2-5A86-491B-9DF2-BA86DFBBDA3A}" type="presParOf" srcId="{3B503C86-E9F3-FB49-8E27-98D20612ECBE}" destId="{EFB5E17F-46A4-EA49-922D-B0DB2BB87069}" srcOrd="3" destOrd="0" presId="urn:microsoft.com/office/officeart/2005/8/layout/lProcess3"/>
    <dgm:cxn modelId="{EE0F17D0-7CC4-4B8C-80EE-836EED47CFED}" type="presParOf" srcId="{3B503C86-E9F3-FB49-8E27-98D20612ECBE}" destId="{756741E0-BF9F-6441-A3CF-09483F34F70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Nombre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Escriba el título aquí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C94619-AF9F-457C-AC16-D50433946EC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3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762000"/>
            <a:ext cx="5495925" cy="380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19650"/>
            <a:ext cx="5203825" cy="4652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3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64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28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89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85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820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87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7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11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53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95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95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6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5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15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290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16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44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17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129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18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19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21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3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3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30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95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73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23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23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23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27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892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28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737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29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78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4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78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5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0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4691-3F16-4782-AB69-D18EB4D95F36}" type="slidenum">
              <a:rPr lang="en-GB"/>
              <a:pPr/>
              <a:t>6</a:t>
            </a:fld>
            <a:endParaRPr lang="en-GB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736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0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7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31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9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38798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3" y="762001"/>
            <a:ext cx="384492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81411"/>
            <a:ext cx="9906000" cy="107156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5943605"/>
            <a:ext cx="12382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4724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9401"/>
            <a:ext cx="9906000" cy="7620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sp>
        <p:nvSpPr>
          <p:cNvPr id="1864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41373" y="3595691"/>
            <a:ext cx="8423275" cy="841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Subtítulo de la presentación</a:t>
            </a:r>
          </a:p>
        </p:txBody>
      </p:sp>
      <p:sp>
        <p:nvSpPr>
          <p:cNvPr id="18647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42950" y="2814639"/>
            <a:ext cx="8420100" cy="747712"/>
          </a:xfrm>
        </p:spPr>
        <p:txBody>
          <a:bodyPr wrap="square" anchor="ctr"/>
          <a:lstStyle>
            <a:lvl1pPr>
              <a:defRPr sz="3000"/>
            </a:lvl1pPr>
          </a:lstStyle>
          <a:p>
            <a:r>
              <a:rPr lang="en-US"/>
              <a:t>Titulo de la presentación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53300" y="115888"/>
            <a:ext cx="2281238" cy="6481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8" y="115888"/>
            <a:ext cx="6692901" cy="64817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8006" y="115888"/>
            <a:ext cx="9126538" cy="64817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40" y="440692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40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28" indent="0">
              <a:buNone/>
              <a:defRPr sz="1600"/>
            </a:lvl3pPr>
            <a:lvl4pPr marL="1370891" indent="0">
              <a:buNone/>
              <a:defRPr sz="1400"/>
            </a:lvl4pPr>
            <a:lvl5pPr marL="1827855" indent="0">
              <a:buNone/>
              <a:defRPr sz="1400"/>
            </a:lvl5pPr>
            <a:lvl6pPr marL="2284820" indent="0">
              <a:buNone/>
              <a:defRPr sz="1400"/>
            </a:lvl6pPr>
            <a:lvl7pPr marL="2741787" indent="0">
              <a:buNone/>
              <a:defRPr sz="1400"/>
            </a:lvl7pPr>
            <a:lvl8pPr marL="3198747" indent="0">
              <a:buNone/>
              <a:defRPr sz="1400"/>
            </a:lvl8pPr>
            <a:lvl9pPr marL="3655711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5" y="1600200"/>
            <a:ext cx="44862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6688" y="1600200"/>
            <a:ext cx="4487863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91" indent="0">
              <a:buNone/>
              <a:defRPr sz="1600" b="1"/>
            </a:lvl4pPr>
            <a:lvl5pPr marL="1827855" indent="0">
              <a:buNone/>
              <a:defRPr sz="1600" b="1"/>
            </a:lvl5pPr>
            <a:lvl6pPr marL="2284820" indent="0">
              <a:buNone/>
              <a:defRPr sz="1600" b="1"/>
            </a:lvl6pPr>
            <a:lvl7pPr marL="2741787" indent="0">
              <a:buNone/>
              <a:defRPr sz="1600" b="1"/>
            </a:lvl7pPr>
            <a:lvl8pPr marL="3198747" indent="0">
              <a:buNone/>
              <a:defRPr sz="1600" b="1"/>
            </a:lvl8pPr>
            <a:lvl9pPr marL="365571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90" y="153511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91" indent="0">
              <a:buNone/>
              <a:defRPr sz="1600" b="1"/>
            </a:lvl4pPr>
            <a:lvl5pPr marL="1827855" indent="0">
              <a:buNone/>
              <a:defRPr sz="1600" b="1"/>
            </a:lvl5pPr>
            <a:lvl6pPr marL="2284820" indent="0">
              <a:buNone/>
              <a:defRPr sz="1600" b="1"/>
            </a:lvl6pPr>
            <a:lvl7pPr marL="2741787" indent="0">
              <a:buNone/>
              <a:defRPr sz="1600" b="1"/>
            </a:lvl7pPr>
            <a:lvl8pPr marL="3198747" indent="0">
              <a:buNone/>
              <a:defRPr sz="1600" b="1"/>
            </a:lvl8pPr>
            <a:lvl9pPr marL="365571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6" y="27306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28" indent="0">
              <a:buNone/>
              <a:defRPr sz="1000"/>
            </a:lvl3pPr>
            <a:lvl4pPr marL="1370891" indent="0">
              <a:buNone/>
              <a:defRPr sz="900"/>
            </a:lvl4pPr>
            <a:lvl5pPr marL="1827855" indent="0">
              <a:buNone/>
              <a:defRPr sz="900"/>
            </a:lvl5pPr>
            <a:lvl6pPr marL="2284820" indent="0">
              <a:buNone/>
              <a:defRPr sz="900"/>
            </a:lvl6pPr>
            <a:lvl7pPr marL="2741787" indent="0">
              <a:buNone/>
              <a:defRPr sz="900"/>
            </a:lvl7pPr>
            <a:lvl8pPr marL="3198747" indent="0">
              <a:buNone/>
              <a:defRPr sz="900"/>
            </a:lvl8pPr>
            <a:lvl9pPr marL="365571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28" indent="0">
              <a:buNone/>
              <a:defRPr sz="2400"/>
            </a:lvl3pPr>
            <a:lvl4pPr marL="1370891" indent="0">
              <a:buNone/>
              <a:defRPr sz="2000"/>
            </a:lvl4pPr>
            <a:lvl5pPr marL="1827855" indent="0">
              <a:buNone/>
              <a:defRPr sz="2000"/>
            </a:lvl5pPr>
            <a:lvl6pPr marL="2284820" indent="0">
              <a:buNone/>
              <a:defRPr sz="2000"/>
            </a:lvl6pPr>
            <a:lvl7pPr marL="2741787" indent="0">
              <a:buNone/>
              <a:defRPr sz="2000"/>
            </a:lvl7pPr>
            <a:lvl8pPr marL="3198747" indent="0">
              <a:buNone/>
              <a:defRPr sz="2000"/>
            </a:lvl8pPr>
            <a:lvl9pPr marL="3655711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28" indent="0">
              <a:buNone/>
              <a:defRPr sz="1000"/>
            </a:lvl3pPr>
            <a:lvl4pPr marL="1370891" indent="0">
              <a:buNone/>
              <a:defRPr sz="900"/>
            </a:lvl4pPr>
            <a:lvl5pPr marL="1827855" indent="0">
              <a:buNone/>
              <a:defRPr sz="900"/>
            </a:lvl5pPr>
            <a:lvl6pPr marL="2284820" indent="0">
              <a:buNone/>
              <a:defRPr sz="900"/>
            </a:lvl6pPr>
            <a:lvl7pPr marL="2741787" indent="0">
              <a:buNone/>
              <a:defRPr sz="900"/>
            </a:lvl7pPr>
            <a:lvl8pPr marL="3198747" indent="0">
              <a:buNone/>
              <a:defRPr sz="900"/>
            </a:lvl8pPr>
            <a:lvl9pPr marL="3655711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600200"/>
            <a:ext cx="91265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3" tIns="45697" rIns="91393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863683" name="Rectangle 3"/>
          <p:cNvSpPr>
            <a:spLocks noChangeArrowheads="1"/>
          </p:cNvSpPr>
          <p:nvPr/>
        </p:nvSpPr>
        <p:spPr bwMode="auto">
          <a:xfrm>
            <a:off x="0" y="2"/>
            <a:ext cx="9906000" cy="12954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 eaLnBrk="1" hangingPunct="1">
              <a:defRPr/>
            </a:pPr>
            <a:endParaRPr kumimoji="0" lang="es-E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4" y="11588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Título de la página</a:t>
            </a:r>
          </a:p>
        </p:txBody>
      </p:sp>
      <p:sp>
        <p:nvSpPr>
          <p:cNvPr id="1863685" name="Line 5"/>
          <p:cNvSpPr>
            <a:spLocks noChangeShapeType="1"/>
          </p:cNvSpPr>
          <p:nvPr/>
        </p:nvSpPr>
        <p:spPr bwMode="auto">
          <a:xfrm>
            <a:off x="0" y="1363663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sp>
        <p:nvSpPr>
          <p:cNvPr id="1863686" name="Rectangle 6"/>
          <p:cNvSpPr>
            <a:spLocks noChangeArrowheads="1"/>
          </p:cNvSpPr>
          <p:nvPr/>
        </p:nvSpPr>
        <p:spPr bwMode="auto">
          <a:xfrm>
            <a:off x="0" y="6705600"/>
            <a:ext cx="9906000" cy="152400"/>
          </a:xfrm>
          <a:prstGeom prst="rect">
            <a:avLst/>
          </a:prstGeom>
          <a:solidFill>
            <a:srgbClr val="525E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3" tIns="45697" rIns="91393" bIns="45697" anchor="ctr"/>
          <a:lstStyle/>
          <a:p>
            <a:pPr>
              <a:defRPr/>
            </a:pPr>
            <a:endParaRPr lang="es-ES" sz="42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42345" y="134938"/>
            <a:ext cx="12477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42" r:id="rId1"/>
    <p:sldLayoutId id="2147493443" r:id="rId2"/>
    <p:sldLayoutId id="2147493444" r:id="rId3"/>
    <p:sldLayoutId id="2147493445" r:id="rId4"/>
    <p:sldLayoutId id="2147493446" r:id="rId5"/>
    <p:sldLayoutId id="2147493447" r:id="rId6"/>
    <p:sldLayoutId id="2147493448" r:id="rId7"/>
    <p:sldLayoutId id="2147493449" r:id="rId8"/>
    <p:sldLayoutId id="2147493450" r:id="rId9"/>
    <p:sldLayoutId id="2147493451" r:id="rId10"/>
    <p:sldLayoutId id="2147493452" r:id="rId11"/>
    <p:sldLayoutId id="214749345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6964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3928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0891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7855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725" indent="-3427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566" indent="-28560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9374" indent="-22848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339" indent="-228482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3302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0267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7229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4195" indent="-22848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1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5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87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7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11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a.iusiani.ulpgc.es/proyecto2015-201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diagramLayout" Target="../diagrams/layout1.xml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microsoft.com/office/2007/relationships/diagramDrawing" Target="../diagrams/drawing1.xml"/><Relationship Id="rId4" Type="http://schemas.openxmlformats.org/officeDocument/2006/relationships/image" Target="../media/image28.emf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a.iusiani.ulpgc.es/proyecto2015-201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66716" y="2779084"/>
            <a:ext cx="8420100" cy="8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lang="es-ES" sz="2400" dirty="0" err="1" smtClean="0">
                <a:solidFill>
                  <a:srgbClr val="FFFFFF"/>
                </a:solidFill>
                <a:latin typeface="Arial"/>
                <a:cs typeface="Arial"/>
              </a:rPr>
              <a:t>anthropogenic</a:t>
            </a:r>
            <a:r>
              <a:rPr lang="es-E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constructions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in a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tetrahedral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mesh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terrain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Meccano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method</a:t>
            </a:r>
            <a:endParaRPr lang="en-US" sz="2400" baseline="30000" dirty="0">
              <a:latin typeface="Arial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71942"/>
            <a:ext cx="9906000" cy="3846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1393" tIns="45697" rIns="91393" bIns="4569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b="1" dirty="0">
                <a:solidFill>
                  <a:schemeClr val="tx1"/>
                </a:solidFill>
                <a:latin typeface="Arial"/>
                <a:cs typeface="Arial"/>
              </a:rPr>
              <a:t>ECCOMAS Congress 2016. June 5-10, Crete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06143" y="3635064"/>
            <a:ext cx="828098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Guillermo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V. Socorro-Marrero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, Albert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Oliver, Eduardo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Rodríguez,</a:t>
            </a:r>
            <a:b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</a:b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José 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M.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Escobar, Gustavo Montero, and Rafael Montenegro</a:t>
            </a:r>
          </a:p>
          <a:p>
            <a:pPr>
              <a:spcBef>
                <a:spcPct val="20000"/>
              </a:spcBef>
            </a:pPr>
            <a:r>
              <a:rPr lang="en-US" altLang="es-ES" sz="1800" dirty="0">
                <a:solidFill>
                  <a:srgbClr val="010000"/>
                </a:solidFill>
                <a:latin typeface="Arial"/>
                <a:cs typeface="Arial"/>
              </a:rPr>
              <a:t>University Institute SIANI, University of Las Palmas de Gran </a:t>
            </a:r>
            <a:r>
              <a:rPr lang="en-US" altLang="es-ES" sz="1800" dirty="0" err="1">
                <a:solidFill>
                  <a:srgbClr val="010000"/>
                </a:solidFill>
                <a:latin typeface="Arial"/>
                <a:cs typeface="Arial"/>
              </a:rPr>
              <a:t>Canaria</a:t>
            </a:r>
            <a:r>
              <a:rPr lang="en-US" altLang="es-ES" sz="1800" dirty="0">
                <a:solidFill>
                  <a:srgbClr val="010000"/>
                </a:solidFill>
                <a:latin typeface="Arial"/>
                <a:cs typeface="Arial"/>
              </a:rPr>
              <a:t>, Spain</a:t>
            </a:r>
          </a:p>
        </p:txBody>
      </p:sp>
      <p:sp>
        <p:nvSpPr>
          <p:cNvPr id="41" name="Rectángulo 40"/>
          <p:cNvSpPr/>
          <p:nvPr/>
        </p:nvSpPr>
        <p:spPr bwMode="auto">
          <a:xfrm>
            <a:off x="179512" y="5875001"/>
            <a:ext cx="1368152" cy="794359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8194" y="5354232"/>
            <a:ext cx="9737156" cy="6485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charset="0"/>
              </a:rPr>
              <a:t>MINECO y FEDER PROGRAMA ESTATAL I+D+I ORIENTADA A RETOS DE LA SOCIEDAD: CTM2014-55014-CR3-1-R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s-ES" sz="8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CONACYT-SENER Project, </a:t>
            </a:r>
            <a:r>
              <a:rPr lang="es-ES" sz="1400" dirty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, contract: 163723 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8709" y="6157198"/>
            <a:ext cx="9906000" cy="6485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hlinkClick r:id="rId2"/>
              </a:rPr>
              <a:t>http://www.dca.iusiani.ulpgc.es/proyecto2015-2017</a:t>
            </a: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792316" cy="4997450"/>
          </a:xfrm>
        </p:spPr>
        <p:txBody>
          <a:bodyPr/>
          <a:lstStyle/>
          <a:p>
            <a:r>
              <a:rPr lang="en-US" b="1" dirty="0"/>
              <a:t>Add </a:t>
            </a:r>
            <a:r>
              <a:rPr lang="en-US" b="1" dirty="0" smtClean="0"/>
              <a:t>a building to </a:t>
            </a:r>
            <a:r>
              <a:rPr lang="en-US" b="1" dirty="0"/>
              <a:t>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</a:t>
            </a:r>
            <a:r>
              <a:rPr lang="en-US" dirty="0" smtClean="0"/>
              <a:t>around the site</a:t>
            </a:r>
          </a:p>
          <a:p>
            <a:pPr marL="799863" lvl="1" indent="-342900">
              <a:buNone/>
            </a:pPr>
            <a:endParaRPr lang="en-US" dirty="0" smtClean="0"/>
          </a:p>
        </p:txBody>
      </p:sp>
      <p:pic>
        <p:nvPicPr>
          <p:cNvPr id="9" name="Picture 8" descr="buildingRef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89" y="2090056"/>
            <a:ext cx="2478976" cy="174345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0" name="Picture 9" descr="buildingRef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384" y="4320792"/>
            <a:ext cx="2478976" cy="174345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Template based insertion</a:t>
            </a:r>
            <a:endParaRPr lang="en-US" dirty="0">
              <a:latin typeface="Trebuchet MS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792316" cy="4997450"/>
          </a:xfrm>
        </p:spPr>
        <p:txBody>
          <a:bodyPr/>
          <a:lstStyle/>
          <a:p>
            <a:r>
              <a:rPr lang="en-US" b="1" dirty="0"/>
              <a:t>Add </a:t>
            </a:r>
            <a:r>
              <a:rPr lang="en-US" b="1" dirty="0" smtClean="0"/>
              <a:t>a building to </a:t>
            </a:r>
            <a:r>
              <a:rPr lang="en-US" b="1" dirty="0"/>
              <a:t>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</a:t>
            </a:r>
            <a:r>
              <a:rPr lang="en-US" dirty="0" smtClean="0"/>
              <a:t>around the site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 smtClean="0"/>
          </a:p>
          <a:p>
            <a:pPr marL="799863" lvl="1" indent="-342900">
              <a:buFont typeface="+mj-lt"/>
              <a:buAutoNum type="arabicPeriod"/>
            </a:pPr>
            <a:r>
              <a:rPr lang="en-US" dirty="0" smtClean="0"/>
              <a:t>Refine to create the nodes of the template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9120" r="13027" b="8759"/>
          <a:stretch/>
        </p:blipFill>
        <p:spPr>
          <a:xfrm>
            <a:off x="6529814" y="2102410"/>
            <a:ext cx="2478976" cy="173736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9699" r="12927" b="9450"/>
          <a:stretch/>
        </p:blipFill>
        <p:spPr>
          <a:xfrm>
            <a:off x="6529814" y="4325168"/>
            <a:ext cx="2478976" cy="173736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Template based insertion</a:t>
            </a:r>
            <a:endParaRPr lang="en-US" dirty="0">
              <a:latin typeface="Trebuchet MS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7337221" y="51938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9699" r="12927" b="9450"/>
          <a:stretch/>
        </p:blipFill>
        <p:spPr>
          <a:xfrm>
            <a:off x="6471511" y="2121297"/>
            <a:ext cx="2478976" cy="173736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792316" cy="4997450"/>
          </a:xfrm>
        </p:spPr>
        <p:txBody>
          <a:bodyPr/>
          <a:lstStyle/>
          <a:p>
            <a:r>
              <a:rPr lang="en-US" b="1" dirty="0"/>
              <a:t>Add </a:t>
            </a:r>
            <a:r>
              <a:rPr lang="en-US" b="1" dirty="0" smtClean="0"/>
              <a:t>a building to </a:t>
            </a:r>
            <a:r>
              <a:rPr lang="en-US" b="1" dirty="0"/>
              <a:t>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</a:t>
            </a:r>
            <a:r>
              <a:rPr lang="en-US" dirty="0" smtClean="0"/>
              <a:t>around the site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 smtClean="0"/>
          </a:p>
          <a:p>
            <a:pPr marL="799863" lvl="1" indent="-342900">
              <a:buFont typeface="+mj-lt"/>
              <a:buAutoNum type="arabicPeriod"/>
            </a:pPr>
            <a:r>
              <a:rPr lang="en-US" dirty="0" smtClean="0"/>
              <a:t>Refine to create the nodes of the template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 smtClean="0"/>
          </a:p>
          <a:p>
            <a:pPr marL="79986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Insert </a:t>
            </a:r>
            <a:r>
              <a:rPr lang="en-US" dirty="0" smtClean="0"/>
              <a:t>(substitute) the template</a:t>
            </a:r>
            <a:endParaRPr lang="en-US" dirty="0"/>
          </a:p>
          <a:p>
            <a:pPr marL="1142557" lvl="2" indent="-285750"/>
            <a:r>
              <a:rPr lang="en-US" sz="1600" dirty="0" smtClean="0"/>
              <a:t>translate nodes to their actual locations</a:t>
            </a:r>
          </a:p>
          <a:p>
            <a:pPr marL="1142557" lvl="2" indent="-285750"/>
            <a:endParaRPr lang="en-US" dirty="0"/>
          </a:p>
          <a:p>
            <a:pPr marL="456963" lvl="1" indent="0">
              <a:buNone/>
            </a:pPr>
            <a:endParaRPr lang="en-US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Template based insertion</a:t>
            </a:r>
            <a:endParaRPr lang="en-US" dirty="0">
              <a:latin typeface="Trebuchet MS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19803" r="20443" b="17260"/>
          <a:stretch/>
        </p:blipFill>
        <p:spPr>
          <a:xfrm>
            <a:off x="7117241" y="2121297"/>
            <a:ext cx="2468104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83" y="4532239"/>
            <a:ext cx="2468104" cy="149508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9" name="Picture 8" descr="buildingNodes.png"/>
          <p:cNvPicPr>
            <a:picLocks noChangeAspect="1"/>
          </p:cNvPicPr>
          <p:nvPr/>
        </p:nvPicPr>
        <p:blipFill rotWithShape="1">
          <a:blip r:embed="rId5"/>
          <a:srcRect l="17221" t="23521" r="24171" b="25197"/>
          <a:stretch/>
        </p:blipFill>
        <p:spPr>
          <a:xfrm>
            <a:off x="6482241" y="2463715"/>
            <a:ext cx="2468246" cy="151892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057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792316" cy="4997450"/>
          </a:xfrm>
        </p:spPr>
        <p:txBody>
          <a:bodyPr/>
          <a:lstStyle/>
          <a:p>
            <a:r>
              <a:rPr lang="en-US" b="1" dirty="0"/>
              <a:t>Add </a:t>
            </a:r>
            <a:r>
              <a:rPr lang="en-US" b="1" dirty="0" smtClean="0"/>
              <a:t>a building to </a:t>
            </a:r>
            <a:r>
              <a:rPr lang="en-US" b="1" dirty="0"/>
              <a:t>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</a:t>
            </a:r>
            <a:r>
              <a:rPr lang="en-US" dirty="0" smtClean="0"/>
              <a:t>around the site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 smtClean="0"/>
          </a:p>
          <a:p>
            <a:pPr marL="799863" lvl="1" indent="-342900">
              <a:buFont typeface="+mj-lt"/>
              <a:buAutoNum type="arabicPeriod"/>
            </a:pPr>
            <a:r>
              <a:rPr lang="en-US" dirty="0" smtClean="0"/>
              <a:t>Refine to create the nodes of the template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 smtClean="0"/>
          </a:p>
          <a:p>
            <a:pPr marL="79986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Insert (substitute) the template</a:t>
            </a:r>
          </a:p>
          <a:p>
            <a:pPr marL="1142557" lvl="2" indent="-285750">
              <a:spcAft>
                <a:spcPts val="0"/>
              </a:spcAft>
            </a:pPr>
            <a:r>
              <a:rPr lang="en-US" sz="1600" dirty="0" smtClean="0"/>
              <a:t>translate </a:t>
            </a:r>
            <a:r>
              <a:rPr lang="en-US" sz="1600" dirty="0"/>
              <a:t>nodes to their actual locations</a:t>
            </a:r>
          </a:p>
          <a:p>
            <a:pPr marL="799863" lvl="1" indent="-342900">
              <a:spcAft>
                <a:spcPts val="600"/>
              </a:spcAft>
              <a:buFont typeface="+mj-lt"/>
              <a:buAutoNum type="arabicPeriod"/>
            </a:pPr>
            <a:endParaRPr lang="en-US" dirty="0" smtClean="0"/>
          </a:p>
          <a:p>
            <a:pPr marL="79986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Untangle </a:t>
            </a:r>
            <a:r>
              <a:rPr lang="en-US" dirty="0"/>
              <a:t>and smooth the mesh to</a:t>
            </a:r>
          </a:p>
          <a:p>
            <a:pPr marL="1199707" lvl="2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600" dirty="0"/>
              <a:t>preserve a valid </a:t>
            </a:r>
            <a:r>
              <a:rPr lang="en-US" sz="1600" dirty="0" smtClean="0"/>
              <a:t>parameterization</a:t>
            </a:r>
          </a:p>
          <a:p>
            <a:pPr marL="1199707" lvl="2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600" dirty="0"/>
              <a:t>improve mesh quality</a:t>
            </a:r>
          </a:p>
          <a:p>
            <a:pPr marL="1199707" lvl="2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US" sz="1600" dirty="0"/>
          </a:p>
          <a:p>
            <a:pPr marL="1142557" lvl="2" indent="-285750"/>
            <a:endParaRPr lang="en-US" dirty="0"/>
          </a:p>
          <a:p>
            <a:pPr marL="456963" lvl="1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42" y="4322333"/>
            <a:ext cx="2630324" cy="159335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Template based insertion</a:t>
            </a:r>
            <a:endParaRPr lang="en-US" dirty="0">
              <a:latin typeface="Trebuchet MS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42" y="2141846"/>
            <a:ext cx="2630324" cy="159335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063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Template based insertion</a:t>
            </a:r>
            <a:endParaRPr lang="en-US" dirty="0">
              <a:latin typeface="Trebuchet MS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Resultant mesh including the inserted construction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07" y="1809945"/>
            <a:ext cx="6954324" cy="421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4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874985" y="3810461"/>
            <a:ext cx="2164176" cy="1940262"/>
          </a:xfrm>
          <a:prstGeom prst="rect">
            <a:avLst/>
          </a:prstGeom>
          <a:ln>
            <a:noFill/>
          </a:ln>
        </p:spPr>
      </p:pic>
      <p:pic>
        <p:nvPicPr>
          <p:cNvPr id="27" name="Imagen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873553" y="3810461"/>
            <a:ext cx="2164176" cy="1940262"/>
          </a:xfrm>
          <a:prstGeom prst="rect">
            <a:avLst/>
          </a:prstGeom>
          <a:ln>
            <a:noFill/>
          </a:ln>
        </p:spPr>
      </p:pic>
      <p:pic>
        <p:nvPicPr>
          <p:cNvPr id="28" name="Imagen 1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838008" y="3797053"/>
            <a:ext cx="2327913" cy="2004227"/>
          </a:xfrm>
          <a:prstGeom prst="rect">
            <a:avLst/>
          </a:prstGeom>
          <a:ln>
            <a:noFill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Surface Approximation</a:t>
            </a:r>
            <a:endParaRPr lang="en-US" dirty="0">
              <a:latin typeface="Trebuchet MS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8146" y="719342"/>
            <a:ext cx="713811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 steps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graphicFrame>
        <p:nvGraphicFramePr>
          <p:cNvPr id="13" name="Marcador de contenido 8"/>
          <p:cNvGraphicFramePr>
            <a:graphicFrameLocks/>
          </p:cNvGraphicFramePr>
          <p:nvPr>
            <p:extLst/>
          </p:nvPr>
        </p:nvGraphicFramePr>
        <p:xfrm>
          <a:off x="1702323" y="1651518"/>
          <a:ext cx="6508615" cy="177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4" name="Imagen 2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3858352" y="3840244"/>
            <a:ext cx="2164176" cy="1940262"/>
          </a:xfrm>
          <a:prstGeom prst="rect">
            <a:avLst/>
          </a:prstGeom>
          <a:ln>
            <a:noFill/>
          </a:ln>
        </p:spPr>
      </p:pic>
      <p:pic>
        <p:nvPicPr>
          <p:cNvPr id="25" name="Imagen 9"/>
          <p:cNvPicPr>
            <a:picLocks noChangeAspect="1"/>
          </p:cNvPicPr>
          <p:nvPr/>
        </p:nvPicPr>
        <p:blipFill>
          <a:blip r:embed="rId12"/>
          <a:stretch/>
        </p:blipFill>
        <p:spPr>
          <a:xfrm>
            <a:off x="3645091" y="3890240"/>
            <a:ext cx="2327913" cy="2004227"/>
          </a:xfrm>
          <a:prstGeom prst="rect">
            <a:avLst/>
          </a:prstGeom>
          <a:ln>
            <a:noFill/>
          </a:ln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13"/>
          <a:stretch/>
        </p:blipFill>
        <p:spPr>
          <a:xfrm>
            <a:off x="671415" y="3624097"/>
            <a:ext cx="2327913" cy="2340042"/>
          </a:xfrm>
          <a:prstGeom prst="rect">
            <a:avLst/>
          </a:prstGeom>
          <a:ln>
            <a:noFill/>
          </a:ln>
        </p:spPr>
      </p:pic>
      <p:sp>
        <p:nvSpPr>
          <p:cNvPr id="29" name="CustomShape 3"/>
          <p:cNvSpPr/>
          <p:nvPr/>
        </p:nvSpPr>
        <p:spPr>
          <a:xfrm>
            <a:off x="876393" y="5891860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Real surface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(input data)</a:t>
            </a:r>
            <a:endParaRPr dirty="0"/>
          </a:p>
        </p:txBody>
      </p:sp>
      <p:sp>
        <p:nvSpPr>
          <p:cNvPr id="30" name="CustomShape 4"/>
          <p:cNvSpPr/>
          <p:nvPr/>
        </p:nvSpPr>
        <p:spPr>
          <a:xfrm>
            <a:off x="3725807" y="5865734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Initial rough approximation</a:t>
            </a:r>
            <a:endParaRPr dirty="0"/>
          </a:p>
        </p:txBody>
      </p:sp>
      <p:sp>
        <p:nvSpPr>
          <p:cNvPr id="31" name="CustomShape 5"/>
          <p:cNvSpPr/>
          <p:nvPr/>
        </p:nvSpPr>
        <p:spPr>
          <a:xfrm>
            <a:off x="7017010" y="5780506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Surface projection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and smoothing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195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Surface initial approximation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Volumetric </a:t>
            </a: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and surface approximations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612054" y="1546895"/>
            <a:ext cx="506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Encapsule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inmerse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endParaRPr lang="es-ES_tradnl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24" y="1895689"/>
            <a:ext cx="2698476" cy="1933809"/>
          </a:xfrm>
          <a:prstGeom prst="rect">
            <a:avLst/>
          </a:prstGeom>
        </p:spPr>
      </p:pic>
      <p:sp>
        <p:nvSpPr>
          <p:cNvPr id="7" name="TextBox 18"/>
          <p:cNvSpPr txBox="1"/>
          <p:nvPr/>
        </p:nvSpPr>
        <p:spPr>
          <a:xfrm>
            <a:off x="4842899" y="1546895"/>
            <a:ext cx="506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+mj-lt"/>
              <a:buAutoNum type="arabicPeriod" startAt="2"/>
            </a:pP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Repair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volumetric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endParaRPr lang="es-ES_tradnl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01" y="1975168"/>
            <a:ext cx="2640381" cy="1900190"/>
          </a:xfrm>
          <a:prstGeom prst="rect">
            <a:avLst/>
          </a:prstGeom>
        </p:spPr>
      </p:pic>
      <p:sp>
        <p:nvSpPr>
          <p:cNvPr id="9" name="TextBox 18"/>
          <p:cNvSpPr txBox="1"/>
          <p:nvPr/>
        </p:nvSpPr>
        <p:spPr>
          <a:xfrm>
            <a:off x="612054" y="4018878"/>
            <a:ext cx="506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+mj-lt"/>
              <a:buAutoNum type="arabicPeriod" startAt="3"/>
            </a:pP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Select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faces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on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one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sides</a:t>
            </a:r>
            <a:endParaRPr lang="es-ES_tradnl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4842899" y="4018878"/>
            <a:ext cx="506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+mj-lt"/>
              <a:buAutoNum type="arabicPeriod" startAt="4"/>
            </a:pP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Repair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approximation</a:t>
            </a:r>
            <a:endParaRPr lang="es-ES_tradnl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19" y="4447151"/>
            <a:ext cx="2492286" cy="186828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81" y="4388210"/>
            <a:ext cx="2455619" cy="19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4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Surface parameterizations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Parameterization of actual surface and its approximation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03" y="4173397"/>
            <a:ext cx="1725714" cy="17285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25" y="1886576"/>
            <a:ext cx="2586476" cy="17900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28" y="4132446"/>
            <a:ext cx="1734286" cy="17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06" y="1886576"/>
            <a:ext cx="2516000" cy="1719619"/>
          </a:xfrm>
          <a:prstGeom prst="rect">
            <a:avLst/>
          </a:prstGeom>
        </p:spPr>
      </p:pic>
      <p:sp>
        <p:nvSpPr>
          <p:cNvPr id="13" name="CustomShape 4"/>
          <p:cNvSpPr/>
          <p:nvPr/>
        </p:nvSpPr>
        <p:spPr>
          <a:xfrm>
            <a:off x="1192789" y="3749156"/>
            <a:ext cx="2464571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a</a:t>
            </a:r>
            <a:r>
              <a:rPr lang="en-US" sz="1200" strike="noStrike" dirty="0">
                <a:solidFill>
                  <a:srgbClr val="000000"/>
                </a:solidFill>
              </a:rPr>
              <a:t>pproximation (physical domain)</a:t>
            </a:r>
            <a:endParaRPr sz="3600" dirty="0"/>
          </a:p>
        </p:txBody>
      </p:sp>
      <p:sp>
        <p:nvSpPr>
          <p:cNvPr id="16" name="CustomShape 4"/>
          <p:cNvSpPr/>
          <p:nvPr/>
        </p:nvSpPr>
        <p:spPr>
          <a:xfrm>
            <a:off x="5216978" y="3690928"/>
            <a:ext cx="2464571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surface </a:t>
            </a:r>
            <a:r>
              <a:rPr lang="en-US" sz="1200" strike="noStrike" dirty="0">
                <a:solidFill>
                  <a:srgbClr val="000000"/>
                </a:solidFill>
              </a:rPr>
              <a:t>(physical domain)</a:t>
            </a:r>
            <a:endParaRPr sz="3600" dirty="0"/>
          </a:p>
        </p:txBody>
      </p:sp>
      <p:sp>
        <p:nvSpPr>
          <p:cNvPr id="17" name="CustomShape 4"/>
          <p:cNvSpPr/>
          <p:nvPr/>
        </p:nvSpPr>
        <p:spPr>
          <a:xfrm>
            <a:off x="2402542" y="5953848"/>
            <a:ext cx="2814436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a</a:t>
            </a:r>
            <a:r>
              <a:rPr lang="en-US" sz="1200" strike="noStrike" dirty="0">
                <a:solidFill>
                  <a:srgbClr val="000000"/>
                </a:solidFill>
              </a:rPr>
              <a:t>pproximation (parametric domain)</a:t>
            </a:r>
            <a:endParaRPr sz="3600" dirty="0"/>
          </a:p>
        </p:txBody>
      </p:sp>
      <p:sp>
        <p:nvSpPr>
          <p:cNvPr id="18" name="CustomShape 4"/>
          <p:cNvSpPr/>
          <p:nvPr/>
        </p:nvSpPr>
        <p:spPr>
          <a:xfrm>
            <a:off x="6667185" y="5925444"/>
            <a:ext cx="2464571" cy="259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</a:rPr>
              <a:t>surface </a:t>
            </a:r>
            <a:r>
              <a:rPr lang="en-US" sz="1200" strike="noStrike" dirty="0">
                <a:solidFill>
                  <a:srgbClr val="000000"/>
                </a:solidFill>
              </a:rPr>
              <a:t>(parametric domain)</a:t>
            </a:r>
            <a:endParaRPr sz="3600" dirty="0"/>
          </a:p>
        </p:txBody>
      </p:sp>
      <p:sp>
        <p:nvSpPr>
          <p:cNvPr id="19" name="Flecha doblada 18"/>
          <p:cNvSpPr/>
          <p:nvPr/>
        </p:nvSpPr>
        <p:spPr bwMode="auto">
          <a:xfrm rot="5400000">
            <a:off x="3597838" y="3516202"/>
            <a:ext cx="620754" cy="196910"/>
          </a:xfrm>
          <a:prstGeom prst="bentArrow">
            <a:avLst/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lecha doblada 19"/>
          <p:cNvSpPr/>
          <p:nvPr/>
        </p:nvSpPr>
        <p:spPr bwMode="auto">
          <a:xfrm rot="5400000">
            <a:off x="7579974" y="3390972"/>
            <a:ext cx="620754" cy="196910"/>
          </a:xfrm>
          <a:prstGeom prst="bentArrow">
            <a:avLst/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38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77" y="2786015"/>
            <a:ext cx="2852840" cy="19498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18" y="4513901"/>
            <a:ext cx="1725714" cy="17285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18" y="4513901"/>
            <a:ext cx="1728572" cy="17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53" y="2783948"/>
            <a:ext cx="2852840" cy="1936002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Projection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Simultaneous parameterization to project nodes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42" y="2783948"/>
            <a:ext cx="2586476" cy="1790095"/>
          </a:xfrm>
          <a:prstGeom prst="rect">
            <a:avLst/>
          </a:prstGeom>
        </p:spPr>
      </p:pic>
      <p:sp>
        <p:nvSpPr>
          <p:cNvPr id="17" name="TextBox 18"/>
          <p:cNvSpPr txBox="1"/>
          <p:nvPr/>
        </p:nvSpPr>
        <p:spPr>
          <a:xfrm>
            <a:off x="1052516" y="1552842"/>
            <a:ext cx="75306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800" b="1" dirty="0" err="1" smtClean="0">
                <a:solidFill>
                  <a:schemeClr val="tx1"/>
                </a:solidFill>
                <a:latin typeface="+mn-lt"/>
              </a:rPr>
              <a:t>Simultaneous</a:t>
            </a:r>
            <a:r>
              <a:rPr lang="es-ES_tradnl" sz="1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parameterization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of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immerse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its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initial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approximation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same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parametric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domain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provides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an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initial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location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nodes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 actual </a:t>
            </a:r>
            <a:r>
              <a:rPr lang="es-ES_tradnl" sz="1800" b="1" dirty="0" err="1">
                <a:solidFill>
                  <a:schemeClr val="tx1"/>
                </a:solidFill>
                <a:latin typeface="+mn-lt"/>
              </a:rPr>
              <a:t>surface</a:t>
            </a:r>
            <a:r>
              <a:rPr lang="es-ES_tradnl" sz="1800" b="1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>
              <a:buClr>
                <a:srgbClr val="002060"/>
              </a:buClr>
            </a:pPr>
            <a:endParaRPr lang="es-ES_tradnl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696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64" y="4759962"/>
            <a:ext cx="2643232" cy="1006755"/>
          </a:xfrm>
          <a:prstGeom prst="rect">
            <a:avLst/>
          </a:prstGeom>
        </p:spPr>
      </p:pic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Smoothing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8147" y="719342"/>
            <a:ext cx="4572276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Surface approximation. Triangle Quality.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030536" y="5927814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 err="1">
                <a:solidFill>
                  <a:schemeClr val="tx1"/>
                </a:solidFill>
              </a:rPr>
              <a:t>quality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66025" y="5845225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 err="1">
                <a:solidFill>
                  <a:schemeClr val="tx1"/>
                </a:solidFill>
              </a:rPr>
              <a:t>quality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58829" y="5028131"/>
            <a:ext cx="430887" cy="916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_tradnl" sz="800" dirty="0" err="1">
                <a:solidFill>
                  <a:schemeClr val="tx1"/>
                </a:solidFill>
              </a:rPr>
              <a:t>Number</a:t>
            </a:r>
            <a:r>
              <a:rPr lang="es-ES_tradnl" sz="800" dirty="0">
                <a:solidFill>
                  <a:schemeClr val="tx1"/>
                </a:solidFill>
              </a:rPr>
              <a:t> of </a:t>
            </a:r>
            <a:r>
              <a:rPr lang="es-ES_tradnl" sz="800" dirty="0" err="1">
                <a:solidFill>
                  <a:schemeClr val="tx1"/>
                </a:solidFill>
              </a:rPr>
              <a:t>triangles</a:t>
            </a:r>
            <a:endParaRPr lang="es-ES_tradnl" sz="800" dirty="0">
              <a:solidFill>
                <a:schemeClr val="tx1"/>
              </a:solidFill>
            </a:endParaRPr>
          </a:p>
          <a:p>
            <a:endParaRPr lang="es-ES" sz="800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6" y="5019592"/>
            <a:ext cx="1636300" cy="9333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82" y="4996598"/>
            <a:ext cx="1596390" cy="91059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43" y="2085165"/>
            <a:ext cx="3504286" cy="242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8" y="2085165"/>
            <a:ext cx="3483333" cy="239381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038707" y="5009167"/>
            <a:ext cx="430887" cy="916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_tradnl" sz="800" dirty="0" err="1">
                <a:solidFill>
                  <a:schemeClr val="tx1"/>
                </a:solidFill>
              </a:rPr>
              <a:t>Number</a:t>
            </a:r>
            <a:r>
              <a:rPr lang="es-ES_tradnl" sz="800" dirty="0">
                <a:solidFill>
                  <a:schemeClr val="tx1"/>
                </a:solidFill>
              </a:rPr>
              <a:t> of </a:t>
            </a:r>
            <a:r>
              <a:rPr lang="es-ES_tradnl" sz="800" dirty="0" err="1">
                <a:solidFill>
                  <a:schemeClr val="tx1"/>
                </a:solidFill>
              </a:rPr>
              <a:t>triangles</a:t>
            </a:r>
            <a:endParaRPr lang="es-ES_tradnl" sz="800" dirty="0">
              <a:solidFill>
                <a:schemeClr val="tx1"/>
              </a:solidFill>
            </a:endParaRPr>
          </a:p>
          <a:p>
            <a:endParaRPr lang="es-E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9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sz="2800" dirty="0">
                <a:latin typeface="Arial"/>
                <a:cs typeface="Arial"/>
              </a:rPr>
              <a:t>Contents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1237130" y="1918014"/>
            <a:ext cx="866887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2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/>
                <a:cs typeface="Arial"/>
              </a:rPr>
              <a:t>Motivation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just">
              <a:lnSpc>
                <a:spcPct val="2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/>
                <a:cs typeface="Arial"/>
              </a:rPr>
              <a:t>Meccano </a:t>
            </a:r>
            <a:r>
              <a:rPr lang="es-ES_tradnl" sz="2400" b="1" dirty="0" err="1">
                <a:solidFill>
                  <a:schemeClr val="tx1"/>
                </a:solidFill>
                <a:latin typeface="Arial"/>
                <a:cs typeface="Arial"/>
              </a:rPr>
              <a:t>mesher</a:t>
            </a:r>
            <a:r>
              <a:rPr lang="es-ES_tradnl" sz="2400" b="1" dirty="0">
                <a:solidFill>
                  <a:schemeClr val="tx1"/>
                </a:solidFill>
                <a:latin typeface="Arial"/>
                <a:cs typeface="Arial"/>
              </a:rPr>
              <a:t> overview</a:t>
            </a:r>
          </a:p>
          <a:p>
            <a:pPr marL="457200" indent="-457200" algn="just">
              <a:lnSpc>
                <a:spcPct val="2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>
                <a:solidFill>
                  <a:schemeClr val="tx1"/>
                </a:solidFill>
                <a:latin typeface="Arial"/>
                <a:cs typeface="Arial"/>
              </a:rPr>
              <a:t>Template based approach</a:t>
            </a:r>
          </a:p>
          <a:p>
            <a:pPr marL="457200" indent="-457200" algn="just">
              <a:lnSpc>
                <a:spcPct val="2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Surface / curve </a:t>
            </a:r>
            <a:r>
              <a:rPr lang="es-ES_tradnl" sz="2400" b="1" dirty="0">
                <a:solidFill>
                  <a:schemeClr val="tx1"/>
                </a:solidFill>
                <a:latin typeface="Arial"/>
                <a:cs typeface="Arial"/>
              </a:rPr>
              <a:t>insertion approach</a:t>
            </a:r>
          </a:p>
          <a:p>
            <a:pPr marL="457200" indent="-457200" algn="just">
              <a:lnSpc>
                <a:spcPct val="2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Conclusions</a:t>
            </a: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future</a:t>
            </a: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research</a:t>
            </a:r>
            <a:endParaRPr lang="es-ES_tradnl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05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92" y="230208"/>
            <a:ext cx="7332663" cy="576262"/>
          </a:xfrm>
        </p:spPr>
        <p:txBody>
          <a:bodyPr/>
          <a:lstStyle/>
          <a:p>
            <a:r>
              <a:rPr lang="en-US" dirty="0"/>
              <a:t>Curve approximation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 an stack to 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</p:txBody>
      </p:sp>
      <p:pic>
        <p:nvPicPr>
          <p:cNvPr id="4" name="Picture 3" descr="terrain_GC.png"/>
          <p:cNvPicPr>
            <a:picLocks noChangeAspect="1"/>
          </p:cNvPicPr>
          <p:nvPr/>
        </p:nvPicPr>
        <p:blipFill rotWithShape="1">
          <a:blip r:embed="rId3"/>
          <a:srcRect l="6495" t="1110" r="5943" b="14698"/>
          <a:stretch/>
        </p:blipFill>
        <p:spPr>
          <a:xfrm>
            <a:off x="6286500" y="1943099"/>
            <a:ext cx="2994660" cy="420463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Oval 4"/>
          <p:cNvSpPr/>
          <p:nvPr/>
        </p:nvSpPr>
        <p:spPr bwMode="auto">
          <a:xfrm>
            <a:off x="7294892" y="3729330"/>
            <a:ext cx="372281" cy="37246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Particularization to contour approximation in 2D domain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 an stack to 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around the </a:t>
            </a:r>
            <a:r>
              <a:rPr lang="en-US" dirty="0" smtClean="0"/>
              <a:t>contour</a:t>
            </a:r>
            <a:endParaRPr lang="en-US" dirty="0"/>
          </a:p>
        </p:txBody>
      </p:sp>
      <p:pic>
        <p:nvPicPr>
          <p:cNvPr id="4" name="Picture 3" descr="terrain_refinada.png"/>
          <p:cNvPicPr>
            <a:picLocks noChangeAspect="1"/>
          </p:cNvPicPr>
          <p:nvPr/>
        </p:nvPicPr>
        <p:blipFill rotWithShape="1">
          <a:blip r:embed="rId3"/>
          <a:srcRect b="14319"/>
          <a:stretch/>
        </p:blipFill>
        <p:spPr>
          <a:xfrm>
            <a:off x="6196549" y="1887721"/>
            <a:ext cx="3164269" cy="425855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Oval 4"/>
          <p:cNvSpPr/>
          <p:nvPr/>
        </p:nvSpPr>
        <p:spPr bwMode="auto">
          <a:xfrm>
            <a:off x="7287455" y="3729330"/>
            <a:ext cx="372281" cy="37246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3592" y="23020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kumimoji="0" lang="en-US" kern="0" smtClean="0"/>
              <a:t>Curve approximation insertion</a:t>
            </a:r>
            <a:endParaRPr kumimoji="0" lang="en-US" kern="0" dirty="0"/>
          </a:p>
        </p:txBody>
      </p:sp>
      <p:sp>
        <p:nvSpPr>
          <p:cNvPr id="7" name="Rectángulo 6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480818" cy="4997450"/>
          </a:xfrm>
        </p:spPr>
        <p:txBody>
          <a:bodyPr/>
          <a:lstStyle/>
          <a:p>
            <a:r>
              <a:rPr lang="en-US" b="1" dirty="0"/>
              <a:t>Add an stack to 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around the </a:t>
            </a:r>
            <a:r>
              <a:rPr lang="en-US" dirty="0" smtClean="0"/>
              <a:t>contour</a:t>
            </a:r>
            <a:endParaRPr lang="en-US" dirty="0"/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the edges that will form the outline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184" r="16745" b="14563"/>
          <a:stretch/>
        </p:blipFill>
        <p:spPr>
          <a:xfrm>
            <a:off x="6476784" y="3985260"/>
            <a:ext cx="2521209" cy="208727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8" name="Picture 5" descr="chimenea_recorta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784" y="1846966"/>
            <a:ext cx="2551299" cy="166994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73592" y="23020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kumimoji="0" lang="en-US" kern="0" smtClean="0"/>
              <a:t>Curve approximation insertion</a:t>
            </a:r>
            <a:endParaRPr kumimoji="0" lang="en-US" kern="0" dirty="0"/>
          </a:p>
        </p:txBody>
      </p:sp>
      <p:sp>
        <p:nvSpPr>
          <p:cNvPr id="6" name="Rectángulo 5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681785" cy="4997450"/>
          </a:xfrm>
        </p:spPr>
        <p:txBody>
          <a:bodyPr/>
          <a:lstStyle/>
          <a:p>
            <a:r>
              <a:rPr lang="en-US" b="1" dirty="0"/>
              <a:t>Add an stack to 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around the </a:t>
            </a:r>
            <a:r>
              <a:rPr lang="en-US" dirty="0" smtClean="0"/>
              <a:t>contour</a:t>
            </a:r>
            <a:endParaRPr lang="en-US" dirty="0"/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the edges that will form the outline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Project the edges to the actual shape</a:t>
            </a:r>
          </a:p>
        </p:txBody>
      </p:sp>
      <p:pic>
        <p:nvPicPr>
          <p:cNvPr id="4" name="Picture 3" descr="chimenea_ajust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5570" y="1836420"/>
            <a:ext cx="2554181" cy="168074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10222" r="17336" b="14963"/>
          <a:stretch/>
        </p:blipFill>
        <p:spPr>
          <a:xfrm>
            <a:off x="6465570" y="3980075"/>
            <a:ext cx="2522125" cy="208800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73592" y="23020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kumimoji="0" lang="en-US" kern="0" smtClean="0"/>
              <a:t>Curve approximation insertion</a:t>
            </a:r>
            <a:endParaRPr kumimoji="0" lang="en-US" kern="0" dirty="0"/>
          </a:p>
        </p:txBody>
      </p:sp>
      <p:sp>
        <p:nvSpPr>
          <p:cNvPr id="8" name="Rectángulo 7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551156" cy="4997450"/>
          </a:xfrm>
        </p:spPr>
        <p:txBody>
          <a:bodyPr/>
          <a:lstStyle/>
          <a:p>
            <a:r>
              <a:rPr lang="en-US" b="1" dirty="0"/>
              <a:t>Add an stack to 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around the </a:t>
            </a:r>
            <a:r>
              <a:rPr lang="en-US" dirty="0" smtClean="0"/>
              <a:t>contour</a:t>
            </a:r>
            <a:endParaRPr lang="en-US" dirty="0"/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 smtClean="0"/>
              <a:t>Select the </a:t>
            </a:r>
            <a:r>
              <a:rPr lang="en-US" dirty="0"/>
              <a:t>edges that will form the outline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Project the edges to the actual shape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Extrude the walls</a:t>
            </a:r>
          </a:p>
        </p:txBody>
      </p:sp>
      <p:pic>
        <p:nvPicPr>
          <p:cNvPr id="6" name="Picture 5" descr="chimenea_final.png"/>
          <p:cNvPicPr>
            <a:picLocks noChangeAspect="1"/>
          </p:cNvPicPr>
          <p:nvPr/>
        </p:nvPicPr>
        <p:blipFill>
          <a:blip r:embed="rId3"/>
          <a:srcRect l="13685" t="738" r="12221"/>
          <a:stretch>
            <a:fillRect/>
          </a:stretch>
        </p:blipFill>
        <p:spPr>
          <a:xfrm>
            <a:off x="6199833" y="2019719"/>
            <a:ext cx="3175279" cy="278842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73592" y="23020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kumimoji="0" lang="en-US" kern="0" smtClean="0"/>
              <a:t>Curve approximation insertion</a:t>
            </a:r>
            <a:endParaRPr kumimoji="0" lang="en-US" kern="0" dirty="0"/>
          </a:p>
        </p:txBody>
      </p:sp>
      <p:sp>
        <p:nvSpPr>
          <p:cNvPr id="7" name="Rectángulo 6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5551156" cy="4997450"/>
          </a:xfrm>
        </p:spPr>
        <p:txBody>
          <a:bodyPr/>
          <a:lstStyle/>
          <a:p>
            <a:r>
              <a:rPr lang="en-US" b="1" dirty="0"/>
              <a:t>Add an stack to the Gran </a:t>
            </a:r>
            <a:r>
              <a:rPr lang="en-US" b="1" dirty="0" err="1"/>
              <a:t>Canaria</a:t>
            </a:r>
            <a:r>
              <a:rPr lang="en-US" b="1" dirty="0"/>
              <a:t> terrain</a:t>
            </a:r>
          </a:p>
          <a:p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Refine the mesh around the </a:t>
            </a:r>
            <a:r>
              <a:rPr lang="en-US" dirty="0" smtClean="0"/>
              <a:t>contour</a:t>
            </a:r>
            <a:endParaRPr lang="en-US" dirty="0"/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 smtClean="0"/>
              <a:t>Select the </a:t>
            </a:r>
            <a:r>
              <a:rPr lang="en-US" dirty="0"/>
              <a:t>edges that will form the outline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Project the edges to the actual shape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/>
          </a:p>
          <a:p>
            <a:pPr marL="799863" lvl="1" indent="-342900">
              <a:buFont typeface="+mj-lt"/>
              <a:buAutoNum type="arabicPeriod"/>
            </a:pPr>
            <a:r>
              <a:rPr lang="en-US" dirty="0"/>
              <a:t>Extrude the </a:t>
            </a:r>
            <a:r>
              <a:rPr lang="en-US" dirty="0" smtClean="0"/>
              <a:t>walls</a:t>
            </a:r>
          </a:p>
          <a:p>
            <a:pPr marL="799863" lvl="1" indent="-342900">
              <a:buFont typeface="+mj-lt"/>
              <a:buAutoNum type="arabicPeriod"/>
            </a:pPr>
            <a:endParaRPr lang="en-US" dirty="0" smtClean="0"/>
          </a:p>
          <a:p>
            <a:pPr marL="799863" lvl="1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/>
              <a:t>Generate a mesh with the new terrain</a:t>
            </a:r>
          </a:p>
          <a:p>
            <a:pPr marL="1199707" lvl="2" indent="-342900">
              <a:spcAft>
                <a:spcPts val="0"/>
              </a:spcAft>
            </a:pPr>
            <a:r>
              <a:rPr lang="en-US" sz="1600" dirty="0" smtClean="0"/>
              <a:t>Two different tolerances:</a:t>
            </a:r>
          </a:p>
          <a:p>
            <a:pPr marL="1313771" lvl="3" indent="0">
              <a:spcAft>
                <a:spcPts val="600"/>
              </a:spcAft>
              <a:buNone/>
            </a:pPr>
            <a:r>
              <a:rPr lang="en-US" dirty="0" err="1" smtClean="0"/>
              <a:t>τ</a:t>
            </a:r>
            <a:r>
              <a:rPr lang="en-US" baseline="-15000" dirty="0" err="1" smtClean="0"/>
              <a:t>t</a:t>
            </a:r>
            <a:r>
              <a:rPr lang="en-US" dirty="0" smtClean="0"/>
              <a:t> for terrain and </a:t>
            </a:r>
            <a:r>
              <a:rPr lang="en-US" dirty="0" err="1" smtClean="0"/>
              <a:t>τ</a:t>
            </a:r>
            <a:r>
              <a:rPr lang="en-US" baseline="-15000" dirty="0" err="1" smtClean="0"/>
              <a:t>c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constructions</a:t>
            </a:r>
            <a:endParaRPr lang="en-US" dirty="0"/>
          </a:p>
          <a:p>
            <a:pPr marL="1656671" lvl="3" indent="-342900"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 descr="chimenea_final.png"/>
          <p:cNvPicPr>
            <a:picLocks noChangeAspect="1"/>
          </p:cNvPicPr>
          <p:nvPr/>
        </p:nvPicPr>
        <p:blipFill>
          <a:blip r:embed="rId3"/>
          <a:srcRect l="13685" t="738" r="12221"/>
          <a:stretch>
            <a:fillRect/>
          </a:stretch>
        </p:blipFill>
        <p:spPr>
          <a:xfrm>
            <a:off x="6199833" y="2019719"/>
            <a:ext cx="3175279" cy="278842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 t="27109" r="25384" b="28375"/>
          <a:stretch/>
        </p:blipFill>
        <p:spPr>
          <a:xfrm>
            <a:off x="8106089" y="4030015"/>
            <a:ext cx="1487491" cy="18102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1" t="26156" r="25228" b="23006"/>
          <a:stretch/>
        </p:blipFill>
        <p:spPr>
          <a:xfrm>
            <a:off x="5933913" y="4030015"/>
            <a:ext cx="1503681" cy="18102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CustomShape 3"/>
          <p:cNvSpPr/>
          <p:nvPr/>
        </p:nvSpPr>
        <p:spPr>
          <a:xfrm>
            <a:off x="7766086" y="5943446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l-GR" sz="1400" strike="noStrike" dirty="0" smtClean="0">
                <a:solidFill>
                  <a:srgbClr val="000000"/>
                </a:solidFill>
              </a:rPr>
              <a:t>τ</a:t>
            </a:r>
            <a:r>
              <a:rPr lang="es-ES_tradnl" sz="1400" strike="noStrike" baseline="-15000" dirty="0" smtClean="0">
                <a:solidFill>
                  <a:srgbClr val="000000"/>
                </a:solidFill>
              </a:rPr>
              <a:t>c</a:t>
            </a:r>
            <a:r>
              <a:rPr lang="es-ES_tradnl" sz="1400" strike="noStrike" dirty="0" smtClean="0">
                <a:solidFill>
                  <a:srgbClr val="000000"/>
                </a:solidFill>
              </a:rPr>
              <a:t> = 0.001</a:t>
            </a:r>
            <a:endParaRPr dirty="0"/>
          </a:p>
        </p:txBody>
      </p:sp>
      <p:sp>
        <p:nvSpPr>
          <p:cNvPr id="9" name="CustomShape 3"/>
          <p:cNvSpPr/>
          <p:nvPr/>
        </p:nvSpPr>
        <p:spPr>
          <a:xfrm>
            <a:off x="5599606" y="5943446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l-GR" sz="1400" strike="noStrike" dirty="0" smtClean="0">
                <a:solidFill>
                  <a:srgbClr val="000000"/>
                </a:solidFill>
              </a:rPr>
              <a:t>τ</a:t>
            </a:r>
            <a:r>
              <a:rPr lang="es-ES_tradnl" sz="1400" strike="noStrike" baseline="-15000" dirty="0" smtClean="0">
                <a:solidFill>
                  <a:srgbClr val="000000"/>
                </a:solidFill>
              </a:rPr>
              <a:t>c</a:t>
            </a:r>
            <a:r>
              <a:rPr lang="es-ES_tradnl" sz="1400" strike="noStrike" dirty="0" smtClean="0">
                <a:solidFill>
                  <a:srgbClr val="000000"/>
                </a:solidFill>
              </a:rPr>
              <a:t> = 0.1</a:t>
            </a:r>
            <a:endParaRPr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3592" y="23020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kumimoji="0" lang="en-US" kern="0" smtClean="0"/>
              <a:t>Curve approximation insertion</a:t>
            </a:r>
            <a:endParaRPr kumimoji="0" lang="en-US" kern="0" dirty="0"/>
          </a:p>
        </p:txBody>
      </p:sp>
      <p:sp>
        <p:nvSpPr>
          <p:cNvPr id="10" name="Rectángulo 9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Algorithm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Remeshing the terrain with TetGen</a:t>
            </a:r>
          </a:p>
          <a:p>
            <a:endParaRPr lang="en-US" smtClean="0"/>
          </a:p>
          <a:p>
            <a:pPr lvl="3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3592" y="23020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kumimoji="0" lang="en-US" kern="0" smtClean="0"/>
              <a:t>Curve approximation insertion</a:t>
            </a:r>
            <a:endParaRPr kumimoji="0" lang="en-US" kern="0" dirty="0"/>
          </a:p>
        </p:txBody>
      </p:sp>
      <p:sp>
        <p:nvSpPr>
          <p:cNvPr id="10" name="Rectángulo 9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Modified terrain as input data for mesh generators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91" y="2208493"/>
            <a:ext cx="6766560" cy="409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r="28853"/>
          <a:stretch/>
        </p:blipFill>
        <p:spPr>
          <a:xfrm>
            <a:off x="5139851" y="2465450"/>
            <a:ext cx="1874520" cy="217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36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Three dimensional inclusion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363311" y="1847949"/>
            <a:ext cx="900379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3038" algn="l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intersection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construction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terrain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can be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problematic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l">
              <a:lnSpc>
                <a:spcPct val="150000"/>
              </a:lnSpc>
              <a:buClr>
                <a:srgbClr val="002060"/>
              </a:buClr>
              <a:buFont typeface="Symbol" panose="05050102010706020507" pitchFamily="18" charset="2"/>
              <a:buChar char="-"/>
            </a:pPr>
            <a:r>
              <a:rPr lang="es-ES_tradnl" sz="16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Detection</a:t>
            </a:r>
            <a:r>
              <a:rPr lang="es-ES_tradnl" sz="1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s-ES_tradnl" sz="16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approximation</a:t>
            </a:r>
            <a:r>
              <a:rPr lang="es-ES_tradnl" sz="1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intersections</a:t>
            </a:r>
            <a:endParaRPr lang="es-ES_tradnl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l">
              <a:lnSpc>
                <a:spcPct val="150000"/>
              </a:lnSpc>
              <a:buClr>
                <a:srgbClr val="002060"/>
              </a:buClr>
              <a:buFont typeface="Symbol" panose="05050102010706020507" pitchFamily="18" charset="2"/>
              <a:buChar char="-"/>
            </a:pPr>
            <a:r>
              <a:rPr lang="es-ES_tradnl" sz="16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Parameterization</a:t>
            </a:r>
            <a:r>
              <a:rPr lang="es-ES_tradnl" sz="1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management</a:t>
            </a:r>
            <a:r>
              <a:rPr lang="es-ES_tradnl" sz="1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s-ES_tradnl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l">
              <a:lnSpc>
                <a:spcPct val="150000"/>
              </a:lnSpc>
              <a:buClr>
                <a:srgbClr val="002060"/>
              </a:buClr>
              <a:buFont typeface="Symbol" panose="05050102010706020507" pitchFamily="18" charset="2"/>
              <a:buChar char="-"/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5612" lvl="1" algn="l">
              <a:lnSpc>
                <a:spcPct val="150000"/>
              </a:lnSpc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628650" lvl="1" indent="-173038" algn="l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closed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cannot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be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captured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by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this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technique</a:t>
            </a: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  <a:buClr>
                <a:srgbClr val="002060"/>
              </a:buClr>
            </a:pPr>
            <a:endParaRPr lang="es-ES_tradnl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Combined surface / curve approximations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22" y="3252986"/>
            <a:ext cx="3983038" cy="18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Conclusions and Future research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508004" y="2056686"/>
            <a:ext cx="8545512" cy="49141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1362" lvl="1" indent="-285750" algn="just"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template based method is robust but not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versatile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1198326" lvl="2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ad hoc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template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each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tpye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construction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It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can be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problematic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dealing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torsion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5612" lvl="1" algn="just"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741362" lvl="1" indent="-285750" algn="just"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proposed curve approximation insertion is more versatile but not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enough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1198326" lvl="2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First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modify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terrain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generate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mesh</a:t>
            </a: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It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works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extrusion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constructions</a:t>
            </a: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912576" lvl="2" algn="just">
              <a:buClr>
                <a:srgbClr val="002060"/>
              </a:buClr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741362" lvl="1" indent="-285750" algn="just"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_tradnl" sz="16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three-dimensional surface insertion is the most promising,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</a:t>
            </a:r>
            <a:r>
              <a:rPr lang="es-ES_tradnl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1198326" lvl="2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deal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intersections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between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terrain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walls</a:t>
            </a: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patch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closed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surface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use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es-ES_tradnl" sz="1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actual </a:t>
            </a:r>
            <a:r>
              <a:rPr lang="es-ES_tradnl" sz="16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technique</a:t>
            </a: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just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_tradnl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just"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Char char="-"/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198326" lvl="2" indent="-285750" algn="just"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Char char="-"/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5612" lvl="1" algn="just">
              <a:buClr>
                <a:srgbClr val="002060"/>
              </a:buClr>
            </a:pPr>
            <a:endParaRPr lang="es-ES_tradnl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 algn="l">
              <a:buClr>
                <a:srgbClr val="002060"/>
              </a:buClr>
            </a:pPr>
            <a:endParaRPr lang="es-ES_trad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Grp="1" noChangeArrowheads="1"/>
          </p:cNvSpPr>
          <p:nvPr>
            <p:ph type="title"/>
          </p:nvPr>
        </p:nvSpPr>
        <p:spPr>
          <a:xfrm>
            <a:off x="5" y="1843088"/>
            <a:ext cx="9905999" cy="1834832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Wind Field Model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Questions 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25901" y="2760504"/>
            <a:ext cx="6284092" cy="181588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Thank you for your attention!</a:t>
            </a:r>
          </a:p>
          <a:p>
            <a:endParaRPr lang="es-ES_tradnl" dirty="0">
              <a:solidFill>
                <a:schemeClr val="tx1"/>
              </a:solidFill>
            </a:endParaRPr>
          </a:p>
          <a:p>
            <a:r>
              <a:rPr lang="es-ES_tradnl" sz="3200" dirty="0" smtClean="0">
                <a:solidFill>
                  <a:srgbClr val="0070C0"/>
                </a:solidFill>
              </a:rPr>
              <a:t>gvsocorro@siani.es</a:t>
            </a:r>
            <a:endParaRPr lang="es-ES_tradn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90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sz="2800" dirty="0">
                <a:latin typeface="Trebuchet MS" charset="0"/>
              </a:rPr>
              <a:t>Motivation</a:t>
            </a:r>
          </a:p>
        </p:txBody>
      </p:sp>
      <p:sp>
        <p:nvSpPr>
          <p:cNvPr id="5" name="TextBox 18"/>
          <p:cNvSpPr txBox="1"/>
          <p:nvPr/>
        </p:nvSpPr>
        <p:spPr>
          <a:xfrm>
            <a:off x="410586" y="1945904"/>
            <a:ext cx="8831602" cy="4001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Where</a:t>
            </a: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we</a:t>
            </a: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start</a:t>
            </a: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endParaRPr lang="es-ES_tradnl" sz="2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 algn="just">
              <a:lnSpc>
                <a:spcPct val="150000"/>
              </a:lnSpc>
              <a:buClr>
                <a:srgbClr val="002060"/>
              </a:buClr>
            </a:pP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Automatic</a:t>
            </a: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Arial"/>
                <a:cs typeface="Arial"/>
              </a:rPr>
              <a:t>tetrahedral</a:t>
            </a:r>
            <a:r>
              <a:rPr lang="es-ES_tradnl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Arial"/>
                <a:cs typeface="Arial"/>
              </a:rPr>
              <a:t>mesh</a:t>
            </a:r>
            <a:r>
              <a:rPr lang="es-ES_tradnl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Arial"/>
                <a:cs typeface="Arial"/>
              </a:rPr>
              <a:t>generation</a:t>
            </a:r>
            <a:r>
              <a:rPr lang="es-ES_tradnl" sz="2000" dirty="0">
                <a:solidFill>
                  <a:schemeClr val="tx1"/>
                </a:solidFill>
                <a:latin typeface="Arial"/>
                <a:cs typeface="Arial"/>
              </a:rPr>
              <a:t> of </a:t>
            </a:r>
            <a:r>
              <a:rPr lang="es-ES_tradnl" sz="2000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s-ES_tradnl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>
                <a:solidFill>
                  <a:schemeClr val="tx1"/>
                </a:solidFill>
                <a:latin typeface="Arial"/>
                <a:cs typeface="Arial"/>
              </a:rPr>
              <a:t>terrain</a:t>
            </a:r>
            <a:r>
              <a:rPr lang="es-ES_tradnl" sz="2000" dirty="0">
                <a:solidFill>
                  <a:schemeClr val="tx1"/>
                </a:solidFill>
                <a:latin typeface="Arial"/>
                <a:cs typeface="Arial"/>
              </a:rPr>
              <a:t> 	</a:t>
            </a:r>
          </a:p>
          <a:p>
            <a:pPr lvl="1"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	Digital 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Terrain</a:t>
            </a: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Model</a:t>
            </a:r>
            <a:endParaRPr lang="es-ES_tradnl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we</a:t>
            </a: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need</a:t>
            </a:r>
            <a:endParaRPr lang="es-ES_tradnl" sz="2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s-ES_tradnl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4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Include</a:t>
            </a: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information</a:t>
            </a: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about</a:t>
            </a:r>
            <a:r>
              <a:rPr lang="es-ES_tradnl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/>
                <a:cs typeface="Arial"/>
              </a:rPr>
              <a:t>constructions</a:t>
            </a:r>
            <a:endParaRPr lang="es-ES_tradnl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_tradnl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Goal</a:t>
            </a:r>
            <a:endParaRPr lang="es-ES_tradnl" sz="2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 algn="just">
              <a:lnSpc>
                <a:spcPct val="150000"/>
              </a:lnSpc>
              <a:buClr>
                <a:srgbClr val="002060"/>
              </a:buClr>
            </a:pPr>
            <a:r>
              <a:rPr lang="es-ES_tradnl" sz="2000" b="1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s-ES_tradnl" sz="2000" b="1" dirty="0" err="1" smtClean="0">
                <a:solidFill>
                  <a:schemeClr val="tx1"/>
                </a:solidFill>
                <a:latin typeface="Arial"/>
                <a:cs typeface="Arial"/>
              </a:rPr>
              <a:t>Add</a:t>
            </a:r>
            <a:r>
              <a:rPr lang="es-ES_tradnl" sz="2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b="1" dirty="0">
                <a:solidFill>
                  <a:schemeClr val="tx1"/>
                </a:solidFill>
                <a:latin typeface="Arial"/>
                <a:cs typeface="Arial"/>
              </a:rPr>
              <a:t>constructions to </a:t>
            </a:r>
            <a:r>
              <a:rPr lang="es-ES_tradnl" sz="2000" b="1" dirty="0" err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s-ES_tradnl" sz="20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Arial"/>
                <a:cs typeface="Arial"/>
              </a:rPr>
              <a:t>terrain</a:t>
            </a:r>
            <a:r>
              <a:rPr lang="es-ES_tradnl" sz="2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  <a:latin typeface="Arial"/>
                <a:cs typeface="Arial"/>
              </a:rPr>
              <a:t>mesh</a:t>
            </a:r>
            <a:endParaRPr lang="es-ES_tradnl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terrain_GC.png"/>
          <p:cNvPicPr>
            <a:picLocks noChangeAspect="1"/>
          </p:cNvPicPr>
          <p:nvPr/>
        </p:nvPicPr>
        <p:blipFill rotWithShape="1">
          <a:blip r:embed="rId3"/>
          <a:srcRect l="5868" t="2525" r="6628" b="14740"/>
          <a:stretch/>
        </p:blipFill>
        <p:spPr>
          <a:xfrm>
            <a:off x="6530341" y="3261674"/>
            <a:ext cx="2263140" cy="281587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0392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66716" y="2779084"/>
            <a:ext cx="8420100" cy="8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Insertion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lang="es-ES" sz="2400" dirty="0" err="1" smtClean="0">
                <a:solidFill>
                  <a:srgbClr val="FFFFFF"/>
                </a:solidFill>
                <a:latin typeface="Arial"/>
                <a:cs typeface="Arial"/>
              </a:rPr>
              <a:t>anthropogenic</a:t>
            </a:r>
            <a:r>
              <a:rPr lang="es-E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constructions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in a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tetrahedral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mesh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terrain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Meccano</a:t>
            </a:r>
            <a:r>
              <a:rPr lang="es-ES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400" dirty="0" err="1">
                <a:solidFill>
                  <a:srgbClr val="FFFFFF"/>
                </a:solidFill>
                <a:latin typeface="Arial"/>
                <a:cs typeface="Arial"/>
              </a:rPr>
              <a:t>method</a:t>
            </a:r>
            <a:endParaRPr lang="en-US" sz="2400" baseline="30000" dirty="0">
              <a:latin typeface="Arial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71942"/>
            <a:ext cx="9906000" cy="3846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1393" tIns="45697" rIns="91393" bIns="45697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900" b="1" dirty="0">
                <a:solidFill>
                  <a:schemeClr val="tx1"/>
                </a:solidFill>
                <a:latin typeface="Arial"/>
                <a:cs typeface="Arial"/>
              </a:rPr>
              <a:t>ECCOMAS Congress 2016. June 5-10, Crete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06143" y="3635064"/>
            <a:ext cx="828098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Guillermo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V. Socorro-Marrero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, Albert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Oliver, Eduardo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Rodríguez,</a:t>
            </a:r>
            <a:b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</a:b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José 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M.</a:t>
            </a:r>
            <a:r>
              <a:rPr lang="en-US" altLang="es-ES" sz="1800" b="1" dirty="0">
                <a:solidFill>
                  <a:srgbClr val="010000"/>
                </a:solidFill>
                <a:latin typeface="Arial" charset="0"/>
                <a:cs typeface="Arial"/>
              </a:rPr>
              <a:t> </a:t>
            </a:r>
            <a:r>
              <a:rPr lang="en-US" altLang="es-ES" sz="1800" b="1" dirty="0">
                <a:solidFill>
                  <a:srgbClr val="010000"/>
                </a:solidFill>
                <a:latin typeface="Arial"/>
                <a:cs typeface="Arial"/>
              </a:rPr>
              <a:t>Escobar, Gustavo Montero, and Rafael Montenegro</a:t>
            </a:r>
          </a:p>
          <a:p>
            <a:pPr>
              <a:spcBef>
                <a:spcPct val="20000"/>
              </a:spcBef>
            </a:pPr>
            <a:r>
              <a:rPr lang="en-US" altLang="es-ES" sz="1800" dirty="0">
                <a:solidFill>
                  <a:srgbClr val="010000"/>
                </a:solidFill>
                <a:latin typeface="Arial"/>
                <a:cs typeface="Arial"/>
              </a:rPr>
              <a:t>University Institute SIANI, University of Las Palmas de Gran </a:t>
            </a:r>
            <a:r>
              <a:rPr lang="en-US" altLang="es-ES" sz="1800" dirty="0" err="1">
                <a:solidFill>
                  <a:srgbClr val="010000"/>
                </a:solidFill>
                <a:latin typeface="Arial"/>
                <a:cs typeface="Arial"/>
              </a:rPr>
              <a:t>Canaria</a:t>
            </a:r>
            <a:r>
              <a:rPr lang="en-US" altLang="es-ES" sz="1800" dirty="0">
                <a:solidFill>
                  <a:srgbClr val="010000"/>
                </a:solidFill>
                <a:latin typeface="Arial"/>
                <a:cs typeface="Arial"/>
              </a:rPr>
              <a:t>, Spain</a:t>
            </a:r>
          </a:p>
        </p:txBody>
      </p:sp>
      <p:sp>
        <p:nvSpPr>
          <p:cNvPr id="41" name="Rectángulo 40"/>
          <p:cNvSpPr/>
          <p:nvPr/>
        </p:nvSpPr>
        <p:spPr bwMode="auto">
          <a:xfrm>
            <a:off x="179512" y="5875001"/>
            <a:ext cx="1368152" cy="794359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4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8194" y="5354232"/>
            <a:ext cx="9737156" cy="6485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charset="0"/>
              </a:rPr>
              <a:t>MINECO y FEDER PROGRAMA ESTATAL I+D+I ORIENTADA A RETOS DE LA SOCIEDAD: CTM2014-55014-CR3-1-R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s-ES" sz="8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CONACYT-SENER Project, </a:t>
            </a:r>
            <a:r>
              <a:rPr lang="es-ES" sz="1400" dirty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, contract: 163723 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8709" y="6157198"/>
            <a:ext cx="9906000" cy="6485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hlinkClick r:id="rId2"/>
              </a:rPr>
              <a:t>http://www.dca.iusiani.ulpgc.es/proyecto2015-2017</a:t>
            </a: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Meccano Method for complex solids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8146" y="719342"/>
            <a:ext cx="606475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Simultaneous mesh generation and volumetric parameterization</a:t>
            </a:r>
          </a:p>
        </p:txBody>
      </p:sp>
      <p:pic>
        <p:nvPicPr>
          <p:cNvPr id="29" name="Picture 2"/>
          <p:cNvPicPr/>
          <p:nvPr/>
        </p:nvPicPr>
        <p:blipFill>
          <a:blip r:embed="rId3"/>
          <a:stretch/>
        </p:blipFill>
        <p:spPr>
          <a:xfrm>
            <a:off x="6654960" y="1473840"/>
            <a:ext cx="3023280" cy="3304800"/>
          </a:xfrm>
          <a:prstGeom prst="rect">
            <a:avLst/>
          </a:prstGeom>
          <a:ln w="57240">
            <a:noFill/>
          </a:ln>
        </p:spPr>
      </p:pic>
      <p:pic>
        <p:nvPicPr>
          <p:cNvPr id="30" name="Imagen 4"/>
          <p:cNvPicPr/>
          <p:nvPr/>
        </p:nvPicPr>
        <p:blipFill>
          <a:blip r:embed="rId4"/>
          <a:stretch/>
        </p:blipFill>
        <p:spPr>
          <a:xfrm>
            <a:off x="294480" y="1626840"/>
            <a:ext cx="2934720" cy="3332880"/>
          </a:xfrm>
          <a:prstGeom prst="rect">
            <a:avLst/>
          </a:prstGeom>
          <a:ln>
            <a:noFill/>
          </a:ln>
        </p:spPr>
      </p:pic>
      <p:pic>
        <p:nvPicPr>
          <p:cNvPr id="31" name="Picture 3"/>
          <p:cNvPicPr/>
          <p:nvPr/>
        </p:nvPicPr>
        <p:blipFill>
          <a:blip r:embed="rId5"/>
          <a:stretch/>
        </p:blipFill>
        <p:spPr>
          <a:xfrm>
            <a:off x="224280" y="1578600"/>
            <a:ext cx="3126600" cy="3343320"/>
          </a:xfrm>
          <a:prstGeom prst="rect">
            <a:avLst/>
          </a:prstGeom>
          <a:ln w="57240">
            <a:noFill/>
          </a:ln>
        </p:spPr>
      </p:pic>
      <p:sp>
        <p:nvSpPr>
          <p:cNvPr id="32" name="CustomShape 1"/>
          <p:cNvSpPr/>
          <p:nvPr/>
        </p:nvSpPr>
        <p:spPr>
          <a:xfrm>
            <a:off x="4287960" y="2205000"/>
            <a:ext cx="891360" cy="548280"/>
          </a:xfrm>
          <a:prstGeom prst="leftRightArrow">
            <a:avLst>
              <a:gd name="adj1" fmla="val 50000"/>
              <a:gd name="adj2" fmla="val 50000"/>
            </a:avLst>
          </a:prstGeom>
          <a:ln>
            <a:solidFill>
              <a:srgbClr val="B5DCDE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" name="CustomShape 2"/>
          <p:cNvSpPr/>
          <p:nvPr/>
        </p:nvSpPr>
        <p:spPr>
          <a:xfrm>
            <a:off x="191160" y="5320080"/>
            <a:ext cx="290664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1400" b="1" strike="noStrike" dirty="0">
                <a:solidFill>
                  <a:srgbClr val="000000"/>
                </a:solidFill>
              </a:rPr>
              <a:t> Parameterization</a:t>
            </a:r>
            <a:endParaRPr dirty="0"/>
          </a:p>
        </p:txBody>
      </p:sp>
      <p:pic>
        <p:nvPicPr>
          <p:cNvPr id="34" name="Imagen 11"/>
          <p:cNvPicPr/>
          <p:nvPr/>
        </p:nvPicPr>
        <p:blipFill>
          <a:blip r:embed="rId6"/>
          <a:stretch/>
        </p:blipFill>
        <p:spPr>
          <a:xfrm>
            <a:off x="3324600" y="3090960"/>
            <a:ext cx="2949120" cy="3429000"/>
          </a:xfrm>
          <a:prstGeom prst="rect">
            <a:avLst/>
          </a:prstGeom>
          <a:ln>
            <a:noFill/>
          </a:ln>
        </p:spPr>
      </p:pic>
      <p:pic>
        <p:nvPicPr>
          <p:cNvPr id="35" name="Imagen 10"/>
          <p:cNvPicPr/>
          <p:nvPr/>
        </p:nvPicPr>
        <p:blipFill>
          <a:blip r:embed="rId7"/>
          <a:stretch/>
        </p:blipFill>
        <p:spPr>
          <a:xfrm>
            <a:off x="3330720" y="3086280"/>
            <a:ext cx="2926800" cy="3403080"/>
          </a:xfrm>
          <a:prstGeom prst="rect">
            <a:avLst/>
          </a:prstGeom>
          <a:ln>
            <a:noFill/>
          </a:ln>
        </p:spPr>
      </p:pic>
      <p:sp>
        <p:nvSpPr>
          <p:cNvPr id="36" name="CustomShape 5"/>
          <p:cNvSpPr/>
          <p:nvPr/>
        </p:nvSpPr>
        <p:spPr>
          <a:xfrm rot="2480400">
            <a:off x="6394680" y="4339800"/>
            <a:ext cx="524520" cy="719640"/>
          </a:xfrm>
          <a:prstGeom prst="upDownArrow">
            <a:avLst>
              <a:gd name="adj1" fmla="val 45137"/>
              <a:gd name="adj2" fmla="val 50000"/>
            </a:avLst>
          </a:prstGeom>
          <a:ln>
            <a:solidFill>
              <a:srgbClr val="B5DCDE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" name="CustomShape 6"/>
          <p:cNvSpPr/>
          <p:nvPr/>
        </p:nvSpPr>
        <p:spPr>
          <a:xfrm>
            <a:off x="-35640" y="5628240"/>
            <a:ext cx="290664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1400" b="1" strike="noStrike" dirty="0">
                <a:solidFill>
                  <a:srgbClr val="000000"/>
                </a:solidFill>
              </a:rPr>
              <a:t> Refinement</a:t>
            </a:r>
            <a:endParaRPr dirty="0"/>
          </a:p>
        </p:txBody>
      </p:sp>
      <p:sp>
        <p:nvSpPr>
          <p:cNvPr id="38" name="CustomShape 7"/>
          <p:cNvSpPr/>
          <p:nvPr/>
        </p:nvSpPr>
        <p:spPr>
          <a:xfrm>
            <a:off x="557196" y="5933160"/>
            <a:ext cx="29066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1400" b="1" strike="noStrike" dirty="0">
                <a:solidFill>
                  <a:srgbClr val="000000"/>
                </a:solidFill>
              </a:rPr>
              <a:t> </a:t>
            </a:r>
            <a:r>
              <a:rPr lang="en-US" sz="1400" b="1" strike="noStrike" dirty="0" smtClean="0">
                <a:solidFill>
                  <a:srgbClr val="000000"/>
                </a:solidFill>
              </a:rPr>
              <a:t>Untangling and </a:t>
            </a:r>
            <a:r>
              <a:rPr lang="en-US" sz="1400" b="1" dirty="0">
                <a:solidFill>
                  <a:srgbClr val="000000"/>
                </a:solidFill>
              </a:rPr>
              <a:t>s</a:t>
            </a:r>
            <a:r>
              <a:rPr lang="en-US" sz="1400" b="1" strike="noStrike" dirty="0" smtClean="0">
                <a:solidFill>
                  <a:srgbClr val="000000"/>
                </a:solidFill>
              </a:rPr>
              <a:t>moothing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73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Meccano Method for complex solids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8146" y="719342"/>
            <a:ext cx="606475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Mesh generation. SUS of tetrahedral meshes</a:t>
            </a:r>
          </a:p>
        </p:txBody>
      </p:sp>
      <p:pic>
        <p:nvPicPr>
          <p:cNvPr id="18" name="Picture 5"/>
          <p:cNvPicPr/>
          <p:nvPr/>
        </p:nvPicPr>
        <p:blipFill>
          <a:blip r:embed="rId3"/>
          <a:stretch/>
        </p:blipFill>
        <p:spPr>
          <a:xfrm>
            <a:off x="407858" y="2021760"/>
            <a:ext cx="2499840" cy="3128760"/>
          </a:xfrm>
          <a:prstGeom prst="rect">
            <a:avLst/>
          </a:prstGeom>
          <a:ln w="57240">
            <a:noFill/>
          </a:ln>
        </p:spPr>
      </p:pic>
      <p:pic>
        <p:nvPicPr>
          <p:cNvPr id="19" name="Picture 7"/>
          <p:cNvPicPr/>
          <p:nvPr/>
        </p:nvPicPr>
        <p:blipFill>
          <a:blip r:embed="rId4"/>
          <a:stretch/>
        </p:blipFill>
        <p:spPr>
          <a:xfrm>
            <a:off x="6383298" y="1972440"/>
            <a:ext cx="3466800" cy="3520800"/>
          </a:xfrm>
          <a:prstGeom prst="rect">
            <a:avLst/>
          </a:prstGeom>
          <a:ln w="57240">
            <a:noFill/>
          </a:ln>
        </p:spPr>
      </p:pic>
      <p:sp>
        <p:nvSpPr>
          <p:cNvPr id="20" name="CustomShape 3"/>
          <p:cNvSpPr/>
          <p:nvPr/>
        </p:nvSpPr>
        <p:spPr>
          <a:xfrm>
            <a:off x="574538" y="5557078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Parametric space (</a:t>
            </a:r>
            <a:r>
              <a:rPr lang="en-US" sz="1400" strike="noStrike" dirty="0" err="1">
                <a:solidFill>
                  <a:srgbClr val="000000"/>
                </a:solidFill>
              </a:rPr>
              <a:t>meccano</a:t>
            </a:r>
            <a:r>
              <a:rPr lang="en-US" sz="1400" strike="noStrike" dirty="0">
                <a:solidFill>
                  <a:srgbClr val="000000"/>
                </a:solidFill>
              </a:rPr>
              <a:t> mesh)</a:t>
            </a:r>
            <a:endParaRPr dirty="0"/>
          </a:p>
        </p:txBody>
      </p:sp>
      <p:sp>
        <p:nvSpPr>
          <p:cNvPr id="21" name="CustomShape 4"/>
          <p:cNvSpPr/>
          <p:nvPr/>
        </p:nvSpPr>
        <p:spPr>
          <a:xfrm>
            <a:off x="6673818" y="5557078"/>
            <a:ext cx="23212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Physical space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(optimized mesh)</a:t>
            </a:r>
            <a:endParaRPr dirty="0"/>
          </a:p>
        </p:txBody>
      </p:sp>
      <p:pic>
        <p:nvPicPr>
          <p:cNvPr id="22" name="Picture 6"/>
          <p:cNvPicPr/>
          <p:nvPr/>
        </p:nvPicPr>
        <p:blipFill>
          <a:blip r:embed="rId5"/>
          <a:stretch/>
        </p:blipFill>
        <p:spPr>
          <a:xfrm>
            <a:off x="3057538" y="1965240"/>
            <a:ext cx="3438000" cy="3489840"/>
          </a:xfrm>
          <a:prstGeom prst="rect">
            <a:avLst/>
          </a:prstGeom>
          <a:ln w="57240">
            <a:noFill/>
          </a:ln>
        </p:spPr>
      </p:pic>
      <p:sp>
        <p:nvSpPr>
          <p:cNvPr id="23" name="CustomShape 5"/>
          <p:cNvSpPr/>
          <p:nvPr/>
        </p:nvSpPr>
        <p:spPr>
          <a:xfrm>
            <a:off x="3567298" y="5540400"/>
            <a:ext cx="23212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Physical space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(tangled mesh)</a:t>
            </a:r>
            <a:endParaRPr dirty="0"/>
          </a:p>
        </p:txBody>
      </p:sp>
      <p:sp>
        <p:nvSpPr>
          <p:cNvPr id="24" name="CustomShape 6"/>
          <p:cNvSpPr/>
          <p:nvPr/>
        </p:nvSpPr>
        <p:spPr>
          <a:xfrm>
            <a:off x="5291778" y="3750120"/>
            <a:ext cx="1382040" cy="21600"/>
          </a:xfrm>
          <a:prstGeom prst="straightConnector1">
            <a:avLst/>
          </a:prstGeom>
          <a:noFill/>
          <a:ln w="57240">
            <a:solidFill>
              <a:srgbClr val="00B05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7"/>
          <p:cNvSpPr/>
          <p:nvPr/>
        </p:nvSpPr>
        <p:spPr>
          <a:xfrm>
            <a:off x="5389001" y="3425580"/>
            <a:ext cx="1035360" cy="25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1100" b="1" strike="noStrike" dirty="0">
                <a:solidFill>
                  <a:srgbClr val="92D050"/>
                </a:solidFill>
              </a:rPr>
              <a:t>Optimization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14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Meccano Method for complex solids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8146" y="719342"/>
            <a:ext cx="606475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>
                <a:solidFill>
                  <a:srgbClr val="C8C8C8"/>
                </a:solidFill>
                <a:latin typeface="Arial" charset="0"/>
              </a:rPr>
              <a:t>Simultaneous mesh generation and volumetric parameterization</a:t>
            </a:r>
          </a:p>
        </p:txBody>
      </p:sp>
      <p:pic>
        <p:nvPicPr>
          <p:cNvPr id="2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6" y="2030549"/>
            <a:ext cx="2499840" cy="3127175"/>
          </a:xfrm>
          <a:prstGeom prst="rect">
            <a:avLst/>
          </a:prstGeom>
          <a:ln w="57240">
            <a:noFill/>
          </a:ln>
        </p:spPr>
      </p:pic>
      <p:pic>
        <p:nvPicPr>
          <p:cNvPr id="27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34" y="1973399"/>
            <a:ext cx="3463705" cy="3520800"/>
          </a:xfrm>
          <a:prstGeom prst="rect">
            <a:avLst/>
          </a:prstGeom>
          <a:ln w="57240">
            <a:noFill/>
          </a:ln>
        </p:spPr>
      </p:pic>
      <p:sp>
        <p:nvSpPr>
          <p:cNvPr id="28" name="CustomShape 3"/>
          <p:cNvSpPr/>
          <p:nvPr/>
        </p:nvSpPr>
        <p:spPr>
          <a:xfrm>
            <a:off x="564826" y="5557426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Parametric space (</a:t>
            </a:r>
            <a:r>
              <a:rPr lang="en-US" sz="1400" strike="noStrike" dirty="0" err="1">
                <a:solidFill>
                  <a:srgbClr val="000000"/>
                </a:solidFill>
              </a:rPr>
              <a:t>meccano</a:t>
            </a:r>
            <a:r>
              <a:rPr lang="en-US" sz="1400" strike="noStrike" dirty="0">
                <a:solidFill>
                  <a:srgbClr val="000000"/>
                </a:solidFill>
              </a:rPr>
              <a:t> mesh)</a:t>
            </a:r>
            <a:endParaRPr dirty="0"/>
          </a:p>
        </p:txBody>
      </p:sp>
      <p:sp>
        <p:nvSpPr>
          <p:cNvPr id="39" name="CustomShape 4"/>
          <p:cNvSpPr/>
          <p:nvPr/>
        </p:nvSpPr>
        <p:spPr>
          <a:xfrm>
            <a:off x="6621523" y="5591716"/>
            <a:ext cx="23212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</a:rPr>
              <a:t>Physical space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strike="noStrike" dirty="0" smtClean="0">
                <a:solidFill>
                  <a:srgbClr val="000000"/>
                </a:solidFill>
              </a:rPr>
              <a:t>(final mesh</a:t>
            </a:r>
            <a:r>
              <a:rPr lang="en-US" sz="1400" strike="noStrike" dirty="0">
                <a:solidFill>
                  <a:srgbClr val="000000"/>
                </a:solidFill>
              </a:rPr>
              <a:t>)</a:t>
            </a:r>
            <a:endParaRPr dirty="0"/>
          </a:p>
        </p:txBody>
      </p:sp>
      <p:sp>
        <p:nvSpPr>
          <p:cNvPr id="40" name="CustomShape 5"/>
          <p:cNvSpPr/>
          <p:nvPr/>
        </p:nvSpPr>
        <p:spPr>
          <a:xfrm flipV="1">
            <a:off x="3558540" y="3733799"/>
            <a:ext cx="2354580" cy="45719"/>
          </a:xfrm>
          <a:prstGeom prst="straightConnector1">
            <a:avLst/>
          </a:prstGeom>
          <a:noFill/>
          <a:ln w="57240">
            <a:solidFill>
              <a:srgbClr val="00B05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6"/>
          <p:cNvSpPr/>
          <p:nvPr/>
        </p:nvSpPr>
        <p:spPr>
          <a:xfrm>
            <a:off x="3038088" y="2787940"/>
            <a:ext cx="3238200" cy="36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1800" b="1" strike="noStrike" dirty="0">
                <a:solidFill>
                  <a:srgbClr val="92D050"/>
                </a:solidFill>
              </a:rPr>
              <a:t>Volumetric </a:t>
            </a:r>
            <a:endParaRPr lang="en-US" sz="1800" b="1" strike="noStrike" dirty="0" smtClean="0">
              <a:solidFill>
                <a:srgbClr val="92D05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dirty="0" smtClean="0">
                <a:solidFill>
                  <a:srgbClr val="92D050"/>
                </a:solidFill>
              </a:rPr>
              <a:t>parameterization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41405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CBoth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5" y="2173321"/>
            <a:ext cx="8924925" cy="4219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View of parametric and physical </a:t>
            </a:r>
            <a:r>
              <a:rPr lang="en-US" b="1" dirty="0" smtClean="0"/>
              <a:t>space of </a:t>
            </a:r>
            <a:r>
              <a:rPr lang="en-US" b="1" dirty="0"/>
              <a:t>Gran </a:t>
            </a:r>
            <a:r>
              <a:rPr lang="en-US" b="1" dirty="0" err="1"/>
              <a:t>Canaria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9538" y="2371899"/>
            <a:ext cx="14590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parametric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4231" y="3998984"/>
            <a:ext cx="1595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physical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latin typeface="Trebuchet MS" charset="0"/>
              </a:rPr>
              <a:t>Meccano </a:t>
            </a:r>
            <a:r>
              <a:rPr lang="en-US" dirty="0" smtClean="0">
                <a:latin typeface="Trebuchet MS" charset="0"/>
              </a:rPr>
              <a:t>parameterization of terrain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The template will </a:t>
            </a:r>
            <a:r>
              <a:rPr lang="en-US" b="1" dirty="0" smtClean="0"/>
              <a:t>consist of</a:t>
            </a:r>
            <a:endParaRPr lang="en-US" b="1" dirty="0"/>
          </a:p>
        </p:txBody>
      </p:sp>
      <p:pic>
        <p:nvPicPr>
          <p:cNvPr id="4" name="Picture 3" descr="bloc_pa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6" y="2503717"/>
            <a:ext cx="2460136" cy="2460136"/>
          </a:xfrm>
          <a:prstGeom prst="rect">
            <a:avLst/>
          </a:prstGeom>
        </p:spPr>
      </p:pic>
      <p:pic>
        <p:nvPicPr>
          <p:cNvPr id="5" name="Picture 4" descr="bloc_fisi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666" y="2396655"/>
            <a:ext cx="2687389" cy="2567198"/>
          </a:xfrm>
          <a:prstGeom prst="rect">
            <a:avLst/>
          </a:prstGeom>
        </p:spPr>
      </p:pic>
      <p:sp>
        <p:nvSpPr>
          <p:cNvPr id="7" name="CustomShape 5"/>
          <p:cNvSpPr/>
          <p:nvPr/>
        </p:nvSpPr>
        <p:spPr>
          <a:xfrm flipV="1">
            <a:off x="3960474" y="3693927"/>
            <a:ext cx="1807280" cy="45719"/>
          </a:xfrm>
          <a:prstGeom prst="straightConnector1">
            <a:avLst/>
          </a:prstGeom>
          <a:noFill/>
          <a:ln w="57240">
            <a:solidFill>
              <a:srgbClr val="00B05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3"/>
          <p:cNvSpPr/>
          <p:nvPr/>
        </p:nvSpPr>
        <p:spPr>
          <a:xfrm>
            <a:off x="1037359" y="5349330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600" strike="noStrike" dirty="0" smtClean="0">
                <a:solidFill>
                  <a:srgbClr val="000000"/>
                </a:solidFill>
              </a:rPr>
              <a:t>Parametric space</a:t>
            </a:r>
            <a:endParaRPr sz="1600" dirty="0"/>
          </a:p>
        </p:txBody>
      </p:sp>
      <p:sp>
        <p:nvSpPr>
          <p:cNvPr id="10" name="CustomShape 3"/>
          <p:cNvSpPr/>
          <p:nvPr/>
        </p:nvSpPr>
        <p:spPr>
          <a:xfrm>
            <a:off x="6308666" y="5349330"/>
            <a:ext cx="2166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Ph</a:t>
            </a:r>
            <a:r>
              <a:rPr lang="en-US" sz="1600" strike="noStrike" dirty="0" smtClean="0">
                <a:solidFill>
                  <a:srgbClr val="000000"/>
                </a:solidFill>
              </a:rPr>
              <a:t>ysical counterpart</a:t>
            </a:r>
            <a:endParaRPr sz="1600" dirty="0"/>
          </a:p>
        </p:txBody>
      </p:sp>
      <p:sp>
        <p:nvSpPr>
          <p:cNvPr id="11" name="Rectángulo 10"/>
          <p:cNvSpPr/>
          <p:nvPr/>
        </p:nvSpPr>
        <p:spPr>
          <a:xfrm>
            <a:off x="387183" y="689710"/>
            <a:ext cx="6064757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Template definition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Template based insertion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errain_GC.png"/>
          <p:cNvPicPr>
            <a:picLocks noChangeAspect="1"/>
          </p:cNvPicPr>
          <p:nvPr/>
        </p:nvPicPr>
        <p:blipFill rotWithShape="1">
          <a:blip r:embed="rId3"/>
          <a:srcRect l="5655" t="840" r="5445" b="14698"/>
          <a:stretch/>
        </p:blipFill>
        <p:spPr>
          <a:xfrm>
            <a:off x="6309359" y="1912619"/>
            <a:ext cx="3040381" cy="421814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 </a:t>
            </a:r>
            <a:r>
              <a:rPr lang="en-US" b="1" dirty="0" smtClean="0"/>
              <a:t>a building to the Gran </a:t>
            </a:r>
            <a:r>
              <a:rPr lang="en-US" b="1" dirty="0" err="1" smtClean="0"/>
              <a:t>Canaria</a:t>
            </a:r>
            <a:r>
              <a:rPr lang="en-US" b="1" dirty="0" smtClean="0"/>
              <a:t> terrain</a:t>
            </a:r>
            <a:endParaRPr lang="en-US" b="1" dirty="0"/>
          </a:p>
        </p:txBody>
      </p:sp>
      <p:sp>
        <p:nvSpPr>
          <p:cNvPr id="6" name="Oval 4"/>
          <p:cNvSpPr/>
          <p:nvPr/>
        </p:nvSpPr>
        <p:spPr bwMode="auto">
          <a:xfrm>
            <a:off x="6660312" y="4973148"/>
            <a:ext cx="372281" cy="37246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8146" y="719342"/>
            <a:ext cx="5984229" cy="26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solidFill>
                  <a:srgbClr val="C8C8C8"/>
                </a:solidFill>
                <a:latin typeface="Arial" charset="0"/>
              </a:rPr>
              <a:t>Insertion of templates in the terrain</a:t>
            </a:r>
            <a:endParaRPr kumimoji="0" lang="en-US" sz="16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63311" y="214250"/>
            <a:ext cx="45896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393" tIns="45697" rIns="91393" bIns="4569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5pPr>
            <a:lvl6pPr marL="45696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6pPr>
            <a:lvl7pPr marL="9139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7pPr>
            <a:lvl8pPr marL="1370891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8pPr>
            <a:lvl9pPr marL="18278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latin typeface="Trebuchet MS" charset="0"/>
              </a:rPr>
              <a:t>Template based insertion</a:t>
            </a:r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EndShow"/>
  <p:tag name="BRANCHTO" val="-3"/>
</p:tagLst>
</file>

<file path=ppt/theme/theme1.xml><?xml version="1.0" encoding="utf-8"?>
<a:theme xmlns:a="http://schemas.openxmlformats.org/drawingml/2006/main" name="11_Plantilla_IUSIANI">
  <a:themeElements>
    <a:clrScheme name="Plantilla_IUSI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IUSIAN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IUSI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51038</TotalTime>
  <Words>929</Words>
  <Application>Microsoft Office PowerPoint</Application>
  <PresentationFormat>A4 (210 x 297 mm)</PresentationFormat>
  <Paragraphs>262</Paragraphs>
  <Slides>30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Trebuchet MS</vt:lpstr>
      <vt:lpstr>Wingdings</vt:lpstr>
      <vt:lpstr>11_Plantilla_IUSIANI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Wind Field Model</vt:lpstr>
      <vt:lpstr>Curve approximation insertion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Wind Field Model</vt:lpstr>
      <vt:lpstr>Presentación de PowerPoint</vt:lpstr>
      <vt:lpstr>The Wind Field Model</vt:lpstr>
      <vt:lpstr>Presentación de PowerPoint</vt:lpstr>
    </vt:vector>
  </TitlesOfParts>
  <Company>Universidad de Las Palmas de G.C.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Larga sobre Generacion de Mallas 3-D</dc:title>
  <dc:creator>Rafael Montenegro Armas</dc:creator>
  <cp:lastModifiedBy>Administrador local AdminAna</cp:lastModifiedBy>
  <cp:revision>3229</cp:revision>
  <cp:lastPrinted>2001-09-04T19:07:26Z</cp:lastPrinted>
  <dcterms:created xsi:type="dcterms:W3CDTF">1999-11-30T19:04:13Z</dcterms:created>
  <dcterms:modified xsi:type="dcterms:W3CDTF">2016-06-06T07:35:30Z</dcterms:modified>
</cp:coreProperties>
</file>