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260" r:id="rId3"/>
    <p:sldId id="292" r:id="rId4"/>
    <p:sldId id="263" r:id="rId5"/>
    <p:sldId id="264" r:id="rId6"/>
    <p:sldId id="290" r:id="rId7"/>
    <p:sldId id="267" r:id="rId8"/>
    <p:sldId id="291" r:id="rId9"/>
    <p:sldId id="268" r:id="rId10"/>
    <p:sldId id="274" r:id="rId11"/>
    <p:sldId id="270" r:id="rId12"/>
    <p:sldId id="271" r:id="rId13"/>
    <p:sldId id="277" r:id="rId14"/>
    <p:sldId id="276" r:id="rId15"/>
    <p:sldId id="278" r:id="rId16"/>
    <p:sldId id="285" r:id="rId17"/>
    <p:sldId id="279" r:id="rId18"/>
    <p:sldId id="286" r:id="rId19"/>
    <p:sldId id="281" r:id="rId20"/>
    <p:sldId id="282" r:id="rId21"/>
  </p:sldIdLst>
  <p:sldSz cx="9144000" cy="6858000" type="screen4x3"/>
  <p:notesSz cx="6645275" cy="97774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pitchFamily="32" charset="0"/>
        <a:cs typeface="DejaVu San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22" autoAdjust="0"/>
  </p:normalViewPr>
  <p:slideViewPr>
    <p:cSldViewPr>
      <p:cViewPr>
        <p:scale>
          <a:sx n="50" d="100"/>
          <a:sy n="50" d="100"/>
        </p:scale>
        <p:origin x="-900" y="-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91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645275" cy="9777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0" y="0"/>
            <a:ext cx="6645275" cy="9777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0" y="0"/>
            <a:ext cx="6645275" cy="9777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7496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763963" y="0"/>
            <a:ext cx="287496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7888" y="733425"/>
            <a:ext cx="4884737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65163" y="4645025"/>
            <a:ext cx="5310187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a-ES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286875"/>
            <a:ext cx="287496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763963" y="9286875"/>
            <a:ext cx="287496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8F5306A9-33B0-48D0-B4D6-E0FE120B91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25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tenid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6988"/>
            <a:ext cx="16192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EMS Annual Meeting · Berlin · 12-16 September 2011 · </a:t>
            </a:r>
            <a:fld id="{3642C7CF-FD17-44A9-BA3E-D3801D872D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06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tenid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6988"/>
            <a:ext cx="16192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1753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881538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815388" cy="56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597650"/>
            <a:ext cx="8815388" cy="3111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EMS Annual Meeting · Berlin · 12-16 September 2011 · </a:t>
            </a:r>
            <a:fld id="{1C37D507-7B59-4DF6-96D2-F45D1C3DD8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1030" name="Picture 2" descr="contenid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6988"/>
            <a:ext cx="16192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dt="0"/>
  <p:txStyles>
    <p:titleStyle>
      <a:lvl1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2pPr>
      <a:lvl3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3pPr>
      <a:lvl4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4pPr>
      <a:lvl5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5pPr>
      <a:lvl6pPr marL="4572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6pPr>
      <a:lvl7pPr marL="9144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7pPr>
      <a:lvl8pPr marL="13716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8pPr>
      <a:lvl9pPr marL="18288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9pPr>
    </p:titleStyle>
    <p:bodyStyle>
      <a:lvl1pPr marL="338138" indent="-338138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3A83C5"/>
        </a:buClr>
        <a:buSzPct val="100000"/>
        <a:buFont typeface="Wingdings" pitchFamily="2" charset="2"/>
        <a:buChar char="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93000"/>
        </a:lnSpc>
        <a:spcBef>
          <a:spcPts val="525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36638" y="1814513"/>
            <a:ext cx="74834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4990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547813" y="4292600"/>
            <a:ext cx="64008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1900">
                <a:solidFill>
                  <a:srgbClr val="E8F5FF"/>
                </a:solidFill>
                <a:latin typeface="Arial" charset="0"/>
              </a:rPr>
              <a:t>Laboratori de Càlcul Numèric</a:t>
            </a:r>
            <a:r>
              <a:rPr lang="en-US" sz="1900">
                <a:solidFill>
                  <a:srgbClr val="E8F5FF"/>
                </a:solidFill>
                <a:latin typeface="Arial" charset="0"/>
              </a:rPr>
              <a:t> (LaCàN)</a:t>
            </a:r>
            <a:r>
              <a:rPr lang="ar-SA" sz="1900">
                <a:solidFill>
                  <a:srgbClr val="E8F5FF"/>
                </a:solidFill>
                <a:latin typeface="Arial" charset="0"/>
                <a:cs typeface="Arial" charset="0"/>
              </a:rPr>
              <a:t>‏</a:t>
            </a:r>
            <a:endParaRPr lang="en-US" sz="1900">
              <a:solidFill>
                <a:srgbClr val="E8F5FF"/>
              </a:solidFill>
              <a:latin typeface="Arial" charset="0"/>
            </a:endParaRPr>
          </a:p>
          <a:p>
            <a:pPr algn="ctr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1900">
                <a:solidFill>
                  <a:srgbClr val="E8F5FF"/>
                </a:solidFill>
                <a:latin typeface="Arial" charset="0"/>
              </a:rPr>
              <a:t> Departament de Matemàtica Aplicada III</a:t>
            </a:r>
          </a:p>
          <a:p>
            <a:pPr algn="ctr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1900">
                <a:solidFill>
                  <a:srgbClr val="E8F5FF"/>
                </a:solidFill>
                <a:latin typeface="Arial" charset="0"/>
              </a:rPr>
              <a:t>Universitat Politècnica de Catalunya (Spain)</a:t>
            </a:r>
            <a:br>
              <a:rPr lang="es-ES_tradnl" sz="1900">
                <a:solidFill>
                  <a:srgbClr val="E8F5FF"/>
                </a:solidFill>
                <a:latin typeface="Arial" charset="0"/>
              </a:rPr>
            </a:br>
            <a:r>
              <a:rPr lang="es-ES_tradnl" sz="1900">
                <a:solidFill>
                  <a:srgbClr val="E8F5FF"/>
                </a:solidFill>
                <a:latin typeface="Arial" charset="0"/>
              </a:rPr>
              <a:t>http://www-lacan.upc.es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5" name="Picture 2" descr="conteni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6988"/>
            <a:ext cx="16192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2pPr>
      <a:lvl3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3pPr>
      <a:lvl4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4pPr>
      <a:lvl5pPr algn="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4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5pPr>
      <a:lvl6pPr marL="4572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6pPr>
      <a:lvl7pPr marL="9144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7pPr>
      <a:lvl8pPr marL="13716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8pPr>
      <a:lvl9pPr marL="1828800" algn="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ahoma" pitchFamily="32" charset="0"/>
        <a:defRPr sz="3000" b="1">
          <a:solidFill>
            <a:srgbClr val="FF9900"/>
          </a:solidFill>
          <a:latin typeface="Tahoma" pitchFamily="32" charset="0"/>
          <a:ea typeface="DejaVu Sans" pitchFamily="32" charset="0"/>
          <a:cs typeface="DejaVu Sans" pitchFamily="32" charset="0"/>
        </a:defRPr>
      </a:lvl9pPr>
    </p:titleStyle>
    <p:bodyStyle>
      <a:lvl1pPr marL="338138" indent="-338138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3A83C5"/>
        </a:buClr>
        <a:buSzPct val="100000"/>
        <a:buFont typeface="Wingdings" pitchFamily="2" charset="2"/>
        <a:buChar char="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93000"/>
        </a:lnSpc>
        <a:spcBef>
          <a:spcPts val="525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350"/>
        </a:spcBef>
        <a:spcAft>
          <a:spcPct val="0"/>
        </a:spcAft>
        <a:buClr>
          <a:srgbClr val="3A83C5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Local scale air quality </a:t>
            </a:r>
            <a:r>
              <a:rPr lang="en-US" dirty="0" err="1"/>
              <a:t>modelling</a:t>
            </a:r>
            <a:r>
              <a:rPr lang="en-US" dirty="0"/>
              <a:t> based on CMAQ forecast data</a:t>
            </a:r>
            <a:endParaRPr lang="en-US" dirty="0" smtClean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8453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A. Oliver, A. Perez-</a:t>
            </a:r>
            <a:r>
              <a:rPr lang="en-US" dirty="0" err="1" smtClean="0">
                <a:solidFill>
                  <a:schemeClr val="bg1"/>
                </a:solidFill>
              </a:rPr>
              <a:t>Foguet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5125" name="1 CuadroTexto"/>
          <p:cNvSpPr txBox="1">
            <a:spLocks noChangeArrowheads="1"/>
          </p:cNvSpPr>
          <p:nvPr/>
        </p:nvSpPr>
        <p:spPr bwMode="auto">
          <a:xfrm>
            <a:off x="1907704" y="4077072"/>
            <a:ext cx="52208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ctr" eaLnBrk="1" hangingPunct="1"/>
            <a:r>
              <a:rPr lang="en-US" sz="1800" dirty="0" err="1"/>
              <a:t>Laboratori</a:t>
            </a:r>
            <a:r>
              <a:rPr lang="en-US" sz="1800" dirty="0"/>
              <a:t> de </a:t>
            </a:r>
            <a:r>
              <a:rPr lang="en-US" sz="1800" dirty="0" err="1"/>
              <a:t>Càlcul</a:t>
            </a:r>
            <a:r>
              <a:rPr lang="en-US" sz="1800" dirty="0"/>
              <a:t> </a:t>
            </a:r>
            <a:r>
              <a:rPr lang="en-US" sz="1800" dirty="0" err="1"/>
              <a:t>Numèric</a:t>
            </a:r>
            <a:r>
              <a:rPr lang="en-US" sz="1800" dirty="0"/>
              <a:t> (</a:t>
            </a:r>
            <a:r>
              <a:rPr lang="en-US" sz="1800" dirty="0" err="1"/>
              <a:t>LaCàN</a:t>
            </a:r>
            <a:r>
              <a:rPr lang="en-US" sz="1800" dirty="0"/>
              <a:t>)</a:t>
            </a:r>
          </a:p>
          <a:p>
            <a:pPr algn="ctr" eaLnBrk="1" hangingPunct="1"/>
            <a:r>
              <a:rPr lang="en-US" sz="1800" dirty="0" err="1"/>
              <a:t>Departament</a:t>
            </a:r>
            <a:r>
              <a:rPr lang="en-US" sz="1800" dirty="0"/>
              <a:t> de </a:t>
            </a:r>
            <a:r>
              <a:rPr lang="en-US" sz="1800" dirty="0" err="1"/>
              <a:t>Matemàtica</a:t>
            </a:r>
            <a:r>
              <a:rPr lang="en-US" sz="1800" dirty="0"/>
              <a:t> </a:t>
            </a:r>
            <a:r>
              <a:rPr lang="en-US" sz="1800" dirty="0" err="1"/>
              <a:t>Aplicada</a:t>
            </a:r>
            <a:r>
              <a:rPr lang="en-US" sz="1800" dirty="0"/>
              <a:t> III</a:t>
            </a:r>
          </a:p>
          <a:p>
            <a:pPr algn="ctr" eaLnBrk="1" hangingPunct="1"/>
            <a:r>
              <a:rPr lang="en-US" sz="1800" dirty="0" err="1"/>
              <a:t>Universitat</a:t>
            </a:r>
            <a:r>
              <a:rPr lang="en-US" sz="1800" dirty="0"/>
              <a:t> </a:t>
            </a:r>
            <a:r>
              <a:rPr lang="en-US" sz="1800" dirty="0" err="1"/>
              <a:t>Politècnica</a:t>
            </a:r>
            <a:r>
              <a:rPr lang="en-US" sz="1800" dirty="0"/>
              <a:t> de </a:t>
            </a:r>
            <a:r>
              <a:rPr lang="en-US" sz="1800" dirty="0" err="1"/>
              <a:t>Catalunya</a:t>
            </a:r>
            <a:r>
              <a:rPr lang="en-US" sz="1800" dirty="0"/>
              <a:t> - </a:t>
            </a:r>
            <a:r>
              <a:rPr lang="en-US" sz="1800" dirty="0" err="1"/>
              <a:t>Barcelonatech</a:t>
            </a:r>
            <a:endParaRPr lang="en-US" sz="1800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597352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Wind field modeling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258888" y="1557338"/>
            <a:ext cx="7561262" cy="4608512"/>
          </a:xfrm>
        </p:spPr>
        <p:txBody>
          <a:bodyPr/>
          <a:lstStyle/>
          <a:p>
            <a:r>
              <a:rPr lang="en-US" smtClean="0"/>
              <a:t>Mass-consistent model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Lagrange multiplier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A561798A-6E9C-4896-BBCA-4DD3BB73D366}" type="slidenum">
              <a:rPr lang="en-US" sz="1300" smtClean="0"/>
              <a:pPr>
                <a:defRPr/>
              </a:pPr>
              <a:t>10</a:t>
            </a:fld>
            <a:endParaRPr lang="en-US" sz="1300" dirty="0"/>
          </a:p>
        </p:txBody>
      </p:sp>
      <p:grpSp>
        <p:nvGrpSpPr>
          <p:cNvPr id="16391" name="1 Grupo"/>
          <p:cNvGrpSpPr>
            <a:grpSpLocks/>
          </p:cNvGrpSpPr>
          <p:nvPr/>
        </p:nvGrpSpPr>
        <p:grpSpPr bwMode="auto">
          <a:xfrm>
            <a:off x="1871663" y="2060575"/>
            <a:ext cx="2771775" cy="1008063"/>
            <a:chOff x="1763713" y="2349500"/>
            <a:chExt cx="3959770" cy="1439540"/>
          </a:xfrm>
        </p:grpSpPr>
        <p:pic>
          <p:nvPicPr>
            <p:cNvPr id="1639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349500"/>
              <a:ext cx="3887787" cy="66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009900"/>
              <a:ext cx="3887787" cy="779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464050"/>
            <a:ext cx="74009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93" name="2 Grupo"/>
          <p:cNvGrpSpPr>
            <a:grpSpLocks/>
          </p:cNvGrpSpPr>
          <p:nvPr/>
        </p:nvGrpSpPr>
        <p:grpSpPr bwMode="auto">
          <a:xfrm>
            <a:off x="1627188" y="5405438"/>
            <a:ext cx="4457700" cy="1047750"/>
            <a:chOff x="1626468" y="5162550"/>
            <a:chExt cx="4457700" cy="1047750"/>
          </a:xfrm>
        </p:grpSpPr>
        <p:pic>
          <p:nvPicPr>
            <p:cNvPr id="16395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162550"/>
              <a:ext cx="255270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6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468" y="5619749"/>
              <a:ext cx="4457700" cy="590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67113"/>
            <a:ext cx="73453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Wind field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C4B675EA-0F55-4E89-B5F9-91F1BE962058}" type="slidenum">
              <a:rPr lang="en-US" sz="1300" smtClean="0"/>
              <a:pPr>
                <a:defRPr/>
              </a:pPr>
              <a:t>11</a:t>
            </a:fld>
            <a:endParaRPr lang="en-US" sz="1300" dirty="0"/>
          </a:p>
        </p:txBody>
      </p:sp>
      <p:pic>
        <p:nvPicPr>
          <p:cNvPr id="17" name="Picture 11" descr="C:\Documents and Settings\albert.CASA\Escritorio\Imatges\pers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664"/>
            <a:ext cx="4790718" cy="36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C:\Documents and Settings\albert.CASA\Escritorio\Imatges\pers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56112"/>
            <a:ext cx="5096248" cy="29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Plume rise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19096047-7145-4D88-A4EC-3BAAEF60F09C}" type="slidenum">
              <a:rPr lang="en-US" sz="1300" smtClean="0"/>
              <a:pPr>
                <a:defRPr/>
              </a:pPr>
              <a:t>12</a:t>
            </a:fld>
            <a:endParaRPr lang="en-US" sz="1300" dirty="0"/>
          </a:p>
        </p:txBody>
      </p:sp>
      <p:sp>
        <p:nvSpPr>
          <p:cNvPr id="20486" name="Rectangle 2"/>
          <p:cNvSpPr txBox="1">
            <a:spLocks noChangeArrowheads="1"/>
          </p:cNvSpPr>
          <p:nvPr/>
        </p:nvSpPr>
        <p:spPr bwMode="auto">
          <a:xfrm>
            <a:off x="827088" y="1557338"/>
            <a:ext cx="4330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38188" indent="-28098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Briggs formula</a:t>
            </a:r>
          </a:p>
          <a:p>
            <a:pPr marL="0" indent="0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  <a:buFont typeface="Arial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Buoyant (</a:t>
            </a:r>
            <a:r>
              <a:rPr lang="en-US" sz="2100" dirty="0" err="1" smtClean="0">
                <a:solidFill>
                  <a:srgbClr val="000000"/>
                </a:solidFill>
                <a:latin typeface="Arial" charset="0"/>
              </a:rPr>
              <a:t>wc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&lt; 4Vo)</a:t>
            </a:r>
            <a:r>
              <a:rPr lang="ar-SA" sz="2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‏</a:t>
            </a:r>
            <a:endParaRPr lang="en-US" sz="2100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lnSpc>
                <a:spcPct val="93000"/>
              </a:lnSpc>
              <a:spcBef>
                <a:spcPts val="450"/>
              </a:spcBef>
              <a:buClr>
                <a:srgbClr val="3A83C5"/>
              </a:buClr>
              <a:buFont typeface="Arial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Driving-force: gas temperature difference</a:t>
            </a:r>
          </a:p>
          <a:p>
            <a:pPr lvl="2" eaLnBrk="1" hangingPunct="1">
              <a:lnSpc>
                <a:spcPct val="93000"/>
              </a:lnSpc>
              <a:spcBef>
                <a:spcPts val="450"/>
              </a:spcBef>
              <a:buClr>
                <a:srgbClr val="3A83C5"/>
              </a:buClr>
              <a:buFont typeface="Arial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Curved trajectory</a:t>
            </a:r>
          </a:p>
        </p:txBody>
      </p:sp>
      <p:sp>
        <p:nvSpPr>
          <p:cNvPr id="20487" name="Rectangle 2"/>
          <p:cNvSpPr txBox="1">
            <a:spLocks noChangeArrowheads="1"/>
          </p:cNvSpPr>
          <p:nvPr/>
        </p:nvSpPr>
        <p:spPr bwMode="auto">
          <a:xfrm>
            <a:off x="4500563" y="1847850"/>
            <a:ext cx="43307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38188" indent="-28098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  <a:buFont typeface="Arial" charset="0"/>
              <a:buChar char="•"/>
            </a:pPr>
            <a:r>
              <a:rPr lang="en-US" sz="2100">
                <a:solidFill>
                  <a:srgbClr val="000000"/>
                </a:solidFill>
                <a:latin typeface="Arial" charset="0"/>
              </a:rPr>
              <a:t>Momentum (wc &gt; 4Vo)</a:t>
            </a:r>
            <a:r>
              <a:rPr lang="ar-SA" sz="2100">
                <a:solidFill>
                  <a:srgbClr val="000000"/>
                </a:solidFill>
                <a:latin typeface="Arial" charset="0"/>
                <a:cs typeface="Arial" charset="0"/>
              </a:rPr>
              <a:t>‏</a:t>
            </a:r>
            <a:endParaRPr lang="en-US" sz="210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lnSpc>
                <a:spcPct val="93000"/>
              </a:lnSpc>
              <a:spcBef>
                <a:spcPts val="450"/>
              </a:spcBef>
              <a:buClr>
                <a:srgbClr val="3A83C5"/>
              </a:buClr>
              <a:buFont typeface="Arial" charset="0"/>
              <a:buChar char="•"/>
            </a:pPr>
            <a:r>
              <a:rPr lang="en-US" sz="2100">
                <a:solidFill>
                  <a:srgbClr val="000000"/>
                </a:solidFill>
                <a:latin typeface="Arial" charset="0"/>
              </a:rPr>
              <a:t>Driving-force: Gas velocity</a:t>
            </a:r>
          </a:p>
          <a:p>
            <a:pPr lvl="2" eaLnBrk="1" hangingPunct="1">
              <a:lnSpc>
                <a:spcPct val="93000"/>
              </a:lnSpc>
              <a:spcBef>
                <a:spcPts val="450"/>
              </a:spcBef>
              <a:buClr>
                <a:srgbClr val="3A83C5"/>
              </a:buClr>
              <a:buFont typeface="Arial" charset="0"/>
              <a:buChar char="•"/>
            </a:pPr>
            <a:r>
              <a:rPr lang="en-US" sz="2100">
                <a:solidFill>
                  <a:srgbClr val="000000"/>
                </a:solidFill>
                <a:latin typeface="Arial" charset="0"/>
              </a:rPr>
              <a:t>Vertical straight trajectory</a:t>
            </a:r>
          </a:p>
        </p:txBody>
      </p:sp>
      <p:pic>
        <p:nvPicPr>
          <p:cNvPr id="20488" name="Picture 9" descr="C:\Users\oliver\Dropbox\Figures_article\chimene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32225"/>
            <a:ext cx="30368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C:\Users\oliver\Dropbox\Figures_article\chimene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19488"/>
            <a:ext cx="30321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Plume rise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9F544178-BFFE-4958-B708-3081EE65E587}" type="slidenum">
              <a:rPr lang="en-US" sz="1300" smtClean="0"/>
              <a:pPr>
                <a:defRPr/>
              </a:pPr>
              <a:t>13</a:t>
            </a:fld>
            <a:endParaRPr lang="en-US" sz="1300" dirty="0"/>
          </a:p>
        </p:txBody>
      </p:sp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019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733800" cy="23971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Air quality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BBD6892F-4176-4E3E-AFB6-A1F6B4D00FEB}" type="slidenum">
              <a:rPr lang="en-US" sz="1300" smtClean="0"/>
              <a:pPr>
                <a:defRPr/>
              </a:pPr>
              <a:t>14</a:t>
            </a:fld>
            <a:endParaRPr lang="en-US" sz="1300" dirty="0"/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08513"/>
            <a:ext cx="2676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79550"/>
            <a:ext cx="8280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46388"/>
            <a:ext cx="29432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5400675"/>
            <a:ext cx="28003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19588" y="2952750"/>
            <a:ext cx="20351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Stack outflow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319588" y="3671888"/>
            <a:ext cx="314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Inlet wind boundaries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284663" y="4752975"/>
            <a:ext cx="2963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Outlet wind boundaries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319588" y="5589588"/>
            <a:ext cx="22923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Initial condition</a:t>
            </a: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Air quality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4A0E6F95-E88A-4AE9-A5DF-AA15AAA11B9F}" type="slidenum">
              <a:rPr lang="en-US" sz="1300" smtClean="0"/>
              <a:pPr>
                <a:defRPr/>
              </a:pPr>
              <a:t>15</a:t>
            </a:fld>
            <a:endParaRPr lang="en-US" sz="1300" dirty="0"/>
          </a:p>
        </p:txBody>
      </p:sp>
      <p:grpSp>
        <p:nvGrpSpPr>
          <p:cNvPr id="23558" name="1 Grupo"/>
          <p:cNvGrpSpPr>
            <a:grpSpLocks/>
          </p:cNvGrpSpPr>
          <p:nvPr/>
        </p:nvGrpSpPr>
        <p:grpSpPr bwMode="auto">
          <a:xfrm>
            <a:off x="2051050" y="2451100"/>
            <a:ext cx="4975225" cy="2562225"/>
            <a:chOff x="2051720" y="2450803"/>
            <a:chExt cx="2736850" cy="1409700"/>
          </a:xfrm>
        </p:grpSpPr>
        <p:pic>
          <p:nvPicPr>
            <p:cNvPr id="23560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450803"/>
              <a:ext cx="2736850" cy="665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61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620" y="3603328"/>
              <a:ext cx="21590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62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870" y="323344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559" name="Text Box 14"/>
          <p:cNvSpPr txBox="1">
            <a:spLocks noChangeArrowheads="1"/>
          </p:cNvSpPr>
          <p:nvPr/>
        </p:nvSpPr>
        <p:spPr bwMode="auto">
          <a:xfrm>
            <a:off x="1476375" y="1557338"/>
            <a:ext cx="47799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>
                <a:solidFill>
                  <a:srgbClr val="000000"/>
                </a:solidFill>
                <a:latin typeface="Arial" charset="0"/>
              </a:rPr>
              <a:t>RIVAD reactive model (4 species)</a:t>
            </a: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Air quality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525F4F96-27D3-4274-8219-C46E44309262}" type="slidenum">
              <a:rPr lang="en-US" sz="1300" smtClean="0"/>
              <a:pPr>
                <a:defRPr/>
              </a:pPr>
              <a:t>16</a:t>
            </a:fld>
            <a:endParaRPr lang="en-US" sz="1300" dirty="0"/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938213" y="1412875"/>
            <a:ext cx="88185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38188" indent="-28098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</a:pPr>
            <a:r>
              <a:rPr lang="ca-ES" dirty="0" err="1">
                <a:solidFill>
                  <a:srgbClr val="000000"/>
                </a:solidFill>
                <a:latin typeface="Arial" charset="0"/>
              </a:rPr>
              <a:t>Splitting</a:t>
            </a:r>
            <a:endParaRPr lang="ca-E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r>
              <a:rPr lang="ca-ES" sz="2100" dirty="0" err="1" smtClean="0">
                <a:solidFill>
                  <a:srgbClr val="000000"/>
                </a:solidFill>
                <a:latin typeface="Arial" charset="0"/>
              </a:rPr>
              <a:t>Strang</a:t>
            </a:r>
            <a:r>
              <a:rPr lang="ca-ES" sz="21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a-ES" sz="2100" dirty="0" err="1">
                <a:solidFill>
                  <a:srgbClr val="000000"/>
                </a:solidFill>
                <a:latin typeface="Arial" charset="0"/>
              </a:rPr>
              <a:t>Splitting</a:t>
            </a: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</a:pPr>
            <a:r>
              <a:rPr lang="ca-ES" dirty="0" err="1">
                <a:solidFill>
                  <a:srgbClr val="000000"/>
                </a:solidFill>
                <a:latin typeface="Arial" charset="0"/>
              </a:rPr>
              <a:t>Rosembrock</a:t>
            </a:r>
            <a:r>
              <a:rPr lang="ca-ES" dirty="0">
                <a:solidFill>
                  <a:srgbClr val="000000"/>
                </a:solidFill>
                <a:latin typeface="Arial" charset="0"/>
              </a:rPr>
              <a:t> 2</a:t>
            </a: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3000"/>
              </a:lnSpc>
              <a:spcBef>
                <a:spcPts val="525"/>
              </a:spcBef>
              <a:buClr>
                <a:srgbClr val="3A83C5"/>
              </a:buClr>
            </a:pPr>
            <a:endParaRPr lang="ca-E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8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2276872"/>
            <a:ext cx="7935912" cy="1295400"/>
          </a:xfrm>
        </p:spPr>
      </p:pic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275" y="5006305"/>
            <a:ext cx="7286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813" y="4653880"/>
            <a:ext cx="158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6357938" y="5311105"/>
            <a:ext cx="1958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sz="1800" b="1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 = Jacobian </a:t>
            </a:r>
            <a:r>
              <a:rPr lang="en-GB" sz="1800" b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(c)</a:t>
            </a:r>
          </a:p>
        </p:txBody>
      </p:sp>
      <p:pic>
        <p:nvPicPr>
          <p:cNvPr id="2458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9418"/>
            <a:ext cx="53197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Air quality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05E730A1-E3C0-4202-BC7B-FCBE0131F3E3}" type="slidenum">
              <a:rPr lang="en-US" sz="1300" smtClean="0"/>
              <a:pPr>
                <a:defRPr/>
              </a:pPr>
              <a:t>17</a:t>
            </a:fld>
            <a:endParaRPr lang="en-US" sz="1300" dirty="0"/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260475" y="1771650"/>
            <a:ext cx="770413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Temporal discretization: Cranck-Nicolson</a:t>
            </a: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Spatial discretization: Least Squares FEM</a:t>
            </a: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System solver: Conjugate gradient preconditioned with an Incomplete Cholesky Factorization</a:t>
            </a: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Font typeface="Wingdings" pitchFamily="2" charset="2"/>
              <a:buChar char="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Matrix storage: sparse MCS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Air quality modeling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5340A4DE-A930-4C81-88A6-5956EB0B5141}" type="slidenum">
              <a:rPr lang="en-US" sz="1300" smtClean="0"/>
              <a:pPr>
                <a:defRPr/>
              </a:pPr>
              <a:t>18</a:t>
            </a:fld>
            <a:endParaRPr lang="en-US" sz="1300" dirty="0"/>
          </a:p>
        </p:txBody>
      </p:sp>
      <p:pic>
        <p:nvPicPr>
          <p:cNvPr id="17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191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2338"/>
            <a:ext cx="43989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375"/>
            <a:ext cx="44259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Box 53"/>
          <p:cNvSpPr txBox="1">
            <a:spLocks noChangeArrowheads="1"/>
          </p:cNvSpPr>
          <p:nvPr/>
        </p:nvSpPr>
        <p:spPr bwMode="auto">
          <a:xfrm>
            <a:off x="1143000" y="4800600"/>
            <a:ext cx="2593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Plume evolution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TextBox 55"/>
          <p:cNvSpPr txBox="1">
            <a:spLocks noChangeArrowheads="1"/>
          </p:cNvSpPr>
          <p:nvPr/>
        </p:nvSpPr>
        <p:spPr bwMode="auto">
          <a:xfrm>
            <a:off x="5638800" y="5486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Concentration slices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 smtClean="0"/>
          </a:p>
        </p:txBody>
      </p:sp>
      <p:sp>
        <p:nvSpPr>
          <p:cNvPr id="9" name="Contenidor de contingut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CMAQ forecast data can be used as the initial and boundary conditions in a local scale air quality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least a mass consistent model is essential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Splitting and FEM resolution is an efficient technique to solve the </a:t>
            </a:r>
            <a:r>
              <a:rPr lang="en-US" dirty="0" smtClean="0"/>
              <a:t>problem</a:t>
            </a:r>
          </a:p>
          <a:p>
            <a:endParaRPr lang="en-US" dirty="0"/>
          </a:p>
          <a:p>
            <a:r>
              <a:rPr lang="en-US" dirty="0" smtClean="0"/>
              <a:t>A more realistic reactive model can be 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/>
              <a:t>12th EMS Annual Meeting &amp; 9th European Conference on Applied Climatology | 10-14 September 2012 | </a:t>
            </a:r>
            <a:fld id="{1D13FA6B-904E-40D7-8450-F53B28154084}" type="slidenum">
              <a:rPr lang="en-US" sz="1300" smtClean="0"/>
              <a:pPr/>
              <a:t>19</a:t>
            </a:fld>
            <a:endParaRPr lang="en-US" sz="13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23850" y="476250"/>
            <a:ext cx="8815388" cy="760413"/>
          </a:xfrm>
        </p:spPr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</a:t>
            </a:r>
            <a:r>
              <a:rPr lang="en-US" sz="1300" dirty="0" smtClean="0"/>
              <a:t>Climatology </a:t>
            </a:r>
            <a:r>
              <a:rPr lang="en-US" sz="1300" dirty="0"/>
              <a:t>| </a:t>
            </a:r>
            <a:r>
              <a:rPr lang="en-US" sz="1300" dirty="0" smtClean="0"/>
              <a:t>10-14 </a:t>
            </a:r>
            <a:r>
              <a:rPr lang="en-US" sz="1300" dirty="0"/>
              <a:t>September </a:t>
            </a:r>
            <a:r>
              <a:rPr lang="en-US" sz="1300" dirty="0" smtClean="0"/>
              <a:t>2012 | </a:t>
            </a:r>
            <a:fld id="{1D9ABCD9-5424-4BB5-B6CA-7BB68EB93C47}" type="slidenum">
              <a:rPr lang="en-US" sz="1300" smtClean="0"/>
              <a:pPr>
                <a:defRPr/>
              </a:pPr>
              <a:t>2</a:t>
            </a:fld>
            <a:endParaRPr lang="en-US" sz="13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39552" y="1196752"/>
            <a:ext cx="808183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/>
          <a:p>
            <a:pPr marL="338138" indent="-338138">
              <a:spcBef>
                <a:spcPts val="800"/>
              </a:spcBef>
              <a:buClr>
                <a:srgbClr val="3A83C5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Use CMAQ model with prediction capabilities to predict the air quality in a  local scale using a Finite Element model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2852738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93468"/>
            <a:ext cx="29035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405536" y="4645868"/>
            <a:ext cx="100013" cy="8413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4481736" y="4645868"/>
            <a:ext cx="1219200" cy="34131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457674" y="3307606"/>
            <a:ext cx="542925" cy="3937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2997424" y="3350468"/>
            <a:ext cx="1587" cy="112077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548536" y="5080843"/>
            <a:ext cx="29718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1800" b="1" dirty="0" smtClean="0">
                <a:latin typeface="Tahoma" pitchFamily="34" charset="0"/>
              </a:rPr>
              <a:t>Local </a:t>
            </a:r>
            <a:r>
              <a:rPr lang="ca-ES" sz="1800" b="1" dirty="0" err="1" smtClean="0">
                <a:latin typeface="Tahoma" pitchFamily="34" charset="0"/>
              </a:rPr>
              <a:t>scale</a:t>
            </a:r>
            <a:r>
              <a:rPr lang="ca-ES" sz="1800" b="1" dirty="0" smtClean="0">
                <a:latin typeface="Tahoma" pitchFamily="34" charset="0"/>
              </a:rPr>
              <a:t> </a:t>
            </a:r>
            <a:r>
              <a:rPr lang="ca-ES" sz="1800" b="1" dirty="0" err="1" smtClean="0">
                <a:latin typeface="Tahoma" pitchFamily="34" charset="0"/>
              </a:rPr>
              <a:t>domain</a:t>
            </a:r>
            <a:r>
              <a:rPr lang="ca-ES" sz="1800" b="1" dirty="0" smtClean="0">
                <a:latin typeface="Tahoma" pitchFamily="34" charset="0"/>
              </a:rPr>
              <a:t>: 16x16km</a:t>
            </a:r>
            <a:r>
              <a:rPr lang="ca-ES" sz="1800" b="1" baseline="33000" dirty="0" smtClean="0">
                <a:latin typeface="Tahoma" pitchFamily="34" charset="0"/>
              </a:rPr>
              <a:t>2</a:t>
            </a: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7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Algorithm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899592" y="836712"/>
            <a:ext cx="7272337" cy="5472608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Construction of a mesh</a:t>
            </a:r>
          </a:p>
          <a:p>
            <a:pPr lvl="1">
              <a:defRPr/>
            </a:pPr>
            <a:r>
              <a:rPr lang="en-US" dirty="0" smtClean="0"/>
              <a:t>Mesh adapted to the terrain</a:t>
            </a:r>
          </a:p>
          <a:p>
            <a:pPr lvl="1">
              <a:defRPr/>
            </a:pPr>
            <a:r>
              <a:rPr lang="en-US" dirty="0" smtClean="0"/>
              <a:t>Adapted to the CMAQ layers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CMAQ data interpolation</a:t>
            </a:r>
          </a:p>
          <a:p>
            <a:pPr lvl="1">
              <a:defRPr/>
            </a:pPr>
            <a:r>
              <a:rPr lang="en-US" dirty="0" smtClean="0"/>
              <a:t>Horizontal and vertical interpolation from data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Wind field adjustment</a:t>
            </a:r>
          </a:p>
          <a:p>
            <a:pPr lvl="1">
              <a:defRPr/>
            </a:pPr>
            <a:r>
              <a:rPr lang="en-US" dirty="0" smtClean="0"/>
              <a:t>Mass consistent model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Pollutant dispersion modeling</a:t>
            </a:r>
          </a:p>
          <a:p>
            <a:pPr lvl="1">
              <a:defRPr/>
            </a:pPr>
            <a:r>
              <a:rPr lang="en-US" dirty="0" smtClean="0"/>
              <a:t>Wind field plume rise perturbation</a:t>
            </a:r>
          </a:p>
          <a:p>
            <a:pPr lvl="1">
              <a:defRPr/>
            </a:pPr>
            <a:r>
              <a:rPr lang="en-US" dirty="0" smtClean="0"/>
              <a:t>Transport and reaction pollutant simulation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0DF76462-F9CF-4FA3-8421-172C512E5562}" type="slidenum">
              <a:rPr lang="en-US" sz="1300" smtClean="0"/>
              <a:pPr>
                <a:defRPr/>
              </a:pPr>
              <a:t>3</a:t>
            </a:fld>
            <a:endParaRPr lang="en-US" sz="1300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Mesh construction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258888" y="1557338"/>
            <a:ext cx="7561262" cy="4608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Two dimensional triangular mesh of terrain</a:t>
            </a:r>
          </a:p>
          <a:p>
            <a:pPr lvl="1">
              <a:defRPr/>
            </a:pPr>
            <a:r>
              <a:rPr lang="en-US" dirty="0" smtClean="0"/>
              <a:t>Stack discretization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Vertical spacing following layers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Three dimensional tetrahedral mesh creation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Smoothing and untangling in order to guarantee a minimum quality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694BD204-9779-419C-AE8E-ED2B694B31CA}" type="slidenum">
              <a:rPr lang="en-US" sz="1300" smtClean="0"/>
              <a:pPr>
                <a:defRPr/>
              </a:pPr>
              <a:t>4</a:t>
            </a:fld>
            <a:endParaRPr lang="en-US" sz="1300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smtClean="0"/>
              <a:t>Mesh construction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694BD204-9779-419C-AE8E-ED2B694B31CA}" type="slidenum">
              <a:rPr lang="en-US" sz="1300" smtClean="0"/>
              <a:pPr>
                <a:defRPr/>
              </a:pPr>
              <a:t>5</a:t>
            </a:fld>
            <a:endParaRPr lang="en-US" sz="1300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11560" y="980728"/>
            <a:ext cx="8208590" cy="568483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Layer construction</a:t>
            </a:r>
          </a:p>
          <a:p>
            <a:r>
              <a:rPr lang="en-US" smtClean="0"/>
              <a:t>Layer by later two-dimensional mesh</a:t>
            </a:r>
          </a:p>
          <a:p>
            <a:r>
              <a:rPr lang="en-US" smtClean="0"/>
              <a:t>Element size depends on curvature</a:t>
            </a:r>
          </a:p>
          <a:p>
            <a:r>
              <a:rPr lang="en-US" smtClean="0"/>
              <a:t>Layers are flattened in order to get coarser meshes in the upper layer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24" y="2945823"/>
            <a:ext cx="3470574" cy="347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016" y="2915238"/>
            <a:ext cx="2006041" cy="35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2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dirty="0" smtClean="0"/>
              <a:t>Mesh construction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EAEED9A3-6F14-4898-8380-44CC27F8DAB8}" type="slidenum">
              <a:rPr lang="en-US" sz="1300" smtClean="0"/>
              <a:pPr>
                <a:defRPr/>
              </a:pPr>
              <a:t>6</a:t>
            </a:fld>
            <a:endParaRPr lang="en-US" sz="13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1124744"/>
            <a:ext cx="22397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Stack inclusion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5610"/>
            <a:ext cx="3871664" cy="3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808" y="2005610"/>
            <a:ext cx="3871664" cy="3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dirty="0" smtClean="0"/>
              <a:t>Mesh construction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EAEED9A3-6F14-4898-8380-44CC27F8DAB8}" type="slidenum">
              <a:rPr lang="en-US" sz="1300" smtClean="0"/>
              <a:pPr>
                <a:defRPr/>
              </a:pPr>
              <a:t>7</a:t>
            </a:fld>
            <a:endParaRPr lang="en-US" sz="13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1124744"/>
            <a:ext cx="24785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Generated mesh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C:\Documents and Settings\albert.CASA\Escritorio\Imatges\ma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417" y="1916832"/>
            <a:ext cx="7736031" cy="454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7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23850" y="1051768"/>
            <a:ext cx="843915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87120" rIns="90000" bIns="4680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ca-ES" dirty="0" err="1" smtClean="0"/>
              <a:t>Bilinear</a:t>
            </a:r>
            <a:r>
              <a:rPr lang="ca-ES" dirty="0" smtClean="0"/>
              <a:t> </a:t>
            </a:r>
            <a:r>
              <a:rPr lang="ca-ES" dirty="0" err="1" smtClean="0"/>
              <a:t>interpolation</a:t>
            </a:r>
            <a:r>
              <a:rPr lang="ca-ES" dirty="0" smtClean="0"/>
              <a:t> in all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layers</a:t>
            </a: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ca-ES" dirty="0" err="1" smtClean="0"/>
              <a:t>Height</a:t>
            </a:r>
            <a:r>
              <a:rPr lang="ca-ES" dirty="0" smtClean="0"/>
              <a:t> </a:t>
            </a:r>
            <a:r>
              <a:rPr lang="ca-ES" dirty="0" err="1" smtClean="0"/>
              <a:t>correction</a:t>
            </a:r>
            <a:r>
              <a:rPr lang="ca-ES" dirty="0" smtClean="0"/>
              <a:t> </a:t>
            </a:r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ca-ES" dirty="0" smtClean="0"/>
              <a:t>Vertical linear </a:t>
            </a:r>
            <a:r>
              <a:rPr lang="ca-ES" dirty="0" err="1" smtClean="0"/>
              <a:t>interpolation</a:t>
            </a:r>
            <a:endParaRPr lang="ca-ES" dirty="0" smtClean="0"/>
          </a:p>
          <a:p>
            <a:pPr marL="339725" indent="-339725" eaLnBrk="1" hangingPunct="1">
              <a:lnSpc>
                <a:spcPct val="84000"/>
              </a:lnSpc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ca-ES" dirty="0" smtClean="0"/>
          </a:p>
        </p:txBody>
      </p:sp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dirty="0" smtClean="0"/>
              <a:t>CMAQ data interpolation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F6E39F0A-10EA-45D7-94DB-354F801BEEAA}" type="slidenum">
              <a:rPr lang="en-US" sz="1300" smtClean="0"/>
              <a:pPr>
                <a:defRPr/>
              </a:pPr>
              <a:t>8</a:t>
            </a:fld>
            <a:endParaRPr lang="en-US" sz="1300" dirty="0"/>
          </a:p>
        </p:txBody>
      </p:sp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62918"/>
            <a:ext cx="1028700" cy="96996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221088"/>
            <a:ext cx="1322388" cy="2057400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</p:pic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41612"/>
            <a:ext cx="2095500" cy="687388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</p:pic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6156176" y="3140968"/>
            <a:ext cx="551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·······  Real terrain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6838359" y="2636912"/>
            <a:ext cx="551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CMAQ terrain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6190287" y="2555612"/>
            <a:ext cx="1910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____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323850" y="436563"/>
            <a:ext cx="8815388" cy="760412"/>
          </a:xfrm>
        </p:spPr>
        <p:txBody>
          <a:bodyPr/>
          <a:lstStyle/>
          <a:p>
            <a:r>
              <a:rPr lang="en-US" dirty="0" smtClean="0"/>
              <a:t>CMAQ data interpolation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00" dirty="0"/>
              <a:t>12th EMS Annual Meeting &amp; 9th European Conference on Applied Climatology | 10-14 September 2012 | </a:t>
            </a:r>
            <a:fld id="{51B65D23-A214-4258-A2A2-2B63B428D01A}" type="slidenum">
              <a:rPr lang="en-US" sz="1300" smtClean="0"/>
              <a:pPr>
                <a:defRPr/>
              </a:pPr>
              <a:t>9</a:t>
            </a:fld>
            <a:endParaRPr lang="en-US" sz="1300" dirty="0"/>
          </a:p>
        </p:txBody>
      </p:sp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240" y="1268760"/>
            <a:ext cx="5676056" cy="228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86997"/>
            <a:ext cx="5676056" cy="22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51"/>
          <p:cNvSpPr txBox="1">
            <a:spLocks noChangeArrowheads="1"/>
          </p:cNvSpPr>
          <p:nvPr/>
        </p:nvSpPr>
        <p:spPr bwMode="auto">
          <a:xfrm>
            <a:off x="4932040" y="3429000"/>
            <a:ext cx="551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Interpolated SO</a:t>
            </a:r>
            <a:r>
              <a:rPr lang="en-US" sz="1800" i="1" baseline="-25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</a:rPr>
              <a:t>concenctration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4932040" y="6084004"/>
            <a:ext cx="551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Interpolated SO</a:t>
            </a:r>
            <a:r>
              <a:rPr lang="en-US" sz="1800" i="1" baseline="-25000" dirty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</a:rPr>
              <a:t>concenctration</a:t>
            </a:r>
            <a:endParaRPr lang="en-US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94" y="6649129"/>
            <a:ext cx="675014" cy="23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ahoma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ahoma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Presentación en pantalla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Local scale air quality modelling based on CMAQ forecast data</vt:lpstr>
      <vt:lpstr>Motivation</vt:lpstr>
      <vt:lpstr>Algorithm</vt:lpstr>
      <vt:lpstr>Mesh construction</vt:lpstr>
      <vt:lpstr>Mesh construction</vt:lpstr>
      <vt:lpstr>Mesh construction</vt:lpstr>
      <vt:lpstr>Mesh construction</vt:lpstr>
      <vt:lpstr>CMAQ data interpolation</vt:lpstr>
      <vt:lpstr>CMAQ data interpolation</vt:lpstr>
      <vt:lpstr>Wind field modeling</vt:lpstr>
      <vt:lpstr>Wind field modeling</vt:lpstr>
      <vt:lpstr>Plume rise modeling</vt:lpstr>
      <vt:lpstr>Plume rise modeling</vt:lpstr>
      <vt:lpstr>Air quality modeling</vt:lpstr>
      <vt:lpstr>Air quality modeling</vt:lpstr>
      <vt:lpstr>Air quality modeling</vt:lpstr>
      <vt:lpstr>Air quality modeling</vt:lpstr>
      <vt:lpstr>Air quality modeling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2013-10-29T13:54:18Z</dcterms:modified>
</cp:coreProperties>
</file>