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373" r:id="rId1"/>
    <p:sldMasterId id="2147493269" r:id="rId2"/>
    <p:sldMasterId id="2147493607" r:id="rId3"/>
    <p:sldMasterId id="2147493619" r:id="rId4"/>
  </p:sldMasterIdLst>
  <p:notesMasterIdLst>
    <p:notesMasterId r:id="rId44"/>
  </p:notesMasterIdLst>
  <p:handoutMasterIdLst>
    <p:handoutMasterId r:id="rId45"/>
  </p:handoutMasterIdLst>
  <p:sldIdLst>
    <p:sldId id="1377" r:id="rId5"/>
    <p:sldId id="1500" r:id="rId6"/>
    <p:sldId id="1655" r:id="rId7"/>
    <p:sldId id="1656" r:id="rId8"/>
    <p:sldId id="1619" r:id="rId9"/>
    <p:sldId id="1620" r:id="rId10"/>
    <p:sldId id="1621" r:id="rId11"/>
    <p:sldId id="1622" r:id="rId12"/>
    <p:sldId id="1624" r:id="rId13"/>
    <p:sldId id="1660" r:id="rId14"/>
    <p:sldId id="1625" r:id="rId15"/>
    <p:sldId id="1645" r:id="rId16"/>
    <p:sldId id="1661" r:id="rId17"/>
    <p:sldId id="1662" r:id="rId18"/>
    <p:sldId id="1663" r:id="rId19"/>
    <p:sldId id="1709" r:id="rId20"/>
    <p:sldId id="1670" r:id="rId21"/>
    <p:sldId id="1710" r:id="rId22"/>
    <p:sldId id="1672" r:id="rId23"/>
    <p:sldId id="1717" r:id="rId24"/>
    <p:sldId id="1700" r:id="rId25"/>
    <p:sldId id="1701" r:id="rId26"/>
    <p:sldId id="1630" r:id="rId27"/>
    <p:sldId id="1631" r:id="rId28"/>
    <p:sldId id="1674" r:id="rId29"/>
    <p:sldId id="1675" r:id="rId30"/>
    <p:sldId id="1676" r:id="rId31"/>
    <p:sldId id="1702" r:id="rId32"/>
    <p:sldId id="1703" r:id="rId33"/>
    <p:sldId id="1689" r:id="rId34"/>
    <p:sldId id="1690" r:id="rId35"/>
    <p:sldId id="1691" r:id="rId36"/>
    <p:sldId id="1696" r:id="rId37"/>
    <p:sldId id="1698" r:id="rId38"/>
    <p:sldId id="1716" r:id="rId39"/>
    <p:sldId id="1711" r:id="rId40"/>
    <p:sldId id="1712" r:id="rId41"/>
    <p:sldId id="1708" r:id="rId42"/>
    <p:sldId id="1649" r:id="rId43"/>
  </p:sldIdLst>
  <p:sldSz cx="9906000" cy="6858000" type="A4"/>
  <p:notesSz cx="7099300" cy="10234613"/>
  <p:custDataLst>
    <p:tags r:id="rId46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6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B0F0"/>
    <a:srgbClr val="000000"/>
    <a:srgbClr val="0000FF"/>
    <a:srgbClr val="009900"/>
    <a:srgbClr val="CCFFFF"/>
    <a:srgbClr val="CC66FF"/>
    <a:srgbClr val="956309"/>
    <a:srgbClr val="21FF85"/>
    <a:srgbClr val="DEE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87" autoAdjust="0"/>
  </p:normalViewPr>
  <p:slideViewPr>
    <p:cSldViewPr snapToGrid="0">
      <p:cViewPr varScale="1">
        <p:scale>
          <a:sx n="73" d="100"/>
          <a:sy n="73" d="100"/>
        </p:scale>
        <p:origin x="1146" y="78"/>
      </p:cViewPr>
      <p:guideLst>
        <p:guide orient="horz" pos="1416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622" y="-58"/>
      </p:cViewPr>
      <p:guideLst>
        <p:guide orient="horz" pos="3224"/>
        <p:guide pos="2237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>
            <a:lvl1pPr algn="l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Nombre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>
            <a:lvl1pPr algn="r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6613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b" anchorCtr="0" compatLnSpc="1">
            <a:prstTxWarp prst="textNoShape">
              <a:avLst/>
            </a:prstTxWarp>
          </a:bodyPr>
          <a:lstStyle>
            <a:lvl1pPr algn="l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Escriba el título aquí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6613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b" anchorCtr="0" compatLnSpc="1">
            <a:prstTxWarp prst="textNoShape">
              <a:avLst/>
            </a:prstTxWarp>
          </a:bodyPr>
          <a:lstStyle>
            <a:lvl1pPr algn="r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CC94619-AF9F-457C-AC16-D50433946ECA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>
            <a:lvl1pPr algn="l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>
            <a:lvl1pPr algn="r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3275" y="762000"/>
            <a:ext cx="5495925" cy="380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19650"/>
            <a:ext cx="5203825" cy="4652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 smtClean="0"/>
              <a:t>Haga clic para modificar el estilo de texto del patrón</a:t>
            </a:r>
          </a:p>
          <a:p>
            <a:pPr lvl="1"/>
            <a:r>
              <a:rPr lang="es-ES_tradnl" noProof="0" smtClean="0"/>
              <a:t>Segundo nivel</a:t>
            </a:r>
          </a:p>
          <a:p>
            <a:pPr lvl="2"/>
            <a:r>
              <a:rPr lang="es-ES_tradnl" noProof="0" smtClean="0"/>
              <a:t>Tercer nivel</a:t>
            </a:r>
          </a:p>
          <a:p>
            <a:pPr lvl="3"/>
            <a:r>
              <a:rPr lang="es-ES_tradnl" noProof="0" smtClean="0"/>
              <a:t>Cuarto nivel</a:t>
            </a:r>
          </a:p>
          <a:p>
            <a:pPr lvl="4"/>
            <a:r>
              <a:rPr lang="es-ES_tradnl" noProof="0" smtClean="0"/>
              <a:t>Quinto nivel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6613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b" anchorCtr="0" compatLnSpc="1">
            <a:prstTxWarp prst="textNoShape">
              <a:avLst/>
            </a:prstTxWarp>
          </a:bodyPr>
          <a:lstStyle>
            <a:lvl1pPr algn="l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6613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b" anchorCtr="0" compatLnSpc="1">
            <a:prstTxWarp prst="textNoShape">
              <a:avLst/>
            </a:prstTxWarp>
          </a:bodyPr>
          <a:lstStyle>
            <a:lvl1pPr algn="r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16A8E2B-96C6-42B0-9E11-010E0EB490E8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E4E3D54E-4964-434A-B4FD-6E0666693804}" type="slidenum">
              <a:rPr lang="en-GB" smtClean="0"/>
              <a:pPr defTabSz="973138"/>
              <a:t>1</a:t>
            </a:fld>
            <a:endParaRPr lang="en-GB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98D8B8-400F-411F-B1F0-3A4BA163FA29}" type="slidenum">
              <a:rPr lang="en-GB"/>
              <a:pPr/>
              <a:t>2</a:t>
            </a:fld>
            <a:endParaRPr lang="en-GB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6763"/>
            <a:ext cx="5541962" cy="3838575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338" y="4862370"/>
            <a:ext cx="5204625" cy="4605745"/>
          </a:xfrm>
          <a:noFill/>
          <a:ln w="9525"/>
        </p:spPr>
        <p:txBody>
          <a:bodyPr/>
          <a:lstStyle/>
          <a:p>
            <a:pPr eaLnBrk="1" hangingPunct="1"/>
            <a:r>
              <a:rPr lang="es-ES_tradnl" smtClean="0"/>
              <a:t>Decimos que un tetraedro es de Tipo I si está marcado con el indicador de error. Se </a:t>
            </a:r>
            <a:r>
              <a:rPr lang="es-ES_tradnl" u="sng" smtClean="0"/>
              <a:t>introducen</a:t>
            </a:r>
            <a:r>
              <a:rPr lang="es-ES_tradnl" smtClean="0"/>
              <a:t> 6 nuevos nodos en el punto medio de sus aristas y se subdividen cada una de sus cuatro caras en 4 triángulos, </a:t>
            </a:r>
            <a:r>
              <a:rPr lang="es-ES_tradnl" u="sng" smtClean="0"/>
              <a:t>uniendo los puntos que</a:t>
            </a:r>
            <a:r>
              <a:rPr lang="es-ES_tradnl" smtClean="0"/>
              <a:t> se han introducido.</a:t>
            </a:r>
          </a:p>
          <a:p>
            <a:pPr eaLnBrk="1" hangingPunct="1"/>
            <a:r>
              <a:rPr lang="es-ES_tradnl" smtClean="0"/>
              <a:t>Cuatro subtetraedros quedan determinados a partir de los cuatro vértices del tetraedro original y las nuevas aristas.</a:t>
            </a:r>
          </a:p>
          <a:p>
            <a:pPr eaLnBrk="1" hangingPunct="1"/>
            <a:r>
              <a:rPr lang="es-ES_tradnl" smtClean="0"/>
              <a:t>Los otros cuatro tetraedros se </a:t>
            </a:r>
            <a:r>
              <a:rPr lang="es-ES_tradnl" u="sng" smtClean="0"/>
              <a:t>obtienen</a:t>
            </a:r>
            <a:r>
              <a:rPr lang="es-ES_tradnl" smtClean="0"/>
              <a:t> al unir los dos vértices opuestos más cercanos del octaedro que resulta en el interior. Estudios de Löhner y Baum aseguran que esta elección produce el menor número de tetraedros distorsionados en la malla refinada. Existen otras dos opciones para subdividir el octaedro, y se podría analizar la calidad de las divisiones, pero aumentaría el coste computacional del algoritmo.</a:t>
            </a:r>
          </a:p>
          <a:p>
            <a:pPr eaLnBrk="1" hangingPunct="1"/>
            <a:endParaRPr lang="es-ES_tradnl" smtClean="0"/>
          </a:p>
          <a:p>
            <a:pPr eaLnBrk="1" hangingPunct="1"/>
            <a:r>
              <a:rPr lang="es-ES_tradnl" smtClean="0"/>
              <a:t>Una vez marcados los tetraedros de Tipo I, para asegurar la conformidad de la malla nos podemos encontrar con tetraedros vecinos que pueden tener 6, 5,..., 1, ó 0 nuevos nodos introducidos.</a:t>
            </a:r>
          </a:p>
          <a:p>
            <a:pPr eaLnBrk="1" hangingPunct="1"/>
            <a:endParaRPr lang="es-ES_tradnl" smtClean="0"/>
          </a:p>
          <a:p>
            <a:pPr eaLnBrk="1" hangingPunct="1"/>
            <a:r>
              <a:rPr lang="es-ES_tradnl" smtClean="0"/>
              <a:t>Aquellos tetraedros que por razones de conformidad tengan marcadas sus 6 aristas pasa automáticamente al conjunto de tetraedros de Tipo I.</a:t>
            </a:r>
          </a:p>
          <a:p>
            <a:pPr eaLnBrk="1" hangingPunct="1"/>
            <a:endParaRPr lang="es-ES_tradn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98D8B8-400F-411F-B1F0-3A4BA163FA29}" type="slidenum">
              <a:rPr lang="en-GB"/>
              <a:pPr/>
              <a:t>3</a:t>
            </a:fld>
            <a:endParaRPr lang="en-GB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6763"/>
            <a:ext cx="5541962" cy="3838575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338" y="4862370"/>
            <a:ext cx="5204625" cy="4605745"/>
          </a:xfrm>
          <a:noFill/>
          <a:ln w="9525"/>
        </p:spPr>
        <p:txBody>
          <a:bodyPr/>
          <a:lstStyle/>
          <a:p>
            <a:pPr eaLnBrk="1" hangingPunct="1"/>
            <a:r>
              <a:rPr lang="es-ES_tradnl" smtClean="0"/>
              <a:t>Decimos que un tetraedro es de Tipo I si está marcado con el indicador de error. Se </a:t>
            </a:r>
            <a:r>
              <a:rPr lang="es-ES_tradnl" u="sng" smtClean="0"/>
              <a:t>introducen</a:t>
            </a:r>
            <a:r>
              <a:rPr lang="es-ES_tradnl" smtClean="0"/>
              <a:t> 6 nuevos nodos en el punto medio de sus aristas y se subdividen cada una de sus cuatro caras en 4 triángulos, </a:t>
            </a:r>
            <a:r>
              <a:rPr lang="es-ES_tradnl" u="sng" smtClean="0"/>
              <a:t>uniendo los puntos que</a:t>
            </a:r>
            <a:r>
              <a:rPr lang="es-ES_tradnl" smtClean="0"/>
              <a:t> se han introducido.</a:t>
            </a:r>
          </a:p>
          <a:p>
            <a:pPr eaLnBrk="1" hangingPunct="1"/>
            <a:r>
              <a:rPr lang="es-ES_tradnl" smtClean="0"/>
              <a:t>Cuatro subtetraedros quedan determinados a partir de los cuatro vértices del tetraedro original y las nuevas aristas.</a:t>
            </a:r>
          </a:p>
          <a:p>
            <a:pPr eaLnBrk="1" hangingPunct="1"/>
            <a:r>
              <a:rPr lang="es-ES_tradnl" smtClean="0"/>
              <a:t>Los otros cuatro tetraedros se </a:t>
            </a:r>
            <a:r>
              <a:rPr lang="es-ES_tradnl" u="sng" smtClean="0"/>
              <a:t>obtienen</a:t>
            </a:r>
            <a:r>
              <a:rPr lang="es-ES_tradnl" smtClean="0"/>
              <a:t> al unir los dos vértices opuestos más cercanos del octaedro que resulta en el interior. Estudios de Löhner y Baum aseguran que esta elección produce el menor número de tetraedros distorsionados en la malla refinada. Existen otras dos opciones para subdividir el octaedro, y se podría analizar la calidad de las divisiones, pero aumentaría el coste computacional del algoritmo.</a:t>
            </a:r>
          </a:p>
          <a:p>
            <a:pPr eaLnBrk="1" hangingPunct="1"/>
            <a:endParaRPr lang="es-ES_tradnl" smtClean="0"/>
          </a:p>
          <a:p>
            <a:pPr eaLnBrk="1" hangingPunct="1"/>
            <a:r>
              <a:rPr lang="es-ES_tradnl" smtClean="0"/>
              <a:t>Una vez marcados los tetraedros de Tipo I, para asegurar la conformidad de la malla nos podemos encontrar con tetraedros vecinos que pueden tener 6, 5,..., 1, ó 0 nuevos nodos introducidos.</a:t>
            </a:r>
          </a:p>
          <a:p>
            <a:pPr eaLnBrk="1" hangingPunct="1"/>
            <a:endParaRPr lang="es-ES_tradnl" smtClean="0"/>
          </a:p>
          <a:p>
            <a:pPr eaLnBrk="1" hangingPunct="1"/>
            <a:r>
              <a:rPr lang="es-ES_tradnl" smtClean="0"/>
              <a:t>Aquellos tetraedros que por razones de conformidad tengan marcadas sus 6 aristas pasa automáticamente al conjunto de tetraedros de Tipo I.</a:t>
            </a:r>
          </a:p>
          <a:p>
            <a:pPr eaLnBrk="1" hangingPunct="1"/>
            <a:endParaRPr lang="es-ES_tradn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98D8B8-400F-411F-B1F0-3A4BA163FA29}" type="slidenum">
              <a:rPr lang="en-GB"/>
              <a:pPr/>
              <a:t>4</a:t>
            </a:fld>
            <a:endParaRPr lang="en-GB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6763"/>
            <a:ext cx="5541962" cy="3838575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338" y="4862370"/>
            <a:ext cx="5204625" cy="4605745"/>
          </a:xfrm>
          <a:noFill/>
          <a:ln w="9525"/>
        </p:spPr>
        <p:txBody>
          <a:bodyPr/>
          <a:lstStyle/>
          <a:p>
            <a:pPr eaLnBrk="1" hangingPunct="1"/>
            <a:r>
              <a:rPr lang="es-ES_tradnl" smtClean="0"/>
              <a:t>Decimos que un tetraedro es de Tipo I si está marcado con el indicador de error. Se </a:t>
            </a:r>
            <a:r>
              <a:rPr lang="es-ES_tradnl" u="sng" smtClean="0"/>
              <a:t>introducen</a:t>
            </a:r>
            <a:r>
              <a:rPr lang="es-ES_tradnl" smtClean="0"/>
              <a:t> 6 nuevos nodos en el punto medio de sus aristas y se subdividen cada una de sus cuatro caras en 4 triángulos, </a:t>
            </a:r>
            <a:r>
              <a:rPr lang="es-ES_tradnl" u="sng" smtClean="0"/>
              <a:t>uniendo los puntos que</a:t>
            </a:r>
            <a:r>
              <a:rPr lang="es-ES_tradnl" smtClean="0"/>
              <a:t> se han introducido.</a:t>
            </a:r>
          </a:p>
          <a:p>
            <a:pPr eaLnBrk="1" hangingPunct="1"/>
            <a:r>
              <a:rPr lang="es-ES_tradnl" smtClean="0"/>
              <a:t>Cuatro subtetraedros quedan determinados a partir de los cuatro vértices del tetraedro original y las nuevas aristas.</a:t>
            </a:r>
          </a:p>
          <a:p>
            <a:pPr eaLnBrk="1" hangingPunct="1"/>
            <a:r>
              <a:rPr lang="es-ES_tradnl" smtClean="0"/>
              <a:t>Los otros cuatro tetraedros se </a:t>
            </a:r>
            <a:r>
              <a:rPr lang="es-ES_tradnl" u="sng" smtClean="0"/>
              <a:t>obtienen</a:t>
            </a:r>
            <a:r>
              <a:rPr lang="es-ES_tradnl" smtClean="0"/>
              <a:t> al unir los dos vértices opuestos más cercanos del octaedro que resulta en el interior. Estudios de Löhner y Baum aseguran que esta elección produce el menor número de tetraedros distorsionados en la malla refinada. Existen otras dos opciones para subdividir el octaedro, y se podría analizar la calidad de las divisiones, pero aumentaría el coste computacional del algoritmo.</a:t>
            </a:r>
          </a:p>
          <a:p>
            <a:pPr eaLnBrk="1" hangingPunct="1"/>
            <a:endParaRPr lang="es-ES_tradnl" smtClean="0"/>
          </a:p>
          <a:p>
            <a:pPr eaLnBrk="1" hangingPunct="1"/>
            <a:r>
              <a:rPr lang="es-ES_tradnl" smtClean="0"/>
              <a:t>Una vez marcados los tetraedros de Tipo I, para asegurar la conformidad de la malla nos podemos encontrar con tetraedros vecinos que pueden tener 6, 5,..., 1, ó 0 nuevos nodos introducidos.</a:t>
            </a:r>
          </a:p>
          <a:p>
            <a:pPr eaLnBrk="1" hangingPunct="1"/>
            <a:endParaRPr lang="es-ES_tradnl" smtClean="0"/>
          </a:p>
          <a:p>
            <a:pPr eaLnBrk="1" hangingPunct="1"/>
            <a:r>
              <a:rPr lang="es-ES_tradnl" smtClean="0"/>
              <a:t>Aquellos tetraedros que por razones de conformidad tengan marcadas sus 6 aristas pasa automáticamente al conjunto de tetraedros de Tipo I.</a:t>
            </a:r>
          </a:p>
          <a:p>
            <a:pPr eaLnBrk="1" hangingPunct="1"/>
            <a:endParaRPr lang="es-ES_tradn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23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4502745C-8E09-41E0-BA0F-DFC38926D9AC}" type="slidenum">
              <a:rPr lang="en-GB" smtClean="0"/>
              <a:pPr defTabSz="973138"/>
              <a:t>24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"/>
            <a:ext cx="387985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762000"/>
            <a:ext cx="3844926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742"/>
            <a:ext cx="12382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41440" y="3595690"/>
            <a:ext cx="8423275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300" y="115888"/>
            <a:ext cx="228123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4" y="115888"/>
            <a:ext cx="6692901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8006" y="115888"/>
            <a:ext cx="9126538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705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705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705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705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705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705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"/>
            <a:ext cx="387985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762000"/>
            <a:ext cx="3844926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698"/>
            <a:ext cx="12382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41416" y="3595690"/>
            <a:ext cx="8423275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6998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54" y="1600200"/>
            <a:ext cx="44862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728" y="1600200"/>
            <a:ext cx="4487863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41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41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499" y="273148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300" y="115888"/>
            <a:ext cx="228123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4" y="115888"/>
            <a:ext cx="6692901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7066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8006" y="115888"/>
            <a:ext cx="9126538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"/>
            <a:ext cx="3879850" cy="2830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0"/>
            <a:ext cx="3845454" cy="1327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6" name="Rectangle 10"/>
          <p:cNvSpPr>
            <a:spLocks noChangeArrowheads="1"/>
          </p:cNvSpPr>
          <p:nvPr userDrawn="1"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227" name="Picture 1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5943611"/>
            <a:ext cx="1238250" cy="474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8" name="Line 12"/>
          <p:cNvSpPr>
            <a:spLocks noChangeShapeType="1"/>
          </p:cNvSpPr>
          <p:nvPr userDrawn="1"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41231" y="3595690"/>
            <a:ext cx="8423540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s-ES_tradnl" noProof="0" smtClean="0"/>
              <a:t>Haga clic para modificar el estilo de subtítulo del patrón</a:t>
            </a:r>
            <a:endParaRPr lang="en-US" noProof="0" smtClean="0"/>
          </a:p>
        </p:txBody>
      </p:sp>
      <p:sp>
        <p:nvSpPr>
          <p:cNvPr id="9225" name="Rectangle 9"/>
          <p:cNvSpPr>
            <a:spLocks noChangeArrowheads="1"/>
          </p:cNvSpPr>
          <p:nvPr userDrawn="1"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pPr lvl="0"/>
            <a:r>
              <a:rPr lang="es-ES_tradnl" noProof="0" smtClean="0"/>
              <a:t>Clic para editar título</a:t>
            </a:r>
            <a:endParaRPr lang="en-US" noProof="0" smtClean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62833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11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109832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07345" y="1600200"/>
            <a:ext cx="448005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52502" y="1600200"/>
            <a:ext cx="448177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84125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79504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5654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8585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72972" y="27306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99805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72489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90" y="1600200"/>
            <a:ext cx="44862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765" y="1600200"/>
            <a:ext cx="4487863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95564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53835" y="115888"/>
            <a:ext cx="2280444" cy="6481762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07345" y="115888"/>
            <a:ext cx="6681390" cy="6481762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1866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"/>
            <a:ext cx="3879850" cy="283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0"/>
            <a:ext cx="3845454" cy="13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26" name="Rectangle 10"/>
          <p:cNvSpPr>
            <a:spLocks noChangeArrowheads="1"/>
          </p:cNvSpPr>
          <p:nvPr userDrawn="1"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227" name="Picture 1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5943607"/>
            <a:ext cx="1238250" cy="47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28" name="Line 12"/>
          <p:cNvSpPr>
            <a:spLocks noChangeShapeType="1"/>
          </p:cNvSpPr>
          <p:nvPr userDrawn="1"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41231" y="3595690"/>
            <a:ext cx="8423540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s-ES_tradnl" noProof="0" smtClean="0"/>
              <a:t>Haga clic para modificar el estilo de subtítulo del patrón</a:t>
            </a:r>
            <a:endParaRPr lang="en-US" noProof="0" smtClean="0"/>
          </a:p>
        </p:txBody>
      </p:sp>
      <p:sp>
        <p:nvSpPr>
          <p:cNvPr id="9225" name="Rectangle 9"/>
          <p:cNvSpPr>
            <a:spLocks noChangeArrowheads="1"/>
          </p:cNvSpPr>
          <p:nvPr userDrawn="1"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pPr lvl="0"/>
            <a:r>
              <a:rPr lang="es-ES_tradnl" noProof="0" smtClean="0"/>
              <a:t>Clic para editar título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9433061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17055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07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966463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07343" y="1600200"/>
            <a:ext cx="448005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52500" y="1600200"/>
            <a:ext cx="4481777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61334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77123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95079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8334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15583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41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41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197959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31268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53833" y="115888"/>
            <a:ext cx="2280444" cy="6481762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07343" y="115888"/>
            <a:ext cx="6681390" cy="6481762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95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499" y="273216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6" y="1600200"/>
            <a:ext cx="91265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1" y="115888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542341" y="134938"/>
            <a:ext cx="12477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117" r:id="rId1"/>
    <p:sldLayoutId id="2147493050" r:id="rId2"/>
    <p:sldLayoutId id="2147493051" r:id="rId3"/>
    <p:sldLayoutId id="2147493052" r:id="rId4"/>
    <p:sldLayoutId id="2147493053" r:id="rId5"/>
    <p:sldLayoutId id="2147493054" r:id="rId6"/>
    <p:sldLayoutId id="2147493055" r:id="rId7"/>
    <p:sldLayoutId id="2147493056" r:id="rId8"/>
    <p:sldLayoutId id="2147493057" r:id="rId9"/>
    <p:sldLayoutId id="2147493058" r:id="rId10"/>
    <p:sldLayoutId id="2147493059" r:id="rId11"/>
    <p:sldLayoutId id="2147493060" r:id="rId12"/>
    <p:sldLayoutId id="2147493631" r:id="rId13"/>
    <p:sldLayoutId id="2147493632" r:id="rId14"/>
    <p:sldLayoutId id="2147493633" r:id="rId15"/>
    <p:sldLayoutId id="2147493646" r:id="rId16"/>
    <p:sldLayoutId id="2147493647" r:id="rId17"/>
    <p:sldLayoutId id="2147493648" r:id="rId1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6" y="1600200"/>
            <a:ext cx="91265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1" y="115888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42341" y="134938"/>
            <a:ext cx="12477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270" r:id="rId1"/>
    <p:sldLayoutId id="2147493271" r:id="rId2"/>
    <p:sldLayoutId id="2147493272" r:id="rId3"/>
    <p:sldLayoutId id="2147493273" r:id="rId4"/>
    <p:sldLayoutId id="2147493274" r:id="rId5"/>
    <p:sldLayoutId id="2147493275" r:id="rId6"/>
    <p:sldLayoutId id="2147493276" r:id="rId7"/>
    <p:sldLayoutId id="2147493277" r:id="rId8"/>
    <p:sldLayoutId id="2147493278" r:id="rId9"/>
    <p:sldLayoutId id="2147493279" r:id="rId10"/>
    <p:sldLayoutId id="2147493280" r:id="rId11"/>
    <p:sldLayoutId id="214749328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600200"/>
            <a:ext cx="9126934" cy="499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115888"/>
            <a:ext cx="733319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Título de la página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212" y="134938"/>
            <a:ext cx="1248569" cy="90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608" r:id="rId1"/>
    <p:sldLayoutId id="2147493609" r:id="rId2"/>
    <p:sldLayoutId id="2147493610" r:id="rId3"/>
    <p:sldLayoutId id="2147493611" r:id="rId4"/>
    <p:sldLayoutId id="2147493612" r:id="rId5"/>
    <p:sldLayoutId id="2147493613" r:id="rId6"/>
    <p:sldLayoutId id="2147493614" r:id="rId7"/>
    <p:sldLayoutId id="2147493615" r:id="rId8"/>
    <p:sldLayoutId id="2147493616" r:id="rId9"/>
    <p:sldLayoutId id="2147493617" r:id="rId10"/>
    <p:sldLayoutId id="2147493618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600200"/>
            <a:ext cx="9126934" cy="499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115888"/>
            <a:ext cx="733319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Título de la página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209" y="134938"/>
            <a:ext cx="1248569" cy="90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734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0" r:id="rId1"/>
    <p:sldLayoutId id="2147493621" r:id="rId2"/>
    <p:sldLayoutId id="2147493622" r:id="rId3"/>
    <p:sldLayoutId id="2147493623" r:id="rId4"/>
    <p:sldLayoutId id="2147493624" r:id="rId5"/>
    <p:sldLayoutId id="2147493625" r:id="rId6"/>
    <p:sldLayoutId id="2147493626" r:id="rId7"/>
    <p:sldLayoutId id="2147493627" r:id="rId8"/>
    <p:sldLayoutId id="2147493628" r:id="rId9"/>
    <p:sldLayoutId id="2147493629" r:id="rId10"/>
    <p:sldLayoutId id="214749363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8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9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0" y="2843734"/>
            <a:ext cx="9848850" cy="70788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Trebuchet MS" pitchFamily="34" charset="0"/>
              </a:rPr>
              <a:t>Construction of polynomial </a:t>
            </a:r>
            <a:r>
              <a:rPr lang="en-US" sz="2000" b="1" dirty="0" err="1" smtClean="0">
                <a:solidFill>
                  <a:srgbClr val="FFFFFF"/>
                </a:solidFill>
                <a:latin typeface="Trebuchet MS" pitchFamily="34" charset="0"/>
              </a:rPr>
              <a:t>spline</a:t>
            </a:r>
            <a:r>
              <a:rPr lang="en-US" sz="2000" b="1" dirty="0" smtClean="0">
                <a:solidFill>
                  <a:srgbClr val="FFFFFF"/>
                </a:solidFill>
                <a:latin typeface="Trebuchet MS" pitchFamily="34" charset="0"/>
              </a:rPr>
              <a:t> spaces over </a:t>
            </a:r>
            <a:r>
              <a:rPr lang="en-US" sz="2000" b="1" dirty="0" err="1" smtClean="0">
                <a:solidFill>
                  <a:srgbClr val="FFFFFF"/>
                </a:solidFill>
                <a:latin typeface="Trebuchet MS" pitchFamily="34" charset="0"/>
              </a:rPr>
              <a:t>quadtree</a:t>
            </a:r>
            <a:r>
              <a:rPr lang="en-US" sz="2000" b="1" dirty="0" smtClean="0">
                <a:solidFill>
                  <a:srgbClr val="FFFFFF"/>
                </a:solidFill>
                <a:latin typeface="Trebuchet MS" pitchFamily="34" charset="0"/>
              </a:rPr>
              <a:t> and</a:t>
            </a:r>
          </a:p>
          <a:p>
            <a:r>
              <a:rPr lang="en-US" sz="2000" b="1" dirty="0" err="1" smtClean="0">
                <a:solidFill>
                  <a:srgbClr val="FFFFFF"/>
                </a:solidFill>
                <a:latin typeface="Trebuchet MS" pitchFamily="34" charset="0"/>
              </a:rPr>
              <a:t>octree</a:t>
            </a:r>
            <a:r>
              <a:rPr lang="en-US" sz="2000" b="1" dirty="0" smtClean="0">
                <a:solidFill>
                  <a:srgbClr val="FFFFFF"/>
                </a:solidFill>
                <a:latin typeface="Trebuchet MS" pitchFamily="34" charset="0"/>
              </a:rPr>
              <a:t> T-meshes for its application in </a:t>
            </a:r>
            <a:r>
              <a:rPr lang="en-US" sz="2000" b="1" dirty="0" err="1" smtClean="0">
                <a:solidFill>
                  <a:srgbClr val="FFFFFF"/>
                </a:solidFill>
                <a:latin typeface="Trebuchet MS" pitchFamily="34" charset="0"/>
              </a:rPr>
              <a:t>isogeometric</a:t>
            </a:r>
            <a:r>
              <a:rPr lang="en-US" sz="2000" b="1" dirty="0" smtClean="0">
                <a:solidFill>
                  <a:srgbClr val="FFFFFF"/>
                </a:solidFill>
                <a:latin typeface="Trebuchet MS" pitchFamily="34" charset="0"/>
              </a:rPr>
              <a:t> analysis</a:t>
            </a:r>
            <a:endParaRPr lang="en-US" sz="20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19460" name="Rectangle 12"/>
          <p:cNvSpPr>
            <a:spLocks noChangeArrowheads="1"/>
          </p:cNvSpPr>
          <p:nvPr/>
        </p:nvSpPr>
        <p:spPr bwMode="auto">
          <a:xfrm>
            <a:off x="-6351" y="5675066"/>
            <a:ext cx="9906000" cy="617734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r>
              <a:rPr lang="es-ES" sz="1600" dirty="0">
                <a:solidFill>
                  <a:srgbClr val="000000"/>
                </a:solidFill>
                <a:latin typeface="Arial" charset="0"/>
              </a:rPr>
              <a:t>MINECO y FEDER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Project</a:t>
            </a:r>
            <a:r>
              <a:rPr lang="es-ES" sz="1600" dirty="0">
                <a:solidFill>
                  <a:srgbClr val="000000"/>
                </a:solidFill>
                <a:latin typeface="Arial" charset="0"/>
              </a:rPr>
              <a:t>: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CTM2014-55014-C3-1-R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CONACYT-SENER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Project, </a:t>
            </a:r>
            <a:r>
              <a:rPr lang="es-ES" sz="1600" dirty="0" smtClean="0">
                <a:solidFill>
                  <a:srgbClr val="000000"/>
                </a:solidFill>
                <a:latin typeface="Arial" charset="0"/>
              </a:rPr>
              <a:t>Fondo Sectorial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contract: 163723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19461" name="Rectangle 13"/>
          <p:cNvSpPr>
            <a:spLocks noChangeArrowheads="1"/>
          </p:cNvSpPr>
          <p:nvPr/>
        </p:nvSpPr>
        <p:spPr bwMode="auto">
          <a:xfrm>
            <a:off x="0" y="3792426"/>
            <a:ext cx="9848850" cy="35394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J.I. </a:t>
            </a:r>
            <a:r>
              <a:rPr lang="en-US" sz="1700" b="1" dirty="0" err="1" smtClean="0">
                <a:solidFill>
                  <a:srgbClr val="000000"/>
                </a:solidFill>
                <a:latin typeface="Trebuchet MS" pitchFamily="34" charset="0"/>
              </a:rPr>
              <a:t>López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(1)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, M. </a:t>
            </a:r>
            <a:r>
              <a:rPr lang="en-US" sz="1700" b="1" dirty="0" err="1" smtClean="0">
                <a:solidFill>
                  <a:srgbClr val="000000"/>
                </a:solidFill>
                <a:latin typeface="Trebuchet MS" pitchFamily="34" charset="0"/>
              </a:rPr>
              <a:t>Brovka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(1)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, J.M. Escobar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(1)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, R. Montenegro</a:t>
            </a:r>
            <a:r>
              <a:rPr lang="en-US" sz="1700" b="1" baseline="30000" dirty="0" smtClean="0">
                <a:solidFill>
                  <a:srgbClr val="000000"/>
                </a:solidFill>
                <a:latin typeface="Trebuchet MS" pitchFamily="34" charset="0"/>
              </a:rPr>
              <a:t>(1)</a:t>
            </a:r>
            <a:r>
              <a:rPr lang="en-US" sz="1700" b="1" dirty="0" smtClean="0">
                <a:solidFill>
                  <a:srgbClr val="000000"/>
                </a:solidFill>
                <a:latin typeface="Trebuchet MS" pitchFamily="34" charset="0"/>
              </a:rPr>
              <a:t>*</a:t>
            </a:r>
            <a:endParaRPr lang="es-ES" sz="1700" b="1" baseline="30000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9462" name="Rectangle 14"/>
          <p:cNvSpPr>
            <a:spLocks noChangeArrowheads="1"/>
          </p:cNvSpPr>
          <p:nvPr/>
        </p:nvSpPr>
        <p:spPr bwMode="auto">
          <a:xfrm>
            <a:off x="0" y="4235330"/>
            <a:ext cx="9906000" cy="566309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sz="1300" baseline="30000" dirty="0" smtClean="0">
                <a:solidFill>
                  <a:srgbClr val="010000"/>
                </a:solidFill>
                <a:latin typeface="Trebuchet MS" pitchFamily="34" charset="0"/>
              </a:rPr>
              <a:t>		</a:t>
            </a:r>
            <a:r>
              <a:rPr lang="en-US" sz="1400" baseline="30000" dirty="0" smtClean="0">
                <a:solidFill>
                  <a:srgbClr val="010000"/>
                </a:solidFill>
                <a:latin typeface="Trebuchet MS" pitchFamily="34" charset="0"/>
              </a:rPr>
              <a:t>(</a:t>
            </a:r>
            <a:r>
              <a:rPr lang="en-US" sz="1400" baseline="30000" dirty="0">
                <a:solidFill>
                  <a:srgbClr val="010000"/>
                </a:solidFill>
                <a:latin typeface="Trebuchet MS" pitchFamily="34" charset="0"/>
              </a:rPr>
              <a:t>1)  </a:t>
            </a:r>
            <a:r>
              <a:rPr lang="en-US" sz="1400" dirty="0">
                <a:solidFill>
                  <a:srgbClr val="010000"/>
                </a:solidFill>
                <a:latin typeface="Trebuchet MS" pitchFamily="34" charset="0"/>
              </a:rPr>
              <a:t>University </a:t>
            </a:r>
            <a:r>
              <a:rPr lang="en-US" sz="1400" dirty="0" smtClean="0">
                <a:solidFill>
                  <a:srgbClr val="010000"/>
                </a:solidFill>
                <a:latin typeface="Trebuchet MS" pitchFamily="34" charset="0"/>
              </a:rPr>
              <a:t>Institute SIANI</a:t>
            </a:r>
            <a:r>
              <a:rPr lang="en-US" sz="1400" dirty="0">
                <a:solidFill>
                  <a:srgbClr val="010000"/>
                </a:solidFill>
                <a:latin typeface="Trebuchet MS" pitchFamily="34" charset="0"/>
              </a:rPr>
              <a:t>, University of Las Palmas de Gran </a:t>
            </a:r>
            <a:r>
              <a:rPr lang="en-US" sz="1400" dirty="0" err="1">
                <a:solidFill>
                  <a:srgbClr val="010000"/>
                </a:solidFill>
                <a:latin typeface="Trebuchet MS" pitchFamily="34" charset="0"/>
              </a:rPr>
              <a:t>Canaria</a:t>
            </a:r>
            <a:r>
              <a:rPr lang="en-US" sz="1400" dirty="0">
                <a:solidFill>
                  <a:srgbClr val="010000"/>
                </a:solidFill>
                <a:latin typeface="Trebuchet MS" pitchFamily="34" charset="0"/>
              </a:rPr>
              <a:t>, Spain</a:t>
            </a:r>
          </a:p>
          <a:p>
            <a:pPr algn="l">
              <a:spcBef>
                <a:spcPct val="20000"/>
              </a:spcBef>
            </a:pPr>
            <a:r>
              <a:rPr lang="es-ES" sz="1400" baseline="30000" dirty="0" smtClean="0">
                <a:solidFill>
                  <a:srgbClr val="010000"/>
                </a:solidFill>
                <a:latin typeface="Trebuchet MS" pitchFamily="34" charset="0"/>
              </a:rPr>
              <a:t>	</a:t>
            </a:r>
            <a:endParaRPr lang="en-US" sz="1400" dirty="0">
              <a:solidFill>
                <a:srgbClr val="010000"/>
              </a:solidFill>
              <a:latin typeface="Arial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812611"/>
            <a:ext cx="9906000" cy="107106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b="1" dirty="0" smtClean="0">
                <a:solidFill>
                  <a:srgbClr val="010000"/>
                </a:solidFill>
                <a:latin typeface="Arial" charset="0"/>
              </a:rPr>
              <a:t>19h International Conference on Finite Elements in Flow Problems  FEF 2017</a:t>
            </a:r>
          </a:p>
          <a:p>
            <a:pPr>
              <a:spcBef>
                <a:spcPct val="20000"/>
              </a:spcBef>
            </a:pPr>
            <a:r>
              <a:rPr lang="en-US" sz="1800" b="1" dirty="0" smtClean="0">
                <a:solidFill>
                  <a:srgbClr val="010000"/>
                </a:solidFill>
                <a:latin typeface="Arial" charset="0"/>
              </a:rPr>
              <a:t> 5-7 April, 2017, Rome, Italy</a:t>
            </a:r>
          </a:p>
          <a:p>
            <a:pPr>
              <a:spcBef>
                <a:spcPct val="20000"/>
              </a:spcBef>
            </a:pPr>
            <a:endParaRPr lang="en-US" sz="2000" b="1" dirty="0">
              <a:solidFill>
                <a:srgbClr val="010000"/>
              </a:solidFill>
              <a:latin typeface="Arial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6008056"/>
            <a:ext cx="9906000" cy="1202461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square" lIns="89953" tIns="46776" rIns="89953" bIns="46776" anchor="ctr">
            <a:spAutoFit/>
          </a:bodyPr>
          <a:lstStyle/>
          <a:p>
            <a:endParaRPr lang="en-US" sz="1800" dirty="0" smtClean="0">
              <a:solidFill>
                <a:srgbClr val="000000"/>
              </a:solidFill>
              <a:latin typeface="Arial" charset="0"/>
              <a:hlinkClick r:id="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Arial" charset="0"/>
                <a:hlinkClick r:id=""/>
              </a:rPr>
              <a:t>http://www.dca.iusiani.ulpgc.es/proyecto2015-2017</a:t>
            </a: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Strategy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/>
              <a:t>d</a:t>
            </a:r>
            <a:r>
              <a:rPr lang="es-ES" dirty="0" err="1" smtClean="0"/>
              <a:t>efining</a:t>
            </a:r>
            <a:r>
              <a:rPr lang="es-ES" dirty="0" smtClean="0"/>
              <a:t> </a:t>
            </a:r>
            <a:r>
              <a:rPr lang="es-ES" dirty="0" err="1" smtClean="0"/>
              <a:t>polynomial</a:t>
            </a:r>
            <a:r>
              <a:rPr lang="es-ES" dirty="0" smtClean="0"/>
              <a:t> </a:t>
            </a:r>
            <a:r>
              <a:rPr lang="es-ES" dirty="0"/>
              <a:t>spline </a:t>
            </a:r>
            <a:r>
              <a:rPr lang="es-ES" dirty="0" err="1" smtClean="0"/>
              <a:t>spaces</a:t>
            </a:r>
            <a:endParaRPr lang="es-E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7339" y="620713"/>
            <a:ext cx="5622052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Step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3 - 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Modification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of local 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knot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vectors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(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Examples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)</a:t>
            </a:r>
            <a:endParaRPr kumimoji="0" lang="es-ES_tradnl" sz="1800" dirty="0">
              <a:solidFill>
                <a:srgbClr val="C8C8C8"/>
              </a:solidFill>
              <a:latin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8712" y="4230362"/>
            <a:ext cx="1757149" cy="164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2668" y="4216508"/>
            <a:ext cx="1757149" cy="164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5203" y="4251144"/>
            <a:ext cx="1757149" cy="164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7 Conector recto"/>
          <p:cNvCxnSpPr/>
          <p:nvPr/>
        </p:nvCxnSpPr>
        <p:spPr>
          <a:xfrm>
            <a:off x="5334165" y="3156035"/>
            <a:ext cx="180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2587166" y="3152409"/>
            <a:ext cx="180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106680" y="1411020"/>
            <a:ext cx="3055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Font typeface="Wingdings" pitchFamily="2" charset="2"/>
              <a:buChar char="§"/>
            </a:pPr>
            <a:r>
              <a:rPr kumimoji="0" lang="es-ES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2000" b="1" dirty="0" err="1" smtClean="0">
                <a:solidFill>
                  <a:srgbClr val="000000"/>
                </a:solidFill>
                <a:latin typeface="Arial" charset="0"/>
              </a:rPr>
              <a:t>Condition</a:t>
            </a:r>
            <a:r>
              <a:rPr kumimoji="0" lang="es-ES" sz="2000" b="1" dirty="0" smtClean="0">
                <a:solidFill>
                  <a:srgbClr val="000000"/>
                </a:solidFill>
                <a:latin typeface="Arial" charset="0"/>
              </a:rPr>
              <a:t> 1</a:t>
            </a:r>
            <a:r>
              <a:rPr kumimoji="0" lang="es-ES" sz="1800" b="1" dirty="0" smtClean="0">
                <a:solidFill>
                  <a:srgbClr val="000000"/>
                </a:solidFill>
                <a:latin typeface="Arial" charset="0"/>
              </a:rPr>
              <a:t>:</a:t>
            </a:r>
            <a:endParaRPr kumimoji="0" lang="es-ES" sz="18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CuadroTexto 9"/>
          <p:cNvSpPr txBox="1"/>
          <p:nvPr/>
        </p:nvSpPr>
        <p:spPr>
          <a:xfrm>
            <a:off x="92528" y="3652751"/>
            <a:ext cx="3055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Font typeface="Wingdings" pitchFamily="2" charset="2"/>
              <a:buChar char="§"/>
            </a:pPr>
            <a:r>
              <a:rPr kumimoji="0" lang="es-E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2000" b="1" dirty="0" err="1" smtClean="0">
                <a:solidFill>
                  <a:srgbClr val="000000"/>
                </a:solidFill>
                <a:latin typeface="Arial" charset="0"/>
              </a:rPr>
              <a:t>Condition</a:t>
            </a:r>
            <a:r>
              <a:rPr kumimoji="0" lang="es-ES" sz="2000" b="1" dirty="0" smtClean="0">
                <a:solidFill>
                  <a:srgbClr val="000000"/>
                </a:solidFill>
                <a:latin typeface="Arial" charset="0"/>
              </a:rPr>
              <a:t> 2:</a:t>
            </a:r>
            <a:endParaRPr kumimoji="0" lang="es-ES" sz="200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8468" y="2463113"/>
            <a:ext cx="1470050" cy="48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6232" y="2486663"/>
            <a:ext cx="879653" cy="48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1474" y="2466798"/>
            <a:ext cx="887578" cy="46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uadroTexto 9"/>
          <p:cNvSpPr txBox="1"/>
          <p:nvPr/>
        </p:nvSpPr>
        <p:spPr>
          <a:xfrm>
            <a:off x="368300" y="1804720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two central knot intervals should have the same size, and the other two exterior knot intervals  should not be smaller than the central intervals:</a:t>
            </a:r>
            <a:endParaRPr kumimoji="0" lang="es-ES" sz="1600" dirty="0" smtClean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6" name="15 Conector recto"/>
          <p:cNvCxnSpPr/>
          <p:nvPr/>
        </p:nvCxnSpPr>
        <p:spPr>
          <a:xfrm>
            <a:off x="3519739" y="3152408"/>
            <a:ext cx="180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 rot="-5400000">
            <a:off x="3390224" y="3148079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 rot="-5400000">
            <a:off x="5170082" y="3148079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 rot="-5400000">
            <a:off x="2470353" y="3153522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 rot="-5400000">
            <a:off x="6971689" y="3148079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20 Elipse"/>
          <p:cNvSpPr/>
          <p:nvPr/>
        </p:nvSpPr>
        <p:spPr>
          <a:xfrm>
            <a:off x="4305298" y="3058065"/>
            <a:ext cx="180000" cy="19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CuadroTexto 9"/>
          <p:cNvSpPr txBox="1"/>
          <p:nvPr/>
        </p:nvSpPr>
        <p:spPr>
          <a:xfrm>
            <a:off x="1892300" y="3698472"/>
            <a:ext cx="7586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the four  corners of a function support should be situated over the mesh edges</a:t>
            </a:r>
            <a:endParaRPr kumimoji="0" lang="es-ES" sz="16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CuadroTexto 9"/>
          <p:cNvSpPr txBox="1"/>
          <p:nvPr/>
        </p:nvSpPr>
        <p:spPr>
          <a:xfrm>
            <a:off x="852805" y="6136838"/>
            <a:ext cx="3944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400" b="1" dirty="0" smtClean="0">
                <a:solidFill>
                  <a:srgbClr val="0000FF"/>
                </a:solidFill>
                <a:latin typeface="+mn-lt"/>
              </a:rPr>
              <a:t>point is not over the mesh edges</a:t>
            </a:r>
            <a:endParaRPr kumimoji="0" lang="es-ES" sz="1400" b="1" dirty="0" smtClean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4" name="CuadroTexto 9"/>
          <p:cNvSpPr txBox="1"/>
          <p:nvPr/>
        </p:nvSpPr>
        <p:spPr>
          <a:xfrm>
            <a:off x="6155690" y="6137960"/>
            <a:ext cx="3944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400" b="1" dirty="0" smtClean="0">
                <a:solidFill>
                  <a:srgbClr val="000000"/>
                </a:solidFill>
                <a:latin typeface="+mn-lt"/>
              </a:rPr>
              <a:t>point is over the mesh edges</a:t>
            </a:r>
            <a:endParaRPr kumimoji="0" lang="es-ES" sz="1400" b="1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5525539" y="4676923"/>
            <a:ext cx="895157" cy="1181472"/>
          </a:xfrm>
          <a:prstGeom prst="rect">
            <a:avLst/>
          </a:prstGeom>
          <a:solidFill>
            <a:srgbClr val="FF0000">
              <a:alpha val="32157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5 Rectángulo"/>
          <p:cNvSpPr/>
          <p:nvPr/>
        </p:nvSpPr>
        <p:spPr>
          <a:xfrm>
            <a:off x="7922376" y="4401484"/>
            <a:ext cx="871104" cy="1484620"/>
          </a:xfrm>
          <a:prstGeom prst="rect">
            <a:avLst/>
          </a:prstGeom>
          <a:solidFill>
            <a:srgbClr val="FF0000">
              <a:alpha val="32157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Rectángulo"/>
          <p:cNvSpPr/>
          <p:nvPr/>
        </p:nvSpPr>
        <p:spPr>
          <a:xfrm>
            <a:off x="1917700" y="4711121"/>
            <a:ext cx="1229783" cy="1168343"/>
          </a:xfrm>
          <a:prstGeom prst="rect">
            <a:avLst/>
          </a:prstGeom>
          <a:solidFill>
            <a:srgbClr val="0066FF">
              <a:alpha val="32157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Elipse"/>
          <p:cNvSpPr/>
          <p:nvPr/>
        </p:nvSpPr>
        <p:spPr>
          <a:xfrm>
            <a:off x="3054110" y="4668116"/>
            <a:ext cx="144000" cy="144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Elipse"/>
          <p:cNvSpPr/>
          <p:nvPr/>
        </p:nvSpPr>
        <p:spPr>
          <a:xfrm>
            <a:off x="6337486" y="4614866"/>
            <a:ext cx="144000" cy="14400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Elipse"/>
          <p:cNvSpPr/>
          <p:nvPr/>
        </p:nvSpPr>
        <p:spPr>
          <a:xfrm>
            <a:off x="8710468" y="4326808"/>
            <a:ext cx="144000" cy="144000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CuadroTexto 9"/>
          <p:cNvSpPr txBox="1"/>
          <p:nvPr/>
        </p:nvSpPr>
        <p:spPr>
          <a:xfrm>
            <a:off x="335280" y="5207198"/>
            <a:ext cx="3944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400" b="1" dirty="0" smtClean="0">
                <a:solidFill>
                  <a:srgbClr val="000000"/>
                </a:solidFill>
                <a:latin typeface="+mn-lt"/>
              </a:rPr>
              <a:t>no admissible !</a:t>
            </a:r>
            <a:endParaRPr kumimoji="0" lang="es-ES" sz="1400" b="1" dirty="0" smtClean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378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Strategy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/>
              <a:t>d</a:t>
            </a:r>
            <a:r>
              <a:rPr lang="es-ES" dirty="0" err="1" smtClean="0"/>
              <a:t>efining</a:t>
            </a:r>
            <a:r>
              <a:rPr lang="es-ES" dirty="0" smtClean="0"/>
              <a:t> </a:t>
            </a:r>
            <a:r>
              <a:rPr lang="es-ES" dirty="0" err="1" smtClean="0"/>
              <a:t>polynomial</a:t>
            </a:r>
            <a:r>
              <a:rPr lang="es-ES" dirty="0" smtClean="0"/>
              <a:t> </a:t>
            </a:r>
            <a:r>
              <a:rPr lang="es-ES" dirty="0"/>
              <a:t>spline </a:t>
            </a:r>
            <a:r>
              <a:rPr lang="es-ES" dirty="0" err="1" smtClean="0"/>
              <a:t>spaces</a:t>
            </a:r>
            <a:endParaRPr lang="es-E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7339" y="620713"/>
            <a:ext cx="5622052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Step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3 - 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Modification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of local 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knot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vectors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(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Examples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)</a:t>
            </a:r>
            <a:endParaRPr kumimoji="0" lang="es-ES_tradnl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11" name="CuadroTexto 9"/>
          <p:cNvSpPr txBox="1"/>
          <p:nvPr/>
        </p:nvSpPr>
        <p:spPr>
          <a:xfrm>
            <a:off x="106680" y="1487220"/>
            <a:ext cx="3055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Font typeface="Wingdings" pitchFamily="2" charset="2"/>
              <a:buChar char="§"/>
            </a:pPr>
            <a:r>
              <a:rPr kumimoji="0" lang="es-ES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2000" b="1" dirty="0" err="1" smtClean="0">
                <a:solidFill>
                  <a:srgbClr val="000000"/>
                </a:solidFill>
                <a:latin typeface="Arial" charset="0"/>
              </a:rPr>
              <a:t>Extension</a:t>
            </a:r>
            <a:r>
              <a:rPr kumimoji="0" lang="es-ES" sz="2000" b="1" dirty="0" smtClean="0">
                <a:solidFill>
                  <a:srgbClr val="000000"/>
                </a:solidFill>
                <a:latin typeface="Arial" charset="0"/>
              </a:rPr>
              <a:t> rule </a:t>
            </a:r>
            <a:r>
              <a:rPr kumimoji="0" lang="es-ES" sz="1600" b="1" dirty="0" smtClean="0">
                <a:solidFill>
                  <a:srgbClr val="000000"/>
                </a:solidFill>
                <a:latin typeface="Arial" charset="0"/>
              </a:rPr>
              <a:t>1</a:t>
            </a:r>
            <a:endParaRPr kumimoji="0" lang="es-ES" sz="16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CuadroTexto 12"/>
          <p:cNvSpPr txBox="1"/>
          <p:nvPr/>
        </p:nvSpPr>
        <p:spPr>
          <a:xfrm>
            <a:off x="-166875" y="4933689"/>
            <a:ext cx="3276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s-ES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1600" dirty="0" err="1" smtClean="0">
                <a:solidFill>
                  <a:srgbClr val="000000"/>
                </a:solidFill>
                <a:latin typeface="Arial" charset="0"/>
              </a:rPr>
              <a:t>Condition</a:t>
            </a:r>
            <a:r>
              <a:rPr kumimoji="0" lang="es-ES" sz="1600" dirty="0" smtClean="0">
                <a:solidFill>
                  <a:srgbClr val="000000"/>
                </a:solidFill>
                <a:latin typeface="Arial" charset="0"/>
              </a:rPr>
              <a:t> 2 </a:t>
            </a:r>
            <a:r>
              <a:rPr kumimoji="0" lang="es-ES" sz="1600" dirty="0" err="1">
                <a:solidFill>
                  <a:srgbClr val="000000"/>
                </a:solidFill>
                <a:latin typeface="Arial" charset="0"/>
              </a:rPr>
              <a:t>is</a:t>
            </a:r>
            <a:r>
              <a:rPr kumimoji="0" lang="es-ES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1600" dirty="0" err="1">
                <a:solidFill>
                  <a:srgbClr val="000000"/>
                </a:solidFill>
                <a:latin typeface="Arial" charset="0"/>
              </a:rPr>
              <a:t>not</a:t>
            </a:r>
            <a:r>
              <a:rPr kumimoji="0" lang="es-ES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1600" dirty="0" err="1" smtClean="0">
                <a:solidFill>
                  <a:srgbClr val="000000"/>
                </a:solidFill>
                <a:latin typeface="Arial" charset="0"/>
              </a:rPr>
              <a:t>satisfied</a:t>
            </a:r>
            <a:endParaRPr kumimoji="0" lang="es-ES" sz="160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4540" y="1440179"/>
            <a:ext cx="6417159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799" y="4152900"/>
            <a:ext cx="6448941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780" y="2498101"/>
            <a:ext cx="2679699" cy="36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213" y="5484559"/>
            <a:ext cx="1703387" cy="36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uadroTexto 9"/>
          <p:cNvSpPr txBox="1"/>
          <p:nvPr/>
        </p:nvSpPr>
        <p:spPr>
          <a:xfrm>
            <a:off x="208280" y="1995220"/>
            <a:ext cx="3055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s-ES" sz="1600" dirty="0" err="1" smtClean="0">
                <a:solidFill>
                  <a:srgbClr val="000000"/>
                </a:solidFill>
                <a:latin typeface="Arial" charset="0"/>
              </a:rPr>
              <a:t>Condition</a:t>
            </a:r>
            <a:r>
              <a:rPr kumimoji="0" lang="es-ES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1600" dirty="0">
                <a:solidFill>
                  <a:srgbClr val="000000"/>
                </a:solidFill>
                <a:latin typeface="Arial" charset="0"/>
              </a:rPr>
              <a:t>1 </a:t>
            </a:r>
            <a:r>
              <a:rPr kumimoji="0" lang="es-ES" sz="1600" dirty="0" err="1">
                <a:solidFill>
                  <a:srgbClr val="000000"/>
                </a:solidFill>
                <a:latin typeface="Arial" charset="0"/>
              </a:rPr>
              <a:t>is</a:t>
            </a:r>
            <a:r>
              <a:rPr kumimoji="0" lang="es-ES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1600" dirty="0" err="1">
                <a:solidFill>
                  <a:srgbClr val="000000"/>
                </a:solidFill>
                <a:latin typeface="Arial" charset="0"/>
              </a:rPr>
              <a:t>not</a:t>
            </a:r>
            <a:r>
              <a:rPr kumimoji="0" lang="es-ES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1600" dirty="0" err="1" smtClean="0">
                <a:solidFill>
                  <a:srgbClr val="000000"/>
                </a:solidFill>
                <a:latin typeface="Arial" charset="0"/>
              </a:rPr>
              <a:t>satisfied</a:t>
            </a:r>
            <a:endParaRPr kumimoji="0" lang="es-ES" sz="16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CuadroTexto 9"/>
          <p:cNvSpPr txBox="1"/>
          <p:nvPr/>
        </p:nvSpPr>
        <p:spPr>
          <a:xfrm>
            <a:off x="68580" y="4464100"/>
            <a:ext cx="3055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Font typeface="Wingdings" pitchFamily="2" charset="2"/>
              <a:buChar char="§"/>
            </a:pPr>
            <a:r>
              <a:rPr kumimoji="0" lang="es-ES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2000" b="1" dirty="0" err="1" smtClean="0">
                <a:solidFill>
                  <a:srgbClr val="000000"/>
                </a:solidFill>
                <a:latin typeface="Arial" charset="0"/>
              </a:rPr>
              <a:t>Extension</a:t>
            </a:r>
            <a:r>
              <a:rPr kumimoji="0" lang="es-ES" sz="2000" b="1" dirty="0" smtClean="0">
                <a:solidFill>
                  <a:srgbClr val="000000"/>
                </a:solidFill>
                <a:latin typeface="Arial" charset="0"/>
              </a:rPr>
              <a:t> rule 2</a:t>
            </a:r>
            <a:endParaRPr kumimoji="0" lang="es-ES" sz="200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4691" y="3199310"/>
            <a:ext cx="2987040" cy="2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22 Rectángulo"/>
          <p:cNvSpPr/>
          <p:nvPr/>
        </p:nvSpPr>
        <p:spPr>
          <a:xfrm>
            <a:off x="5950132" y="1616528"/>
            <a:ext cx="1153885" cy="3156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378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Strategy for defining polynomial spline spaces</a:t>
            </a: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7343" y="620713"/>
            <a:ext cx="3980577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Straightforward implementation in 3D</a:t>
            </a:r>
          </a:p>
        </p:txBody>
      </p:sp>
      <p:sp>
        <p:nvSpPr>
          <p:cNvPr id="7" name="Rectángulo 12"/>
          <p:cNvSpPr/>
          <p:nvPr/>
        </p:nvSpPr>
        <p:spPr>
          <a:xfrm>
            <a:off x="0" y="1541934"/>
            <a:ext cx="9906000" cy="10081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pic>
        <p:nvPicPr>
          <p:cNvPr id="8" name="Picture 2" descr="C:\Documents and Settings\Rafa\Escritorio\notation.png"/>
          <p:cNvPicPr>
            <a:picLocks noChangeAspect="1" noChangeArrowheads="1"/>
          </p:cNvPicPr>
          <p:nvPr/>
        </p:nvPicPr>
        <p:blipFill>
          <a:blip r:embed="rId3" cstate="print"/>
          <a:srcRect l="17100" t="47295" r="3573" b="7351"/>
          <a:stretch>
            <a:fillRect/>
          </a:stretch>
        </p:blipFill>
        <p:spPr bwMode="auto">
          <a:xfrm>
            <a:off x="5629547" y="3218180"/>
            <a:ext cx="4276453" cy="3460024"/>
          </a:xfrm>
          <a:prstGeom prst="rect">
            <a:avLst/>
          </a:prstGeom>
          <a:noFill/>
        </p:spPr>
      </p:pic>
      <p:sp>
        <p:nvSpPr>
          <p:cNvPr id="9" name="CuadroTexto 2"/>
          <p:cNvSpPr txBox="1"/>
          <p:nvPr/>
        </p:nvSpPr>
        <p:spPr>
          <a:xfrm>
            <a:off x="91447" y="1631131"/>
            <a:ext cx="6553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endParaRPr kumimoji="0" lang="en-US" sz="800" b="1" dirty="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/>
            <a:r>
              <a:rPr kumimoji="0" lang="en-US" sz="2000" dirty="0" smtClean="0">
                <a:solidFill>
                  <a:srgbClr val="000000"/>
                </a:solidFill>
                <a:latin typeface="Arial" charset="0"/>
              </a:rPr>
              <a:t>Support of the </a:t>
            </a:r>
            <a:r>
              <a:rPr kumimoji="0" lang="en-US" sz="2000" dirty="0" err="1" smtClean="0">
                <a:solidFill>
                  <a:srgbClr val="000000"/>
                </a:solidFill>
                <a:latin typeface="Arial" charset="0"/>
              </a:rPr>
              <a:t>trivariate</a:t>
            </a:r>
            <a:r>
              <a:rPr kumimoji="0" lang="en-US" sz="2000" dirty="0" smtClean="0">
                <a:solidFill>
                  <a:srgbClr val="000000"/>
                </a:solidFill>
                <a:latin typeface="Arial" charset="0"/>
              </a:rPr>
              <a:t> function  </a:t>
            </a:r>
            <a:r>
              <a:rPr kumimoji="0" lang="en-US" sz="2000" i="1" dirty="0" err="1" smtClean="0">
                <a:solidFill>
                  <a:srgbClr val="000000"/>
                </a:solidFill>
                <a:latin typeface="Century Schoolbook" pitchFamily="18" charset="0"/>
                <a:cs typeface="Times New Roman" pitchFamily="18" charset="0"/>
              </a:rPr>
              <a:t>N</a:t>
            </a:r>
            <a:r>
              <a:rPr kumimoji="0" lang="en-US" sz="2000" i="1" baseline="-25000" dirty="0" err="1" smtClean="0">
                <a:solidFill>
                  <a:srgbClr val="000000"/>
                </a:solidFill>
                <a:latin typeface="Sylfaen" pitchFamily="18" charset="0"/>
                <a:cs typeface="Times New Roman" pitchFamily="18" charset="0"/>
              </a:rPr>
              <a:t>α</a:t>
            </a:r>
            <a:r>
              <a:rPr kumimoji="0" lang="en-US" sz="2000" dirty="0" smtClean="0">
                <a:solidFill>
                  <a:srgbClr val="000000"/>
                </a:solidFill>
                <a:latin typeface="Arial" charset="0"/>
              </a:rPr>
              <a:t>  with knot vectors: 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0833" y="1729710"/>
            <a:ext cx="3059887" cy="4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uadroTexto 2"/>
          <p:cNvSpPr txBox="1"/>
          <p:nvPr/>
        </p:nvSpPr>
        <p:spPr>
          <a:xfrm>
            <a:off x="76200" y="4054291"/>
            <a:ext cx="3566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endParaRPr kumimoji="0" lang="en-US" sz="800" b="1" dirty="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kumimoji="0" lang="en-US" sz="2000" dirty="0" smtClean="0">
                <a:solidFill>
                  <a:srgbClr val="000000"/>
                </a:solidFill>
                <a:latin typeface="Arial" charset="0"/>
              </a:rPr>
              <a:t>  </a:t>
            </a:r>
            <a:r>
              <a:rPr kumimoji="0" lang="en-US" sz="2000" b="1" dirty="0" smtClean="0">
                <a:solidFill>
                  <a:srgbClr val="000000"/>
                </a:solidFill>
                <a:latin typeface="Arial" charset="0"/>
              </a:rPr>
              <a:t>Frame of the support:</a:t>
            </a:r>
          </a:p>
        </p:txBody>
      </p:sp>
      <p:sp>
        <p:nvSpPr>
          <p:cNvPr id="12" name="CuadroTexto 2"/>
          <p:cNvSpPr txBox="1"/>
          <p:nvPr/>
        </p:nvSpPr>
        <p:spPr>
          <a:xfrm>
            <a:off x="91440" y="3063691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endParaRPr kumimoji="0" lang="en-US" sz="800" b="1" dirty="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kumimoji="0" lang="en-US" sz="2000" b="1" dirty="0" smtClean="0">
                <a:solidFill>
                  <a:srgbClr val="000000"/>
                </a:solidFill>
                <a:latin typeface="Arial" charset="0"/>
              </a:rPr>
              <a:t>  Knot intervals:</a:t>
            </a:r>
          </a:p>
        </p:txBody>
      </p:sp>
      <p:sp>
        <p:nvSpPr>
          <p:cNvPr id="13" name="CuadroTexto 2"/>
          <p:cNvSpPr txBox="1"/>
          <p:nvPr/>
        </p:nvSpPr>
        <p:spPr>
          <a:xfrm>
            <a:off x="295729" y="4875074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12 edges </a:t>
            </a:r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/>
        </p:nvGraphicFramePr>
        <p:xfrm>
          <a:off x="1417638" y="4822462"/>
          <a:ext cx="375761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655" name="Ecuación" r:id="rId5" imgW="1993900" imgH="241300" progId="Equation.3">
                  <p:embed/>
                </p:oleObj>
              </mc:Choice>
              <mc:Fallback>
                <p:oleObj name="Ecuación" r:id="rId5" imgW="1993900" imgH="2413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7638" y="4822462"/>
                        <a:ext cx="3757612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3"/>
          <p:cNvGraphicFramePr>
            <a:graphicFrameLocks noChangeAspect="1"/>
          </p:cNvGraphicFramePr>
          <p:nvPr/>
        </p:nvGraphicFramePr>
        <p:xfrm>
          <a:off x="4918075" y="3230880"/>
          <a:ext cx="82550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656" name="Ecuación" r:id="rId7" imgW="431613" imgH="203112" progId="Equation.3">
                  <p:embed/>
                </p:oleObj>
              </mc:Choice>
              <mc:Fallback>
                <p:oleObj name="Ecuación" r:id="rId7" imgW="431613" imgH="203112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8075" y="3230880"/>
                        <a:ext cx="825500" cy="388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73300" y="3115814"/>
            <a:ext cx="2566988" cy="51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563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Strategy for defining polynomial spline spaces</a:t>
            </a: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7343" y="620713"/>
            <a:ext cx="3980577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Straightforward implementation in 3D</a:t>
            </a:r>
          </a:p>
        </p:txBody>
      </p:sp>
      <p:sp>
        <p:nvSpPr>
          <p:cNvPr id="7" name="CuadroTexto 9"/>
          <p:cNvSpPr txBox="1"/>
          <p:nvPr/>
        </p:nvSpPr>
        <p:spPr>
          <a:xfrm>
            <a:off x="0" y="1522961"/>
            <a:ext cx="990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Font typeface="Wingdings" pitchFamily="2" charset="2"/>
              <a:buChar char="§"/>
            </a:pPr>
            <a:r>
              <a:rPr kumimoji="0" lang="es-E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es-ES" sz="2000" b="1" dirty="0" err="1" smtClean="0">
                <a:solidFill>
                  <a:srgbClr val="000000"/>
                </a:solidFill>
                <a:latin typeface="Arial" charset="0"/>
              </a:rPr>
              <a:t>Condition</a:t>
            </a:r>
            <a:r>
              <a:rPr kumimoji="0" lang="es-ES" sz="2000" b="1" dirty="0" smtClean="0">
                <a:solidFill>
                  <a:srgbClr val="000000"/>
                </a:solidFill>
                <a:latin typeface="Arial" charset="0"/>
              </a:rPr>
              <a:t> 2</a:t>
            </a:r>
            <a:r>
              <a:rPr kumimoji="0" lang="es-ES" sz="1800" b="1" dirty="0" smtClean="0">
                <a:solidFill>
                  <a:srgbClr val="000000"/>
                </a:solidFill>
                <a:latin typeface="Arial" charset="0"/>
              </a:rPr>
              <a:t>: </a:t>
            </a:r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Edges of the </a:t>
            </a:r>
            <a:r>
              <a:rPr kumimoji="0" lang="en-US" sz="1800" dirty="0" err="1" smtClean="0">
                <a:solidFill>
                  <a:srgbClr val="000000"/>
                </a:solidFill>
                <a:latin typeface="Arial" charset="0"/>
              </a:rPr>
              <a:t>cuboidal</a:t>
            </a:r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 function support should be situated over the mesh faces.</a:t>
            </a:r>
            <a:endParaRPr kumimoji="0" lang="es-ES" sz="180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936" y="2408015"/>
            <a:ext cx="8057944" cy="317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" y="2361794"/>
            <a:ext cx="9372600" cy="341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" y="6036475"/>
            <a:ext cx="5740400" cy="37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563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Strategy for defining polynomial spline spaces</a:t>
            </a: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7343" y="620713"/>
            <a:ext cx="1685077" cy="29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Some remarks</a:t>
            </a:r>
          </a:p>
        </p:txBody>
      </p:sp>
      <p:sp>
        <p:nvSpPr>
          <p:cNvPr id="8" name="Rectángulo 6"/>
          <p:cNvSpPr/>
          <p:nvPr/>
        </p:nvSpPr>
        <p:spPr>
          <a:xfrm>
            <a:off x="0" y="1478280"/>
            <a:ext cx="9906000" cy="617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9" name="CuadroTexto 4"/>
          <p:cNvSpPr txBox="1"/>
          <p:nvPr/>
        </p:nvSpPr>
        <p:spPr>
          <a:xfrm>
            <a:off x="2959718" y="1546501"/>
            <a:ext cx="3180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Support  classification</a:t>
            </a:r>
            <a:endParaRPr kumimoji="0"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3" name="12 Grupo"/>
          <p:cNvGrpSpPr/>
          <p:nvPr/>
        </p:nvGrpSpPr>
        <p:grpSpPr>
          <a:xfrm>
            <a:off x="186038" y="2415181"/>
            <a:ext cx="9277367" cy="3160437"/>
            <a:chOff x="186038" y="2880001"/>
            <a:chExt cx="9277367" cy="3160437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4663" y="3610717"/>
              <a:ext cx="4046537" cy="2280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58155" y="2925763"/>
              <a:ext cx="3905250" cy="3114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CuadroTexto 4"/>
            <p:cNvSpPr txBox="1"/>
            <p:nvPr/>
          </p:nvSpPr>
          <p:spPr>
            <a:xfrm>
              <a:off x="186038" y="2880001"/>
              <a:ext cx="40991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eaLnBrk="1" hangingPunct="1"/>
              <a:r>
                <a:rPr kumimoji="0" lang="en-US" sz="2000" dirty="0" smtClean="0">
                  <a:solidFill>
                    <a:srgbClr val="000000"/>
                  </a:solidFill>
                  <a:latin typeface="+mn-lt"/>
                  <a:cs typeface="Arial"/>
                </a:rPr>
                <a:t>possible knot vector configuration</a:t>
              </a:r>
              <a:endParaRPr kumimoji="0" lang="en-US" sz="2000" dirty="0">
                <a:solidFill>
                  <a:srgbClr val="000000"/>
                </a:solidFill>
                <a:latin typeface="+mn-lt"/>
                <a:cs typeface="Arial"/>
              </a:endParaRPr>
            </a:p>
          </p:txBody>
        </p:sp>
      </p:grpSp>
      <p:sp>
        <p:nvSpPr>
          <p:cNvPr id="17" name="CuadroTexto 4"/>
          <p:cNvSpPr txBox="1"/>
          <p:nvPr/>
        </p:nvSpPr>
        <p:spPr>
          <a:xfrm>
            <a:off x="3368040" y="5991501"/>
            <a:ext cx="5670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2000" i="1" dirty="0" smtClean="0">
                <a:solidFill>
                  <a:srgbClr val="000000"/>
                </a:solidFill>
                <a:latin typeface="+mn-lt"/>
                <a:cs typeface="Arial"/>
              </a:rPr>
              <a:t>level of the function support is defined by its </a:t>
            </a:r>
            <a:r>
              <a:rPr kumimoji="0" lang="en-US" sz="2000" b="1" dirty="0" smtClean="0">
                <a:solidFill>
                  <a:srgbClr val="000000"/>
                </a:solidFill>
                <a:latin typeface="+mn-lt"/>
                <a:cs typeface="Arial"/>
              </a:rPr>
              <a:t>h</a:t>
            </a:r>
            <a:endParaRPr kumimoji="0" lang="en-US" sz="2000" b="1" dirty="0">
              <a:solidFill>
                <a:srgbClr val="000000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63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 for defining polynomial </a:t>
            </a:r>
            <a:r>
              <a:rPr lang="en-US" dirty="0" err="1" smtClean="0"/>
              <a:t>spline</a:t>
            </a:r>
            <a:r>
              <a:rPr lang="en-US" dirty="0" smtClean="0"/>
              <a:t> spaces</a:t>
            </a:r>
            <a:endParaRPr 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7343" y="696913"/>
            <a:ext cx="4237057" cy="29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b="1" dirty="0" smtClean="0">
                <a:solidFill>
                  <a:srgbClr val="C8C8C8"/>
                </a:solidFill>
                <a:latin typeface="Arial" charset="0"/>
              </a:rPr>
              <a:t>Properties of the proposed functions</a:t>
            </a:r>
          </a:p>
        </p:txBody>
      </p:sp>
      <p:sp>
        <p:nvSpPr>
          <p:cNvPr id="11" name="Rectángulo 3"/>
          <p:cNvSpPr/>
          <p:nvPr/>
        </p:nvSpPr>
        <p:spPr>
          <a:xfrm>
            <a:off x="0" y="1192173"/>
            <a:ext cx="9906000" cy="1152128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50" y="1349667"/>
            <a:ext cx="8642347" cy="84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226" y="2559586"/>
            <a:ext cx="4749799" cy="34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825" y="3131880"/>
            <a:ext cx="2994025" cy="32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7351" y="3705586"/>
            <a:ext cx="6680200" cy="32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827" y="4324078"/>
            <a:ext cx="9175748" cy="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1" y="5068760"/>
            <a:ext cx="6096000" cy="65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1951" y="5905689"/>
            <a:ext cx="7067550" cy="33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trella de 5 puntas 1"/>
          <p:cNvSpPr/>
          <p:nvPr/>
        </p:nvSpPr>
        <p:spPr>
          <a:xfrm>
            <a:off x="7429501" y="3719199"/>
            <a:ext cx="302593" cy="20992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563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233019" y="106680"/>
            <a:ext cx="7333192" cy="576262"/>
          </a:xfrm>
        </p:spPr>
        <p:txBody>
          <a:bodyPr/>
          <a:lstStyle/>
          <a:p>
            <a:r>
              <a:rPr lang="en-US" dirty="0" err="1" smtClean="0"/>
              <a:t>Spline</a:t>
            </a:r>
            <a:r>
              <a:rPr lang="en-US" dirty="0" smtClean="0"/>
              <a:t> parameterization method</a:t>
            </a:r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7800" y="773113"/>
            <a:ext cx="9156700" cy="29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7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T-mesh transformation along the SUS process</a:t>
            </a:r>
            <a:endParaRPr kumimoji="0" lang="es-ES_tradnl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grpSp>
        <p:nvGrpSpPr>
          <p:cNvPr id="56" name="55 Grupo"/>
          <p:cNvGrpSpPr/>
          <p:nvPr/>
        </p:nvGrpSpPr>
        <p:grpSpPr>
          <a:xfrm>
            <a:off x="353159" y="1844040"/>
            <a:ext cx="9123351" cy="4206240"/>
            <a:chOff x="353159" y="1691640"/>
            <a:chExt cx="9123351" cy="4206240"/>
          </a:xfrm>
        </p:grpSpPr>
        <p:grpSp>
          <p:nvGrpSpPr>
            <p:cNvPr id="57" name="7 Grupo"/>
            <p:cNvGrpSpPr/>
            <p:nvPr/>
          </p:nvGrpSpPr>
          <p:grpSpPr>
            <a:xfrm>
              <a:off x="353159" y="2211382"/>
              <a:ext cx="9123351" cy="3686498"/>
              <a:chOff x="3485590" y="1342703"/>
              <a:chExt cx="7602792" cy="3072082"/>
            </a:xfrm>
          </p:grpSpPr>
          <p:cxnSp>
            <p:nvCxnSpPr>
              <p:cNvPr id="60" name="8 Conector recto de flecha"/>
              <p:cNvCxnSpPr/>
              <p:nvPr/>
            </p:nvCxnSpPr>
            <p:spPr bwMode="auto">
              <a:xfrm>
                <a:off x="6153150" y="2603500"/>
                <a:ext cx="8280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pic>
            <p:nvPicPr>
              <p:cNvPr id="61" name="Picture 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485590" y="1597666"/>
                <a:ext cx="2591570" cy="2588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093105" y="1342703"/>
                <a:ext cx="3995277" cy="30720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8" name="11 CuadroTexto"/>
            <p:cNvSpPr txBox="1"/>
            <p:nvPr/>
          </p:nvSpPr>
          <p:spPr>
            <a:xfrm>
              <a:off x="5577840" y="1691640"/>
              <a:ext cx="3368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s-ES" sz="1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/>
                  <a:cs typeface="+mn-cs"/>
                </a:rPr>
                <a:t>optimized</a:t>
              </a:r>
              <a:r>
                <a:rPr kumimoji="1" lang="es-ES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/>
                  <a:cs typeface="+mn-cs"/>
                </a:rPr>
                <a:t>  </a:t>
              </a:r>
              <a:r>
                <a:rPr kumimoji="1" lang="es-ES" sz="1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/>
                  <a:cs typeface="+mn-cs"/>
                </a:rPr>
                <a:t>physical</a:t>
              </a:r>
              <a:r>
                <a:rPr kumimoji="1" lang="es-ES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/>
                  <a:cs typeface="+mn-cs"/>
                </a:rPr>
                <a:t> T-</a:t>
              </a:r>
              <a:r>
                <a:rPr kumimoji="1" lang="es-ES" sz="1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/>
                  <a:cs typeface="+mn-cs"/>
                </a:rPr>
                <a:t>mesh</a:t>
              </a:r>
              <a:endParaRPr kumimoji="1" lang="es-E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ＭＳ Ｐゴシック"/>
                <a:cs typeface="+mn-cs"/>
              </a:endParaRPr>
            </a:p>
          </p:txBody>
        </p:sp>
        <p:sp>
          <p:nvSpPr>
            <p:cNvPr id="59" name="12 CuadroTexto"/>
            <p:cNvSpPr txBox="1"/>
            <p:nvPr/>
          </p:nvSpPr>
          <p:spPr>
            <a:xfrm>
              <a:off x="655320" y="1844040"/>
              <a:ext cx="2468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s-ES" sz="1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/>
                  <a:cs typeface="+mn-cs"/>
                </a:rPr>
                <a:t>parametric</a:t>
              </a:r>
              <a:r>
                <a:rPr kumimoji="1" lang="es-ES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/>
                  <a:cs typeface="+mn-cs"/>
                </a:rPr>
                <a:t> T-</a:t>
              </a:r>
              <a:r>
                <a:rPr kumimoji="1" lang="es-ES" sz="18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ＭＳ Ｐゴシック"/>
                  <a:cs typeface="+mn-cs"/>
                </a:rPr>
                <a:t>mesh</a:t>
              </a:r>
              <a:endParaRPr kumimoji="1" lang="es-E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ＭＳ Ｐゴシック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867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233019" y="106680"/>
            <a:ext cx="7333192" cy="576262"/>
          </a:xfrm>
        </p:spPr>
        <p:txBody>
          <a:bodyPr/>
          <a:lstStyle/>
          <a:p>
            <a:r>
              <a:rPr lang="en-US" dirty="0" err="1" smtClean="0"/>
              <a:t>Spline</a:t>
            </a:r>
            <a:r>
              <a:rPr lang="en-US" dirty="0" smtClean="0"/>
              <a:t> parameterization method</a:t>
            </a:r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7800" y="773113"/>
            <a:ext cx="9156700" cy="29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l" fontAlgn="auto">
              <a:lnSpc>
                <a:spcPct val="7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sz="1800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T-mesh transformation along the SUS process: Video</a:t>
            </a:r>
            <a:endParaRPr kumimoji="0" lang="es-ES_tradnl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videoTe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43938" y="1572713"/>
            <a:ext cx="7993662" cy="483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3349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" y="1078521"/>
            <a:ext cx="9906000" cy="4689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endParaRPr kumimoji="0" lang="en-US" sz="30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63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Ratio </a:t>
            </a:r>
            <a:r>
              <a:rPr lang="en-US" dirty="0" err="1" smtClean="0"/>
              <a:t>Jacobian</a:t>
            </a:r>
            <a:r>
              <a:rPr lang="en-US" dirty="0" smtClean="0"/>
              <a:t> </a:t>
            </a:r>
            <a:r>
              <a:rPr lang="en-US" b="0" i="1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b="0" i="1" baseline="-25000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="0" dirty="0" smtClean="0"/>
              <a:t>(</a:t>
            </a:r>
            <a:r>
              <a:rPr lang="en-US" b="0" dirty="0" smtClean="0">
                <a:sym typeface="Symbol"/>
              </a:rPr>
              <a:t></a:t>
            </a:r>
            <a:r>
              <a:rPr lang="en-US" b="0" dirty="0" smtClean="0"/>
              <a:t>) </a:t>
            </a:r>
            <a:r>
              <a:rPr lang="en-US" dirty="0" smtClean="0"/>
              <a:t>of parametric transformation</a:t>
            </a:r>
            <a:endParaRPr lang="en-US" dirty="0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83" y="7217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83" y="6916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8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83" y="882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tabLst>
                <a:tab pos="1036638" algn="l"/>
              </a:tabLst>
            </a:pPr>
            <a:endParaRPr kumimoji="0" lang="es-ES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518984" y="720073"/>
            <a:ext cx="7904793" cy="29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A quality metric of the 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mapping 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at any point </a:t>
            </a:r>
            <a:r>
              <a:rPr lang="en-US" sz="1800" i="1" dirty="0" smtClean="0">
                <a:solidFill>
                  <a:srgbClr val="C8C8C8"/>
                </a:solidFill>
                <a:cs typeface="Times New Roman" pitchFamily="18" charset="0"/>
              </a:rPr>
              <a:t>P</a:t>
            </a:r>
            <a:r>
              <a:rPr lang="en-US" sz="1800" b="1" baseline="-25000" dirty="0" smtClean="0">
                <a:solidFill>
                  <a:srgbClr val="C8C8C8"/>
                </a:solidFill>
                <a:cs typeface="Times New Roman" pitchFamily="18" charset="0"/>
              </a:rPr>
              <a:t>0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 (…as conformal as possible)</a:t>
            </a:r>
            <a:r>
              <a:rPr lang="en-US" sz="1800" b="1" baseline="-25000" dirty="0" smtClean="0">
                <a:solidFill>
                  <a:srgbClr val="C8C8C8"/>
                </a:solidFill>
                <a:cs typeface="Times New Roman" pitchFamily="18" charset="0"/>
              </a:rPr>
              <a:t> </a:t>
            </a:r>
            <a:endParaRPr lang="en-US" sz="1800" b="1" baseline="-25000" dirty="0">
              <a:solidFill>
                <a:srgbClr val="C8C8C8"/>
              </a:solidFill>
              <a:cs typeface="Times New Roman" pitchFamily="18" charset="0"/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581210" y="2077014"/>
            <a:ext cx="79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s-ES" sz="2800" dirty="0">
                <a:solidFill>
                  <a:srgbClr val="000000"/>
                </a:solidFill>
                <a:cs typeface="Times New Roman" pitchFamily="18" charset="0"/>
                <a:sym typeface="Symbol"/>
              </a:rPr>
              <a:t>0</a:t>
            </a:r>
            <a:r>
              <a:rPr kumimoji="0" lang="es-E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kumimoji="0" lang="es-ES" sz="2800" dirty="0" smtClean="0">
                <a:solidFill>
                  <a:srgbClr val="000000"/>
                </a:solidFill>
                <a:cs typeface="Times New Roman" pitchFamily="18" charset="0"/>
                <a:sym typeface="Symbol"/>
              </a:rPr>
              <a:t>&lt;</a:t>
            </a:r>
            <a:r>
              <a:rPr kumimoji="0" lang="es-E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endParaRPr kumimoji="0" lang="es-ES" sz="2800" baseline="-25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4412702" y="2077014"/>
            <a:ext cx="922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s-ES" sz="2800" dirty="0" smtClean="0">
                <a:solidFill>
                  <a:srgbClr val="000000"/>
                </a:solidFill>
                <a:cs typeface="Times New Roman" pitchFamily="18" charset="0"/>
                <a:sym typeface="Symbol"/>
              </a:rPr>
              <a:t> 1</a:t>
            </a:r>
            <a:r>
              <a:rPr kumimoji="0" lang="es-E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endParaRPr kumimoji="0" lang="es-ES" sz="2800" baseline="-25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29" y="2857500"/>
            <a:ext cx="9117684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6878" y="1847521"/>
            <a:ext cx="3025775" cy="105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CuadroTexto 11"/>
          <p:cNvSpPr txBox="1"/>
          <p:nvPr/>
        </p:nvSpPr>
        <p:spPr>
          <a:xfrm>
            <a:off x="5499100" y="2038836"/>
            <a:ext cx="415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+mn-lt"/>
              </a:rPr>
              <a:t>w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here </a:t>
            </a:r>
            <a:r>
              <a:rPr lang="en-US" sz="1800" b="1" i="1" dirty="0" smtClean="0">
                <a:solidFill>
                  <a:srgbClr val="000000"/>
                </a:solidFill>
                <a:cs typeface="Times New Roman" pitchFamily="18" charset="0"/>
              </a:rPr>
              <a:t>J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is the 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Jacobian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matrix of the </a:t>
            </a:r>
          </a:p>
          <a:p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spline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mapping </a:t>
            </a:r>
            <a:r>
              <a:rPr lang="en-US" sz="1800" b="1" dirty="0" smtClean="0">
                <a:solidFill>
                  <a:srgbClr val="000000"/>
                </a:solidFill>
                <a:cs typeface="Times New Roman" pitchFamily="18" charset="0"/>
              </a:rPr>
              <a:t>S</a:t>
            </a:r>
            <a:endParaRPr lang="en-US" sz="1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3" name="CuadroTexto 11"/>
          <p:cNvSpPr txBox="1"/>
          <p:nvPr/>
        </p:nvSpPr>
        <p:spPr>
          <a:xfrm>
            <a:off x="703315" y="1428393"/>
            <a:ext cx="415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Valid mapping condition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670" name="Text Box 38"/>
          <p:cNvSpPr txBox="1">
            <a:spLocks noChangeArrowheads="1"/>
          </p:cNvSpPr>
          <p:nvPr/>
        </p:nvSpPr>
        <p:spPr bwMode="auto">
          <a:xfrm>
            <a:off x="160338" y="1712326"/>
            <a:ext cx="9567862" cy="90794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5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Introduction and 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motivation of our work</a:t>
            </a:r>
          </a:p>
          <a:p>
            <a:pPr algn="l"/>
            <a:endParaRPr lang="en-US" sz="28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33672" name="Text Box 40"/>
          <p:cNvSpPr txBox="1">
            <a:spLocks noChangeArrowheads="1"/>
          </p:cNvSpPr>
          <p:nvPr/>
        </p:nvSpPr>
        <p:spPr bwMode="auto">
          <a:xfrm>
            <a:off x="169351" y="2476184"/>
            <a:ext cx="9622349" cy="47705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5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  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Polynomial </a:t>
            </a:r>
            <a:r>
              <a:rPr lang="en-US" sz="2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spline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 spaces over </a:t>
            </a:r>
            <a:r>
              <a:rPr lang="en-US" sz="2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quadtree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 and </a:t>
            </a:r>
            <a:r>
              <a:rPr lang="en-US" sz="2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octree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 T-meshes</a:t>
            </a:r>
            <a:endParaRPr kumimoji="0" lang="en-US" sz="24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33675" name="Text Box 43"/>
          <p:cNvSpPr txBox="1">
            <a:spLocks noChangeArrowheads="1"/>
          </p:cNvSpPr>
          <p:nvPr/>
        </p:nvSpPr>
        <p:spPr bwMode="auto">
          <a:xfrm>
            <a:off x="215854" y="4890977"/>
            <a:ext cx="7124700" cy="47783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5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 </a:t>
            </a:r>
            <a:r>
              <a:rPr lang="en-US" sz="25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Comments and future research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39" y="115888"/>
            <a:ext cx="7333192" cy="576262"/>
          </a:xfrm>
        </p:spPr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10" name="Text Box 40"/>
          <p:cNvSpPr txBox="1">
            <a:spLocks noChangeArrowheads="1"/>
          </p:cNvSpPr>
          <p:nvPr/>
        </p:nvSpPr>
        <p:spPr bwMode="auto">
          <a:xfrm>
            <a:off x="182051" y="3260762"/>
            <a:ext cx="9622349" cy="47705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5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  </a:t>
            </a:r>
            <a:r>
              <a:rPr lang="en-US" sz="2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Spline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 parameterization method for 2D and 3D domains</a:t>
            </a:r>
            <a:endParaRPr kumimoji="0" lang="en-US" sz="24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40"/>
          <p:cNvSpPr txBox="1">
            <a:spLocks noChangeArrowheads="1"/>
          </p:cNvSpPr>
          <p:nvPr/>
        </p:nvSpPr>
        <p:spPr bwMode="auto">
          <a:xfrm>
            <a:off x="182051" y="4101784"/>
            <a:ext cx="9622349" cy="47705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25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  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ZapfDingbats" pitchFamily="82" charset="2"/>
              </a:rPr>
              <a:t>Computational examples</a:t>
            </a:r>
            <a:endParaRPr kumimoji="0" lang="en-US" sz="24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233019" y="106680"/>
            <a:ext cx="7333192" cy="576262"/>
          </a:xfrm>
        </p:spPr>
        <p:txBody>
          <a:bodyPr/>
          <a:lstStyle/>
          <a:p>
            <a:r>
              <a:rPr lang="en-US" dirty="0" err="1" smtClean="0"/>
              <a:t>Spline</a:t>
            </a:r>
            <a:r>
              <a:rPr lang="en-US" dirty="0" smtClean="0"/>
              <a:t> parameterization method</a:t>
            </a:r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7800" y="773113"/>
            <a:ext cx="9156700" cy="29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7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T-mesh transformation along the SUS process: Mean 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ratio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J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acobian</a:t>
            </a:r>
            <a:endParaRPr kumimoji="0" lang="es-ES_tradnl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4876087" y="2425483"/>
            <a:ext cx="4796797" cy="3258472"/>
            <a:chOff x="4876087" y="2425483"/>
            <a:chExt cx="4796797" cy="3258472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6644" y="2915160"/>
              <a:ext cx="396240" cy="1750695"/>
            </a:xfrm>
            <a:prstGeom prst="rect">
              <a:avLst/>
            </a:prstGeom>
          </p:spPr>
        </p:pic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087" y="2425483"/>
              <a:ext cx="4260293" cy="3258472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67" y="2545644"/>
            <a:ext cx="3047999" cy="3047999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2476500" y="6246053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33339A"/>
                </a:solidFill>
                <a:latin typeface="TrebuchetMS"/>
              </a:rPr>
              <a:t>Min value </a:t>
            </a:r>
            <a:r>
              <a:rPr lang="en-US" sz="1800" dirty="0">
                <a:solidFill>
                  <a:srgbClr val="000000"/>
                </a:solidFill>
                <a:latin typeface="TrebuchetMS"/>
              </a:rPr>
              <a:t>of mean ratio Jacobian is </a:t>
            </a:r>
            <a:r>
              <a:rPr lang="en-US" sz="1800" dirty="0" smtClean="0">
                <a:solidFill>
                  <a:srgbClr val="33339A"/>
                </a:solidFill>
                <a:latin typeface="TrebuchetMS"/>
              </a:rPr>
              <a:t>0.16</a:t>
            </a: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403736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78739" y="722313"/>
            <a:ext cx="3583032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Colormap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of mean ratio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Jacobian</a:t>
            </a:r>
            <a:endParaRPr kumimoji="0" lang="es-ES_tradnl" sz="1800" dirty="0">
              <a:solidFill>
                <a:srgbClr val="FFDA79"/>
              </a:solidFill>
              <a:latin typeface="Arial" charset="0"/>
            </a:endParaRPr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220816" y="143992"/>
            <a:ext cx="7332663" cy="576262"/>
          </a:xfrm>
        </p:spPr>
        <p:txBody>
          <a:bodyPr/>
          <a:lstStyle/>
          <a:p>
            <a:pPr lvl="0"/>
            <a:r>
              <a:rPr lang="es-ES_tradnl" dirty="0" err="1" smtClean="0"/>
              <a:t>Spline</a:t>
            </a:r>
            <a:r>
              <a:rPr lang="es-ES_tradnl" dirty="0" smtClean="0"/>
              <a:t>  </a:t>
            </a:r>
            <a:r>
              <a:rPr lang="es-ES_tradnl" dirty="0" err="1" smtClean="0"/>
              <a:t>parameterization</a:t>
            </a:r>
            <a:r>
              <a:rPr lang="es-ES_tradnl" dirty="0" smtClean="0"/>
              <a:t> of 2D </a:t>
            </a:r>
            <a:r>
              <a:rPr lang="es-ES_tradnl" dirty="0" err="1" smtClean="0"/>
              <a:t>geometries</a:t>
            </a:r>
            <a:r>
              <a:rPr lang="es-ES_tradnl" b="0" dirty="0" smtClean="0">
                <a:solidFill>
                  <a:srgbClr val="FFC000"/>
                </a:solidFill>
              </a:rPr>
              <a:t/>
            </a:r>
            <a:br>
              <a:rPr lang="es-ES_tradnl" b="0" dirty="0" smtClean="0">
                <a:solidFill>
                  <a:srgbClr val="FFC000"/>
                </a:solidFill>
              </a:rPr>
            </a:br>
            <a:r>
              <a:rPr lang="es-ES" b="0" dirty="0" smtClean="0">
                <a:solidFill>
                  <a:srgbClr val="FFC000"/>
                </a:solidFill>
                <a:latin typeface="+mn-lt"/>
              </a:rPr>
              <a:t/>
            </a:r>
            <a:br>
              <a:rPr lang="es-ES" b="0" dirty="0" smtClean="0">
                <a:solidFill>
                  <a:srgbClr val="FFC000"/>
                </a:solidFill>
                <a:latin typeface="+mn-lt"/>
              </a:rPr>
            </a:br>
            <a:endParaRPr lang="es-ES" b="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3" name="12 Flecha derecha"/>
          <p:cNvSpPr/>
          <p:nvPr/>
        </p:nvSpPr>
        <p:spPr>
          <a:xfrm>
            <a:off x="3861771" y="4184211"/>
            <a:ext cx="955445" cy="172748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/>
            <a:endParaRPr kumimoji="0" lang="es-ES" sz="1800" dirty="0">
              <a:solidFill>
                <a:srgbClr val="FFFFFF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39" y="2804194"/>
            <a:ext cx="3099245" cy="310553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47" y="1688406"/>
            <a:ext cx="4602099" cy="434692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76500" y="6246053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33339A"/>
                </a:solidFill>
                <a:latin typeface="TrebuchetMS"/>
              </a:rPr>
              <a:t>Min value </a:t>
            </a:r>
            <a:r>
              <a:rPr lang="en-US" sz="1800" dirty="0">
                <a:solidFill>
                  <a:srgbClr val="000000"/>
                </a:solidFill>
                <a:latin typeface="TrebuchetMS"/>
              </a:rPr>
              <a:t>of mean ratio Jacobian is </a:t>
            </a:r>
            <a:r>
              <a:rPr lang="en-US" sz="1800" dirty="0">
                <a:solidFill>
                  <a:srgbClr val="33339A"/>
                </a:solidFill>
                <a:latin typeface="TrebuchetMS"/>
              </a:rPr>
              <a:t>0.23</a:t>
            </a: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96319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525" y="2326229"/>
            <a:ext cx="5705475" cy="3657600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78739" y="722313"/>
            <a:ext cx="3583032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Colormap</a:t>
            </a:r>
            <a:r>
              <a:rPr kumimoji="0" lang="es-ES_tradnl" sz="18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of mean ratio </a:t>
            </a:r>
            <a:r>
              <a:rPr kumimoji="0" lang="es-ES_tradnl" sz="18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Jacobian</a:t>
            </a:r>
            <a:endParaRPr kumimoji="0" lang="es-ES_tradnl" sz="1800" dirty="0">
              <a:solidFill>
                <a:srgbClr val="FFDA79"/>
              </a:solidFill>
              <a:latin typeface="Arial" charset="0"/>
            </a:endParaRPr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220816" y="143992"/>
            <a:ext cx="7332663" cy="576262"/>
          </a:xfrm>
        </p:spPr>
        <p:txBody>
          <a:bodyPr/>
          <a:lstStyle/>
          <a:p>
            <a:pPr lvl="0"/>
            <a:r>
              <a:rPr lang="es-ES_tradnl" dirty="0" err="1" smtClean="0"/>
              <a:t>Spline</a:t>
            </a:r>
            <a:r>
              <a:rPr lang="es-ES_tradnl" dirty="0" smtClean="0"/>
              <a:t>  </a:t>
            </a:r>
            <a:r>
              <a:rPr lang="es-ES_tradnl" dirty="0" err="1" smtClean="0"/>
              <a:t>parameterization</a:t>
            </a:r>
            <a:r>
              <a:rPr lang="es-ES_tradnl" dirty="0" smtClean="0"/>
              <a:t> of 2D </a:t>
            </a:r>
            <a:r>
              <a:rPr lang="es-ES_tradnl" dirty="0" err="1" smtClean="0"/>
              <a:t>geometries</a:t>
            </a:r>
            <a:r>
              <a:rPr lang="es-ES_tradnl" b="0" dirty="0" smtClean="0">
                <a:solidFill>
                  <a:srgbClr val="FFC000"/>
                </a:solidFill>
              </a:rPr>
              <a:t/>
            </a:r>
            <a:br>
              <a:rPr lang="es-ES_tradnl" b="0" dirty="0" smtClean="0">
                <a:solidFill>
                  <a:srgbClr val="FFC000"/>
                </a:solidFill>
              </a:rPr>
            </a:br>
            <a:r>
              <a:rPr lang="es-ES" b="0" dirty="0" smtClean="0">
                <a:solidFill>
                  <a:srgbClr val="FFC000"/>
                </a:solidFill>
                <a:latin typeface="+mn-lt"/>
              </a:rPr>
              <a:t/>
            </a:r>
            <a:br>
              <a:rPr lang="es-ES" b="0" dirty="0" smtClean="0">
                <a:solidFill>
                  <a:srgbClr val="FFC000"/>
                </a:solidFill>
                <a:latin typeface="+mn-lt"/>
              </a:rPr>
            </a:br>
            <a:endParaRPr lang="es-ES" b="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30" y="2539589"/>
            <a:ext cx="3227070" cy="323088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453054" y="6279261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33339A"/>
                </a:solidFill>
                <a:latin typeface="TrebuchetMS"/>
              </a:rPr>
              <a:t>Min value </a:t>
            </a:r>
            <a:r>
              <a:rPr lang="en-US" sz="1800" dirty="0">
                <a:solidFill>
                  <a:srgbClr val="000000"/>
                </a:solidFill>
                <a:latin typeface="TrebuchetMS"/>
              </a:rPr>
              <a:t>of mean ratio Jacobian is </a:t>
            </a:r>
            <a:r>
              <a:rPr lang="en-US" sz="1800" dirty="0">
                <a:solidFill>
                  <a:srgbClr val="33339A"/>
                </a:solidFill>
                <a:latin typeface="TrebuchetMS"/>
              </a:rPr>
              <a:t>0.09</a:t>
            </a: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35845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43194" y="662263"/>
            <a:ext cx="5352747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Poisson problem with 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Dirichlet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 boundary condition 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1039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err="1" smtClean="0">
                <a:solidFill>
                  <a:srgbClr val="FFFFFF"/>
                </a:solidFill>
                <a:latin typeface="Trebuchet MS" pitchFamily="34" charset="0"/>
              </a:rPr>
              <a:t>Isogeometric</a:t>
            </a:r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 analysis on 2D complex domain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746" y="3956046"/>
            <a:ext cx="3522422" cy="44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806" y="1762152"/>
            <a:ext cx="3248406" cy="889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203204" y="3312771"/>
            <a:ext cx="6390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000000"/>
                </a:solidFill>
              </a:rPr>
              <a:t>●  Analytical solution:  Steep wave front given by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93914" y="5105591"/>
            <a:ext cx="7639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●  Adaptive strategy: Residual-type error indicator:</a:t>
            </a:r>
            <a:endParaRPr lang="en-US" sz="2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3" name="18 Grupo"/>
          <p:cNvGrpSpPr/>
          <p:nvPr/>
        </p:nvGrpSpPr>
        <p:grpSpPr>
          <a:xfrm>
            <a:off x="2542529" y="5657067"/>
            <a:ext cx="4665917" cy="868909"/>
            <a:chOff x="356533" y="5680309"/>
            <a:chExt cx="4665917" cy="868909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6533" y="5843594"/>
              <a:ext cx="1363370" cy="484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58042" y="5680309"/>
              <a:ext cx="3264408" cy="868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8286" y="1493950"/>
            <a:ext cx="2575866" cy="220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18 Grupo"/>
          <p:cNvGrpSpPr/>
          <p:nvPr/>
        </p:nvGrpSpPr>
        <p:grpSpPr>
          <a:xfrm>
            <a:off x="4541287" y="3961561"/>
            <a:ext cx="5040618" cy="847031"/>
            <a:chOff x="4541287" y="3961551"/>
            <a:chExt cx="5040618" cy="847031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72486" y="3971924"/>
              <a:ext cx="4336999" cy="415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0497" name="Picture 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699385" y="4401594"/>
              <a:ext cx="2882520" cy="383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0498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41287" y="4399710"/>
              <a:ext cx="2052705" cy="408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16 Rectángulo"/>
            <p:cNvSpPr/>
            <p:nvPr/>
          </p:nvSpPr>
          <p:spPr>
            <a:xfrm>
              <a:off x="6470695" y="4337186"/>
              <a:ext cx="26161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  <a:cs typeface="Times New Roman" pitchFamily="18" charset="0"/>
                </a:rPr>
                <a:t>,</a:t>
              </a:r>
              <a:endParaRPr lang="es-ES" dirty="0"/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9134475" y="3961551"/>
              <a:ext cx="26161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  <a:cs typeface="Times New Roman" pitchFamily="18" charset="0"/>
                </a:rPr>
                <a:t>,</a:t>
              </a:r>
              <a:endParaRPr lang="es-ES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43192" y="607835"/>
            <a:ext cx="4968027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Domain parameterization. Mean ratio 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Jacobian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33461" y="38637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smtClean="0">
                <a:solidFill>
                  <a:srgbClr val="FFFFFF"/>
                </a:solidFill>
                <a:latin typeface="Trebuchet MS" pitchFamily="34" charset="0"/>
              </a:rPr>
              <a:t>Isogeometric analysis for 2D Poisson problem</a:t>
            </a:r>
            <a:endParaRPr lang="en-US" sz="2400" b="1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7457" y="1513241"/>
            <a:ext cx="5201869" cy="4260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411" y="2196753"/>
            <a:ext cx="4148023" cy="363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884650" y="5844775"/>
            <a:ext cx="487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parametric domain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188170" y="5860015"/>
            <a:ext cx="487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physical domain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476500" y="6292953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33339A"/>
                </a:solidFill>
                <a:latin typeface="TrebuchetMS"/>
              </a:rPr>
              <a:t>Min value </a:t>
            </a:r>
            <a:r>
              <a:rPr lang="en-US" sz="1800" dirty="0">
                <a:solidFill>
                  <a:srgbClr val="000000"/>
                </a:solidFill>
                <a:latin typeface="TrebuchetMS"/>
              </a:rPr>
              <a:t>of mean ratio Jacobian is </a:t>
            </a:r>
            <a:r>
              <a:rPr lang="en-US" sz="1800" dirty="0">
                <a:solidFill>
                  <a:srgbClr val="33339A"/>
                </a:solidFill>
                <a:latin typeface="TrebuchetMS"/>
              </a:rPr>
              <a:t>0.23</a:t>
            </a:r>
            <a:endParaRPr lang="es-ES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545" y="1908175"/>
            <a:ext cx="874395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350524" y="1737971"/>
            <a:ext cx="2392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Final refinement</a:t>
            </a:r>
            <a:r>
              <a:rPr lang="es-E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976090" y="6086075"/>
            <a:ext cx="223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parametric domain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233890" y="6055595"/>
            <a:ext cx="2071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physical domain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43192" y="607835"/>
            <a:ext cx="4390946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Poisson problem on puzzle piece domain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33461" y="38637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smtClean="0">
                <a:solidFill>
                  <a:srgbClr val="FFFFFF"/>
                </a:solidFill>
                <a:latin typeface="Trebuchet MS" pitchFamily="34" charset="0"/>
              </a:rPr>
              <a:t>Isogeometric analysis for 2D Poisson problem</a:t>
            </a:r>
            <a:endParaRPr lang="en-US" sz="2400" b="1">
              <a:solidFill>
                <a:srgbClr val="FFFFFF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5" y="1815465"/>
            <a:ext cx="878205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274324" y="1649071"/>
            <a:ext cx="4008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Numerical solution:</a:t>
            </a: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84650" y="5966695"/>
            <a:ext cx="487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parametric domain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5776690" y="5997175"/>
            <a:ext cx="487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physical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domain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43192" y="607835"/>
            <a:ext cx="4390946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Poisson problem on puzzle piece domain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33461" y="38637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smtClean="0">
                <a:solidFill>
                  <a:srgbClr val="FFFFFF"/>
                </a:solidFill>
                <a:latin typeface="Trebuchet MS" pitchFamily="34" charset="0"/>
              </a:rPr>
              <a:t>Isogeometric analysis for 2D Poisson problem</a:t>
            </a:r>
            <a:endParaRPr lang="en-US" sz="2400" b="1">
              <a:solidFill>
                <a:srgbClr val="FFFFFF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289564" y="1496671"/>
            <a:ext cx="2941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Error convergence</a:t>
            </a:r>
            <a:r>
              <a:rPr lang="es-E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803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2200" y="2029460"/>
            <a:ext cx="5717712" cy="464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4538075" y="1580118"/>
            <a:ext cx="4876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adaptive and uniform refinement, IGA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43192" y="607835"/>
            <a:ext cx="4390946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Poisson problem on puzzle piece domain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33461" y="38637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err="1" smtClean="0">
                <a:solidFill>
                  <a:srgbClr val="FFFFFF"/>
                </a:solidFill>
                <a:latin typeface="Trebuchet MS" pitchFamily="34" charset="0"/>
              </a:rPr>
              <a:t>Isogeometric</a:t>
            </a:r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 analysis for 2D Poisson problem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2069" y="161608"/>
            <a:ext cx="7333192" cy="576262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Surface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modelling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CuadroTexto 4"/>
          <p:cNvSpPr txBox="1"/>
          <p:nvPr/>
        </p:nvSpPr>
        <p:spPr>
          <a:xfrm>
            <a:off x="5215238" y="1623971"/>
            <a:ext cx="4919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b="1" dirty="0" smtClean="0">
                <a:solidFill>
                  <a:srgbClr val="000000"/>
                </a:solidFill>
                <a:latin typeface="+mn-lt"/>
                <a:cs typeface="Arial"/>
              </a:rPr>
              <a:t>Floater parameterization</a:t>
            </a:r>
            <a:endParaRPr kumimoji="0" lang="en-US" sz="1600" b="1" dirty="0">
              <a:solidFill>
                <a:srgbClr val="000000"/>
              </a:solidFill>
              <a:latin typeface="+mn-lt"/>
              <a:cs typeface="Arial"/>
            </a:endParaRPr>
          </a:p>
        </p:txBody>
      </p:sp>
      <p:sp>
        <p:nvSpPr>
          <p:cNvPr id="11" name="CuadroTexto 4"/>
          <p:cNvSpPr txBox="1"/>
          <p:nvPr/>
        </p:nvSpPr>
        <p:spPr>
          <a:xfrm>
            <a:off x="870568" y="6272171"/>
            <a:ext cx="4919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i="1" dirty="0" smtClean="0">
                <a:solidFill>
                  <a:srgbClr val="000000"/>
                </a:solidFill>
                <a:latin typeface="+mn-lt"/>
                <a:cs typeface="Arial"/>
              </a:rPr>
              <a:t>input surface triangulation</a:t>
            </a:r>
            <a:endParaRPr kumimoji="0" lang="en-US" sz="1600" i="1" dirty="0">
              <a:solidFill>
                <a:srgbClr val="000000"/>
              </a:solidFill>
              <a:latin typeface="+mn-lt"/>
              <a:cs typeface="Arial"/>
            </a:endParaRPr>
          </a:p>
        </p:txBody>
      </p:sp>
      <p:sp>
        <p:nvSpPr>
          <p:cNvPr id="16" name="CuadroTexto 4"/>
          <p:cNvSpPr txBox="1"/>
          <p:nvPr/>
        </p:nvSpPr>
        <p:spPr>
          <a:xfrm>
            <a:off x="5120641" y="6171841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i="1" dirty="0" smtClean="0">
                <a:solidFill>
                  <a:srgbClr val="000000"/>
                </a:solidFill>
                <a:latin typeface="+mn-lt"/>
                <a:cs typeface="Arial"/>
              </a:rPr>
              <a:t>parametric domain triangulation</a:t>
            </a:r>
          </a:p>
          <a:p>
            <a:pPr algn="l" eaLnBrk="1" hangingPunct="1"/>
            <a:endParaRPr kumimoji="0" lang="en-US" sz="1600" i="1" dirty="0">
              <a:solidFill>
                <a:srgbClr val="000000"/>
              </a:solidFill>
              <a:latin typeface="+mn-lt"/>
              <a:cs typeface="Arial"/>
            </a:endParaRPr>
          </a:p>
        </p:txBody>
      </p:sp>
      <p:pic>
        <p:nvPicPr>
          <p:cNvPr id="1681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2550" y="2759251"/>
            <a:ext cx="3201727" cy="3194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42 Grupo"/>
          <p:cNvGrpSpPr/>
          <p:nvPr/>
        </p:nvGrpSpPr>
        <p:grpSpPr>
          <a:xfrm>
            <a:off x="5181600" y="2813056"/>
            <a:ext cx="3128010" cy="3964934"/>
            <a:chOff x="14768964" y="1547430"/>
            <a:chExt cx="3128010" cy="3964934"/>
          </a:xfrm>
        </p:grpSpPr>
        <p:pic>
          <p:nvPicPr>
            <p:cNvPr id="137728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768964" y="1547430"/>
              <a:ext cx="3128010" cy="3135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CuadroTexto 4"/>
            <p:cNvSpPr txBox="1"/>
            <p:nvPr/>
          </p:nvSpPr>
          <p:spPr>
            <a:xfrm>
              <a:off x="15297284" y="4927589"/>
              <a:ext cx="23749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kumimoji="0" lang="en-US" sz="1600" i="1" dirty="0" err="1" smtClean="0">
                  <a:solidFill>
                    <a:srgbClr val="000000"/>
                  </a:solidFill>
                  <a:latin typeface="+mn-lt"/>
                  <a:cs typeface="Arial"/>
                </a:rPr>
                <a:t>quadtree</a:t>
              </a:r>
              <a:r>
                <a:rPr kumimoji="0" lang="en-US" sz="1600" i="1" dirty="0" smtClean="0">
                  <a:solidFill>
                    <a:srgbClr val="000000"/>
                  </a:solidFill>
                  <a:latin typeface="+mn-lt"/>
                  <a:cs typeface="Arial"/>
                </a:rPr>
                <a:t> T-mesh</a:t>
              </a:r>
            </a:p>
            <a:p>
              <a:pPr algn="l" eaLnBrk="1" hangingPunct="1"/>
              <a:endParaRPr kumimoji="0" lang="en-US" sz="1600" i="1" dirty="0">
                <a:solidFill>
                  <a:srgbClr val="000000"/>
                </a:solidFill>
                <a:latin typeface="+mn-lt"/>
                <a:cs typeface="Arial"/>
              </a:endParaRPr>
            </a:p>
          </p:txBody>
        </p:sp>
      </p:grp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" y="1593824"/>
            <a:ext cx="3162300" cy="457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43 Grupo"/>
          <p:cNvGrpSpPr/>
          <p:nvPr/>
        </p:nvGrpSpPr>
        <p:grpSpPr>
          <a:xfrm>
            <a:off x="571500" y="1615440"/>
            <a:ext cx="5250314" cy="4972049"/>
            <a:chOff x="10344150" y="476250"/>
            <a:chExt cx="4983614" cy="4796478"/>
          </a:xfrm>
        </p:grpSpPr>
        <p:pic>
          <p:nvPicPr>
            <p:cNvPr id="168141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344150" y="476250"/>
              <a:ext cx="3037794" cy="4319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CuadroTexto 4"/>
            <p:cNvSpPr txBox="1"/>
            <p:nvPr/>
          </p:nvSpPr>
          <p:spPr>
            <a:xfrm>
              <a:off x="10408402" y="4934174"/>
              <a:ext cx="49193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/>
              <a:r>
                <a:rPr kumimoji="0" lang="en-US" sz="1600" i="1" dirty="0" err="1" smtClean="0">
                  <a:solidFill>
                    <a:srgbClr val="000000"/>
                  </a:solidFill>
                  <a:latin typeface="+mn-lt"/>
                  <a:cs typeface="Arial"/>
                </a:rPr>
                <a:t>spline</a:t>
              </a:r>
              <a:r>
                <a:rPr kumimoji="0" lang="en-US" sz="1600" i="1" dirty="0" smtClean="0">
                  <a:solidFill>
                    <a:srgbClr val="000000"/>
                  </a:solidFill>
                  <a:latin typeface="+mn-lt"/>
                  <a:cs typeface="Arial"/>
                </a:rPr>
                <a:t> representation of the surface</a:t>
              </a:r>
              <a:endParaRPr kumimoji="0" lang="en-US" sz="1600" i="1" dirty="0">
                <a:solidFill>
                  <a:srgbClr val="000000"/>
                </a:solidFill>
                <a:latin typeface="+mn-lt"/>
                <a:cs typeface="Arial"/>
              </a:endParaRPr>
            </a:p>
          </p:txBody>
        </p:sp>
      </p:grpSp>
      <p:sp>
        <p:nvSpPr>
          <p:cNvPr id="24" name="Freeform 96"/>
          <p:cNvSpPr>
            <a:spLocks/>
          </p:cNvSpPr>
          <p:nvPr/>
        </p:nvSpPr>
        <p:spPr bwMode="auto">
          <a:xfrm rot="1334399" flipH="1">
            <a:off x="3478261" y="1856105"/>
            <a:ext cx="2427287" cy="623888"/>
          </a:xfrm>
          <a:custGeom>
            <a:avLst/>
            <a:gdLst/>
            <a:ahLst/>
            <a:cxnLst>
              <a:cxn ang="0">
                <a:pos x="0" y="213"/>
              </a:cxn>
              <a:cxn ang="0">
                <a:pos x="352" y="69"/>
              </a:cxn>
              <a:cxn ang="0">
                <a:pos x="682" y="5"/>
              </a:cxn>
              <a:cxn ang="0">
                <a:pos x="1002" y="37"/>
              </a:cxn>
              <a:cxn ang="0">
                <a:pos x="1280" y="138"/>
              </a:cxn>
              <a:cxn ang="0">
                <a:pos x="1514" y="287"/>
              </a:cxn>
              <a:cxn ang="0">
                <a:pos x="1800" y="534"/>
              </a:cxn>
            </a:cxnLst>
            <a:rect l="0" t="0" r="r" b="b"/>
            <a:pathLst>
              <a:path w="1800" h="534">
                <a:moveTo>
                  <a:pt x="0" y="213"/>
                </a:moveTo>
                <a:cubicBezTo>
                  <a:pt x="59" y="189"/>
                  <a:pt x="238" y="104"/>
                  <a:pt x="352" y="69"/>
                </a:cubicBezTo>
                <a:cubicBezTo>
                  <a:pt x="466" y="34"/>
                  <a:pt x="574" y="10"/>
                  <a:pt x="682" y="5"/>
                </a:cubicBezTo>
                <a:cubicBezTo>
                  <a:pt x="790" y="0"/>
                  <a:pt x="903" y="15"/>
                  <a:pt x="1002" y="37"/>
                </a:cubicBezTo>
                <a:cubicBezTo>
                  <a:pt x="1101" y="59"/>
                  <a:pt x="1195" y="96"/>
                  <a:pt x="1280" y="138"/>
                </a:cubicBezTo>
                <a:cubicBezTo>
                  <a:pt x="1365" y="180"/>
                  <a:pt x="1427" y="221"/>
                  <a:pt x="1514" y="287"/>
                </a:cubicBezTo>
                <a:cubicBezTo>
                  <a:pt x="1601" y="353"/>
                  <a:pt x="1741" y="483"/>
                  <a:pt x="1800" y="534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72298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1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11" grpId="0"/>
      <p:bldP spid="16" grpId="0"/>
      <p:bldP spid="16" grpId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71" y="1470658"/>
            <a:ext cx="7383856" cy="473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uadroTexto 4"/>
          <p:cNvSpPr txBox="1"/>
          <p:nvPr/>
        </p:nvSpPr>
        <p:spPr>
          <a:xfrm>
            <a:off x="821038" y="6230261"/>
            <a:ext cx="4919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i="1" dirty="0" smtClean="0">
                <a:solidFill>
                  <a:srgbClr val="000000"/>
                </a:solidFill>
                <a:latin typeface="+mn-lt"/>
                <a:cs typeface="Arial"/>
              </a:rPr>
              <a:t>input surface triangulation</a:t>
            </a:r>
            <a:endParaRPr kumimoji="0" lang="en-US" sz="1600" i="1" dirty="0">
              <a:solidFill>
                <a:srgbClr val="000000"/>
              </a:solidFill>
              <a:latin typeface="+mn-lt"/>
              <a:cs typeface="Arial"/>
            </a:endParaRPr>
          </a:p>
        </p:txBody>
      </p:sp>
      <p:sp>
        <p:nvSpPr>
          <p:cNvPr id="13" name="CuadroTexto 4"/>
          <p:cNvSpPr txBox="1"/>
          <p:nvPr/>
        </p:nvSpPr>
        <p:spPr>
          <a:xfrm>
            <a:off x="4986638" y="6223911"/>
            <a:ext cx="4919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i="1" dirty="0" err="1" smtClean="0">
                <a:solidFill>
                  <a:srgbClr val="000000"/>
                </a:solidFill>
                <a:latin typeface="+mn-lt"/>
                <a:cs typeface="Arial"/>
              </a:rPr>
              <a:t>spline</a:t>
            </a:r>
            <a:r>
              <a:rPr kumimoji="0" lang="en-US" sz="1600" i="1" dirty="0" smtClean="0">
                <a:solidFill>
                  <a:srgbClr val="000000"/>
                </a:solidFill>
                <a:latin typeface="+mn-lt"/>
                <a:cs typeface="Arial"/>
              </a:rPr>
              <a:t> representation of the surface</a:t>
            </a:r>
            <a:endParaRPr kumimoji="0" lang="en-US" sz="1600" i="1" dirty="0">
              <a:solidFill>
                <a:srgbClr val="000000"/>
              </a:solidFill>
              <a:latin typeface="+mn-lt"/>
              <a:cs typeface="Arial"/>
            </a:endParaRPr>
          </a:p>
        </p:txBody>
      </p:sp>
      <p:pic>
        <p:nvPicPr>
          <p:cNvPr id="13772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030" y="1495404"/>
            <a:ext cx="7311008" cy="473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2069" y="161608"/>
            <a:ext cx="733319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r>
              <a:rPr kumimoji="0" lang="en-US" kern="0" smtClean="0">
                <a:latin typeface="Arial" pitchFamily="34" charset="0"/>
                <a:cs typeface="Arial" pitchFamily="34" charset="0"/>
              </a:rPr>
              <a:t>Surface modelling  </a:t>
            </a:r>
            <a:endParaRPr kumimoji="0" lang="en-US" kern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62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8689" y="231262"/>
            <a:ext cx="7333192" cy="576262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en-US" dirty="0" smtClean="0">
                <a:cs typeface="Arial" pitchFamily="34" charset="0"/>
              </a:rPr>
              <a:t>Our research</a:t>
            </a:r>
            <a:r>
              <a:rPr lang="es-ES" dirty="0" smtClean="0">
                <a:cs typeface="Arial" pitchFamily="34" charset="0"/>
              </a:rPr>
              <a:t>:</a:t>
            </a:r>
            <a:r>
              <a:rPr lang="en-US" dirty="0" smtClean="0">
                <a:cs typeface="Arial" pitchFamily="34" charset="0"/>
              </a:rPr>
              <a:t> open problems of </a:t>
            </a:r>
            <a:r>
              <a:rPr lang="en-US" dirty="0" err="1" smtClean="0">
                <a:cs typeface="Arial" pitchFamily="34" charset="0"/>
              </a:rPr>
              <a:t>Isogeometric</a:t>
            </a:r>
            <a:r>
              <a:rPr lang="en-US" dirty="0" smtClean="0">
                <a:cs typeface="Arial" pitchFamily="34" charset="0"/>
              </a:rPr>
              <a:t> Analysis</a:t>
            </a:r>
            <a:endParaRPr lang="en-US" dirty="0">
              <a:cs typeface="Arial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27740" y="1544084"/>
            <a:ext cx="9263990" cy="20005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s-ES" sz="1600" b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algn="l">
              <a:buFont typeface="Wingdings" pitchFamily="2" charset="2"/>
              <a:buChar char="q"/>
            </a:pPr>
            <a:r>
              <a:rPr lang="es-ES" sz="1800" b="1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  </a:t>
            </a:r>
            <a:r>
              <a:rPr lang="es-E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Local </a:t>
            </a:r>
            <a:r>
              <a:rPr lang="es-ES" sz="20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refinement</a:t>
            </a:r>
            <a:r>
              <a:rPr lang="es-E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s-ES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Tensor 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product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structure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of B-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spline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spaces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does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not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allow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local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enrichment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approximation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space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A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strategy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construction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spline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spaces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local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refinement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needed</a:t>
            </a:r>
            <a:r>
              <a:rPr lang="es-E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s-ES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es-ES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endParaRPr lang="es-ES" sz="1600" dirty="0" smtClean="0">
              <a:solidFill>
                <a:schemeClr val="tx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007" y="3591595"/>
            <a:ext cx="2304539" cy="2274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6084" y="3634976"/>
            <a:ext cx="2292439" cy="221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CuadroTexto"/>
          <p:cNvSpPr txBox="1"/>
          <p:nvPr/>
        </p:nvSpPr>
        <p:spPr>
          <a:xfrm>
            <a:off x="1002667" y="5967806"/>
            <a:ext cx="2196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solidFill>
                  <a:schemeClr val="tx1"/>
                </a:solidFill>
                <a:latin typeface="+mj-lt"/>
              </a:rPr>
              <a:t>global refinement </a:t>
            </a:r>
            <a:endParaRPr lang="es-ES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790012" y="5980374"/>
            <a:ext cx="2471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solidFill>
                  <a:schemeClr val="tx1"/>
                </a:solidFill>
                <a:latin typeface="+mj-lt"/>
              </a:rPr>
              <a:t>local  refinement</a:t>
            </a:r>
            <a:endParaRPr lang="es-ES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418445" y="823913"/>
            <a:ext cx="1954381" cy="29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Local refinement </a:t>
            </a:r>
            <a:endParaRPr kumimoji="0" lang="en-US" sz="1800" dirty="0">
              <a:solidFill>
                <a:srgbClr val="C8C8C8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71781" y="176848"/>
            <a:ext cx="7333192" cy="576262"/>
          </a:xfrm>
          <a:prstGeom prst="rect">
            <a:avLst/>
          </a:prstGeom>
        </p:spPr>
        <p:txBody>
          <a:bodyPr/>
          <a:lstStyle/>
          <a:p>
            <a:pPr lvl="0" algn="r">
              <a:defRPr/>
            </a:pPr>
            <a:r>
              <a:rPr lang="en-US" dirty="0" smtClean="0">
                <a:cs typeface="Arial" pitchFamily="34" charset="0"/>
              </a:rPr>
              <a:t>3D Helmholtz equation with variable frequency</a:t>
            </a:r>
            <a:endParaRPr lang="en-US" dirty="0">
              <a:cs typeface="Arial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401530" y="4861794"/>
            <a:ext cx="2559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Solution: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endParaRPr lang="en-US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9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233" y="2048195"/>
            <a:ext cx="4997767" cy="133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36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8010" y="5191990"/>
            <a:ext cx="2693670" cy="91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36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513" y="4280589"/>
            <a:ext cx="5195887" cy="2318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56120" y="1920068"/>
            <a:ext cx="2575560" cy="264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3 Grupo"/>
          <p:cNvGrpSpPr/>
          <p:nvPr/>
        </p:nvGrpSpPr>
        <p:grpSpPr>
          <a:xfrm>
            <a:off x="859155" y="2462700"/>
            <a:ext cx="9582785" cy="4063827"/>
            <a:chOff x="1316355" y="2363640"/>
            <a:chExt cx="9582785" cy="4063827"/>
          </a:xfrm>
        </p:grpSpPr>
        <p:pic>
          <p:nvPicPr>
            <p:cNvPr id="138445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16355" y="2363640"/>
              <a:ext cx="7355205" cy="3374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10 CuadroTexto"/>
            <p:cNvSpPr txBox="1"/>
            <p:nvPr/>
          </p:nvSpPr>
          <p:spPr>
            <a:xfrm>
              <a:off x="1527270" y="6058135"/>
              <a:ext cx="4876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i="1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initial mesh, IGA</a:t>
              </a:r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6023070" y="6058135"/>
              <a:ext cx="4876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i="1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final mesh, IGA</a:t>
              </a:r>
            </a:p>
          </p:txBody>
        </p:sp>
      </p:grpSp>
      <p:grpSp>
        <p:nvGrpSpPr>
          <p:cNvPr id="3" name="15 Grupo"/>
          <p:cNvGrpSpPr/>
          <p:nvPr/>
        </p:nvGrpSpPr>
        <p:grpSpPr>
          <a:xfrm>
            <a:off x="790524" y="2390706"/>
            <a:ext cx="9869856" cy="4229801"/>
            <a:chOff x="660984" y="2273866"/>
            <a:chExt cx="9869856" cy="4229801"/>
          </a:xfrm>
        </p:grpSpPr>
        <p:grpSp>
          <p:nvGrpSpPr>
            <p:cNvPr id="4" name="13 Grupo"/>
            <p:cNvGrpSpPr/>
            <p:nvPr/>
          </p:nvGrpSpPr>
          <p:grpSpPr>
            <a:xfrm>
              <a:off x="915130" y="6058135"/>
              <a:ext cx="9615710" cy="445532"/>
              <a:chOff x="915130" y="6058135"/>
              <a:chExt cx="9615710" cy="445532"/>
            </a:xfrm>
          </p:grpSpPr>
          <p:sp>
            <p:nvSpPr>
              <p:cNvPr id="19" name="18 CuadroTexto"/>
              <p:cNvSpPr txBox="1"/>
              <p:nvPr/>
            </p:nvSpPr>
            <p:spPr>
              <a:xfrm>
                <a:off x="915130" y="6134335"/>
                <a:ext cx="48760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i="1" dirty="0" smtClean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  <a:t>initial mesh, FEM</a:t>
                </a:r>
              </a:p>
            </p:txBody>
          </p:sp>
          <p:sp>
            <p:nvSpPr>
              <p:cNvPr id="20" name="19 CuadroTexto"/>
              <p:cNvSpPr txBox="1"/>
              <p:nvPr/>
            </p:nvSpPr>
            <p:spPr>
              <a:xfrm>
                <a:off x="5654770" y="6058135"/>
                <a:ext cx="48760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i="1" dirty="0" smtClean="0">
                    <a:solidFill>
                      <a:srgbClr val="000000"/>
                    </a:solidFill>
                    <a:latin typeface="+mn-lt"/>
                    <a:cs typeface="Arial" pitchFamily="34" charset="0"/>
                  </a:rPr>
                  <a:t>final mesh, FEM</a:t>
                </a:r>
              </a:p>
            </p:txBody>
          </p:sp>
        </p:grp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0984" y="2273866"/>
              <a:ext cx="7812456" cy="3395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14 CuadroTexto"/>
          <p:cNvSpPr txBox="1"/>
          <p:nvPr/>
        </p:nvSpPr>
        <p:spPr>
          <a:xfrm>
            <a:off x="242030" y="1448034"/>
            <a:ext cx="33012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Adaptive refinement: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endParaRPr lang="en-US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-71781" y="176848"/>
            <a:ext cx="733319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3D Helmholtz equation with variable frequency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381730" y="1605514"/>
            <a:ext cx="2559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Error convergence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08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8255" y="1844675"/>
            <a:ext cx="565785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5029930" y="1442958"/>
            <a:ext cx="4876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adaptive refinement for IGA and FEM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71781" y="176848"/>
            <a:ext cx="733319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3D Helmholtz equation with variable frequency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746" y="2249166"/>
            <a:ext cx="3522422" cy="44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CuadroTexto"/>
          <p:cNvSpPr txBox="1"/>
          <p:nvPr/>
        </p:nvSpPr>
        <p:spPr>
          <a:xfrm>
            <a:off x="203204" y="1605891"/>
            <a:ext cx="6390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000000"/>
                </a:solidFill>
              </a:rPr>
              <a:t>●  Analytical solution:  Steep wave front given by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43194" y="662263"/>
            <a:ext cx="5352747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Poisson problem with 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Dirichlet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 boundary condition 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33461" y="1039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err="1" smtClean="0">
                <a:solidFill>
                  <a:srgbClr val="FFFFFF"/>
                </a:solidFill>
                <a:latin typeface="Trebuchet MS" pitchFamily="34" charset="0"/>
              </a:rPr>
              <a:t>Isogeometric</a:t>
            </a:r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 analysis on 3D complex domain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67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475" y="2279630"/>
            <a:ext cx="4429126" cy="44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07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3123" y="3154680"/>
            <a:ext cx="7223757" cy="292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21 CuadroTexto"/>
          <p:cNvSpPr txBox="1"/>
          <p:nvPr/>
        </p:nvSpPr>
        <p:spPr>
          <a:xfrm>
            <a:off x="1989550" y="6174975"/>
            <a:ext cx="487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final  refinement mesh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6592030" y="6174974"/>
            <a:ext cx="2643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numerical solution</a:t>
            </a:r>
          </a:p>
          <a:p>
            <a:pPr algn="l"/>
            <a:endParaRPr lang="en-US" sz="1800" i="1" dirty="0" smtClean="0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381730" y="1605514"/>
            <a:ext cx="2559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Error convergence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029930" y="1610598"/>
            <a:ext cx="4876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i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adaptive refinement for IGA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43194" y="662263"/>
            <a:ext cx="5352747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Poisson problem with </a:t>
            </a:r>
            <a:r>
              <a:rPr lang="en-US" sz="1800" dirty="0" err="1" smtClean="0">
                <a:solidFill>
                  <a:srgbClr val="C8C8C8"/>
                </a:solidFill>
                <a:latin typeface="Arial" charset="0"/>
              </a:rPr>
              <a:t>Dirichlet</a:t>
            </a: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 boundary condition 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33461" y="1039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err="1" smtClean="0">
                <a:solidFill>
                  <a:srgbClr val="FFFFFF"/>
                </a:solidFill>
                <a:latin typeface="Trebuchet MS" pitchFamily="34" charset="0"/>
              </a:rPr>
              <a:t>Isogeometric</a:t>
            </a:r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 analysis on 3D complex domain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67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1494" y="2438399"/>
            <a:ext cx="4821785" cy="3972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0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33461" y="1039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Wind field simulation in La Palma Island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059" y="1716560"/>
            <a:ext cx="4907945" cy="461390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t="806" r="1877" b="1718"/>
          <a:stretch/>
        </p:blipFill>
        <p:spPr>
          <a:xfrm>
            <a:off x="221734" y="1840523"/>
            <a:ext cx="4290645" cy="4402389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3192" y="607835"/>
            <a:ext cx="3711272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Parametric and physical domains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86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33461" y="1039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Wind field simulation in La Palma Island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315" y="1477109"/>
            <a:ext cx="4582608" cy="477077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600" y="2745950"/>
            <a:ext cx="506008" cy="223309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516316" y="6063219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33339A"/>
                </a:solidFill>
                <a:latin typeface="TrebuchetMS"/>
              </a:rPr>
              <a:t>Min value </a:t>
            </a:r>
            <a:r>
              <a:rPr lang="en-US" sz="1800" dirty="0">
                <a:solidFill>
                  <a:srgbClr val="000000"/>
                </a:solidFill>
                <a:latin typeface="TrebuchetMS"/>
              </a:rPr>
              <a:t>of mean ratio Jacobian is </a:t>
            </a:r>
            <a:r>
              <a:rPr lang="en-US" sz="1800" dirty="0">
                <a:solidFill>
                  <a:srgbClr val="33339A"/>
                </a:solidFill>
                <a:latin typeface="TrebuchetMS"/>
              </a:rPr>
              <a:t>0.35</a:t>
            </a:r>
            <a:endParaRPr lang="es-ES" sz="1800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43192" y="607835"/>
            <a:ext cx="2262158" cy="29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Mean ratio Jacobian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20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33461" y="103953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Wind field simulation in La Palma Island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42" y="1547447"/>
            <a:ext cx="8453551" cy="5099893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3192" y="607835"/>
            <a:ext cx="2531462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C8C8C8"/>
                </a:solidFill>
                <a:latin typeface="Arial" charset="0"/>
              </a:rPr>
              <a:t>Mass consistent model</a:t>
            </a:r>
            <a:endParaRPr lang="en-US" sz="1800" dirty="0">
              <a:solidFill>
                <a:srgbClr val="C8C8C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25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430992" y="339589"/>
            <a:ext cx="733319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r>
              <a:rPr kumimoji="0" lang="en-US" kern="0" dirty="0" smtClean="0">
                <a:latin typeface="Arial" pitchFamily="34" charset="0"/>
                <a:cs typeface="Arial" pitchFamily="34" charset="0"/>
              </a:rPr>
              <a:t>T-mesh Simultaneous Untangling and Smoothing</a:t>
            </a:r>
            <a:endParaRPr kumimoji="0" lang="en-US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OptimHexahed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07447"/>
            <a:ext cx="9906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1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68313" y="115888"/>
            <a:ext cx="7724776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r>
              <a:rPr lang="en-US" sz="2400" b="1" dirty="0" smtClean="0">
                <a:solidFill>
                  <a:srgbClr val="FFFFFF"/>
                </a:solidFill>
                <a:latin typeface="Trebuchet MS" pitchFamily="34" charset="0"/>
              </a:rPr>
              <a:t>Conclusions</a:t>
            </a:r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4" name="CuadroTexto 2"/>
          <p:cNvSpPr txBox="1"/>
          <p:nvPr/>
        </p:nvSpPr>
        <p:spPr>
          <a:xfrm>
            <a:off x="115915" y="3555234"/>
            <a:ext cx="9661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Font typeface="Wingdings" pitchFamily="2" charset="2"/>
              <a:buChar char="Ø"/>
            </a:pPr>
            <a:r>
              <a:rPr kumimoji="0" lang="en-US" sz="18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For a given  strongly balanced T-mesh, it allows to obtain  a set of cubic spline  </a:t>
            </a:r>
            <a:b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   functions  that  span a space with nice properties: </a:t>
            </a:r>
            <a:r>
              <a:rPr kumimoji="0" lang="en-US" sz="2000" i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kumimoji="0" lang="en-US" sz="2000" baseline="30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-continuous, polynomial  </a:t>
            </a:r>
            <a:b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   reproduction property, nested spaces, linear independence.</a:t>
            </a:r>
          </a:p>
          <a:p>
            <a:pPr algn="l" eaLnBrk="1" hangingPunct="1"/>
            <a:endParaRPr kumimoji="0" lang="en-US" sz="2000" dirty="0" smtClean="0">
              <a:solidFill>
                <a:srgbClr val="000000">
                  <a:lumMod val="95000"/>
                  <a:lumOff val="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Char char="q"/>
            </a:pPr>
            <a:endParaRPr kumimoji="0" lang="en-US" sz="2000" dirty="0" smtClean="0">
              <a:solidFill>
                <a:srgbClr val="000000">
                  <a:lumMod val="95000"/>
                  <a:lumOff val="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Char char="Ø"/>
            </a:pP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 Simple rules for inferring local knot vectors to define </a:t>
            </a:r>
            <a:r>
              <a:rPr kumimoji="0" lang="en-US" sz="2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spline</a:t>
            </a: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blending functions</a:t>
            </a:r>
          </a:p>
          <a:p>
            <a:pPr algn="l" eaLnBrk="1" hangingPunct="1">
              <a:buFont typeface="Wingdings" pitchFamily="2" charset="2"/>
              <a:buChar char="q"/>
            </a:pPr>
            <a:endParaRPr kumimoji="0" lang="en-US" sz="2000" dirty="0" smtClean="0">
              <a:solidFill>
                <a:srgbClr val="000000">
                  <a:lumMod val="95000"/>
                  <a:lumOff val="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endParaRPr kumimoji="0" lang="en-US" sz="2000" dirty="0" smtClean="0">
              <a:solidFill>
                <a:srgbClr val="000000">
                  <a:lumMod val="95000"/>
                  <a:lumOff val="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Char char="Ø"/>
            </a:pP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pitchFamily="34" charset="0"/>
                <a:cs typeface="Arial" pitchFamily="34" charset="0"/>
              </a:rPr>
              <a:t>  Straightforward implementation in 2D and 3D</a:t>
            </a:r>
          </a:p>
          <a:p>
            <a:pPr algn="l" eaLnBrk="1" hangingPunct="1"/>
            <a:endParaRPr kumimoji="0" lang="en-US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 eaLnBrk="1" hangingPunct="1"/>
            <a:endParaRPr kumimoji="0" lang="en-US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ángulo 8"/>
          <p:cNvSpPr/>
          <p:nvPr/>
        </p:nvSpPr>
        <p:spPr>
          <a:xfrm>
            <a:off x="0" y="1584960"/>
            <a:ext cx="9906000" cy="15849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uadroTexto 3"/>
          <p:cNvSpPr txBox="1"/>
          <p:nvPr/>
        </p:nvSpPr>
        <p:spPr>
          <a:xfrm>
            <a:off x="0" y="1737360"/>
            <a:ext cx="9905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2400" b="1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We have proposed a new strategy for defining cubic spline </a:t>
            </a:r>
            <a:br>
              <a:rPr kumimoji="0" lang="en-US" sz="2400" b="1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</a:br>
            <a:r>
              <a:rPr kumimoji="0" lang="en-US" sz="2400" b="1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spaces over </a:t>
            </a:r>
            <a:r>
              <a:rPr kumimoji="0" lang="en-US" sz="2400" b="1" dirty="0" err="1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quadtree</a:t>
            </a:r>
            <a:r>
              <a:rPr kumimoji="0" lang="en-US" sz="2400" b="1" dirty="0" smtClean="0">
                <a:solidFill>
                  <a:srgbClr val="0D0D0D"/>
                </a:solidFill>
                <a:latin typeface="Arial" pitchFamily="34" charset="0"/>
                <a:cs typeface="Arial" pitchFamily="34" charset="0"/>
              </a:rPr>
              <a:t> (2D) and octree (3D) T-meshes</a:t>
            </a:r>
          </a:p>
          <a:p>
            <a:pPr algn="l" eaLnBrk="1" hangingPunct="1"/>
            <a:endParaRPr kumimoji="0" lang="en-US" sz="1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8689" y="231262"/>
            <a:ext cx="7333192" cy="576262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en-US" dirty="0" smtClean="0">
                <a:cs typeface="Arial" pitchFamily="34" charset="0"/>
              </a:rPr>
              <a:t>Our research</a:t>
            </a:r>
            <a:r>
              <a:rPr lang="es-ES" dirty="0" smtClean="0">
                <a:cs typeface="Arial" pitchFamily="34" charset="0"/>
              </a:rPr>
              <a:t>:</a:t>
            </a:r>
            <a:r>
              <a:rPr lang="en-US" dirty="0" smtClean="0">
                <a:cs typeface="Arial" pitchFamily="34" charset="0"/>
              </a:rPr>
              <a:t> open problems of </a:t>
            </a:r>
            <a:r>
              <a:rPr lang="en-US" dirty="0" err="1" smtClean="0">
                <a:cs typeface="Arial" pitchFamily="34" charset="0"/>
              </a:rPr>
              <a:t>Isogeometric</a:t>
            </a:r>
            <a:r>
              <a:rPr lang="en-US" dirty="0" smtClean="0">
                <a:cs typeface="Arial" pitchFamily="34" charset="0"/>
              </a:rPr>
              <a:t> Analysis</a:t>
            </a:r>
            <a:endParaRPr lang="en-US" dirty="0">
              <a:cs typeface="Arial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24067" y="1645457"/>
            <a:ext cx="985920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s-E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Parameterization</a:t>
            </a:r>
            <a:r>
              <a:rPr lang="es-E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E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computational</a:t>
            </a:r>
            <a:r>
              <a:rPr lang="es-E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domain</a:t>
            </a:r>
            <a:r>
              <a:rPr lang="es-E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es-E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its</a:t>
            </a:r>
            <a:r>
              <a:rPr lang="es-E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boundary</a:t>
            </a:r>
            <a:r>
              <a:rPr lang="es-E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br>
              <a:rPr lang="es-E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E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s-E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representation</a:t>
            </a:r>
            <a:r>
              <a:rPr lang="es-ES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endParaRPr lang="es-ES" sz="18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endParaRPr lang="es-ES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s-ES" sz="1600" b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9792" r="7122"/>
          <a:stretch>
            <a:fillRect/>
          </a:stretch>
        </p:blipFill>
        <p:spPr bwMode="auto">
          <a:xfrm>
            <a:off x="137160" y="3037829"/>
            <a:ext cx="2737780" cy="321406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4018" y="3226613"/>
            <a:ext cx="2492902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9991" y="2683372"/>
            <a:ext cx="1962634" cy="21600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20" name="19 Forma libre"/>
          <p:cNvSpPr/>
          <p:nvPr/>
        </p:nvSpPr>
        <p:spPr bwMode="auto">
          <a:xfrm rot="679271" flipV="1">
            <a:off x="5189299" y="4884626"/>
            <a:ext cx="2222500" cy="710067"/>
          </a:xfrm>
          <a:custGeom>
            <a:avLst/>
            <a:gdLst>
              <a:gd name="connsiteX0" fmla="*/ 0 w 2222500"/>
              <a:gd name="connsiteY0" fmla="*/ 552450 h 552450"/>
              <a:gd name="connsiteX1" fmla="*/ 381000 w 2222500"/>
              <a:gd name="connsiteY1" fmla="*/ 247650 h 552450"/>
              <a:gd name="connsiteX2" fmla="*/ 939800 w 2222500"/>
              <a:gd name="connsiteY2" fmla="*/ 31750 h 552450"/>
              <a:gd name="connsiteX3" fmla="*/ 1651000 w 2222500"/>
              <a:gd name="connsiteY3" fmla="*/ 57150 h 552450"/>
              <a:gd name="connsiteX4" fmla="*/ 2222500 w 2222500"/>
              <a:gd name="connsiteY4" fmla="*/ 31115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500" h="552450">
                <a:moveTo>
                  <a:pt x="0" y="552450"/>
                </a:moveTo>
                <a:cubicBezTo>
                  <a:pt x="112183" y="443441"/>
                  <a:pt x="224367" y="334433"/>
                  <a:pt x="381000" y="247650"/>
                </a:cubicBezTo>
                <a:cubicBezTo>
                  <a:pt x="537633" y="160867"/>
                  <a:pt x="728133" y="63500"/>
                  <a:pt x="939800" y="31750"/>
                </a:cubicBezTo>
                <a:cubicBezTo>
                  <a:pt x="1151467" y="0"/>
                  <a:pt x="1437217" y="10583"/>
                  <a:pt x="1651000" y="57150"/>
                </a:cubicBezTo>
                <a:cubicBezTo>
                  <a:pt x="1864783" y="103717"/>
                  <a:pt x="2043641" y="207433"/>
                  <a:pt x="2222500" y="311150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s-ES" sz="40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858260" y="5876652"/>
            <a:ext cx="35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dirty="0" err="1" smtClean="0">
                <a:solidFill>
                  <a:srgbClr val="FF0000"/>
                </a:solidFill>
                <a:latin typeface="+mn-lt"/>
              </a:rPr>
              <a:t>spline</a:t>
            </a:r>
            <a:r>
              <a:rPr lang="es-ES" sz="1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800" dirty="0" err="1" smtClean="0">
                <a:solidFill>
                  <a:srgbClr val="FF0000"/>
                </a:solidFill>
                <a:latin typeface="+mn-lt"/>
              </a:rPr>
              <a:t>volume</a:t>
            </a:r>
            <a:r>
              <a:rPr lang="es-ES" sz="1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" sz="1800" dirty="0" err="1" smtClean="0">
                <a:solidFill>
                  <a:srgbClr val="FF0000"/>
                </a:solidFill>
                <a:latin typeface="+mn-lt"/>
              </a:rPr>
              <a:t>parameterization</a:t>
            </a:r>
            <a:endParaRPr lang="es-E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2" name="21 Flecha derecha"/>
          <p:cNvSpPr/>
          <p:nvPr/>
        </p:nvSpPr>
        <p:spPr bwMode="auto">
          <a:xfrm>
            <a:off x="3154680" y="4287699"/>
            <a:ext cx="1158240" cy="288000"/>
          </a:xfrm>
          <a:prstGeom prst="rightArrow">
            <a:avLst/>
          </a:prstGeom>
          <a:ln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s-ES" sz="40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243840" y="6201772"/>
            <a:ext cx="35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dirty="0" smtClean="0">
                <a:solidFill>
                  <a:schemeClr val="accent2"/>
                </a:solidFill>
                <a:latin typeface="+mn-lt"/>
              </a:rPr>
              <a:t>Input </a:t>
            </a:r>
            <a:r>
              <a:rPr lang="es-ES" sz="1800" dirty="0" err="1" smtClean="0">
                <a:solidFill>
                  <a:schemeClr val="accent2"/>
                </a:solidFill>
                <a:latin typeface="+mn-lt"/>
              </a:rPr>
              <a:t>surface</a:t>
            </a:r>
            <a:endParaRPr lang="es-ES" sz="1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367645" y="798513"/>
            <a:ext cx="5993949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Domain parameterization based on the </a:t>
            </a:r>
            <a:r>
              <a:rPr kumimoji="0" lang="en-US" sz="1800" dirty="0" err="1" smtClean="0">
                <a:solidFill>
                  <a:srgbClr val="C8C8C8"/>
                </a:solidFill>
                <a:latin typeface="Arial" charset="0"/>
              </a:rPr>
              <a:t>meccano</a:t>
            </a: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 method</a:t>
            </a:r>
            <a:endParaRPr kumimoji="0" lang="en-US" sz="1800" dirty="0">
              <a:solidFill>
                <a:srgbClr val="C8C8C8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019" y="198120"/>
            <a:ext cx="7333192" cy="576262"/>
          </a:xfrm>
        </p:spPr>
        <p:txBody>
          <a:bodyPr/>
          <a:lstStyle/>
          <a:p>
            <a:r>
              <a:rPr lang="en-US" dirty="0" smtClean="0"/>
              <a:t>Polynomial spline spaces (EP-splines) over </a:t>
            </a:r>
            <a:br>
              <a:rPr lang="en-US" dirty="0" smtClean="0"/>
            </a:br>
            <a:r>
              <a:rPr lang="en-US" dirty="0" smtClean="0"/>
              <a:t>hierarchical T-meshes </a:t>
            </a:r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115915" y="3219954"/>
            <a:ext cx="96613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buFont typeface="Wingdings" pitchFamily="2" charset="2"/>
              <a:buChar char="q"/>
            </a:pPr>
            <a:r>
              <a:rPr kumimoji="0" lang="en-US" sz="18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 </a:t>
            </a: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For a given T-mesh,  it allows to obtain  a set of cubic </a:t>
            </a:r>
            <a:r>
              <a:rPr kumimoji="0" lang="en-US" sz="2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spline</a:t>
            </a: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functions  that  span</a:t>
            </a:r>
          </a:p>
          <a:p>
            <a:pPr algn="l" eaLnBrk="1" hangingPunct="1"/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    a space with nice properties: C</a:t>
            </a:r>
            <a:r>
              <a:rPr kumimoji="0" lang="en-US" sz="2000" baseline="30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2</a:t>
            </a: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continuous, nested spaces, linear independence</a:t>
            </a:r>
          </a:p>
          <a:p>
            <a:pPr algn="l" eaLnBrk="1" hangingPunct="1"/>
            <a:endParaRPr kumimoji="0" lang="en-US" sz="2000" dirty="0" smtClean="0">
              <a:solidFill>
                <a:srgbClr val="000000">
                  <a:lumMod val="95000"/>
                  <a:lumOff val="5000"/>
                </a:srgbClr>
              </a:solidFill>
              <a:latin typeface="Arial" charset="0"/>
            </a:endParaRPr>
          </a:p>
          <a:p>
            <a:pPr algn="l" eaLnBrk="1" hangingPunct="1">
              <a:buFont typeface="Wingdings" pitchFamily="2" charset="2"/>
              <a:buChar char="q"/>
            </a:pPr>
            <a:endParaRPr kumimoji="0" lang="en-US" sz="2000" dirty="0" smtClean="0">
              <a:solidFill>
                <a:srgbClr val="000000">
                  <a:lumMod val="95000"/>
                  <a:lumOff val="5000"/>
                </a:srgbClr>
              </a:solidFill>
              <a:latin typeface="Arial" charset="0"/>
            </a:endParaRPr>
          </a:p>
          <a:p>
            <a:pPr algn="l" eaLnBrk="1" hangingPunct="1">
              <a:buFont typeface="Wingdings" pitchFamily="2" charset="2"/>
              <a:buChar char="q"/>
            </a:pP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 Simple rules for inferring local knot vectors to define </a:t>
            </a:r>
            <a:r>
              <a:rPr kumimoji="0" lang="en-US" sz="2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spline</a:t>
            </a: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blending functions</a:t>
            </a:r>
          </a:p>
          <a:p>
            <a:pPr algn="l" eaLnBrk="1" hangingPunct="1">
              <a:buFont typeface="Wingdings" pitchFamily="2" charset="2"/>
              <a:buChar char="q"/>
            </a:pPr>
            <a:endParaRPr kumimoji="0" lang="en-US" sz="2000" dirty="0" smtClean="0">
              <a:solidFill>
                <a:srgbClr val="000000">
                  <a:lumMod val="95000"/>
                  <a:lumOff val="5000"/>
                </a:srgbClr>
              </a:solidFill>
              <a:latin typeface="Arial" charset="0"/>
            </a:endParaRPr>
          </a:p>
          <a:p>
            <a:pPr algn="l" eaLnBrk="1" hangingPunct="1"/>
            <a:endParaRPr kumimoji="0" lang="en-US" sz="2000" dirty="0" smtClean="0">
              <a:solidFill>
                <a:srgbClr val="000000">
                  <a:lumMod val="95000"/>
                  <a:lumOff val="5000"/>
                </a:srgbClr>
              </a:solidFill>
              <a:latin typeface="Arial" charset="0"/>
            </a:endParaRPr>
          </a:p>
          <a:p>
            <a:pPr algn="l" eaLnBrk="1" hangingPunct="1">
              <a:buFont typeface="Wingdings" pitchFamily="2" charset="2"/>
              <a:buChar char="q"/>
            </a:pPr>
            <a:r>
              <a:rPr kumimoji="0"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  Straightforward implementation in 2D and 3D</a:t>
            </a:r>
          </a:p>
          <a:p>
            <a:pPr algn="l" eaLnBrk="1" hangingPunct="1"/>
            <a:endParaRPr kumimoji="0"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/>
            <a:endParaRPr kumimoji="0"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1700808"/>
            <a:ext cx="9906000" cy="11521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" y="1772816"/>
            <a:ext cx="9905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2400" dirty="0" smtClean="0">
                <a:solidFill>
                  <a:srgbClr val="0D0D0D"/>
                </a:solidFill>
                <a:latin typeface="Arial" charset="0"/>
              </a:rPr>
              <a:t>A new strategy for constructing cubic </a:t>
            </a:r>
            <a:r>
              <a:rPr kumimoji="0" lang="en-US" sz="2400" dirty="0" err="1" smtClean="0">
                <a:solidFill>
                  <a:srgbClr val="0D0D0D"/>
                </a:solidFill>
                <a:latin typeface="Arial" charset="0"/>
              </a:rPr>
              <a:t>spline</a:t>
            </a:r>
            <a:r>
              <a:rPr kumimoji="0" lang="en-US" sz="2400" dirty="0" smtClean="0">
                <a:solidFill>
                  <a:srgbClr val="0D0D0D"/>
                </a:solidFill>
                <a:latin typeface="Arial" charset="0"/>
              </a:rPr>
              <a:t> spaces</a:t>
            </a:r>
          </a:p>
          <a:p>
            <a:pPr eaLnBrk="1" hangingPunct="1"/>
            <a:r>
              <a:rPr kumimoji="0" lang="en-US" sz="2400" dirty="0" smtClean="0">
                <a:solidFill>
                  <a:srgbClr val="0D0D0D"/>
                </a:solidFill>
                <a:latin typeface="Arial" charset="0"/>
              </a:rPr>
              <a:t>over arbitrary </a:t>
            </a:r>
            <a:r>
              <a:rPr kumimoji="0" lang="en-US" sz="2400" dirty="0" err="1" smtClean="0">
                <a:solidFill>
                  <a:srgbClr val="0D0D0D"/>
                </a:solidFill>
                <a:latin typeface="Arial" charset="0"/>
              </a:rPr>
              <a:t>quadtree</a:t>
            </a:r>
            <a:r>
              <a:rPr kumimoji="0" lang="en-US" sz="2400" dirty="0" smtClean="0">
                <a:solidFill>
                  <a:srgbClr val="0D0D0D"/>
                </a:solidFill>
                <a:latin typeface="Arial" charset="0"/>
              </a:rPr>
              <a:t> (2D) and </a:t>
            </a:r>
            <a:r>
              <a:rPr kumimoji="0" lang="en-US" sz="2400" dirty="0" err="1" smtClean="0">
                <a:solidFill>
                  <a:srgbClr val="0D0D0D"/>
                </a:solidFill>
                <a:latin typeface="Arial" charset="0"/>
              </a:rPr>
              <a:t>octree</a:t>
            </a:r>
            <a:r>
              <a:rPr kumimoji="0" lang="en-US" sz="2400" dirty="0" smtClean="0">
                <a:solidFill>
                  <a:srgbClr val="0D0D0D"/>
                </a:solidFill>
                <a:latin typeface="Arial" charset="0"/>
              </a:rPr>
              <a:t> (3D) T-meshes</a:t>
            </a:r>
          </a:p>
          <a:p>
            <a:pPr algn="l" eaLnBrk="1" hangingPunct="1"/>
            <a:endParaRPr kumimoji="0"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700808"/>
            <a:ext cx="9906000" cy="11521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 for defining polynomial </a:t>
            </a:r>
            <a:r>
              <a:rPr lang="en-US" dirty="0" err="1" smtClean="0"/>
              <a:t>spline</a:t>
            </a:r>
            <a:r>
              <a:rPr lang="en-US" dirty="0" smtClean="0"/>
              <a:t> spaces</a:t>
            </a:r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341980" y="3130439"/>
            <a:ext cx="69427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endParaRPr kumimoji="0"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 marL="457200" indent="-457200" algn="l" eaLnBrk="1" hangingPunct="1">
              <a:buFont typeface="+mj-lt"/>
              <a:buAutoNum type="arabicPeriod"/>
            </a:pPr>
            <a:r>
              <a:rPr kumimoji="0" lang="en-US" sz="2400" dirty="0" smtClean="0">
                <a:solidFill>
                  <a:srgbClr val="000000"/>
                </a:solidFill>
                <a:latin typeface="Arial" charset="0"/>
              </a:rPr>
              <a:t> Mesh pretreatment: 0-balancing </a:t>
            </a:r>
          </a:p>
          <a:p>
            <a:pPr marL="457200" indent="-457200" algn="l" eaLnBrk="1" hangingPunct="1">
              <a:buFont typeface="+mj-lt"/>
              <a:buAutoNum type="arabicPeriod"/>
            </a:pPr>
            <a:endParaRPr kumimoji="0"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 marL="457200" indent="-457200" algn="l" eaLnBrk="1" hangingPunct="1">
              <a:buFont typeface="+mj-lt"/>
              <a:buAutoNum type="arabicPeriod"/>
            </a:pPr>
            <a:endParaRPr kumimoji="0"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 marL="457200" indent="-457200" algn="l" eaLnBrk="1" hangingPunct="1">
              <a:buFont typeface="+mj-lt"/>
              <a:buAutoNum type="arabicPeriod"/>
            </a:pPr>
            <a:r>
              <a:rPr kumimoji="0" lang="en-US" sz="2400" dirty="0" smtClean="0">
                <a:solidFill>
                  <a:srgbClr val="000000"/>
                </a:solidFill>
                <a:latin typeface="Arial" charset="0"/>
              </a:rPr>
              <a:t> Inferring local knot vectors</a:t>
            </a:r>
            <a:br>
              <a:rPr kumimoji="0" lang="en-US" sz="2400" dirty="0" smtClean="0">
                <a:solidFill>
                  <a:srgbClr val="000000"/>
                </a:solidFill>
                <a:latin typeface="Arial" charset="0"/>
              </a:rPr>
            </a:br>
            <a:endParaRPr kumimoji="0"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 marL="457200" indent="-457200" algn="l" eaLnBrk="1" hangingPunct="1">
              <a:buFont typeface="+mj-lt"/>
              <a:buAutoNum type="arabicPeriod"/>
            </a:pPr>
            <a:endParaRPr kumimoji="0"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 marL="457200" indent="-457200" algn="l" eaLnBrk="1" hangingPunct="1">
              <a:buFont typeface="+mj-lt"/>
              <a:buAutoNum type="arabicPeriod"/>
            </a:pPr>
            <a:r>
              <a:rPr kumimoji="0" lang="en-US" sz="2400" dirty="0" smtClean="0">
                <a:solidFill>
                  <a:srgbClr val="000000"/>
                </a:solidFill>
                <a:latin typeface="Arial" charset="0"/>
              </a:rPr>
              <a:t> Modification of local knot vectors </a:t>
            </a:r>
          </a:p>
          <a:p>
            <a:pPr algn="l" eaLnBrk="1" hangingPunct="1"/>
            <a:endParaRPr kumimoji="0"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/>
            <a:endParaRPr kumimoji="0"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/>
            <a:endParaRPr kumimoji="0"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72440" y="1988853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3600" dirty="0" smtClean="0">
                <a:solidFill>
                  <a:srgbClr val="000000"/>
                </a:solidFill>
                <a:latin typeface="Arial" charset="0"/>
              </a:rPr>
              <a:t>Three main steps</a:t>
            </a:r>
            <a:endParaRPr kumimoji="0" lang="en-US" sz="3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07345" y="681673"/>
            <a:ext cx="1915909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General Scheme</a:t>
            </a:r>
            <a:endParaRPr kumimoji="0" lang="en-US" sz="1800" dirty="0">
              <a:solidFill>
                <a:srgbClr val="C8C8C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32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1700808"/>
            <a:ext cx="9906000" cy="12241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Strategy for defining polynomial spline spaces</a:t>
            </a:r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441378" y="1700816"/>
            <a:ext cx="94775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Strongly balanced </a:t>
            </a:r>
            <a:r>
              <a:rPr kumimoji="0" lang="en-US" sz="2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quadtree</a:t>
            </a:r>
            <a:r>
              <a:rPr kumimoji="0"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mesh</a:t>
            </a:r>
            <a:br>
              <a:rPr kumimoji="0"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kumimoji="0"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kumimoji="0"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kumimoji="0"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Any node is shared by cells that differ at most in </a:t>
            </a:r>
            <a:r>
              <a:rPr kumimoji="0"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one level </a:t>
            </a:r>
            <a:r>
              <a:rPr kumimoji="0"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of depth</a:t>
            </a:r>
          </a:p>
          <a:p>
            <a:pPr eaLnBrk="1" hangingPunct="1"/>
            <a:endParaRPr kumimoji="0" lang="en-US" sz="20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7346" y="620713"/>
            <a:ext cx="2993127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smtClean="0">
                <a:solidFill>
                  <a:srgbClr val="C8C8C8"/>
                </a:solidFill>
                <a:latin typeface="Arial" charset="0"/>
              </a:rPr>
              <a:t>Step 1 - Mesh pretreatment</a:t>
            </a:r>
            <a:endParaRPr kumimoji="0" lang="en-US" sz="1800">
              <a:solidFill>
                <a:srgbClr val="C8C8C8"/>
              </a:solidFill>
              <a:latin typeface="Arial" charset="0"/>
            </a:endParaRP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945" y="3301362"/>
            <a:ext cx="7313295" cy="2778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uadroTexto 11"/>
          <p:cNvSpPr txBox="1"/>
          <p:nvPr/>
        </p:nvSpPr>
        <p:spPr>
          <a:xfrm>
            <a:off x="1104352" y="6156228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1800" i="1" dirty="0" smtClean="0">
                <a:solidFill>
                  <a:srgbClr val="000000"/>
                </a:solidFill>
                <a:latin typeface="+mn-lt"/>
              </a:rPr>
              <a:t>unbalanced mesh</a:t>
            </a:r>
          </a:p>
        </p:txBody>
      </p:sp>
      <p:sp>
        <p:nvSpPr>
          <p:cNvPr id="19" name="CuadroTexto 13"/>
          <p:cNvSpPr txBox="1"/>
          <p:nvPr/>
        </p:nvSpPr>
        <p:spPr>
          <a:xfrm>
            <a:off x="5732258" y="6197972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1800" i="1" dirty="0" smtClean="0">
                <a:solidFill>
                  <a:srgbClr val="000000"/>
                </a:solidFill>
                <a:latin typeface="+mn-lt"/>
              </a:rPr>
              <a:t>0-balanced mesh</a:t>
            </a:r>
          </a:p>
        </p:txBody>
      </p:sp>
    </p:spTree>
    <p:extLst>
      <p:ext uri="{BB962C8B-B14F-4D97-AF65-F5344CB8AC3E}">
        <p14:creationId xmlns:p14="http://schemas.microsoft.com/office/powerpoint/2010/main" val="141900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1484784"/>
            <a:ext cx="9906000" cy="14644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Strategy for defining polynomial spline spaces</a:t>
            </a: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7339" y="666433"/>
            <a:ext cx="3749744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charset="0"/>
              </a:rPr>
              <a:t>Step 2 - Inferring local knot vectors</a:t>
            </a:r>
            <a:endParaRPr kumimoji="0" lang="en-US" sz="1800" dirty="0">
              <a:solidFill>
                <a:srgbClr val="C8C8C8"/>
              </a:solidFill>
              <a:latin typeface="Arial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368324" y="1484794"/>
            <a:ext cx="770595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kumimoji="0" lang="en-US" sz="2400" b="1" dirty="0" smtClean="0">
                <a:solidFill>
                  <a:srgbClr val="0D0D0D"/>
                </a:solidFill>
                <a:latin typeface="Arial" charset="0"/>
              </a:rPr>
              <a:t>Inferring local knot vectors</a:t>
            </a:r>
          </a:p>
          <a:p>
            <a:pPr marL="514350" indent="-514350" algn="l" eaLnBrk="1" hangingPunct="1">
              <a:buFont typeface="Arial" pitchFamily="34" charset="0"/>
              <a:buChar char="•"/>
            </a:pPr>
            <a:r>
              <a:rPr kumimoji="0"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Local knot vectors are inferred by traversing T-mesh edges </a:t>
            </a:r>
          </a:p>
          <a:p>
            <a:pPr marL="514350" indent="-514350" algn="l" eaLnBrk="1" hangingPunct="1">
              <a:buFont typeface="Arial" pitchFamily="34" charset="0"/>
              <a:buChar char="•"/>
            </a:pPr>
            <a:r>
              <a:rPr kumimoji="0"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Blending functions are associated only to regular nodes of the mesh.</a:t>
            </a:r>
          </a:p>
          <a:p>
            <a:pPr marL="514350" indent="-514350" algn="l" eaLnBrk="1" hangingPunct="1">
              <a:buFont typeface="Arial" pitchFamily="34" charset="0"/>
              <a:buChar char="•"/>
            </a:pPr>
            <a:r>
              <a:rPr kumimoji="0"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Hanging nodes are skipped while walking across the mesh</a:t>
            </a:r>
            <a:endParaRPr kumimoji="0" lang="en-US" sz="1800" b="1" dirty="0" smtClean="0">
              <a:solidFill>
                <a:srgbClr val="0D0D0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79070" y="6289578"/>
            <a:ext cx="4630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1800" dirty="0" err="1">
                <a:solidFill>
                  <a:srgbClr val="000000"/>
                </a:solidFill>
                <a:latin typeface="Arial" charset="0"/>
              </a:rPr>
              <a:t>Sederberg</a:t>
            </a:r>
            <a:r>
              <a:rPr kumimoji="0" lang="en-US" sz="1800" dirty="0">
                <a:solidFill>
                  <a:srgbClr val="000000"/>
                </a:solidFill>
                <a:latin typeface="Arial" charset="0"/>
              </a:rPr>
              <a:t> T-spline: </a:t>
            </a:r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Rational and no nested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696735" y="6316082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1800" dirty="0">
                <a:solidFill>
                  <a:srgbClr val="000000"/>
                </a:solidFill>
                <a:latin typeface="Arial" charset="0"/>
              </a:rPr>
              <a:t>O</a:t>
            </a:r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ur strategy</a:t>
            </a:r>
          </a:p>
        </p:txBody>
      </p:sp>
      <p:pic>
        <p:nvPicPr>
          <p:cNvPr id="13" name="Imagen 6" descr="tspline_support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1" y="3205945"/>
            <a:ext cx="3023178" cy="3023178"/>
          </a:xfrm>
          <a:prstGeom prst="rect">
            <a:avLst/>
          </a:prstGeom>
        </p:spPr>
      </p:pic>
      <p:pic>
        <p:nvPicPr>
          <p:cNvPr id="15" name="Imagen 7" descr="our_support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685" y="3232596"/>
            <a:ext cx="3033156" cy="3009178"/>
          </a:xfrm>
          <a:prstGeom prst="rect">
            <a:avLst/>
          </a:prstGeom>
        </p:spPr>
      </p:pic>
      <p:sp>
        <p:nvSpPr>
          <p:cNvPr id="16" name="15 Rectángulo"/>
          <p:cNvSpPr/>
          <p:nvPr/>
        </p:nvSpPr>
        <p:spPr>
          <a:xfrm>
            <a:off x="2150775" y="3940935"/>
            <a:ext cx="1532586" cy="1532586"/>
          </a:xfrm>
          <a:prstGeom prst="rect">
            <a:avLst/>
          </a:prstGeom>
          <a:solidFill>
            <a:srgbClr val="00B0F0">
              <a:alpha val="1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Rectángulo"/>
          <p:cNvSpPr/>
          <p:nvPr/>
        </p:nvSpPr>
        <p:spPr>
          <a:xfrm>
            <a:off x="6713394" y="3990311"/>
            <a:ext cx="2228045" cy="1481071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70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0" y="1484784"/>
            <a:ext cx="9906000" cy="10081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Strategy for defining polynomial spline spaces</a:t>
            </a:r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1" y="1536195"/>
            <a:ext cx="97493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2400" b="1" dirty="0" smtClean="0">
                <a:solidFill>
                  <a:srgbClr val="000000"/>
                </a:solidFill>
                <a:latin typeface="Arial" charset="0"/>
              </a:rPr>
              <a:t>Modification of local knot vectors</a:t>
            </a:r>
          </a:p>
          <a:p>
            <a:pPr eaLnBrk="1" hangingPunct="1"/>
            <a:endParaRPr kumimoji="0" lang="en-US" sz="8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Knot vectors of each blending function  </a:t>
            </a:r>
            <a:r>
              <a:rPr kumimoji="0" lang="en-US" sz="2000" i="1" dirty="0" err="1" smtClean="0">
                <a:solidFill>
                  <a:srgbClr val="000000"/>
                </a:solidFill>
                <a:latin typeface="Century Schoolbook" pitchFamily="18" charset="0"/>
                <a:cs typeface="Times New Roman" pitchFamily="18" charset="0"/>
              </a:rPr>
              <a:t>N</a:t>
            </a:r>
            <a:r>
              <a:rPr kumimoji="0" lang="en-US" sz="2200" i="1" baseline="-25000" dirty="0" err="1" smtClean="0">
                <a:solidFill>
                  <a:srgbClr val="000000"/>
                </a:solidFill>
                <a:latin typeface="Sylfaen" pitchFamily="18" charset="0"/>
                <a:cs typeface="Times New Roman" pitchFamily="18" charset="0"/>
              </a:rPr>
              <a:t>α</a:t>
            </a:r>
            <a:r>
              <a:rPr kumimoji="0" lang="en-US" sz="1800" dirty="0" smtClean="0">
                <a:solidFill>
                  <a:srgbClr val="000000"/>
                </a:solidFill>
                <a:latin typeface="Arial" charset="0"/>
              </a:rPr>
              <a:t>  have to fulfill two conditions: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7339" y="620713"/>
            <a:ext cx="4390946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smtClean="0">
                <a:solidFill>
                  <a:srgbClr val="C8C8C8"/>
                </a:solidFill>
                <a:latin typeface="Arial" charset="0"/>
              </a:rPr>
              <a:t>Step 3 - Modification of local knot vectors</a:t>
            </a:r>
            <a:endParaRPr kumimoji="0" lang="en-US" sz="1800">
              <a:solidFill>
                <a:srgbClr val="C8C8C8"/>
              </a:solidFill>
              <a:latin typeface="Arial" charset="0"/>
            </a:endParaRPr>
          </a:p>
        </p:txBody>
      </p:sp>
      <p:pic>
        <p:nvPicPr>
          <p:cNvPr id="2" name="Imagen 1" descr="Captura de pantalla 2014-07-10 a la(s) 12.14.5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628" y="3677557"/>
            <a:ext cx="4368485" cy="38343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235508" y="4633365"/>
            <a:ext cx="6603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b="1" dirty="0" smtClean="0">
                <a:solidFill>
                  <a:srgbClr val="000000"/>
                </a:solidFill>
                <a:latin typeface="Arial" charset="0"/>
              </a:rPr>
              <a:t>Condition 2: </a:t>
            </a:r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The frame of the function support should be situated over </a:t>
            </a:r>
          </a:p>
          <a:p>
            <a:pPr algn="l" eaLnBrk="1" hangingPunct="1"/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                      the mesh skeleton:</a:t>
            </a:r>
          </a:p>
        </p:txBody>
      </p:sp>
      <p:pic>
        <p:nvPicPr>
          <p:cNvPr id="11" name="Imagen 10" descr="Captura de pantalla 2014-07-10 a la(s) 12.26.5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237" y="5403516"/>
            <a:ext cx="2730303" cy="344301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235507" y="2993650"/>
            <a:ext cx="6475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kumimoji="0" lang="en-US" sz="1600" b="1" dirty="0" smtClean="0">
                <a:solidFill>
                  <a:srgbClr val="000000"/>
                </a:solidFill>
                <a:latin typeface="Arial" charset="0"/>
              </a:rPr>
              <a:t>Condition 1: </a:t>
            </a:r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Local knot vectors of the d-</a:t>
            </a:r>
            <a:r>
              <a:rPr kumimoji="0" lang="en-US" sz="1600" dirty="0" err="1" smtClean="0">
                <a:solidFill>
                  <a:srgbClr val="000000"/>
                </a:solidFill>
                <a:latin typeface="Arial" charset="0"/>
              </a:rPr>
              <a:t>variate</a:t>
            </a:r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 function  </a:t>
            </a:r>
            <a:r>
              <a:rPr kumimoji="0" lang="en-US" sz="2000" i="1" dirty="0" err="1" smtClean="0">
                <a:solidFill>
                  <a:srgbClr val="000000"/>
                </a:solidFill>
                <a:latin typeface="Century Schoolbook" pitchFamily="18" charset="0"/>
                <a:cs typeface="Times New Roman" pitchFamily="18" charset="0"/>
              </a:rPr>
              <a:t>N</a:t>
            </a:r>
            <a:r>
              <a:rPr kumimoji="0" lang="en-US" sz="2200" i="1" baseline="-25000" dirty="0" err="1" smtClean="0">
                <a:solidFill>
                  <a:srgbClr val="000000"/>
                </a:solidFill>
                <a:latin typeface="Sylfaen" pitchFamily="18" charset="0"/>
                <a:cs typeface="Times New Roman" pitchFamily="18" charset="0"/>
              </a:rPr>
              <a:t>α</a:t>
            </a:r>
            <a:r>
              <a:rPr kumimoji="0" lang="en-US" sz="1600" dirty="0" smtClean="0">
                <a:solidFill>
                  <a:srgbClr val="000000"/>
                </a:solidFill>
                <a:latin typeface="Arial" charset="0"/>
              </a:rPr>
              <a:t>  verify:</a:t>
            </a:r>
          </a:p>
        </p:txBody>
      </p:sp>
      <p:sp>
        <p:nvSpPr>
          <p:cNvPr id="16" name="CuadroTexto 5"/>
          <p:cNvSpPr txBox="1"/>
          <p:nvPr/>
        </p:nvSpPr>
        <p:spPr>
          <a:xfrm>
            <a:off x="0" y="6189573"/>
            <a:ext cx="9906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kumimoji="0" lang="en-US" sz="1900" b="1" dirty="0" smtClean="0">
                <a:solidFill>
                  <a:srgbClr val="000000"/>
                </a:solidFill>
                <a:latin typeface="Arial" charset="0"/>
              </a:rPr>
              <a:t>Simple extension rule: </a:t>
            </a:r>
            <a:r>
              <a:rPr kumimoji="0" lang="en-US" sz="1900" dirty="0" smtClean="0">
                <a:solidFill>
                  <a:srgbClr val="000000"/>
                </a:solidFill>
                <a:latin typeface="Arial" charset="0"/>
              </a:rPr>
              <a:t>If any condition is not verified, then some          doubles its size</a:t>
            </a:r>
          </a:p>
        </p:txBody>
      </p:sp>
      <p:pic>
        <p:nvPicPr>
          <p:cNvPr id="113254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70355" y="6130350"/>
            <a:ext cx="511635" cy="43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n 7" descr="notacion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2621279"/>
            <a:ext cx="2927454" cy="346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False"/>
  <p:tag name="HOTSPOTTYPE" val="EndShow"/>
  <p:tag name="BRANCHTO" val="-3"/>
</p:tagLst>
</file>

<file path=ppt/theme/theme1.xml><?xml version="1.0" encoding="utf-8"?>
<a:theme xmlns:a="http://schemas.openxmlformats.org/drawingml/2006/main" name="1_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2_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Plantilla_IUSIANI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Trebuchet MS"/>
        <a:ea typeface="ＭＳ Ｐゴシック"/>
        <a:cs typeface=""/>
      </a:majorFont>
      <a:minorFont>
        <a:latin typeface="Trebuchet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Plantilla_IUSIANI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Trebuchet MS"/>
        <a:ea typeface="ＭＳ Ｐゴシック"/>
        <a:cs typeface=""/>
      </a:majorFont>
      <a:minorFont>
        <a:latin typeface="Trebuchet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41934</TotalTime>
  <Words>1647</Words>
  <Application>Microsoft Office PowerPoint</Application>
  <PresentationFormat>A4 (210 x 297 mm)</PresentationFormat>
  <Paragraphs>228</Paragraphs>
  <Slides>39</Slides>
  <Notes>6</Notes>
  <HiddenSlides>0</HiddenSlides>
  <MMClips>2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4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54" baseType="lpstr">
      <vt:lpstr>ＭＳ Ｐゴシック</vt:lpstr>
      <vt:lpstr>Arial</vt:lpstr>
      <vt:lpstr>Century Schoolbook</vt:lpstr>
      <vt:lpstr>Sylfaen</vt:lpstr>
      <vt:lpstr>Symbol</vt:lpstr>
      <vt:lpstr>Times New Roman</vt:lpstr>
      <vt:lpstr>Trebuchet MS</vt:lpstr>
      <vt:lpstr>TrebuchetMS</vt:lpstr>
      <vt:lpstr>Wingdings</vt:lpstr>
      <vt:lpstr>ZapfDingbats</vt:lpstr>
      <vt:lpstr>1_Plantilla_IUSIANI</vt:lpstr>
      <vt:lpstr>12_Plantilla_IUSIANI</vt:lpstr>
      <vt:lpstr>4_Plantilla_IUSIANI</vt:lpstr>
      <vt:lpstr>5_Plantilla_IUSIANI</vt:lpstr>
      <vt:lpstr>Ecuación</vt:lpstr>
      <vt:lpstr>Presentación de PowerPoint</vt:lpstr>
      <vt:lpstr>Contents</vt:lpstr>
      <vt:lpstr>Our research: open problems of Isogeometric Analysis</vt:lpstr>
      <vt:lpstr>Our research: open problems of Isogeometric Analysis</vt:lpstr>
      <vt:lpstr>Polynomial spline spaces (EP-splines) over  hierarchical T-meshes </vt:lpstr>
      <vt:lpstr>Strategy for defining polynomial spline spaces</vt:lpstr>
      <vt:lpstr>Strategy for defining polynomial spline spaces</vt:lpstr>
      <vt:lpstr>Strategy for defining polynomial spline spaces</vt:lpstr>
      <vt:lpstr>Strategy for defining polynomial spline spaces</vt:lpstr>
      <vt:lpstr>Strategy for defining polynomial spline spaces</vt:lpstr>
      <vt:lpstr>Strategy for defining polynomial spline spaces</vt:lpstr>
      <vt:lpstr>Strategy for defining polynomial spline spaces</vt:lpstr>
      <vt:lpstr>Strategy for defining polynomial spline spaces</vt:lpstr>
      <vt:lpstr>Strategy for defining polynomial spline spaces</vt:lpstr>
      <vt:lpstr>Strategy for defining polynomial spline spaces</vt:lpstr>
      <vt:lpstr>Spline parameterization method</vt:lpstr>
      <vt:lpstr>Spline parameterization method</vt:lpstr>
      <vt:lpstr>Presentación de PowerPoint</vt:lpstr>
      <vt:lpstr>Mean Ratio Jacobian Jr() of parametric transformation</vt:lpstr>
      <vt:lpstr>Spline parameterization method</vt:lpstr>
      <vt:lpstr>Spline  parameterization of 2D geometries  </vt:lpstr>
      <vt:lpstr>Spline  parameterization of 2D geometries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Surface modelling  </vt:lpstr>
      <vt:lpstr>Presentación de PowerPoint</vt:lpstr>
      <vt:lpstr>3D Helmholtz equation with variable frequency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de Las Palmas de G.C.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Conferencia Larga sobre Generacion de Mallas 3-D</dc:title>
  <dc:creator>Rafael Montenegro Armas</dc:creator>
  <cp:lastModifiedBy>Rafael Montenegro</cp:lastModifiedBy>
  <cp:revision>2572</cp:revision>
  <cp:lastPrinted>2001-09-04T19:07:26Z</cp:lastPrinted>
  <dcterms:created xsi:type="dcterms:W3CDTF">1999-11-30T19:04:13Z</dcterms:created>
  <dcterms:modified xsi:type="dcterms:W3CDTF">2017-04-05T22:32:00Z</dcterms:modified>
</cp:coreProperties>
</file>