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348" r:id="rId2"/>
    <p:sldId id="360" r:id="rId3"/>
    <p:sldId id="420" r:id="rId4"/>
    <p:sldId id="418" r:id="rId5"/>
    <p:sldId id="421" r:id="rId6"/>
    <p:sldId id="361" r:id="rId7"/>
    <p:sldId id="378" r:id="rId8"/>
    <p:sldId id="432" r:id="rId9"/>
    <p:sldId id="433" r:id="rId10"/>
    <p:sldId id="434" r:id="rId11"/>
    <p:sldId id="435" r:id="rId12"/>
    <p:sldId id="448" r:id="rId13"/>
    <p:sldId id="437" r:id="rId14"/>
    <p:sldId id="439" r:id="rId15"/>
    <p:sldId id="412" r:id="rId16"/>
    <p:sldId id="414" r:id="rId17"/>
    <p:sldId id="415" r:id="rId18"/>
    <p:sldId id="413" r:id="rId19"/>
    <p:sldId id="442" r:id="rId20"/>
    <p:sldId id="440" r:id="rId21"/>
    <p:sldId id="441" r:id="rId22"/>
    <p:sldId id="392" r:id="rId23"/>
    <p:sldId id="416" r:id="rId24"/>
    <p:sldId id="417" r:id="rId25"/>
    <p:sldId id="450" r:id="rId26"/>
    <p:sldId id="381" r:id="rId27"/>
    <p:sldId id="393" r:id="rId28"/>
    <p:sldId id="406" r:id="rId29"/>
    <p:sldId id="394" r:id="rId30"/>
    <p:sldId id="395" r:id="rId31"/>
    <p:sldId id="382" r:id="rId32"/>
    <p:sldId id="397" r:id="rId33"/>
    <p:sldId id="447" r:id="rId34"/>
    <p:sldId id="399" r:id="rId35"/>
    <p:sldId id="451" r:id="rId36"/>
    <p:sldId id="383" r:id="rId37"/>
    <p:sldId id="410" r:id="rId38"/>
    <p:sldId id="402" r:id="rId39"/>
    <p:sldId id="387" r:id="rId40"/>
    <p:sldId id="388" r:id="rId41"/>
    <p:sldId id="389" r:id="rId42"/>
    <p:sldId id="422" r:id="rId43"/>
    <p:sldId id="423" r:id="rId44"/>
    <p:sldId id="429" r:id="rId45"/>
    <p:sldId id="428" r:id="rId46"/>
    <p:sldId id="430" r:id="rId47"/>
    <p:sldId id="431" r:id="rId48"/>
    <p:sldId id="449" r:id="rId49"/>
    <p:sldId id="438" r:id="rId50"/>
    <p:sldId id="445" r:id="rId51"/>
    <p:sldId id="443" r:id="rId52"/>
    <p:sldId id="444" r:id="rId53"/>
    <p:sldId id="446" r:id="rId54"/>
    <p:sldId id="452" r:id="rId55"/>
    <p:sldId id="453" r:id="rId56"/>
    <p:sldId id="454" r:id="rId5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8186"/>
    <a:srgbClr val="3333CC"/>
    <a:srgbClr val="FF3300"/>
    <a:srgbClr val="FF99FF"/>
    <a:srgbClr val="6699FF"/>
    <a:srgbClr val="FF00FF"/>
    <a:srgbClr val="DDDDDD"/>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2" autoAdjust="0"/>
    <p:restoredTop sz="75385" autoAdjust="0"/>
  </p:normalViewPr>
  <p:slideViewPr>
    <p:cSldViewPr>
      <p:cViewPr varScale="1">
        <p:scale>
          <a:sx n="56" d="100"/>
          <a:sy n="56" d="100"/>
        </p:scale>
        <p:origin x="-660" y="-96"/>
      </p:cViewPr>
      <p:guideLst>
        <p:guide orient="horz" pos="2069"/>
        <p:guide pos="2381"/>
      </p:guideLst>
    </p:cSldViewPr>
  </p:slideViewPr>
  <p:outlineViewPr>
    <p:cViewPr>
      <p:scale>
        <a:sx n="33" d="100"/>
        <a:sy n="33" d="100"/>
      </p:scale>
      <p:origin x="0" y="6930"/>
    </p:cViewPr>
  </p:outlineViewPr>
  <p:notesTextViewPr>
    <p:cViewPr>
      <p:scale>
        <a:sx n="100" d="100"/>
        <a:sy n="100" d="100"/>
      </p:scale>
      <p:origin x="0" y="0"/>
    </p:cViewPr>
  </p:notesTextViewPr>
  <p:sorterViewPr>
    <p:cViewPr>
      <p:scale>
        <a:sx n="100" d="100"/>
        <a:sy n="100" d="100"/>
      </p:scale>
      <p:origin x="0" y="3906"/>
    </p:cViewPr>
  </p:sorterViewPr>
  <p:notesViewPr>
    <p:cSldViewPr>
      <p:cViewPr varScale="1">
        <p:scale>
          <a:sx n="60" d="100"/>
          <a:sy n="60" d="100"/>
        </p:scale>
        <p:origin x="-249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34D8F58-D471-4280-BC4D-81D736EBB512}" type="datetimeFigureOut">
              <a:rPr lang="es-ES"/>
              <a:pPr>
                <a:defRPr/>
              </a:pPr>
              <a:t>29/10/2013</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1261D19-A7F8-4840-9C3A-792695FBB1BC}"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s-E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s-E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s-E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41596F0-5E24-4B83-9FE2-320E3D769300}"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p:spPr>
        <p:txBody>
          <a:bodyPr/>
          <a:lstStyle/>
          <a:p>
            <a:endParaRPr lang="es-ES" altLang="es-ES" smtClean="0">
              <a:latin typeface="Arial" pitchFamily="34" charset="0"/>
              <a:ea typeface="ＭＳ Ｐゴシック" pitchFamily="34" charset="-128"/>
            </a:endParaRPr>
          </a:p>
        </p:txBody>
      </p:sp>
      <p:sp>
        <p:nvSpPr>
          <p:cNvPr id="62468" name="3 Marcador de número de diapositiva"/>
          <p:cNvSpPr>
            <a:spLocks noGrp="1"/>
          </p:cNvSpPr>
          <p:nvPr>
            <p:ph type="sldNum" sz="quarter" idx="5"/>
          </p:nvPr>
        </p:nvSpPr>
        <p:spPr>
          <a:noFill/>
        </p:spPr>
        <p:txBody>
          <a:bodyPr/>
          <a:lstStyle/>
          <a:p>
            <a:fld id="{D6E26599-80C3-4E10-A0D2-78B30C5F7E4E}" type="slidenum">
              <a:rPr lang="es-ES" altLang="es-ES" smtClean="0"/>
              <a:pPr/>
              <a:t>1</a:t>
            </a:fld>
            <a:endParaRPr lang="es-ES" alt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A712B7F-7D13-42E3-B3BB-438A79CA482C}" type="slidenum">
              <a:rPr lang="en-GB" altLang="es-ES" smtClean="0"/>
              <a:pPr/>
              <a:t>10</a:t>
            </a:fld>
            <a:endParaRPr lang="en-GB" altLang="es-ES" smtClean="0"/>
          </a:p>
        </p:txBody>
      </p:sp>
      <p:sp>
        <p:nvSpPr>
          <p:cNvPr id="71683" name="Rectangle 2"/>
          <p:cNvSpPr>
            <a:spLocks noGrp="1" noRot="1" noChangeAspect="1" noChangeArrowheads="1" noTextEdit="1"/>
          </p:cNvSpPr>
          <p:nvPr>
            <p:ph type="sldImg"/>
          </p:nvPr>
        </p:nvSpPr>
        <p:spPr>
          <a:xfrm>
            <a:off x="1165225" y="681038"/>
            <a:ext cx="4532313" cy="3398837"/>
          </a:xfrm>
          <a:ln/>
        </p:spPr>
      </p:sp>
      <p:sp>
        <p:nvSpPr>
          <p:cNvPr id="71684" name="Rectangle 3"/>
          <p:cNvSpPr>
            <a:spLocks noGrp="1" noChangeArrowheads="1"/>
          </p:cNvSpPr>
          <p:nvPr>
            <p:ph type="body" idx="1"/>
          </p:nvPr>
        </p:nvSpPr>
        <p:spPr>
          <a:noFill/>
          <a:ln/>
        </p:spPr>
        <p:txBody>
          <a:bodyPr/>
          <a:lstStyle/>
          <a:p>
            <a:pPr eaLnBrk="1" hangingPunct="1"/>
            <a:r>
              <a:rPr lang="en-GB" altLang="es-ES" smtClean="0">
                <a:latin typeface="Arial" pitchFamily="34" charset="0"/>
                <a:ea typeface="ＭＳ Ｐゴシック" pitchFamily="34" charset="-128"/>
              </a:rPr>
              <a:t>The mesh optimization method used in Meccano method is based on triangle optimization</a:t>
            </a:r>
            <a:endParaRPr lang="en-US" altLang="es-ES" smtClean="0">
              <a:latin typeface="Arial" pitchFamily="34" charset="0"/>
              <a:ea typeface="ＭＳ Ｐゴシック" pitchFamily="34" charset="-128"/>
            </a:endParaRPr>
          </a:p>
          <a:p>
            <a:pPr eaLnBrk="1" hangingPunct="1"/>
            <a:r>
              <a:rPr lang="en-GB" altLang="es-ES" smtClean="0">
                <a:latin typeface="Arial" pitchFamily="34" charset="0"/>
                <a:ea typeface="ＭＳ Ｐゴシック" pitchFamily="34" charset="-128"/>
              </a:rPr>
              <a:t>The traditional procedure to smooth a given mesh consist on relocate the free nodes of the local mesh in a new position that optimizes certain objective function. </a:t>
            </a:r>
          </a:p>
          <a:p>
            <a:pPr eaLnBrk="1" hangingPunct="1"/>
            <a:r>
              <a:rPr lang="en-GB" altLang="es-ES" smtClean="0">
                <a:latin typeface="Arial" pitchFamily="34" charset="0"/>
                <a:ea typeface="ＭＳ Ｐゴシック" pitchFamily="34" charset="-128"/>
              </a:rPr>
              <a:t>The objective function K uses a measurement of the quality of the local mesh (q)</a:t>
            </a:r>
          </a:p>
          <a:p>
            <a:pPr eaLnBrk="1" hangingPunct="1"/>
            <a:r>
              <a:rPr lang="en-GB" altLang="es-ES" smtClean="0">
                <a:latin typeface="Arial" pitchFamily="34" charset="0"/>
                <a:ea typeface="ＭＳ Ｐゴシック" pitchFamily="34" charset="-128"/>
              </a:rPr>
              <a:t>This process is repeated for all the nodes of the mesh several times until the global quality of the mesh is stabilized. </a:t>
            </a:r>
          </a:p>
          <a:p>
            <a:pPr eaLnBrk="1" hangingPunct="1"/>
            <a:endParaRPr lang="en-GB" altLang="es-ES" smtClean="0">
              <a:latin typeface="Arial" pitchFamily="34" charset="0"/>
              <a:ea typeface="ＭＳ Ｐゴシック" pitchFamily="34" charset="-128"/>
            </a:endParaRPr>
          </a:p>
          <a:p>
            <a:pPr eaLnBrk="1" hangingPunct="1"/>
            <a:r>
              <a:rPr lang="en-GB" altLang="es-ES" smtClean="0">
                <a:latin typeface="Arial" pitchFamily="34" charset="0"/>
                <a:ea typeface="ＭＳ Ｐゴシック" pitchFamily="34" charset="-128"/>
              </a:rPr>
              <a:t>Original:</a:t>
            </a:r>
          </a:p>
          <a:p>
            <a:pPr eaLnBrk="1" hangingPunct="1"/>
            <a:r>
              <a:rPr lang="en-GB" altLang="es-ES" smtClean="0">
                <a:latin typeface="Arial" pitchFamily="34" charset="0"/>
                <a:ea typeface="ＭＳ Ｐゴシック" pitchFamily="34" charset="-128"/>
              </a:rPr>
              <a:t>The T-mesh optimization is based in the triangle optimization in which the cells are decomposed. </a:t>
            </a:r>
          </a:p>
          <a:p>
            <a:pPr eaLnBrk="1" hangingPunct="1"/>
            <a:r>
              <a:rPr lang="en-GB" altLang="es-ES" smtClean="0">
                <a:latin typeface="Arial" pitchFamily="34" charset="0"/>
                <a:ea typeface="ＭＳ Ｐゴシック" pitchFamily="34" charset="-128"/>
              </a:rPr>
              <a:t>The traditional procedure to smooth a given mesh consist on relocate the free nodes of the local mesh in a new position that optimizes certain objective function. </a:t>
            </a:r>
          </a:p>
          <a:p>
            <a:pPr eaLnBrk="1" hangingPunct="1"/>
            <a:r>
              <a:rPr lang="en-GB" altLang="es-ES" smtClean="0">
                <a:latin typeface="Arial" pitchFamily="34" charset="0"/>
                <a:ea typeface="ＭＳ Ｐゴシック" pitchFamily="34" charset="-128"/>
              </a:rPr>
              <a:t>This process is repeated for all the nodes of the mesh several times until the global quality of the mesh is stabilized.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0C6CCF9-1823-4B67-B7CD-0ED61558BB68}" type="slidenum">
              <a:rPr lang="en-GB" altLang="es-ES" smtClean="0"/>
              <a:pPr/>
              <a:t>11</a:t>
            </a:fld>
            <a:endParaRPr lang="en-GB" altLang="es-E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altLang="es-ES" smtClean="0">
                <a:latin typeface="Arial" pitchFamily="34" charset="0"/>
                <a:ea typeface="ＭＳ Ｐゴシック" pitchFamily="34" charset="-128"/>
              </a:rPr>
              <a:t>The objective function is constructed by using an algebraic quality metric of the tetrahedra</a:t>
            </a:r>
          </a:p>
          <a:p>
            <a:r>
              <a:rPr lang="en-US" altLang="es-ES" smtClean="0">
                <a:latin typeface="Arial" pitchFamily="34" charset="0"/>
                <a:ea typeface="ＭＳ Ｐゴシック" pitchFamily="34" charset="-128"/>
              </a:rPr>
              <a:t>This algebraic metric is based on the weighted jacobian matrix of the mapping between the ideal tetrahedron and the physical one</a:t>
            </a:r>
          </a:p>
          <a:p>
            <a:r>
              <a:rPr lang="en-US" altLang="es-ES" smtClean="0">
                <a:latin typeface="Arial" pitchFamily="34" charset="0"/>
                <a:ea typeface="ＭＳ Ｐゴシック" pitchFamily="34" charset="-128"/>
              </a:rPr>
              <a:t>We use this algebraic quality metric</a:t>
            </a:r>
          </a:p>
          <a:p>
            <a:r>
              <a:rPr lang="en-US" altLang="es-ES" smtClean="0">
                <a:latin typeface="Arial" pitchFamily="34" charset="0"/>
                <a:ea typeface="ＭＳ Ｐゴシック" pitchFamily="34" charset="-128"/>
              </a:rPr>
              <a:t>This quality metric is maximum (one) if and only if the tetrahedron is similar to ideal one and is cero if it is degenerated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1F03193-D1DC-4039-BA58-7200217427E6}" type="slidenum">
              <a:rPr lang="en-GB" altLang="es-ES" smtClean="0"/>
              <a:pPr/>
              <a:t>12</a:t>
            </a:fld>
            <a:endParaRPr lang="en-GB" altLang="es-ES" smtClean="0"/>
          </a:p>
        </p:txBody>
      </p:sp>
      <p:sp>
        <p:nvSpPr>
          <p:cNvPr id="73731" name="Rectangle 2"/>
          <p:cNvSpPr>
            <a:spLocks noGrp="1" noRot="1" noChangeAspect="1" noChangeArrowheads="1" noTextEdit="1"/>
          </p:cNvSpPr>
          <p:nvPr>
            <p:ph type="sldImg"/>
          </p:nvPr>
        </p:nvSpPr>
        <p:spPr>
          <a:xfrm>
            <a:off x="1165225" y="681038"/>
            <a:ext cx="4532313" cy="3398837"/>
          </a:xfrm>
          <a:ln/>
        </p:spPr>
      </p:sp>
      <p:sp>
        <p:nvSpPr>
          <p:cNvPr id="73732" name="Rectangle 3"/>
          <p:cNvSpPr>
            <a:spLocks noGrp="1" noChangeArrowheads="1"/>
          </p:cNvSpPr>
          <p:nvPr>
            <p:ph type="body" idx="1"/>
          </p:nvPr>
        </p:nvSpPr>
        <p:spPr>
          <a:noFill/>
          <a:ln/>
        </p:spPr>
        <p:txBody>
          <a:bodyPr/>
          <a:lstStyle/>
          <a:p>
            <a:pPr eaLnBrk="1" hangingPunct="1"/>
            <a:r>
              <a:rPr lang="en-GB" altLang="es-ES" smtClean="0">
                <a:latin typeface="Arial" pitchFamily="34" charset="0"/>
                <a:ea typeface="ＭＳ Ｐゴシック" pitchFamily="34" charset="-128"/>
              </a:rPr>
              <a:t>Usual objective functions don</a:t>
            </a:r>
            <a:r>
              <a:rPr lang="en-GB" altLang="en-GB" smtClean="0">
                <a:latin typeface="Arial" pitchFamily="34" charset="0"/>
                <a:ea typeface="ＭＳ Ｐゴシック" pitchFamily="34" charset="-128"/>
              </a:rPr>
              <a:t>’</a:t>
            </a:r>
            <a:r>
              <a:rPr lang="en-GB" altLang="es-ES" smtClean="0">
                <a:latin typeface="Arial" pitchFamily="34" charset="0"/>
                <a:ea typeface="ＭＳ Ｐゴシック" pitchFamily="34" charset="-128"/>
              </a:rPr>
              <a:t>t works properly when the mesh is tangled due to singularities when the volume of the element is cero. </a:t>
            </a:r>
          </a:p>
          <a:p>
            <a:pPr eaLnBrk="1" hangingPunct="1"/>
            <a:r>
              <a:rPr lang="en-GB" altLang="es-ES" smtClean="0">
                <a:latin typeface="Arial" pitchFamily="34" charset="0"/>
                <a:ea typeface="ＭＳ Ｐゴシック" pitchFamily="34" charset="-128"/>
              </a:rPr>
              <a:t>We introduced a modification in this function to optimize tangled meshes. </a:t>
            </a:r>
          </a:p>
          <a:p>
            <a:pPr eaLnBrk="1" hangingPunct="1"/>
            <a:r>
              <a:rPr lang="en-GB" altLang="es-ES" smtClean="0">
                <a:latin typeface="Arial" pitchFamily="34" charset="0"/>
                <a:ea typeface="ＭＳ Ｐゴシック" pitchFamily="34" charset="-128"/>
              </a:rPr>
              <a:t>This modification consists in substituting the denominator by a positive and  increasing function like this.</a:t>
            </a:r>
          </a:p>
          <a:p>
            <a:pPr eaLnBrk="1" hangingPunct="1"/>
            <a:r>
              <a:rPr lang="en-US" altLang="es-ES" b="1" i="1" smtClean="0">
                <a:latin typeface="Arial" pitchFamily="34" charset="0"/>
                <a:ea typeface="ＭＳ Ｐゴシック" pitchFamily="34" charset="-128"/>
                <a:cs typeface="Arial" pitchFamily="34" charset="0"/>
              </a:rPr>
              <a:t>It allows a simultaneous untangling and smoothing of triangular and tetrahedral meshes</a:t>
            </a:r>
            <a:endParaRPr lang="en-US" altLang="es-ES" b="1" i="1" smtClean="0">
              <a:solidFill>
                <a:srgbClr val="000000"/>
              </a:solidFill>
              <a:latin typeface="Arial" pitchFamily="34" charset="0"/>
              <a:ea typeface="ＭＳ Ｐゴシック" pitchFamily="34" charset="-128"/>
              <a:cs typeface="Arial" pitchFamily="34" charset="0"/>
            </a:endParaRPr>
          </a:p>
          <a:p>
            <a:pPr eaLnBrk="1" hangingPunct="1"/>
            <a:endParaRPr lang="en-GB" altLang="es-E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arcador de imagen de diapositiva 1"/>
          <p:cNvSpPr>
            <a:spLocks noGrp="1" noRot="1" noChangeAspect="1" noTextEdit="1"/>
          </p:cNvSpPr>
          <p:nvPr>
            <p:ph type="sldImg"/>
          </p:nvPr>
        </p:nvSpPr>
        <p:spPr>
          <a:ln/>
        </p:spPr>
      </p:sp>
      <p:sp>
        <p:nvSpPr>
          <p:cNvPr id="74755" name="Marcador de notas 2"/>
          <p:cNvSpPr>
            <a:spLocks noGrp="1"/>
          </p:cNvSpPr>
          <p:nvPr>
            <p:ph type="body" idx="1"/>
          </p:nvPr>
        </p:nvSpPr>
        <p:spPr>
          <a:noFill/>
          <a:ln/>
        </p:spPr>
        <p:txBody>
          <a:bodyPr/>
          <a:lstStyle/>
          <a:p>
            <a:r>
              <a:rPr lang="en-GB" altLang="es-ES" smtClean="0">
                <a:latin typeface="Arial" pitchFamily="34" charset="0"/>
                <a:ea typeface="ＭＳ Ｐゴシック" pitchFamily="34" charset="-128"/>
              </a:rPr>
              <a:t>This is a cut of the objective function when the free node cross this line (señalar).</a:t>
            </a:r>
          </a:p>
          <a:p>
            <a:r>
              <a:rPr lang="en-GB" altLang="es-ES" smtClean="0">
                <a:latin typeface="Arial" pitchFamily="34" charset="0"/>
                <a:ea typeface="ＭＳ Ｐゴシック" pitchFamily="34" charset="-128"/>
              </a:rPr>
              <a:t>Solid line corresponds to the original function, and dashed lines correspond to modified function for different delta values. </a:t>
            </a:r>
          </a:p>
          <a:p>
            <a:r>
              <a:rPr lang="en-GB" altLang="es-ES" smtClean="0">
                <a:latin typeface="Arial" pitchFamily="34" charset="0"/>
                <a:ea typeface="ＭＳ Ｐゴシック" pitchFamily="34" charset="-128"/>
              </a:rPr>
              <a:t>Note that the minimum of the modified and original functions are very similar. </a:t>
            </a:r>
          </a:p>
          <a:p>
            <a:r>
              <a:rPr lang="en-GB" altLang="es-ES" smtClean="0">
                <a:latin typeface="Arial" pitchFamily="34" charset="0"/>
                <a:ea typeface="ＭＳ Ｐゴシック" pitchFamily="34" charset="-128"/>
              </a:rPr>
              <a:t>Indeed when the boundary is tangled and, therefore, there is not feasible region, the minimum of the modified is in position that facilitates the untangling for subsequent sweeps of the process.</a:t>
            </a:r>
          </a:p>
        </p:txBody>
      </p:sp>
      <p:sp>
        <p:nvSpPr>
          <p:cNvPr id="74756" name="Marcador de número de diapositiva 3"/>
          <p:cNvSpPr>
            <a:spLocks noGrp="1"/>
          </p:cNvSpPr>
          <p:nvPr>
            <p:ph type="sldNum" sz="quarter" idx="5"/>
          </p:nvPr>
        </p:nvSpPr>
        <p:spPr>
          <a:noFill/>
        </p:spPr>
        <p:txBody>
          <a:bodyPr/>
          <a:lstStyle/>
          <a:p>
            <a:fld id="{9B0AEEA2-0D72-4791-8287-6C9EA2E21864}" type="slidenum">
              <a:rPr lang="en-GB" altLang="es-ES" smtClean="0"/>
              <a:pPr/>
              <a:t>13</a:t>
            </a:fld>
            <a:endParaRPr lang="en-GB" alt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p:spPr>
        <p:txBody>
          <a:bodyPr/>
          <a:lstStyle/>
          <a:p>
            <a:r>
              <a:rPr lang="en-GB" altLang="es-ES" smtClean="0">
                <a:latin typeface="Arial" pitchFamily="34" charset="0"/>
                <a:ea typeface="ＭＳ Ｐゴシック" pitchFamily="34" charset="-128"/>
              </a:rPr>
              <a:t>When the simultaneous untangling and smoothing process is repeated for all the nodes of the mesh, </a:t>
            </a:r>
          </a:p>
          <a:p>
            <a:r>
              <a:rPr lang="en-GB" altLang="es-ES" smtClean="0">
                <a:latin typeface="Arial" pitchFamily="34" charset="0"/>
                <a:ea typeface="ＭＳ Ｐゴシック" pitchFamily="34" charset="-128"/>
              </a:rPr>
              <a:t>the wall-clock time on only one processor depends on </a:t>
            </a:r>
          </a:p>
          <a:p>
            <a:r>
              <a:rPr lang="en-GB" altLang="es-ES" smtClean="0">
                <a:latin typeface="Arial" pitchFamily="34" charset="0"/>
                <a:ea typeface="ＭＳ Ｐゴシック" pitchFamily="34" charset="-128"/>
              </a:rPr>
              <a:t>the number of nodes and the complexity of computation needed by each vertex.</a:t>
            </a:r>
          </a:p>
          <a:p>
            <a:endParaRPr lang="es-ES" altLang="es-ES" smtClean="0">
              <a:latin typeface="Arial" pitchFamily="34" charset="0"/>
              <a:ea typeface="ＭＳ Ｐゴシック" pitchFamily="34" charset="-128"/>
            </a:endParaRPr>
          </a:p>
        </p:txBody>
      </p:sp>
      <p:sp>
        <p:nvSpPr>
          <p:cNvPr id="75780" name="3 Marcador de número de diapositiva"/>
          <p:cNvSpPr>
            <a:spLocks noGrp="1"/>
          </p:cNvSpPr>
          <p:nvPr>
            <p:ph type="sldNum" sz="quarter" idx="5"/>
          </p:nvPr>
        </p:nvSpPr>
        <p:spPr>
          <a:noFill/>
        </p:spPr>
        <p:txBody>
          <a:bodyPr/>
          <a:lstStyle/>
          <a:p>
            <a:fld id="{A1524A68-E5C6-4E7C-B7DE-C73E2C35AB91}" type="slidenum">
              <a:rPr lang="es-ES" altLang="es-ES" smtClean="0"/>
              <a:pPr/>
              <a:t>14</a:t>
            </a:fld>
            <a:endParaRPr lang="es-ES" alt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668BEA5-6DEA-47B0-BF04-EF545421514C}" type="slidenum">
              <a:rPr lang="es-ES" altLang="es-ES" smtClean="0"/>
              <a:pPr/>
              <a:t>15</a:t>
            </a:fld>
            <a:endParaRPr lang="es-ES" altLang="es-E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The following slides show our sequential algorithm for simultaneous untangling and smoothing of a tetrahedral mesh (SUS). </a:t>
            </a:r>
          </a:p>
          <a:p>
            <a:pPr eaLnBrk="1" hangingPunct="1"/>
            <a:r>
              <a:rPr lang="en-US" altLang="es-ES" smtClean="0">
                <a:latin typeface="Arial" pitchFamily="34" charset="0"/>
                <a:ea typeface="ＭＳ Ｐゴシック" pitchFamily="34" charset="-128"/>
              </a:rPr>
              <a:t>The algorithm has the following inputs: </a:t>
            </a:r>
            <a:r>
              <a:rPr lang="en-US" altLang="es-ES" i="1" smtClean="0">
                <a:latin typeface="Arial" pitchFamily="34" charset="0"/>
                <a:ea typeface="ＭＳ Ｐゴシック" pitchFamily="34" charset="-128"/>
              </a:rPr>
              <a:t>M</a:t>
            </a:r>
            <a:r>
              <a:rPr lang="en-GB" altLang="es-ES" smtClean="0">
                <a:latin typeface="Arial" pitchFamily="34" charset="0"/>
                <a:ea typeface="ＭＳ Ｐゴシック" pitchFamily="34" charset="-128"/>
              </a:rPr>
              <a:t> is a tangled </a:t>
            </a:r>
            <a:r>
              <a:rPr lang="en-US" altLang="es-ES" smtClean="0">
                <a:latin typeface="Arial" pitchFamily="34" charset="0"/>
                <a:ea typeface="ＭＳ Ｐゴシック" pitchFamily="34" charset="-128"/>
              </a:rPr>
              <a:t>tetrahedral </a:t>
            </a:r>
            <a:r>
              <a:rPr lang="en-GB" altLang="es-ES" smtClean="0">
                <a:latin typeface="Arial" pitchFamily="34" charset="0"/>
                <a:ea typeface="ＭＳ Ｐゴシック" pitchFamily="34" charset="-128"/>
              </a:rPr>
              <a:t>mesh, and K() is the objective function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D1EE792-D999-4689-ACD6-C51A743CBC44}" type="slidenum">
              <a:rPr lang="es-ES" altLang="es-ES" smtClean="0"/>
              <a:pPr/>
              <a:t>16</a:t>
            </a:fld>
            <a:endParaRPr lang="es-ES" altLang="es-E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a:buFontTx/>
              <a:buChar char="•"/>
            </a:pPr>
            <a:r>
              <a:rPr lang="en-US" altLang="es-ES" b="1" smtClean="0">
                <a:latin typeface="Arial" pitchFamily="34" charset="0"/>
                <a:ea typeface="ＭＳ Ｐゴシック" pitchFamily="34" charset="-128"/>
              </a:rPr>
              <a:t> PROCESSING 1</a:t>
            </a:r>
            <a:r>
              <a:rPr lang="en-US" altLang="es-ES" smtClean="0">
                <a:latin typeface="Arial" pitchFamily="34" charset="0"/>
                <a:ea typeface="ＭＳ Ｐゴシック" pitchFamily="34" charset="-128"/>
              </a:rPr>
              <a:t>:</a:t>
            </a:r>
          </a:p>
          <a:p>
            <a:pPr>
              <a:buFontTx/>
              <a:buChar char="•"/>
            </a:pPr>
            <a:r>
              <a:rPr lang="en-US" altLang="es-ES" smtClean="0">
                <a:latin typeface="Arial" pitchFamily="34" charset="0"/>
                <a:ea typeface="ＭＳ Ｐゴシック" pitchFamily="34" charset="-128"/>
              </a:rPr>
              <a:t> This algorithm iterates sequentially over all the mesh vertices in some order.</a:t>
            </a:r>
          </a:p>
          <a:p>
            <a:pPr>
              <a:buFontTx/>
              <a:buChar char="•"/>
            </a:pPr>
            <a:r>
              <a:rPr lang="en-US" altLang="es-ES" smtClean="0">
                <a:latin typeface="Arial" pitchFamily="34" charset="0"/>
                <a:ea typeface="ＭＳ Ｐゴシック" pitchFamily="34" charset="-128"/>
              </a:rPr>
              <a:t> At each iteration, the spatial coordinates</a:t>
            </a:r>
            <a:r>
              <a:rPr lang="en-US" altLang="ja-JP" smtClean="0">
                <a:latin typeface="Arial" pitchFamily="34" charset="0"/>
                <a:ea typeface="ＭＳ Ｐゴシック" pitchFamily="34" charset="-128"/>
              </a:rPr>
              <a:t> of a free node </a:t>
            </a:r>
            <a:r>
              <a:rPr lang="en-US" altLang="ja-JP" b="1" i="1" smtClean="0">
                <a:latin typeface="Georgia" pitchFamily="18" charset="0"/>
                <a:ea typeface="ＭＳ Ｐゴシック" pitchFamily="34" charset="-128"/>
              </a:rPr>
              <a:t>v</a:t>
            </a:r>
            <a:r>
              <a:rPr lang="en-US" altLang="ja-JP" smtClean="0">
                <a:latin typeface="Georgia" pitchFamily="18" charset="0"/>
                <a:ea typeface="ＭＳ Ｐゴシック" pitchFamily="34" charset="-128"/>
              </a:rPr>
              <a:t> </a:t>
            </a:r>
            <a:r>
              <a:rPr lang="en-US" altLang="es-ES" smtClean="0">
                <a:latin typeface="Arial" pitchFamily="34" charset="0"/>
                <a:ea typeface="ＭＳ Ｐゴシック" pitchFamily="34" charset="-128"/>
              </a:rPr>
              <a:t>is adjusted by the procedure called OptimizeNode, </a:t>
            </a:r>
            <a:r>
              <a:rPr lang="en-US" altLang="es-ES" i="1" smtClean="0">
                <a:latin typeface="Georgia" pitchFamily="18" charset="0"/>
                <a:ea typeface="ＭＳ Ｐゴシック" pitchFamily="34" charset="-128"/>
              </a:rPr>
              <a:t>x</a:t>
            </a:r>
            <a:r>
              <a:rPr lang="en-US" altLang="ja-JP" i="1" baseline="-25000" smtClean="0">
                <a:latin typeface="Georgia" pitchFamily="18" charset="0"/>
                <a:ea typeface="ＭＳ Ｐゴシック" pitchFamily="34" charset="-128"/>
              </a:rPr>
              <a:t>v </a:t>
            </a:r>
            <a:r>
              <a:rPr lang="en-US" altLang="ja-JP" i="1" baseline="-25000" smtClean="0">
                <a:latin typeface="Arial" pitchFamily="34" charset="0"/>
                <a:ea typeface="ＭＳ Ｐゴシック" pitchFamily="34" charset="-128"/>
                <a:cs typeface="Arial" pitchFamily="34" charset="0"/>
              </a:rPr>
              <a:t>→ </a:t>
            </a:r>
            <a:r>
              <a:rPr lang="en-US" altLang="es-ES" i="1" smtClean="0">
                <a:latin typeface="Georgia" pitchFamily="18" charset="0"/>
                <a:ea typeface="ＭＳ Ｐゴシック" pitchFamily="34" charset="-128"/>
              </a:rPr>
              <a:t>x</a:t>
            </a:r>
            <a:r>
              <a:rPr lang="en-US" altLang="en-GB" i="1" smtClean="0">
                <a:latin typeface="Georgia" pitchFamily="18" charset="0"/>
                <a:ea typeface="ＭＳ Ｐゴシック" pitchFamily="34" charset="-128"/>
              </a:rPr>
              <a:t>’</a:t>
            </a:r>
            <a:r>
              <a:rPr lang="en-US" altLang="ja-JP" i="1" baseline="-25000" smtClean="0">
                <a:latin typeface="Georgia" pitchFamily="18" charset="0"/>
                <a:ea typeface="ＭＳ Ｐゴシック" pitchFamily="34" charset="-128"/>
              </a:rPr>
              <a:t>v</a:t>
            </a:r>
            <a:r>
              <a:rPr lang="en-US" altLang="ja-JP" smtClean="0">
                <a:latin typeface="Arial" pitchFamily="34" charset="0"/>
                <a:ea typeface="ＭＳ Ｐゴシック" pitchFamily="34" charset="-128"/>
              </a:rPr>
              <a:t>, in such a way that </a:t>
            </a:r>
            <a:r>
              <a:rPr lang="en-US" altLang="ja-JP" i="1" smtClean="0">
                <a:latin typeface="Times New Roman" pitchFamily="18" charset="0"/>
                <a:ea typeface="ＭＳ Ｐゴシック" pitchFamily="34" charset="-128"/>
                <a:cs typeface="Times New Roman" pitchFamily="18" charset="0"/>
              </a:rPr>
              <a:t>K</a:t>
            </a:r>
            <a:r>
              <a:rPr lang="en-US" altLang="ja-JP" smtClean="0">
                <a:latin typeface="Arial" pitchFamily="34" charset="0"/>
                <a:ea typeface="ＭＳ Ｐゴシック" pitchFamily="34" charset="-128"/>
              </a:rPr>
              <a:t>(</a:t>
            </a:r>
            <a:r>
              <a:rPr lang="en-US" altLang="es-ES" i="1" smtClean="0">
                <a:latin typeface="Georgia" pitchFamily="18" charset="0"/>
                <a:ea typeface="ＭＳ Ｐゴシック" pitchFamily="34" charset="-128"/>
              </a:rPr>
              <a:t>x</a:t>
            </a:r>
            <a:r>
              <a:rPr lang="en-US" altLang="ja-JP" i="1" baseline="-25000" smtClean="0">
                <a:latin typeface="Georgia" pitchFamily="18" charset="0"/>
                <a:ea typeface="ＭＳ Ｐゴシック" pitchFamily="34" charset="-128"/>
              </a:rPr>
              <a:t>v</a:t>
            </a:r>
            <a:r>
              <a:rPr lang="en-US" altLang="ja-JP" smtClean="0">
                <a:latin typeface="Arial" pitchFamily="34" charset="0"/>
                <a:ea typeface="ＭＳ Ｐゴシック" pitchFamily="34" charset="-128"/>
              </a:rPr>
              <a:t>) is minimized. </a:t>
            </a:r>
          </a:p>
          <a:p>
            <a:pPr>
              <a:buFontTx/>
              <a:buChar char="•"/>
            </a:pPr>
            <a:r>
              <a:rPr lang="en-US" altLang="es-ES" smtClean="0">
                <a:latin typeface="Arial" pitchFamily="34" charset="0"/>
                <a:ea typeface="ＭＳ Ｐゴシック" pitchFamily="34" charset="-128"/>
              </a:rPr>
              <a:t> OptimizeNode  needs </a:t>
            </a:r>
            <a:r>
              <a:rPr lang="es-ES" altLang="es-ES" smtClean="0">
                <a:latin typeface="Castellar" pitchFamily="18" charset="0"/>
                <a:ea typeface="ＭＳ Ｐゴシック" pitchFamily="34" charset="-128"/>
              </a:rPr>
              <a:t>N</a:t>
            </a:r>
            <a:r>
              <a:rPr lang="es-ES" altLang="es-ES" i="1" baseline="-25000" smtClean="0">
                <a:latin typeface="Georgia" pitchFamily="18" charset="0"/>
                <a:ea typeface="ＭＳ Ｐゴシック" pitchFamily="34" charset="-128"/>
              </a:rPr>
              <a:t>v</a:t>
            </a:r>
            <a:r>
              <a:rPr lang="en-US" altLang="es-ES" smtClean="0">
                <a:latin typeface="Arial" pitchFamily="34" charset="0"/>
                <a:ea typeface="ＭＳ Ｐゴシック" pitchFamily="34" charset="-128"/>
              </a:rPr>
              <a:t>, t</a:t>
            </a:r>
            <a:r>
              <a:rPr lang="es-ES" altLang="ja-JP" smtClean="0">
                <a:latin typeface="Arial" pitchFamily="34" charset="0"/>
                <a:ea typeface="ＭＳ Ｐゴシック" pitchFamily="34" charset="-128"/>
              </a:rPr>
              <a:t>he</a:t>
            </a:r>
            <a:r>
              <a:rPr lang="en-US" altLang="es-ES" smtClean="0">
                <a:latin typeface="Arial" pitchFamily="34" charset="0"/>
                <a:ea typeface="ＭＳ Ｐゴシック" pitchFamily="34" charset="-128"/>
              </a:rPr>
              <a:t> set of tetrahedra connected to the free </a:t>
            </a:r>
            <a:r>
              <a:rPr lang="en-US" altLang="es-ES" i="1" smtClean="0">
                <a:latin typeface="Arial" pitchFamily="34" charset="0"/>
                <a:ea typeface="ＭＳ Ｐゴシック" pitchFamily="34" charset="-128"/>
              </a:rPr>
              <a:t>node</a:t>
            </a:r>
            <a:r>
              <a:rPr lang="en-US" altLang="es-ES" smtClean="0">
                <a:latin typeface="Arial" pitchFamily="34" charset="0"/>
                <a:ea typeface="ＭＳ Ｐゴシック" pitchFamily="34" charset="-128"/>
              </a:rPr>
              <a:t> </a:t>
            </a:r>
            <a:r>
              <a:rPr lang="en-US" altLang="es-ES" i="1" smtClean="0">
                <a:latin typeface="Georgia" pitchFamily="18" charset="0"/>
                <a:ea typeface="ＭＳ Ｐゴシック" pitchFamily="34" charset="-128"/>
              </a:rPr>
              <a:t>v</a:t>
            </a:r>
            <a:endParaRPr lang="en-GB" altLang="es-ES" i="1" smtClean="0">
              <a:latin typeface="Georgia"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D92F724-88B1-4CC6-B2EE-D0BF82588AF3}" type="slidenum">
              <a:rPr lang="es-ES" altLang="es-ES" smtClean="0"/>
              <a:pPr/>
              <a:t>17</a:t>
            </a:fld>
            <a:endParaRPr lang="es-ES" altLang="es-E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a:buFontTx/>
              <a:buChar char="•"/>
            </a:pPr>
            <a:r>
              <a:rPr lang="en-US" altLang="es-ES" b="1" smtClean="0">
                <a:latin typeface="Arial" pitchFamily="34" charset="0"/>
                <a:ea typeface="ＭＳ Ｐゴシック" pitchFamily="34" charset="-128"/>
              </a:rPr>
              <a:t> In the OUTER PROCESSING LOOP</a:t>
            </a:r>
            <a:r>
              <a:rPr lang="en-US" altLang="es-ES" smtClean="0">
                <a:latin typeface="Arial" pitchFamily="34" charset="0"/>
                <a:ea typeface="ＭＳ Ｐゴシック" pitchFamily="34" charset="-128"/>
              </a:rPr>
              <a:t> …</a:t>
            </a:r>
          </a:p>
          <a:p>
            <a:pPr>
              <a:buFontTx/>
              <a:buChar char="•"/>
            </a:pPr>
            <a:r>
              <a:rPr lang="en-US" altLang="es-ES" smtClean="0">
                <a:latin typeface="Arial" pitchFamily="34" charset="0"/>
                <a:ea typeface="ＭＳ Ｐゴシック" pitchFamily="34" charset="-128"/>
              </a:rPr>
              <a:t> This process repeats several times for all the nodes of the mesh M</a:t>
            </a:r>
          </a:p>
          <a:p>
            <a:pPr>
              <a:buFontTx/>
              <a:buChar char="•"/>
            </a:pPr>
            <a:r>
              <a:rPr lang="en-GB" altLang="es-ES" i="1" smtClean="0">
                <a:latin typeface="Arial" pitchFamily="34" charset="0"/>
                <a:ea typeface="ＭＳ Ｐゴシック" pitchFamily="34" charset="-128"/>
              </a:rPr>
              <a:t> maxIter</a:t>
            </a:r>
            <a:r>
              <a:rPr lang="en-GB" altLang="es-ES" smtClean="0">
                <a:latin typeface="Arial" pitchFamily="34" charset="0"/>
                <a:ea typeface="ＭＳ Ｐゴシック" pitchFamily="34" charset="-128"/>
              </a:rPr>
              <a:t> : maximum number of untangling and smoothing iterations</a:t>
            </a:r>
          </a:p>
          <a:p>
            <a:pPr>
              <a:buFontTx/>
              <a:buChar char="•"/>
            </a:pPr>
            <a:endParaRPr lang="en-GB" altLang="es-E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AFE62D5-0375-4609-9593-8661762BFBE2}" type="slidenum">
              <a:rPr lang="es-ES" altLang="es-ES" smtClean="0"/>
              <a:pPr/>
              <a:t>18</a:t>
            </a:fld>
            <a:endParaRPr lang="es-ES" altLang="es-E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a:buFontTx/>
              <a:buChar char="•"/>
            </a:pPr>
            <a:r>
              <a:rPr lang="en-US" altLang="es-ES" smtClean="0">
                <a:latin typeface="Arial" pitchFamily="34" charset="0"/>
                <a:ea typeface="ＭＳ Ｐゴシック" pitchFamily="34" charset="-128"/>
              </a:rPr>
              <a:t> Q</a:t>
            </a:r>
            <a:r>
              <a:rPr lang="en-GB" altLang="es-ES" i="1" smtClean="0">
                <a:latin typeface="Arial" pitchFamily="34" charset="0"/>
                <a:ea typeface="ＭＳ Ｐゴシック" pitchFamily="34" charset="-128"/>
              </a:rPr>
              <a:t> </a:t>
            </a:r>
            <a:r>
              <a:rPr lang="en-GB" altLang="es-ES" smtClean="0">
                <a:latin typeface="Arial" pitchFamily="34" charset="0"/>
                <a:ea typeface="ＭＳ Ｐゴシック" pitchFamily="34" charset="-128"/>
              </a:rPr>
              <a:t>measures the lowest quality of a </a:t>
            </a:r>
            <a:r>
              <a:rPr lang="en-US" altLang="es-ES" smtClean="0">
                <a:latin typeface="Arial" pitchFamily="34" charset="0"/>
                <a:ea typeface="ＭＳ Ｐゴシック" pitchFamily="34" charset="-128"/>
              </a:rPr>
              <a:t>tetrahedron of </a:t>
            </a:r>
            <a:r>
              <a:rPr lang="en-US" altLang="es-ES" i="1" smtClean="0">
                <a:latin typeface="Arial" pitchFamily="34" charset="0"/>
                <a:ea typeface="ＭＳ Ｐゴシック" pitchFamily="34" charset="-128"/>
              </a:rPr>
              <a:t>M </a:t>
            </a:r>
          </a:p>
          <a:p>
            <a:pPr>
              <a:buFontTx/>
              <a:buChar char="•"/>
            </a:pPr>
            <a:r>
              <a:rPr lang="en-US" altLang="es-ES" smtClean="0">
                <a:latin typeface="Arial" pitchFamily="34" charset="0"/>
                <a:ea typeface="ＭＳ Ｐゴシック" pitchFamily="34" charset="-128"/>
              </a:rPr>
              <a:t> quality(</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 function that provides the minimum quality of mesh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a:t>
            </a:r>
          </a:p>
          <a:p>
            <a:pPr>
              <a:buFontTx/>
              <a:buChar char="•"/>
            </a:pPr>
            <a:r>
              <a:rPr lang="es-ES" altLang="es-ES" b="1" smtClean="0">
                <a:latin typeface="Arial" pitchFamily="34" charset="0"/>
                <a:ea typeface="ＭＳ Ｐゴシック" pitchFamily="34" charset="-128"/>
              </a:rPr>
              <a:t> OUTPUT</a:t>
            </a:r>
            <a:r>
              <a:rPr lang="es-ES" altLang="es-ES" smtClean="0">
                <a:latin typeface="Arial" pitchFamily="34" charset="0"/>
                <a:ea typeface="ＭＳ Ｐゴシック" pitchFamily="34" charset="-128"/>
              </a:rPr>
              <a:t>:</a:t>
            </a:r>
          </a:p>
          <a:p>
            <a:pPr>
              <a:buFontTx/>
              <a:buChar char="•"/>
            </a:pPr>
            <a:r>
              <a:rPr lang="en-US" altLang="es-ES" smtClean="0">
                <a:latin typeface="Arial" pitchFamily="34" charset="0"/>
                <a:ea typeface="ＭＳ Ｐゴシック" pitchFamily="34" charset="-128"/>
              </a:rPr>
              <a:t> an untangled and smoothed mesh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whose minimum quality must be larger than an user-specified threshold </a:t>
            </a:r>
            <a:r>
              <a:rPr lang="en-US" altLang="es-ES" i="1" smtClean="0">
                <a:latin typeface="Arial" pitchFamily="34" charset="0"/>
                <a:ea typeface="ＭＳ Ｐゴシック" pitchFamily="34" charset="-128"/>
                <a:sym typeface="Symbol" pitchFamily="18" charset="2"/>
              </a:rPr>
              <a:t></a:t>
            </a:r>
            <a:endParaRPr lang="es-ES" altLang="es-E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p:spPr>
        <p:txBody>
          <a:bodyPr/>
          <a:lstStyle/>
          <a:p>
            <a:r>
              <a:rPr lang="en-US" altLang="es-ES" smtClean="0">
                <a:latin typeface="Arial" pitchFamily="34" charset="0"/>
                <a:ea typeface="ＭＳ Ｐゴシック" pitchFamily="34" charset="-128"/>
              </a:rPr>
              <a:t>The following slides show our parallel algorithm for simultaneous untangling and smoothing of a tetrahedral mesh </a:t>
            </a:r>
          </a:p>
          <a:p>
            <a:pPr eaLnBrk="1" hangingPunct="1"/>
            <a:r>
              <a:rPr lang="en-US" altLang="es-ES" smtClean="0">
                <a:latin typeface="Arial" pitchFamily="34" charset="0"/>
                <a:ea typeface="ＭＳ Ｐゴシック" pitchFamily="34" charset="-128"/>
              </a:rPr>
              <a:t>The parallel algorithm has to prevent two adjacent vertices from being simultaneously untangled and smoothed on different processors. </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This justifies the use of a graph coloring algorithm to find vertices of a mesh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that have not computational dependency. </a:t>
            </a:r>
          </a:p>
          <a:p>
            <a:pPr eaLnBrk="1" hangingPunct="1"/>
            <a:r>
              <a:rPr lang="en-US" altLang="es-ES" smtClean="0">
                <a:latin typeface="Arial" pitchFamily="34" charset="0"/>
                <a:ea typeface="ＭＳ Ｐゴシック" pitchFamily="34" charset="-128"/>
              </a:rPr>
              <a:t>With this coloring method </a:t>
            </a:r>
            <a:r>
              <a:rPr lang="en-US" altLang="es-ES" smtClean="0">
                <a:latin typeface="Courier New" pitchFamily="49" charset="0"/>
                <a:ea typeface="ＭＳ Ｐゴシック" pitchFamily="34" charset="-128"/>
                <a:cs typeface="Courier New" pitchFamily="49" charset="0"/>
              </a:rPr>
              <a:t>the mesh is partitioned in a disjoint sequence of independent sets: red, blue, green, etc. </a:t>
            </a:r>
          </a:p>
          <a:p>
            <a:pPr eaLnBrk="1" hangingPunct="1"/>
            <a:r>
              <a:rPr lang="en-US" altLang="es-ES" smtClean="0">
                <a:latin typeface="Courier New" pitchFamily="49" charset="0"/>
                <a:ea typeface="ＭＳ Ｐゴシック" pitchFamily="34" charset="-128"/>
                <a:cs typeface="Courier New" pitchFamily="49" charset="0"/>
              </a:rPr>
              <a:t>This a preprocessing step in our parallel algorithm and the respective wall-clock time has been measured </a:t>
            </a:r>
            <a:endParaRPr lang="es-ES" altLang="es-ES" smtClean="0">
              <a:latin typeface="Arial" pitchFamily="34" charset="0"/>
              <a:ea typeface="ＭＳ Ｐゴシック" pitchFamily="34" charset="-128"/>
            </a:endParaRPr>
          </a:p>
          <a:p>
            <a:endParaRPr lang="es-ES" altLang="es-ES" smtClean="0">
              <a:latin typeface="Arial" pitchFamily="34" charset="0"/>
              <a:ea typeface="ＭＳ Ｐゴシック" pitchFamily="34" charset="-128"/>
            </a:endParaRPr>
          </a:p>
        </p:txBody>
      </p:sp>
      <p:sp>
        <p:nvSpPr>
          <p:cNvPr id="80900" name="3 Marcador de número de diapositiva"/>
          <p:cNvSpPr>
            <a:spLocks noGrp="1"/>
          </p:cNvSpPr>
          <p:nvPr>
            <p:ph type="sldNum" sz="quarter" idx="5"/>
          </p:nvPr>
        </p:nvSpPr>
        <p:spPr>
          <a:noFill/>
        </p:spPr>
        <p:txBody>
          <a:bodyPr/>
          <a:lstStyle/>
          <a:p>
            <a:fld id="{8B9A6B1A-54EB-4832-88EA-99F85058F076}" type="slidenum">
              <a:rPr lang="es-ES" altLang="es-ES" smtClean="0"/>
              <a:pPr/>
              <a:t>19</a:t>
            </a:fld>
            <a:endParaRPr lang="es-ES"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ln/>
        </p:spPr>
        <p:txBody>
          <a:bodyPr/>
          <a:lstStyle/>
          <a:p>
            <a:pPr eaLnBrk="1" hangingPunct="1"/>
            <a:r>
              <a:rPr lang="en-US" altLang="es-ES" i="1" smtClean="0">
                <a:latin typeface="Arial" pitchFamily="34" charset="0"/>
                <a:ea typeface="ＭＳ Ｐゴシック" pitchFamily="34" charset="-128"/>
              </a:rPr>
              <a:t>The main motivation of our paper is the following: &lt;read the slide&gt;</a:t>
            </a:r>
          </a:p>
          <a:p>
            <a:pPr eaLnBrk="1" hangingPunct="1"/>
            <a:endParaRPr lang="en-US" altLang="es-ES" i="1" smtClean="0">
              <a:latin typeface="Arial" pitchFamily="34" charset="0"/>
              <a:ea typeface="ＭＳ Ｐゴシック" pitchFamily="34" charset="-128"/>
            </a:endParaRPr>
          </a:p>
          <a:p>
            <a:pPr eaLnBrk="1" hangingPunct="1"/>
            <a:r>
              <a:rPr lang="en-US" altLang="es-ES" i="1" smtClean="0">
                <a:latin typeface="Arial" pitchFamily="34" charset="0"/>
                <a:ea typeface="ＭＳ Ｐゴシック" pitchFamily="34" charset="-128"/>
              </a:rPr>
              <a:t>References:</a:t>
            </a:r>
          </a:p>
          <a:p>
            <a:r>
              <a:rPr lang="en-US" altLang="es-ES" smtClean="0">
                <a:latin typeface="Arial" pitchFamily="34" charset="0"/>
                <a:ea typeface="ＭＳ Ｐゴシック" pitchFamily="34" charset="-128"/>
              </a:rPr>
              <a:t>Y. Bazilevs et al; Isogeometric analysis using T-splines; Comput. Methods Appl. Mech. Engrg. 199 (2010) 229–263</a:t>
            </a:r>
            <a:endParaRPr lang="es-ES" altLang="es-ES" smtClean="0">
              <a:latin typeface="Arial" pitchFamily="34" charset="0"/>
              <a:ea typeface="ＭＳ Ｐゴシック" pitchFamily="34" charset="-128"/>
            </a:endParaRPr>
          </a:p>
          <a:p>
            <a:r>
              <a:rPr lang="en-US" altLang="es-ES" smtClean="0">
                <a:latin typeface="Arial" pitchFamily="34" charset="0"/>
                <a:ea typeface="ＭＳ Ｐゴシック" pitchFamily="34" charset="-128"/>
              </a:rPr>
              <a:t>Von Cottrell, J. A.; Hughes, T. J. R.; Bazilevs, Y.; Isogeometric analysis: toward integration of CAD and FEA; John Wiley and Sons, 2009.</a:t>
            </a:r>
            <a:endParaRPr lang="es-ES" altLang="es-ES" smtClean="0">
              <a:latin typeface="Arial" pitchFamily="34" charset="0"/>
              <a:ea typeface="ＭＳ Ｐゴシック" pitchFamily="34" charset="-128"/>
            </a:endParaRPr>
          </a:p>
          <a:p>
            <a:pPr eaLnBrk="1" hangingPunct="1"/>
            <a:endParaRPr lang="es-ES" altLang="es-ES" smtClean="0">
              <a:latin typeface="Arial" pitchFamily="34" charset="0"/>
              <a:ea typeface="ＭＳ Ｐゴシック" pitchFamily="34" charset="-128"/>
            </a:endParaRPr>
          </a:p>
        </p:txBody>
      </p:sp>
      <p:sp>
        <p:nvSpPr>
          <p:cNvPr id="63492" name="3 Marcador de número de diapositiva"/>
          <p:cNvSpPr>
            <a:spLocks noGrp="1"/>
          </p:cNvSpPr>
          <p:nvPr>
            <p:ph type="sldNum" sz="quarter" idx="5"/>
          </p:nvPr>
        </p:nvSpPr>
        <p:spPr>
          <a:noFill/>
        </p:spPr>
        <p:txBody>
          <a:bodyPr/>
          <a:lstStyle/>
          <a:p>
            <a:fld id="{F6126B04-284F-4729-806C-BE26666494E3}" type="slidenum">
              <a:rPr lang="es-ES" altLang="es-ES" smtClean="0"/>
              <a:pPr/>
              <a:t>2</a:t>
            </a:fld>
            <a:endParaRPr lang="es-ES" alt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a:ln/>
        </p:spPr>
      </p:sp>
      <p:sp>
        <p:nvSpPr>
          <p:cNvPr id="81923" name="2 Marcador de notas"/>
          <p:cNvSpPr>
            <a:spLocks noGrp="1"/>
          </p:cNvSpPr>
          <p:nvPr>
            <p:ph type="body" idx="1"/>
          </p:nvPr>
        </p:nvSpPr>
        <p:spPr>
          <a:noFill/>
          <a:ln/>
        </p:spPr>
        <p:txBody>
          <a:bodyPr/>
          <a:lstStyle/>
          <a:p>
            <a:r>
              <a:rPr lang="en-US" altLang="es-ES" smtClean="0">
                <a:solidFill>
                  <a:srgbClr val="3333CC"/>
                </a:solidFill>
                <a:latin typeface="Arial" pitchFamily="34" charset="0"/>
                <a:ea typeface="ＭＳ Ｐゴシック" pitchFamily="34" charset="-128"/>
              </a:rPr>
              <a:t>This parallel algorithm optimize in parallel the nodes of each independent set</a:t>
            </a:r>
          </a:p>
          <a:p>
            <a:r>
              <a:rPr lang="en-US" altLang="es-ES" smtClean="0">
                <a:solidFill>
                  <a:srgbClr val="3333CC"/>
                </a:solidFill>
                <a:latin typeface="Arial" pitchFamily="34" charset="0"/>
                <a:ea typeface="ＭＳ Ｐゴシック" pitchFamily="34" charset="-128"/>
              </a:rPr>
              <a:t>In a first step, the nodes of a color or independent set.</a:t>
            </a:r>
          </a:p>
          <a:p>
            <a:r>
              <a:rPr lang="en-US" altLang="es-ES" smtClean="0">
                <a:solidFill>
                  <a:srgbClr val="3333CC"/>
                </a:solidFill>
                <a:latin typeface="Arial" pitchFamily="34" charset="0"/>
                <a:ea typeface="ＭＳ Ｐゴシック" pitchFamily="34" charset="-128"/>
              </a:rPr>
              <a:t>When all nodes of this color have been optimized, the nodes of other color are optimized, and so on.</a:t>
            </a:r>
            <a:endParaRPr lang="es-ES" altLang="es-ES" smtClean="0">
              <a:solidFill>
                <a:srgbClr val="3333CC"/>
              </a:solidFill>
              <a:latin typeface="Arial" pitchFamily="34" charset="0"/>
              <a:ea typeface="ＭＳ Ｐゴシック" pitchFamily="34" charset="-128"/>
            </a:endParaRPr>
          </a:p>
          <a:p>
            <a:endParaRPr lang="es-ES" altLang="es-ES" smtClean="0">
              <a:latin typeface="Arial" pitchFamily="34" charset="0"/>
              <a:ea typeface="ＭＳ Ｐゴシック" pitchFamily="34" charset="-128"/>
            </a:endParaRPr>
          </a:p>
        </p:txBody>
      </p:sp>
      <p:sp>
        <p:nvSpPr>
          <p:cNvPr id="81924" name="3 Marcador de número de diapositiva"/>
          <p:cNvSpPr>
            <a:spLocks noGrp="1"/>
          </p:cNvSpPr>
          <p:nvPr>
            <p:ph type="sldNum" sz="quarter" idx="5"/>
          </p:nvPr>
        </p:nvSpPr>
        <p:spPr>
          <a:noFill/>
        </p:spPr>
        <p:txBody>
          <a:bodyPr/>
          <a:lstStyle/>
          <a:p>
            <a:fld id="{A9E0A0C8-2B3D-4FAE-B5B7-7683EA32496A}" type="slidenum">
              <a:rPr lang="es-ES" altLang="es-ES" smtClean="0"/>
              <a:pPr/>
              <a:t>20</a:t>
            </a:fld>
            <a:endParaRPr lang="es-ES" alt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a:ln/>
        </p:spPr>
      </p:sp>
      <p:sp>
        <p:nvSpPr>
          <p:cNvPr id="82947" name="2 Marcador de notas"/>
          <p:cNvSpPr>
            <a:spLocks noGrp="1"/>
          </p:cNvSpPr>
          <p:nvPr>
            <p:ph type="body" idx="1"/>
          </p:nvPr>
        </p:nvSpPr>
        <p:spPr>
          <a:noFill/>
          <a:ln/>
        </p:spPr>
        <p:txBody>
          <a:bodyPr/>
          <a:lstStyle/>
          <a:p>
            <a:r>
              <a:rPr lang="es-ES" altLang="es-ES" smtClean="0">
                <a:latin typeface="Arial" pitchFamily="34" charset="0"/>
                <a:ea typeface="ＭＳ Ｐゴシック" pitchFamily="34" charset="-128"/>
              </a:rPr>
              <a:t>Performance improvement is achieved when parallel wall-clock time including coloring time is shorter than sequential wall-clock time</a:t>
            </a:r>
          </a:p>
        </p:txBody>
      </p:sp>
      <p:sp>
        <p:nvSpPr>
          <p:cNvPr id="82948" name="3 Marcador de número de diapositiva"/>
          <p:cNvSpPr>
            <a:spLocks noGrp="1"/>
          </p:cNvSpPr>
          <p:nvPr>
            <p:ph type="sldNum" sz="quarter" idx="5"/>
          </p:nvPr>
        </p:nvSpPr>
        <p:spPr>
          <a:noFill/>
        </p:spPr>
        <p:txBody>
          <a:bodyPr/>
          <a:lstStyle/>
          <a:p>
            <a:fld id="{B538B635-4D50-46BB-9AEB-2F05E07959A4}" type="slidenum">
              <a:rPr lang="es-ES" altLang="es-ES" smtClean="0"/>
              <a:pPr/>
              <a:t>21</a:t>
            </a:fld>
            <a:endParaRPr lang="es-ES" alt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44A4A05-7931-432B-9BAB-87BE9F4064CA}" type="slidenum">
              <a:rPr lang="es-ES" altLang="es-ES" smtClean="0"/>
              <a:pPr/>
              <a:t>22</a:t>
            </a:fld>
            <a:endParaRPr lang="es-ES" altLang="es-E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This is the parallel algorithm of our method for untangling and smoothing of tetrahedral meshes. </a:t>
            </a:r>
          </a:p>
          <a:p>
            <a:pPr eaLnBrk="1" hangingPunct="1"/>
            <a:r>
              <a:rPr lang="en-US" altLang="es-ES" smtClean="0">
                <a:latin typeface="Arial" pitchFamily="34" charset="0"/>
                <a:ea typeface="ＭＳ Ｐゴシック" pitchFamily="34" charset="-128"/>
              </a:rPr>
              <a:t>The main procedure is called pSUS. </a:t>
            </a:r>
          </a:p>
          <a:p>
            <a:pPr eaLnBrk="1" hangingPunct="1"/>
            <a:r>
              <a:rPr lang="en-US" altLang="es-ES" b="1" smtClean="0">
                <a:solidFill>
                  <a:srgbClr val="3333CC"/>
                </a:solidFill>
                <a:latin typeface="Arial" pitchFamily="34" charset="0"/>
                <a:ea typeface="ＭＳ Ｐゴシック" pitchFamily="34" charset="-128"/>
              </a:rPr>
              <a:t>Its inputs </a:t>
            </a:r>
            <a:r>
              <a:rPr lang="es-ES" altLang="es-ES" b="1" i="1" smtClean="0">
                <a:solidFill>
                  <a:srgbClr val="3333CC"/>
                </a:solidFill>
                <a:latin typeface="Arial" pitchFamily="34" charset="0"/>
                <a:ea typeface="ＭＳ Ｐゴシック" pitchFamily="34" charset="-128"/>
              </a:rPr>
              <a:t>are the same </a:t>
            </a:r>
            <a:r>
              <a:rPr lang="en-US" altLang="es-ES" b="1" smtClean="0">
                <a:solidFill>
                  <a:srgbClr val="3333CC"/>
                </a:solidFill>
                <a:latin typeface="Arial" pitchFamily="34" charset="0"/>
                <a:ea typeface="ＭＳ Ｐゴシック" pitchFamily="34" charset="-128"/>
              </a:rPr>
              <a:t>as described for sequential algorithm </a:t>
            </a:r>
            <a:endParaRPr lang="es-ES" altLang="es-ES" b="1" smtClean="0">
              <a:solidFill>
                <a:srgbClr val="3333CC"/>
              </a:solidFill>
              <a:latin typeface="Arial" pitchFamily="34" charset="0"/>
              <a:ea typeface="ＭＳ Ｐゴシック" pitchFamily="34" charset="-128"/>
            </a:endParaRPr>
          </a:p>
          <a:p>
            <a:pPr eaLnBrk="1" hangingPunct="1"/>
            <a:endParaRPr lang="en-U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Original:</a:t>
            </a:r>
          </a:p>
          <a:p>
            <a:pPr eaLnBrk="1" hangingPunct="1"/>
            <a:r>
              <a:rPr lang="en-US" altLang="es-ES" smtClean="0">
                <a:latin typeface="Arial" pitchFamily="34" charset="0"/>
                <a:ea typeface="ＭＳ Ｐゴシック" pitchFamily="34" charset="-128"/>
              </a:rPr>
              <a:t>Its inputs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maxIter</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N</a:t>
            </a:r>
            <a:r>
              <a:rPr lang="en-US" altLang="es-ES" i="1" baseline="-25000" smtClean="0">
                <a:latin typeface="Arial" pitchFamily="34" charset="0"/>
                <a:ea typeface="ＭＳ Ｐゴシック" pitchFamily="34" charset="-128"/>
              </a:rPr>
              <a:t>v</a:t>
            </a:r>
            <a:r>
              <a:rPr lang="en-US" altLang="es-ES" smtClean="0">
                <a:latin typeface="Arial" pitchFamily="34" charset="0"/>
                <a:ea typeface="ＭＳ Ｐゴシック" pitchFamily="34" charset="-128"/>
              </a:rPr>
              <a:t>,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_</a:t>
            </a:r>
            <a:r>
              <a:rPr lang="en-US" altLang="es-ES" smtClean="0">
                <a:latin typeface="Cambria Math" pitchFamily="18" charset="0"/>
                <a:ea typeface="ＭＳ Ｐゴシック" pitchFamily="34" charset="-128"/>
              </a:rPr>
              <a:t>𝑣</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K()</a:t>
            </a:r>
            <a:r>
              <a:rPr lang="en-US" altLang="es-ES" smtClean="0">
                <a:latin typeface="Arial" pitchFamily="34" charset="0"/>
                <a:ea typeface="ＭＳ Ｐゴシック" pitchFamily="34" charset="-128"/>
              </a:rPr>
              <a:t>,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 ̂_</a:t>
            </a:r>
            <a:r>
              <a:rPr lang="en-US" altLang="es-ES" smtClean="0">
                <a:latin typeface="Cambria Math" pitchFamily="18" charset="0"/>
                <a:ea typeface="ＭＳ Ｐゴシック" pitchFamily="34" charset="-128"/>
              </a:rPr>
              <a:t>𝑣</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Q</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sym typeface="Symbol" pitchFamily="18" charset="2"/>
              </a:rPr>
              <a:t></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quality()</a:t>
            </a:r>
            <a:r>
              <a:rPr lang="en-US" altLang="es-ES" smtClean="0">
                <a:latin typeface="Arial" pitchFamily="34" charset="0"/>
                <a:ea typeface="ＭＳ Ｐゴシック" pitchFamily="34" charset="-128"/>
              </a:rPr>
              <a:t> have the same meanings as described for Algorithm 1. </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The parallel algorithm has to prevent two adjacent vertices from being simultaneously untangled and smoothed on different processors. On the contrary, new inverted mesh elements may be created [10]. Thus, when the sequential Algorithm 1 is parallelized, a computational dependency appears between adjacent vertices because one vertex needs to be optimized after the other. </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This justifies the use in our parallel algorithm of a graph coloring algorithm to find vertices of a mesh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that have not computational dependency. We implemented graph coloring with procedure </a:t>
            </a:r>
            <a:r>
              <a:rPr lang="en-US" altLang="es-ES" i="1" smtClean="0">
                <a:latin typeface="Arial" pitchFamily="34" charset="0"/>
                <a:ea typeface="ＭＳ Ｐゴシック" pitchFamily="34" charset="-128"/>
              </a:rPr>
              <a:t>Coloring()</a:t>
            </a:r>
            <a:r>
              <a:rPr lang="en-US" altLang="es-ES" smtClean="0">
                <a:latin typeface="Arial" pitchFamily="34" charset="0"/>
                <a:ea typeface="ＭＳ Ｐゴシック" pitchFamily="34" charset="-128"/>
              </a:rPr>
              <a:t>. With this coloring method </a:t>
            </a:r>
            <a:r>
              <a:rPr lang="en-US" altLang="es-ES" smtClean="0">
                <a:latin typeface="Courier New" pitchFamily="49" charset="0"/>
                <a:ea typeface="ＭＳ Ｐゴシック" pitchFamily="34" charset="-128"/>
                <a:cs typeface="Courier New" pitchFamily="49" charset="0"/>
              </a:rPr>
              <a:t>the mesh is partitioned in a disjoint sequence of independent sets I={I</a:t>
            </a:r>
            <a:r>
              <a:rPr lang="en-US" altLang="es-ES" baseline="-25000" smtClean="0">
                <a:latin typeface="Courier New" pitchFamily="49" charset="0"/>
                <a:ea typeface="ＭＳ Ｐゴシック" pitchFamily="34" charset="-128"/>
                <a:cs typeface="Courier New" pitchFamily="49" charset="0"/>
              </a:rPr>
              <a:t>1</a:t>
            </a:r>
            <a:r>
              <a:rPr lang="en-US" altLang="es-ES" smtClean="0">
                <a:latin typeface="Courier New" pitchFamily="49" charset="0"/>
                <a:ea typeface="ＭＳ Ｐゴシック" pitchFamily="34" charset="-128"/>
                <a:cs typeface="Courier New" pitchFamily="49" charset="0"/>
              </a:rPr>
              <a:t>,I</a:t>
            </a:r>
            <a:r>
              <a:rPr lang="en-US" altLang="es-ES" baseline="-25000" smtClean="0">
                <a:latin typeface="Courier New" pitchFamily="49" charset="0"/>
                <a:ea typeface="ＭＳ Ｐゴシック" pitchFamily="34" charset="-128"/>
                <a:cs typeface="Courier New" pitchFamily="49" charset="0"/>
              </a:rPr>
              <a:t>2</a:t>
            </a:r>
            <a:r>
              <a:rPr lang="en-US" altLang="es-ES" smtClean="0">
                <a:latin typeface="Courier New" pitchFamily="49" charset="0"/>
                <a:ea typeface="ＭＳ Ｐゴシック" pitchFamily="34" charset="-128"/>
                <a:cs typeface="Courier New" pitchFamily="49" charset="0"/>
              </a:rPr>
              <a:t>,…} . </a:t>
            </a:r>
            <a:r>
              <a:rPr lang="en-US" altLang="es-ES" smtClean="0">
                <a:latin typeface="Arial" pitchFamily="34" charset="0"/>
                <a:ea typeface="ＭＳ Ｐゴシック" pitchFamily="34" charset="-128"/>
              </a:rPr>
              <a:t>Three different coloring methods called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1</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2</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3</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and proposed by other authors were tested and their results were compared.</a:t>
            </a:r>
            <a:endParaRPr lang="es-ES" altLang="es-ES"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FE09F94-0C73-4DAF-8F70-89451B9EFFBA}" type="slidenum">
              <a:rPr lang="es-ES" altLang="es-ES" smtClean="0"/>
              <a:pPr/>
              <a:t>23</a:t>
            </a:fld>
            <a:endParaRPr lang="es-ES" altLang="es-E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In Algorithm 2, a parallel algorithm for our mathematical method for untangling and smoothing of tetrahedral meshes can be seen. The main procedure is called pSUS. Its inputs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maxIter</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N</a:t>
            </a:r>
            <a:r>
              <a:rPr lang="en-US" altLang="es-ES" i="1" baseline="-25000" smtClean="0">
                <a:latin typeface="Arial" pitchFamily="34" charset="0"/>
                <a:ea typeface="ＭＳ Ｐゴシック" pitchFamily="34" charset="-128"/>
              </a:rPr>
              <a:t>v</a:t>
            </a:r>
            <a:r>
              <a:rPr lang="en-US" altLang="es-ES" smtClean="0">
                <a:latin typeface="Arial" pitchFamily="34" charset="0"/>
                <a:ea typeface="ＭＳ Ｐゴシック" pitchFamily="34" charset="-128"/>
              </a:rPr>
              <a:t>,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_</a:t>
            </a:r>
            <a:r>
              <a:rPr lang="en-US" altLang="es-ES" smtClean="0">
                <a:latin typeface="Cambria Math" pitchFamily="18" charset="0"/>
                <a:ea typeface="ＭＳ Ｐゴシック" pitchFamily="34" charset="-128"/>
              </a:rPr>
              <a:t>𝑣</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K()</a:t>
            </a:r>
            <a:r>
              <a:rPr lang="en-US" altLang="es-ES" smtClean="0">
                <a:latin typeface="Arial" pitchFamily="34" charset="0"/>
                <a:ea typeface="ＭＳ Ｐゴシック" pitchFamily="34" charset="-128"/>
              </a:rPr>
              <a:t>,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 ̂_</a:t>
            </a:r>
            <a:r>
              <a:rPr lang="en-US" altLang="es-ES" smtClean="0">
                <a:latin typeface="Cambria Math" pitchFamily="18" charset="0"/>
                <a:ea typeface="ＭＳ Ｐゴシック" pitchFamily="34" charset="-128"/>
              </a:rPr>
              <a:t>𝑣</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Q</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sym typeface="Symbol" pitchFamily="18" charset="2"/>
              </a:rPr>
              <a:t></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quality()</a:t>
            </a:r>
            <a:r>
              <a:rPr lang="en-US" altLang="es-ES" smtClean="0">
                <a:latin typeface="Arial" pitchFamily="34" charset="0"/>
                <a:ea typeface="ＭＳ Ｐゴシック" pitchFamily="34" charset="-128"/>
              </a:rPr>
              <a:t> have the same meanings as described for Algorithm 1. </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The parallel algorithm has to prevent two adjacent vertices from being simultaneously untangled and smoothed on different processors. On the contrary, new inverted mesh elements may be created [10]. Thus, when the sequential Algorithm 1 is parallelized, a computational dependency appears between adjacent vertices because one vertex needs to be optimized after the other. </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This justifies the use in our parallel algorithm of a graph coloring algorithm to find vertices of a mesh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that have not computational dependency. We implemented graph coloring with procedure </a:t>
            </a:r>
            <a:r>
              <a:rPr lang="en-US" altLang="es-ES" i="1" smtClean="0">
                <a:latin typeface="Arial" pitchFamily="34" charset="0"/>
                <a:ea typeface="ＭＳ Ｐゴシック" pitchFamily="34" charset="-128"/>
              </a:rPr>
              <a:t>Coloring()</a:t>
            </a:r>
            <a:r>
              <a:rPr lang="en-US" altLang="es-ES" smtClean="0">
                <a:latin typeface="Arial" pitchFamily="34" charset="0"/>
                <a:ea typeface="ＭＳ Ｐゴシック" pitchFamily="34" charset="-128"/>
              </a:rPr>
              <a:t>. With this coloring method </a:t>
            </a:r>
            <a:r>
              <a:rPr lang="en-US" altLang="es-ES" smtClean="0">
                <a:latin typeface="Courier New" pitchFamily="49" charset="0"/>
                <a:ea typeface="ＭＳ Ｐゴシック" pitchFamily="34" charset="-128"/>
                <a:cs typeface="Courier New" pitchFamily="49" charset="0"/>
              </a:rPr>
              <a:t>the mesh is partitioned in a disjoint sequence of independent sets I={I</a:t>
            </a:r>
            <a:r>
              <a:rPr lang="en-US" altLang="es-ES" baseline="-25000" smtClean="0">
                <a:latin typeface="Courier New" pitchFamily="49" charset="0"/>
                <a:ea typeface="ＭＳ Ｐゴシック" pitchFamily="34" charset="-128"/>
                <a:cs typeface="Courier New" pitchFamily="49" charset="0"/>
              </a:rPr>
              <a:t>1</a:t>
            </a:r>
            <a:r>
              <a:rPr lang="en-US" altLang="es-ES" smtClean="0">
                <a:latin typeface="Courier New" pitchFamily="49" charset="0"/>
                <a:ea typeface="ＭＳ Ｐゴシック" pitchFamily="34" charset="-128"/>
                <a:cs typeface="Courier New" pitchFamily="49" charset="0"/>
              </a:rPr>
              <a:t>,I</a:t>
            </a:r>
            <a:r>
              <a:rPr lang="en-US" altLang="es-ES" baseline="-25000" smtClean="0">
                <a:latin typeface="Courier New" pitchFamily="49" charset="0"/>
                <a:ea typeface="ＭＳ Ｐゴシック" pitchFamily="34" charset="-128"/>
                <a:cs typeface="Courier New" pitchFamily="49" charset="0"/>
              </a:rPr>
              <a:t>2</a:t>
            </a:r>
            <a:r>
              <a:rPr lang="en-US" altLang="es-ES" smtClean="0">
                <a:latin typeface="Courier New" pitchFamily="49" charset="0"/>
                <a:ea typeface="ＭＳ Ｐゴシック" pitchFamily="34" charset="-128"/>
                <a:cs typeface="Courier New" pitchFamily="49" charset="0"/>
              </a:rPr>
              <a:t>,…} . </a:t>
            </a:r>
            <a:r>
              <a:rPr lang="en-US" altLang="es-ES" smtClean="0">
                <a:latin typeface="Arial" pitchFamily="34" charset="0"/>
                <a:ea typeface="ＭＳ Ｐゴシック" pitchFamily="34" charset="-128"/>
              </a:rPr>
              <a:t>Three different coloring methods called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1</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2</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3</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and proposed by other authors were tested and their results were compared.</a:t>
            </a:r>
            <a:endParaRPr lang="es-ES" altLang="es-ES"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C45A818-4A91-47CE-9E7E-E4E588DA387F}" type="slidenum">
              <a:rPr lang="es-ES" altLang="es-ES" smtClean="0"/>
              <a:pPr/>
              <a:t>24</a:t>
            </a:fld>
            <a:endParaRPr lang="es-ES" altLang="es-E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In Algorithm 2, a parallel algorithm for our mathematical method for untangling and smoothing of tetrahedral meshes can be seen. The main procedure is called pSUS. Its inputs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maxIter</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N</a:t>
            </a:r>
            <a:r>
              <a:rPr lang="en-US" altLang="es-ES" i="1" baseline="-25000" smtClean="0">
                <a:latin typeface="Arial" pitchFamily="34" charset="0"/>
                <a:ea typeface="ＭＳ Ｐゴシック" pitchFamily="34" charset="-128"/>
              </a:rPr>
              <a:t>v</a:t>
            </a:r>
            <a:r>
              <a:rPr lang="en-US" altLang="es-ES" smtClean="0">
                <a:latin typeface="Arial" pitchFamily="34" charset="0"/>
                <a:ea typeface="ＭＳ Ｐゴシック" pitchFamily="34" charset="-128"/>
              </a:rPr>
              <a:t>,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_</a:t>
            </a:r>
            <a:r>
              <a:rPr lang="en-US" altLang="es-ES" smtClean="0">
                <a:latin typeface="Cambria Math" pitchFamily="18" charset="0"/>
                <a:ea typeface="ＭＳ Ｐゴシック" pitchFamily="34" charset="-128"/>
              </a:rPr>
              <a:t>𝑣</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K()</a:t>
            </a:r>
            <a:r>
              <a:rPr lang="en-US" altLang="es-ES" smtClean="0">
                <a:latin typeface="Arial" pitchFamily="34" charset="0"/>
                <a:ea typeface="ＭＳ Ｐゴシック" pitchFamily="34" charset="-128"/>
              </a:rPr>
              <a:t>,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 ̂_</a:t>
            </a:r>
            <a:r>
              <a:rPr lang="en-US" altLang="es-ES" smtClean="0">
                <a:latin typeface="Cambria Math" pitchFamily="18" charset="0"/>
                <a:ea typeface="ＭＳ Ｐゴシック" pitchFamily="34" charset="-128"/>
              </a:rPr>
              <a:t>𝑣</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Q</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sym typeface="Symbol" pitchFamily="18" charset="2"/>
              </a:rPr>
              <a:t></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quality()</a:t>
            </a:r>
            <a:r>
              <a:rPr lang="en-US" altLang="es-ES" smtClean="0">
                <a:latin typeface="Arial" pitchFamily="34" charset="0"/>
                <a:ea typeface="ＭＳ Ｐゴシック" pitchFamily="34" charset="-128"/>
              </a:rPr>
              <a:t> have the same meanings as described for Algorithm 1. </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The parallel algorithm has to prevent two adjacent vertices from being simultaneously untangled and smoothed on different processors. On the contrary, new inverted mesh elements may be created [10]. Thus, when the sequential Algorithm 1 is parallelized, a computational dependency appears between adjacent vertices because one vertex needs to be optimized after the other. </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This justifies the use in our parallel algorithm of a graph coloring algorithm to find vertices of a mesh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that have not computational dependency. We implemented graph coloring with procedure </a:t>
            </a:r>
            <a:r>
              <a:rPr lang="en-US" altLang="es-ES" i="1" smtClean="0">
                <a:latin typeface="Arial" pitchFamily="34" charset="0"/>
                <a:ea typeface="ＭＳ Ｐゴシック" pitchFamily="34" charset="-128"/>
              </a:rPr>
              <a:t>Coloring()</a:t>
            </a:r>
            <a:r>
              <a:rPr lang="en-US" altLang="es-ES" smtClean="0">
                <a:latin typeface="Arial" pitchFamily="34" charset="0"/>
                <a:ea typeface="ＭＳ Ｐゴシック" pitchFamily="34" charset="-128"/>
              </a:rPr>
              <a:t>. With this coloring method </a:t>
            </a:r>
            <a:r>
              <a:rPr lang="en-US" altLang="es-ES" smtClean="0">
                <a:latin typeface="Courier New" pitchFamily="49" charset="0"/>
                <a:ea typeface="ＭＳ Ｐゴシック" pitchFamily="34" charset="-128"/>
                <a:cs typeface="Courier New" pitchFamily="49" charset="0"/>
              </a:rPr>
              <a:t>the mesh is partitioned in a disjoint sequence of independent sets I={I</a:t>
            </a:r>
            <a:r>
              <a:rPr lang="en-US" altLang="es-ES" baseline="-25000" smtClean="0">
                <a:latin typeface="Courier New" pitchFamily="49" charset="0"/>
                <a:ea typeface="ＭＳ Ｐゴシック" pitchFamily="34" charset="-128"/>
                <a:cs typeface="Courier New" pitchFamily="49" charset="0"/>
              </a:rPr>
              <a:t>1</a:t>
            </a:r>
            <a:r>
              <a:rPr lang="en-US" altLang="es-ES" smtClean="0">
                <a:latin typeface="Courier New" pitchFamily="49" charset="0"/>
                <a:ea typeface="ＭＳ Ｐゴシック" pitchFamily="34" charset="-128"/>
                <a:cs typeface="Courier New" pitchFamily="49" charset="0"/>
              </a:rPr>
              <a:t>,I</a:t>
            </a:r>
            <a:r>
              <a:rPr lang="en-US" altLang="es-ES" baseline="-25000" smtClean="0">
                <a:latin typeface="Courier New" pitchFamily="49" charset="0"/>
                <a:ea typeface="ＭＳ Ｐゴシック" pitchFamily="34" charset="-128"/>
                <a:cs typeface="Courier New" pitchFamily="49" charset="0"/>
              </a:rPr>
              <a:t>2</a:t>
            </a:r>
            <a:r>
              <a:rPr lang="en-US" altLang="es-ES" smtClean="0">
                <a:latin typeface="Courier New" pitchFamily="49" charset="0"/>
                <a:ea typeface="ＭＳ Ｐゴシック" pitchFamily="34" charset="-128"/>
                <a:cs typeface="Courier New" pitchFamily="49" charset="0"/>
              </a:rPr>
              <a:t>,…} . </a:t>
            </a:r>
            <a:r>
              <a:rPr lang="en-US" altLang="es-ES" smtClean="0">
                <a:latin typeface="Arial" pitchFamily="34" charset="0"/>
                <a:ea typeface="ＭＳ Ｐゴシック" pitchFamily="34" charset="-128"/>
              </a:rPr>
              <a:t>Three different coloring methods called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1</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2</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3</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and proposed by other authors were tested and their results were compared.</a:t>
            </a:r>
            <a:endParaRPr lang="es-ES" altLang="es-E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5B053C8-1AFB-41C5-AB33-9EFCDFA77CF7}" type="slidenum">
              <a:rPr lang="es-ES" altLang="es-ES" smtClean="0"/>
              <a:pPr/>
              <a:t>25</a:t>
            </a:fld>
            <a:endParaRPr lang="es-ES" altLang="es-E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In Algorithm 2, a parallel algorithm for our mathematical method for untangling and smoothing of tetrahedral meshes can be seen. The main procedure is called pSUS. Its inputs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maxIter</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N</a:t>
            </a:r>
            <a:r>
              <a:rPr lang="en-US" altLang="es-ES" i="1" baseline="-25000" smtClean="0">
                <a:latin typeface="Arial" pitchFamily="34" charset="0"/>
                <a:ea typeface="ＭＳ Ｐゴシック" pitchFamily="34" charset="-128"/>
              </a:rPr>
              <a:t>v</a:t>
            </a:r>
            <a:r>
              <a:rPr lang="en-US" altLang="es-ES" smtClean="0">
                <a:latin typeface="Arial" pitchFamily="34" charset="0"/>
                <a:ea typeface="ＭＳ Ｐゴシック" pitchFamily="34" charset="-128"/>
              </a:rPr>
              <a:t>,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_</a:t>
            </a:r>
            <a:r>
              <a:rPr lang="en-US" altLang="es-ES" smtClean="0">
                <a:latin typeface="Cambria Math" pitchFamily="18" charset="0"/>
                <a:ea typeface="ＭＳ Ｐゴシック" pitchFamily="34" charset="-128"/>
              </a:rPr>
              <a:t>𝑣</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K()</a:t>
            </a:r>
            <a:r>
              <a:rPr lang="en-US" altLang="es-ES" smtClean="0">
                <a:latin typeface="Arial" pitchFamily="34" charset="0"/>
                <a:ea typeface="ＭＳ Ｐゴシック" pitchFamily="34" charset="-128"/>
              </a:rPr>
              <a:t>,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 ̂_</a:t>
            </a:r>
            <a:r>
              <a:rPr lang="en-US" altLang="es-ES" smtClean="0">
                <a:latin typeface="Cambria Math" pitchFamily="18" charset="0"/>
                <a:ea typeface="ＭＳ Ｐゴシック" pitchFamily="34" charset="-128"/>
              </a:rPr>
              <a:t>𝑣</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Q</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sym typeface="Symbol" pitchFamily="18" charset="2"/>
              </a:rPr>
              <a:t></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quality()</a:t>
            </a:r>
            <a:r>
              <a:rPr lang="en-US" altLang="es-ES" smtClean="0">
                <a:latin typeface="Arial" pitchFamily="34" charset="0"/>
                <a:ea typeface="ＭＳ Ｐゴシック" pitchFamily="34" charset="-128"/>
              </a:rPr>
              <a:t> have the same meanings as described for Algorithm 1. </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The parallel algorithm has to prevent two adjacent vertices from being simultaneously untangled and smoothed on different processors. On the contrary, new inverted mesh elements may be created [10]. Thus, when the sequential Algorithm 1 is parallelized, a computational dependency appears between adjacent vertices because one vertex needs to be optimized after the other. </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This justifies the use in our parallel algorithm of a graph coloring algorithm to find vertices of a mesh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that have not computational dependency. We implemented graph coloring with procedure </a:t>
            </a:r>
            <a:r>
              <a:rPr lang="en-US" altLang="es-ES" i="1" smtClean="0">
                <a:latin typeface="Arial" pitchFamily="34" charset="0"/>
                <a:ea typeface="ＭＳ Ｐゴシック" pitchFamily="34" charset="-128"/>
              </a:rPr>
              <a:t>Coloring()</a:t>
            </a:r>
            <a:r>
              <a:rPr lang="en-US" altLang="es-ES" smtClean="0">
                <a:latin typeface="Arial" pitchFamily="34" charset="0"/>
                <a:ea typeface="ＭＳ Ｐゴシック" pitchFamily="34" charset="-128"/>
              </a:rPr>
              <a:t>. With this coloring method </a:t>
            </a:r>
            <a:r>
              <a:rPr lang="en-US" altLang="es-ES" smtClean="0">
                <a:latin typeface="Courier New" pitchFamily="49" charset="0"/>
                <a:ea typeface="ＭＳ Ｐゴシック" pitchFamily="34" charset="-128"/>
                <a:cs typeface="Courier New" pitchFamily="49" charset="0"/>
              </a:rPr>
              <a:t>the mesh is partitioned in a disjoint sequence of independent sets I={I</a:t>
            </a:r>
            <a:r>
              <a:rPr lang="en-US" altLang="es-ES" baseline="-25000" smtClean="0">
                <a:latin typeface="Courier New" pitchFamily="49" charset="0"/>
                <a:ea typeface="ＭＳ Ｐゴシック" pitchFamily="34" charset="-128"/>
                <a:cs typeface="Courier New" pitchFamily="49" charset="0"/>
              </a:rPr>
              <a:t>1</a:t>
            </a:r>
            <a:r>
              <a:rPr lang="en-US" altLang="es-ES" smtClean="0">
                <a:latin typeface="Courier New" pitchFamily="49" charset="0"/>
                <a:ea typeface="ＭＳ Ｐゴシック" pitchFamily="34" charset="-128"/>
                <a:cs typeface="Courier New" pitchFamily="49" charset="0"/>
              </a:rPr>
              <a:t>,I</a:t>
            </a:r>
            <a:r>
              <a:rPr lang="en-US" altLang="es-ES" baseline="-25000" smtClean="0">
                <a:latin typeface="Courier New" pitchFamily="49" charset="0"/>
                <a:ea typeface="ＭＳ Ｐゴシック" pitchFamily="34" charset="-128"/>
                <a:cs typeface="Courier New" pitchFamily="49" charset="0"/>
              </a:rPr>
              <a:t>2</a:t>
            </a:r>
            <a:r>
              <a:rPr lang="en-US" altLang="es-ES" smtClean="0">
                <a:latin typeface="Courier New" pitchFamily="49" charset="0"/>
                <a:ea typeface="ＭＳ Ｐゴシック" pitchFamily="34" charset="-128"/>
                <a:cs typeface="Courier New" pitchFamily="49" charset="0"/>
              </a:rPr>
              <a:t>,…} . </a:t>
            </a:r>
            <a:r>
              <a:rPr lang="en-US" altLang="es-ES" smtClean="0">
                <a:latin typeface="Arial" pitchFamily="34" charset="0"/>
                <a:ea typeface="ＭＳ Ｐゴシック" pitchFamily="34" charset="-128"/>
              </a:rPr>
              <a:t>Three different coloring methods called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1</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2</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C</a:t>
            </a:r>
            <a:r>
              <a:rPr lang="en-US" altLang="es-ES" baseline="-25000" smtClean="0">
                <a:latin typeface="Arial" pitchFamily="34" charset="0"/>
                <a:ea typeface="ＭＳ Ｐゴシック" pitchFamily="34" charset="-128"/>
              </a:rPr>
              <a:t>3</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and proposed by other authors were tested and their results were compared.</a:t>
            </a:r>
            <a:endParaRPr lang="es-ES" altLang="es-ES"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081990F-305D-48F6-875C-9D633665C1B1}" type="slidenum">
              <a:rPr lang="es-ES" altLang="es-ES" smtClean="0"/>
              <a:pPr/>
              <a:t>26</a:t>
            </a:fld>
            <a:endParaRPr lang="es-ES" altLang="es-E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Our experiments were conducted on a high-performance computer that is a HP Integrity Superdome node with 128 Itanium 2 cores, multithreading disabled, and 1TB NUMA shared memory. It is part of </a:t>
            </a:r>
            <a:r>
              <a:rPr lang="es-ES" altLang="es-ES" smtClean="0">
                <a:latin typeface="Arial" pitchFamily="34" charset="0"/>
                <a:ea typeface="ＭＳ Ｐゴシック" pitchFamily="34" charset="-128"/>
              </a:rPr>
              <a:t>Finis Terrae supercomputer, the third largest supercomputer in Spain</a:t>
            </a:r>
          </a:p>
          <a:p>
            <a:pPr eaLnBrk="1" hangingPunct="1"/>
            <a:r>
              <a:rPr lang="es-ES" altLang="es-ES" smtClean="0">
                <a:latin typeface="Arial" pitchFamily="34" charset="0"/>
                <a:ea typeface="ＭＳ Ｐゴシック" pitchFamily="34" charset="-128"/>
              </a:rPr>
              <a:t>&lt;read the slide&gt;</a:t>
            </a:r>
          </a:p>
          <a:p>
            <a:pPr eaLnBrk="1" hangingPunct="1"/>
            <a:endParaRPr lang="es-ES" altLang="es-E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ECE267B-85CD-455D-B125-B827F00C8591}" type="slidenum">
              <a:rPr lang="es-ES" altLang="es-ES" smtClean="0"/>
              <a:pPr/>
              <a:t>27</a:t>
            </a:fld>
            <a:endParaRPr lang="es-ES" altLang="es-E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The sequential (SUS) and parallel (pSUS) algorithms of our mesh optimization method were applied on six different tangled benchmark meshes. </a:t>
            </a:r>
          </a:p>
          <a:p>
            <a:pPr eaLnBrk="1" hangingPunct="1"/>
            <a:r>
              <a:rPr lang="en-US" altLang="es-ES" smtClean="0">
                <a:latin typeface="Arial" pitchFamily="34" charset="0"/>
                <a:ea typeface="ＭＳ Ｐゴシック" pitchFamily="34" charset="-128"/>
              </a:rPr>
              <a:t>In this slide, we can see for each benchmark mesh the respective tangled mesh, its number of vertices, </a:t>
            </a:r>
            <a:r>
              <a:rPr lang="es-ES" altLang="es-ES" smtClean="0">
                <a:latin typeface="Arial" pitchFamily="34" charset="0"/>
                <a:ea typeface="ＭＳ Ｐゴシック" pitchFamily="34" charset="-128"/>
              </a:rPr>
              <a:t>from 6 thousand to 520 thousand</a:t>
            </a:r>
            <a:r>
              <a:rPr lang="en-US" altLang="es-ES" smtClean="0">
                <a:latin typeface="Arial" pitchFamily="34" charset="0"/>
                <a:ea typeface="ＭＳ Ｐゴシック" pitchFamily="34" charset="-128"/>
              </a:rPr>
              <a:t>, and the untangled and smoothed mesh that is provided by our algorithm.</a:t>
            </a:r>
            <a:endParaRPr lang="es-ES" altLang="es-ES"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8D83ACB-276C-410E-A087-066BDCFABF5A}" type="slidenum">
              <a:rPr lang="es-ES" altLang="es-ES" smtClean="0"/>
              <a:pPr/>
              <a:t>28</a:t>
            </a:fld>
            <a:endParaRPr lang="es-ES" altLang="es-E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s-ES" altLang="es-ES" smtClean="0">
                <a:latin typeface="Arial" pitchFamily="34" charset="0"/>
                <a:ea typeface="ＭＳ Ｐゴシック" pitchFamily="34" charset="-128"/>
              </a:rPr>
              <a:t>&lt;read the slide&gt;</a:t>
            </a:r>
          </a:p>
          <a:p>
            <a:pPr eaLnBrk="1" hangingPunct="1"/>
            <a:r>
              <a:rPr lang="es-ES" altLang="es-ES" smtClean="0">
                <a:latin typeface="Arial" pitchFamily="34" charset="0"/>
                <a:ea typeface="ＭＳ Ｐゴシック" pitchFamily="34" charset="-128"/>
              </a:rPr>
              <a:t>Additionally, this table shows for each input benchmark mesh, the number of tetrahedra, from 26 thousand to more than 2 million, the average mesh quality, the number of non-valid tetrahedra. </a:t>
            </a:r>
          </a:p>
          <a:p>
            <a:pPr eaLnBrk="1" hangingPunct="1"/>
            <a:r>
              <a:rPr lang="en-US" altLang="es-ES" smtClean="0">
                <a:latin typeface="Arial" pitchFamily="34" charset="0"/>
                <a:ea typeface="ＭＳ Ｐゴシック" pitchFamily="34" charset="-128"/>
              </a:rPr>
              <a:t>The quality of non-valid elements is considered zero. So, the minimum quality is zero for all meshes. </a:t>
            </a:r>
          </a:p>
          <a:p>
            <a:pPr eaLnBrk="1" hangingPunct="1"/>
            <a:r>
              <a:rPr lang="en-US" altLang="es-ES" smtClean="0">
                <a:latin typeface="Arial" pitchFamily="34" charset="0"/>
                <a:ea typeface="ＭＳ Ｐゴシック" pitchFamily="34" charset="-128"/>
              </a:rPr>
              <a:t>the maximum vertex degree.</a:t>
            </a:r>
            <a:endParaRPr lang="es-ES" altLang="es-ES"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A212A80-4C1A-4C99-8DC5-E0369990F337}" type="slidenum">
              <a:rPr lang="es-ES" altLang="es-ES" smtClean="0"/>
              <a:pPr/>
              <a:t>29</a:t>
            </a:fld>
            <a:endParaRPr lang="es-ES" altLang="es-E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To run our programs, we used the Intel C++ compiler 11.1 with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O2</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flag on a Linux system with kernel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2.6.16.53-0.8-smp</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a:t>
            </a:r>
          </a:p>
          <a:p>
            <a:pPr eaLnBrk="1" hangingPunct="1"/>
            <a:r>
              <a:rPr lang="en-US" altLang="es-ES" smtClean="0">
                <a:latin typeface="Arial" pitchFamily="34" charset="0"/>
                <a:ea typeface="ＭＳ Ｐゴシック" pitchFamily="34" charset="-128"/>
              </a:rPr>
              <a:t>The source code of the parallel version included OpenMP directives, which were disabled when the sequential version was compiled. </a:t>
            </a:r>
          </a:p>
          <a:p>
            <a:pPr eaLnBrk="1" hangingPunct="1"/>
            <a:r>
              <a:rPr lang="en-US" altLang="es-ES" smtClean="0">
                <a:latin typeface="Arial" pitchFamily="34" charset="0"/>
                <a:ea typeface="ＭＳ Ｐゴシック" pitchFamily="34" charset="-128"/>
              </a:rPr>
              <a:t>Both software versions were profiled with PAPI API, which uses performance counter hardware of Itanium 2 processors. </a:t>
            </a:r>
          </a:p>
          <a:p>
            <a:pPr eaLnBrk="1" hangingPunct="1"/>
            <a:r>
              <a:rPr lang="en-US" altLang="es-ES" smtClean="0">
                <a:latin typeface="Arial" pitchFamily="34" charset="0"/>
                <a:ea typeface="ＭＳ Ｐゴシック" pitchFamily="34" charset="-128"/>
              </a:rPr>
              <a:t>All versions were run with software optimization based on hardware binding: processor and memory.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p:spPr>
        <p:txBody>
          <a:bodyPr/>
          <a:lstStyle/>
          <a:p>
            <a:pPr eaLnBrk="1" hangingPunct="1"/>
            <a:r>
              <a:rPr lang="en-US" altLang="es-ES" i="1" smtClean="0">
                <a:latin typeface="Arial" pitchFamily="34" charset="0"/>
                <a:ea typeface="ＭＳ Ｐゴシック" pitchFamily="34" charset="-128"/>
              </a:rPr>
              <a:t>The main motivation of our paper is the following: &lt;read the slide&gt;</a:t>
            </a:r>
          </a:p>
          <a:p>
            <a:pPr eaLnBrk="1" hangingPunct="1"/>
            <a:endParaRPr lang="en-US" altLang="es-ES" i="1" smtClean="0">
              <a:latin typeface="Arial" pitchFamily="34" charset="0"/>
              <a:ea typeface="ＭＳ Ｐゴシック" pitchFamily="34" charset="-128"/>
            </a:endParaRPr>
          </a:p>
          <a:p>
            <a:pPr eaLnBrk="1" hangingPunct="1"/>
            <a:r>
              <a:rPr lang="en-US" altLang="es-ES" i="1" smtClean="0">
                <a:latin typeface="Arial" pitchFamily="34" charset="0"/>
                <a:ea typeface="ＭＳ Ｐゴシック" pitchFamily="34" charset="-128"/>
              </a:rPr>
              <a:t>References:</a:t>
            </a:r>
          </a:p>
          <a:p>
            <a:pPr eaLnBrk="1" hangingPunct="1"/>
            <a:r>
              <a:rPr lang="en-US" altLang="es-ES" smtClean="0">
                <a:latin typeface="Arial" pitchFamily="34" charset="0"/>
                <a:ea typeface="ＭＳ Ｐゴシック" pitchFamily="34" charset="-128"/>
              </a:rPr>
              <a:t>Ravindra Duddu et al; A finite strain Eulerian formulation for compressible and nearly incompressible hyper-elasticity using high-order NURBS elements; Int. J. Numer. Meth. Engng 2010;1:1</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Budd, C. J. and Huang, W. and Russell, R. D. Adaptivity with moving grids. Acta Numerica , pages 1–131, 2009</a:t>
            </a:r>
            <a:endParaRPr lang="es-ES" altLang="es-ES" smtClean="0">
              <a:latin typeface="Arial" pitchFamily="34" charset="0"/>
              <a:ea typeface="ＭＳ Ｐゴシック" pitchFamily="34" charset="-128"/>
            </a:endParaRPr>
          </a:p>
          <a:p>
            <a:pPr eaLnBrk="1" hangingPunct="1"/>
            <a:endParaRPr lang="en-US" altLang="es-ES" i="1" smtClean="0">
              <a:latin typeface="Arial" pitchFamily="34" charset="0"/>
              <a:ea typeface="ＭＳ Ｐゴシック" pitchFamily="34" charset="-128"/>
            </a:endParaRPr>
          </a:p>
          <a:p>
            <a:pPr eaLnBrk="1" hangingPunct="1"/>
            <a:r>
              <a:rPr lang="es-ES" altLang="es-ES" smtClean="0">
                <a:latin typeface="Arial" pitchFamily="34" charset="0"/>
                <a:ea typeface="ＭＳ Ｐゴシック" pitchFamily="34" charset="-128"/>
              </a:rPr>
              <a:t>Imagen </a:t>
            </a:r>
            <a:r>
              <a:rPr lang="es-ES" altLang="en-GB" smtClean="0">
                <a:latin typeface="Arial" pitchFamily="34" charset="0"/>
                <a:ea typeface="ＭＳ Ｐゴシック" pitchFamily="34" charset="-128"/>
              </a:rPr>
              <a:t>“</a:t>
            </a:r>
            <a:r>
              <a:rPr lang="es-ES" altLang="es-ES" smtClean="0">
                <a:latin typeface="Arial" pitchFamily="34" charset="0"/>
                <a:ea typeface="ＭＳ Ｐゴシック" pitchFamily="34" charset="-128"/>
              </a:rPr>
              <a:t>Airflow around a wind turbine</a:t>
            </a:r>
            <a:r>
              <a:rPr lang="es-ES" altLang="en-GB" smtClean="0">
                <a:latin typeface="Arial" pitchFamily="34" charset="0"/>
                <a:ea typeface="ＭＳ Ｐゴシック" pitchFamily="34" charset="-128"/>
              </a:rPr>
              <a:t>”</a:t>
            </a:r>
            <a:r>
              <a:rPr lang="es-ES" altLang="es-ES" smtClean="0">
                <a:latin typeface="Arial" pitchFamily="34" charset="0"/>
                <a:ea typeface="ＭＳ Ｐゴシック" pitchFamily="34" charset="-128"/>
              </a:rPr>
              <a:t> : http://www.windpowerengineering.com/construction/simulation/simulating-the-turbine-simulating-the-site/, http://wpcore.wpe.s3.amazonaws.com/wp-content/uploads/2009/09/CFD4.jpg</a:t>
            </a:r>
          </a:p>
          <a:p>
            <a:pPr eaLnBrk="1" hangingPunct="1"/>
            <a:endParaRPr lang="es-ES" altLang="es-ES" smtClean="0">
              <a:latin typeface="Arial" pitchFamily="34" charset="0"/>
              <a:ea typeface="ＭＳ Ｐゴシック" pitchFamily="34" charset="-128"/>
            </a:endParaRPr>
          </a:p>
          <a:p>
            <a:pPr eaLnBrk="1" hangingPunct="1"/>
            <a:r>
              <a:rPr lang="es-ES" altLang="es-ES" smtClean="0">
                <a:latin typeface="Arial" pitchFamily="34" charset="0"/>
                <a:ea typeface="ＭＳ Ｐゴシック" pitchFamily="34" charset="-128"/>
              </a:rPr>
              <a:t>Imagen </a:t>
            </a:r>
            <a:r>
              <a:rPr lang="es-ES" altLang="en-GB" smtClean="0">
                <a:latin typeface="Arial" pitchFamily="34" charset="0"/>
                <a:ea typeface="ＭＳ Ｐゴシック" pitchFamily="34" charset="-128"/>
              </a:rPr>
              <a:t>“</a:t>
            </a:r>
            <a:r>
              <a:rPr lang="es-ES" altLang="es-ES" smtClean="0">
                <a:latin typeface="Arial" pitchFamily="34" charset="0"/>
                <a:ea typeface="ＭＳ Ｐゴシック" pitchFamily="34" charset="-128"/>
              </a:rPr>
              <a:t>moving mesh</a:t>
            </a:r>
            <a:r>
              <a:rPr lang="es-ES" altLang="en-GB" smtClean="0">
                <a:latin typeface="Arial" pitchFamily="34" charset="0"/>
                <a:ea typeface="ＭＳ Ｐゴシック" pitchFamily="34" charset="-128"/>
              </a:rPr>
              <a:t>”</a:t>
            </a:r>
            <a:r>
              <a:rPr lang="es-ES" altLang="es-ES" smtClean="0">
                <a:latin typeface="Arial" pitchFamily="34" charset="0"/>
                <a:ea typeface="ＭＳ Ｐゴシック" pitchFamily="34" charset="-128"/>
              </a:rPr>
              <a:t>: http://www.math.hkbu.edu.hk/~ttang/MMmovie/harmonic/, http://www.math.hkbu.edu.hk/~ttang/MMmovie/harmonic/images/reaction1.gif</a:t>
            </a:r>
          </a:p>
        </p:txBody>
      </p:sp>
      <p:sp>
        <p:nvSpPr>
          <p:cNvPr id="64516" name="3 Marcador de número de diapositiva"/>
          <p:cNvSpPr>
            <a:spLocks noGrp="1"/>
          </p:cNvSpPr>
          <p:nvPr>
            <p:ph type="sldNum" sz="quarter" idx="5"/>
          </p:nvPr>
        </p:nvSpPr>
        <p:spPr>
          <a:noFill/>
        </p:spPr>
        <p:txBody>
          <a:bodyPr/>
          <a:lstStyle/>
          <a:p>
            <a:fld id="{D15FF2CA-1E28-4FC4-B44E-2235E46C7C14}" type="slidenum">
              <a:rPr lang="es-ES" altLang="es-ES" smtClean="0"/>
              <a:pPr/>
              <a:t>3</a:t>
            </a:fld>
            <a:endParaRPr lang="es-ES" alt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EE5C99C-9BC5-4FCC-B918-B951F1F69BF3}" type="slidenum">
              <a:rPr lang="es-ES" altLang="es-ES" smtClean="0"/>
              <a:pPr/>
              <a:t>30</a:t>
            </a:fld>
            <a:endParaRPr lang="es-ES" altLang="es-E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For each benchmark mesh we run the parallel version multiple times using a given maximum number of active threads between 1 and 128. Since our algorithms are CPU-bound, there is little sense in using more threads than available cores. Thus, we activate the same number of cores as the number of threads is used for parallel computation.</a:t>
            </a:r>
          </a:p>
          <a:p>
            <a:pPr eaLnBrk="1" hangingPunct="1"/>
            <a:r>
              <a:rPr lang="en-US" altLang="es-ES" smtClean="0">
                <a:latin typeface="Arial" pitchFamily="34" charset="0"/>
                <a:ea typeface="ＭＳ Ｐゴシック" pitchFamily="34" charset="-128"/>
              </a:rPr>
              <a:t>&lt;read the slide&gt;</a:t>
            </a:r>
            <a:endParaRPr lang="es-ES" altLang="es-ES" smtClean="0">
              <a:latin typeface="Arial" pitchFamily="34" charset="0"/>
              <a:ea typeface="ＭＳ Ｐゴシック" pitchFamily="34" charset="-128"/>
            </a:endParaRPr>
          </a:p>
          <a:p>
            <a:pPr eaLnBrk="1" hangingPunct="1"/>
            <a:endParaRPr lang="es-ES" altLang="es-ES"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E60B02A-AD6A-4EAF-B19E-A727C6A8A7FD}" type="slidenum">
              <a:rPr lang="es-ES" altLang="es-ES" smtClean="0"/>
              <a:pPr/>
              <a:t>31</a:t>
            </a:fld>
            <a:endParaRPr lang="es-ES" altLang="es-E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s-ES" altLang="es-ES" smtClean="0">
                <a:latin typeface="Arial" pitchFamily="34" charset="0"/>
                <a:ea typeface="ＭＳ Ｐゴシック" pitchFamily="34" charset="-128"/>
              </a:rPr>
              <a:t>This slide shows some results for one of the benchmark meshes and the body of main loop of the parallel algorithm</a:t>
            </a:r>
          </a:p>
          <a:p>
            <a:pPr eaLnBrk="1" hangingPunct="1"/>
            <a:r>
              <a:rPr lang="en-US" altLang="es-ES" smtClean="0">
                <a:latin typeface="Arial" pitchFamily="34" charset="0"/>
                <a:ea typeface="ＭＳ Ｐゴシック" pitchFamily="34" charset="-128"/>
              </a:rPr>
              <a:t>Each bar represents the speed-up when a given number of threads/cores are used</a:t>
            </a:r>
          </a:p>
          <a:p>
            <a:pPr eaLnBrk="1" hangingPunct="1"/>
            <a:r>
              <a:rPr lang="en-US" altLang="es-ES" smtClean="0">
                <a:latin typeface="Arial" pitchFamily="34" charset="0"/>
                <a:ea typeface="ＭＳ Ｐゴシック" pitchFamily="34" charset="-128"/>
              </a:rPr>
              <a:t>As can be seen, the true speed-up linearly increases as the number of cores increases</a:t>
            </a:r>
          </a:p>
          <a:p>
            <a:pPr eaLnBrk="1" hangingPunct="1"/>
            <a:r>
              <a:rPr lang="en-US" altLang="es-ES" smtClean="0">
                <a:latin typeface="Arial" pitchFamily="34" charset="0"/>
                <a:ea typeface="ＭＳ Ｐゴシック" pitchFamily="34" charset="-128"/>
              </a:rPr>
              <a:t>Note that up to 128 cores, the parallel efficiency is always above 67%</a:t>
            </a:r>
          </a:p>
          <a:p>
            <a:pPr eaLnBrk="1" hangingPunct="1"/>
            <a:r>
              <a:rPr lang="en-US" altLang="es-ES" smtClean="0">
                <a:latin typeface="Arial" pitchFamily="34" charset="0"/>
                <a:ea typeface="ＭＳ Ｐゴシック" pitchFamily="34" charset="-128"/>
              </a:rPr>
              <a:t>These results indicate that the main computation of our parallel algorithm is very scalable</a:t>
            </a:r>
          </a:p>
          <a:p>
            <a:pPr eaLnBrk="1" hangingPunct="1"/>
            <a:r>
              <a:rPr lang="en-US" altLang="es-ES" smtClean="0">
                <a:latin typeface="Arial" pitchFamily="34" charset="0"/>
                <a:ea typeface="ＭＳ Ｐゴシック" pitchFamily="34" charset="-128"/>
              </a:rPr>
              <a:t>This performance scalability is caused by the parallel processing of independents sets of vertices (colors)</a:t>
            </a:r>
          </a:p>
          <a:p>
            <a:pPr eaLnBrk="1" hangingPunct="1"/>
            <a:endParaRPr lang="en-U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ORIGINAL:</a:t>
            </a:r>
          </a:p>
          <a:p>
            <a:pPr eaLnBrk="1" hangingPunct="1"/>
            <a:r>
              <a:rPr lang="en-US" altLang="es-ES" smtClean="0">
                <a:latin typeface="Arial" pitchFamily="34" charset="0"/>
                <a:ea typeface="ＭＳ Ｐゴシック" pitchFamily="34" charset="-128"/>
              </a:rPr>
              <a:t>These results were obtained when the parallel version used dynamic OpenMP thread scheduling and C</a:t>
            </a:r>
            <a:r>
              <a:rPr lang="en-US" altLang="es-ES" baseline="-25000" smtClean="0">
                <a:latin typeface="Arial" pitchFamily="34" charset="0"/>
                <a:ea typeface="ＭＳ Ｐゴシック" pitchFamily="34" charset="-128"/>
              </a:rPr>
              <a:t>3</a:t>
            </a:r>
            <a:r>
              <a:rPr lang="en-US" altLang="es-ES" smtClean="0">
                <a:latin typeface="Arial" pitchFamily="34" charset="0"/>
                <a:ea typeface="ＭＳ Ｐゴシック" pitchFamily="34" charset="-128"/>
              </a:rPr>
              <a:t> coloring algorithm</a:t>
            </a:r>
            <a:r>
              <a:rPr lang="es-ES" altLang="es-ES" smtClean="0">
                <a:latin typeface="Arial" pitchFamily="34" charset="0"/>
                <a:ea typeface="ＭＳ Ｐゴシック" pitchFamily="34" charset="-128"/>
              </a:rPr>
              <a:t>.</a:t>
            </a:r>
          </a:p>
          <a:p>
            <a:pPr eaLnBrk="1" hangingPunct="1"/>
            <a:r>
              <a:rPr lang="en-US" altLang="es-ES" smtClean="0">
                <a:latin typeface="Arial" pitchFamily="34" charset="0"/>
                <a:ea typeface="ＭＳ Ｐゴシック" pitchFamily="34" charset="-128"/>
              </a:rPr>
              <a:t>This Figure also shows the parallel efficiency of the main mesh optimization procedure of the parallel Algorithm. Note that up to 128 cores, the parallel efficiency is always above 67%. </a:t>
            </a:r>
          </a:p>
          <a:p>
            <a:pPr eaLnBrk="1" hangingPunct="1"/>
            <a:endParaRPr lang="es-ES" altLang="es-ES"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B051848-93E9-4475-8D6B-5DCB31BBF7EA}" type="slidenum">
              <a:rPr lang="es-ES" altLang="es-ES" smtClean="0"/>
              <a:pPr/>
              <a:t>32</a:t>
            </a:fld>
            <a:endParaRPr lang="es-ES" altLang="es-E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When the execution times of the complete sequential and parallel algorithms are profiled, we obtained results for speed-up and parallel efficiency as depicted in this Figure.</a:t>
            </a:r>
          </a:p>
          <a:p>
            <a:pPr eaLnBrk="1" hangingPunct="1"/>
            <a:r>
              <a:rPr lang="en-US" altLang="es-ES" smtClean="0">
                <a:latin typeface="Arial" pitchFamily="34" charset="0"/>
                <a:ea typeface="ＭＳ Ｐゴシック" pitchFamily="34" charset="-128"/>
              </a:rPr>
              <a:t>Note that in this case, the speed-up does not increase so linearly as when the main mesh optimization procedures of algorithms are profiled, and maximum parallel efficiency is lower than 20%.</a:t>
            </a:r>
            <a:endParaRPr lang="es-ES" altLang="es-ES"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AF0FCD9-C782-4104-B8B0-FEA443557AE6}" type="slidenum">
              <a:rPr lang="es-ES" altLang="es-ES" smtClean="0"/>
              <a:pPr/>
              <a:t>33</a:t>
            </a:fld>
            <a:endParaRPr lang="es-ES" altLang="es-E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When the execution times of the complete sequential and parallel algorithms are profiled, we obtained results for speed-up and parallel efficiency as depicted in this Figure.</a:t>
            </a:r>
          </a:p>
          <a:p>
            <a:pPr eaLnBrk="1" hangingPunct="1"/>
            <a:r>
              <a:rPr lang="en-US" altLang="es-ES" smtClean="0">
                <a:latin typeface="Arial" pitchFamily="34" charset="0"/>
                <a:ea typeface="ＭＳ Ｐゴシック" pitchFamily="34" charset="-128"/>
              </a:rPr>
              <a:t>Note that in this case, the speed-up does not increase so linearly as when the main mesh optimization procedures of algorithms are profiled, and maximum parallel efficiency is lower than 20%.</a:t>
            </a:r>
            <a:endParaRPr lang="es-ES" altLang="es-ES" smtClean="0">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F3F05F5-492B-4809-86E7-E1B99A301EBE}" type="slidenum">
              <a:rPr lang="es-ES" altLang="es-ES" smtClean="0"/>
              <a:pPr/>
              <a:t>34</a:t>
            </a:fld>
            <a:endParaRPr lang="es-ES" altLang="es-E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This table shows the best results for all meshes </a:t>
            </a:r>
          </a:p>
          <a:p>
            <a:pPr eaLnBrk="1" hangingPunct="1"/>
            <a:r>
              <a:rPr lang="en-US" altLang="es-ES" smtClean="0">
                <a:latin typeface="Arial" pitchFamily="34" charset="0"/>
                <a:ea typeface="ＭＳ Ｐゴシック" pitchFamily="34" charset="-128"/>
              </a:rPr>
              <a:t>The maximum parallel efficiency is 45%, which was obtained when </a:t>
            </a:r>
            <a:r>
              <a:rPr lang="en-US" altLang="en-GB" smtClean="0">
                <a:latin typeface="Arial" pitchFamily="34" charset="0"/>
                <a:ea typeface="ＭＳ Ｐゴシック" pitchFamily="34" charset="-128"/>
              </a:rPr>
              <a:t>the biggest </a:t>
            </a:r>
            <a:r>
              <a:rPr lang="en-US" altLang="es-ES" smtClean="0">
                <a:latin typeface="Arial" pitchFamily="34" charset="0"/>
                <a:ea typeface="ＭＳ Ｐゴシック" pitchFamily="34" charset="-128"/>
              </a:rPr>
              <a:t>mesh was optimized. </a:t>
            </a:r>
          </a:p>
          <a:p>
            <a:pPr eaLnBrk="1" hangingPunct="1"/>
            <a:r>
              <a:rPr lang="en-US" altLang="es-ES" smtClean="0">
                <a:latin typeface="Arial" pitchFamily="34" charset="0"/>
                <a:ea typeface="ＭＳ Ｐゴシック" pitchFamily="34" charset="-128"/>
              </a:rPr>
              <a:t>The number of cores with best speed-up and parallel efficiency depends on the benchmark mesh. </a:t>
            </a:r>
          </a:p>
          <a:p>
            <a:pPr eaLnBrk="1" hangingPunct="1"/>
            <a:r>
              <a:rPr lang="en-US" altLang="es-ES" smtClean="0">
                <a:latin typeface="Arial" pitchFamily="34" charset="0"/>
                <a:ea typeface="ＭＳ Ｐゴシック" pitchFamily="34" charset="-128"/>
              </a:rPr>
              <a:t>In some cases, the highest performance results are obtained when the number of cores is lower than maximum (128).</a:t>
            </a:r>
          </a:p>
          <a:p>
            <a:pPr eaLnBrk="1" hangingPunct="1"/>
            <a:r>
              <a:rPr lang="en-US" altLang="es-ES" smtClean="0">
                <a:latin typeface="Arial" pitchFamily="34" charset="0"/>
                <a:ea typeface="ＭＳ Ｐゴシック" pitchFamily="34" charset="-128"/>
              </a:rPr>
              <a:t>We investigated the causes of this performance degradation. </a:t>
            </a:r>
          </a:p>
          <a:p>
            <a:pPr eaLnBrk="1" hangingPunct="1"/>
            <a:endParaRPr lang="en-U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It is mainly due to loop-scheduling overhead of the OpenMP programming methodology</a:t>
            </a:r>
            <a:endParaRPr lang="es-ES" altLang="es-ES" smtClean="0">
              <a:latin typeface="Arial"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74559DC-B404-44D7-B2A8-0F6D53DAAFB7}" type="slidenum">
              <a:rPr lang="es-ES" altLang="es-ES" smtClean="0"/>
              <a:pPr/>
              <a:t>35</a:t>
            </a:fld>
            <a:endParaRPr lang="es-ES" altLang="es-E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 </a:t>
            </a:r>
            <a:r>
              <a:rPr lang="en-US" altLang="es-ES" b="1" smtClean="0">
                <a:latin typeface="Arial" pitchFamily="34" charset="0"/>
                <a:ea typeface="ＭＳ Ｐゴシック" pitchFamily="34" charset="-128"/>
              </a:rPr>
              <a:t>was found to be the </a:t>
            </a:r>
            <a:r>
              <a:rPr lang="en-US" altLang="es-ES" smtClean="0">
                <a:latin typeface="Arial" pitchFamily="34" charset="0"/>
                <a:ea typeface="ＭＳ Ｐゴシック" pitchFamily="34" charset="-128"/>
              </a:rPr>
              <a:t> loop-scheduling overhead of the OpenMP programming methodology when the main loop of our algorithm is parallelized</a:t>
            </a:r>
            <a:endParaRPr lang="es-ES" altLang="es-ES" smtClean="0">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DB63351-7B61-45F3-AA65-7A6D9EB75453}" type="slidenum">
              <a:rPr lang="es-ES" altLang="es-ES" smtClean="0"/>
              <a:pPr/>
              <a:t>36</a:t>
            </a:fld>
            <a:endParaRPr lang="es-ES" altLang="es-E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This figure shows the load unbalancing (</a:t>
            </a:r>
            <a:r>
              <a:rPr lang="en-US" altLang="es-ES" i="1" smtClean="0">
                <a:latin typeface="Arial" pitchFamily="34" charset="0"/>
                <a:ea typeface="ＭＳ Ｐゴシック" pitchFamily="34" charset="-128"/>
              </a:rPr>
              <a:t>L</a:t>
            </a:r>
            <a:r>
              <a:rPr lang="en-US" altLang="es-ES" i="1" baseline="-25000" smtClean="0">
                <a:latin typeface="Arial" pitchFamily="34" charset="0"/>
                <a:ea typeface="ＭＳ Ｐゴシック" pitchFamily="34" charset="-128"/>
              </a:rPr>
              <a:t>Nc</a:t>
            </a:r>
            <a:r>
              <a:rPr lang="en-US" altLang="es-ES" smtClean="0">
                <a:latin typeface="Arial" pitchFamily="34" charset="0"/>
                <a:ea typeface="ＭＳ Ｐゴシック" pitchFamily="34" charset="-128"/>
              </a:rPr>
              <a:t>) of our parallel algorithm for the six benchmark meshes when up to 128 processors are used. </a:t>
            </a:r>
          </a:p>
          <a:p>
            <a:pPr eaLnBrk="1" hangingPunct="1"/>
            <a:r>
              <a:rPr lang="en-US" altLang="es-ES" smtClean="0">
                <a:latin typeface="Arial" pitchFamily="34" charset="0"/>
                <a:ea typeface="ＭＳ Ｐゴシック" pitchFamily="34" charset="-128"/>
              </a:rPr>
              <a:t>The main impact on load unbalancing is caused by the number of active threads. </a:t>
            </a:r>
          </a:p>
          <a:p>
            <a:pPr eaLnBrk="1" hangingPunct="1"/>
            <a:r>
              <a:rPr lang="en-US" altLang="es-ES" smtClean="0">
                <a:latin typeface="Arial" pitchFamily="34" charset="0"/>
                <a:ea typeface="ＭＳ Ｐゴシック" pitchFamily="34" charset="-128"/>
              </a:rPr>
              <a:t>The higher the number of active parallel threads, the higher the load unbalancing. </a:t>
            </a:r>
          </a:p>
          <a:p>
            <a:pPr eaLnBrk="1" hangingPunct="1"/>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ORIGINAL:</a:t>
            </a:r>
          </a:p>
          <a:p>
            <a:pPr eaLnBrk="1" hangingPunct="1"/>
            <a:r>
              <a:rPr lang="en-US" altLang="es-ES" smtClean="0">
                <a:latin typeface="Arial" pitchFamily="34" charset="0"/>
                <a:ea typeface="ＭＳ Ｐゴシック" pitchFamily="34" charset="-128"/>
              </a:rPr>
              <a:t>Load unbalancing when meshes with different number of vertices (m) and up to 128 Itanium2 cores are used. C</a:t>
            </a:r>
            <a:r>
              <a:rPr lang="en-US" altLang="es-ES" baseline="-25000" smtClean="0">
                <a:latin typeface="Arial" pitchFamily="34" charset="0"/>
                <a:ea typeface="ＭＳ Ｐゴシック" pitchFamily="34" charset="-128"/>
              </a:rPr>
              <a:t>3</a:t>
            </a:r>
            <a:r>
              <a:rPr lang="en-US" altLang="es-ES" smtClean="0">
                <a:latin typeface="Arial" pitchFamily="34" charset="0"/>
                <a:ea typeface="ＭＳ Ｐゴシック" pitchFamily="34" charset="-128"/>
              </a:rPr>
              <a:t> coloring algorithm and dynamic OpenMP thread scheduling are used</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This figure shows the load unbalancing (</a:t>
            </a:r>
            <a:r>
              <a:rPr lang="en-US" altLang="es-ES" i="1" smtClean="0">
                <a:latin typeface="Arial" pitchFamily="34" charset="0"/>
                <a:ea typeface="ＭＳ Ｐゴシック" pitchFamily="34" charset="-128"/>
              </a:rPr>
              <a:t>L</a:t>
            </a:r>
            <a:r>
              <a:rPr lang="en-US" altLang="es-ES" i="1" baseline="-25000" smtClean="0">
                <a:latin typeface="Arial" pitchFamily="34" charset="0"/>
                <a:ea typeface="ＭＳ Ｐゴシック" pitchFamily="34" charset="-128"/>
              </a:rPr>
              <a:t>Nc</a:t>
            </a:r>
            <a:r>
              <a:rPr lang="en-US" altLang="es-ES" smtClean="0">
                <a:latin typeface="Arial" pitchFamily="34" charset="0"/>
                <a:ea typeface="ＭＳ Ｐゴシック" pitchFamily="34" charset="-128"/>
              </a:rPr>
              <a:t>) of our parallel algorithm for the six benchmark meshes when up to 128 processors are used. </a:t>
            </a:r>
          </a:p>
          <a:p>
            <a:pPr eaLnBrk="1" hangingPunct="1"/>
            <a:r>
              <a:rPr lang="en-US" altLang="es-ES" smtClean="0">
                <a:latin typeface="Arial" pitchFamily="34" charset="0"/>
                <a:ea typeface="ＭＳ Ｐゴシック" pitchFamily="34" charset="-128"/>
              </a:rPr>
              <a:t>In all cases, dynamic OpenMP thread scheduling and graph coloring algorithm C</a:t>
            </a:r>
            <a:r>
              <a:rPr lang="en-US" altLang="es-ES" baseline="-25000" smtClean="0">
                <a:latin typeface="Arial" pitchFamily="34" charset="0"/>
                <a:ea typeface="ＭＳ Ｐゴシック" pitchFamily="34" charset="-128"/>
              </a:rPr>
              <a:t>3</a:t>
            </a:r>
            <a:r>
              <a:rPr lang="en-US" altLang="es-ES" smtClean="0">
                <a:latin typeface="Arial" pitchFamily="34" charset="0"/>
                <a:ea typeface="ＭＳ Ｐゴシック" pitchFamily="34" charset="-128"/>
              </a:rPr>
              <a:t> are used. </a:t>
            </a:r>
          </a:p>
          <a:p>
            <a:pPr eaLnBrk="1" hangingPunct="1"/>
            <a:r>
              <a:rPr lang="en-US" altLang="es-ES" smtClean="0">
                <a:latin typeface="Arial" pitchFamily="34" charset="0"/>
                <a:ea typeface="ＭＳ Ｐゴシック" pitchFamily="34" charset="-128"/>
              </a:rPr>
              <a:t>Load imbalance of </a:t>
            </a:r>
            <a:r>
              <a:rPr lang="en-US" altLang="es-ES" i="1" smtClean="0">
                <a:latin typeface="Arial" pitchFamily="34" charset="0"/>
                <a:ea typeface="ＭＳ Ｐゴシック" pitchFamily="34" charset="-128"/>
              </a:rPr>
              <a:t>N</a:t>
            </a:r>
            <a:r>
              <a:rPr lang="en-US" altLang="es-ES" i="1" baseline="-25000" smtClean="0">
                <a:latin typeface="Arial" pitchFamily="34" charset="0"/>
                <a:ea typeface="ＭＳ Ｐゴシック" pitchFamily="34" charset="-128"/>
              </a:rPr>
              <a:t>c</a:t>
            </a:r>
            <a:r>
              <a:rPr lang="en-US" altLang="es-ES" smtClean="0">
                <a:latin typeface="Arial" pitchFamily="34" charset="0"/>
                <a:ea typeface="ＭＳ Ｐゴシック" pitchFamily="34" charset="-128"/>
              </a:rPr>
              <a:t> processing cores is obtained with the following formula: </a:t>
            </a:r>
            <a:r>
              <a:rPr lang="en-US" altLang="es-ES" i="1" smtClean="0">
                <a:latin typeface="Arial" pitchFamily="34" charset="0"/>
                <a:ea typeface="ＭＳ Ｐゴシック" pitchFamily="34" charset="-128"/>
              </a:rPr>
              <a:t>L</a:t>
            </a:r>
            <a:r>
              <a:rPr lang="en-US" altLang="es-ES" i="1" baseline="-25000" smtClean="0">
                <a:latin typeface="Arial" pitchFamily="34" charset="0"/>
                <a:ea typeface="ＭＳ Ｐゴシック" pitchFamily="34" charset="-128"/>
              </a:rPr>
              <a:t>Nc</a:t>
            </a:r>
            <a:r>
              <a:rPr lang="en-US" altLang="es-ES" i="1" smtClean="0">
                <a:latin typeface="Arial" pitchFamily="34" charset="0"/>
                <a:ea typeface="ＭＳ Ｐゴシック" pitchFamily="34" charset="-128"/>
              </a:rPr>
              <a:t>=100%×(t</a:t>
            </a:r>
            <a:r>
              <a:rPr lang="en-US" altLang="es-ES" i="1" baseline="-25000" smtClean="0">
                <a:latin typeface="Arial" pitchFamily="34" charset="0"/>
                <a:ea typeface="ＭＳ Ｐゴシック" pitchFamily="34" charset="-128"/>
              </a:rPr>
              <a:t>max</a:t>
            </a:r>
            <a:r>
              <a:rPr lang="en-US" altLang="es-ES" i="1" smtClean="0">
                <a:latin typeface="Arial" pitchFamily="34" charset="0"/>
                <a:ea typeface="ＭＳ Ｐゴシック" pitchFamily="34" charset="-128"/>
              </a:rPr>
              <a:t>-t</a:t>
            </a:r>
            <a:r>
              <a:rPr lang="en-US" altLang="es-ES" i="1" baseline="-25000" smtClean="0">
                <a:latin typeface="Arial" pitchFamily="34" charset="0"/>
                <a:ea typeface="ＭＳ Ｐゴシック" pitchFamily="34" charset="-128"/>
              </a:rPr>
              <a:t>min</a:t>
            </a:r>
            <a:r>
              <a:rPr lang="en-US" altLang="es-ES" i="1" smtClean="0">
                <a:latin typeface="Arial" pitchFamily="34" charset="0"/>
                <a:ea typeface="ＭＳ Ｐゴシック" pitchFamily="34" charset="-128"/>
              </a:rPr>
              <a:t>)/t</a:t>
            </a:r>
            <a:r>
              <a:rPr lang="en-US" altLang="es-ES" i="1" baseline="-25000" smtClean="0">
                <a:latin typeface="Arial" pitchFamily="34" charset="0"/>
                <a:ea typeface="ＭＳ Ｐゴシック" pitchFamily="34" charset="-128"/>
              </a:rPr>
              <a:t>avg</a:t>
            </a:r>
            <a:r>
              <a:rPr lang="en-US" altLang="es-ES" smtClean="0">
                <a:latin typeface="Arial" pitchFamily="34" charset="0"/>
                <a:ea typeface="ＭＳ Ｐゴシック" pitchFamily="34" charset="-128"/>
              </a:rPr>
              <a:t>, where </a:t>
            </a:r>
            <a:r>
              <a:rPr lang="en-US" altLang="es-ES" i="1" smtClean="0">
                <a:latin typeface="Arial" pitchFamily="34" charset="0"/>
                <a:ea typeface="ＭＳ Ｐゴシック" pitchFamily="34" charset="-128"/>
              </a:rPr>
              <a:t>t</a:t>
            </a:r>
            <a:r>
              <a:rPr lang="en-US" altLang="es-ES" i="1" baseline="-25000" smtClean="0">
                <a:latin typeface="Arial" pitchFamily="34" charset="0"/>
                <a:ea typeface="ＭＳ Ｐゴシック" pitchFamily="34" charset="-128"/>
              </a:rPr>
              <a:t>max</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t</a:t>
            </a:r>
            <a:r>
              <a:rPr lang="en-US" altLang="es-ES" i="1" baseline="-25000" smtClean="0">
                <a:latin typeface="Arial" pitchFamily="34" charset="0"/>
                <a:ea typeface="ＭＳ Ｐゴシック" pitchFamily="34" charset="-128"/>
              </a:rPr>
              <a:t>min</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t</a:t>
            </a:r>
            <a:r>
              <a:rPr lang="en-US" altLang="es-ES" i="1" baseline="-25000" smtClean="0">
                <a:latin typeface="Arial" pitchFamily="34" charset="0"/>
                <a:ea typeface="ＭＳ Ｐゴシック" pitchFamily="34" charset="-128"/>
              </a:rPr>
              <a:t>avg</a:t>
            </a:r>
            <a:r>
              <a:rPr lang="en-US" altLang="es-ES" smtClean="0">
                <a:latin typeface="Arial" pitchFamily="34" charset="0"/>
                <a:ea typeface="ＭＳ Ｐゴシック" pitchFamily="34" charset="-128"/>
              </a:rPr>
              <a:t> are respectively the maximum, minimum and average wall-clock execution times of the parallel threads without loop-scheduling overhead.</a:t>
            </a:r>
          </a:p>
          <a:p>
            <a:pPr eaLnBrk="1" hangingPunct="1"/>
            <a:r>
              <a:rPr lang="en-US" altLang="es-ES" smtClean="0">
                <a:latin typeface="Arial" pitchFamily="34" charset="0"/>
                <a:ea typeface="ＭＳ Ｐゴシック" pitchFamily="34" charset="-128"/>
              </a:rPr>
              <a:t>Note that for each one of the benchmark meshes, the main impact on load unbalancing is caused by the number of active threads. The higher the number of active threads, the higher the load unbalancing. This means that as the loop-scheduling overhead instructions increase, the main computation of threads is more unbalanced. </a:t>
            </a:r>
            <a:endParaRPr lang="es-ES" altLang="es-ES" smtClean="0">
              <a:latin typeface="Arial"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460FD81-4DC3-4B5D-AB62-9894DFB05F91}" type="slidenum">
              <a:rPr lang="es-ES" altLang="es-ES" smtClean="0"/>
              <a:pPr/>
              <a:t>37</a:t>
            </a:fld>
            <a:endParaRPr lang="es-ES" altLang="es-E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When up to 128 Itanium 2 processors and the six benchmark meshes are used, the percentage of total runtime that is required by C</a:t>
            </a:r>
            <a:r>
              <a:rPr lang="en-US" altLang="es-ES" baseline="-25000" smtClean="0">
                <a:latin typeface="Arial" pitchFamily="34" charset="0"/>
                <a:ea typeface="ＭＳ Ｐゴシック" pitchFamily="34" charset="-128"/>
              </a:rPr>
              <a:t>1</a:t>
            </a:r>
            <a:r>
              <a:rPr lang="en-US" altLang="es-ES" smtClean="0">
                <a:latin typeface="Arial" pitchFamily="34" charset="0"/>
                <a:ea typeface="ＭＳ Ｐゴシック" pitchFamily="34" charset="-128"/>
              </a:rPr>
              <a:t>, C</a:t>
            </a:r>
            <a:r>
              <a:rPr lang="en-US" altLang="es-ES" baseline="-25000" smtClean="0">
                <a:latin typeface="Arial" pitchFamily="34" charset="0"/>
                <a:ea typeface="ＭＳ Ｐゴシック" pitchFamily="34" charset="-128"/>
              </a:rPr>
              <a:t>2</a:t>
            </a:r>
            <a:r>
              <a:rPr lang="en-US" altLang="es-ES" smtClean="0">
                <a:latin typeface="Arial" pitchFamily="34" charset="0"/>
                <a:ea typeface="ＭＳ Ｐゴシック" pitchFamily="34" charset="-128"/>
              </a:rPr>
              <a:t>, and C</a:t>
            </a:r>
            <a:r>
              <a:rPr lang="en-US" altLang="es-ES" baseline="-25000" smtClean="0">
                <a:latin typeface="Arial" pitchFamily="34" charset="0"/>
                <a:ea typeface="ＭＳ Ｐゴシック" pitchFamily="34" charset="-128"/>
              </a:rPr>
              <a:t>3</a:t>
            </a:r>
            <a:r>
              <a:rPr lang="en-US" altLang="es-ES" b="1" smtClean="0">
                <a:latin typeface="Arial" pitchFamily="34" charset="0"/>
                <a:ea typeface="ＭＳ Ｐゴシック" pitchFamily="34" charset="-128"/>
              </a:rPr>
              <a:t> </a:t>
            </a:r>
            <a:r>
              <a:rPr lang="en-US" altLang="es-ES" smtClean="0">
                <a:latin typeface="Arial" pitchFamily="34" charset="0"/>
                <a:ea typeface="ＭＳ Ｐゴシック" pitchFamily="34" charset="-128"/>
              </a:rPr>
              <a:t>coloring routines ranges respectively from 0.8% to 3.4%, from 2.4% to 12.9%, and from 0.1% to 1.9%. </a:t>
            </a:r>
          </a:p>
          <a:p>
            <a:pPr eaLnBrk="1" hangingPunct="1"/>
            <a:r>
              <a:rPr lang="en-US" altLang="es-ES" smtClean="0">
                <a:latin typeface="Arial" pitchFamily="34" charset="0"/>
                <a:ea typeface="ＭＳ Ｐゴシック" pitchFamily="34" charset="-128"/>
              </a:rPr>
              <a:t>This means that the computational load required by our parallel algorithm is much heavier than required by graph coloring algorithms. </a:t>
            </a:r>
            <a:endParaRPr lang="es-ES" altLang="es-ES" smtClean="0">
              <a:latin typeface="Arial"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189B11D-EE04-40FB-92AA-99054B398E2F}" type="slidenum">
              <a:rPr lang="es-ES" altLang="es-ES" smtClean="0"/>
              <a:pPr/>
              <a:t>38</a:t>
            </a:fld>
            <a:endParaRPr lang="es-ES" altLang="es-E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This Figure shows the parallel performance for all six benchmark meshes when all 128 Itanium 2 processors are working in parallel. </a:t>
            </a:r>
          </a:p>
          <a:p>
            <a:pPr eaLnBrk="1" hangingPunct="1"/>
            <a:r>
              <a:rPr lang="en-US" altLang="es-ES" smtClean="0">
                <a:latin typeface="Arial" pitchFamily="34" charset="0"/>
                <a:ea typeface="ＭＳ Ｐゴシック" pitchFamily="34" charset="-128"/>
              </a:rPr>
              <a:t>In conclusion, the speed-up achieved by the complete parallel algorithm (pSUS) depends on the mesh coloring algorithm</a:t>
            </a:r>
            <a:endParaRPr lang="es-ES" altLang="es-ES" smtClean="0">
              <a:latin typeface="Arial" pitchFamily="34" charset="0"/>
              <a:ea typeface="ＭＳ Ｐゴシック" pitchFamily="34" charset="-128"/>
            </a:endParaRPr>
          </a:p>
          <a:p>
            <a:pPr eaLnBrk="1" hangingPunct="1"/>
            <a:r>
              <a:rPr lang="en-US" altLang="es-ES" smtClean="0">
                <a:latin typeface="Arial" pitchFamily="34" charset="0"/>
                <a:ea typeface="ＭＳ Ｐゴシック" pitchFamily="34" charset="-128"/>
              </a:rPr>
              <a:t>Again, It can be observed that our parallel algorithm achieves the best performance when C</a:t>
            </a:r>
            <a:r>
              <a:rPr lang="en-US" altLang="es-ES" baseline="-25000" smtClean="0">
                <a:latin typeface="Arial" pitchFamily="34" charset="0"/>
                <a:ea typeface="ＭＳ Ｐゴシック" pitchFamily="34" charset="-128"/>
              </a:rPr>
              <a:t>3</a:t>
            </a:r>
            <a:r>
              <a:rPr lang="en-US" altLang="es-ES" smtClean="0">
                <a:latin typeface="Arial" pitchFamily="34" charset="0"/>
                <a:ea typeface="ＭＳ Ｐゴシック" pitchFamily="34" charset="-128"/>
              </a:rPr>
              <a:t> coloring algorithm is used.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571881B-7ED7-4AD5-A037-15EA9CA053F5}" type="slidenum">
              <a:rPr lang="es-ES" altLang="es-ES" smtClean="0"/>
              <a:pPr/>
              <a:t>39</a:t>
            </a:fld>
            <a:endParaRPr lang="es-ES" altLang="es-E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s-ES" altLang="es-E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p:spPr>
        <p:txBody>
          <a:bodyPr/>
          <a:lstStyle/>
          <a:p>
            <a:pPr eaLnBrk="1" hangingPunct="1"/>
            <a:r>
              <a:rPr lang="en-US" altLang="es-ES" i="1" smtClean="0">
                <a:latin typeface="Arial" pitchFamily="34" charset="0"/>
                <a:ea typeface="ＭＳ Ｐゴシック" pitchFamily="34" charset="-128"/>
              </a:rPr>
              <a:t>The main motivation of our paper is the following: &lt;read the slide&gt;</a:t>
            </a:r>
            <a:endParaRPr lang="es-ES" altLang="es-ES" smtClean="0">
              <a:latin typeface="Arial" pitchFamily="34" charset="0"/>
              <a:ea typeface="ＭＳ Ｐゴシック" pitchFamily="34" charset="-128"/>
            </a:endParaRPr>
          </a:p>
        </p:txBody>
      </p:sp>
      <p:sp>
        <p:nvSpPr>
          <p:cNvPr id="65540" name="3 Marcador de número de diapositiva"/>
          <p:cNvSpPr>
            <a:spLocks noGrp="1"/>
          </p:cNvSpPr>
          <p:nvPr>
            <p:ph type="sldNum" sz="quarter" idx="5"/>
          </p:nvPr>
        </p:nvSpPr>
        <p:spPr>
          <a:noFill/>
        </p:spPr>
        <p:txBody>
          <a:bodyPr/>
          <a:lstStyle/>
          <a:p>
            <a:fld id="{D7459058-6EC6-47C8-BF5B-500254AC205D}" type="slidenum">
              <a:rPr lang="es-ES" altLang="es-ES" smtClean="0"/>
              <a:pPr/>
              <a:t>4</a:t>
            </a:fld>
            <a:endParaRPr lang="es-ES" alt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D6C5061-816B-4051-8432-F5669F8E3BF6}" type="slidenum">
              <a:rPr lang="es-ES" altLang="es-ES" smtClean="0"/>
              <a:pPr/>
              <a:t>40</a:t>
            </a:fld>
            <a:endParaRPr lang="es-ES" altLang="es-E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s-ES" altLang="es-ES" smtClean="0">
              <a:latin typeface="Arial"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0CE6E46-8CC0-4EE1-BDBA-0375AD2E2B78}" type="slidenum">
              <a:rPr lang="es-ES" altLang="es-ES" smtClean="0"/>
              <a:pPr/>
              <a:t>41</a:t>
            </a:fld>
            <a:endParaRPr lang="es-ES" altLang="es-E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s-ES" altLang="es-ES" smtClean="0">
              <a:latin typeface="Arial"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a:ln/>
        </p:spPr>
      </p:sp>
      <p:sp>
        <p:nvSpPr>
          <p:cNvPr id="104451" name="2 Marcador de notas"/>
          <p:cNvSpPr>
            <a:spLocks noGrp="1"/>
          </p:cNvSpPr>
          <p:nvPr>
            <p:ph type="body" idx="1"/>
          </p:nvPr>
        </p:nvSpPr>
        <p:spPr>
          <a:noFill/>
          <a:ln/>
        </p:spPr>
        <p:txBody>
          <a:bodyPr/>
          <a:lstStyle/>
          <a:p>
            <a:pPr eaLnBrk="1" hangingPunct="1"/>
            <a:r>
              <a:rPr lang="en-US" altLang="es-ES" i="1" smtClean="0">
                <a:latin typeface="Arial" pitchFamily="34" charset="0"/>
                <a:ea typeface="ＭＳ Ｐゴシック" pitchFamily="34" charset="-128"/>
              </a:rPr>
              <a:t>The main motivation of our paper is the following: &lt;read the slide&gt;</a:t>
            </a:r>
          </a:p>
          <a:p>
            <a:pPr eaLnBrk="1" hangingPunct="1"/>
            <a:endParaRPr lang="en-US" altLang="es-ES" i="1" smtClean="0">
              <a:latin typeface="Arial" pitchFamily="34" charset="0"/>
              <a:ea typeface="ＭＳ Ｐゴシック" pitchFamily="34" charset="-128"/>
            </a:endParaRPr>
          </a:p>
          <a:p>
            <a:pPr eaLnBrk="1" hangingPunct="1"/>
            <a:r>
              <a:rPr lang="en-US" altLang="es-ES" i="1" smtClean="0">
                <a:latin typeface="Arial" pitchFamily="34" charset="0"/>
                <a:ea typeface="ＭＳ Ｐゴシック" pitchFamily="34" charset="-128"/>
              </a:rPr>
              <a:t>References:</a:t>
            </a:r>
          </a:p>
          <a:p>
            <a:pPr eaLnBrk="1" hangingPunct="1"/>
            <a:r>
              <a:rPr lang="en-US" altLang="es-ES" i="1" smtClean="0">
                <a:latin typeface="Arial" pitchFamily="34" charset="0"/>
                <a:ea typeface="ＭＳ Ｐゴシック" pitchFamily="34" charset="-128"/>
              </a:rPr>
              <a:t>Escobar et al 2003</a:t>
            </a:r>
          </a:p>
          <a:p>
            <a:pPr eaLnBrk="1" hangingPunct="1"/>
            <a:endParaRPr lang="es-ES" altLang="es-ES" smtClean="0">
              <a:latin typeface="Arial" pitchFamily="34" charset="0"/>
              <a:ea typeface="ＭＳ Ｐゴシック" pitchFamily="34" charset="-128"/>
            </a:endParaRPr>
          </a:p>
        </p:txBody>
      </p:sp>
      <p:sp>
        <p:nvSpPr>
          <p:cNvPr id="104452" name="3 Marcador de número de diapositiva"/>
          <p:cNvSpPr>
            <a:spLocks noGrp="1"/>
          </p:cNvSpPr>
          <p:nvPr>
            <p:ph type="sldNum" sz="quarter" idx="5"/>
          </p:nvPr>
        </p:nvSpPr>
        <p:spPr>
          <a:noFill/>
        </p:spPr>
        <p:txBody>
          <a:bodyPr/>
          <a:lstStyle/>
          <a:p>
            <a:fld id="{FEBBE3F5-BEA4-4AAC-86FA-A71B3891BBD4}" type="slidenum">
              <a:rPr lang="es-ES" altLang="es-ES" smtClean="0"/>
              <a:pPr/>
              <a:t>43</a:t>
            </a:fld>
            <a:endParaRPr lang="es-ES" alt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34347CD-ED1B-4E91-BFF6-3E282588E933}" type="slidenum">
              <a:rPr lang="es-ES" altLang="es-ES" smtClean="0"/>
              <a:pPr/>
              <a:t>44</a:t>
            </a:fld>
            <a:endParaRPr lang="es-ES" altLang="es-E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s-ES" altLang="es-ES" smtClean="0">
                <a:latin typeface="Arial" pitchFamily="34" charset="0"/>
                <a:ea typeface="ＭＳ Ｐゴシック" pitchFamily="34" charset="-128"/>
              </a:rPr>
              <a:t>Now I present you the fundamentals of our </a:t>
            </a:r>
            <a:r>
              <a:rPr lang="en-US" altLang="es-ES" smtClean="0">
                <a:latin typeface="Arial" pitchFamily="34" charset="0"/>
                <a:ea typeface="ＭＳ Ｐゴシック" pitchFamily="34" charset="-128"/>
              </a:rPr>
              <a:t>mathematical approach to tetrahedral mesh optimization.</a:t>
            </a:r>
          </a:p>
          <a:p>
            <a:pPr eaLnBrk="1" hangingPunct="1"/>
            <a:r>
              <a:rPr lang="es-ES" altLang="es-ES" smtClean="0">
                <a:latin typeface="Arial" pitchFamily="34" charset="0"/>
                <a:ea typeface="ＭＳ Ｐゴシック" pitchFamily="34" charset="-128"/>
              </a:rPr>
              <a:t>First of all I show a Regular or equilateral tetrahedron with four equivalent equilateral triangular faces and its four vertices (A,B,C,D).</a:t>
            </a:r>
          </a:p>
          <a:p>
            <a:pPr eaLnBrk="1" hangingPunct="1"/>
            <a:r>
              <a:rPr lang="en-US" altLang="es-ES" i="1" smtClean="0">
                <a:latin typeface="Arial" pitchFamily="34" charset="0"/>
                <a:ea typeface="ＭＳ Ｐゴシック" pitchFamily="34" charset="-128"/>
              </a:rPr>
              <a:t>&lt;read the slide&gt;</a:t>
            </a:r>
            <a:endParaRPr lang="es-ES" altLang="es-ES" smtClean="0">
              <a:latin typeface="Arial"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1BBD95B-39C1-485D-A376-3AE5C3778EF1}" type="slidenum">
              <a:rPr lang="es-ES" altLang="es-ES" smtClean="0"/>
              <a:pPr/>
              <a:t>45</a:t>
            </a:fld>
            <a:endParaRPr lang="es-ES" altLang="es-E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s-ES" altLang="es-ES" smtClean="0">
                <a:latin typeface="Arial" pitchFamily="34" charset="0"/>
                <a:ea typeface="ＭＳ Ｐゴシック" pitchFamily="34" charset="-128"/>
              </a:rPr>
              <a:t>Our mathematical approach uses The quality of the tetrahedron to </a:t>
            </a:r>
            <a:r>
              <a:rPr lang="en-US" altLang="es-ES" smtClean="0">
                <a:latin typeface="Arial" pitchFamily="34" charset="0"/>
                <a:ea typeface="ＭＳ Ｐゴシック" pitchFamily="34" charset="-128"/>
              </a:rPr>
              <a:t>specify the degree to which regularity is achieved.</a:t>
            </a:r>
          </a:p>
          <a:p>
            <a:pPr eaLnBrk="1" hangingPunct="1"/>
            <a:r>
              <a:rPr lang="en-US" altLang="es-ES" smtClean="0">
                <a:latin typeface="Arial" pitchFamily="34" charset="0"/>
                <a:ea typeface="ＭＳ Ｐゴシック" pitchFamily="34" charset="-128"/>
              </a:rPr>
              <a:t>When q is 1, the tetrahedron is equilateral</a:t>
            </a:r>
          </a:p>
          <a:p>
            <a:pPr eaLnBrk="1" hangingPunct="1"/>
            <a:r>
              <a:rPr lang="en-US" altLang="es-ES" smtClean="0">
                <a:latin typeface="Arial" pitchFamily="34" charset="0"/>
                <a:ea typeface="ＭＳ Ｐゴシック" pitchFamily="34" charset="-128"/>
              </a:rPr>
              <a:t>When q is lower than 1, the tetrahedron is non-equilateral</a:t>
            </a:r>
            <a:endParaRPr lang="es-ES" altLang="es-ES" smtClean="0">
              <a:latin typeface="Arial" pitchFamily="34" charset="0"/>
              <a:ea typeface="ＭＳ Ｐゴシック" pitchFamily="34" charset="-128"/>
            </a:endParaRPr>
          </a:p>
          <a:p>
            <a:pPr eaLnBrk="1" hangingPunct="1"/>
            <a:r>
              <a:rPr lang="en-US" altLang="es-ES" i="1" smtClean="0">
                <a:latin typeface="Arial" pitchFamily="34" charset="0"/>
                <a:ea typeface="ＭＳ Ｐゴシック" pitchFamily="34" charset="-128"/>
              </a:rPr>
              <a:t>&lt;read the slide&gt;</a:t>
            </a:r>
            <a:endParaRPr lang="es-ES" altLang="es-ES" smtClean="0">
              <a:latin typeface="Arial" pitchFamily="3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380E8AB-52BC-4CFB-8880-A81BE4747370}" type="slidenum">
              <a:rPr lang="es-ES" altLang="es-ES" smtClean="0"/>
              <a:pPr/>
              <a:t>46</a:t>
            </a:fld>
            <a:endParaRPr lang="es-ES" altLang="es-E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In this slide, we can see SIX examples of TANGLED meshes and the respective untangled meshes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FA22437-06C8-418F-86E6-01BE93DBFA0D}" type="slidenum">
              <a:rPr lang="es-ES" altLang="es-ES" smtClean="0"/>
              <a:pPr/>
              <a:t>47</a:t>
            </a:fld>
            <a:endParaRPr lang="es-ES" altLang="es-E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s-ES" altLang="es-ES" smtClean="0">
                <a:latin typeface="Arial" pitchFamily="34" charset="0"/>
                <a:ea typeface="ＭＳ Ｐゴシック" pitchFamily="34" charset="-128"/>
              </a:rPr>
              <a:t>Now I present you the fundamentals of our </a:t>
            </a:r>
            <a:r>
              <a:rPr lang="en-US" altLang="es-ES" smtClean="0">
                <a:latin typeface="Arial" pitchFamily="34" charset="0"/>
                <a:ea typeface="ＭＳ Ｐゴシック" pitchFamily="34" charset="-128"/>
              </a:rPr>
              <a:t>mathematical approach to tetrahedral mesh optimization </a:t>
            </a:r>
          </a:p>
          <a:p>
            <a:pPr eaLnBrk="1" hangingPunct="1"/>
            <a:r>
              <a:rPr lang="en-US" altLang="es-ES" i="1" smtClean="0">
                <a:latin typeface="Arial" pitchFamily="34" charset="0"/>
                <a:ea typeface="ＭＳ Ｐゴシック" pitchFamily="34" charset="-128"/>
              </a:rPr>
              <a:t>&lt;read the slide&gt;</a:t>
            </a:r>
            <a:endParaRPr lang="es-ES" altLang="es-ES" smtClean="0">
              <a:latin typeface="Arial" pitchFamily="34"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A3024B8-4D9E-4373-A6DC-A100C79B8C72}" type="slidenum">
              <a:rPr lang="en-GB" altLang="es-ES" smtClean="0"/>
              <a:pPr/>
              <a:t>48</a:t>
            </a:fld>
            <a:endParaRPr lang="en-GB" altLang="es-ES" smtClean="0"/>
          </a:p>
        </p:txBody>
      </p:sp>
      <p:sp>
        <p:nvSpPr>
          <p:cNvPr id="109571" name="Rectangle 2"/>
          <p:cNvSpPr>
            <a:spLocks noGrp="1" noRot="1" noChangeAspect="1" noChangeArrowheads="1" noTextEdit="1"/>
          </p:cNvSpPr>
          <p:nvPr>
            <p:ph type="sldImg"/>
          </p:nvPr>
        </p:nvSpPr>
        <p:spPr>
          <a:xfrm>
            <a:off x="1165225" y="681038"/>
            <a:ext cx="4532313" cy="3398837"/>
          </a:xfrm>
          <a:ln/>
        </p:spPr>
      </p:sp>
      <p:sp>
        <p:nvSpPr>
          <p:cNvPr id="109572" name="Rectangle 3"/>
          <p:cNvSpPr>
            <a:spLocks noGrp="1" noChangeArrowheads="1"/>
          </p:cNvSpPr>
          <p:nvPr>
            <p:ph type="body" idx="1"/>
          </p:nvPr>
        </p:nvSpPr>
        <p:spPr>
          <a:noFill/>
          <a:ln/>
        </p:spPr>
        <p:txBody>
          <a:bodyPr/>
          <a:lstStyle/>
          <a:p>
            <a:pPr eaLnBrk="1" hangingPunct="1"/>
            <a:r>
              <a:rPr lang="en-GB" altLang="es-ES" smtClean="0">
                <a:latin typeface="Arial" pitchFamily="34" charset="0"/>
                <a:ea typeface="ＭＳ Ｐゴシック" pitchFamily="34" charset="-128"/>
              </a:rPr>
              <a:t>The usual objective functions don</a:t>
            </a:r>
            <a:r>
              <a:rPr lang="en-GB" altLang="en-GB" smtClean="0">
                <a:latin typeface="Arial" pitchFamily="34" charset="0"/>
                <a:ea typeface="ＭＳ Ｐゴシック" pitchFamily="34" charset="-128"/>
              </a:rPr>
              <a:t>’</a:t>
            </a:r>
            <a:r>
              <a:rPr lang="en-GB" altLang="es-ES" smtClean="0">
                <a:latin typeface="Arial" pitchFamily="34" charset="0"/>
                <a:ea typeface="ＭＳ Ｐゴシック" pitchFamily="34" charset="-128"/>
              </a:rPr>
              <a:t>t works properly when the mesh is tangled due to the singularities when the volume of the element is cero. </a:t>
            </a:r>
          </a:p>
          <a:p>
            <a:pPr eaLnBrk="1" hangingPunct="1"/>
            <a:r>
              <a:rPr lang="en-GB" altLang="es-ES" smtClean="0">
                <a:latin typeface="Arial" pitchFamily="34" charset="0"/>
                <a:ea typeface="ＭＳ Ｐゴシック" pitchFamily="34" charset="-128"/>
              </a:rPr>
              <a:t>We introduced a modification in this function in order to be able to optimize tangled meshes. </a:t>
            </a:r>
          </a:p>
          <a:p>
            <a:pPr eaLnBrk="1" hangingPunct="1"/>
            <a:r>
              <a:rPr lang="en-GB" altLang="es-ES" smtClean="0">
                <a:latin typeface="Arial" pitchFamily="34" charset="0"/>
                <a:ea typeface="ＭＳ Ｐゴシック" pitchFamily="34" charset="-128"/>
              </a:rPr>
              <a:t>Basically, this modification consists on substituting the denominator by a positive and  increasing function like this.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7E6EEB6-189D-4088-9300-2573416DDAC3}" type="slidenum">
              <a:rPr lang="es-ES" altLang="es-ES" smtClean="0"/>
              <a:pPr/>
              <a:t>49</a:t>
            </a:fld>
            <a:endParaRPr lang="es-ES" altLang="es-E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altLang="es-ES" i="1" smtClean="0">
                <a:latin typeface="Arial" pitchFamily="34" charset="0"/>
                <a:ea typeface="ＭＳ Ｐゴシック" pitchFamily="34" charset="-128"/>
              </a:rPr>
              <a:t>&lt;read the slide&gt;</a:t>
            </a:r>
            <a:endParaRPr lang="es-ES" altLang="es-ES" smtClean="0">
              <a:latin typeface="Arial" pitchFamily="3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FC7F1C1-EF64-46FD-8157-02CBB73A4F12}" type="slidenum">
              <a:rPr lang="es-ES" altLang="es-ES" smtClean="0"/>
              <a:pPr/>
              <a:t>50</a:t>
            </a:fld>
            <a:endParaRPr lang="es-ES" altLang="es-E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Algorithm 1 shows our sequential optimization method for simultaneous untangling and smoothing of 3D tetrahedral meshes (SUS). The algorithm has the following inputs: </a:t>
            </a:r>
            <a:r>
              <a:rPr lang="en-US" altLang="es-ES" i="1" smtClean="0">
                <a:latin typeface="Arial" pitchFamily="34" charset="0"/>
                <a:ea typeface="ＭＳ Ｐゴシック" pitchFamily="34" charset="-128"/>
              </a:rPr>
              <a:t>M</a:t>
            </a:r>
            <a:r>
              <a:rPr lang="en-GB" altLang="es-ES" smtClean="0">
                <a:latin typeface="Arial" pitchFamily="34" charset="0"/>
                <a:ea typeface="ＭＳ Ｐゴシック" pitchFamily="34" charset="-128"/>
              </a:rPr>
              <a:t> is a tangled </a:t>
            </a:r>
            <a:r>
              <a:rPr lang="en-US" altLang="es-ES" smtClean="0">
                <a:latin typeface="Arial" pitchFamily="34" charset="0"/>
                <a:ea typeface="ＭＳ Ｐゴシック" pitchFamily="34" charset="-128"/>
              </a:rPr>
              <a:t>tetrahedral </a:t>
            </a:r>
            <a:r>
              <a:rPr lang="en-GB" altLang="es-ES" smtClean="0">
                <a:latin typeface="Arial" pitchFamily="34" charset="0"/>
                <a:ea typeface="ＭＳ Ｐゴシック" pitchFamily="34" charset="-128"/>
              </a:rPr>
              <a:t>mesh, </a:t>
            </a:r>
            <a:r>
              <a:rPr lang="en-GB" altLang="es-ES" i="1" smtClean="0">
                <a:latin typeface="Arial" pitchFamily="34" charset="0"/>
                <a:ea typeface="ＭＳ Ｐゴシック" pitchFamily="34" charset="-128"/>
              </a:rPr>
              <a:t>maxIter</a:t>
            </a:r>
            <a:r>
              <a:rPr lang="en-GB" altLang="es-ES" smtClean="0">
                <a:latin typeface="Arial" pitchFamily="34" charset="0"/>
                <a:ea typeface="ＭＳ Ｐゴシック" pitchFamily="34" charset="-128"/>
              </a:rPr>
              <a:t> is the maximum number of untangling and smoothing iterations, </a:t>
            </a:r>
            <a:r>
              <a:rPr lang="en-US" altLang="es-ES" i="1" smtClean="0">
                <a:latin typeface="Arial" pitchFamily="34" charset="0"/>
                <a:ea typeface="ＭＳ Ｐゴシック" pitchFamily="34" charset="-128"/>
              </a:rPr>
              <a:t>N</a:t>
            </a:r>
            <a:r>
              <a:rPr lang="en-US" altLang="es-ES" i="1" baseline="-25000" smtClean="0">
                <a:latin typeface="Arial" pitchFamily="34" charset="0"/>
                <a:ea typeface="ＭＳ Ｐゴシック" pitchFamily="34" charset="-128"/>
              </a:rPr>
              <a:t>v</a:t>
            </a:r>
            <a:r>
              <a:rPr lang="en-GB" altLang="es-ES" smtClean="0">
                <a:latin typeface="Arial" pitchFamily="34" charset="0"/>
                <a:ea typeface="ＭＳ Ｐゴシック" pitchFamily="34" charset="-128"/>
              </a:rPr>
              <a:t> is </a:t>
            </a:r>
            <a:r>
              <a:rPr lang="en-US" altLang="es-ES" smtClean="0">
                <a:latin typeface="Arial" pitchFamily="34" charset="0"/>
                <a:ea typeface="ＭＳ Ｐゴシック" pitchFamily="34" charset="-128"/>
              </a:rPr>
              <a:t>the set of tetrahedra connected to the free </a:t>
            </a:r>
            <a:r>
              <a:rPr lang="en-US" altLang="es-ES" i="1" smtClean="0">
                <a:latin typeface="Arial" pitchFamily="34" charset="0"/>
                <a:ea typeface="ＭＳ Ｐゴシック" pitchFamily="34" charset="-128"/>
              </a:rPr>
              <a:t>node</a:t>
            </a:r>
            <a:r>
              <a:rPr lang="en-US" altLang="es-ES" smtClean="0">
                <a:latin typeface="Arial" pitchFamily="34" charset="0"/>
                <a:ea typeface="ＭＳ Ｐゴシック" pitchFamily="34" charset="-128"/>
              </a:rPr>
              <a:t> </a:t>
            </a:r>
            <a:r>
              <a:rPr lang="en-US" altLang="es-ES" i="1" smtClean="0">
                <a:latin typeface="Arial" pitchFamily="34" charset="0"/>
                <a:ea typeface="ＭＳ Ｐゴシック" pitchFamily="34" charset="-128"/>
              </a:rPr>
              <a:t>v</a:t>
            </a:r>
            <a:r>
              <a:rPr lang="en-GB" altLang="es-ES" smtClean="0">
                <a:latin typeface="Arial" pitchFamily="34" charset="0"/>
                <a:ea typeface="ＭＳ Ｐゴシック" pitchFamily="34" charset="-128"/>
              </a:rPr>
              <a:t>,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_</a:t>
            </a:r>
            <a:r>
              <a:rPr lang="en-US" altLang="es-ES" smtClean="0">
                <a:latin typeface="Cambria Math" pitchFamily="18" charset="0"/>
                <a:ea typeface="ＭＳ Ｐゴシック" pitchFamily="34" charset="-128"/>
              </a:rPr>
              <a:t>𝑣</a:t>
            </a:r>
            <a:r>
              <a:rPr lang="en-GB" altLang="es-ES" smtClean="0">
                <a:latin typeface="Arial" pitchFamily="34" charset="0"/>
                <a:ea typeface="ＭＳ Ｐゴシック" pitchFamily="34" charset="-128"/>
              </a:rPr>
              <a:t> is the initial position of the free node,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 ̂_</a:t>
            </a:r>
            <a:r>
              <a:rPr lang="en-US" altLang="es-ES" smtClean="0">
                <a:latin typeface="Cambria Math" pitchFamily="18" charset="0"/>
                <a:ea typeface="ＭＳ Ｐゴシック" pitchFamily="34" charset="-128"/>
              </a:rPr>
              <a:t>𝑣</a:t>
            </a:r>
            <a:r>
              <a:rPr lang="en-US" altLang="es-ES" b="1" smtClean="0">
                <a:latin typeface="Cambria Math" pitchFamily="18" charset="0"/>
                <a:ea typeface="ＭＳ Ｐゴシック" pitchFamily="34" charset="-128"/>
              </a:rPr>
              <a:t>  </a:t>
            </a:r>
            <a:r>
              <a:rPr lang="en-GB" altLang="es-ES" smtClean="0">
                <a:latin typeface="Arial" pitchFamily="34" charset="0"/>
                <a:ea typeface="ＭＳ Ｐゴシック" pitchFamily="34" charset="-128"/>
              </a:rPr>
              <a:t>is its position after optimization, which is implemented with procedure </a:t>
            </a:r>
            <a:r>
              <a:rPr lang="en-US" altLang="es-ES" i="1" smtClean="0">
                <a:latin typeface="Arial" pitchFamily="34" charset="0"/>
                <a:ea typeface="ＭＳ Ｐゴシック" pitchFamily="34" charset="-128"/>
              </a:rPr>
              <a:t>OptimizeNode()</a:t>
            </a:r>
            <a:r>
              <a:rPr lang="en-GB" altLang="es-ES" smtClean="0">
                <a:latin typeface="Arial" pitchFamily="34" charset="0"/>
                <a:ea typeface="ＭＳ Ｐゴシック" pitchFamily="34" charset="-128"/>
              </a:rPr>
              <a:t>, </a:t>
            </a:r>
            <a:r>
              <a:rPr lang="en-GB" altLang="es-ES" i="1" smtClean="0">
                <a:latin typeface="Arial" pitchFamily="34" charset="0"/>
                <a:ea typeface="ＭＳ Ｐゴシック" pitchFamily="34" charset="-128"/>
              </a:rPr>
              <a:t>Q </a:t>
            </a:r>
            <a:r>
              <a:rPr lang="en-GB" altLang="es-ES" smtClean="0">
                <a:latin typeface="Arial" pitchFamily="34" charset="0"/>
                <a:ea typeface="ＭＳ Ｐゴシック" pitchFamily="34" charset="-128"/>
              </a:rPr>
              <a:t>measures the lowest quality of a </a:t>
            </a:r>
            <a:r>
              <a:rPr lang="en-US" altLang="es-ES" smtClean="0">
                <a:latin typeface="Arial" pitchFamily="34" charset="0"/>
                <a:ea typeface="ＭＳ Ｐゴシック" pitchFamily="34" charset="-128"/>
              </a:rPr>
              <a:t>tetrahedron of </a:t>
            </a:r>
            <a:r>
              <a:rPr lang="en-US" altLang="es-ES" i="1" smtClean="0">
                <a:latin typeface="Arial" pitchFamily="34" charset="0"/>
                <a:ea typeface="ＭＳ Ｐゴシック" pitchFamily="34" charset="-128"/>
              </a:rPr>
              <a:t>M </a:t>
            </a:r>
            <a:r>
              <a:rPr lang="en-US" altLang="es-ES" smtClean="0">
                <a:latin typeface="Arial" pitchFamily="34" charset="0"/>
                <a:ea typeface="ＭＳ Ｐゴシック" pitchFamily="34" charset="-128"/>
              </a:rPr>
              <a:t>when the above mentioned </a:t>
            </a:r>
            <a:r>
              <a:rPr lang="en-US" altLang="es-ES" i="1" smtClean="0">
                <a:latin typeface="Arial" pitchFamily="34" charset="0"/>
                <a:ea typeface="ＭＳ Ｐゴシック" pitchFamily="34" charset="-128"/>
              </a:rPr>
              <a:t>q</a:t>
            </a:r>
            <a:r>
              <a:rPr lang="en-US" altLang="es-ES" smtClean="0">
                <a:latin typeface="Arial" pitchFamily="34" charset="0"/>
                <a:ea typeface="ＭＳ Ｐゴシック" pitchFamily="34" charset="-128"/>
              </a:rPr>
              <a:t> tetrahedron quality function is used</a:t>
            </a:r>
            <a:r>
              <a:rPr lang="en-GB" altLang="es-ES" smtClean="0">
                <a:latin typeface="Arial" pitchFamily="34" charset="0"/>
                <a:ea typeface="ＭＳ Ｐゴシック" pitchFamily="34" charset="-128"/>
              </a:rPr>
              <a:t>, and </a:t>
            </a:r>
            <a:r>
              <a:rPr lang="en-US" altLang="es-ES" i="1" smtClean="0">
                <a:latin typeface="Arial" pitchFamily="34" charset="0"/>
                <a:ea typeface="ＭＳ Ｐゴシック" pitchFamily="34" charset="-128"/>
              </a:rPr>
              <a:t>quality()</a:t>
            </a:r>
            <a:r>
              <a:rPr lang="en-US" altLang="es-ES" smtClean="0">
                <a:latin typeface="Arial" pitchFamily="34" charset="0"/>
                <a:ea typeface="ＭＳ Ｐゴシック" pitchFamily="34" charset="-128"/>
              </a:rPr>
              <a:t> is a function that provides the minimum quality of mesh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(it is 0 if any tetrahedral is tangled). The output of the algorithm is an untangled and smoothed mesh </a:t>
            </a:r>
            <a:r>
              <a:rPr lang="en-US" altLang="es-ES" i="1" smtClean="0">
                <a:latin typeface="Arial" pitchFamily="34" charset="0"/>
                <a:ea typeface="ＭＳ Ｐゴシック" pitchFamily="34" charset="-128"/>
              </a:rPr>
              <a:t>M</a:t>
            </a:r>
            <a:r>
              <a:rPr lang="en-US" altLang="es-ES" smtClean="0">
                <a:latin typeface="Arial" pitchFamily="34" charset="0"/>
                <a:ea typeface="ＭＳ Ｐゴシック" pitchFamily="34" charset="-128"/>
              </a:rPr>
              <a:t>, whose minimum quality must be larger than an user-specified threshold </a:t>
            </a:r>
            <a:r>
              <a:rPr lang="en-US" altLang="es-ES" i="1" smtClean="0">
                <a:latin typeface="Arial" pitchFamily="34" charset="0"/>
                <a:ea typeface="ＭＳ Ｐゴシック" pitchFamily="34" charset="-128"/>
                <a:sym typeface="Symbol" pitchFamily="18" charset="2"/>
              </a:rPr>
              <a:t></a:t>
            </a:r>
            <a:r>
              <a:rPr lang="en-US" altLang="es-ES" smtClean="0">
                <a:latin typeface="Arial" pitchFamily="34" charset="0"/>
                <a:ea typeface="ＭＳ Ｐゴシック" pitchFamily="34" charset="-128"/>
              </a:rPr>
              <a:t>. This algorithm iterates over all the mesh vertices in some order, at each step adjusting the spatial coordinates </a:t>
            </a:r>
            <a:r>
              <a:rPr lang="en-US" altLang="es-ES" b="1" smtClean="0">
                <a:latin typeface="Cambria Math" pitchFamily="18" charset="0"/>
                <a:ea typeface="ＭＳ Ｐゴシック" pitchFamily="34" charset="-128"/>
              </a:rPr>
              <a:t>𝒙</a:t>
            </a:r>
            <a:r>
              <a:rPr lang="es-ES" altLang="es-ES" b="1" smtClean="0">
                <a:latin typeface="Cambria Math" pitchFamily="18" charset="0"/>
                <a:ea typeface="ＭＳ Ｐゴシック" pitchFamily="34" charset="-128"/>
              </a:rPr>
              <a:t> ̂_</a:t>
            </a:r>
            <a:r>
              <a:rPr lang="en-US" altLang="es-ES" smtClean="0">
                <a:latin typeface="Cambria Math" pitchFamily="18" charset="0"/>
                <a:ea typeface="ＭＳ Ｐゴシック" pitchFamily="34" charset="-128"/>
              </a:rPr>
              <a:t>𝑣</a:t>
            </a:r>
            <a:r>
              <a:rPr lang="en-US" altLang="es-ES" b="1" smtClean="0">
                <a:latin typeface="Cambria Math" pitchFamily="18" charset="0"/>
                <a:ea typeface="ＭＳ Ｐゴシック" pitchFamily="34" charset="-128"/>
              </a:rPr>
              <a:t>  𝒐</a:t>
            </a:r>
            <a:r>
              <a:rPr lang="en-US" altLang="es-ES" smtClean="0">
                <a:latin typeface="Arial" pitchFamily="34" charset="0"/>
                <a:ea typeface="ＭＳ Ｐゴシック" pitchFamily="34" charset="-128"/>
              </a:rPr>
              <a:t>f a free node </a:t>
            </a:r>
            <a:r>
              <a:rPr lang="en-US" altLang="es-ES" i="1" smtClean="0">
                <a:latin typeface="Arial" pitchFamily="34" charset="0"/>
                <a:ea typeface="ＭＳ Ｐゴシック" pitchFamily="34" charset="-128"/>
              </a:rPr>
              <a:t>v </a:t>
            </a:r>
            <a:endParaRPr lang="es-ES" altLang="es-E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a:ln/>
        </p:spPr>
      </p:sp>
      <p:sp>
        <p:nvSpPr>
          <p:cNvPr id="66563" name="2 Marcador de notas"/>
          <p:cNvSpPr>
            <a:spLocks noGrp="1"/>
          </p:cNvSpPr>
          <p:nvPr>
            <p:ph type="body" idx="1"/>
          </p:nvPr>
        </p:nvSpPr>
        <p:spPr>
          <a:noFill/>
          <a:ln/>
        </p:spPr>
        <p:txBody>
          <a:bodyPr/>
          <a:lstStyle/>
          <a:p>
            <a:pPr eaLnBrk="1" hangingPunct="1"/>
            <a:r>
              <a:rPr lang="en-US" altLang="es-ES" i="1" smtClean="0">
                <a:latin typeface="Arial" pitchFamily="34" charset="0"/>
                <a:ea typeface="ＭＳ Ｐゴシック" pitchFamily="34" charset="-128"/>
              </a:rPr>
              <a:t>The main motivation of our paper is the following: &lt;read the slide&gt;</a:t>
            </a:r>
          </a:p>
          <a:p>
            <a:pPr eaLnBrk="1" hangingPunct="1"/>
            <a:endParaRPr lang="en-US" altLang="es-ES" i="1" smtClean="0">
              <a:latin typeface="Arial" pitchFamily="34" charset="0"/>
              <a:ea typeface="ＭＳ Ｐゴシック" pitchFamily="34" charset="-128"/>
            </a:endParaRPr>
          </a:p>
          <a:p>
            <a:pPr eaLnBrk="1" hangingPunct="1"/>
            <a:r>
              <a:rPr lang="en-US" altLang="es-ES" i="1" smtClean="0">
                <a:latin typeface="Arial" pitchFamily="34" charset="0"/>
                <a:ea typeface="ＭＳ Ｐゴシック" pitchFamily="34" charset="-128"/>
              </a:rPr>
              <a:t>References:</a:t>
            </a:r>
          </a:p>
          <a:p>
            <a:r>
              <a:rPr lang="en-US" altLang="es-ES" smtClean="0">
                <a:latin typeface="Arial" pitchFamily="34" charset="0"/>
                <a:ea typeface="ＭＳ Ｐゴシック" pitchFamily="34" charset="-128"/>
              </a:rPr>
              <a:t>Y. Bazilevs et al; Isogeometric analysis using T-splines; Comput. Methods Appl. Mech. Engrg. 199 (2010) 229–263</a:t>
            </a:r>
            <a:endParaRPr lang="es-ES" altLang="es-ES" smtClean="0">
              <a:latin typeface="Arial" pitchFamily="34" charset="0"/>
              <a:ea typeface="ＭＳ Ｐゴシック" pitchFamily="34" charset="-128"/>
            </a:endParaRPr>
          </a:p>
          <a:p>
            <a:r>
              <a:rPr lang="en-US" altLang="es-ES" smtClean="0">
                <a:latin typeface="Arial" pitchFamily="34" charset="0"/>
                <a:ea typeface="ＭＳ Ｐゴシック" pitchFamily="34" charset="-128"/>
              </a:rPr>
              <a:t>Von Cottrell, J. A.; Hughes, T. J. R.; Bazilevs, Y.; Isogeometric analysis: toward integration of CAD and FEA; John Wiley and Sons, 2009.</a:t>
            </a:r>
            <a:endParaRPr lang="es-ES" altLang="es-ES" smtClean="0">
              <a:latin typeface="Arial" pitchFamily="34" charset="0"/>
              <a:ea typeface="ＭＳ Ｐゴシック" pitchFamily="34" charset="-128"/>
            </a:endParaRPr>
          </a:p>
          <a:p>
            <a:pPr eaLnBrk="1" hangingPunct="1"/>
            <a:endParaRPr lang="es-ES" altLang="es-ES" smtClean="0">
              <a:latin typeface="Arial" pitchFamily="34" charset="0"/>
              <a:ea typeface="ＭＳ Ｐゴシック" pitchFamily="34" charset="-128"/>
            </a:endParaRPr>
          </a:p>
        </p:txBody>
      </p:sp>
      <p:sp>
        <p:nvSpPr>
          <p:cNvPr id="66564" name="3 Marcador de número de diapositiva"/>
          <p:cNvSpPr>
            <a:spLocks noGrp="1"/>
          </p:cNvSpPr>
          <p:nvPr>
            <p:ph type="sldNum" sz="quarter" idx="5"/>
          </p:nvPr>
        </p:nvSpPr>
        <p:spPr>
          <a:noFill/>
        </p:spPr>
        <p:txBody>
          <a:bodyPr/>
          <a:lstStyle/>
          <a:p>
            <a:fld id="{222DA8F8-291B-461A-A952-CDADE3D7B8D2}" type="slidenum">
              <a:rPr lang="es-ES" altLang="es-ES" smtClean="0"/>
              <a:pPr/>
              <a:t>5</a:t>
            </a:fld>
            <a:endParaRPr lang="es-ES" alt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F756EDC-2AB6-4D1A-B049-BAC74F5F74B3}" type="slidenum">
              <a:rPr lang="es-ES" altLang="es-ES" smtClean="0"/>
              <a:pPr/>
              <a:t>51</a:t>
            </a:fld>
            <a:endParaRPr lang="es-ES" altLang="es-E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We have analytically modeled this performance overhead (O</a:t>
            </a:r>
            <a:r>
              <a:rPr lang="en-US" altLang="es-ES" baseline="-25000" smtClean="0">
                <a:latin typeface="Arial" pitchFamily="34" charset="0"/>
                <a:ea typeface="ＭＳ Ｐゴシック" pitchFamily="34" charset="-128"/>
              </a:rPr>
              <a:t>p</a:t>
            </a:r>
            <a:r>
              <a:rPr lang="en-US" altLang="es-ES" smtClean="0">
                <a:latin typeface="Arial" pitchFamily="34" charset="0"/>
                <a:ea typeface="ＭＳ Ｐゴシック" pitchFamily="34" charset="-128"/>
              </a:rPr>
              <a:t>) of our parallel algorithm using Amdahl</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s law and considering these overhead instructions to be the unique cause of performance degradation. </a:t>
            </a:r>
          </a:p>
          <a:p>
            <a:pPr eaLnBrk="1" hangingPunct="1"/>
            <a:r>
              <a:rPr lang="en-US" altLang="es-ES" smtClean="0">
                <a:latin typeface="Arial" pitchFamily="34" charset="0"/>
                <a:ea typeface="ＭＳ Ｐゴシック" pitchFamily="34" charset="-128"/>
              </a:rPr>
              <a:t>&lt;read the slide&gt;</a:t>
            </a:r>
          </a:p>
          <a:p>
            <a:pPr eaLnBrk="1" hangingPunct="1"/>
            <a:r>
              <a:rPr lang="en-US" altLang="es-ES" smtClean="0">
                <a:latin typeface="Arial" pitchFamily="34" charset="0"/>
                <a:ea typeface="ＭＳ Ｐゴシック" pitchFamily="34" charset="-128"/>
              </a:rPr>
              <a:t>We also use the model for CPU time that is based on the number of retired instructions, the instructions executed per cycle and the clock speed.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DADB89F-AF56-42A8-A9B0-6F7CB077B2F9}" type="slidenum">
              <a:rPr lang="es-ES" altLang="es-ES" smtClean="0"/>
              <a:pPr/>
              <a:t>52</a:t>
            </a:fld>
            <a:endParaRPr lang="es-ES" altLang="es-E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Some results of this parallel performance analytical model are shown in this Figure . The real speed-ups (graphic marks) are overlapped with the predictions of our performance model (lines) when three benchmark meshes with different numbers of vertices are optimized. </a:t>
            </a:r>
          </a:p>
          <a:p>
            <a:pPr eaLnBrk="1" hangingPunct="1"/>
            <a:r>
              <a:rPr lang="en-US" altLang="es-ES" smtClean="0">
                <a:latin typeface="Arial" pitchFamily="34" charset="0"/>
                <a:ea typeface="ＭＳ Ｐゴシック" pitchFamily="34" charset="-128"/>
              </a:rPr>
              <a:t>we can conclude that for our parallel Algorithm 2, true speed-up and parallel efficiency deteriorate as the number of threads increases because they tend to be dominated by the thread scheduling overhead, which is caused by the compiler when the OpenMP directive that implements line 26 is compiled. </a:t>
            </a:r>
            <a:endParaRPr lang="es-ES" altLang="es-ES" smtClean="0">
              <a:latin typeface="Arial" pitchFamily="34"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089897B-AC22-421B-B264-737BAB7C9BC3}" type="slidenum">
              <a:rPr lang="es-ES" altLang="es-ES" smtClean="0"/>
              <a:pPr/>
              <a:t>53</a:t>
            </a:fld>
            <a:endParaRPr lang="es-ES" altLang="es-E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The sequential (SUS) and parallel (pSUS) algorithms of our mesh optimization method were applied on six different tangled benchmark meshes. In this slide, we can see for each benchmark mesh the respective tangled mesh that is optimized by our algorithm, and the untangled and smoothed mesh that is provided by our algorithm.</a:t>
            </a:r>
            <a:endParaRPr lang="es-ES" altLang="es-ES" smtClean="0">
              <a:latin typeface="Arial" pitchFamily="34"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8FD9D9-667C-49B3-96ED-AEFCD3C99521}" type="slidenum">
              <a:rPr lang="es-ES" altLang="es-ES" smtClean="0"/>
              <a:pPr/>
              <a:t>54</a:t>
            </a:fld>
            <a:endParaRPr lang="es-ES" altLang="es-E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We have also analyzed the performance inefficiencies caused by bottlenecks in processor functional units, cache memories, and NUMA shared memory during runtime when the main mesh optimization procedure is executed. </a:t>
            </a:r>
          </a:p>
          <a:p>
            <a:pPr eaLnBrk="1" hangingPunct="1"/>
            <a:r>
              <a:rPr lang="en-US" altLang="es-ES" smtClean="0">
                <a:latin typeface="Arial" pitchFamily="34" charset="0"/>
                <a:ea typeface="ＭＳ Ｐゴシック" pitchFamily="34" charset="-128"/>
              </a:rPr>
              <a:t>&lt;read the slide&gt;</a:t>
            </a:r>
          </a:p>
          <a:p>
            <a:pPr eaLnBrk="1" hangingPunct="1"/>
            <a:r>
              <a:rPr lang="en-US" altLang="es-ES" smtClean="0">
                <a:latin typeface="Arial" pitchFamily="34" charset="0"/>
                <a:ea typeface="ＭＳ Ｐゴシック" pitchFamily="34" charset="-128"/>
              </a:rPr>
              <a:t>On average, 40% of executed instructions are </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no-operation</a:t>
            </a:r>
            <a:r>
              <a:rPr lang="en-US" altLang="en-GB" smtClean="0">
                <a:latin typeface="Arial" pitchFamily="34" charset="0"/>
                <a:ea typeface="ＭＳ Ｐゴシック" pitchFamily="34" charset="-128"/>
              </a:rPr>
              <a:t>”</a:t>
            </a:r>
            <a:r>
              <a:rPr lang="en-US" altLang="es-ES" smtClean="0">
                <a:latin typeface="Arial" pitchFamily="34" charset="0"/>
                <a:ea typeface="ＭＳ Ｐゴシック" pitchFamily="34" charset="-128"/>
              </a:rPr>
              <a:t> instructions. </a:t>
            </a:r>
          </a:p>
          <a:p>
            <a:pPr eaLnBrk="1" hangingPunct="1"/>
            <a:r>
              <a:rPr lang="en-US" altLang="es-ES" smtClean="0">
                <a:latin typeface="Arial" pitchFamily="34" charset="0"/>
                <a:ea typeface="ＭＳ Ｐゴシック" pitchFamily="34" charset="-128"/>
              </a:rPr>
              <a:t>&lt;read the slide&gt;</a:t>
            </a:r>
          </a:p>
          <a:p>
            <a:pPr eaLnBrk="1" hangingPunct="1"/>
            <a:r>
              <a:rPr lang="en-US" altLang="es-ES" smtClean="0">
                <a:latin typeface="Arial" pitchFamily="34" charset="0"/>
                <a:ea typeface="ＭＳ Ｐゴシック" pitchFamily="34" charset="-128"/>
              </a:rPr>
              <a:t>Thus, our algorithm is compute bound and memory binding techniques have low impact on our parallel algorithm.</a:t>
            </a:r>
            <a:endParaRPr lang="es-ES" altLang="es-ES" smtClean="0">
              <a:latin typeface="Arial" pitchFamily="34"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8E5EB2A-D5BC-4075-985F-C1836B7642CA}" type="slidenum">
              <a:rPr lang="es-ES" altLang="es-ES" smtClean="0"/>
              <a:pPr/>
              <a:t>55</a:t>
            </a:fld>
            <a:endParaRPr lang="es-ES" altLang="es-E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As described previously, three different graph coloring algorithms (C</a:t>
            </a:r>
            <a:r>
              <a:rPr lang="en-US" altLang="es-ES" baseline="-25000" smtClean="0">
                <a:latin typeface="Arial" pitchFamily="34" charset="0"/>
                <a:ea typeface="ＭＳ Ｐゴシック" pitchFamily="34" charset="-128"/>
              </a:rPr>
              <a:t>1</a:t>
            </a:r>
            <a:r>
              <a:rPr lang="en-US" altLang="es-ES" smtClean="0">
                <a:latin typeface="Arial" pitchFamily="34" charset="0"/>
                <a:ea typeface="ＭＳ Ｐゴシック" pitchFamily="34" charset="-128"/>
              </a:rPr>
              <a:t>, C</a:t>
            </a:r>
            <a:r>
              <a:rPr lang="en-US" altLang="es-ES" baseline="-25000" smtClean="0">
                <a:latin typeface="Arial" pitchFamily="34" charset="0"/>
                <a:ea typeface="ＭＳ Ｐゴシック" pitchFamily="34" charset="-128"/>
              </a:rPr>
              <a:t>2</a:t>
            </a:r>
            <a:r>
              <a:rPr lang="en-US" altLang="es-ES" smtClean="0">
                <a:latin typeface="Arial" pitchFamily="34" charset="0"/>
                <a:ea typeface="ＭＳ Ｐゴシック" pitchFamily="34" charset="-128"/>
              </a:rPr>
              <a:t>, C</a:t>
            </a:r>
            <a:r>
              <a:rPr lang="en-US" altLang="es-ES" baseline="-25000" smtClean="0">
                <a:latin typeface="Arial" pitchFamily="34" charset="0"/>
                <a:ea typeface="ＭＳ Ｐゴシック" pitchFamily="34" charset="-128"/>
              </a:rPr>
              <a:t>3</a:t>
            </a:r>
            <a:r>
              <a:rPr lang="en-US" altLang="es-ES" smtClean="0">
                <a:latin typeface="Arial" pitchFamily="34" charset="0"/>
                <a:ea typeface="ＭＳ Ｐゴシック" pitchFamily="34" charset="-128"/>
              </a:rPr>
              <a:t>) were used by our parallel algorithm.</a:t>
            </a:r>
          </a:p>
          <a:p>
            <a:pPr eaLnBrk="1" hangingPunct="1"/>
            <a:r>
              <a:rPr lang="en-US" altLang="es-ES" smtClean="0">
                <a:latin typeface="Arial" pitchFamily="34" charset="0"/>
                <a:ea typeface="ＭＳ Ｐゴシック" pitchFamily="34" charset="-128"/>
              </a:rPr>
              <a:t>Graph coloring is used to identify independent sets of vertices without computational dependency. </a:t>
            </a:r>
            <a:endParaRPr lang="es-ES" altLang="es-ES" smtClean="0">
              <a:latin typeface="Arial"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ED45CE0-832E-4CBE-BC22-292D9BFA8714}" type="slidenum">
              <a:rPr lang="es-ES" altLang="es-ES" smtClean="0"/>
              <a:pPr/>
              <a:t>56</a:t>
            </a:fld>
            <a:endParaRPr lang="es-ES" altLang="es-E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However, the total execution time of our parallel algorithm depends on the selected coloring algorithm. </a:t>
            </a:r>
          </a:p>
          <a:p>
            <a:pPr eaLnBrk="1" hangingPunct="1"/>
            <a:r>
              <a:rPr lang="en-US" altLang="es-ES" smtClean="0">
                <a:latin typeface="Arial" pitchFamily="34" charset="0"/>
                <a:ea typeface="ＭＳ Ｐゴシック" pitchFamily="34" charset="-128"/>
              </a:rPr>
              <a:t>This Figure shows the parallel performance for </a:t>
            </a:r>
            <a:r>
              <a:rPr lang="en-US" altLang="en-GB" smtClean="0">
                <a:latin typeface="Arial" pitchFamily="34" charset="0"/>
                <a:ea typeface="ＭＳ Ｐゴシック" pitchFamily="34" charset="-128"/>
              </a:rPr>
              <a:t>“</a:t>
            </a:r>
            <a:r>
              <a:rPr lang="es-ES" altLang="ja-JP" smtClean="0">
                <a:latin typeface="Arial" pitchFamily="34" charset="0"/>
                <a:ea typeface="ＭＳ Ｐゴシック" pitchFamily="34" charset="-128"/>
              </a:rPr>
              <a:t>m=39617</a:t>
            </a:r>
            <a:r>
              <a:rPr lang="en-US" altLang="en-GB" smtClean="0">
                <a:latin typeface="Arial" pitchFamily="34" charset="0"/>
                <a:ea typeface="ＭＳ Ｐゴシック" pitchFamily="34" charset="-128"/>
              </a:rPr>
              <a:t>”</a:t>
            </a:r>
            <a:r>
              <a:rPr lang="en-US" altLang="ja-JP" smtClean="0">
                <a:latin typeface="Arial" pitchFamily="34" charset="0"/>
                <a:ea typeface="ＭＳ Ｐゴシック" pitchFamily="34" charset="-128"/>
              </a:rPr>
              <a:t> benchmark mesh when 1 to 128 Itanium 2 processors are working in parallel. It can be observed that our parallel algorithm achieves the best performance when C</a:t>
            </a:r>
            <a:r>
              <a:rPr lang="en-US" altLang="ja-JP" baseline="-25000" smtClean="0">
                <a:latin typeface="Arial" pitchFamily="34" charset="0"/>
                <a:ea typeface="ＭＳ Ｐゴシック" pitchFamily="34" charset="-128"/>
              </a:rPr>
              <a:t>3</a:t>
            </a:r>
            <a:r>
              <a:rPr lang="en-US" altLang="ja-JP" smtClean="0">
                <a:latin typeface="Arial" pitchFamily="34" charset="0"/>
                <a:ea typeface="ＭＳ Ｐゴシック" pitchFamily="34" charset="-128"/>
              </a:rPr>
              <a:t> coloring algorithm is used. This is due to the lowest number of different colors in which C</a:t>
            </a:r>
            <a:r>
              <a:rPr lang="en-US" altLang="ja-JP" baseline="-25000" smtClean="0">
                <a:latin typeface="Arial" pitchFamily="34" charset="0"/>
                <a:ea typeface="ＭＳ Ｐゴシック" pitchFamily="34" charset="-128"/>
              </a:rPr>
              <a:t>3</a:t>
            </a:r>
            <a:r>
              <a:rPr lang="en-US" altLang="ja-JP" smtClean="0">
                <a:latin typeface="Arial" pitchFamily="34" charset="0"/>
                <a:ea typeface="ＭＳ Ｐゴシック" pitchFamily="34" charset="-128"/>
              </a:rPr>
              <a:t> coloring algorithm groups the vertices of each graph mesh with respect to C</a:t>
            </a:r>
            <a:r>
              <a:rPr lang="en-US" altLang="ja-JP" baseline="-25000" smtClean="0">
                <a:latin typeface="Arial" pitchFamily="34" charset="0"/>
                <a:ea typeface="ＭＳ Ｐゴシック" pitchFamily="34" charset="-128"/>
              </a:rPr>
              <a:t>1</a:t>
            </a:r>
            <a:r>
              <a:rPr lang="en-US" altLang="ja-JP" smtClean="0">
                <a:latin typeface="Arial" pitchFamily="34" charset="0"/>
                <a:ea typeface="ＭＳ Ｐゴシック" pitchFamily="34" charset="-128"/>
              </a:rPr>
              <a:t> and C</a:t>
            </a:r>
            <a:r>
              <a:rPr lang="en-US" altLang="ja-JP" baseline="-25000" smtClean="0">
                <a:latin typeface="Arial" pitchFamily="34" charset="0"/>
                <a:ea typeface="ＭＳ Ｐゴシック" pitchFamily="34" charset="-128"/>
              </a:rPr>
              <a:t>2</a:t>
            </a:r>
            <a:r>
              <a:rPr lang="en-US" altLang="ja-JP" smtClean="0">
                <a:latin typeface="Arial" pitchFamily="34" charset="0"/>
                <a:ea typeface="ＭＳ Ｐゴシック" pitchFamily="34" charset="-128"/>
              </a:rPr>
              <a:t> coloring algorithms. A lower number of vertex groups allow a larger number of vertices to be processed in parallel. </a:t>
            </a:r>
            <a:endParaRPr lang="es-ES" altLang="es-E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D63D2A1-322B-4E47-83B5-D92F766E5C3F}" type="slidenum">
              <a:rPr lang="es-ES" altLang="es-ES" smtClean="0"/>
              <a:pPr/>
              <a:t>6</a:t>
            </a:fld>
            <a:endParaRPr lang="es-ES" altLang="es-E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In this paper, </a:t>
            </a:r>
            <a:r>
              <a:rPr lang="en-US" altLang="es-ES" i="1" smtClean="0">
                <a:latin typeface="Arial" pitchFamily="34" charset="0"/>
                <a:ea typeface="ＭＳ Ｐゴシック" pitchFamily="34" charset="-128"/>
              </a:rPr>
              <a:t>&lt;read the slide&gt;</a:t>
            </a:r>
            <a:endParaRPr lang="en-US" altLang="es-E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FAB36F8-A587-4E4A-B2E3-DF785DA0C52A}" type="slidenum">
              <a:rPr lang="es-ES" altLang="es-ES" smtClean="0"/>
              <a:pPr/>
              <a:t>7</a:t>
            </a:fld>
            <a:endParaRPr lang="es-ES" altLang="es-E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s-ES" altLang="es-ES" smtClean="0">
                <a:latin typeface="Arial" pitchFamily="34" charset="0"/>
                <a:ea typeface="ＭＳ Ｐゴシック" pitchFamily="34" charset="-128"/>
              </a:rPr>
              <a:t>The summary of this presentation is the following: </a:t>
            </a:r>
            <a:r>
              <a:rPr lang="en-US" altLang="es-ES" i="1" smtClean="0">
                <a:latin typeface="Arial" pitchFamily="34" charset="0"/>
                <a:ea typeface="ＭＳ Ｐゴシック" pitchFamily="34" charset="-128"/>
              </a:rPr>
              <a:t>&lt;read the slide&gt;</a:t>
            </a:r>
            <a:endParaRPr lang="es-ES" altLang="es-E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F2B635C-B121-4327-A8DC-286078725BDF}" type="slidenum">
              <a:rPr lang="en-GB" altLang="es-ES" smtClean="0"/>
              <a:pPr/>
              <a:t>8</a:t>
            </a:fld>
            <a:endParaRPr lang="en-GB" altLang="es-E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ltLang="es-ES" smtClean="0">
                <a:latin typeface="Arial" pitchFamily="34" charset="0"/>
                <a:ea typeface="ＭＳ Ｐゴシック" pitchFamily="34" charset="-128"/>
              </a:rPr>
              <a:t>Our approach to tetrahedral mesh optimization is part of our Meccano method, which was published in 2003.</a:t>
            </a:r>
          </a:p>
          <a:p>
            <a:pPr eaLnBrk="1" hangingPunct="1"/>
            <a:r>
              <a:rPr lang="en-US" altLang="es-ES" smtClean="0">
                <a:latin typeface="Arial" pitchFamily="34" charset="0"/>
                <a:ea typeface="ＭＳ Ｐゴシック" pitchFamily="34" charset="-128"/>
              </a:rPr>
              <a:t>The first step of the process is the surface parameterization. </a:t>
            </a:r>
          </a:p>
          <a:p>
            <a:pPr eaLnBrk="1" hangingPunct="1"/>
            <a:r>
              <a:rPr lang="en-US" altLang="es-ES" smtClean="0">
                <a:latin typeface="Arial" pitchFamily="34" charset="0"/>
                <a:ea typeface="ＭＳ Ｐゴシック" pitchFamily="34" charset="-128"/>
              </a:rPr>
              <a:t>Suppose that the input is a triangulation of the solid. </a:t>
            </a:r>
          </a:p>
          <a:p>
            <a:pPr eaLnBrk="1" hangingPunct="1"/>
            <a:r>
              <a:rPr lang="en-US" altLang="es-ES" smtClean="0">
                <a:latin typeface="Arial" pitchFamily="34" charset="0"/>
                <a:ea typeface="ＭＳ Ｐゴシック" pitchFamily="34" charset="-128"/>
              </a:rPr>
              <a:t>We construct a partition of the solid surface in such away that each patch is mapped to the corresponding cube face by using the Floater parameterization technique.</a:t>
            </a:r>
          </a:p>
          <a:p>
            <a:pPr eaLnBrk="1" hangingPunct="1"/>
            <a:r>
              <a:rPr lang="en-US" altLang="es-ES" smtClean="0">
                <a:latin typeface="Arial" pitchFamily="34" charset="0"/>
                <a:ea typeface="ＭＳ Ｐゴシック" pitchFamily="34" charset="-128"/>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4E8A752-F2A5-4843-A24E-D0368FEEC935}" type="slidenum">
              <a:rPr lang="en-GB" altLang="es-ES" smtClean="0"/>
              <a:pPr/>
              <a:t>9</a:t>
            </a:fld>
            <a:endParaRPr lang="en-GB" altLang="es-E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defTabSz="885825" eaLnBrk="1" hangingPunct="1"/>
            <a:r>
              <a:rPr lang="en-US" altLang="es-ES" smtClean="0">
                <a:latin typeface="Arial" pitchFamily="34" charset="0"/>
                <a:ea typeface="ＭＳ Ｐゴシック" pitchFamily="34" charset="-128"/>
              </a:rPr>
              <a:t>Once the surface parameterization is done, we construct a coarse tetrahedral mesh of the cube. </a:t>
            </a:r>
          </a:p>
          <a:p>
            <a:pPr defTabSz="885825" eaLnBrk="1" hangingPunct="1"/>
            <a:r>
              <a:rPr lang="en-US" altLang="es-ES" smtClean="0">
                <a:latin typeface="Arial" pitchFamily="34" charset="0"/>
                <a:ea typeface="ＭＳ Ｐゴシック" pitchFamily="34" charset="-128"/>
              </a:rPr>
              <a:t>This tetrahedral mesh is refined in such a way that the faces of the cube, mapped to the solid, differ no more than a user specified distance from the real surface. </a:t>
            </a:r>
          </a:p>
          <a:p>
            <a:pPr defTabSz="885825" eaLnBrk="1" hangingPunct="1"/>
            <a:r>
              <a:rPr lang="en-US" altLang="es-ES" smtClean="0">
                <a:latin typeface="Arial" pitchFamily="34" charset="0"/>
                <a:ea typeface="ＭＳ Ｐゴシック" pitchFamily="34" charset="-128"/>
              </a:rPr>
              <a:t>The following step consist on mapping the cube faces onto the solid surface by using mean value coordinates. </a:t>
            </a:r>
          </a:p>
          <a:p>
            <a:pPr defTabSz="885825" eaLnBrk="1" hangingPunct="1"/>
            <a:r>
              <a:rPr lang="en-US" altLang="es-ES" smtClean="0">
                <a:latin typeface="Arial" pitchFamily="34" charset="0"/>
                <a:ea typeface="ＭＳ Ｐゴシック" pitchFamily="34" charset="-128"/>
              </a:rPr>
              <a:t>And, finally, the tetrahedral mesh of the solid is optimized. </a:t>
            </a:r>
          </a:p>
          <a:p>
            <a:pPr defTabSz="885825" eaLnBrk="1" hangingPunct="1"/>
            <a:r>
              <a:rPr lang="en-US" altLang="es-ES" smtClean="0">
                <a:latin typeface="Arial" pitchFamily="34" charset="0"/>
                <a:ea typeface="ＭＳ Ｐゴシック" pitchFamily="34" charset="-128"/>
              </a:rPr>
              <a:t>Thus, we have a volumetric parameterization of the solid, that is, a mapping between points of the cube and the points of the solid. </a:t>
            </a:r>
          </a:p>
          <a:p>
            <a:pPr defTabSz="885825" eaLnBrk="1" hangingPunct="1"/>
            <a:r>
              <a:rPr lang="en-US" altLang="es-ES" smtClean="0">
                <a:latin typeface="Arial" pitchFamily="34" charset="0"/>
                <a:ea typeface="ＭＳ Ｐゴシック" pitchFamily="34" charset="-128"/>
              </a:rPr>
              <a:t>Note that mesh optimization is the key for achieve a good parameterization.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838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type="none" w="sm" len="sm"/>
                <a:tailEnd type="none" w="med" len="lg"/>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de-DE" altLang="es-ES" smtClean="0">
              <a:latin typeface="Times New Roman" pitchFamily="18" charset="0"/>
            </a:endParaRPr>
          </a:p>
        </p:txBody>
      </p:sp>
      <p:sp>
        <p:nvSpPr>
          <p:cNvPr id="29698" name="Rectangle 2"/>
          <p:cNvSpPr>
            <a:spLocks noGrp="1" noChangeArrowheads="1"/>
          </p:cNvSpPr>
          <p:nvPr>
            <p:ph type="ctrTitle"/>
          </p:nvPr>
        </p:nvSpPr>
        <p:spPr bwMode="auto">
          <a:xfrm>
            <a:off x="685800" y="2286000"/>
            <a:ext cx="7772400" cy="1101725"/>
          </a:xfrm>
          <a:noFill/>
        </p:spPr>
        <p:txBody>
          <a:bodyPr/>
          <a:lstStyle>
            <a:lvl1pPr>
              <a:defRPr>
                <a:solidFill>
                  <a:srgbClr val="000099"/>
                </a:solidFill>
              </a:defRPr>
            </a:lvl1pPr>
          </a:lstStyle>
          <a:p>
            <a:r>
              <a:rPr lang="es-ES" smtClean="0"/>
              <a:t>Haga clic para modificar el estilo de título del patrón</a:t>
            </a:r>
            <a:endParaRPr lang="de-DE"/>
          </a:p>
        </p:txBody>
      </p:sp>
      <p:sp>
        <p:nvSpPr>
          <p:cNvPr id="296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s-ES" smtClean="0"/>
              <a:t>Haga clic para modificar el estilo de subtítulo del patrón</a:t>
            </a:r>
            <a:endParaRPr lang="de-DE"/>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smtClean="0"/>
              <a:t>Haga clic para modificar el estilo de título del patrón</a:t>
            </a:r>
            <a:endParaRPr lang="de-DE"/>
          </a:p>
        </p:txBody>
      </p:sp>
      <p:sp>
        <p:nvSpPr>
          <p:cNvPr id="3" name="Vertikaler Textplatzhalt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4650" y="228600"/>
            <a:ext cx="2038350" cy="5791200"/>
          </a:xfrm>
        </p:spPr>
        <p:txBody>
          <a:bodyPr vert="eaVert"/>
          <a:lstStyle/>
          <a:p>
            <a:r>
              <a:rPr lang="es-ES" smtClean="0"/>
              <a:t>Haga clic para modificar el estilo de título del patrón</a:t>
            </a:r>
            <a:endParaRPr lang="de-DE"/>
          </a:p>
        </p:txBody>
      </p:sp>
      <p:sp>
        <p:nvSpPr>
          <p:cNvPr id="3" name="Vertikaler Textplatzhalter 2"/>
          <p:cNvSpPr>
            <a:spLocks noGrp="1"/>
          </p:cNvSpPr>
          <p:nvPr>
            <p:ph type="body" orient="vert" idx="1"/>
          </p:nvPr>
        </p:nvSpPr>
        <p:spPr>
          <a:xfrm>
            <a:off x="609600" y="228600"/>
            <a:ext cx="596265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8001000" cy="571500"/>
          </a:xfrm>
        </p:spPr>
        <p:txBody>
          <a:bodyPr/>
          <a:lstStyle/>
          <a:p>
            <a:r>
              <a:rPr lang="es-ES" smtClean="0"/>
              <a:t>Haga clic para modificar el estilo de título del patrón</a:t>
            </a:r>
            <a:endParaRPr lang="de-DE"/>
          </a:p>
        </p:txBody>
      </p:sp>
      <p:sp>
        <p:nvSpPr>
          <p:cNvPr id="3" name="Diagrammplatzhalter 2"/>
          <p:cNvSpPr>
            <a:spLocks noGrp="1"/>
          </p:cNvSpPr>
          <p:nvPr>
            <p:ph type="chart" idx="1"/>
          </p:nvPr>
        </p:nvSpPr>
        <p:spPr>
          <a:xfrm>
            <a:off x="609600" y="990600"/>
            <a:ext cx="8153400" cy="5029200"/>
          </a:xfrm>
        </p:spPr>
        <p:txBody>
          <a:bodyPr/>
          <a:lstStyle/>
          <a:p>
            <a:pPr lvl="0"/>
            <a:r>
              <a:rPr lang="es-ES" noProof="0" smtClean="0"/>
              <a:t>Haga clic en el icono para agregar un gráfico</a:t>
            </a:r>
            <a:endParaRPr lang="de-DE" noProof="0" smtClean="0"/>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8001000" cy="1112742"/>
          </a:xfr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5" name="4 CuadroTexto"/>
          <p:cNvSpPr txBox="1">
            <a:spLocks noChangeArrowheads="1"/>
          </p:cNvSpPr>
          <p:nvPr userDrawn="1"/>
        </p:nvSpPr>
        <p:spPr bwMode="auto">
          <a:xfrm>
            <a:off x="-36513" y="6516688"/>
            <a:ext cx="93614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s-ES" sz="1600" b="1" smtClean="0">
                <a:solidFill>
                  <a:srgbClr val="6699FF"/>
                </a:solidFill>
                <a:latin typeface="Times New Roman" pitchFamily="18" charset="0"/>
                <a:cs typeface="Times New Roman" pitchFamily="18" charset="0"/>
              </a:rPr>
              <a:t>IMR22: Parallel and Simultaneous Untangling and Smoothing of Tetrahedral Meshes 	</a:t>
            </a:r>
            <a:fld id="{70798C8E-F971-4C8F-B489-5DEE73B491FA}" type="slidenum">
              <a:rPr lang="en-US" altLang="es-ES" sz="1600" b="1" smtClean="0">
                <a:solidFill>
                  <a:srgbClr val="6699FF"/>
                </a:solidFill>
                <a:latin typeface="Times New Roman" pitchFamily="18" charset="0"/>
                <a:cs typeface="Times New Roman" pitchFamily="18" charset="0"/>
              </a:rPr>
              <a:pPr algn="ctr" eaLnBrk="1" hangingPunct="1">
                <a:defRPr/>
              </a:pPr>
              <a:t>‹Nº›</a:t>
            </a:fld>
            <a:r>
              <a:rPr lang="en-US" altLang="es-ES" sz="1600" b="1" smtClean="0">
                <a:solidFill>
                  <a:srgbClr val="6699FF"/>
                </a:solidFill>
                <a:latin typeface="Times New Roman" pitchFamily="18" charset="0"/>
                <a:cs typeface="Times New Roman" pitchFamily="18" charset="0"/>
              </a:rPr>
              <a:t>/41</a:t>
            </a:r>
            <a:endParaRPr lang="es-ES" altLang="es-ES" sz="1600" b="1" smtClean="0">
              <a:solidFill>
                <a:srgbClr val="6699FF"/>
              </a:solidFill>
              <a:latin typeface="Times New Roman" pitchFamily="18" charset="0"/>
              <a:cs typeface="Times New Roman" pitchFamily="18" charset="0"/>
            </a:endParaRPr>
          </a:p>
        </p:txBody>
      </p:sp>
      <p:cxnSp>
        <p:nvCxnSpPr>
          <p:cNvPr id="6" name="7 Conector recto"/>
          <p:cNvCxnSpPr>
            <a:cxnSpLocks noChangeShapeType="1"/>
          </p:cNvCxnSpPr>
          <p:nvPr userDrawn="1"/>
        </p:nvCxnSpPr>
        <p:spPr bwMode="auto">
          <a:xfrm>
            <a:off x="0" y="6524625"/>
            <a:ext cx="9144000" cy="31750"/>
          </a:xfrm>
          <a:prstGeom prst="line">
            <a:avLst/>
          </a:prstGeom>
          <a:noFill/>
          <a:ln w="9525">
            <a:solidFill>
              <a:schemeClr val="tx1"/>
            </a:solidFill>
            <a:round/>
            <a:headEnd/>
            <a:tailEnd/>
          </a:ln>
        </p:spPr>
      </p:cxnSp>
      <p:sp>
        <p:nvSpPr>
          <p:cNvPr id="3" name="Inhaltsplatzhalter 2"/>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de-DE" dirty="0"/>
          </a:p>
        </p:txBody>
      </p:sp>
      <p:sp>
        <p:nvSpPr>
          <p:cNvPr id="4" name="3 Título"/>
          <p:cNvSpPr>
            <a:spLocks noGrp="1"/>
          </p:cNvSpPr>
          <p:nvPr>
            <p:ph type="title"/>
          </p:nvPr>
        </p:nvSpPr>
        <p:spPr>
          <a:xfrm>
            <a:off x="609600" y="228600"/>
            <a:ext cx="8001000" cy="1112742"/>
          </a:xfrm>
        </p:spPr>
        <p:txBody>
          <a:bodyPr/>
          <a:lstStyle/>
          <a:p>
            <a:r>
              <a:rPr lang="en-US" noProof="0" dirty="0" err="1" smtClean="0"/>
              <a:t>Haga</a:t>
            </a:r>
            <a:r>
              <a:rPr lang="en-US" noProof="0" dirty="0" smtClean="0"/>
              <a:t> </a:t>
            </a:r>
            <a:r>
              <a:rPr lang="en-US" noProof="0" dirty="0" err="1" smtClean="0"/>
              <a:t>clic</a:t>
            </a:r>
            <a:r>
              <a:rPr lang="en-US" noProof="0" dirty="0" smtClean="0"/>
              <a:t> </a:t>
            </a:r>
            <a:r>
              <a:rPr lang="en-US" noProof="0" dirty="0" err="1" smtClean="0"/>
              <a:t>para</a:t>
            </a:r>
            <a:r>
              <a:rPr lang="en-US" noProof="0" dirty="0" smtClean="0"/>
              <a:t> </a:t>
            </a:r>
            <a:r>
              <a:rPr lang="en-US" noProof="0" dirty="0" err="1" smtClean="0"/>
              <a:t>modificar</a:t>
            </a:r>
            <a:r>
              <a:rPr lang="en-US" noProof="0" dirty="0" smtClean="0"/>
              <a:t> el </a:t>
            </a:r>
            <a:r>
              <a:rPr lang="en-US" noProof="0" dirty="0" err="1" smtClean="0"/>
              <a:t>estilo</a:t>
            </a:r>
            <a:r>
              <a:rPr lang="en-US" noProof="0" dirty="0" smtClean="0"/>
              <a:t> de </a:t>
            </a:r>
            <a:r>
              <a:rPr lang="en-US" noProof="0" dirty="0" err="1" smtClean="0"/>
              <a:t>título</a:t>
            </a:r>
            <a:r>
              <a:rPr lang="en-US" noProof="0" dirty="0" smtClean="0"/>
              <a:t> del </a:t>
            </a:r>
            <a:r>
              <a:rPr lang="en-US" noProof="0" dirty="0" err="1" smtClean="0"/>
              <a:t>patrón</a:t>
            </a:r>
            <a:endParaRPr lang="en-US" noProof="0" dirty="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smtClean="0"/>
              <a:t>Haga clic para modificar el estilo de título del patrón</a:t>
            </a:r>
            <a:endParaRPr lang="de-DE"/>
          </a:p>
        </p:txBody>
      </p:sp>
      <p:sp>
        <p:nvSpPr>
          <p:cNvPr id="3" name="Inhaltsplatzhalter 2"/>
          <p:cNvSpPr>
            <a:spLocks noGrp="1"/>
          </p:cNvSpPr>
          <p:nvPr>
            <p:ph sz="half" idx="1"/>
          </p:nvPr>
        </p:nvSpPr>
        <p:spPr>
          <a:xfrm>
            <a:off x="609600" y="9906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4" name="Inhaltsplatzhalter 3"/>
          <p:cNvSpPr>
            <a:spLocks noGrp="1"/>
          </p:cNvSpPr>
          <p:nvPr>
            <p:ph sz="half" idx="2"/>
          </p:nvPr>
        </p:nvSpPr>
        <p:spPr>
          <a:xfrm>
            <a:off x="4762500" y="9906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8001000" cy="1112742"/>
          </a:xfrm>
          <a:noFill/>
        </p:spPr>
        <p:txBody>
          <a:bodyPr/>
          <a:lstStyle/>
          <a:p>
            <a:r>
              <a:rPr lang="en-US" noProof="0" smtClean="0"/>
              <a:t>Haga clic para modificar el estilo de título del patrón</a:t>
            </a:r>
            <a:endParaRPr lang="en-US" noProof="0"/>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838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type="none" w="sm" len="sm"/>
                <a:tailEnd type="none" w="med" len="lg"/>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de-DE" altLang="es-ES" smtClean="0">
              <a:latin typeface="Times New Roman" pitchFamily="18" charset="0"/>
            </a:endParaRPr>
          </a:p>
        </p:txBody>
      </p:sp>
      <p:sp>
        <p:nvSpPr>
          <p:cNvPr id="1027" name="Rectangle 3"/>
          <p:cNvSpPr>
            <a:spLocks noGrp="1" noChangeArrowheads="1"/>
          </p:cNvSpPr>
          <p:nvPr>
            <p:ph type="title"/>
          </p:nvPr>
        </p:nvSpPr>
        <p:spPr bwMode="gray">
          <a:xfrm>
            <a:off x="609600" y="228600"/>
            <a:ext cx="8001000" cy="571500"/>
          </a:xfrm>
          <a:prstGeom prst="rect">
            <a:avLst/>
          </a:prstGeom>
          <a:solidFill>
            <a:srgbClr val="000099"/>
          </a:solidFill>
          <a:ln w="9525">
            <a:noFill/>
            <a:miter lim="800000"/>
            <a:headEnd/>
            <a:tailEnd/>
          </a:ln>
        </p:spPr>
        <p:txBody>
          <a:bodyPr vert="horz" wrap="square" lIns="50800" tIns="20638" rIns="50800" bIns="20638" numCol="1" anchor="t" anchorCtr="0" compatLnSpc="1">
            <a:prstTxWarp prst="textNoShape">
              <a:avLst/>
            </a:prstTxWarp>
            <a:spAutoFit/>
          </a:bodyPr>
          <a:lstStyle/>
          <a:p>
            <a:pPr lvl="0"/>
            <a:r>
              <a:rPr lang="en-GB" altLang="es-ES" smtClean="0"/>
              <a:t>Titel</a:t>
            </a:r>
            <a:endParaRPr lang="de-DE" altLang="es-ES" smtClean="0"/>
          </a:p>
        </p:txBody>
      </p:sp>
      <p:sp>
        <p:nvSpPr>
          <p:cNvPr id="1028" name="Rectangle 4"/>
          <p:cNvSpPr>
            <a:spLocks noChangeArrowheads="1"/>
          </p:cNvSpPr>
          <p:nvPr/>
        </p:nvSpPr>
        <p:spPr bwMode="auto">
          <a:xfrm>
            <a:off x="8350250" y="6532563"/>
            <a:ext cx="336550"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50800" tIns="20638" rIns="50800" bIns="20638">
            <a:spAutoFit/>
          </a:bodyPr>
          <a:lstStyle>
            <a:lvl1pPr defTabSz="479425" eaLnBrk="0" hangingPunct="0">
              <a:defRPr>
                <a:solidFill>
                  <a:schemeClr val="tx1"/>
                </a:solidFill>
                <a:latin typeface="Arial" pitchFamily="34" charset="0"/>
                <a:ea typeface="ＭＳ Ｐゴシック" pitchFamily="34" charset="-128"/>
              </a:defRPr>
            </a:lvl1pPr>
            <a:lvl2pPr marL="742950" indent="-285750" defTabSz="479425" eaLnBrk="0" hangingPunct="0">
              <a:defRPr>
                <a:solidFill>
                  <a:schemeClr val="tx1"/>
                </a:solidFill>
                <a:latin typeface="Arial" pitchFamily="34" charset="0"/>
                <a:ea typeface="ＭＳ Ｐゴシック" pitchFamily="34" charset="-128"/>
              </a:defRPr>
            </a:lvl2pPr>
            <a:lvl3pPr marL="1143000" indent="-228600" defTabSz="479425" eaLnBrk="0" hangingPunct="0">
              <a:defRPr>
                <a:solidFill>
                  <a:schemeClr val="tx1"/>
                </a:solidFill>
                <a:latin typeface="Arial" pitchFamily="34" charset="0"/>
                <a:ea typeface="ＭＳ Ｐゴシック" pitchFamily="34" charset="-128"/>
              </a:defRPr>
            </a:lvl3pPr>
            <a:lvl4pPr marL="1600200" indent="-228600" defTabSz="479425" eaLnBrk="0" hangingPunct="0">
              <a:defRPr>
                <a:solidFill>
                  <a:schemeClr val="tx1"/>
                </a:solidFill>
                <a:latin typeface="Arial" pitchFamily="34" charset="0"/>
                <a:ea typeface="ＭＳ Ｐゴシック" pitchFamily="34" charset="-128"/>
              </a:defRPr>
            </a:lvl4pPr>
            <a:lvl5pPr marL="2057400" indent="-228600" defTabSz="479425" eaLnBrk="0" hangingPunct="0">
              <a:defRPr>
                <a:solidFill>
                  <a:schemeClr val="tx1"/>
                </a:solidFill>
                <a:latin typeface="Arial" pitchFamily="34" charset="0"/>
                <a:ea typeface="ＭＳ Ｐゴシック" pitchFamily="34" charset="-128"/>
              </a:defRPr>
            </a:lvl5pPr>
            <a:lvl6pPr marL="2514600" indent="-228600" defTabSz="4794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794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794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794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97000"/>
              </a:lnSpc>
              <a:defRPr/>
            </a:pPr>
            <a:fld id="{B62B61E8-5B3C-4CCC-B093-3DAFD6F02CC3}" type="slidenum">
              <a:rPr lang="en-GB" altLang="es-ES" sz="900" b="1" smtClean="0"/>
              <a:pPr algn="ctr">
                <a:lnSpc>
                  <a:spcPct val="97000"/>
                </a:lnSpc>
                <a:defRPr/>
              </a:pPr>
              <a:t>‹Nº›</a:t>
            </a:fld>
            <a:endParaRPr lang="en-GB" altLang="es-ES" sz="900" b="1" smtClean="0"/>
          </a:p>
        </p:txBody>
      </p:sp>
      <p:sp>
        <p:nvSpPr>
          <p:cNvPr id="1029" name="Rectangle 5"/>
          <p:cNvSpPr>
            <a:spLocks noGrp="1" noChangeArrowheads="1"/>
          </p:cNvSpPr>
          <p:nvPr>
            <p:ph type="body" idx="1"/>
          </p:nvPr>
        </p:nvSpPr>
        <p:spPr bwMode="auto">
          <a:xfrm>
            <a:off x="609600" y="990600"/>
            <a:ext cx="8153400" cy="5029200"/>
          </a:xfrm>
          <a:prstGeom prst="rect">
            <a:avLst/>
          </a:prstGeom>
          <a:noFill/>
          <a:ln w="9525">
            <a:noFill/>
            <a:miter lim="800000"/>
            <a:headEnd/>
            <a:tailEnd/>
          </a:ln>
        </p:spPr>
        <p:txBody>
          <a:bodyPr vert="horz" wrap="square" lIns="73025" tIns="36512" rIns="73025" bIns="36512" numCol="1" anchor="t" anchorCtr="0" compatLnSpc="1">
            <a:prstTxWarp prst="textNoShape">
              <a:avLst/>
            </a:prstTxWarp>
          </a:bodyPr>
          <a:lstStyle/>
          <a:p>
            <a:pPr lvl="0"/>
            <a:r>
              <a:rPr lang="en-GB" altLang="es-ES" smtClean="0"/>
              <a:t>Klicken Sie, um die Formate des Vorlagentextes zu bearbeiten</a:t>
            </a:r>
          </a:p>
          <a:p>
            <a:pPr lvl="1"/>
            <a:r>
              <a:rPr lang="en-GB" altLang="es-ES" smtClean="0"/>
              <a:t> Zweite Ebene</a:t>
            </a:r>
          </a:p>
          <a:p>
            <a:pPr lvl="2"/>
            <a:r>
              <a:rPr lang="en-GB" altLang="es-ES" smtClean="0"/>
              <a:t> Dritte Ebene</a:t>
            </a:r>
          </a:p>
        </p:txBody>
      </p:sp>
      <p:sp>
        <p:nvSpPr>
          <p:cNvPr id="1030" name="Text Box 6"/>
          <p:cNvSpPr txBox="1">
            <a:spLocks noChangeArrowheads="1"/>
          </p:cNvSpPr>
          <p:nvPr/>
        </p:nvSpPr>
        <p:spPr bwMode="auto">
          <a:xfrm>
            <a:off x="609600" y="6429375"/>
            <a:ext cx="43195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s-ES" altLang="es-ES" sz="1200" i="1" smtClean="0">
                <a:solidFill>
                  <a:srgbClr val="000099"/>
                </a:solidFill>
              </a:rPr>
              <a:t>Domingo Benítez </a:t>
            </a:r>
            <a:r>
              <a:rPr lang="es-ES" altLang="es-ES" sz="1200" smtClean="0">
                <a:solidFill>
                  <a:srgbClr val="000099"/>
                </a:solidFill>
              </a:rPr>
              <a:t>– A Reconfigurable Cache </a:t>
            </a:r>
            <a:r>
              <a:rPr lang="en-US" altLang="es-ES" sz="1200" smtClean="0">
                <a:solidFill>
                  <a:srgbClr val="000099"/>
                </a:solidFill>
              </a:rPr>
              <a:t>Memory</a:t>
            </a:r>
            <a:r>
              <a:rPr lang="es-ES" altLang="es-ES" sz="1200" smtClean="0">
                <a:solidFill>
                  <a:srgbClr val="000099"/>
                </a:solidFill>
              </a:rPr>
              <a:t> …</a:t>
            </a:r>
          </a:p>
          <a:p>
            <a:pPr>
              <a:defRPr/>
            </a:pPr>
            <a:r>
              <a:rPr lang="es-ES" altLang="es-ES" sz="1200" smtClean="0">
                <a:solidFill>
                  <a:srgbClr val="000099"/>
                </a:solidFill>
              </a:rPr>
              <a:t>Univ. of Las Palmas de Gran Canaria (</a:t>
            </a:r>
            <a:r>
              <a:rPr lang="en-US" altLang="es-ES" sz="1200" smtClean="0">
                <a:solidFill>
                  <a:srgbClr val="000099"/>
                </a:solidFill>
              </a:rPr>
              <a:t>Spain</a:t>
            </a:r>
            <a:r>
              <a:rPr lang="es-ES" altLang="es-ES" sz="1200" smtClean="0">
                <a:solidFill>
                  <a:srgbClr val="000099"/>
                </a:solidFill>
              </a:rPr>
              <a:t>)</a:t>
            </a:r>
            <a:endParaRPr lang="en-GB" altLang="es-ES" sz="1200" smtClean="0">
              <a:solidFill>
                <a:srgbClr val="000099"/>
              </a:solidFill>
            </a:endParaRP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Lst>
  <p:transition>
    <p:zoom/>
  </p:transition>
  <p:hf hdr="0" ftr="0" dt="0"/>
  <p:txStyles>
    <p:titleStyle>
      <a:lvl1pPr algn="l" defTabSz="479425" rtl="0" eaLnBrk="0" fontAlgn="base" hangingPunct="0">
        <a:lnSpc>
          <a:spcPct val="87000"/>
        </a:lnSpc>
        <a:spcBef>
          <a:spcPct val="0"/>
        </a:spcBef>
        <a:spcAft>
          <a:spcPct val="0"/>
        </a:spcAft>
        <a:defRPr sz="4000" b="1">
          <a:solidFill>
            <a:schemeClr val="bg1"/>
          </a:solidFill>
          <a:latin typeface="+mj-lt"/>
          <a:ea typeface="ＭＳ Ｐゴシック" charset="0"/>
          <a:cs typeface="+mj-cs"/>
        </a:defRPr>
      </a:lvl1pPr>
      <a:lvl2pPr algn="l" defTabSz="479425" rtl="0" eaLnBrk="0" fontAlgn="base" hangingPunct="0">
        <a:lnSpc>
          <a:spcPct val="87000"/>
        </a:lnSpc>
        <a:spcBef>
          <a:spcPct val="0"/>
        </a:spcBef>
        <a:spcAft>
          <a:spcPct val="0"/>
        </a:spcAft>
        <a:defRPr sz="4000" b="1">
          <a:solidFill>
            <a:schemeClr val="bg1"/>
          </a:solidFill>
          <a:latin typeface="Arial" charset="0"/>
          <a:ea typeface="ＭＳ Ｐゴシック" charset="0"/>
        </a:defRPr>
      </a:lvl2pPr>
      <a:lvl3pPr algn="l" defTabSz="479425" rtl="0" eaLnBrk="0" fontAlgn="base" hangingPunct="0">
        <a:lnSpc>
          <a:spcPct val="87000"/>
        </a:lnSpc>
        <a:spcBef>
          <a:spcPct val="0"/>
        </a:spcBef>
        <a:spcAft>
          <a:spcPct val="0"/>
        </a:spcAft>
        <a:defRPr sz="4000" b="1">
          <a:solidFill>
            <a:schemeClr val="bg1"/>
          </a:solidFill>
          <a:latin typeface="Arial" charset="0"/>
          <a:ea typeface="ＭＳ Ｐゴシック" charset="0"/>
        </a:defRPr>
      </a:lvl3pPr>
      <a:lvl4pPr algn="l" defTabSz="479425" rtl="0" eaLnBrk="0" fontAlgn="base" hangingPunct="0">
        <a:lnSpc>
          <a:spcPct val="87000"/>
        </a:lnSpc>
        <a:spcBef>
          <a:spcPct val="0"/>
        </a:spcBef>
        <a:spcAft>
          <a:spcPct val="0"/>
        </a:spcAft>
        <a:defRPr sz="4000" b="1">
          <a:solidFill>
            <a:schemeClr val="bg1"/>
          </a:solidFill>
          <a:latin typeface="Arial" charset="0"/>
          <a:ea typeface="ＭＳ Ｐゴシック" charset="0"/>
        </a:defRPr>
      </a:lvl4pPr>
      <a:lvl5pPr algn="l" defTabSz="479425" rtl="0" eaLnBrk="0" fontAlgn="base" hangingPunct="0">
        <a:lnSpc>
          <a:spcPct val="87000"/>
        </a:lnSpc>
        <a:spcBef>
          <a:spcPct val="0"/>
        </a:spcBef>
        <a:spcAft>
          <a:spcPct val="0"/>
        </a:spcAft>
        <a:defRPr sz="4000" b="1">
          <a:solidFill>
            <a:schemeClr val="bg1"/>
          </a:solidFill>
          <a:latin typeface="Arial" charset="0"/>
          <a:ea typeface="ＭＳ Ｐゴシック" charset="0"/>
        </a:defRPr>
      </a:lvl5pPr>
      <a:lvl6pPr marL="457200" algn="l" defTabSz="479425" rtl="0" eaLnBrk="1" fontAlgn="base" hangingPunct="1">
        <a:lnSpc>
          <a:spcPct val="87000"/>
        </a:lnSpc>
        <a:spcBef>
          <a:spcPct val="0"/>
        </a:spcBef>
        <a:spcAft>
          <a:spcPct val="0"/>
        </a:spcAft>
        <a:defRPr sz="4000" b="1">
          <a:solidFill>
            <a:schemeClr val="bg1"/>
          </a:solidFill>
          <a:latin typeface="Arial" charset="0"/>
        </a:defRPr>
      </a:lvl6pPr>
      <a:lvl7pPr marL="914400" algn="l" defTabSz="479425" rtl="0" eaLnBrk="1" fontAlgn="base" hangingPunct="1">
        <a:lnSpc>
          <a:spcPct val="87000"/>
        </a:lnSpc>
        <a:spcBef>
          <a:spcPct val="0"/>
        </a:spcBef>
        <a:spcAft>
          <a:spcPct val="0"/>
        </a:spcAft>
        <a:defRPr sz="4000" b="1">
          <a:solidFill>
            <a:schemeClr val="bg1"/>
          </a:solidFill>
          <a:latin typeface="Arial" charset="0"/>
        </a:defRPr>
      </a:lvl7pPr>
      <a:lvl8pPr marL="1371600" algn="l" defTabSz="479425" rtl="0" eaLnBrk="1" fontAlgn="base" hangingPunct="1">
        <a:lnSpc>
          <a:spcPct val="87000"/>
        </a:lnSpc>
        <a:spcBef>
          <a:spcPct val="0"/>
        </a:spcBef>
        <a:spcAft>
          <a:spcPct val="0"/>
        </a:spcAft>
        <a:defRPr sz="4000" b="1">
          <a:solidFill>
            <a:schemeClr val="bg1"/>
          </a:solidFill>
          <a:latin typeface="Arial" charset="0"/>
        </a:defRPr>
      </a:lvl8pPr>
      <a:lvl9pPr marL="1828800" algn="l" defTabSz="479425" rtl="0" eaLnBrk="1" fontAlgn="base" hangingPunct="1">
        <a:lnSpc>
          <a:spcPct val="87000"/>
        </a:lnSpc>
        <a:spcBef>
          <a:spcPct val="0"/>
        </a:spcBef>
        <a:spcAft>
          <a:spcPct val="0"/>
        </a:spcAft>
        <a:defRPr sz="4000" b="1">
          <a:solidFill>
            <a:schemeClr val="bg1"/>
          </a:solidFill>
          <a:latin typeface="Arial" charset="0"/>
        </a:defRPr>
      </a:lvl9pPr>
    </p:titleStyle>
    <p:bodyStyle>
      <a:lvl1pPr marL="482600" indent="-482600" algn="l" defTabSz="479425" rtl="0" eaLnBrk="0" fontAlgn="base" hangingPunct="0">
        <a:lnSpc>
          <a:spcPct val="90000"/>
        </a:lnSpc>
        <a:spcBef>
          <a:spcPct val="30000"/>
        </a:spcBef>
        <a:spcAft>
          <a:spcPct val="0"/>
        </a:spcAft>
        <a:buClr>
          <a:schemeClr val="accent1"/>
        </a:buClr>
        <a:buSzPct val="100000"/>
        <a:buChar char="•"/>
        <a:defRPr sz="2400" b="1">
          <a:solidFill>
            <a:schemeClr val="tx1"/>
          </a:solidFill>
          <a:latin typeface="+mn-lt"/>
          <a:ea typeface="ＭＳ Ｐゴシック" charset="0"/>
          <a:cs typeface="+mn-cs"/>
        </a:defRPr>
      </a:lvl1pPr>
      <a:lvl2pPr marL="1052513" indent="-379413" algn="l" defTabSz="479425"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0"/>
        </a:defRPr>
      </a:lvl2pPr>
      <a:lvl3pPr marL="1439863" indent="-196850" algn="l" defTabSz="479425" rtl="0" eaLnBrk="0" fontAlgn="base" hangingPunct="0">
        <a:lnSpc>
          <a:spcPct val="90000"/>
        </a:lnSpc>
        <a:spcBef>
          <a:spcPct val="30000"/>
        </a:spcBef>
        <a:spcAft>
          <a:spcPct val="0"/>
        </a:spcAft>
        <a:buSzPct val="100000"/>
        <a:buChar char="–"/>
        <a:defRPr sz="2400" b="1">
          <a:solidFill>
            <a:schemeClr val="tx1"/>
          </a:solidFill>
          <a:latin typeface="+mn-lt"/>
          <a:ea typeface="ＭＳ Ｐゴシック" charset="0"/>
        </a:defRPr>
      </a:lvl3pPr>
      <a:lvl4pPr marL="1766888" indent="-136525" algn="l" defTabSz="479425" rtl="0" eaLnBrk="0" fontAlgn="base" hangingPunct="0">
        <a:lnSpc>
          <a:spcPct val="90000"/>
        </a:lnSpc>
        <a:spcBef>
          <a:spcPct val="30000"/>
        </a:spcBef>
        <a:spcAft>
          <a:spcPct val="0"/>
        </a:spcAft>
        <a:buSzPct val="100000"/>
        <a:buChar char="•"/>
        <a:defRPr b="1">
          <a:solidFill>
            <a:schemeClr val="tx1"/>
          </a:solidFill>
          <a:latin typeface="+mn-lt"/>
          <a:ea typeface="ＭＳ Ｐゴシック" charset="0"/>
        </a:defRPr>
      </a:lvl4pPr>
      <a:lvl5pPr marL="2117725" indent="-160338" algn="l" defTabSz="479425" rtl="0" eaLnBrk="0" fontAlgn="base" hangingPunct="0">
        <a:lnSpc>
          <a:spcPct val="90000"/>
        </a:lnSpc>
        <a:spcBef>
          <a:spcPct val="30000"/>
        </a:spcBef>
        <a:spcAft>
          <a:spcPct val="0"/>
        </a:spcAft>
        <a:buSzPct val="100000"/>
        <a:buChar char="–"/>
        <a:defRPr sz="1600" b="1">
          <a:solidFill>
            <a:schemeClr val="tx1"/>
          </a:solidFill>
          <a:latin typeface="+mn-lt"/>
          <a:ea typeface="ＭＳ Ｐゴシック" charset="0"/>
        </a:defRPr>
      </a:lvl5pPr>
      <a:lvl6pPr marL="25749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6pPr>
      <a:lvl7pPr marL="30321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7pPr>
      <a:lvl8pPr marL="34893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8pPr>
      <a:lvl9pPr marL="39465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49.emf"/><Relationship Id="rId4" Type="http://schemas.openxmlformats.org/officeDocument/2006/relationships/image" Target="../media/image48.emf"/></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8.jpeg"/><Relationship Id="rId3" Type="http://schemas.openxmlformats.org/officeDocument/2006/relationships/image" Target="../media/image39.png"/><Relationship Id="rId7" Type="http://schemas.openxmlformats.org/officeDocument/2006/relationships/image" Target="../media/image40.png"/><Relationship Id="rId12"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67.png"/><Relationship Id="rId5" Type="http://schemas.openxmlformats.org/officeDocument/2006/relationships/image" Target="../media/image36.pn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66.jpeg"/><Relationship Id="rId14" Type="http://schemas.openxmlformats.org/officeDocument/2006/relationships/image" Target="../media/image69.jpe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47.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oleObject" Target="../embeddings/oleObject11.bin"/><Relationship Id="rId4" Type="http://schemas.openxmlformats.org/officeDocument/2006/relationships/image" Target="../media/image26.png"/><Relationship Id="rId9" Type="http://schemas.openxmlformats.org/officeDocument/2006/relationships/oleObject" Target="../embeddings/oleObject12.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50.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82.emf"/></Relationships>
</file>

<file path=ppt/slides/_rels/slide5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8.jpeg"/><Relationship Id="rId3" Type="http://schemas.openxmlformats.org/officeDocument/2006/relationships/image" Target="../media/image39.png"/><Relationship Id="rId7" Type="http://schemas.openxmlformats.org/officeDocument/2006/relationships/image" Target="../media/image40.png"/><Relationship Id="rId12"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3.png"/><Relationship Id="rId5" Type="http://schemas.openxmlformats.org/officeDocument/2006/relationships/image" Target="../media/image36.pn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42.jpeg"/><Relationship Id="rId14" Type="http://schemas.openxmlformats.org/officeDocument/2006/relationships/image" Target="../media/image8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0"/>
          <p:cNvSpPr>
            <a:spLocks noGrp="1" noChangeArrowheads="1"/>
          </p:cNvSpPr>
          <p:nvPr>
            <p:ph type="ctrTitle"/>
          </p:nvPr>
        </p:nvSpPr>
        <p:spPr>
          <a:xfrm>
            <a:off x="0" y="1071563"/>
            <a:ext cx="9144000" cy="1808162"/>
          </a:xfrm>
          <a:noFill/>
        </p:spPr>
        <p:txBody>
          <a:bodyPr/>
          <a:lstStyle/>
          <a:p>
            <a:pPr algn="ctr" eaLnBrk="1" hangingPunct="1"/>
            <a:r>
              <a:rPr lang="en-US" altLang="es-ES" sz="4400" smtClean="0">
                <a:ea typeface="ＭＳ Ｐゴシック" pitchFamily="34" charset="-128"/>
              </a:rPr>
              <a:t>Parallel and Simultaneous Untangling and Smoothing of Tetrahedral Meshes</a:t>
            </a:r>
            <a:endParaRPr lang="en-GB" altLang="es-ES" sz="4400" smtClean="0">
              <a:ea typeface="ＭＳ Ｐゴシック" pitchFamily="34" charset="-128"/>
            </a:endParaRPr>
          </a:p>
        </p:txBody>
      </p:sp>
      <p:sp>
        <p:nvSpPr>
          <p:cNvPr id="4099" name="Rectangle 1031"/>
          <p:cNvSpPr>
            <a:spLocks noGrp="1" noChangeArrowheads="1"/>
          </p:cNvSpPr>
          <p:nvPr>
            <p:ph type="subTitle" idx="1"/>
          </p:nvPr>
        </p:nvSpPr>
        <p:spPr>
          <a:xfrm>
            <a:off x="250825" y="3116263"/>
            <a:ext cx="8501063" cy="1752600"/>
          </a:xfrm>
        </p:spPr>
        <p:txBody>
          <a:bodyPr/>
          <a:lstStyle/>
          <a:p>
            <a:pPr eaLnBrk="1" hangingPunct="1"/>
            <a:r>
              <a:rPr lang="en-GB" altLang="es-ES" smtClean="0">
                <a:solidFill>
                  <a:srgbClr val="0070C0"/>
                </a:solidFill>
                <a:ea typeface="ＭＳ Ｐゴシック" pitchFamily="34" charset="-128"/>
              </a:rPr>
              <a:t>D. Benitez, E. Rodríguez, J.M. Escobar, R. Montenegro</a:t>
            </a:r>
          </a:p>
          <a:p>
            <a:pPr eaLnBrk="1" hangingPunct="1">
              <a:spcBef>
                <a:spcPct val="20000"/>
              </a:spcBef>
            </a:pPr>
            <a:r>
              <a:rPr lang="es-ES" altLang="es-ES" b="0" smtClean="0">
                <a:ea typeface="ＭＳ Ｐゴシック" pitchFamily="34" charset="-128"/>
              </a:rPr>
              <a:t>SIANI Research Institute</a:t>
            </a:r>
          </a:p>
          <a:p>
            <a:pPr eaLnBrk="1" hangingPunct="1">
              <a:spcBef>
                <a:spcPct val="20000"/>
              </a:spcBef>
            </a:pPr>
            <a:r>
              <a:rPr lang="es-ES" altLang="es-ES" b="0" smtClean="0">
                <a:ea typeface="ＭＳ Ｐゴシック" pitchFamily="34" charset="-128"/>
              </a:rPr>
              <a:t>University of Las Palmas de Gran Canaria, SPAIN</a:t>
            </a:r>
            <a:endParaRPr lang="es-ES" altLang="es-ES" smtClean="0">
              <a:ea typeface="ＭＳ Ｐゴシック" pitchFamily="34" charset="-128"/>
            </a:endParaRPr>
          </a:p>
          <a:p>
            <a:pPr eaLnBrk="1" hangingPunct="1"/>
            <a:endParaRPr lang="en-GB" altLang="es-ES" smtClean="0">
              <a:ea typeface="ＭＳ Ｐゴシック" pitchFamily="34" charset="-128"/>
            </a:endParaRPr>
          </a:p>
        </p:txBody>
      </p:sp>
      <p:pic>
        <p:nvPicPr>
          <p:cNvPr id="4100" name="Picture 10"/>
          <p:cNvPicPr>
            <a:picLocks noChangeAspect="1" noChangeArrowheads="1"/>
          </p:cNvPicPr>
          <p:nvPr/>
        </p:nvPicPr>
        <p:blipFill>
          <a:blip r:embed="rId3"/>
          <a:srcRect/>
          <a:stretch>
            <a:fillRect/>
          </a:stretch>
        </p:blipFill>
        <p:spPr bwMode="auto">
          <a:xfrm>
            <a:off x="3492500" y="5157788"/>
            <a:ext cx="2867025" cy="1285875"/>
          </a:xfrm>
          <a:prstGeom prst="rect">
            <a:avLst/>
          </a:prstGeom>
          <a:solidFill>
            <a:schemeClr val="bg1"/>
          </a:solidFill>
          <a:ln w="9525">
            <a:noFill/>
            <a:miter lim="800000"/>
            <a:headEnd/>
            <a:tailEnd/>
          </a:ln>
        </p:spPr>
      </p:pic>
      <p:pic>
        <p:nvPicPr>
          <p:cNvPr id="4101" name="Picture 2" descr="C:\Users\domingo\Documents\DOC\DOCENCIA\Asignaturas\Domótica\web\imagenes\logoSIANI.JPG"/>
          <p:cNvPicPr>
            <a:picLocks noChangeAspect="1" noChangeArrowheads="1"/>
          </p:cNvPicPr>
          <p:nvPr/>
        </p:nvPicPr>
        <p:blipFill>
          <a:blip r:embed="rId4"/>
          <a:srcRect/>
          <a:stretch>
            <a:fillRect/>
          </a:stretch>
        </p:blipFill>
        <p:spPr bwMode="auto">
          <a:xfrm>
            <a:off x="6875463" y="5040313"/>
            <a:ext cx="1633537" cy="1412875"/>
          </a:xfrm>
          <a:prstGeom prst="rect">
            <a:avLst/>
          </a:prstGeom>
          <a:noFill/>
          <a:ln w="9525">
            <a:noFill/>
            <a:miter lim="800000"/>
            <a:headEnd/>
            <a:tailEnd/>
          </a:ln>
        </p:spPr>
      </p:pic>
      <p:pic>
        <p:nvPicPr>
          <p:cNvPr id="4102" name="Picture 8" descr="http://www.sandia.gov/imr/Images/imrlogo.gif"/>
          <p:cNvPicPr>
            <a:picLocks noChangeAspect="1" noChangeArrowheads="1"/>
          </p:cNvPicPr>
          <p:nvPr/>
        </p:nvPicPr>
        <p:blipFill>
          <a:blip r:embed="rId5"/>
          <a:srcRect/>
          <a:stretch>
            <a:fillRect/>
          </a:stretch>
        </p:blipFill>
        <p:spPr bwMode="auto">
          <a:xfrm>
            <a:off x="755650" y="4797425"/>
            <a:ext cx="1811338" cy="1811338"/>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1"/>
          <p:cNvSpPr txBox="1">
            <a:spLocks noChangeArrowheads="1"/>
          </p:cNvSpPr>
          <p:nvPr/>
        </p:nvSpPr>
        <p:spPr bwMode="auto">
          <a:xfrm>
            <a:off x="395288" y="1260475"/>
            <a:ext cx="8377237" cy="831850"/>
          </a:xfrm>
          <a:prstGeom prst="rect">
            <a:avLst/>
          </a:prstGeom>
          <a:noFill/>
          <a:ln w="57150">
            <a:noFill/>
            <a:miter lim="800000"/>
            <a:headEnd/>
            <a:tailEnd/>
          </a:ln>
        </p:spPr>
        <p:txBody>
          <a:bodyPr anchor="ctr">
            <a:spAutoFit/>
          </a:bodyPr>
          <a:lstStyle/>
          <a:p>
            <a:pPr algn="ctr">
              <a:defRPr/>
            </a:pPr>
            <a:r>
              <a:rPr kumimoji="1" lang="en-GB" sz="4800" b="1" i="1" dirty="0">
                <a:solidFill>
                  <a:srgbClr val="FF0000"/>
                </a:solidFill>
                <a:latin typeface="+mj-lt"/>
                <a:ea typeface="+mn-ea"/>
              </a:rPr>
              <a:t>2D example</a:t>
            </a:r>
          </a:p>
        </p:txBody>
      </p:sp>
      <p:sp>
        <p:nvSpPr>
          <p:cNvPr id="4" name="Text Box 57"/>
          <p:cNvSpPr txBox="1">
            <a:spLocks noChangeArrowheads="1"/>
          </p:cNvSpPr>
          <p:nvPr/>
        </p:nvSpPr>
        <p:spPr bwMode="auto">
          <a:xfrm>
            <a:off x="303213" y="2085975"/>
            <a:ext cx="8510587" cy="708025"/>
          </a:xfrm>
          <a:prstGeom prst="rect">
            <a:avLst/>
          </a:prstGeom>
          <a:noFill/>
          <a:ln w="57150">
            <a:noFill/>
            <a:miter lim="800000"/>
            <a:headEnd/>
            <a:tailEnd/>
          </a:ln>
        </p:spPr>
        <p:txBody>
          <a:bodyPr>
            <a:spAutoFit/>
          </a:bodyPr>
          <a:lstStyle/>
          <a:p>
            <a:pPr algn="ctr">
              <a:spcBef>
                <a:spcPct val="50000"/>
              </a:spcBef>
              <a:defRPr/>
            </a:pPr>
            <a:r>
              <a:rPr lang="en-GB" sz="2000" b="1" i="1" dirty="0">
                <a:solidFill>
                  <a:srgbClr val="FF0000"/>
                </a:solidFill>
                <a:latin typeface="+mj-lt"/>
                <a:ea typeface="+mn-ea"/>
                <a:cs typeface="Arial" charset="0"/>
              </a:rPr>
              <a:t>Objective: </a:t>
            </a:r>
            <a:r>
              <a:rPr lang="en-GB" sz="2000" b="1" i="1" dirty="0">
                <a:solidFill>
                  <a:srgbClr val="000000"/>
                </a:solidFill>
                <a:latin typeface="+mj-lt"/>
                <a:ea typeface="+mn-ea"/>
                <a:cs typeface="Arial" charset="0"/>
              </a:rPr>
              <a:t>Improve the quality of the local mesh by minimising an objective function</a:t>
            </a:r>
            <a:r>
              <a:rPr lang="en-GB" sz="2000" b="1" i="1" dirty="0">
                <a:solidFill>
                  <a:srgbClr val="FF0000"/>
                </a:solidFill>
                <a:latin typeface="+mj-lt"/>
                <a:ea typeface="+mn-ea"/>
                <a:cs typeface="Arial" charset="0"/>
              </a:rPr>
              <a:t> </a:t>
            </a:r>
          </a:p>
        </p:txBody>
      </p:sp>
      <p:grpSp>
        <p:nvGrpSpPr>
          <p:cNvPr id="5" name="4 Grupo"/>
          <p:cNvGrpSpPr>
            <a:grpSpLocks/>
          </p:cNvGrpSpPr>
          <p:nvPr/>
        </p:nvGrpSpPr>
        <p:grpSpPr bwMode="auto">
          <a:xfrm>
            <a:off x="438150" y="2506663"/>
            <a:ext cx="3525838" cy="3635375"/>
            <a:chOff x="438150" y="2506663"/>
            <a:chExt cx="3525838" cy="3635375"/>
          </a:xfrm>
        </p:grpSpPr>
        <p:sp>
          <p:nvSpPr>
            <p:cNvPr id="13358" name="Line 17"/>
            <p:cNvSpPr>
              <a:spLocks noChangeShapeType="1"/>
            </p:cNvSpPr>
            <p:nvPr/>
          </p:nvSpPr>
          <p:spPr bwMode="auto">
            <a:xfrm flipV="1">
              <a:off x="930275" y="3881438"/>
              <a:ext cx="1063625" cy="215900"/>
            </a:xfrm>
            <a:prstGeom prst="line">
              <a:avLst/>
            </a:prstGeom>
            <a:noFill/>
            <a:ln w="28575">
              <a:solidFill>
                <a:srgbClr val="000000"/>
              </a:solidFill>
              <a:round/>
              <a:headEnd/>
              <a:tailEnd/>
            </a:ln>
          </p:spPr>
          <p:txBody>
            <a:bodyPr wrap="none" anchor="ctr"/>
            <a:lstStyle/>
            <a:p>
              <a:endParaRPr lang="es-ES"/>
            </a:p>
          </p:txBody>
        </p:sp>
        <p:sp>
          <p:nvSpPr>
            <p:cNvPr id="13359" name="Line 18"/>
            <p:cNvSpPr>
              <a:spLocks noChangeShapeType="1"/>
            </p:cNvSpPr>
            <p:nvPr/>
          </p:nvSpPr>
          <p:spPr bwMode="auto">
            <a:xfrm>
              <a:off x="1860550" y="4864100"/>
              <a:ext cx="133350" cy="1223963"/>
            </a:xfrm>
            <a:prstGeom prst="line">
              <a:avLst/>
            </a:prstGeom>
            <a:noFill/>
            <a:ln w="28575">
              <a:solidFill>
                <a:srgbClr val="000000"/>
              </a:solidFill>
              <a:round/>
              <a:headEnd/>
              <a:tailEnd/>
            </a:ln>
          </p:spPr>
          <p:txBody>
            <a:bodyPr wrap="none" anchor="ctr"/>
            <a:lstStyle/>
            <a:p>
              <a:endParaRPr lang="es-ES"/>
            </a:p>
          </p:txBody>
        </p:sp>
        <p:sp>
          <p:nvSpPr>
            <p:cNvPr id="13360" name="Line 19"/>
            <p:cNvSpPr>
              <a:spLocks noChangeShapeType="1"/>
            </p:cNvSpPr>
            <p:nvPr/>
          </p:nvSpPr>
          <p:spPr bwMode="auto">
            <a:xfrm flipH="1">
              <a:off x="1993900" y="4864100"/>
              <a:ext cx="531813" cy="1223963"/>
            </a:xfrm>
            <a:prstGeom prst="line">
              <a:avLst/>
            </a:prstGeom>
            <a:noFill/>
            <a:ln w="28575">
              <a:solidFill>
                <a:srgbClr val="000000"/>
              </a:solidFill>
              <a:round/>
              <a:headEnd/>
              <a:tailEnd/>
            </a:ln>
          </p:spPr>
          <p:txBody>
            <a:bodyPr wrap="none" anchor="ctr"/>
            <a:lstStyle/>
            <a:p>
              <a:endParaRPr lang="es-ES"/>
            </a:p>
          </p:txBody>
        </p:sp>
        <p:sp>
          <p:nvSpPr>
            <p:cNvPr id="13361" name="Line 20"/>
            <p:cNvSpPr>
              <a:spLocks noChangeShapeType="1"/>
            </p:cNvSpPr>
            <p:nvPr/>
          </p:nvSpPr>
          <p:spPr bwMode="auto">
            <a:xfrm>
              <a:off x="930275" y="4097338"/>
              <a:ext cx="930275" cy="750887"/>
            </a:xfrm>
            <a:prstGeom prst="line">
              <a:avLst/>
            </a:prstGeom>
            <a:noFill/>
            <a:ln w="28575">
              <a:solidFill>
                <a:srgbClr val="000000"/>
              </a:solidFill>
              <a:round/>
              <a:headEnd/>
              <a:tailEnd/>
            </a:ln>
          </p:spPr>
          <p:txBody>
            <a:bodyPr wrap="none" anchor="ctr"/>
            <a:lstStyle/>
            <a:p>
              <a:endParaRPr lang="es-ES"/>
            </a:p>
          </p:txBody>
        </p:sp>
        <p:sp>
          <p:nvSpPr>
            <p:cNvPr id="13362" name="Line 21"/>
            <p:cNvSpPr>
              <a:spLocks noChangeShapeType="1"/>
            </p:cNvSpPr>
            <p:nvPr/>
          </p:nvSpPr>
          <p:spPr bwMode="auto">
            <a:xfrm flipH="1">
              <a:off x="930275" y="3711575"/>
              <a:ext cx="1063625" cy="385763"/>
            </a:xfrm>
            <a:prstGeom prst="line">
              <a:avLst/>
            </a:prstGeom>
            <a:noFill/>
            <a:ln w="28575">
              <a:solidFill>
                <a:srgbClr val="000000"/>
              </a:solidFill>
              <a:round/>
              <a:headEnd/>
              <a:tailEnd/>
            </a:ln>
          </p:spPr>
          <p:txBody>
            <a:bodyPr wrap="none" anchor="ctr"/>
            <a:lstStyle/>
            <a:p>
              <a:endParaRPr lang="es-ES"/>
            </a:p>
          </p:txBody>
        </p:sp>
        <p:sp>
          <p:nvSpPr>
            <p:cNvPr id="13363" name="Line 22"/>
            <p:cNvSpPr>
              <a:spLocks noChangeShapeType="1"/>
            </p:cNvSpPr>
            <p:nvPr/>
          </p:nvSpPr>
          <p:spPr bwMode="auto">
            <a:xfrm flipH="1">
              <a:off x="2525713" y="4552950"/>
              <a:ext cx="1387475" cy="311150"/>
            </a:xfrm>
            <a:prstGeom prst="line">
              <a:avLst/>
            </a:prstGeom>
            <a:noFill/>
            <a:ln w="28575">
              <a:solidFill>
                <a:srgbClr val="000000"/>
              </a:solidFill>
              <a:round/>
              <a:headEnd/>
              <a:tailEnd/>
            </a:ln>
          </p:spPr>
          <p:txBody>
            <a:bodyPr wrap="none" anchor="ctr"/>
            <a:lstStyle/>
            <a:p>
              <a:endParaRPr lang="es-ES"/>
            </a:p>
          </p:txBody>
        </p:sp>
        <p:sp>
          <p:nvSpPr>
            <p:cNvPr id="13364" name="Line 23"/>
            <p:cNvSpPr>
              <a:spLocks noChangeShapeType="1"/>
            </p:cNvSpPr>
            <p:nvPr/>
          </p:nvSpPr>
          <p:spPr bwMode="auto">
            <a:xfrm flipV="1">
              <a:off x="1993900" y="2560638"/>
              <a:ext cx="531813" cy="1150937"/>
            </a:xfrm>
            <a:prstGeom prst="line">
              <a:avLst/>
            </a:prstGeom>
            <a:noFill/>
            <a:ln w="28575">
              <a:solidFill>
                <a:srgbClr val="000000"/>
              </a:solidFill>
              <a:round/>
              <a:headEnd/>
              <a:tailEnd/>
            </a:ln>
          </p:spPr>
          <p:txBody>
            <a:bodyPr wrap="none" anchor="ctr"/>
            <a:lstStyle/>
            <a:p>
              <a:endParaRPr lang="es-ES"/>
            </a:p>
          </p:txBody>
        </p:sp>
        <p:sp>
          <p:nvSpPr>
            <p:cNvPr id="13365" name="Line 24"/>
            <p:cNvSpPr>
              <a:spLocks noChangeShapeType="1"/>
            </p:cNvSpPr>
            <p:nvPr/>
          </p:nvSpPr>
          <p:spPr bwMode="auto">
            <a:xfrm>
              <a:off x="2525713" y="2560638"/>
              <a:ext cx="265112" cy="1320800"/>
            </a:xfrm>
            <a:prstGeom prst="line">
              <a:avLst/>
            </a:prstGeom>
            <a:noFill/>
            <a:ln w="28575">
              <a:solidFill>
                <a:srgbClr val="000000"/>
              </a:solidFill>
              <a:round/>
              <a:headEnd/>
              <a:tailEnd/>
            </a:ln>
          </p:spPr>
          <p:txBody>
            <a:bodyPr wrap="none" anchor="ctr"/>
            <a:lstStyle/>
            <a:p>
              <a:endParaRPr lang="es-ES"/>
            </a:p>
          </p:txBody>
        </p:sp>
        <p:sp>
          <p:nvSpPr>
            <p:cNvPr id="13366" name="Line 25"/>
            <p:cNvSpPr>
              <a:spLocks noChangeShapeType="1"/>
            </p:cNvSpPr>
            <p:nvPr/>
          </p:nvSpPr>
          <p:spPr bwMode="auto">
            <a:xfrm>
              <a:off x="2790825" y="3881438"/>
              <a:ext cx="1122363" cy="671512"/>
            </a:xfrm>
            <a:prstGeom prst="line">
              <a:avLst/>
            </a:prstGeom>
            <a:noFill/>
            <a:ln w="28575">
              <a:solidFill>
                <a:srgbClr val="000000"/>
              </a:solidFill>
              <a:round/>
              <a:headEnd/>
              <a:tailEnd/>
            </a:ln>
          </p:spPr>
          <p:txBody>
            <a:bodyPr wrap="none" anchor="ctr"/>
            <a:lstStyle/>
            <a:p>
              <a:endParaRPr lang="es-ES"/>
            </a:p>
          </p:txBody>
        </p:sp>
        <p:sp>
          <p:nvSpPr>
            <p:cNvPr id="13367" name="Line 26"/>
            <p:cNvSpPr>
              <a:spLocks noChangeShapeType="1"/>
            </p:cNvSpPr>
            <p:nvPr/>
          </p:nvSpPr>
          <p:spPr bwMode="auto">
            <a:xfrm flipV="1">
              <a:off x="1993900" y="2560638"/>
              <a:ext cx="531813" cy="1320800"/>
            </a:xfrm>
            <a:prstGeom prst="line">
              <a:avLst/>
            </a:prstGeom>
            <a:noFill/>
            <a:ln w="28575">
              <a:solidFill>
                <a:srgbClr val="000000"/>
              </a:solidFill>
              <a:round/>
              <a:headEnd/>
              <a:tailEnd/>
            </a:ln>
          </p:spPr>
          <p:txBody>
            <a:bodyPr wrap="none" anchor="ctr"/>
            <a:lstStyle/>
            <a:p>
              <a:endParaRPr lang="es-ES"/>
            </a:p>
          </p:txBody>
        </p:sp>
        <p:sp>
          <p:nvSpPr>
            <p:cNvPr id="13368" name="Line 27"/>
            <p:cNvSpPr>
              <a:spLocks noChangeShapeType="1"/>
            </p:cNvSpPr>
            <p:nvPr/>
          </p:nvSpPr>
          <p:spPr bwMode="auto">
            <a:xfrm flipH="1" flipV="1">
              <a:off x="1993900" y="3716338"/>
              <a:ext cx="1588" cy="165100"/>
            </a:xfrm>
            <a:prstGeom prst="line">
              <a:avLst/>
            </a:prstGeom>
            <a:noFill/>
            <a:ln w="28575">
              <a:solidFill>
                <a:srgbClr val="000000"/>
              </a:solidFill>
              <a:round/>
              <a:headEnd/>
              <a:tailEnd/>
            </a:ln>
          </p:spPr>
          <p:txBody>
            <a:bodyPr wrap="none" anchor="ctr"/>
            <a:lstStyle/>
            <a:p>
              <a:endParaRPr lang="es-ES"/>
            </a:p>
          </p:txBody>
        </p:sp>
        <p:sp>
          <p:nvSpPr>
            <p:cNvPr id="13369" name="Line 28"/>
            <p:cNvSpPr>
              <a:spLocks noChangeShapeType="1"/>
            </p:cNvSpPr>
            <p:nvPr/>
          </p:nvSpPr>
          <p:spPr bwMode="auto">
            <a:xfrm flipV="1">
              <a:off x="1860550" y="3905250"/>
              <a:ext cx="133350" cy="963613"/>
            </a:xfrm>
            <a:prstGeom prst="line">
              <a:avLst/>
            </a:prstGeom>
            <a:noFill/>
            <a:ln w="28575">
              <a:solidFill>
                <a:srgbClr val="000000"/>
              </a:solidFill>
              <a:round/>
              <a:headEnd/>
              <a:tailEnd/>
            </a:ln>
          </p:spPr>
          <p:txBody>
            <a:bodyPr wrap="none" anchor="ctr"/>
            <a:lstStyle/>
            <a:p>
              <a:endParaRPr lang="es-ES"/>
            </a:p>
          </p:txBody>
        </p:sp>
        <p:sp>
          <p:nvSpPr>
            <p:cNvPr id="13370" name="Line 29"/>
            <p:cNvSpPr>
              <a:spLocks noChangeShapeType="1"/>
            </p:cNvSpPr>
            <p:nvPr/>
          </p:nvSpPr>
          <p:spPr bwMode="auto">
            <a:xfrm>
              <a:off x="1993900" y="3905250"/>
              <a:ext cx="531813" cy="958850"/>
            </a:xfrm>
            <a:prstGeom prst="line">
              <a:avLst/>
            </a:prstGeom>
            <a:noFill/>
            <a:ln w="28575">
              <a:solidFill>
                <a:srgbClr val="000000"/>
              </a:solidFill>
              <a:round/>
              <a:headEnd/>
              <a:tailEnd/>
            </a:ln>
          </p:spPr>
          <p:txBody>
            <a:bodyPr wrap="none" anchor="ctr"/>
            <a:lstStyle/>
            <a:p>
              <a:endParaRPr lang="es-ES"/>
            </a:p>
          </p:txBody>
        </p:sp>
        <p:sp>
          <p:nvSpPr>
            <p:cNvPr id="13371" name="Line 30"/>
            <p:cNvSpPr>
              <a:spLocks noChangeShapeType="1"/>
            </p:cNvSpPr>
            <p:nvPr/>
          </p:nvSpPr>
          <p:spPr bwMode="auto">
            <a:xfrm flipV="1">
              <a:off x="1993900" y="3881438"/>
              <a:ext cx="796925" cy="1587"/>
            </a:xfrm>
            <a:prstGeom prst="line">
              <a:avLst/>
            </a:prstGeom>
            <a:noFill/>
            <a:ln w="28575">
              <a:solidFill>
                <a:srgbClr val="000000"/>
              </a:solidFill>
              <a:round/>
              <a:headEnd/>
              <a:tailEnd/>
            </a:ln>
          </p:spPr>
          <p:txBody>
            <a:bodyPr wrap="none" anchor="ctr"/>
            <a:lstStyle/>
            <a:p>
              <a:endParaRPr lang="es-ES"/>
            </a:p>
          </p:txBody>
        </p:sp>
        <p:sp>
          <p:nvSpPr>
            <p:cNvPr id="13372" name="Line 31"/>
            <p:cNvSpPr>
              <a:spLocks noChangeShapeType="1"/>
            </p:cNvSpPr>
            <p:nvPr/>
          </p:nvSpPr>
          <p:spPr bwMode="auto">
            <a:xfrm>
              <a:off x="1993900" y="3881438"/>
              <a:ext cx="1919288" cy="671512"/>
            </a:xfrm>
            <a:prstGeom prst="line">
              <a:avLst/>
            </a:prstGeom>
            <a:noFill/>
            <a:ln w="28575">
              <a:solidFill>
                <a:srgbClr val="000000"/>
              </a:solidFill>
              <a:round/>
              <a:headEnd/>
              <a:tailEnd/>
            </a:ln>
          </p:spPr>
          <p:txBody>
            <a:bodyPr wrap="none" anchor="ctr"/>
            <a:lstStyle/>
            <a:p>
              <a:endParaRPr lang="es-ES"/>
            </a:p>
          </p:txBody>
        </p:sp>
        <p:sp>
          <p:nvSpPr>
            <p:cNvPr id="13373" name="Oval 32"/>
            <p:cNvSpPr>
              <a:spLocks noChangeArrowheads="1"/>
            </p:cNvSpPr>
            <p:nvPr/>
          </p:nvSpPr>
          <p:spPr bwMode="auto">
            <a:xfrm>
              <a:off x="3863975" y="4498975"/>
              <a:ext cx="100013"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74" name="Oval 33"/>
            <p:cNvSpPr>
              <a:spLocks noChangeArrowheads="1"/>
            </p:cNvSpPr>
            <p:nvPr/>
          </p:nvSpPr>
          <p:spPr bwMode="auto">
            <a:xfrm>
              <a:off x="2476500" y="4822825"/>
              <a:ext cx="100013"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75" name="Oval 34"/>
            <p:cNvSpPr>
              <a:spLocks noChangeArrowheads="1"/>
            </p:cNvSpPr>
            <p:nvPr/>
          </p:nvSpPr>
          <p:spPr bwMode="auto">
            <a:xfrm>
              <a:off x="1944688" y="6034088"/>
              <a:ext cx="100012"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76" name="Oval 35"/>
            <p:cNvSpPr>
              <a:spLocks noChangeArrowheads="1"/>
            </p:cNvSpPr>
            <p:nvPr/>
          </p:nvSpPr>
          <p:spPr bwMode="auto">
            <a:xfrm>
              <a:off x="1811338" y="4810125"/>
              <a:ext cx="100012"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77" name="Oval 36"/>
            <p:cNvSpPr>
              <a:spLocks noChangeArrowheads="1"/>
            </p:cNvSpPr>
            <p:nvPr/>
          </p:nvSpPr>
          <p:spPr bwMode="auto">
            <a:xfrm>
              <a:off x="2476500" y="2506663"/>
              <a:ext cx="100013"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78" name="Oval 37"/>
            <p:cNvSpPr>
              <a:spLocks noChangeArrowheads="1"/>
            </p:cNvSpPr>
            <p:nvPr/>
          </p:nvSpPr>
          <p:spPr bwMode="auto">
            <a:xfrm>
              <a:off x="881063" y="4043363"/>
              <a:ext cx="98425"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79" name="Oval 38"/>
            <p:cNvSpPr>
              <a:spLocks noChangeArrowheads="1"/>
            </p:cNvSpPr>
            <p:nvPr/>
          </p:nvSpPr>
          <p:spPr bwMode="auto">
            <a:xfrm>
              <a:off x="1944688" y="3635375"/>
              <a:ext cx="100012"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80" name="Oval 39"/>
            <p:cNvSpPr>
              <a:spLocks noChangeArrowheads="1"/>
            </p:cNvSpPr>
            <p:nvPr/>
          </p:nvSpPr>
          <p:spPr bwMode="auto">
            <a:xfrm>
              <a:off x="1944688" y="3827463"/>
              <a:ext cx="100012" cy="107950"/>
            </a:xfrm>
            <a:prstGeom prst="ellipse">
              <a:avLst/>
            </a:prstGeom>
            <a:solidFill>
              <a:srgbClr val="FFFFFF"/>
            </a:solidFill>
            <a:ln w="19050">
              <a:solidFill>
                <a:srgbClr val="000000"/>
              </a:solidFill>
              <a:round/>
              <a:headEnd/>
              <a:tailEnd/>
            </a:ln>
          </p:spPr>
          <p:txBody>
            <a:bodyPr wrap="none" anchor="ctr"/>
            <a:lstStyle/>
            <a:p>
              <a:endParaRPr lang="es-ES" altLang="es-ES"/>
            </a:p>
          </p:txBody>
        </p:sp>
        <p:sp>
          <p:nvSpPr>
            <p:cNvPr id="2" name="Text Box 49"/>
            <p:cNvSpPr txBox="1">
              <a:spLocks noChangeArrowheads="1"/>
            </p:cNvSpPr>
            <p:nvPr/>
          </p:nvSpPr>
          <p:spPr bwMode="auto">
            <a:xfrm>
              <a:off x="438150" y="2882900"/>
              <a:ext cx="1192213" cy="304800"/>
            </a:xfrm>
            <a:prstGeom prst="rect">
              <a:avLst/>
            </a:prstGeom>
            <a:noFill/>
            <a:ln w="57150">
              <a:noFill/>
              <a:miter lim="800000"/>
              <a:headEnd/>
              <a:tailEnd/>
            </a:ln>
          </p:spPr>
          <p:txBody>
            <a:bodyPr>
              <a:spAutoFit/>
            </a:bodyPr>
            <a:lstStyle/>
            <a:p>
              <a:pPr>
                <a:spcBef>
                  <a:spcPct val="50000"/>
                </a:spcBef>
                <a:defRPr/>
              </a:pPr>
              <a:r>
                <a:rPr lang="en-GB" sz="1400" b="1" i="1" dirty="0">
                  <a:solidFill>
                    <a:srgbClr val="000000"/>
                  </a:solidFill>
                  <a:latin typeface="+mj-lt"/>
                  <a:ea typeface="+mn-ea"/>
                  <a:cs typeface="Arial" charset="0"/>
                </a:rPr>
                <a:t>Free node</a:t>
              </a:r>
            </a:p>
          </p:txBody>
        </p:sp>
        <p:sp>
          <p:nvSpPr>
            <p:cNvPr id="13382" name="Oval 50"/>
            <p:cNvSpPr>
              <a:spLocks noChangeArrowheads="1"/>
            </p:cNvSpPr>
            <p:nvPr/>
          </p:nvSpPr>
          <p:spPr bwMode="auto">
            <a:xfrm>
              <a:off x="2743200" y="3827463"/>
              <a:ext cx="98425"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83" name="Rectangle 53"/>
            <p:cNvSpPr>
              <a:spLocks noChangeArrowheads="1"/>
            </p:cNvSpPr>
            <p:nvPr/>
          </p:nvSpPr>
          <p:spPr bwMode="auto">
            <a:xfrm>
              <a:off x="2052638" y="3590925"/>
              <a:ext cx="784225" cy="306388"/>
            </a:xfrm>
            <a:prstGeom prst="rect">
              <a:avLst/>
            </a:prstGeom>
            <a:noFill/>
            <a:ln w="57150">
              <a:noFill/>
              <a:miter lim="800000"/>
              <a:headEnd/>
              <a:tailEnd/>
            </a:ln>
          </p:spPr>
          <p:txBody>
            <a:bodyPr wrap="none">
              <a:spAutoFit/>
            </a:bodyPr>
            <a:lstStyle/>
            <a:p>
              <a:r>
                <a:rPr lang="en-GB" altLang="es-ES" sz="1400" b="1" i="1">
                  <a:solidFill>
                    <a:srgbClr val="000000"/>
                  </a:solidFill>
                </a:rPr>
                <a:t>v(x,y,z)</a:t>
              </a:r>
              <a:endParaRPr lang="en-GB" altLang="es-ES" sz="1400" b="1">
                <a:solidFill>
                  <a:srgbClr val="000000"/>
                </a:solidFill>
              </a:endParaRPr>
            </a:p>
          </p:txBody>
        </p:sp>
        <p:cxnSp>
          <p:nvCxnSpPr>
            <p:cNvPr id="13384" name="AutoShape 55"/>
            <p:cNvCxnSpPr>
              <a:cxnSpLocks noChangeShapeType="1"/>
              <a:endCxn id="13380" idx="2"/>
            </p:cNvCxnSpPr>
            <p:nvPr/>
          </p:nvCxnSpPr>
          <p:spPr bwMode="auto">
            <a:xfrm rot="16200000" flipH="1">
              <a:off x="1138238" y="3084512"/>
              <a:ext cx="693738" cy="900113"/>
            </a:xfrm>
            <a:prstGeom prst="curvedConnector2">
              <a:avLst/>
            </a:prstGeom>
            <a:noFill/>
            <a:ln w="38100">
              <a:solidFill>
                <a:srgbClr val="FF0000"/>
              </a:solidFill>
              <a:round/>
              <a:headEnd/>
              <a:tailEnd type="triangle" w="med" len="med"/>
            </a:ln>
          </p:spPr>
        </p:cxnSp>
        <p:sp>
          <p:nvSpPr>
            <p:cNvPr id="13385" name="Line 63"/>
            <p:cNvSpPr>
              <a:spLocks noChangeShapeType="1"/>
            </p:cNvSpPr>
            <p:nvPr/>
          </p:nvSpPr>
          <p:spPr bwMode="auto">
            <a:xfrm>
              <a:off x="2001838" y="3941763"/>
              <a:ext cx="0" cy="2095500"/>
            </a:xfrm>
            <a:prstGeom prst="line">
              <a:avLst/>
            </a:prstGeom>
            <a:noFill/>
            <a:ln w="28575">
              <a:solidFill>
                <a:srgbClr val="000000"/>
              </a:solidFill>
              <a:round/>
              <a:headEnd/>
              <a:tailEnd/>
            </a:ln>
          </p:spPr>
          <p:txBody>
            <a:bodyPr wrap="none" anchor="ctr"/>
            <a:lstStyle/>
            <a:p>
              <a:endParaRPr lang="es-ES"/>
            </a:p>
          </p:txBody>
        </p:sp>
      </p:grpSp>
      <p:grpSp>
        <p:nvGrpSpPr>
          <p:cNvPr id="6" name="6 Grupo"/>
          <p:cNvGrpSpPr>
            <a:grpSpLocks/>
          </p:cNvGrpSpPr>
          <p:nvPr/>
        </p:nvGrpSpPr>
        <p:grpSpPr bwMode="auto">
          <a:xfrm>
            <a:off x="4452938" y="2506663"/>
            <a:ext cx="4151312" cy="3625850"/>
            <a:chOff x="4452938" y="2506663"/>
            <a:chExt cx="4151312" cy="3625850"/>
          </a:xfrm>
        </p:grpSpPr>
        <p:sp>
          <p:nvSpPr>
            <p:cNvPr id="13329" name="Line 2"/>
            <p:cNvSpPr>
              <a:spLocks noChangeShapeType="1"/>
            </p:cNvSpPr>
            <p:nvPr/>
          </p:nvSpPr>
          <p:spPr bwMode="auto">
            <a:xfrm>
              <a:off x="5621338" y="4087813"/>
              <a:ext cx="1395412" cy="263525"/>
            </a:xfrm>
            <a:prstGeom prst="line">
              <a:avLst/>
            </a:prstGeom>
            <a:noFill/>
            <a:ln w="28575">
              <a:solidFill>
                <a:srgbClr val="000000"/>
              </a:solidFill>
              <a:round/>
              <a:headEnd/>
              <a:tailEnd/>
            </a:ln>
          </p:spPr>
          <p:txBody>
            <a:bodyPr wrap="none" anchor="ctr"/>
            <a:lstStyle/>
            <a:p>
              <a:endParaRPr lang="es-ES"/>
            </a:p>
          </p:txBody>
        </p:sp>
        <p:sp>
          <p:nvSpPr>
            <p:cNvPr id="13330" name="Line 3"/>
            <p:cNvSpPr>
              <a:spLocks noChangeShapeType="1"/>
            </p:cNvSpPr>
            <p:nvPr/>
          </p:nvSpPr>
          <p:spPr bwMode="auto">
            <a:xfrm>
              <a:off x="6553200" y="4854575"/>
              <a:ext cx="133350" cy="1223963"/>
            </a:xfrm>
            <a:prstGeom prst="line">
              <a:avLst/>
            </a:prstGeom>
            <a:noFill/>
            <a:ln w="28575">
              <a:solidFill>
                <a:srgbClr val="000000"/>
              </a:solidFill>
              <a:round/>
              <a:headEnd/>
              <a:tailEnd/>
            </a:ln>
          </p:spPr>
          <p:txBody>
            <a:bodyPr wrap="none" anchor="ctr"/>
            <a:lstStyle/>
            <a:p>
              <a:endParaRPr lang="es-ES"/>
            </a:p>
          </p:txBody>
        </p:sp>
        <p:sp>
          <p:nvSpPr>
            <p:cNvPr id="13331" name="Line 4"/>
            <p:cNvSpPr>
              <a:spLocks noChangeShapeType="1"/>
            </p:cNvSpPr>
            <p:nvPr/>
          </p:nvSpPr>
          <p:spPr bwMode="auto">
            <a:xfrm flipH="1">
              <a:off x="6686550" y="4854575"/>
              <a:ext cx="530225" cy="1223963"/>
            </a:xfrm>
            <a:prstGeom prst="line">
              <a:avLst/>
            </a:prstGeom>
            <a:noFill/>
            <a:ln w="28575">
              <a:solidFill>
                <a:srgbClr val="000000"/>
              </a:solidFill>
              <a:round/>
              <a:headEnd/>
              <a:tailEnd/>
            </a:ln>
          </p:spPr>
          <p:txBody>
            <a:bodyPr wrap="none" anchor="ctr"/>
            <a:lstStyle/>
            <a:p>
              <a:endParaRPr lang="es-ES"/>
            </a:p>
          </p:txBody>
        </p:sp>
        <p:sp>
          <p:nvSpPr>
            <p:cNvPr id="13332" name="Line 5"/>
            <p:cNvSpPr>
              <a:spLocks noChangeShapeType="1"/>
            </p:cNvSpPr>
            <p:nvPr/>
          </p:nvSpPr>
          <p:spPr bwMode="auto">
            <a:xfrm>
              <a:off x="5621338" y="4087813"/>
              <a:ext cx="931862" cy="750887"/>
            </a:xfrm>
            <a:prstGeom prst="line">
              <a:avLst/>
            </a:prstGeom>
            <a:noFill/>
            <a:ln w="28575">
              <a:solidFill>
                <a:srgbClr val="000000"/>
              </a:solidFill>
              <a:round/>
              <a:headEnd/>
              <a:tailEnd/>
            </a:ln>
          </p:spPr>
          <p:txBody>
            <a:bodyPr wrap="none" anchor="ctr"/>
            <a:lstStyle/>
            <a:p>
              <a:endParaRPr lang="es-ES"/>
            </a:p>
          </p:txBody>
        </p:sp>
        <p:sp>
          <p:nvSpPr>
            <p:cNvPr id="13333" name="Line 6"/>
            <p:cNvSpPr>
              <a:spLocks noChangeShapeType="1"/>
            </p:cNvSpPr>
            <p:nvPr/>
          </p:nvSpPr>
          <p:spPr bwMode="auto">
            <a:xfrm flipH="1">
              <a:off x="5621338" y="3702050"/>
              <a:ext cx="1065212" cy="385763"/>
            </a:xfrm>
            <a:prstGeom prst="line">
              <a:avLst/>
            </a:prstGeom>
            <a:noFill/>
            <a:ln w="28575">
              <a:solidFill>
                <a:srgbClr val="000000"/>
              </a:solidFill>
              <a:round/>
              <a:headEnd/>
              <a:tailEnd/>
            </a:ln>
          </p:spPr>
          <p:txBody>
            <a:bodyPr wrap="none" anchor="ctr"/>
            <a:lstStyle/>
            <a:p>
              <a:endParaRPr lang="es-ES"/>
            </a:p>
          </p:txBody>
        </p:sp>
        <p:sp>
          <p:nvSpPr>
            <p:cNvPr id="13334" name="Line 7"/>
            <p:cNvSpPr>
              <a:spLocks noChangeShapeType="1"/>
            </p:cNvSpPr>
            <p:nvPr/>
          </p:nvSpPr>
          <p:spPr bwMode="auto">
            <a:xfrm flipH="1">
              <a:off x="7216775" y="4543425"/>
              <a:ext cx="1387475" cy="311150"/>
            </a:xfrm>
            <a:prstGeom prst="line">
              <a:avLst/>
            </a:prstGeom>
            <a:noFill/>
            <a:ln w="28575">
              <a:solidFill>
                <a:srgbClr val="000000"/>
              </a:solidFill>
              <a:round/>
              <a:headEnd/>
              <a:tailEnd/>
            </a:ln>
          </p:spPr>
          <p:txBody>
            <a:bodyPr wrap="none" anchor="ctr"/>
            <a:lstStyle/>
            <a:p>
              <a:endParaRPr lang="es-ES"/>
            </a:p>
          </p:txBody>
        </p:sp>
        <p:sp>
          <p:nvSpPr>
            <p:cNvPr id="13335" name="Line 8"/>
            <p:cNvSpPr>
              <a:spLocks noChangeShapeType="1"/>
            </p:cNvSpPr>
            <p:nvPr/>
          </p:nvSpPr>
          <p:spPr bwMode="auto">
            <a:xfrm flipV="1">
              <a:off x="6686550" y="2551113"/>
              <a:ext cx="530225" cy="1150937"/>
            </a:xfrm>
            <a:prstGeom prst="line">
              <a:avLst/>
            </a:prstGeom>
            <a:noFill/>
            <a:ln w="28575">
              <a:solidFill>
                <a:srgbClr val="000000"/>
              </a:solidFill>
              <a:round/>
              <a:headEnd/>
              <a:tailEnd/>
            </a:ln>
          </p:spPr>
          <p:txBody>
            <a:bodyPr wrap="none" anchor="ctr"/>
            <a:lstStyle/>
            <a:p>
              <a:endParaRPr lang="es-ES"/>
            </a:p>
          </p:txBody>
        </p:sp>
        <p:sp>
          <p:nvSpPr>
            <p:cNvPr id="13336" name="Line 9"/>
            <p:cNvSpPr>
              <a:spLocks noChangeShapeType="1"/>
            </p:cNvSpPr>
            <p:nvPr/>
          </p:nvSpPr>
          <p:spPr bwMode="auto">
            <a:xfrm>
              <a:off x="7216775" y="2551113"/>
              <a:ext cx="265113" cy="1320800"/>
            </a:xfrm>
            <a:prstGeom prst="line">
              <a:avLst/>
            </a:prstGeom>
            <a:noFill/>
            <a:ln w="28575">
              <a:solidFill>
                <a:srgbClr val="000000"/>
              </a:solidFill>
              <a:round/>
              <a:headEnd/>
              <a:tailEnd/>
            </a:ln>
          </p:spPr>
          <p:txBody>
            <a:bodyPr wrap="none" anchor="ctr"/>
            <a:lstStyle/>
            <a:p>
              <a:endParaRPr lang="es-ES"/>
            </a:p>
          </p:txBody>
        </p:sp>
        <p:sp>
          <p:nvSpPr>
            <p:cNvPr id="13337" name="Line 10"/>
            <p:cNvSpPr>
              <a:spLocks noChangeShapeType="1"/>
            </p:cNvSpPr>
            <p:nvPr/>
          </p:nvSpPr>
          <p:spPr bwMode="auto">
            <a:xfrm>
              <a:off x="7481888" y="3871913"/>
              <a:ext cx="1122362" cy="671512"/>
            </a:xfrm>
            <a:prstGeom prst="line">
              <a:avLst/>
            </a:prstGeom>
            <a:noFill/>
            <a:ln w="28575">
              <a:solidFill>
                <a:srgbClr val="000000"/>
              </a:solidFill>
              <a:round/>
              <a:headEnd/>
              <a:tailEnd/>
            </a:ln>
          </p:spPr>
          <p:txBody>
            <a:bodyPr wrap="none" anchor="ctr"/>
            <a:lstStyle/>
            <a:p>
              <a:endParaRPr lang="es-ES"/>
            </a:p>
          </p:txBody>
        </p:sp>
        <p:sp>
          <p:nvSpPr>
            <p:cNvPr id="13338" name="Line 11"/>
            <p:cNvSpPr>
              <a:spLocks noChangeShapeType="1"/>
            </p:cNvSpPr>
            <p:nvPr/>
          </p:nvSpPr>
          <p:spPr bwMode="auto">
            <a:xfrm flipV="1">
              <a:off x="7016750" y="2551113"/>
              <a:ext cx="200025" cy="1800225"/>
            </a:xfrm>
            <a:prstGeom prst="line">
              <a:avLst/>
            </a:prstGeom>
            <a:noFill/>
            <a:ln w="28575">
              <a:solidFill>
                <a:srgbClr val="000000"/>
              </a:solidFill>
              <a:round/>
              <a:headEnd/>
              <a:tailEnd/>
            </a:ln>
          </p:spPr>
          <p:txBody>
            <a:bodyPr wrap="none" anchor="ctr"/>
            <a:lstStyle/>
            <a:p>
              <a:endParaRPr lang="es-ES"/>
            </a:p>
          </p:txBody>
        </p:sp>
        <p:sp>
          <p:nvSpPr>
            <p:cNvPr id="13339" name="Line 12"/>
            <p:cNvSpPr>
              <a:spLocks noChangeShapeType="1"/>
            </p:cNvSpPr>
            <p:nvPr/>
          </p:nvSpPr>
          <p:spPr bwMode="auto">
            <a:xfrm flipH="1" flipV="1">
              <a:off x="6686550" y="3706813"/>
              <a:ext cx="330200" cy="644525"/>
            </a:xfrm>
            <a:prstGeom prst="line">
              <a:avLst/>
            </a:prstGeom>
            <a:noFill/>
            <a:ln w="28575">
              <a:solidFill>
                <a:srgbClr val="000000"/>
              </a:solidFill>
              <a:round/>
              <a:headEnd/>
              <a:tailEnd/>
            </a:ln>
          </p:spPr>
          <p:txBody>
            <a:bodyPr wrap="none" anchor="ctr"/>
            <a:lstStyle/>
            <a:p>
              <a:endParaRPr lang="es-ES"/>
            </a:p>
          </p:txBody>
        </p:sp>
        <p:sp>
          <p:nvSpPr>
            <p:cNvPr id="13340" name="Line 13"/>
            <p:cNvSpPr>
              <a:spLocks noChangeShapeType="1"/>
            </p:cNvSpPr>
            <p:nvPr/>
          </p:nvSpPr>
          <p:spPr bwMode="auto">
            <a:xfrm flipV="1">
              <a:off x="6553200" y="4351338"/>
              <a:ext cx="463550" cy="508000"/>
            </a:xfrm>
            <a:prstGeom prst="line">
              <a:avLst/>
            </a:prstGeom>
            <a:noFill/>
            <a:ln w="28575">
              <a:solidFill>
                <a:srgbClr val="000000"/>
              </a:solidFill>
              <a:round/>
              <a:headEnd/>
              <a:tailEnd/>
            </a:ln>
          </p:spPr>
          <p:txBody>
            <a:bodyPr wrap="none" anchor="ctr"/>
            <a:lstStyle/>
            <a:p>
              <a:endParaRPr lang="es-ES"/>
            </a:p>
          </p:txBody>
        </p:sp>
        <p:sp>
          <p:nvSpPr>
            <p:cNvPr id="13341" name="Line 14"/>
            <p:cNvSpPr>
              <a:spLocks noChangeShapeType="1"/>
            </p:cNvSpPr>
            <p:nvPr/>
          </p:nvSpPr>
          <p:spPr bwMode="auto">
            <a:xfrm>
              <a:off x="7016750" y="4351338"/>
              <a:ext cx="200025" cy="503237"/>
            </a:xfrm>
            <a:prstGeom prst="line">
              <a:avLst/>
            </a:prstGeom>
            <a:noFill/>
            <a:ln w="28575">
              <a:solidFill>
                <a:srgbClr val="000000"/>
              </a:solidFill>
              <a:round/>
              <a:headEnd/>
              <a:tailEnd/>
            </a:ln>
          </p:spPr>
          <p:txBody>
            <a:bodyPr wrap="none" anchor="ctr"/>
            <a:lstStyle/>
            <a:p>
              <a:endParaRPr lang="es-ES"/>
            </a:p>
          </p:txBody>
        </p:sp>
        <p:sp>
          <p:nvSpPr>
            <p:cNvPr id="13342" name="Line 15"/>
            <p:cNvSpPr>
              <a:spLocks noChangeShapeType="1"/>
            </p:cNvSpPr>
            <p:nvPr/>
          </p:nvSpPr>
          <p:spPr bwMode="auto">
            <a:xfrm flipV="1">
              <a:off x="7016750" y="3871913"/>
              <a:ext cx="465138" cy="479425"/>
            </a:xfrm>
            <a:prstGeom prst="line">
              <a:avLst/>
            </a:prstGeom>
            <a:noFill/>
            <a:ln w="28575">
              <a:solidFill>
                <a:srgbClr val="000000"/>
              </a:solidFill>
              <a:round/>
              <a:headEnd/>
              <a:tailEnd/>
            </a:ln>
          </p:spPr>
          <p:txBody>
            <a:bodyPr wrap="none" anchor="ctr"/>
            <a:lstStyle/>
            <a:p>
              <a:endParaRPr lang="es-ES"/>
            </a:p>
          </p:txBody>
        </p:sp>
        <p:sp>
          <p:nvSpPr>
            <p:cNvPr id="13343" name="Line 16"/>
            <p:cNvSpPr>
              <a:spLocks noChangeShapeType="1"/>
            </p:cNvSpPr>
            <p:nvPr/>
          </p:nvSpPr>
          <p:spPr bwMode="auto">
            <a:xfrm>
              <a:off x="7016750" y="4351338"/>
              <a:ext cx="1587500" cy="192087"/>
            </a:xfrm>
            <a:prstGeom prst="line">
              <a:avLst/>
            </a:prstGeom>
            <a:noFill/>
            <a:ln w="28575">
              <a:solidFill>
                <a:srgbClr val="000000"/>
              </a:solidFill>
              <a:round/>
              <a:headEnd/>
              <a:tailEnd/>
            </a:ln>
          </p:spPr>
          <p:txBody>
            <a:bodyPr wrap="none" anchor="ctr"/>
            <a:lstStyle/>
            <a:p>
              <a:endParaRPr lang="es-ES"/>
            </a:p>
          </p:txBody>
        </p:sp>
        <p:sp>
          <p:nvSpPr>
            <p:cNvPr id="13344" name="Oval 40"/>
            <p:cNvSpPr>
              <a:spLocks noChangeArrowheads="1"/>
            </p:cNvSpPr>
            <p:nvPr/>
          </p:nvSpPr>
          <p:spPr bwMode="auto">
            <a:xfrm>
              <a:off x="5570538" y="4033838"/>
              <a:ext cx="100012"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45" name="Oval 41"/>
            <p:cNvSpPr>
              <a:spLocks noChangeArrowheads="1"/>
            </p:cNvSpPr>
            <p:nvPr/>
          </p:nvSpPr>
          <p:spPr bwMode="auto">
            <a:xfrm>
              <a:off x="6635750" y="6024563"/>
              <a:ext cx="98425"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46" name="Oval 42"/>
            <p:cNvSpPr>
              <a:spLocks noChangeArrowheads="1"/>
            </p:cNvSpPr>
            <p:nvPr/>
          </p:nvSpPr>
          <p:spPr bwMode="auto">
            <a:xfrm>
              <a:off x="6635750" y="3652838"/>
              <a:ext cx="98425"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47" name="Oval 43"/>
            <p:cNvSpPr>
              <a:spLocks noChangeArrowheads="1"/>
            </p:cNvSpPr>
            <p:nvPr/>
          </p:nvSpPr>
          <p:spPr bwMode="auto">
            <a:xfrm>
              <a:off x="7167563" y="2506663"/>
              <a:ext cx="98425"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48" name="Oval 44"/>
            <p:cNvSpPr>
              <a:spLocks noChangeArrowheads="1"/>
            </p:cNvSpPr>
            <p:nvPr/>
          </p:nvSpPr>
          <p:spPr bwMode="auto">
            <a:xfrm>
              <a:off x="6502400" y="4805363"/>
              <a:ext cx="98425"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49" name="Oval 45"/>
            <p:cNvSpPr>
              <a:spLocks noChangeArrowheads="1"/>
            </p:cNvSpPr>
            <p:nvPr/>
          </p:nvSpPr>
          <p:spPr bwMode="auto">
            <a:xfrm>
              <a:off x="7432675" y="3817938"/>
              <a:ext cx="98425"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50" name="Oval 46"/>
            <p:cNvSpPr>
              <a:spLocks noChangeArrowheads="1"/>
            </p:cNvSpPr>
            <p:nvPr/>
          </p:nvSpPr>
          <p:spPr bwMode="auto">
            <a:xfrm>
              <a:off x="8504238" y="4489450"/>
              <a:ext cx="100012"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51" name="Oval 47"/>
            <p:cNvSpPr>
              <a:spLocks noChangeArrowheads="1"/>
            </p:cNvSpPr>
            <p:nvPr/>
          </p:nvSpPr>
          <p:spPr bwMode="auto">
            <a:xfrm>
              <a:off x="7167563" y="4805363"/>
              <a:ext cx="98425" cy="107950"/>
            </a:xfrm>
            <a:prstGeom prst="ellipse">
              <a:avLst/>
            </a:prstGeom>
            <a:solidFill>
              <a:srgbClr val="000000"/>
            </a:solidFill>
            <a:ln w="19050">
              <a:solidFill>
                <a:srgbClr val="000000"/>
              </a:solidFill>
              <a:round/>
              <a:headEnd/>
              <a:tailEnd/>
            </a:ln>
          </p:spPr>
          <p:txBody>
            <a:bodyPr wrap="none" anchor="ctr"/>
            <a:lstStyle/>
            <a:p>
              <a:endParaRPr lang="es-ES" altLang="es-ES"/>
            </a:p>
          </p:txBody>
        </p:sp>
        <p:sp>
          <p:nvSpPr>
            <p:cNvPr id="13352" name="Oval 48"/>
            <p:cNvSpPr>
              <a:spLocks noChangeArrowheads="1"/>
            </p:cNvSpPr>
            <p:nvPr/>
          </p:nvSpPr>
          <p:spPr bwMode="auto">
            <a:xfrm>
              <a:off x="6965950" y="4297363"/>
              <a:ext cx="101600" cy="107950"/>
            </a:xfrm>
            <a:prstGeom prst="ellipse">
              <a:avLst/>
            </a:prstGeom>
            <a:solidFill>
              <a:srgbClr val="FFFFFF"/>
            </a:solidFill>
            <a:ln w="19050">
              <a:solidFill>
                <a:srgbClr val="000000"/>
              </a:solidFill>
              <a:round/>
              <a:headEnd/>
              <a:tailEnd/>
            </a:ln>
          </p:spPr>
          <p:txBody>
            <a:bodyPr wrap="none" anchor="ctr"/>
            <a:lstStyle/>
            <a:p>
              <a:endParaRPr lang="es-ES" altLang="es-ES"/>
            </a:p>
          </p:txBody>
        </p:sp>
        <p:sp>
          <p:nvSpPr>
            <p:cNvPr id="1926196" name="Text Box 52"/>
            <p:cNvSpPr txBox="1">
              <a:spLocks noChangeArrowheads="1"/>
            </p:cNvSpPr>
            <p:nvPr/>
          </p:nvSpPr>
          <p:spPr bwMode="auto">
            <a:xfrm>
              <a:off x="4452938" y="2878138"/>
              <a:ext cx="1611312" cy="522287"/>
            </a:xfrm>
            <a:prstGeom prst="rect">
              <a:avLst/>
            </a:prstGeom>
            <a:noFill/>
            <a:ln w="57150">
              <a:noFill/>
              <a:miter lim="800000"/>
              <a:headEnd/>
              <a:tailEnd/>
            </a:ln>
          </p:spPr>
          <p:txBody>
            <a:bodyPr>
              <a:spAutoFit/>
            </a:bodyPr>
            <a:lstStyle/>
            <a:p>
              <a:pPr>
                <a:spcBef>
                  <a:spcPct val="50000"/>
                </a:spcBef>
                <a:defRPr/>
              </a:pPr>
              <a:r>
                <a:rPr lang="en-GB" sz="1400" b="1" i="1" dirty="0">
                  <a:solidFill>
                    <a:srgbClr val="000000"/>
                  </a:solidFill>
                  <a:latin typeface="+mj-lt"/>
                  <a:ea typeface="+mn-ea"/>
                  <a:cs typeface="Arial" charset="0"/>
                </a:rPr>
                <a:t>New position for the free node</a:t>
              </a:r>
            </a:p>
          </p:txBody>
        </p:sp>
        <p:sp>
          <p:nvSpPr>
            <p:cNvPr id="13354" name="Rectangle 54"/>
            <p:cNvSpPr>
              <a:spLocks noChangeArrowheads="1"/>
            </p:cNvSpPr>
            <p:nvPr/>
          </p:nvSpPr>
          <p:spPr bwMode="auto">
            <a:xfrm>
              <a:off x="7119938" y="4097338"/>
              <a:ext cx="784225" cy="306387"/>
            </a:xfrm>
            <a:prstGeom prst="rect">
              <a:avLst/>
            </a:prstGeom>
            <a:noFill/>
            <a:ln w="57150">
              <a:noFill/>
              <a:miter lim="800000"/>
              <a:headEnd/>
              <a:tailEnd/>
            </a:ln>
          </p:spPr>
          <p:txBody>
            <a:bodyPr wrap="none">
              <a:spAutoFit/>
            </a:bodyPr>
            <a:lstStyle/>
            <a:p>
              <a:r>
                <a:rPr lang="en-GB" altLang="es-ES" sz="1400" b="1" i="1">
                  <a:solidFill>
                    <a:srgbClr val="000000"/>
                  </a:solidFill>
                </a:rPr>
                <a:t>v(x,y,z)</a:t>
              </a:r>
              <a:endParaRPr lang="en-GB" altLang="es-ES" sz="1400" b="1">
                <a:solidFill>
                  <a:srgbClr val="000000"/>
                </a:solidFill>
              </a:endParaRPr>
            </a:p>
          </p:txBody>
        </p:sp>
        <p:cxnSp>
          <p:nvCxnSpPr>
            <p:cNvPr id="13355" name="AutoShape 56"/>
            <p:cNvCxnSpPr>
              <a:cxnSpLocks noChangeShapeType="1"/>
              <a:stCxn id="1926196" idx="2"/>
              <a:endCxn id="13352" idx="1"/>
            </p:cNvCxnSpPr>
            <p:nvPr/>
          </p:nvCxnSpPr>
          <p:spPr bwMode="auto">
            <a:xfrm rot="16200000" flipH="1">
              <a:off x="5662612" y="2995613"/>
              <a:ext cx="912813" cy="1722438"/>
            </a:xfrm>
            <a:prstGeom prst="curvedConnector3">
              <a:avLst>
                <a:gd name="adj1" fmla="val 50000"/>
              </a:avLst>
            </a:prstGeom>
            <a:noFill/>
            <a:ln w="38100">
              <a:solidFill>
                <a:srgbClr val="FF0000"/>
              </a:solidFill>
              <a:round/>
              <a:headEnd/>
              <a:tailEnd type="triangle" w="med" len="med"/>
            </a:ln>
          </p:spPr>
        </p:cxnSp>
        <p:sp>
          <p:nvSpPr>
            <p:cNvPr id="13356" name="AutoShape 59"/>
            <p:cNvSpPr>
              <a:spLocks noChangeArrowheads="1"/>
            </p:cNvSpPr>
            <p:nvPr/>
          </p:nvSpPr>
          <p:spPr bwMode="auto">
            <a:xfrm flipH="1">
              <a:off x="4489450" y="4054475"/>
              <a:ext cx="530225" cy="192088"/>
            </a:xfrm>
            <a:prstGeom prst="leftArrow">
              <a:avLst>
                <a:gd name="adj1" fmla="val 50000"/>
                <a:gd name="adj2" fmla="val 74759"/>
              </a:avLst>
            </a:prstGeom>
            <a:noFill/>
            <a:ln w="25400">
              <a:solidFill>
                <a:srgbClr val="FF0000"/>
              </a:solidFill>
              <a:miter lim="800000"/>
              <a:headEnd/>
              <a:tailEnd/>
            </a:ln>
          </p:spPr>
          <p:txBody>
            <a:bodyPr wrap="none" anchor="ctr"/>
            <a:lstStyle/>
            <a:p>
              <a:endParaRPr lang="es-ES" altLang="es-ES"/>
            </a:p>
          </p:txBody>
        </p:sp>
        <p:sp>
          <p:nvSpPr>
            <p:cNvPr id="13357" name="Line 64"/>
            <p:cNvSpPr>
              <a:spLocks noChangeShapeType="1"/>
            </p:cNvSpPr>
            <p:nvPr/>
          </p:nvSpPr>
          <p:spPr bwMode="auto">
            <a:xfrm flipH="1">
              <a:off x="6692900" y="4410075"/>
              <a:ext cx="312738" cy="1616075"/>
            </a:xfrm>
            <a:prstGeom prst="line">
              <a:avLst/>
            </a:prstGeom>
            <a:noFill/>
            <a:ln w="31750">
              <a:solidFill>
                <a:srgbClr val="000000"/>
              </a:solidFill>
              <a:round/>
              <a:headEnd/>
              <a:tailEnd/>
            </a:ln>
          </p:spPr>
          <p:txBody>
            <a:bodyPr wrap="none" anchor="ctr"/>
            <a:lstStyle/>
            <a:p>
              <a:endParaRPr lang="es-ES"/>
            </a:p>
          </p:txBody>
        </p:sp>
      </p:grpSp>
      <p:grpSp>
        <p:nvGrpSpPr>
          <p:cNvPr id="7" name="8 Grupo"/>
          <p:cNvGrpSpPr>
            <a:grpSpLocks/>
          </p:cNvGrpSpPr>
          <p:nvPr/>
        </p:nvGrpSpPr>
        <p:grpSpPr bwMode="auto">
          <a:xfrm>
            <a:off x="2406650" y="6026150"/>
            <a:ext cx="4686300" cy="355600"/>
            <a:chOff x="2405980" y="6026150"/>
            <a:chExt cx="4686300" cy="355600"/>
          </a:xfrm>
        </p:grpSpPr>
        <p:sp>
          <p:nvSpPr>
            <p:cNvPr id="69" name="Text Box 38"/>
            <p:cNvSpPr txBox="1">
              <a:spLocks noChangeArrowheads="1"/>
            </p:cNvSpPr>
            <p:nvPr/>
          </p:nvSpPr>
          <p:spPr bwMode="auto">
            <a:xfrm>
              <a:off x="2729830" y="6026150"/>
              <a:ext cx="4362450" cy="338138"/>
            </a:xfrm>
            <a:prstGeom prst="rect">
              <a:avLst/>
            </a:prstGeom>
            <a:noFill/>
            <a:ln w="57150">
              <a:noFill/>
              <a:miter lim="800000"/>
              <a:headEnd/>
              <a:tailEnd/>
            </a:ln>
          </p:spPr>
          <p:txBody>
            <a:bodyPr anchor="ctr">
              <a:spAutoFit/>
            </a:bodyPr>
            <a:lstStyle/>
            <a:p>
              <a:pPr marL="762000" indent="-762000">
                <a:defRPr/>
              </a:pPr>
              <a:r>
                <a:rPr lang="es-ES" sz="1600" dirty="0">
                  <a:latin typeface="+mn-lt"/>
                  <a:ea typeface="+mn-ea"/>
                  <a:cs typeface="Arial" charset="0"/>
                </a:rPr>
                <a:t>: </a:t>
              </a:r>
              <a:r>
                <a:rPr lang="es-ES" sz="1600" dirty="0" err="1">
                  <a:latin typeface="+mn-lt"/>
                  <a:ea typeface="+mn-ea"/>
                  <a:cs typeface="Arial" charset="0"/>
                </a:rPr>
                <a:t>quality</a:t>
              </a:r>
              <a:r>
                <a:rPr lang="es-ES" sz="1600" dirty="0">
                  <a:latin typeface="+mn-lt"/>
                  <a:ea typeface="+mn-ea"/>
                  <a:cs typeface="Arial" charset="0"/>
                </a:rPr>
                <a:t> of </a:t>
              </a:r>
              <a:r>
                <a:rPr lang="es-ES" sz="1600" i="1" dirty="0">
                  <a:latin typeface="+mn-lt"/>
                  <a:ea typeface="+mn-ea"/>
                  <a:cs typeface="Arial" charset="0"/>
                </a:rPr>
                <a:t>m</a:t>
              </a:r>
              <a:r>
                <a:rPr lang="es-ES" sz="1600" dirty="0">
                  <a:latin typeface="+mn-lt"/>
                  <a:ea typeface="+mn-ea"/>
                  <a:cs typeface="Arial" charset="0"/>
                </a:rPr>
                <a:t>-</a:t>
              </a:r>
              <a:r>
                <a:rPr lang="es-ES" sz="1600" dirty="0" err="1">
                  <a:latin typeface="+mn-lt"/>
                  <a:ea typeface="+mn-ea"/>
                  <a:cs typeface="Arial" charset="0"/>
                </a:rPr>
                <a:t>th</a:t>
              </a:r>
              <a:r>
                <a:rPr lang="es-ES" sz="1600" dirty="0">
                  <a:latin typeface="+mn-lt"/>
                  <a:ea typeface="+mn-ea"/>
                  <a:cs typeface="Arial" charset="0"/>
                </a:rPr>
                <a:t> </a:t>
              </a:r>
              <a:r>
                <a:rPr lang="es-ES" sz="1600" dirty="0" err="1">
                  <a:latin typeface="+mn-lt"/>
                  <a:ea typeface="+mn-ea"/>
                  <a:cs typeface="Arial" charset="0"/>
                </a:rPr>
                <a:t>triangle</a:t>
              </a:r>
              <a:r>
                <a:rPr lang="es-ES" sz="1600" dirty="0">
                  <a:latin typeface="+mn-lt"/>
                  <a:ea typeface="+mn-ea"/>
                  <a:cs typeface="Arial" charset="0"/>
                </a:rPr>
                <a:t> of </a:t>
              </a:r>
              <a:r>
                <a:rPr lang="es-ES" sz="1600" dirty="0" err="1">
                  <a:latin typeface="+mn-lt"/>
                  <a:ea typeface="+mn-ea"/>
                  <a:cs typeface="Arial" charset="0"/>
                </a:rPr>
                <a:t>the</a:t>
              </a:r>
              <a:r>
                <a:rPr lang="es-ES" sz="1600" dirty="0">
                  <a:latin typeface="+mn-lt"/>
                  <a:ea typeface="+mn-ea"/>
                  <a:cs typeface="Arial" charset="0"/>
                </a:rPr>
                <a:t> local </a:t>
              </a:r>
              <a:r>
                <a:rPr lang="es-ES" sz="1600" dirty="0" err="1">
                  <a:latin typeface="+mn-lt"/>
                  <a:ea typeface="+mn-ea"/>
                  <a:cs typeface="Arial" charset="0"/>
                </a:rPr>
                <a:t>mesh</a:t>
              </a:r>
              <a:endParaRPr lang="es-ES" sz="1600" b="1" dirty="0">
                <a:latin typeface="+mn-lt"/>
                <a:ea typeface="+mn-ea"/>
                <a:cs typeface="Arial" charset="0"/>
              </a:endParaRPr>
            </a:p>
          </p:txBody>
        </p:sp>
        <p:graphicFrame>
          <p:nvGraphicFramePr>
            <p:cNvPr id="13328" name="Object 3"/>
            <p:cNvGraphicFramePr>
              <a:graphicFrameLocks noChangeAspect="1"/>
            </p:cNvGraphicFramePr>
            <p:nvPr/>
          </p:nvGraphicFramePr>
          <p:xfrm>
            <a:off x="2405980" y="6078538"/>
            <a:ext cx="420688" cy="303212"/>
          </p:xfrm>
          <a:graphic>
            <a:graphicData uri="http://schemas.openxmlformats.org/presentationml/2006/ole">
              <p:oleObj spid="_x0000_s13328" name="Ecuación" r:id="rId4" imgW="304433" imgH="203139" progId="Equation.3">
                <p:embed/>
              </p:oleObj>
            </a:graphicData>
          </a:graphic>
        </p:graphicFrame>
      </p:grpSp>
      <p:grpSp>
        <p:nvGrpSpPr>
          <p:cNvPr id="8" name="7 Grupo"/>
          <p:cNvGrpSpPr>
            <a:grpSpLocks/>
          </p:cNvGrpSpPr>
          <p:nvPr/>
        </p:nvGrpSpPr>
        <p:grpSpPr bwMode="auto">
          <a:xfrm>
            <a:off x="2892425" y="5019675"/>
            <a:ext cx="2873375" cy="796925"/>
            <a:chOff x="2892425" y="5019675"/>
            <a:chExt cx="2873375" cy="796925"/>
          </a:xfrm>
        </p:grpSpPr>
        <p:graphicFrame>
          <p:nvGraphicFramePr>
            <p:cNvPr id="13325" name="Object 2"/>
            <p:cNvGraphicFramePr>
              <a:graphicFrameLocks noChangeAspect="1"/>
            </p:cNvGraphicFramePr>
            <p:nvPr/>
          </p:nvGraphicFramePr>
          <p:xfrm>
            <a:off x="4143375" y="5019675"/>
            <a:ext cx="1622425" cy="796925"/>
          </p:xfrm>
          <a:graphic>
            <a:graphicData uri="http://schemas.openxmlformats.org/presentationml/2006/ole">
              <p:oleObj spid="_x0000_s13325" name="Equation" r:id="rId5" imgW="952431" imgH="431570" progId="Equation.DSMT4">
                <p:embed/>
              </p:oleObj>
            </a:graphicData>
          </a:graphic>
        </p:graphicFrame>
        <p:sp>
          <p:nvSpPr>
            <p:cNvPr id="71" name="Text Box 49"/>
            <p:cNvSpPr txBox="1">
              <a:spLocks noChangeArrowheads="1"/>
            </p:cNvSpPr>
            <p:nvPr/>
          </p:nvSpPr>
          <p:spPr bwMode="auto">
            <a:xfrm>
              <a:off x="2892425" y="5199063"/>
              <a:ext cx="1193800" cy="522287"/>
            </a:xfrm>
            <a:prstGeom prst="rect">
              <a:avLst/>
            </a:prstGeom>
            <a:noFill/>
            <a:ln w="57150">
              <a:noFill/>
              <a:miter lim="800000"/>
              <a:headEnd/>
              <a:tailEnd/>
            </a:ln>
          </p:spPr>
          <p:txBody>
            <a:bodyPr>
              <a:spAutoFit/>
            </a:bodyPr>
            <a:lstStyle/>
            <a:p>
              <a:pPr>
                <a:spcBef>
                  <a:spcPct val="50000"/>
                </a:spcBef>
                <a:defRPr/>
              </a:pPr>
              <a:r>
                <a:rPr lang="en-GB" sz="1400" b="1" i="1" dirty="0">
                  <a:solidFill>
                    <a:srgbClr val="000000"/>
                  </a:solidFill>
                  <a:latin typeface="+mj-lt"/>
                  <a:ea typeface="+mn-ea"/>
                  <a:cs typeface="Arial" charset="0"/>
                </a:rPr>
                <a:t>Objective function</a:t>
              </a:r>
            </a:p>
          </p:txBody>
        </p:sp>
      </p:grpSp>
      <p:sp>
        <p:nvSpPr>
          <p:cNvPr id="13320" name="72 Título"/>
          <p:cNvSpPr>
            <a:spLocks noGrp="1"/>
          </p:cNvSpPr>
          <p:nvPr>
            <p:ph type="title"/>
          </p:nvPr>
        </p:nvSpPr>
        <p:spPr>
          <a:xfrm>
            <a:off x="0" y="228600"/>
            <a:ext cx="9144000" cy="534988"/>
          </a:xfrm>
        </p:spPr>
        <p:txBody>
          <a:bodyPr/>
          <a:lstStyle/>
          <a:p>
            <a:pPr algn="ctr"/>
            <a:r>
              <a:rPr lang="en-US" altLang="es-ES" sz="3600" smtClean="0">
                <a:solidFill>
                  <a:srgbClr val="FFFFFF"/>
                </a:solidFill>
                <a:latin typeface="Trebuchet MS" pitchFamily="34" charset="0"/>
                <a:ea typeface="ＭＳ Ｐゴシック" pitchFamily="34" charset="-128"/>
              </a:rPr>
              <a:t>Mesh optimization for tetrahedral meshes</a:t>
            </a:r>
            <a:endParaRPr lang="es-ES" altLang="es-ES" sz="3600" smtClean="0">
              <a:ea typeface="ＭＳ Ｐゴシック" pitchFamily="34" charset="-128"/>
            </a:endParaRPr>
          </a:p>
        </p:txBody>
      </p:sp>
      <p:sp>
        <p:nvSpPr>
          <p:cNvPr id="66" name="65 CuadroTexto"/>
          <p:cNvSpPr txBox="1">
            <a:spLocks noChangeArrowheads="1"/>
          </p:cNvSpPr>
          <p:nvPr/>
        </p:nvSpPr>
        <p:spPr bwMode="auto">
          <a:xfrm>
            <a:off x="34925" y="765175"/>
            <a:ext cx="8893175" cy="368300"/>
          </a:xfrm>
          <a:prstGeom prst="rect">
            <a:avLst/>
          </a:prstGeom>
          <a:noFill/>
          <a:ln w="9525">
            <a:noFill/>
            <a:miter lim="800000"/>
            <a:headEnd/>
            <a:tailEnd/>
          </a:ln>
        </p:spPr>
        <p:txBody>
          <a:bodyPr>
            <a:spAutoFit/>
          </a:bodyPr>
          <a:lstStyle/>
          <a:p>
            <a:pPr marL="285750" indent="-285750">
              <a:buFontTx/>
              <a:buChar char="•"/>
            </a:pPr>
            <a:r>
              <a:rPr lang="en-US" altLang="es-ES"/>
              <a:t> </a:t>
            </a:r>
            <a:r>
              <a:rPr lang="en-GB" altLang="es-ES"/>
              <a:t>The objective function K uses a measurement of the quality of the local mesh (q)</a:t>
            </a:r>
          </a:p>
        </p:txBody>
      </p:sp>
      <p:sp>
        <p:nvSpPr>
          <p:cNvPr id="67" name="66 CuadroTexto"/>
          <p:cNvSpPr txBox="1">
            <a:spLocks noChangeArrowheads="1"/>
          </p:cNvSpPr>
          <p:nvPr/>
        </p:nvSpPr>
        <p:spPr bwMode="auto">
          <a:xfrm>
            <a:off x="0" y="765175"/>
            <a:ext cx="8893175" cy="646113"/>
          </a:xfrm>
          <a:prstGeom prst="rect">
            <a:avLst/>
          </a:prstGeom>
          <a:noFill/>
          <a:ln w="9525">
            <a:noFill/>
            <a:miter lim="800000"/>
            <a:headEnd/>
            <a:tailEnd/>
          </a:ln>
        </p:spPr>
        <p:txBody>
          <a:bodyPr>
            <a:spAutoFit/>
          </a:bodyPr>
          <a:lstStyle/>
          <a:p>
            <a:pPr marL="285750" indent="-285750">
              <a:buFont typeface="Wingdings" pitchFamily="2" charset="2"/>
              <a:buChar char="§"/>
            </a:pPr>
            <a:r>
              <a:rPr lang="en-GB" altLang="es-ES"/>
              <a:t>This process is repeated for all the nodes of the mesh several times until the global quality of the mesh is stabilized</a:t>
            </a:r>
          </a:p>
        </p:txBody>
      </p:sp>
      <p:sp>
        <p:nvSpPr>
          <p:cNvPr id="68" name="67 CuadroTexto"/>
          <p:cNvSpPr txBox="1">
            <a:spLocks noChangeArrowheads="1"/>
          </p:cNvSpPr>
          <p:nvPr/>
        </p:nvSpPr>
        <p:spPr bwMode="auto">
          <a:xfrm>
            <a:off x="0" y="766763"/>
            <a:ext cx="9144000" cy="646112"/>
          </a:xfrm>
          <a:prstGeom prst="rect">
            <a:avLst/>
          </a:prstGeom>
          <a:noFill/>
          <a:ln w="9525">
            <a:noFill/>
            <a:miter lim="800000"/>
            <a:headEnd/>
            <a:tailEnd/>
          </a:ln>
        </p:spPr>
        <p:txBody>
          <a:bodyPr>
            <a:spAutoFit/>
          </a:bodyPr>
          <a:lstStyle/>
          <a:p>
            <a:pPr>
              <a:spcBef>
                <a:spcPct val="30000"/>
              </a:spcBef>
              <a:buFont typeface="Wingdings" pitchFamily="2" charset="2"/>
              <a:buChar char="§"/>
            </a:pPr>
            <a:r>
              <a:rPr lang="en-GB" altLang="es-ES"/>
              <a:t>The mesh optimization method used in Meccano method is based on triangle optimization</a:t>
            </a:r>
            <a:endParaRPr lang="en-US" altLang="es-ES"/>
          </a:p>
        </p:txBody>
      </p:sp>
      <p:sp>
        <p:nvSpPr>
          <p:cNvPr id="70" name="69 CuadroTexto"/>
          <p:cNvSpPr txBox="1">
            <a:spLocks noChangeArrowheads="1"/>
          </p:cNvSpPr>
          <p:nvPr/>
        </p:nvSpPr>
        <p:spPr bwMode="auto">
          <a:xfrm>
            <a:off x="0" y="765175"/>
            <a:ext cx="8893175" cy="646113"/>
          </a:xfrm>
          <a:prstGeom prst="rect">
            <a:avLst/>
          </a:prstGeom>
          <a:noFill/>
          <a:ln w="9525">
            <a:noFill/>
            <a:miter lim="800000"/>
            <a:headEnd/>
            <a:tailEnd/>
          </a:ln>
        </p:spPr>
        <p:txBody>
          <a:bodyPr>
            <a:spAutoFit/>
          </a:bodyPr>
          <a:lstStyle/>
          <a:p>
            <a:pPr>
              <a:buFont typeface="Wingdings" pitchFamily="2" charset="2"/>
              <a:buChar char="§"/>
            </a:pPr>
            <a:r>
              <a:rPr lang="en-GB" altLang="es-ES"/>
              <a:t>The traditional procedure to smooth a given mesh consist on relocate the free nodes of the local mesh in a new position that optimizes certain objective function</a:t>
            </a:r>
            <a:endParaRPr lang="es-ES" altLang="es-E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box(in)">
                                      <p:cBhvr>
                                        <p:cTn id="7" dur="500"/>
                                        <p:tgtEl>
                                          <p:spTgt spid="68">
                                            <p:txEl>
                                              <p:pRg st="0" end="0"/>
                                            </p:txEl>
                                          </p:spTgt>
                                        </p:tgtEl>
                                      </p:cBhvr>
                                    </p:animEffect>
                                  </p:childTnLst>
                                  <p:subTnLst>
                                    <p:set>
                                      <p:cBhvr override="childStyle">
                                        <p:cTn dur="1" fill="hold" display="0" masterRel="nextClick" afterEffect="1"/>
                                        <p:tgtEl>
                                          <p:spTgt spid="68">
                                            <p:txEl>
                                              <p:pRg st="0" end="0"/>
                                            </p:txEl>
                                          </p:spTgt>
                                        </p:tgtEl>
                                        <p:attrNameLst>
                                          <p:attrName>style.visibility</p:attrName>
                                        </p:attrNameLst>
                                      </p:cBhvr>
                                      <p:to>
                                        <p:strVal val="hidden"/>
                                      </p:to>
                                    </p:set>
                                  </p:sub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ox(in)">
                                      <p:cBhvr>
                                        <p:cTn id="16" dur="500"/>
                                        <p:tgtEl>
                                          <p:spTgt spid="70"/>
                                        </p:tgtEl>
                                      </p:cBhvr>
                                    </p:animEffect>
                                  </p:childTnLst>
                                  <p:subTnLst>
                                    <p:set>
                                      <p:cBhvr override="childStyle">
                                        <p:cTn dur="1" fill="hold" display="0" masterRel="nextClick" afterEffect="1"/>
                                        <p:tgtEl>
                                          <p:spTgt spid="70"/>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4" presetClass="entr" presetSubtype="16"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ox(in)">
                                      <p:cBhvr>
                                        <p:cTn id="27" dur="500"/>
                                        <p:tgtEl>
                                          <p:spTgt spid="66"/>
                                        </p:tgtEl>
                                      </p:cBhvr>
                                    </p:animEffec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ox(in)">
                                      <p:cBhvr>
                                        <p:cTn id="32" dur="500"/>
                                        <p:tgtEl>
                                          <p:spTgt spid="67"/>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6" grpId="0"/>
      <p:bldP spid="67" grpId="0"/>
      <p:bldP spid="68" grpId="0" build="allAtOnce"/>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2" name="Rectangle 4"/>
          <p:cNvSpPr>
            <a:spLocks noChangeArrowheads="1"/>
          </p:cNvSpPr>
          <p:nvPr/>
        </p:nvSpPr>
        <p:spPr bwMode="auto">
          <a:xfrm>
            <a:off x="2601913" y="279400"/>
            <a:ext cx="4613275" cy="522288"/>
          </a:xfrm>
          <a:prstGeom prst="rect">
            <a:avLst/>
          </a:prstGeom>
          <a:noFill/>
          <a:ln w="57150">
            <a:noFill/>
            <a:miter lim="800000"/>
            <a:headEnd/>
            <a:tailEnd/>
          </a:ln>
          <a:effectLst/>
        </p:spPr>
        <p:txBody>
          <a:bodyPr wrap="none" anchor="ctr">
            <a:spAutoFit/>
          </a:bodyPr>
          <a:lstStyle/>
          <a:p>
            <a:pPr>
              <a:defRPr/>
            </a:pPr>
            <a:r>
              <a:rPr lang="en-US" sz="2800" b="1" dirty="0">
                <a:solidFill>
                  <a:schemeClr val="bg1"/>
                </a:solidFill>
                <a:latin typeface="+mj-lt"/>
                <a:ea typeface="+mn-ea"/>
                <a:cs typeface="Arial" charset="0"/>
              </a:rPr>
              <a:t>Weighted </a:t>
            </a:r>
            <a:r>
              <a:rPr lang="en-US" sz="2800" b="1" dirty="0" err="1">
                <a:solidFill>
                  <a:schemeClr val="bg1"/>
                </a:solidFill>
                <a:latin typeface="+mj-lt"/>
                <a:ea typeface="+mn-ea"/>
                <a:cs typeface="Arial" charset="0"/>
              </a:rPr>
              <a:t>Jacobian</a:t>
            </a:r>
            <a:r>
              <a:rPr lang="en-US" sz="2800" b="1" dirty="0">
                <a:solidFill>
                  <a:schemeClr val="bg1"/>
                </a:solidFill>
                <a:latin typeface="+mj-lt"/>
                <a:ea typeface="+mn-ea"/>
                <a:cs typeface="Arial" charset="0"/>
              </a:rPr>
              <a:t> Matrix</a:t>
            </a:r>
          </a:p>
        </p:txBody>
      </p:sp>
      <p:sp>
        <p:nvSpPr>
          <p:cNvPr id="14397" name="Rectangle 178"/>
          <p:cNvSpPr>
            <a:spLocks noChangeArrowheads="1"/>
          </p:cNvSpPr>
          <p:nvPr/>
        </p:nvSpPr>
        <p:spPr bwMode="auto">
          <a:xfrm>
            <a:off x="0" y="5837238"/>
            <a:ext cx="9144000" cy="400050"/>
          </a:xfrm>
          <a:prstGeom prst="rect">
            <a:avLst/>
          </a:prstGeom>
          <a:noFill/>
          <a:ln w="31750">
            <a:noFill/>
            <a:miter lim="800000"/>
            <a:headEnd/>
            <a:tailEnd/>
          </a:ln>
        </p:spPr>
        <p:txBody>
          <a:bodyPr>
            <a:spAutoFit/>
          </a:bodyPr>
          <a:lstStyle/>
          <a:p>
            <a:pPr algn="ctr">
              <a:spcBef>
                <a:spcPct val="50000"/>
              </a:spcBef>
            </a:pPr>
            <a:r>
              <a:rPr lang="en-US" altLang="es-ES" b="1" i="1"/>
              <a:t> 0 </a:t>
            </a:r>
            <a:r>
              <a:rPr lang="en-US" altLang="es-ES" b="1">
                <a:sym typeface="Math1" charset="0"/>
              </a:rPr>
              <a:t>≤ </a:t>
            </a:r>
            <a:r>
              <a:rPr lang="en-US" altLang="es-ES" b="1" i="1">
                <a:sym typeface="Math1" charset="0"/>
              </a:rPr>
              <a:t>q </a:t>
            </a:r>
            <a:r>
              <a:rPr lang="en-US" altLang="es-ES" b="1">
                <a:sym typeface="Math1" charset="0"/>
              </a:rPr>
              <a:t>≤ </a:t>
            </a:r>
            <a:r>
              <a:rPr lang="en-US" altLang="es-ES" b="1" i="1">
                <a:sym typeface="Math1" charset="0"/>
              </a:rPr>
              <a:t>1</a:t>
            </a:r>
            <a:r>
              <a:rPr lang="en-US" altLang="es-ES" b="1">
                <a:sym typeface="Math1" charset="0"/>
              </a:rPr>
              <a:t>:  </a:t>
            </a:r>
            <a:r>
              <a:rPr lang="en-US" altLang="es-ES" b="1" i="1">
                <a:sym typeface="Math1" charset="0"/>
              </a:rPr>
              <a:t>q </a:t>
            </a:r>
            <a:r>
              <a:rPr lang="en-US" altLang="es-ES" b="1" i="1">
                <a:solidFill>
                  <a:srgbClr val="000000"/>
                </a:solidFill>
                <a:sym typeface="Math1" charset="0"/>
              </a:rPr>
              <a:t>= 1  if and only if  t is similar </a:t>
            </a:r>
            <a:r>
              <a:rPr lang="en-US" altLang="es-ES" sz="2000" b="1" i="1">
                <a:solidFill>
                  <a:srgbClr val="000000"/>
                </a:solidFill>
                <a:sym typeface="Math1" charset="0"/>
              </a:rPr>
              <a:t>to </a:t>
            </a:r>
            <a:r>
              <a:rPr lang="en-US" altLang="es-ES" b="1" i="1">
                <a:solidFill>
                  <a:srgbClr val="000000"/>
                </a:solidFill>
                <a:sym typeface="Math1" charset="0"/>
              </a:rPr>
              <a:t>t</a:t>
            </a:r>
            <a:r>
              <a:rPr lang="en-US" altLang="es-ES" b="1" i="1" baseline="-25000">
                <a:solidFill>
                  <a:srgbClr val="000000"/>
                </a:solidFill>
                <a:sym typeface="Math1" charset="0"/>
              </a:rPr>
              <a:t>I</a:t>
            </a:r>
            <a:r>
              <a:rPr lang="en-US" altLang="es-ES" b="1" i="1">
                <a:solidFill>
                  <a:srgbClr val="000000"/>
                </a:solidFill>
                <a:sym typeface="Math1" charset="0"/>
              </a:rPr>
              <a:t>  </a:t>
            </a:r>
            <a:r>
              <a:rPr lang="en-US" altLang="es-ES" b="1">
                <a:solidFill>
                  <a:srgbClr val="000000"/>
                </a:solidFill>
                <a:sym typeface="Math1" charset="0"/>
              </a:rPr>
              <a:t>and</a:t>
            </a:r>
            <a:r>
              <a:rPr lang="en-US" altLang="es-ES" b="1" i="1">
                <a:solidFill>
                  <a:srgbClr val="000000"/>
                </a:solidFill>
                <a:sym typeface="Math1" charset="0"/>
              </a:rPr>
              <a:t>  q = 0  iff t  </a:t>
            </a:r>
            <a:r>
              <a:rPr lang="en-US" altLang="es-ES" b="1">
                <a:solidFill>
                  <a:srgbClr val="000000"/>
                </a:solidFill>
                <a:sym typeface="Math1" charset="0"/>
              </a:rPr>
              <a:t>is degenerated</a:t>
            </a:r>
          </a:p>
        </p:txBody>
      </p:sp>
      <p:grpSp>
        <p:nvGrpSpPr>
          <p:cNvPr id="2" name="66 Grupo"/>
          <p:cNvGrpSpPr>
            <a:grpSpLocks/>
          </p:cNvGrpSpPr>
          <p:nvPr/>
        </p:nvGrpSpPr>
        <p:grpSpPr bwMode="auto">
          <a:xfrm>
            <a:off x="265113" y="4462463"/>
            <a:ext cx="8410575" cy="1349375"/>
            <a:chOff x="34925" y="4462463"/>
            <a:chExt cx="8410575" cy="1349375"/>
          </a:xfrm>
        </p:grpSpPr>
        <p:sp>
          <p:nvSpPr>
            <p:cNvPr id="980137" name="Text Box 169"/>
            <p:cNvSpPr txBox="1">
              <a:spLocks noChangeArrowheads="1"/>
            </p:cNvSpPr>
            <p:nvPr/>
          </p:nvSpPr>
          <p:spPr bwMode="auto">
            <a:xfrm>
              <a:off x="34925" y="5084763"/>
              <a:ext cx="3911600" cy="400050"/>
            </a:xfrm>
            <a:prstGeom prst="rect">
              <a:avLst/>
            </a:prstGeom>
            <a:noFill/>
            <a:ln w="57150">
              <a:noFill/>
              <a:miter lim="800000"/>
              <a:headEnd/>
              <a:tailEnd/>
            </a:ln>
            <a:effectLst/>
          </p:spPr>
          <p:txBody>
            <a:bodyPr>
              <a:spAutoFit/>
            </a:bodyPr>
            <a:lstStyle/>
            <a:p>
              <a:pPr>
                <a:spcBef>
                  <a:spcPct val="50000"/>
                </a:spcBef>
                <a:defRPr/>
              </a:pPr>
              <a:r>
                <a:rPr lang="en-US" sz="2000" b="1" i="1" dirty="0">
                  <a:solidFill>
                    <a:srgbClr val="FF0000"/>
                  </a:solidFill>
                  <a:latin typeface="+mj-lt"/>
                  <a:ea typeface="+mn-ea"/>
                  <a:cs typeface="Arial" charset="0"/>
                </a:rPr>
                <a:t>An algebraic quality metric</a:t>
              </a:r>
              <a:r>
                <a:rPr lang="en-US" sz="2000" b="1" i="1" dirty="0">
                  <a:solidFill>
                    <a:schemeClr val="bg2"/>
                  </a:solidFill>
                  <a:latin typeface="+mj-lt"/>
                  <a:ea typeface="+mn-ea"/>
                  <a:cs typeface="Arial" charset="0"/>
                </a:rPr>
                <a:t> </a:t>
              </a:r>
              <a:r>
                <a:rPr lang="en-US" sz="2000" b="1" dirty="0">
                  <a:solidFill>
                    <a:srgbClr val="FF0000"/>
                  </a:solidFill>
                  <a:latin typeface="+mj-lt"/>
                  <a:ea typeface="+mn-ea"/>
                  <a:cs typeface="Arial" charset="0"/>
                </a:rPr>
                <a:t>of</a:t>
              </a:r>
              <a:r>
                <a:rPr lang="en-US" sz="2000" b="1" i="1" dirty="0">
                  <a:solidFill>
                    <a:srgbClr val="FF0000"/>
                  </a:solidFill>
                  <a:latin typeface="+mj-lt"/>
                  <a:ea typeface="+mn-ea"/>
                  <a:cs typeface="Arial" charset="0"/>
                </a:rPr>
                <a:t> t</a:t>
              </a:r>
              <a:endParaRPr lang="en-US" sz="2000" b="1" dirty="0">
                <a:solidFill>
                  <a:srgbClr val="FF0000"/>
                </a:solidFill>
                <a:latin typeface="+mj-lt"/>
                <a:ea typeface="+mn-ea"/>
                <a:cs typeface="Arial" charset="0"/>
              </a:endParaRPr>
            </a:p>
          </p:txBody>
        </p:sp>
        <p:graphicFrame>
          <p:nvGraphicFramePr>
            <p:cNvPr id="14403" name="Object 3"/>
            <p:cNvGraphicFramePr>
              <a:graphicFrameLocks noChangeAspect="1"/>
            </p:cNvGraphicFramePr>
            <p:nvPr/>
          </p:nvGraphicFramePr>
          <p:xfrm>
            <a:off x="6891338" y="4462463"/>
            <a:ext cx="1554162" cy="549275"/>
          </p:xfrm>
          <a:graphic>
            <a:graphicData uri="http://schemas.openxmlformats.org/presentationml/2006/ole">
              <p:oleObj spid="_x0000_s14403" name="Equation" r:id="rId4" imgW="927077" imgH="292123" progId="">
                <p:embed/>
              </p:oleObj>
            </a:graphicData>
          </a:graphic>
        </p:graphicFrame>
        <p:graphicFrame>
          <p:nvGraphicFramePr>
            <p:cNvPr id="14404" name="Object 4"/>
            <p:cNvGraphicFramePr>
              <a:graphicFrameLocks noChangeAspect="1"/>
            </p:cNvGraphicFramePr>
            <p:nvPr/>
          </p:nvGraphicFramePr>
          <p:xfrm>
            <a:off x="6942138" y="4897438"/>
            <a:ext cx="1198562" cy="409575"/>
          </p:xfrm>
          <a:graphic>
            <a:graphicData uri="http://schemas.openxmlformats.org/presentationml/2006/ole">
              <p:oleObj spid="_x0000_s14404" name="Ecuación" r:id="rId5" imgW="710588" imgH="215931" progId="Equation.3">
                <p:embed/>
              </p:oleObj>
            </a:graphicData>
          </a:graphic>
        </p:graphicFrame>
        <p:sp>
          <p:nvSpPr>
            <p:cNvPr id="14405" name="Rectangle 172"/>
            <p:cNvSpPr>
              <a:spLocks noChangeArrowheads="1"/>
            </p:cNvSpPr>
            <p:nvPr/>
          </p:nvSpPr>
          <p:spPr bwMode="auto">
            <a:xfrm>
              <a:off x="3995738" y="4789488"/>
              <a:ext cx="1092200" cy="1022350"/>
            </a:xfrm>
            <a:prstGeom prst="rect">
              <a:avLst/>
            </a:prstGeom>
            <a:noFill/>
            <a:ln w="38100">
              <a:solidFill>
                <a:schemeClr val="tx1"/>
              </a:solidFill>
              <a:miter lim="800000"/>
              <a:headEnd/>
              <a:tailEnd/>
            </a:ln>
          </p:spPr>
          <p:txBody>
            <a:bodyPr wrap="none" anchor="ctr"/>
            <a:lstStyle/>
            <a:p>
              <a:endParaRPr lang="en-US" altLang="es-ES"/>
            </a:p>
          </p:txBody>
        </p:sp>
        <p:sp>
          <p:nvSpPr>
            <p:cNvPr id="980141" name="Text Box 173"/>
            <p:cNvSpPr txBox="1">
              <a:spLocks noChangeArrowheads="1"/>
            </p:cNvSpPr>
            <p:nvPr/>
          </p:nvSpPr>
          <p:spPr bwMode="auto">
            <a:xfrm>
              <a:off x="5651500" y="4681538"/>
              <a:ext cx="1139825" cy="400050"/>
            </a:xfrm>
            <a:prstGeom prst="rect">
              <a:avLst/>
            </a:prstGeom>
            <a:noFill/>
            <a:ln w="57150">
              <a:noFill/>
              <a:miter lim="800000"/>
              <a:headEnd/>
              <a:tailEnd/>
            </a:ln>
            <a:effectLst/>
          </p:spPr>
          <p:txBody>
            <a:bodyPr>
              <a:spAutoFit/>
            </a:bodyPr>
            <a:lstStyle/>
            <a:p>
              <a:pPr>
                <a:spcBef>
                  <a:spcPct val="50000"/>
                </a:spcBef>
                <a:defRPr/>
              </a:pPr>
              <a:r>
                <a:rPr lang="en-US" sz="2000" b="1" dirty="0">
                  <a:solidFill>
                    <a:srgbClr val="000000"/>
                  </a:solidFill>
                  <a:latin typeface="+mj-lt"/>
                  <a:ea typeface="+mn-ea"/>
                  <a:cs typeface="Arial" charset="0"/>
                </a:rPr>
                <a:t>where</a:t>
              </a:r>
              <a:r>
                <a:rPr lang="en-US" b="1" dirty="0">
                  <a:solidFill>
                    <a:srgbClr val="000000"/>
                  </a:solidFill>
                  <a:latin typeface="+mj-lt"/>
                  <a:ea typeface="+mn-ea"/>
                  <a:cs typeface="Arial" charset="0"/>
                </a:rPr>
                <a:t>:</a:t>
              </a:r>
            </a:p>
          </p:txBody>
        </p:sp>
        <p:graphicFrame>
          <p:nvGraphicFramePr>
            <p:cNvPr id="14407" name="Object 5"/>
            <p:cNvGraphicFramePr>
              <a:graphicFrameLocks noChangeAspect="1"/>
            </p:cNvGraphicFramePr>
            <p:nvPr/>
          </p:nvGraphicFramePr>
          <p:xfrm>
            <a:off x="4105275" y="4879975"/>
            <a:ext cx="885825" cy="850900"/>
          </p:xfrm>
          <a:graphic>
            <a:graphicData uri="http://schemas.openxmlformats.org/presentationml/2006/ole">
              <p:oleObj spid="_x0000_s14407" name="Ecuación" r:id="rId6" imgW="533538" imgH="456924" progId="Equation.3">
                <p:embed/>
              </p:oleObj>
            </a:graphicData>
          </a:graphic>
        </p:graphicFrame>
      </p:grpSp>
      <p:grpSp>
        <p:nvGrpSpPr>
          <p:cNvPr id="3" name="65 Grupo"/>
          <p:cNvGrpSpPr>
            <a:grpSpLocks/>
          </p:cNvGrpSpPr>
          <p:nvPr/>
        </p:nvGrpSpPr>
        <p:grpSpPr bwMode="auto">
          <a:xfrm>
            <a:off x="354013" y="1184275"/>
            <a:ext cx="8501062" cy="3602038"/>
            <a:chOff x="354013" y="1184275"/>
            <a:chExt cx="8501062" cy="3602038"/>
          </a:xfrm>
        </p:grpSpPr>
        <p:sp>
          <p:nvSpPr>
            <p:cNvPr id="14347" name="Line 6"/>
            <p:cNvSpPr>
              <a:spLocks noChangeShapeType="1"/>
            </p:cNvSpPr>
            <p:nvPr/>
          </p:nvSpPr>
          <p:spPr bwMode="auto">
            <a:xfrm>
              <a:off x="979488" y="2535238"/>
              <a:ext cx="995362" cy="1152525"/>
            </a:xfrm>
            <a:prstGeom prst="line">
              <a:avLst/>
            </a:prstGeom>
            <a:noFill/>
            <a:ln w="28575">
              <a:solidFill>
                <a:srgbClr val="000000"/>
              </a:solidFill>
              <a:round/>
              <a:headEnd/>
              <a:tailEnd/>
            </a:ln>
          </p:spPr>
          <p:txBody>
            <a:bodyPr wrap="none" anchor="ctr"/>
            <a:lstStyle/>
            <a:p>
              <a:endParaRPr lang="es-ES"/>
            </a:p>
          </p:txBody>
        </p:sp>
        <p:sp>
          <p:nvSpPr>
            <p:cNvPr id="14348" name="Line 16"/>
            <p:cNvSpPr>
              <a:spLocks noChangeShapeType="1"/>
            </p:cNvSpPr>
            <p:nvPr/>
          </p:nvSpPr>
          <p:spPr bwMode="auto">
            <a:xfrm flipH="1">
              <a:off x="977900" y="1668463"/>
              <a:ext cx="1588" cy="2019300"/>
            </a:xfrm>
            <a:prstGeom prst="line">
              <a:avLst/>
            </a:prstGeom>
            <a:noFill/>
            <a:ln w="19050">
              <a:solidFill>
                <a:srgbClr val="C0C0C0"/>
              </a:solidFill>
              <a:round/>
              <a:headEnd/>
              <a:tailEnd/>
            </a:ln>
          </p:spPr>
          <p:txBody>
            <a:bodyPr wrap="none" anchor="ctr"/>
            <a:lstStyle/>
            <a:p>
              <a:endParaRPr lang="es-ES"/>
            </a:p>
          </p:txBody>
        </p:sp>
        <p:sp>
          <p:nvSpPr>
            <p:cNvPr id="14349" name="Line 18"/>
            <p:cNvSpPr>
              <a:spLocks noChangeShapeType="1"/>
            </p:cNvSpPr>
            <p:nvPr/>
          </p:nvSpPr>
          <p:spPr bwMode="auto">
            <a:xfrm>
              <a:off x="979488" y="3687763"/>
              <a:ext cx="1838325" cy="14287"/>
            </a:xfrm>
            <a:prstGeom prst="line">
              <a:avLst/>
            </a:prstGeom>
            <a:noFill/>
            <a:ln w="19050">
              <a:solidFill>
                <a:srgbClr val="C0C0C0"/>
              </a:solidFill>
              <a:round/>
              <a:headEnd/>
              <a:tailEnd/>
            </a:ln>
          </p:spPr>
          <p:txBody>
            <a:bodyPr wrap="none" anchor="ctr"/>
            <a:lstStyle/>
            <a:p>
              <a:endParaRPr lang="es-ES"/>
            </a:p>
          </p:txBody>
        </p:sp>
        <p:sp>
          <p:nvSpPr>
            <p:cNvPr id="14350" name="Line 9"/>
            <p:cNvSpPr>
              <a:spLocks noChangeShapeType="1"/>
            </p:cNvSpPr>
            <p:nvPr/>
          </p:nvSpPr>
          <p:spPr bwMode="auto">
            <a:xfrm flipV="1">
              <a:off x="977900" y="3687763"/>
              <a:ext cx="996950" cy="0"/>
            </a:xfrm>
            <a:prstGeom prst="line">
              <a:avLst/>
            </a:prstGeom>
            <a:noFill/>
            <a:ln w="28575">
              <a:solidFill>
                <a:srgbClr val="000000"/>
              </a:solidFill>
              <a:round/>
              <a:headEnd/>
              <a:tailEnd/>
            </a:ln>
          </p:spPr>
          <p:txBody>
            <a:bodyPr wrap="none" anchor="ctr"/>
            <a:lstStyle/>
            <a:p>
              <a:endParaRPr lang="es-ES"/>
            </a:p>
          </p:txBody>
        </p:sp>
        <p:sp>
          <p:nvSpPr>
            <p:cNvPr id="14351" name="Line 19"/>
            <p:cNvSpPr>
              <a:spLocks noChangeShapeType="1"/>
            </p:cNvSpPr>
            <p:nvPr/>
          </p:nvSpPr>
          <p:spPr bwMode="auto">
            <a:xfrm>
              <a:off x="977900" y="2535238"/>
              <a:ext cx="0" cy="1166812"/>
            </a:xfrm>
            <a:prstGeom prst="line">
              <a:avLst/>
            </a:prstGeom>
            <a:noFill/>
            <a:ln w="28575">
              <a:solidFill>
                <a:srgbClr val="000000"/>
              </a:solidFill>
              <a:round/>
              <a:headEnd/>
              <a:tailEnd/>
            </a:ln>
          </p:spPr>
          <p:txBody>
            <a:bodyPr wrap="none" anchor="ctr"/>
            <a:lstStyle/>
            <a:p>
              <a:endParaRPr lang="es-ES"/>
            </a:p>
          </p:txBody>
        </p:sp>
        <p:sp>
          <p:nvSpPr>
            <p:cNvPr id="14352" name="Oval 20"/>
            <p:cNvSpPr>
              <a:spLocks noChangeArrowheads="1"/>
            </p:cNvSpPr>
            <p:nvPr/>
          </p:nvSpPr>
          <p:spPr bwMode="auto">
            <a:xfrm>
              <a:off x="928688" y="3633788"/>
              <a:ext cx="98425" cy="107950"/>
            </a:xfrm>
            <a:prstGeom prst="ellipse">
              <a:avLst/>
            </a:prstGeom>
            <a:solidFill>
              <a:srgbClr val="000000"/>
            </a:solidFill>
            <a:ln w="19050">
              <a:solidFill>
                <a:srgbClr val="000000"/>
              </a:solidFill>
              <a:round/>
              <a:headEnd/>
              <a:tailEnd/>
            </a:ln>
          </p:spPr>
          <p:txBody>
            <a:bodyPr wrap="none" anchor="ctr"/>
            <a:lstStyle/>
            <a:p>
              <a:endParaRPr lang="en-US" altLang="es-ES"/>
            </a:p>
          </p:txBody>
        </p:sp>
        <p:sp>
          <p:nvSpPr>
            <p:cNvPr id="14353" name="Oval 21"/>
            <p:cNvSpPr>
              <a:spLocks noChangeArrowheads="1"/>
            </p:cNvSpPr>
            <p:nvPr/>
          </p:nvSpPr>
          <p:spPr bwMode="auto">
            <a:xfrm>
              <a:off x="928688" y="2481263"/>
              <a:ext cx="98425" cy="107950"/>
            </a:xfrm>
            <a:prstGeom prst="ellipse">
              <a:avLst/>
            </a:prstGeom>
            <a:solidFill>
              <a:srgbClr val="000000"/>
            </a:solidFill>
            <a:ln w="19050">
              <a:solidFill>
                <a:srgbClr val="000000"/>
              </a:solidFill>
              <a:round/>
              <a:headEnd/>
              <a:tailEnd/>
            </a:ln>
          </p:spPr>
          <p:txBody>
            <a:bodyPr wrap="none" anchor="ctr"/>
            <a:lstStyle/>
            <a:p>
              <a:endParaRPr lang="en-US" altLang="es-ES"/>
            </a:p>
          </p:txBody>
        </p:sp>
        <p:sp>
          <p:nvSpPr>
            <p:cNvPr id="14354" name="Oval 13"/>
            <p:cNvSpPr>
              <a:spLocks noChangeArrowheads="1"/>
            </p:cNvSpPr>
            <p:nvPr/>
          </p:nvSpPr>
          <p:spPr bwMode="auto">
            <a:xfrm>
              <a:off x="1924050" y="3633788"/>
              <a:ext cx="100013" cy="107950"/>
            </a:xfrm>
            <a:prstGeom prst="ellipse">
              <a:avLst/>
            </a:prstGeom>
            <a:solidFill>
              <a:srgbClr val="000000"/>
            </a:solidFill>
            <a:ln w="19050">
              <a:solidFill>
                <a:srgbClr val="000000"/>
              </a:solidFill>
              <a:round/>
              <a:headEnd/>
              <a:tailEnd/>
            </a:ln>
          </p:spPr>
          <p:txBody>
            <a:bodyPr wrap="none" anchor="ctr"/>
            <a:lstStyle/>
            <a:p>
              <a:endParaRPr lang="en-US" altLang="es-ES"/>
            </a:p>
          </p:txBody>
        </p:sp>
        <p:sp>
          <p:nvSpPr>
            <p:cNvPr id="14355" name="Text Box 23"/>
            <p:cNvSpPr txBox="1">
              <a:spLocks noChangeArrowheads="1"/>
            </p:cNvSpPr>
            <p:nvPr/>
          </p:nvSpPr>
          <p:spPr bwMode="auto">
            <a:xfrm>
              <a:off x="2619375" y="3702050"/>
              <a:ext cx="398463" cy="304800"/>
            </a:xfrm>
            <a:prstGeom prst="rect">
              <a:avLst/>
            </a:prstGeom>
            <a:noFill/>
            <a:ln w="57150">
              <a:noFill/>
              <a:miter lim="800000"/>
              <a:headEnd/>
              <a:tailEnd/>
            </a:ln>
          </p:spPr>
          <p:txBody>
            <a:bodyPr>
              <a:spAutoFit/>
            </a:bodyPr>
            <a:lstStyle/>
            <a:p>
              <a:pPr>
                <a:spcBef>
                  <a:spcPct val="50000"/>
                </a:spcBef>
              </a:pPr>
              <a:r>
                <a:rPr lang="en-US" altLang="es-ES" sz="1400" i="1">
                  <a:solidFill>
                    <a:srgbClr val="336699"/>
                  </a:solidFill>
                </a:rPr>
                <a:t>x</a:t>
              </a:r>
            </a:p>
          </p:txBody>
        </p:sp>
        <p:sp>
          <p:nvSpPr>
            <p:cNvPr id="14356" name="Text Box 24"/>
            <p:cNvSpPr txBox="1">
              <a:spLocks noChangeArrowheads="1"/>
            </p:cNvSpPr>
            <p:nvPr/>
          </p:nvSpPr>
          <p:spPr bwMode="auto">
            <a:xfrm>
              <a:off x="628650" y="1516063"/>
              <a:ext cx="398463" cy="304800"/>
            </a:xfrm>
            <a:prstGeom prst="rect">
              <a:avLst/>
            </a:prstGeom>
            <a:noFill/>
            <a:ln w="57150">
              <a:noFill/>
              <a:miter lim="800000"/>
              <a:headEnd/>
              <a:tailEnd/>
            </a:ln>
          </p:spPr>
          <p:txBody>
            <a:bodyPr>
              <a:spAutoFit/>
            </a:bodyPr>
            <a:lstStyle/>
            <a:p>
              <a:pPr>
                <a:spcBef>
                  <a:spcPct val="50000"/>
                </a:spcBef>
              </a:pPr>
              <a:r>
                <a:rPr lang="en-US" altLang="es-ES" sz="1400" i="1">
                  <a:solidFill>
                    <a:srgbClr val="336699"/>
                  </a:solidFill>
                </a:rPr>
                <a:t>y</a:t>
              </a:r>
            </a:p>
          </p:txBody>
        </p:sp>
        <p:sp>
          <p:nvSpPr>
            <p:cNvPr id="14357" name="Line 25"/>
            <p:cNvSpPr>
              <a:spLocks noChangeShapeType="1"/>
            </p:cNvSpPr>
            <p:nvPr/>
          </p:nvSpPr>
          <p:spPr bwMode="auto">
            <a:xfrm>
              <a:off x="4316413" y="2152650"/>
              <a:ext cx="860425" cy="995363"/>
            </a:xfrm>
            <a:prstGeom prst="line">
              <a:avLst/>
            </a:prstGeom>
            <a:noFill/>
            <a:ln w="28575">
              <a:solidFill>
                <a:srgbClr val="000000"/>
              </a:solidFill>
              <a:round/>
              <a:headEnd/>
              <a:tailEnd/>
            </a:ln>
          </p:spPr>
          <p:txBody>
            <a:bodyPr wrap="none" anchor="ctr"/>
            <a:lstStyle/>
            <a:p>
              <a:endParaRPr lang="es-ES"/>
            </a:p>
          </p:txBody>
        </p:sp>
        <p:sp>
          <p:nvSpPr>
            <p:cNvPr id="14358" name="Line 26"/>
            <p:cNvSpPr>
              <a:spLocks noChangeShapeType="1"/>
            </p:cNvSpPr>
            <p:nvPr/>
          </p:nvSpPr>
          <p:spPr bwMode="auto">
            <a:xfrm flipH="1">
              <a:off x="3584575" y="1685925"/>
              <a:ext cx="1588" cy="2019300"/>
            </a:xfrm>
            <a:prstGeom prst="line">
              <a:avLst/>
            </a:prstGeom>
            <a:noFill/>
            <a:ln w="19050">
              <a:solidFill>
                <a:srgbClr val="C0C0C0"/>
              </a:solidFill>
              <a:round/>
              <a:headEnd/>
              <a:tailEnd/>
            </a:ln>
          </p:spPr>
          <p:txBody>
            <a:bodyPr wrap="none" anchor="ctr"/>
            <a:lstStyle/>
            <a:p>
              <a:endParaRPr lang="es-ES"/>
            </a:p>
          </p:txBody>
        </p:sp>
        <p:sp>
          <p:nvSpPr>
            <p:cNvPr id="14359" name="Line 27"/>
            <p:cNvSpPr>
              <a:spLocks noChangeShapeType="1"/>
            </p:cNvSpPr>
            <p:nvPr/>
          </p:nvSpPr>
          <p:spPr bwMode="auto">
            <a:xfrm>
              <a:off x="3586163" y="3705225"/>
              <a:ext cx="1839912" cy="14288"/>
            </a:xfrm>
            <a:prstGeom prst="line">
              <a:avLst/>
            </a:prstGeom>
            <a:noFill/>
            <a:ln w="19050">
              <a:solidFill>
                <a:srgbClr val="C0C0C0"/>
              </a:solidFill>
              <a:round/>
              <a:headEnd/>
              <a:tailEnd/>
            </a:ln>
          </p:spPr>
          <p:txBody>
            <a:bodyPr wrap="none" anchor="ctr"/>
            <a:lstStyle/>
            <a:p>
              <a:endParaRPr lang="es-ES"/>
            </a:p>
          </p:txBody>
        </p:sp>
        <p:sp>
          <p:nvSpPr>
            <p:cNvPr id="14360" name="Line 28"/>
            <p:cNvSpPr>
              <a:spLocks noChangeShapeType="1"/>
            </p:cNvSpPr>
            <p:nvPr/>
          </p:nvSpPr>
          <p:spPr bwMode="auto">
            <a:xfrm>
              <a:off x="4051300" y="2944813"/>
              <a:ext cx="1125538" cy="203200"/>
            </a:xfrm>
            <a:prstGeom prst="line">
              <a:avLst/>
            </a:prstGeom>
            <a:noFill/>
            <a:ln w="28575">
              <a:solidFill>
                <a:srgbClr val="000000"/>
              </a:solidFill>
              <a:round/>
              <a:headEnd/>
              <a:tailEnd/>
            </a:ln>
          </p:spPr>
          <p:txBody>
            <a:bodyPr wrap="none" anchor="ctr"/>
            <a:lstStyle/>
            <a:p>
              <a:endParaRPr lang="es-ES"/>
            </a:p>
          </p:txBody>
        </p:sp>
        <p:sp>
          <p:nvSpPr>
            <p:cNvPr id="14361" name="Line 29"/>
            <p:cNvSpPr>
              <a:spLocks noChangeShapeType="1"/>
            </p:cNvSpPr>
            <p:nvPr/>
          </p:nvSpPr>
          <p:spPr bwMode="auto">
            <a:xfrm flipH="1">
              <a:off x="4051300" y="2152650"/>
              <a:ext cx="265113" cy="792163"/>
            </a:xfrm>
            <a:prstGeom prst="line">
              <a:avLst/>
            </a:prstGeom>
            <a:noFill/>
            <a:ln w="28575">
              <a:solidFill>
                <a:srgbClr val="000000"/>
              </a:solidFill>
              <a:round/>
              <a:headEnd/>
              <a:tailEnd/>
            </a:ln>
          </p:spPr>
          <p:txBody>
            <a:bodyPr wrap="none" anchor="ctr"/>
            <a:lstStyle/>
            <a:p>
              <a:endParaRPr lang="es-ES"/>
            </a:p>
          </p:txBody>
        </p:sp>
        <p:sp>
          <p:nvSpPr>
            <p:cNvPr id="14362" name="Oval 30"/>
            <p:cNvSpPr>
              <a:spLocks noChangeArrowheads="1"/>
            </p:cNvSpPr>
            <p:nvPr/>
          </p:nvSpPr>
          <p:spPr bwMode="auto">
            <a:xfrm>
              <a:off x="4000500" y="2890838"/>
              <a:ext cx="100013" cy="107950"/>
            </a:xfrm>
            <a:prstGeom prst="ellipse">
              <a:avLst/>
            </a:prstGeom>
            <a:solidFill>
              <a:srgbClr val="000000"/>
            </a:solidFill>
            <a:ln w="19050">
              <a:solidFill>
                <a:srgbClr val="000000"/>
              </a:solidFill>
              <a:round/>
              <a:headEnd/>
              <a:tailEnd/>
            </a:ln>
          </p:spPr>
          <p:txBody>
            <a:bodyPr wrap="none" anchor="ctr"/>
            <a:lstStyle/>
            <a:p>
              <a:endParaRPr lang="en-US" altLang="es-ES"/>
            </a:p>
          </p:txBody>
        </p:sp>
        <p:sp>
          <p:nvSpPr>
            <p:cNvPr id="14363" name="Oval 31"/>
            <p:cNvSpPr>
              <a:spLocks noChangeArrowheads="1"/>
            </p:cNvSpPr>
            <p:nvPr/>
          </p:nvSpPr>
          <p:spPr bwMode="auto">
            <a:xfrm>
              <a:off x="4265613" y="2098675"/>
              <a:ext cx="100012" cy="107950"/>
            </a:xfrm>
            <a:prstGeom prst="ellipse">
              <a:avLst/>
            </a:prstGeom>
            <a:solidFill>
              <a:srgbClr val="000000"/>
            </a:solidFill>
            <a:ln w="19050">
              <a:solidFill>
                <a:srgbClr val="000000"/>
              </a:solidFill>
              <a:round/>
              <a:headEnd/>
              <a:tailEnd/>
            </a:ln>
          </p:spPr>
          <p:txBody>
            <a:bodyPr wrap="none" anchor="ctr"/>
            <a:lstStyle/>
            <a:p>
              <a:endParaRPr lang="en-US" altLang="es-ES"/>
            </a:p>
          </p:txBody>
        </p:sp>
        <p:sp>
          <p:nvSpPr>
            <p:cNvPr id="14364" name="Oval 32"/>
            <p:cNvSpPr>
              <a:spLocks noChangeArrowheads="1"/>
            </p:cNvSpPr>
            <p:nvPr/>
          </p:nvSpPr>
          <p:spPr bwMode="auto">
            <a:xfrm>
              <a:off x="5126038" y="3094038"/>
              <a:ext cx="100012" cy="107950"/>
            </a:xfrm>
            <a:prstGeom prst="ellipse">
              <a:avLst/>
            </a:prstGeom>
            <a:solidFill>
              <a:srgbClr val="000000"/>
            </a:solidFill>
            <a:ln w="19050">
              <a:solidFill>
                <a:srgbClr val="000000"/>
              </a:solidFill>
              <a:round/>
              <a:headEnd/>
              <a:tailEnd/>
            </a:ln>
          </p:spPr>
          <p:txBody>
            <a:bodyPr wrap="none" anchor="ctr"/>
            <a:lstStyle/>
            <a:p>
              <a:endParaRPr lang="en-US" altLang="es-ES"/>
            </a:p>
          </p:txBody>
        </p:sp>
        <p:sp>
          <p:nvSpPr>
            <p:cNvPr id="14365" name="Text Box 33"/>
            <p:cNvSpPr txBox="1">
              <a:spLocks noChangeArrowheads="1"/>
            </p:cNvSpPr>
            <p:nvPr/>
          </p:nvSpPr>
          <p:spPr bwMode="auto">
            <a:xfrm>
              <a:off x="5226050" y="3719513"/>
              <a:ext cx="398463" cy="304800"/>
            </a:xfrm>
            <a:prstGeom prst="rect">
              <a:avLst/>
            </a:prstGeom>
            <a:noFill/>
            <a:ln w="57150">
              <a:noFill/>
              <a:miter lim="800000"/>
              <a:headEnd/>
              <a:tailEnd/>
            </a:ln>
          </p:spPr>
          <p:txBody>
            <a:bodyPr>
              <a:spAutoFit/>
            </a:bodyPr>
            <a:lstStyle/>
            <a:p>
              <a:pPr>
                <a:spcBef>
                  <a:spcPct val="50000"/>
                </a:spcBef>
              </a:pPr>
              <a:r>
                <a:rPr lang="en-US" altLang="es-ES" sz="1400" i="1">
                  <a:solidFill>
                    <a:srgbClr val="336699"/>
                  </a:solidFill>
                </a:rPr>
                <a:t>x</a:t>
              </a:r>
            </a:p>
          </p:txBody>
        </p:sp>
        <p:sp>
          <p:nvSpPr>
            <p:cNvPr id="14366" name="Text Box 34"/>
            <p:cNvSpPr txBox="1">
              <a:spLocks noChangeArrowheads="1"/>
            </p:cNvSpPr>
            <p:nvPr/>
          </p:nvSpPr>
          <p:spPr bwMode="auto">
            <a:xfrm>
              <a:off x="3236913" y="1533525"/>
              <a:ext cx="398462" cy="304800"/>
            </a:xfrm>
            <a:prstGeom prst="rect">
              <a:avLst/>
            </a:prstGeom>
            <a:noFill/>
            <a:ln w="57150">
              <a:noFill/>
              <a:miter lim="800000"/>
              <a:headEnd/>
              <a:tailEnd/>
            </a:ln>
          </p:spPr>
          <p:txBody>
            <a:bodyPr>
              <a:spAutoFit/>
            </a:bodyPr>
            <a:lstStyle/>
            <a:p>
              <a:pPr>
                <a:spcBef>
                  <a:spcPct val="50000"/>
                </a:spcBef>
              </a:pPr>
              <a:r>
                <a:rPr lang="en-US" altLang="es-ES" sz="1400" i="1">
                  <a:solidFill>
                    <a:srgbClr val="336699"/>
                  </a:solidFill>
                </a:rPr>
                <a:t>y</a:t>
              </a:r>
            </a:p>
          </p:txBody>
        </p:sp>
        <p:sp>
          <p:nvSpPr>
            <p:cNvPr id="14367" name="Line 36"/>
            <p:cNvSpPr>
              <a:spLocks noChangeShapeType="1"/>
            </p:cNvSpPr>
            <p:nvPr/>
          </p:nvSpPr>
          <p:spPr bwMode="auto">
            <a:xfrm flipH="1">
              <a:off x="6775450" y="1685925"/>
              <a:ext cx="1588" cy="2019300"/>
            </a:xfrm>
            <a:prstGeom prst="line">
              <a:avLst/>
            </a:prstGeom>
            <a:noFill/>
            <a:ln w="19050">
              <a:solidFill>
                <a:srgbClr val="C0C0C0"/>
              </a:solidFill>
              <a:round/>
              <a:headEnd/>
              <a:tailEnd/>
            </a:ln>
          </p:spPr>
          <p:txBody>
            <a:bodyPr wrap="none" anchor="ctr"/>
            <a:lstStyle/>
            <a:p>
              <a:endParaRPr lang="es-ES"/>
            </a:p>
          </p:txBody>
        </p:sp>
        <p:sp>
          <p:nvSpPr>
            <p:cNvPr id="14368" name="Line 37"/>
            <p:cNvSpPr>
              <a:spLocks noChangeShapeType="1"/>
            </p:cNvSpPr>
            <p:nvPr/>
          </p:nvSpPr>
          <p:spPr bwMode="auto">
            <a:xfrm>
              <a:off x="6777038" y="3705225"/>
              <a:ext cx="1838325" cy="14288"/>
            </a:xfrm>
            <a:prstGeom prst="line">
              <a:avLst/>
            </a:prstGeom>
            <a:noFill/>
            <a:ln w="19050">
              <a:solidFill>
                <a:srgbClr val="C0C0C0"/>
              </a:solidFill>
              <a:round/>
              <a:headEnd/>
              <a:tailEnd/>
            </a:ln>
          </p:spPr>
          <p:txBody>
            <a:bodyPr wrap="none" anchor="ctr"/>
            <a:lstStyle/>
            <a:p>
              <a:endParaRPr lang="es-ES"/>
            </a:p>
          </p:txBody>
        </p:sp>
        <p:sp>
          <p:nvSpPr>
            <p:cNvPr id="14369" name="Line 38"/>
            <p:cNvSpPr>
              <a:spLocks noChangeShapeType="1"/>
            </p:cNvSpPr>
            <p:nvPr/>
          </p:nvSpPr>
          <p:spPr bwMode="auto">
            <a:xfrm flipV="1">
              <a:off x="6775450" y="3705225"/>
              <a:ext cx="995363" cy="0"/>
            </a:xfrm>
            <a:prstGeom prst="line">
              <a:avLst/>
            </a:prstGeom>
            <a:noFill/>
            <a:ln w="28575">
              <a:solidFill>
                <a:srgbClr val="000000"/>
              </a:solidFill>
              <a:round/>
              <a:headEnd/>
              <a:tailEnd/>
            </a:ln>
          </p:spPr>
          <p:txBody>
            <a:bodyPr wrap="none" anchor="ctr"/>
            <a:lstStyle/>
            <a:p>
              <a:endParaRPr lang="es-ES"/>
            </a:p>
          </p:txBody>
        </p:sp>
        <p:sp>
          <p:nvSpPr>
            <p:cNvPr id="14370" name="Line 39"/>
            <p:cNvSpPr>
              <a:spLocks noChangeShapeType="1"/>
            </p:cNvSpPr>
            <p:nvPr/>
          </p:nvSpPr>
          <p:spPr bwMode="auto">
            <a:xfrm flipH="1">
              <a:off x="6777038" y="2701925"/>
              <a:ext cx="785812" cy="1017588"/>
            </a:xfrm>
            <a:prstGeom prst="line">
              <a:avLst/>
            </a:prstGeom>
            <a:noFill/>
            <a:ln w="28575">
              <a:solidFill>
                <a:srgbClr val="000000"/>
              </a:solidFill>
              <a:round/>
              <a:headEnd/>
              <a:tailEnd/>
            </a:ln>
          </p:spPr>
          <p:txBody>
            <a:bodyPr wrap="none" anchor="ctr"/>
            <a:lstStyle/>
            <a:p>
              <a:endParaRPr lang="es-ES"/>
            </a:p>
          </p:txBody>
        </p:sp>
        <p:sp>
          <p:nvSpPr>
            <p:cNvPr id="14371" name="Oval 40"/>
            <p:cNvSpPr>
              <a:spLocks noChangeArrowheads="1"/>
            </p:cNvSpPr>
            <p:nvPr/>
          </p:nvSpPr>
          <p:spPr bwMode="auto">
            <a:xfrm>
              <a:off x="6726238" y="3651250"/>
              <a:ext cx="100012" cy="107950"/>
            </a:xfrm>
            <a:prstGeom prst="ellipse">
              <a:avLst/>
            </a:prstGeom>
            <a:solidFill>
              <a:srgbClr val="000000"/>
            </a:solidFill>
            <a:ln w="19050">
              <a:solidFill>
                <a:srgbClr val="000000"/>
              </a:solidFill>
              <a:round/>
              <a:headEnd/>
              <a:tailEnd/>
            </a:ln>
          </p:spPr>
          <p:txBody>
            <a:bodyPr wrap="none" anchor="ctr"/>
            <a:lstStyle/>
            <a:p>
              <a:endParaRPr lang="en-US" altLang="es-ES"/>
            </a:p>
          </p:txBody>
        </p:sp>
        <p:sp>
          <p:nvSpPr>
            <p:cNvPr id="14372" name="Oval 41"/>
            <p:cNvSpPr>
              <a:spLocks noChangeArrowheads="1"/>
            </p:cNvSpPr>
            <p:nvPr/>
          </p:nvSpPr>
          <p:spPr bwMode="auto">
            <a:xfrm>
              <a:off x="7512050" y="2654300"/>
              <a:ext cx="100013" cy="107950"/>
            </a:xfrm>
            <a:prstGeom prst="ellipse">
              <a:avLst/>
            </a:prstGeom>
            <a:solidFill>
              <a:srgbClr val="000000"/>
            </a:solidFill>
            <a:ln w="19050">
              <a:solidFill>
                <a:srgbClr val="000000"/>
              </a:solidFill>
              <a:round/>
              <a:headEnd/>
              <a:tailEnd/>
            </a:ln>
          </p:spPr>
          <p:txBody>
            <a:bodyPr wrap="none" anchor="ctr"/>
            <a:lstStyle/>
            <a:p>
              <a:endParaRPr lang="en-US" altLang="es-ES"/>
            </a:p>
          </p:txBody>
        </p:sp>
        <p:sp>
          <p:nvSpPr>
            <p:cNvPr id="14373" name="Oval 42"/>
            <p:cNvSpPr>
              <a:spLocks noChangeArrowheads="1"/>
            </p:cNvSpPr>
            <p:nvPr/>
          </p:nvSpPr>
          <p:spPr bwMode="auto">
            <a:xfrm>
              <a:off x="7721600" y="3651250"/>
              <a:ext cx="100013" cy="107950"/>
            </a:xfrm>
            <a:prstGeom prst="ellipse">
              <a:avLst/>
            </a:prstGeom>
            <a:solidFill>
              <a:srgbClr val="000000"/>
            </a:solidFill>
            <a:ln w="19050">
              <a:solidFill>
                <a:srgbClr val="000000"/>
              </a:solidFill>
              <a:round/>
              <a:headEnd/>
              <a:tailEnd/>
            </a:ln>
          </p:spPr>
          <p:txBody>
            <a:bodyPr wrap="none" anchor="ctr"/>
            <a:lstStyle/>
            <a:p>
              <a:endParaRPr lang="en-US" altLang="es-ES"/>
            </a:p>
          </p:txBody>
        </p:sp>
        <p:sp>
          <p:nvSpPr>
            <p:cNvPr id="14374" name="Text Box 43"/>
            <p:cNvSpPr txBox="1">
              <a:spLocks noChangeArrowheads="1"/>
            </p:cNvSpPr>
            <p:nvPr/>
          </p:nvSpPr>
          <p:spPr bwMode="auto">
            <a:xfrm>
              <a:off x="8416925" y="3719513"/>
              <a:ext cx="398463" cy="304800"/>
            </a:xfrm>
            <a:prstGeom prst="rect">
              <a:avLst/>
            </a:prstGeom>
            <a:noFill/>
            <a:ln w="57150">
              <a:noFill/>
              <a:miter lim="800000"/>
              <a:headEnd/>
              <a:tailEnd/>
            </a:ln>
          </p:spPr>
          <p:txBody>
            <a:bodyPr>
              <a:spAutoFit/>
            </a:bodyPr>
            <a:lstStyle/>
            <a:p>
              <a:pPr>
                <a:spcBef>
                  <a:spcPct val="50000"/>
                </a:spcBef>
              </a:pPr>
              <a:r>
                <a:rPr lang="en-US" altLang="es-ES" sz="1400" i="1">
                  <a:solidFill>
                    <a:srgbClr val="336699"/>
                  </a:solidFill>
                </a:rPr>
                <a:t>x</a:t>
              </a:r>
            </a:p>
          </p:txBody>
        </p:sp>
        <p:sp>
          <p:nvSpPr>
            <p:cNvPr id="14375" name="Text Box 44"/>
            <p:cNvSpPr txBox="1">
              <a:spLocks noChangeArrowheads="1"/>
            </p:cNvSpPr>
            <p:nvPr/>
          </p:nvSpPr>
          <p:spPr bwMode="auto">
            <a:xfrm>
              <a:off x="6426200" y="1533525"/>
              <a:ext cx="398463" cy="304800"/>
            </a:xfrm>
            <a:prstGeom prst="rect">
              <a:avLst/>
            </a:prstGeom>
            <a:noFill/>
            <a:ln w="57150">
              <a:noFill/>
              <a:miter lim="800000"/>
              <a:headEnd/>
              <a:tailEnd/>
            </a:ln>
          </p:spPr>
          <p:txBody>
            <a:bodyPr>
              <a:spAutoFit/>
            </a:bodyPr>
            <a:lstStyle/>
            <a:p>
              <a:pPr>
                <a:spcBef>
                  <a:spcPct val="50000"/>
                </a:spcBef>
              </a:pPr>
              <a:r>
                <a:rPr lang="en-US" altLang="es-ES" sz="1400" i="1">
                  <a:solidFill>
                    <a:srgbClr val="336699"/>
                  </a:solidFill>
                </a:rPr>
                <a:t>y</a:t>
              </a:r>
            </a:p>
          </p:txBody>
        </p:sp>
        <p:sp>
          <p:nvSpPr>
            <p:cNvPr id="14376" name="Line 49"/>
            <p:cNvSpPr>
              <a:spLocks noChangeShapeType="1"/>
            </p:cNvSpPr>
            <p:nvPr/>
          </p:nvSpPr>
          <p:spPr bwMode="auto">
            <a:xfrm>
              <a:off x="7561263" y="2692400"/>
              <a:ext cx="211137" cy="1027113"/>
            </a:xfrm>
            <a:prstGeom prst="line">
              <a:avLst/>
            </a:prstGeom>
            <a:noFill/>
            <a:ln w="28575">
              <a:solidFill>
                <a:srgbClr val="000000"/>
              </a:solidFill>
              <a:round/>
              <a:headEnd/>
              <a:tailEnd/>
            </a:ln>
          </p:spPr>
          <p:txBody>
            <a:bodyPr wrap="none" anchor="ctr"/>
            <a:lstStyle/>
            <a:p>
              <a:endParaRPr lang="es-ES"/>
            </a:p>
          </p:txBody>
        </p:sp>
        <p:sp>
          <p:nvSpPr>
            <p:cNvPr id="14377" name="Freeform 62"/>
            <p:cNvSpPr>
              <a:spLocks/>
            </p:cNvSpPr>
            <p:nvPr/>
          </p:nvSpPr>
          <p:spPr bwMode="auto">
            <a:xfrm>
              <a:off x="1481138" y="1841500"/>
              <a:ext cx="2540000" cy="919163"/>
            </a:xfrm>
            <a:custGeom>
              <a:avLst/>
              <a:gdLst>
                <a:gd name="T0" fmla="*/ 0 w 2326"/>
                <a:gd name="T1" fmla="*/ 2147483647 h 795"/>
                <a:gd name="T2" fmla="*/ 2147483647 w 2326"/>
                <a:gd name="T3" fmla="*/ 2147483647 h 795"/>
                <a:gd name="T4" fmla="*/ 2147483647 w 2326"/>
                <a:gd name="T5" fmla="*/ 2147483647 h 795"/>
                <a:gd name="T6" fmla="*/ 2147483647 w 2326"/>
                <a:gd name="T7" fmla="*/ 2147483647 h 795"/>
                <a:gd name="T8" fmla="*/ 2147483647 w 2326"/>
                <a:gd name="T9" fmla="*/ 2147483647 h 795"/>
                <a:gd name="T10" fmla="*/ 2147483647 w 2326"/>
                <a:gd name="T11" fmla="*/ 2147483647 h 795"/>
                <a:gd name="T12" fmla="*/ 0 60000 65536"/>
                <a:gd name="T13" fmla="*/ 0 60000 65536"/>
                <a:gd name="T14" fmla="*/ 0 60000 65536"/>
                <a:gd name="T15" fmla="*/ 0 60000 65536"/>
                <a:gd name="T16" fmla="*/ 0 60000 65536"/>
                <a:gd name="T17" fmla="*/ 0 60000 65536"/>
                <a:gd name="T18" fmla="*/ 0 w 2326"/>
                <a:gd name="T19" fmla="*/ 0 h 795"/>
                <a:gd name="T20" fmla="*/ 2326 w 2326"/>
                <a:gd name="T21" fmla="*/ 795 h 795"/>
              </a:gdLst>
              <a:ahLst/>
              <a:cxnLst>
                <a:cxn ang="T12">
                  <a:pos x="T0" y="T1"/>
                </a:cxn>
                <a:cxn ang="T13">
                  <a:pos x="T2" y="T3"/>
                </a:cxn>
                <a:cxn ang="T14">
                  <a:pos x="T4" y="T5"/>
                </a:cxn>
                <a:cxn ang="T15">
                  <a:pos x="T6" y="T7"/>
                </a:cxn>
                <a:cxn ang="T16">
                  <a:pos x="T8" y="T9"/>
                </a:cxn>
                <a:cxn ang="T17">
                  <a:pos x="T10" y="T11"/>
                </a:cxn>
              </a:cxnLst>
              <a:rect l="T18" t="T19" r="T20" b="T21"/>
              <a:pathLst>
                <a:path w="2326" h="795">
                  <a:moveTo>
                    <a:pt x="0" y="795"/>
                  </a:moveTo>
                  <a:cubicBezTo>
                    <a:pt x="46" y="734"/>
                    <a:pt x="154" y="542"/>
                    <a:pt x="278" y="427"/>
                  </a:cubicBezTo>
                  <a:cubicBezTo>
                    <a:pt x="402" y="312"/>
                    <a:pt x="579" y="176"/>
                    <a:pt x="742" y="107"/>
                  </a:cubicBezTo>
                  <a:cubicBezTo>
                    <a:pt x="905" y="38"/>
                    <a:pt x="1078" y="0"/>
                    <a:pt x="1254" y="11"/>
                  </a:cubicBezTo>
                  <a:cubicBezTo>
                    <a:pt x="1430" y="22"/>
                    <a:pt x="1619" y="73"/>
                    <a:pt x="1798" y="171"/>
                  </a:cubicBezTo>
                  <a:cubicBezTo>
                    <a:pt x="1977" y="269"/>
                    <a:pt x="2216" y="508"/>
                    <a:pt x="2326" y="597"/>
                  </a:cubicBezTo>
                </a:path>
              </a:pathLst>
            </a:custGeom>
            <a:noFill/>
            <a:ln w="57150" cap="flat" cmpd="sng">
              <a:solidFill>
                <a:srgbClr val="FF0000"/>
              </a:solidFill>
              <a:prstDash val="solid"/>
              <a:round/>
              <a:headEnd type="none" w="med" len="med"/>
              <a:tailEnd type="triangle" w="med" len="med"/>
            </a:ln>
          </p:spPr>
          <p:txBody>
            <a:bodyPr wrap="none" anchor="ctr"/>
            <a:lstStyle/>
            <a:p>
              <a:endParaRPr lang="es-ES"/>
            </a:p>
          </p:txBody>
        </p:sp>
        <p:sp>
          <p:nvSpPr>
            <p:cNvPr id="14378" name="Freeform 64"/>
            <p:cNvSpPr>
              <a:spLocks/>
            </p:cNvSpPr>
            <p:nvPr/>
          </p:nvSpPr>
          <p:spPr bwMode="auto">
            <a:xfrm rot="1334399" flipH="1">
              <a:off x="4849813" y="2478088"/>
              <a:ext cx="2239962" cy="623887"/>
            </a:xfrm>
            <a:custGeom>
              <a:avLst/>
              <a:gdLst>
                <a:gd name="T0" fmla="*/ 0 w 1800"/>
                <a:gd name="T1" fmla="*/ 2147483647 h 534"/>
                <a:gd name="T2" fmla="*/ 2147483647 w 1800"/>
                <a:gd name="T3" fmla="*/ 2147483647 h 534"/>
                <a:gd name="T4" fmla="*/ 2147483647 w 1800"/>
                <a:gd name="T5" fmla="*/ 2147483647 h 534"/>
                <a:gd name="T6" fmla="*/ 2147483647 w 1800"/>
                <a:gd name="T7" fmla="*/ 2147483647 h 534"/>
                <a:gd name="T8" fmla="*/ 2147483647 w 1800"/>
                <a:gd name="T9" fmla="*/ 2147483647 h 534"/>
                <a:gd name="T10" fmla="*/ 2147483647 w 1800"/>
                <a:gd name="T11" fmla="*/ 2147483647 h 534"/>
                <a:gd name="T12" fmla="*/ 2147483647 w 1800"/>
                <a:gd name="T13" fmla="*/ 2147483647 h 534"/>
                <a:gd name="T14" fmla="*/ 0 60000 65536"/>
                <a:gd name="T15" fmla="*/ 0 60000 65536"/>
                <a:gd name="T16" fmla="*/ 0 60000 65536"/>
                <a:gd name="T17" fmla="*/ 0 60000 65536"/>
                <a:gd name="T18" fmla="*/ 0 60000 65536"/>
                <a:gd name="T19" fmla="*/ 0 60000 65536"/>
                <a:gd name="T20" fmla="*/ 0 60000 65536"/>
                <a:gd name="T21" fmla="*/ 0 w 1800"/>
                <a:gd name="T22" fmla="*/ 0 h 534"/>
                <a:gd name="T23" fmla="*/ 1800 w 1800"/>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0" h="534">
                  <a:moveTo>
                    <a:pt x="0" y="213"/>
                  </a:moveTo>
                  <a:cubicBezTo>
                    <a:pt x="59" y="189"/>
                    <a:pt x="238" y="104"/>
                    <a:pt x="352" y="69"/>
                  </a:cubicBezTo>
                  <a:cubicBezTo>
                    <a:pt x="466" y="34"/>
                    <a:pt x="574" y="10"/>
                    <a:pt x="682" y="5"/>
                  </a:cubicBezTo>
                  <a:cubicBezTo>
                    <a:pt x="790" y="0"/>
                    <a:pt x="903" y="15"/>
                    <a:pt x="1002" y="37"/>
                  </a:cubicBezTo>
                  <a:cubicBezTo>
                    <a:pt x="1101" y="59"/>
                    <a:pt x="1195" y="96"/>
                    <a:pt x="1280" y="138"/>
                  </a:cubicBezTo>
                  <a:cubicBezTo>
                    <a:pt x="1365" y="180"/>
                    <a:pt x="1427" y="221"/>
                    <a:pt x="1514" y="287"/>
                  </a:cubicBezTo>
                  <a:cubicBezTo>
                    <a:pt x="1601" y="353"/>
                    <a:pt x="1741" y="483"/>
                    <a:pt x="1800" y="534"/>
                  </a:cubicBezTo>
                </a:path>
              </a:pathLst>
            </a:custGeom>
            <a:noFill/>
            <a:ln w="57150" cap="flat" cmpd="sng">
              <a:solidFill>
                <a:srgbClr val="FF0000"/>
              </a:solidFill>
              <a:prstDash val="solid"/>
              <a:round/>
              <a:headEnd type="none" w="med" len="med"/>
              <a:tailEnd type="triangle" w="med" len="med"/>
            </a:ln>
          </p:spPr>
          <p:txBody>
            <a:bodyPr wrap="none" anchor="ctr"/>
            <a:lstStyle/>
            <a:p>
              <a:endParaRPr lang="es-ES"/>
            </a:p>
          </p:txBody>
        </p:sp>
        <p:sp>
          <p:nvSpPr>
            <p:cNvPr id="14379" name="Freeform 65"/>
            <p:cNvSpPr>
              <a:spLocks/>
            </p:cNvSpPr>
            <p:nvPr/>
          </p:nvSpPr>
          <p:spPr bwMode="auto">
            <a:xfrm>
              <a:off x="1503363" y="3835400"/>
              <a:ext cx="5691187" cy="487363"/>
            </a:xfrm>
            <a:custGeom>
              <a:avLst/>
              <a:gdLst>
                <a:gd name="T0" fmla="*/ 0 w 4091"/>
                <a:gd name="T1" fmla="*/ 0 h 747"/>
                <a:gd name="T2" fmla="*/ 2147483647 w 4091"/>
                <a:gd name="T3" fmla="*/ 2147483647 h 747"/>
                <a:gd name="T4" fmla="*/ 2147483647 w 4091"/>
                <a:gd name="T5" fmla="*/ 2147483647 h 747"/>
                <a:gd name="T6" fmla="*/ 2147483647 w 4091"/>
                <a:gd name="T7" fmla="*/ 2147483647 h 747"/>
                <a:gd name="T8" fmla="*/ 2147483647 w 4091"/>
                <a:gd name="T9" fmla="*/ 2147483647 h 747"/>
                <a:gd name="T10" fmla="*/ 2147483647 w 4091"/>
                <a:gd name="T11" fmla="*/ 2147483647 h 747"/>
                <a:gd name="T12" fmla="*/ 0 60000 65536"/>
                <a:gd name="T13" fmla="*/ 0 60000 65536"/>
                <a:gd name="T14" fmla="*/ 0 60000 65536"/>
                <a:gd name="T15" fmla="*/ 0 60000 65536"/>
                <a:gd name="T16" fmla="*/ 0 60000 65536"/>
                <a:gd name="T17" fmla="*/ 0 60000 65536"/>
                <a:gd name="T18" fmla="*/ 0 w 4091"/>
                <a:gd name="T19" fmla="*/ 0 h 747"/>
                <a:gd name="T20" fmla="*/ 4091 w 4091"/>
                <a:gd name="T21" fmla="*/ 747 h 747"/>
              </a:gdLst>
              <a:ahLst/>
              <a:cxnLst>
                <a:cxn ang="T12">
                  <a:pos x="T0" y="T1"/>
                </a:cxn>
                <a:cxn ang="T13">
                  <a:pos x="T2" y="T3"/>
                </a:cxn>
                <a:cxn ang="T14">
                  <a:pos x="T4" y="T5"/>
                </a:cxn>
                <a:cxn ang="T15">
                  <a:pos x="T6" y="T7"/>
                </a:cxn>
                <a:cxn ang="T16">
                  <a:pos x="T8" y="T9"/>
                </a:cxn>
                <a:cxn ang="T17">
                  <a:pos x="T10" y="T11"/>
                </a:cxn>
              </a:cxnLst>
              <a:rect l="T18" t="T19" r="T20" b="T21"/>
              <a:pathLst>
                <a:path w="4091" h="747">
                  <a:moveTo>
                    <a:pt x="0" y="0"/>
                  </a:moveTo>
                  <a:cubicBezTo>
                    <a:pt x="93" y="64"/>
                    <a:pt x="358" y="277"/>
                    <a:pt x="560" y="384"/>
                  </a:cubicBezTo>
                  <a:cubicBezTo>
                    <a:pt x="762" y="491"/>
                    <a:pt x="945" y="582"/>
                    <a:pt x="1211" y="640"/>
                  </a:cubicBezTo>
                  <a:cubicBezTo>
                    <a:pt x="1477" y="698"/>
                    <a:pt x="1846" y="747"/>
                    <a:pt x="2155" y="731"/>
                  </a:cubicBezTo>
                  <a:cubicBezTo>
                    <a:pt x="2464" y="715"/>
                    <a:pt x="2744" y="654"/>
                    <a:pt x="3067" y="544"/>
                  </a:cubicBezTo>
                  <a:cubicBezTo>
                    <a:pt x="3390" y="434"/>
                    <a:pt x="3878" y="168"/>
                    <a:pt x="4091" y="69"/>
                  </a:cubicBezTo>
                </a:path>
              </a:pathLst>
            </a:custGeom>
            <a:noFill/>
            <a:ln w="57150" cap="flat" cmpd="sng">
              <a:solidFill>
                <a:srgbClr val="FF0000"/>
              </a:solidFill>
              <a:prstDash val="solid"/>
              <a:round/>
              <a:headEnd type="none" w="med" len="med"/>
              <a:tailEnd type="triangle" w="med" len="med"/>
            </a:ln>
          </p:spPr>
          <p:txBody>
            <a:bodyPr wrap="none" anchor="ctr"/>
            <a:lstStyle/>
            <a:p>
              <a:endParaRPr lang="es-ES"/>
            </a:p>
          </p:txBody>
        </p:sp>
        <p:sp>
          <p:nvSpPr>
            <p:cNvPr id="980034" name="Text Box 66"/>
            <p:cNvSpPr txBox="1">
              <a:spLocks noChangeArrowheads="1"/>
            </p:cNvSpPr>
            <p:nvPr/>
          </p:nvSpPr>
          <p:spPr bwMode="auto">
            <a:xfrm>
              <a:off x="1127125" y="1184275"/>
              <a:ext cx="1193800" cy="522288"/>
            </a:xfrm>
            <a:prstGeom prst="rect">
              <a:avLst/>
            </a:prstGeom>
            <a:noFill/>
            <a:ln w="57150">
              <a:noFill/>
              <a:miter lim="800000"/>
              <a:headEnd/>
              <a:tailEnd/>
            </a:ln>
            <a:effectLst/>
          </p:spPr>
          <p:txBody>
            <a:bodyPr>
              <a:spAutoFit/>
            </a:bodyPr>
            <a:lstStyle/>
            <a:p>
              <a:pPr>
                <a:spcBef>
                  <a:spcPct val="50000"/>
                </a:spcBef>
                <a:defRPr/>
              </a:pPr>
              <a:r>
                <a:rPr lang="en-US" sz="1400" b="1" i="1" dirty="0">
                  <a:solidFill>
                    <a:srgbClr val="000000"/>
                  </a:solidFill>
                  <a:latin typeface="+mj-lt"/>
                  <a:ea typeface="+mn-ea"/>
                  <a:cs typeface="Arial" charset="0"/>
                </a:rPr>
                <a:t>Reference triangle</a:t>
              </a:r>
            </a:p>
          </p:txBody>
        </p:sp>
        <p:sp>
          <p:nvSpPr>
            <p:cNvPr id="14381" name="Text Box 67"/>
            <p:cNvSpPr txBox="1">
              <a:spLocks noChangeArrowheads="1"/>
            </p:cNvSpPr>
            <p:nvPr/>
          </p:nvSpPr>
          <p:spPr bwMode="auto">
            <a:xfrm>
              <a:off x="1127125" y="3128963"/>
              <a:ext cx="398463" cy="304800"/>
            </a:xfrm>
            <a:prstGeom prst="rect">
              <a:avLst/>
            </a:prstGeom>
            <a:noFill/>
            <a:ln w="57150">
              <a:noFill/>
              <a:miter lim="800000"/>
              <a:headEnd/>
              <a:tailEnd/>
            </a:ln>
          </p:spPr>
          <p:txBody>
            <a:bodyPr>
              <a:spAutoFit/>
            </a:bodyPr>
            <a:lstStyle/>
            <a:p>
              <a:pPr>
                <a:spcBef>
                  <a:spcPct val="50000"/>
                </a:spcBef>
              </a:pPr>
              <a:r>
                <a:rPr lang="en-US" altLang="es-ES" sz="1400" i="1">
                  <a:solidFill>
                    <a:srgbClr val="000000"/>
                  </a:solidFill>
                </a:rPr>
                <a:t>t</a:t>
              </a:r>
              <a:r>
                <a:rPr lang="en-US" altLang="es-ES" sz="1400" b="1" i="1" baseline="-25000">
                  <a:solidFill>
                    <a:srgbClr val="000000"/>
                  </a:solidFill>
                </a:rPr>
                <a:t>R</a:t>
              </a:r>
              <a:endParaRPr lang="en-US" altLang="es-ES" sz="1400" b="1" i="1">
                <a:solidFill>
                  <a:srgbClr val="000000"/>
                </a:solidFill>
              </a:endParaRPr>
            </a:p>
          </p:txBody>
        </p:sp>
        <p:sp>
          <p:nvSpPr>
            <p:cNvPr id="14382" name="Text Box 73"/>
            <p:cNvSpPr txBox="1">
              <a:spLocks noChangeArrowheads="1"/>
            </p:cNvSpPr>
            <p:nvPr/>
          </p:nvSpPr>
          <p:spPr bwMode="auto">
            <a:xfrm>
              <a:off x="4716463" y="1689100"/>
              <a:ext cx="665162" cy="368300"/>
            </a:xfrm>
            <a:prstGeom prst="rect">
              <a:avLst/>
            </a:prstGeom>
            <a:noFill/>
            <a:ln w="57150">
              <a:noFill/>
              <a:miter lim="800000"/>
              <a:headEnd/>
              <a:tailEnd/>
            </a:ln>
          </p:spPr>
          <p:txBody>
            <a:bodyPr>
              <a:spAutoFit/>
            </a:bodyPr>
            <a:lstStyle/>
            <a:p>
              <a:pPr>
                <a:spcBef>
                  <a:spcPct val="50000"/>
                </a:spcBef>
              </a:pPr>
              <a:endParaRPr lang="es-ES" altLang="es-ES"/>
            </a:p>
          </p:txBody>
        </p:sp>
        <p:sp>
          <p:nvSpPr>
            <p:cNvPr id="14383" name="Text Box 83"/>
            <p:cNvSpPr txBox="1">
              <a:spLocks noChangeArrowheads="1"/>
            </p:cNvSpPr>
            <p:nvPr/>
          </p:nvSpPr>
          <p:spPr bwMode="auto">
            <a:xfrm>
              <a:off x="7177088" y="3271838"/>
              <a:ext cx="398462" cy="304800"/>
            </a:xfrm>
            <a:prstGeom prst="rect">
              <a:avLst/>
            </a:prstGeom>
            <a:noFill/>
            <a:ln w="57150">
              <a:noFill/>
              <a:miter lim="800000"/>
              <a:headEnd/>
              <a:tailEnd/>
            </a:ln>
          </p:spPr>
          <p:txBody>
            <a:bodyPr>
              <a:spAutoFit/>
            </a:bodyPr>
            <a:lstStyle/>
            <a:p>
              <a:pPr>
                <a:spcBef>
                  <a:spcPct val="50000"/>
                </a:spcBef>
              </a:pPr>
              <a:r>
                <a:rPr lang="en-US" altLang="es-ES" sz="1400" i="1">
                  <a:solidFill>
                    <a:srgbClr val="000000"/>
                  </a:solidFill>
                </a:rPr>
                <a:t>t</a:t>
              </a:r>
              <a:r>
                <a:rPr lang="en-US" altLang="es-ES" sz="1400" b="1" i="1" baseline="-25000">
                  <a:solidFill>
                    <a:srgbClr val="000000"/>
                  </a:solidFill>
                </a:rPr>
                <a:t>I</a:t>
              </a:r>
              <a:endParaRPr lang="en-US" altLang="es-ES" sz="1400" b="1" i="1">
                <a:solidFill>
                  <a:srgbClr val="000000"/>
                </a:solidFill>
              </a:endParaRPr>
            </a:p>
          </p:txBody>
        </p:sp>
        <p:sp>
          <p:nvSpPr>
            <p:cNvPr id="14384" name="Text Box 84"/>
            <p:cNvSpPr txBox="1">
              <a:spLocks noChangeArrowheads="1"/>
            </p:cNvSpPr>
            <p:nvPr/>
          </p:nvSpPr>
          <p:spPr bwMode="auto">
            <a:xfrm>
              <a:off x="4246563" y="2547938"/>
              <a:ext cx="400050" cy="304800"/>
            </a:xfrm>
            <a:prstGeom prst="rect">
              <a:avLst/>
            </a:prstGeom>
            <a:noFill/>
            <a:ln w="57150">
              <a:noFill/>
              <a:miter lim="800000"/>
              <a:headEnd/>
              <a:tailEnd/>
            </a:ln>
          </p:spPr>
          <p:txBody>
            <a:bodyPr>
              <a:spAutoFit/>
            </a:bodyPr>
            <a:lstStyle/>
            <a:p>
              <a:pPr>
                <a:spcBef>
                  <a:spcPct val="50000"/>
                </a:spcBef>
              </a:pPr>
              <a:r>
                <a:rPr lang="en-US" altLang="es-ES" sz="1400" i="1">
                  <a:solidFill>
                    <a:srgbClr val="000000"/>
                  </a:solidFill>
                </a:rPr>
                <a:t>t</a:t>
              </a:r>
            </a:p>
          </p:txBody>
        </p:sp>
        <p:sp>
          <p:nvSpPr>
            <p:cNvPr id="980053" name="Text Box 85"/>
            <p:cNvSpPr txBox="1">
              <a:spLocks noChangeArrowheads="1"/>
            </p:cNvSpPr>
            <p:nvPr/>
          </p:nvSpPr>
          <p:spPr bwMode="auto">
            <a:xfrm>
              <a:off x="3984625" y="1184275"/>
              <a:ext cx="1193800" cy="522288"/>
            </a:xfrm>
            <a:prstGeom prst="rect">
              <a:avLst/>
            </a:prstGeom>
            <a:noFill/>
            <a:ln w="57150">
              <a:noFill/>
              <a:miter lim="800000"/>
              <a:headEnd/>
              <a:tailEnd/>
            </a:ln>
            <a:effectLst/>
          </p:spPr>
          <p:txBody>
            <a:bodyPr>
              <a:spAutoFit/>
            </a:bodyPr>
            <a:lstStyle/>
            <a:p>
              <a:pPr>
                <a:spcBef>
                  <a:spcPct val="50000"/>
                </a:spcBef>
                <a:defRPr/>
              </a:pPr>
              <a:r>
                <a:rPr lang="en-US" sz="1400" b="1" i="1" dirty="0">
                  <a:solidFill>
                    <a:srgbClr val="000000"/>
                  </a:solidFill>
                  <a:latin typeface="+mj-lt"/>
                  <a:ea typeface="+mn-ea"/>
                  <a:cs typeface="Arial" charset="0"/>
                </a:rPr>
                <a:t>Physical triangle</a:t>
              </a:r>
            </a:p>
          </p:txBody>
        </p:sp>
        <p:sp>
          <p:nvSpPr>
            <p:cNvPr id="14386" name="Text Box 87"/>
            <p:cNvSpPr txBox="1">
              <a:spLocks noChangeArrowheads="1"/>
            </p:cNvSpPr>
            <p:nvPr/>
          </p:nvSpPr>
          <p:spPr bwMode="auto">
            <a:xfrm>
              <a:off x="2522538" y="1471613"/>
              <a:ext cx="598487" cy="396875"/>
            </a:xfrm>
            <a:prstGeom prst="rect">
              <a:avLst/>
            </a:prstGeom>
            <a:noFill/>
            <a:ln w="57150">
              <a:noFill/>
              <a:miter lim="800000"/>
              <a:headEnd/>
              <a:tailEnd/>
            </a:ln>
          </p:spPr>
          <p:txBody>
            <a:bodyPr>
              <a:spAutoFit/>
            </a:bodyPr>
            <a:lstStyle/>
            <a:p>
              <a:pPr>
                <a:spcBef>
                  <a:spcPct val="50000"/>
                </a:spcBef>
              </a:pPr>
              <a:r>
                <a:rPr lang="en-US" altLang="es-ES" sz="2000" b="1" i="1"/>
                <a:t>A</a:t>
              </a:r>
            </a:p>
          </p:txBody>
        </p:sp>
        <p:sp>
          <p:nvSpPr>
            <p:cNvPr id="14387" name="Text Box 88"/>
            <p:cNvSpPr txBox="1">
              <a:spLocks noChangeArrowheads="1"/>
            </p:cNvSpPr>
            <p:nvPr/>
          </p:nvSpPr>
          <p:spPr bwMode="auto">
            <a:xfrm>
              <a:off x="3786188" y="3886200"/>
              <a:ext cx="930275" cy="396875"/>
            </a:xfrm>
            <a:prstGeom prst="rect">
              <a:avLst/>
            </a:prstGeom>
            <a:noFill/>
            <a:ln w="57150">
              <a:noFill/>
              <a:miter lim="800000"/>
              <a:headEnd/>
              <a:tailEnd/>
            </a:ln>
          </p:spPr>
          <p:txBody>
            <a:bodyPr>
              <a:spAutoFit/>
            </a:bodyPr>
            <a:lstStyle/>
            <a:p>
              <a:pPr>
                <a:spcBef>
                  <a:spcPct val="50000"/>
                </a:spcBef>
              </a:pPr>
              <a:r>
                <a:rPr lang="en-US" altLang="es-ES" sz="2000" b="1" i="1"/>
                <a:t>W</a:t>
              </a:r>
            </a:p>
          </p:txBody>
        </p:sp>
        <p:sp>
          <p:nvSpPr>
            <p:cNvPr id="14388" name="Text Box 89"/>
            <p:cNvSpPr txBox="1">
              <a:spLocks noChangeArrowheads="1"/>
            </p:cNvSpPr>
            <p:nvPr/>
          </p:nvSpPr>
          <p:spPr bwMode="auto">
            <a:xfrm>
              <a:off x="5313363" y="1985963"/>
              <a:ext cx="1331912" cy="396875"/>
            </a:xfrm>
            <a:prstGeom prst="rect">
              <a:avLst/>
            </a:prstGeom>
            <a:noFill/>
            <a:ln w="57150">
              <a:noFill/>
              <a:miter lim="800000"/>
              <a:headEnd/>
              <a:tailEnd/>
            </a:ln>
          </p:spPr>
          <p:txBody>
            <a:bodyPr>
              <a:spAutoFit/>
            </a:bodyPr>
            <a:lstStyle/>
            <a:p>
              <a:pPr>
                <a:spcBef>
                  <a:spcPct val="50000"/>
                </a:spcBef>
              </a:pPr>
              <a:r>
                <a:rPr lang="en-US" altLang="es-ES" sz="2000" b="1" i="1"/>
                <a:t>S = AW </a:t>
              </a:r>
              <a:r>
                <a:rPr lang="en-US" altLang="es-ES" sz="1600" b="1" i="1" baseline="84000"/>
                <a:t>-1</a:t>
              </a:r>
            </a:p>
          </p:txBody>
        </p:sp>
        <p:graphicFrame>
          <p:nvGraphicFramePr>
            <p:cNvPr id="14389" name="Object 2"/>
            <p:cNvGraphicFramePr>
              <a:graphicFrameLocks noChangeAspect="1"/>
            </p:cNvGraphicFramePr>
            <p:nvPr/>
          </p:nvGraphicFramePr>
          <p:xfrm>
            <a:off x="354013" y="4414838"/>
            <a:ext cx="947737" cy="339725"/>
          </p:xfrm>
          <a:graphic>
            <a:graphicData uri="http://schemas.openxmlformats.org/presentationml/2006/ole">
              <p:oleObj spid="_x0000_s14389" name="Ecuación" r:id="rId7" imgW="596563" imgH="190592" progId="Equation.3">
                <p:embed/>
              </p:oleObj>
            </a:graphicData>
          </a:graphic>
        </p:graphicFrame>
        <p:sp>
          <p:nvSpPr>
            <p:cNvPr id="980116" name="Rectangle 148"/>
            <p:cNvSpPr>
              <a:spLocks noChangeArrowheads="1"/>
            </p:cNvSpPr>
            <p:nvPr/>
          </p:nvSpPr>
          <p:spPr bwMode="auto">
            <a:xfrm>
              <a:off x="1263650" y="4418013"/>
              <a:ext cx="3524250" cy="368300"/>
            </a:xfrm>
            <a:prstGeom prst="rect">
              <a:avLst/>
            </a:prstGeom>
            <a:noFill/>
            <a:ln w="31750" algn="ctr">
              <a:noFill/>
              <a:miter lim="800000"/>
              <a:headEnd/>
              <a:tailEnd/>
            </a:ln>
            <a:effectLst/>
          </p:spPr>
          <p:txBody>
            <a:bodyPr>
              <a:spAutoFit/>
            </a:bodyPr>
            <a:lstStyle/>
            <a:p>
              <a:pPr>
                <a:spcBef>
                  <a:spcPct val="50000"/>
                </a:spcBef>
                <a:defRPr/>
              </a:pPr>
              <a:r>
                <a:rPr lang="en-GB" b="1" dirty="0">
                  <a:solidFill>
                    <a:srgbClr val="000000"/>
                  </a:solidFill>
                  <a:latin typeface="+mj-lt"/>
                  <a:ea typeface="+mn-ea"/>
                  <a:cs typeface="Arial" charset="0"/>
                </a:rPr>
                <a:t>:  Weighted </a:t>
              </a:r>
              <a:r>
                <a:rPr lang="en-GB" b="1" dirty="0" err="1">
                  <a:solidFill>
                    <a:srgbClr val="000000"/>
                  </a:solidFill>
                  <a:latin typeface="+mj-lt"/>
                  <a:ea typeface="+mn-ea"/>
                  <a:cs typeface="Arial" charset="0"/>
                </a:rPr>
                <a:t>Jacobian</a:t>
              </a:r>
              <a:r>
                <a:rPr lang="en-GB" b="1" dirty="0">
                  <a:solidFill>
                    <a:srgbClr val="000000"/>
                  </a:solidFill>
                  <a:latin typeface="+mj-lt"/>
                  <a:ea typeface="+mn-ea"/>
                  <a:cs typeface="Arial" charset="0"/>
                </a:rPr>
                <a:t> matrix</a:t>
              </a:r>
            </a:p>
          </p:txBody>
        </p:sp>
        <p:sp>
          <p:nvSpPr>
            <p:cNvPr id="14391" name="Text Box 152"/>
            <p:cNvSpPr txBox="1">
              <a:spLocks noChangeArrowheads="1"/>
            </p:cNvSpPr>
            <p:nvPr/>
          </p:nvSpPr>
          <p:spPr bwMode="auto">
            <a:xfrm>
              <a:off x="808038" y="3743325"/>
              <a:ext cx="311150" cy="304800"/>
            </a:xfrm>
            <a:prstGeom prst="rect">
              <a:avLst/>
            </a:prstGeom>
            <a:noFill/>
            <a:ln w="57150">
              <a:noFill/>
              <a:miter lim="800000"/>
              <a:headEnd/>
              <a:tailEnd/>
            </a:ln>
          </p:spPr>
          <p:txBody>
            <a:bodyPr>
              <a:spAutoFit/>
            </a:bodyPr>
            <a:lstStyle/>
            <a:p>
              <a:pPr>
                <a:spcBef>
                  <a:spcPct val="50000"/>
                </a:spcBef>
              </a:pPr>
              <a:r>
                <a:rPr lang="en-US" altLang="es-ES" sz="1400" b="1" i="1">
                  <a:solidFill>
                    <a:srgbClr val="000000"/>
                  </a:solidFill>
                </a:rPr>
                <a:t>0</a:t>
              </a:r>
            </a:p>
          </p:txBody>
        </p:sp>
        <p:sp>
          <p:nvSpPr>
            <p:cNvPr id="14392" name="Text Box 153"/>
            <p:cNvSpPr txBox="1">
              <a:spLocks noChangeArrowheads="1"/>
            </p:cNvSpPr>
            <p:nvPr/>
          </p:nvSpPr>
          <p:spPr bwMode="auto">
            <a:xfrm>
              <a:off x="1920875" y="3702050"/>
              <a:ext cx="309563" cy="304800"/>
            </a:xfrm>
            <a:prstGeom prst="rect">
              <a:avLst/>
            </a:prstGeom>
            <a:noFill/>
            <a:ln w="57150">
              <a:noFill/>
              <a:miter lim="800000"/>
              <a:headEnd/>
              <a:tailEnd/>
            </a:ln>
          </p:spPr>
          <p:txBody>
            <a:bodyPr>
              <a:spAutoFit/>
            </a:bodyPr>
            <a:lstStyle/>
            <a:p>
              <a:pPr>
                <a:spcBef>
                  <a:spcPct val="50000"/>
                </a:spcBef>
              </a:pPr>
              <a:r>
                <a:rPr lang="en-US" altLang="es-ES" sz="1400" b="1" i="1">
                  <a:solidFill>
                    <a:srgbClr val="000000"/>
                  </a:solidFill>
                </a:rPr>
                <a:t>1</a:t>
              </a:r>
            </a:p>
          </p:txBody>
        </p:sp>
        <p:sp>
          <p:nvSpPr>
            <p:cNvPr id="14393" name="Text Box 154"/>
            <p:cNvSpPr txBox="1">
              <a:spLocks noChangeArrowheads="1"/>
            </p:cNvSpPr>
            <p:nvPr/>
          </p:nvSpPr>
          <p:spPr bwMode="auto">
            <a:xfrm>
              <a:off x="661988" y="2346325"/>
              <a:ext cx="309562" cy="304800"/>
            </a:xfrm>
            <a:prstGeom prst="rect">
              <a:avLst/>
            </a:prstGeom>
            <a:noFill/>
            <a:ln w="57150">
              <a:noFill/>
              <a:miter lim="800000"/>
              <a:headEnd/>
              <a:tailEnd/>
            </a:ln>
          </p:spPr>
          <p:txBody>
            <a:bodyPr>
              <a:spAutoFit/>
            </a:bodyPr>
            <a:lstStyle/>
            <a:p>
              <a:pPr>
                <a:spcBef>
                  <a:spcPct val="50000"/>
                </a:spcBef>
              </a:pPr>
              <a:r>
                <a:rPr lang="en-US" altLang="es-ES" sz="1400" b="1" i="1">
                  <a:solidFill>
                    <a:srgbClr val="000000"/>
                  </a:solidFill>
                </a:rPr>
                <a:t>2</a:t>
              </a:r>
            </a:p>
          </p:txBody>
        </p:sp>
        <p:sp>
          <p:nvSpPr>
            <p:cNvPr id="14394" name="Text Box 155"/>
            <p:cNvSpPr txBox="1">
              <a:spLocks noChangeArrowheads="1"/>
            </p:cNvSpPr>
            <p:nvPr/>
          </p:nvSpPr>
          <p:spPr bwMode="auto">
            <a:xfrm>
              <a:off x="3881438" y="3000375"/>
              <a:ext cx="309562" cy="304800"/>
            </a:xfrm>
            <a:prstGeom prst="rect">
              <a:avLst/>
            </a:prstGeom>
            <a:noFill/>
            <a:ln w="57150">
              <a:noFill/>
              <a:miter lim="800000"/>
              <a:headEnd/>
              <a:tailEnd/>
            </a:ln>
          </p:spPr>
          <p:txBody>
            <a:bodyPr>
              <a:spAutoFit/>
            </a:bodyPr>
            <a:lstStyle/>
            <a:p>
              <a:pPr>
                <a:spcBef>
                  <a:spcPct val="50000"/>
                </a:spcBef>
              </a:pPr>
              <a:r>
                <a:rPr lang="en-US" altLang="es-ES" sz="1400" b="1" i="1">
                  <a:solidFill>
                    <a:srgbClr val="000000"/>
                  </a:solidFill>
                </a:rPr>
                <a:t>0</a:t>
              </a:r>
            </a:p>
          </p:txBody>
        </p:sp>
        <p:sp>
          <p:nvSpPr>
            <p:cNvPr id="14395" name="Text Box 156"/>
            <p:cNvSpPr txBox="1">
              <a:spLocks noChangeArrowheads="1"/>
            </p:cNvSpPr>
            <p:nvPr/>
          </p:nvSpPr>
          <p:spPr bwMode="auto">
            <a:xfrm>
              <a:off x="5030788" y="3186113"/>
              <a:ext cx="311150" cy="304800"/>
            </a:xfrm>
            <a:prstGeom prst="rect">
              <a:avLst/>
            </a:prstGeom>
            <a:noFill/>
            <a:ln w="57150">
              <a:noFill/>
              <a:miter lim="800000"/>
              <a:headEnd/>
              <a:tailEnd/>
            </a:ln>
          </p:spPr>
          <p:txBody>
            <a:bodyPr>
              <a:spAutoFit/>
            </a:bodyPr>
            <a:lstStyle/>
            <a:p>
              <a:pPr>
                <a:spcBef>
                  <a:spcPct val="50000"/>
                </a:spcBef>
              </a:pPr>
              <a:r>
                <a:rPr lang="en-US" altLang="es-ES" sz="1400" b="1" i="1">
                  <a:solidFill>
                    <a:srgbClr val="000000"/>
                  </a:solidFill>
                </a:rPr>
                <a:t>1</a:t>
              </a:r>
            </a:p>
          </p:txBody>
        </p:sp>
        <p:sp>
          <p:nvSpPr>
            <p:cNvPr id="14396" name="Text Box 157"/>
            <p:cNvSpPr txBox="1">
              <a:spLocks noChangeArrowheads="1"/>
            </p:cNvSpPr>
            <p:nvPr/>
          </p:nvSpPr>
          <p:spPr bwMode="auto">
            <a:xfrm>
              <a:off x="4162425" y="1824038"/>
              <a:ext cx="311150" cy="304800"/>
            </a:xfrm>
            <a:prstGeom prst="rect">
              <a:avLst/>
            </a:prstGeom>
            <a:noFill/>
            <a:ln w="57150">
              <a:noFill/>
              <a:miter lim="800000"/>
              <a:headEnd/>
              <a:tailEnd/>
            </a:ln>
          </p:spPr>
          <p:txBody>
            <a:bodyPr>
              <a:spAutoFit/>
            </a:bodyPr>
            <a:lstStyle/>
            <a:p>
              <a:pPr>
                <a:spcBef>
                  <a:spcPct val="50000"/>
                </a:spcBef>
              </a:pPr>
              <a:r>
                <a:rPr lang="en-US" altLang="es-ES" sz="1400" b="1" i="1">
                  <a:solidFill>
                    <a:srgbClr val="000000"/>
                  </a:solidFill>
                </a:rPr>
                <a:t>2</a:t>
              </a:r>
            </a:p>
          </p:txBody>
        </p:sp>
        <p:sp>
          <p:nvSpPr>
            <p:cNvPr id="4" name="Text Box 158"/>
            <p:cNvSpPr txBox="1">
              <a:spLocks noChangeArrowheads="1"/>
            </p:cNvSpPr>
            <p:nvPr/>
          </p:nvSpPr>
          <p:spPr bwMode="auto">
            <a:xfrm>
              <a:off x="6453188" y="3594100"/>
              <a:ext cx="309562" cy="304800"/>
            </a:xfrm>
            <a:prstGeom prst="rect">
              <a:avLst/>
            </a:prstGeom>
            <a:noFill/>
            <a:ln w="57150">
              <a:noFill/>
              <a:miter lim="800000"/>
              <a:headEnd/>
              <a:tailEnd/>
            </a:ln>
          </p:spPr>
          <p:txBody>
            <a:bodyPr>
              <a:spAutoFit/>
            </a:bodyPr>
            <a:lstStyle/>
            <a:p>
              <a:pPr>
                <a:spcBef>
                  <a:spcPct val="50000"/>
                </a:spcBef>
              </a:pPr>
              <a:r>
                <a:rPr lang="en-US" altLang="es-ES" sz="1400" b="1" i="1">
                  <a:solidFill>
                    <a:srgbClr val="000000"/>
                  </a:solidFill>
                </a:rPr>
                <a:t>0</a:t>
              </a:r>
            </a:p>
          </p:txBody>
        </p:sp>
        <p:sp>
          <p:nvSpPr>
            <p:cNvPr id="14398" name="Text Box 159"/>
            <p:cNvSpPr txBox="1">
              <a:spLocks noChangeArrowheads="1"/>
            </p:cNvSpPr>
            <p:nvPr/>
          </p:nvSpPr>
          <p:spPr bwMode="auto">
            <a:xfrm>
              <a:off x="7632700" y="3727450"/>
              <a:ext cx="309563" cy="304800"/>
            </a:xfrm>
            <a:prstGeom prst="rect">
              <a:avLst/>
            </a:prstGeom>
            <a:noFill/>
            <a:ln w="57150">
              <a:noFill/>
              <a:miter lim="800000"/>
              <a:headEnd/>
              <a:tailEnd/>
            </a:ln>
          </p:spPr>
          <p:txBody>
            <a:bodyPr>
              <a:spAutoFit/>
            </a:bodyPr>
            <a:lstStyle/>
            <a:p>
              <a:pPr>
                <a:spcBef>
                  <a:spcPct val="50000"/>
                </a:spcBef>
              </a:pPr>
              <a:r>
                <a:rPr lang="en-US" altLang="es-ES" sz="1400" b="1" i="1">
                  <a:solidFill>
                    <a:srgbClr val="000000"/>
                  </a:solidFill>
                </a:rPr>
                <a:t>1</a:t>
              </a:r>
            </a:p>
          </p:txBody>
        </p:sp>
        <p:sp>
          <p:nvSpPr>
            <p:cNvPr id="14399" name="Text Box 160"/>
            <p:cNvSpPr txBox="1">
              <a:spLocks noChangeArrowheads="1"/>
            </p:cNvSpPr>
            <p:nvPr/>
          </p:nvSpPr>
          <p:spPr bwMode="auto">
            <a:xfrm>
              <a:off x="7512050" y="2363788"/>
              <a:ext cx="311150" cy="304800"/>
            </a:xfrm>
            <a:prstGeom prst="rect">
              <a:avLst/>
            </a:prstGeom>
            <a:noFill/>
            <a:ln w="57150">
              <a:noFill/>
              <a:miter lim="800000"/>
              <a:headEnd/>
              <a:tailEnd/>
            </a:ln>
          </p:spPr>
          <p:txBody>
            <a:bodyPr>
              <a:spAutoFit/>
            </a:bodyPr>
            <a:lstStyle/>
            <a:p>
              <a:pPr>
                <a:spcBef>
                  <a:spcPct val="50000"/>
                </a:spcBef>
              </a:pPr>
              <a:r>
                <a:rPr lang="en-US" altLang="es-ES" sz="1400" b="1" i="1">
                  <a:solidFill>
                    <a:srgbClr val="000000"/>
                  </a:solidFill>
                </a:rPr>
                <a:t>2</a:t>
              </a:r>
            </a:p>
          </p:txBody>
        </p:sp>
        <p:graphicFrame>
          <p:nvGraphicFramePr>
            <p:cNvPr id="14400" name="Object 6"/>
            <p:cNvGraphicFramePr>
              <a:graphicFrameLocks noChangeAspect="1"/>
            </p:cNvGraphicFramePr>
            <p:nvPr/>
          </p:nvGraphicFramePr>
          <p:xfrm>
            <a:off x="1852613" y="2449513"/>
            <a:ext cx="1638300" cy="561975"/>
          </p:xfrm>
          <a:graphic>
            <a:graphicData uri="http://schemas.openxmlformats.org/presentationml/2006/ole">
              <p:oleObj spid="_x0000_s14400" name="Ecuación" r:id="rId8" imgW="1523449" imgH="482278" progId="Equation.3">
                <p:embed/>
              </p:oleObj>
            </a:graphicData>
          </a:graphic>
        </p:graphicFrame>
        <p:sp>
          <p:nvSpPr>
            <p:cNvPr id="14401" name="Text Box 182"/>
            <p:cNvSpPr txBox="1">
              <a:spLocks noChangeArrowheads="1"/>
            </p:cNvSpPr>
            <p:nvPr/>
          </p:nvSpPr>
          <p:spPr bwMode="auto">
            <a:xfrm>
              <a:off x="7065963" y="1189038"/>
              <a:ext cx="1789112" cy="522287"/>
            </a:xfrm>
            <a:prstGeom prst="rect">
              <a:avLst/>
            </a:prstGeom>
            <a:noFill/>
            <a:ln w="57150">
              <a:noFill/>
              <a:miter lim="800000"/>
              <a:headEnd/>
              <a:tailEnd/>
            </a:ln>
          </p:spPr>
          <p:txBody>
            <a:bodyPr>
              <a:spAutoFit/>
            </a:bodyPr>
            <a:lstStyle/>
            <a:p>
              <a:pPr>
                <a:spcBef>
                  <a:spcPct val="50000"/>
                </a:spcBef>
              </a:pPr>
              <a:r>
                <a:rPr lang="en-US" altLang="es-ES" sz="1400" b="1" i="1">
                  <a:solidFill>
                    <a:srgbClr val="000000"/>
                  </a:solidFill>
                </a:rPr>
                <a:t>Ideal or </a:t>
              </a:r>
              <a:r>
                <a:rPr lang="en-US" altLang="en-GB" sz="1400" b="1" i="1">
                  <a:solidFill>
                    <a:srgbClr val="000000"/>
                  </a:solidFill>
                </a:rPr>
                <a:t>“</a:t>
              </a:r>
              <a:r>
                <a:rPr lang="en-US" altLang="es-ES" sz="1400" b="1" i="1">
                  <a:solidFill>
                    <a:srgbClr val="000000"/>
                  </a:solidFill>
                </a:rPr>
                <a:t>target</a:t>
              </a:r>
              <a:r>
                <a:rPr lang="en-US" altLang="en-GB" sz="1400" b="1" i="1">
                  <a:solidFill>
                    <a:srgbClr val="000000"/>
                  </a:solidFill>
                </a:rPr>
                <a:t>”</a:t>
              </a:r>
              <a:r>
                <a:rPr lang="en-US" altLang="es-ES" sz="1400" b="1" i="1">
                  <a:solidFill>
                    <a:srgbClr val="000000"/>
                  </a:solidFill>
                </a:rPr>
                <a:t> triangle</a:t>
              </a:r>
            </a:p>
          </p:txBody>
        </p:sp>
      </p:grpSp>
      <p:sp>
        <p:nvSpPr>
          <p:cNvPr id="14342" name="64 Título"/>
          <p:cNvSpPr>
            <a:spLocks noGrp="1"/>
          </p:cNvSpPr>
          <p:nvPr>
            <p:ph type="title"/>
          </p:nvPr>
        </p:nvSpPr>
        <p:spPr>
          <a:xfrm>
            <a:off x="609600" y="115888"/>
            <a:ext cx="8001000" cy="577850"/>
          </a:xfrm>
        </p:spPr>
        <p:txBody>
          <a:bodyPr/>
          <a:lstStyle/>
          <a:p>
            <a:r>
              <a:rPr lang="en-US" altLang="es-ES" smtClean="0">
                <a:ea typeface="ＭＳ Ｐゴシック" pitchFamily="34" charset="-128"/>
              </a:rPr>
              <a:t>Quality metric of tetrahedra</a:t>
            </a:r>
            <a:endParaRPr lang="es-ES" altLang="es-ES" smtClean="0">
              <a:ea typeface="ＭＳ Ｐゴシック" pitchFamily="34" charset="-128"/>
            </a:endParaRPr>
          </a:p>
        </p:txBody>
      </p:sp>
      <p:sp>
        <p:nvSpPr>
          <p:cNvPr id="68" name="67 CuadroTexto"/>
          <p:cNvSpPr txBox="1">
            <a:spLocks noChangeArrowheads="1"/>
          </p:cNvSpPr>
          <p:nvPr/>
        </p:nvSpPr>
        <p:spPr bwMode="auto">
          <a:xfrm>
            <a:off x="34925" y="620713"/>
            <a:ext cx="8893175" cy="646112"/>
          </a:xfrm>
          <a:prstGeom prst="rect">
            <a:avLst/>
          </a:prstGeom>
          <a:noFill/>
          <a:ln w="9525">
            <a:noFill/>
            <a:miter lim="800000"/>
            <a:headEnd/>
            <a:tailEnd/>
          </a:ln>
        </p:spPr>
        <p:txBody>
          <a:bodyPr>
            <a:spAutoFit/>
          </a:bodyPr>
          <a:lstStyle/>
          <a:p>
            <a:pPr marL="285750" indent="-285750">
              <a:buFontTx/>
              <a:buChar char="•"/>
            </a:pPr>
            <a:r>
              <a:rPr lang="en-US" altLang="es-ES"/>
              <a:t> The objective function is constructed by using an algebraic quality metric of the tetrahedra</a:t>
            </a:r>
          </a:p>
        </p:txBody>
      </p:sp>
      <p:sp>
        <p:nvSpPr>
          <p:cNvPr id="69" name="68 CuadroTexto"/>
          <p:cNvSpPr txBox="1">
            <a:spLocks noChangeArrowheads="1"/>
          </p:cNvSpPr>
          <p:nvPr/>
        </p:nvSpPr>
        <p:spPr bwMode="auto">
          <a:xfrm>
            <a:off x="34925" y="620713"/>
            <a:ext cx="8893175" cy="646112"/>
          </a:xfrm>
          <a:prstGeom prst="rect">
            <a:avLst/>
          </a:prstGeom>
          <a:noFill/>
          <a:ln w="9525">
            <a:noFill/>
            <a:miter lim="800000"/>
            <a:headEnd/>
            <a:tailEnd/>
          </a:ln>
        </p:spPr>
        <p:txBody>
          <a:bodyPr>
            <a:spAutoFit/>
          </a:bodyPr>
          <a:lstStyle/>
          <a:p>
            <a:pPr marL="285750" indent="-285750">
              <a:buFont typeface="Wingdings" pitchFamily="2" charset="2"/>
              <a:buChar char="§"/>
            </a:pPr>
            <a:r>
              <a:rPr lang="en-US" altLang="es-ES"/>
              <a:t>This quality metric is maximum (one) if and only if the tetrahedron is similar to ideal one and is cero if it is degenerated</a:t>
            </a:r>
            <a:endParaRPr lang="en-GB" altLang="es-ES"/>
          </a:p>
        </p:txBody>
      </p:sp>
      <p:sp>
        <p:nvSpPr>
          <p:cNvPr id="70" name="69 CuadroTexto"/>
          <p:cNvSpPr txBox="1">
            <a:spLocks noChangeArrowheads="1"/>
          </p:cNvSpPr>
          <p:nvPr/>
        </p:nvSpPr>
        <p:spPr bwMode="auto">
          <a:xfrm>
            <a:off x="34925" y="620713"/>
            <a:ext cx="9144000" cy="646112"/>
          </a:xfrm>
          <a:prstGeom prst="rect">
            <a:avLst/>
          </a:prstGeom>
          <a:noFill/>
          <a:ln w="9525">
            <a:noFill/>
            <a:miter lim="800000"/>
            <a:headEnd/>
            <a:tailEnd/>
          </a:ln>
        </p:spPr>
        <p:txBody>
          <a:bodyPr>
            <a:spAutoFit/>
          </a:bodyPr>
          <a:lstStyle/>
          <a:p>
            <a:pPr>
              <a:spcBef>
                <a:spcPct val="30000"/>
              </a:spcBef>
              <a:buFont typeface="Wingdings" pitchFamily="2" charset="2"/>
              <a:buChar char="§"/>
            </a:pPr>
            <a:r>
              <a:rPr lang="en-US" altLang="es-ES"/>
              <a:t>This algebraic metric is based on the weighted jacobian matrix of the mapping between the ideal tetrahedron and the physical one</a:t>
            </a:r>
          </a:p>
        </p:txBody>
      </p:sp>
      <p:sp>
        <p:nvSpPr>
          <p:cNvPr id="71" name="70 CuadroTexto"/>
          <p:cNvSpPr txBox="1">
            <a:spLocks noChangeArrowheads="1"/>
          </p:cNvSpPr>
          <p:nvPr/>
        </p:nvSpPr>
        <p:spPr bwMode="auto">
          <a:xfrm>
            <a:off x="34925" y="620713"/>
            <a:ext cx="8893175" cy="369887"/>
          </a:xfrm>
          <a:prstGeom prst="rect">
            <a:avLst/>
          </a:prstGeom>
          <a:noFill/>
          <a:ln w="9525">
            <a:noFill/>
            <a:miter lim="800000"/>
            <a:headEnd/>
            <a:tailEnd/>
          </a:ln>
        </p:spPr>
        <p:txBody>
          <a:bodyPr>
            <a:spAutoFit/>
          </a:bodyPr>
          <a:lstStyle/>
          <a:p>
            <a:pPr>
              <a:buFont typeface="Wingdings" pitchFamily="2" charset="2"/>
              <a:buChar char="§"/>
            </a:pPr>
            <a:r>
              <a:rPr lang="en-US" altLang="es-ES"/>
              <a:t>We use this algebraic quality metric</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ox(in)">
                                      <p:cBhvr>
                                        <p:cTn id="7" dur="500"/>
                                        <p:tgtEl>
                                          <p:spTgt spid="68"/>
                                        </p:tgtEl>
                                      </p:cBhvr>
                                    </p:animEffec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
                                            <p:txEl>
                                              <p:pRg st="0" end="0"/>
                                            </p:txEl>
                                          </p:spTgt>
                                        </p:tgtEl>
                                        <p:attrNameLst>
                                          <p:attrName>style.visibility</p:attrName>
                                        </p:attrNameLst>
                                      </p:cBhvr>
                                      <p:to>
                                        <p:strVal val="visible"/>
                                      </p:to>
                                    </p:set>
                                    <p:animEffect transition="in" filter="box(in)">
                                      <p:cBhvr>
                                        <p:cTn id="12" dur="500"/>
                                        <p:tgtEl>
                                          <p:spTgt spid="70">
                                            <p:txEl>
                                              <p:pRg st="0" end="0"/>
                                            </p:txEl>
                                          </p:spTgt>
                                        </p:tgtEl>
                                      </p:cBhvr>
                                    </p:animEffect>
                                  </p:childTnLst>
                                  <p:subTnLst>
                                    <p:set>
                                      <p:cBhvr override="childStyle">
                                        <p:cTn dur="1" fill="hold" display="0" masterRel="nextClick" afterEffect="1"/>
                                        <p:tgtEl>
                                          <p:spTgt spid="70">
                                            <p:txEl>
                                              <p:pRg st="0" end="0"/>
                                            </p:txEl>
                                          </p:spTgt>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ox(in)">
                                      <p:cBhvr>
                                        <p:cTn id="20" dur="500"/>
                                        <p:tgtEl>
                                          <p:spTgt spid="71"/>
                                        </p:tgtEl>
                                      </p:cBhvr>
                                    </p:animEffect>
                                  </p:childTnLst>
                                  <p:subTnLst>
                                    <p:set>
                                      <p:cBhvr override="childStyle">
                                        <p:cTn dur="1" fill="hold" display="0" masterRel="nextClick" afterEffect="1"/>
                                        <p:tgtEl>
                                          <p:spTgt spid="71"/>
                                        </p:tgtEl>
                                        <p:attrNameLst>
                                          <p:attrName>style.visibility</p:attrName>
                                        </p:attrNameLst>
                                      </p:cBhvr>
                                      <p:to>
                                        <p:strVal val="hidden"/>
                                      </p:to>
                                    </p:set>
                                  </p:sub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box(in)">
                                      <p:cBhvr>
                                        <p:cTn id="28" dur="500"/>
                                        <p:tgtEl>
                                          <p:spTgt spid="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397">
                                            <p:txEl>
                                              <p:pRg st="0" end="0"/>
                                            </p:txEl>
                                          </p:spTgt>
                                        </p:tgtEl>
                                        <p:attrNameLst>
                                          <p:attrName>style.visibility</p:attrName>
                                        </p:attrNameLst>
                                      </p:cBhvr>
                                      <p:to>
                                        <p:strVal val="visible"/>
                                      </p:to>
                                    </p:set>
                                    <p:animEffect transition="in" filter="fade">
                                      <p:cBhvr>
                                        <p:cTn id="31" dur="2000"/>
                                        <p:tgtEl>
                                          <p:spTgt spid="143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7" grpId="0" build="allAtOnce"/>
      <p:bldP spid="68" grpId="0"/>
      <p:bldP spid="69" grpId="0"/>
      <p:bldP spid="70" grpId="0" build="allAtOnce"/>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369888" y="1588"/>
          <a:ext cx="103187" cy="176212"/>
        </p:xfrm>
        <a:graphic>
          <a:graphicData uri="http://schemas.openxmlformats.org/presentationml/2006/ole">
            <p:oleObj spid="_x0000_s15362" name="Equation" r:id="rId4" imgW="113887" imgH="177708" progId="">
              <p:embed/>
            </p:oleObj>
          </a:graphicData>
        </a:graphic>
      </p:graphicFrame>
      <p:grpSp>
        <p:nvGrpSpPr>
          <p:cNvPr id="2" name="19 Grupo"/>
          <p:cNvGrpSpPr>
            <a:grpSpLocks/>
          </p:cNvGrpSpPr>
          <p:nvPr/>
        </p:nvGrpSpPr>
        <p:grpSpPr bwMode="auto">
          <a:xfrm>
            <a:off x="636588" y="2217738"/>
            <a:ext cx="4089400" cy="838200"/>
            <a:chOff x="636588" y="2217738"/>
            <a:chExt cx="4089400" cy="838200"/>
          </a:xfrm>
        </p:grpSpPr>
        <p:sp>
          <p:nvSpPr>
            <p:cNvPr id="1928200" name="Rectangle 8"/>
            <p:cNvSpPr>
              <a:spLocks noChangeArrowheads="1"/>
            </p:cNvSpPr>
            <p:nvPr/>
          </p:nvSpPr>
          <p:spPr bwMode="auto">
            <a:xfrm>
              <a:off x="636588" y="2476500"/>
              <a:ext cx="2317750" cy="400050"/>
            </a:xfrm>
            <a:prstGeom prst="rect">
              <a:avLst/>
            </a:prstGeom>
            <a:noFill/>
            <a:ln w="31750">
              <a:noFill/>
              <a:miter lim="800000"/>
              <a:headEnd/>
              <a:tailEnd/>
            </a:ln>
          </p:spPr>
          <p:txBody>
            <a:bodyPr wrap="none" anchor="ctr">
              <a:spAutoFit/>
            </a:bodyPr>
            <a:lstStyle/>
            <a:p>
              <a:pPr>
                <a:defRPr/>
              </a:pPr>
              <a:r>
                <a:rPr lang="en-GB" sz="2000" b="1" dirty="0">
                  <a:latin typeface="+mj-lt"/>
                  <a:ea typeface="+mn-ea"/>
                  <a:cs typeface="Arial" charset="0"/>
                </a:rPr>
                <a:t>Original function:</a:t>
              </a:r>
            </a:p>
          </p:txBody>
        </p:sp>
        <p:pic>
          <p:nvPicPr>
            <p:cNvPr id="15376" name="Imagen 3"/>
            <p:cNvPicPr>
              <a:picLocks noChangeAspect="1"/>
            </p:cNvPicPr>
            <p:nvPr/>
          </p:nvPicPr>
          <p:blipFill>
            <a:blip r:embed="rId5"/>
            <a:srcRect/>
            <a:stretch>
              <a:fillRect/>
            </a:stretch>
          </p:blipFill>
          <p:spPr bwMode="auto">
            <a:xfrm>
              <a:off x="2955925" y="2217738"/>
              <a:ext cx="1770063" cy="838200"/>
            </a:xfrm>
            <a:prstGeom prst="rect">
              <a:avLst/>
            </a:prstGeom>
            <a:noFill/>
            <a:ln w="9525">
              <a:noFill/>
              <a:miter lim="800000"/>
              <a:headEnd/>
              <a:tailEnd/>
            </a:ln>
          </p:spPr>
        </p:pic>
      </p:grpSp>
      <p:grpSp>
        <p:nvGrpSpPr>
          <p:cNvPr id="3" name="21 Grupo"/>
          <p:cNvGrpSpPr>
            <a:grpSpLocks/>
          </p:cNvGrpSpPr>
          <p:nvPr/>
        </p:nvGrpSpPr>
        <p:grpSpPr bwMode="auto">
          <a:xfrm>
            <a:off x="641350" y="2244725"/>
            <a:ext cx="8115300" cy="2220913"/>
            <a:chOff x="641350" y="2244725"/>
            <a:chExt cx="8115300" cy="2220913"/>
          </a:xfrm>
        </p:grpSpPr>
        <p:pic>
          <p:nvPicPr>
            <p:cNvPr id="15370" name="Picture 7"/>
            <p:cNvPicPr>
              <a:picLocks noChangeAspect="1" noChangeArrowheads="1"/>
            </p:cNvPicPr>
            <p:nvPr/>
          </p:nvPicPr>
          <p:blipFill>
            <a:blip r:embed="rId6"/>
            <a:srcRect/>
            <a:stretch>
              <a:fillRect/>
            </a:stretch>
          </p:blipFill>
          <p:spPr bwMode="auto">
            <a:xfrm>
              <a:off x="6154738" y="2244725"/>
              <a:ext cx="2601912" cy="2220913"/>
            </a:xfrm>
            <a:prstGeom prst="rect">
              <a:avLst/>
            </a:prstGeom>
            <a:noFill/>
            <a:ln w="57150">
              <a:noFill/>
              <a:miter lim="800000"/>
              <a:headEnd/>
              <a:tailEnd/>
            </a:ln>
          </p:spPr>
        </p:pic>
        <p:sp>
          <p:nvSpPr>
            <p:cNvPr id="1928201" name="Rectangle 9"/>
            <p:cNvSpPr>
              <a:spLocks noChangeArrowheads="1"/>
            </p:cNvSpPr>
            <p:nvPr/>
          </p:nvSpPr>
          <p:spPr bwMode="auto">
            <a:xfrm>
              <a:off x="641350" y="3708400"/>
              <a:ext cx="2405063" cy="400050"/>
            </a:xfrm>
            <a:prstGeom prst="rect">
              <a:avLst/>
            </a:prstGeom>
            <a:noFill/>
            <a:ln w="31750">
              <a:noFill/>
              <a:miter lim="800000"/>
              <a:headEnd/>
              <a:tailEnd/>
            </a:ln>
          </p:spPr>
          <p:txBody>
            <a:bodyPr wrap="none" anchor="ctr">
              <a:spAutoFit/>
            </a:bodyPr>
            <a:lstStyle/>
            <a:p>
              <a:pPr>
                <a:defRPr/>
              </a:pPr>
              <a:r>
                <a:rPr lang="en-GB" sz="2000" b="1" dirty="0">
                  <a:solidFill>
                    <a:srgbClr val="FF0000"/>
                  </a:solidFill>
                  <a:latin typeface="+mj-lt"/>
                  <a:ea typeface="+mn-ea"/>
                  <a:cs typeface="Arial" charset="0"/>
                </a:rPr>
                <a:t>Modified function:</a:t>
              </a:r>
            </a:p>
          </p:txBody>
        </p:sp>
        <p:sp>
          <p:nvSpPr>
            <p:cNvPr id="15372" name="Line 10"/>
            <p:cNvSpPr>
              <a:spLocks noChangeShapeType="1"/>
            </p:cNvSpPr>
            <p:nvPr/>
          </p:nvSpPr>
          <p:spPr bwMode="auto">
            <a:xfrm>
              <a:off x="4851400" y="2722563"/>
              <a:ext cx="1301750" cy="0"/>
            </a:xfrm>
            <a:prstGeom prst="line">
              <a:avLst/>
            </a:prstGeom>
            <a:noFill/>
            <a:ln w="57150">
              <a:solidFill>
                <a:schemeClr val="folHlink"/>
              </a:solidFill>
              <a:round/>
              <a:headEnd/>
              <a:tailEnd type="triangle" w="med" len="med"/>
            </a:ln>
          </p:spPr>
          <p:txBody>
            <a:bodyPr lIns="90000" tIns="46800" rIns="90000" bIns="46800">
              <a:spAutoFit/>
            </a:bodyPr>
            <a:lstStyle/>
            <a:p>
              <a:endParaRPr lang="es-ES"/>
            </a:p>
          </p:txBody>
        </p:sp>
        <p:sp>
          <p:nvSpPr>
            <p:cNvPr id="15373" name="Line 11"/>
            <p:cNvSpPr>
              <a:spLocks noChangeShapeType="1"/>
            </p:cNvSpPr>
            <p:nvPr/>
          </p:nvSpPr>
          <p:spPr bwMode="auto">
            <a:xfrm flipH="1">
              <a:off x="5527675" y="3956050"/>
              <a:ext cx="625475" cy="0"/>
            </a:xfrm>
            <a:prstGeom prst="line">
              <a:avLst/>
            </a:prstGeom>
            <a:noFill/>
            <a:ln w="57150">
              <a:solidFill>
                <a:schemeClr val="folHlink"/>
              </a:solidFill>
              <a:round/>
              <a:headEnd/>
              <a:tailEnd type="triangle" w="med" len="med"/>
            </a:ln>
          </p:spPr>
          <p:txBody>
            <a:bodyPr lIns="90000" tIns="46800" rIns="90000" bIns="46800">
              <a:spAutoFit/>
            </a:bodyPr>
            <a:lstStyle/>
            <a:p>
              <a:endParaRPr lang="es-ES"/>
            </a:p>
          </p:txBody>
        </p:sp>
        <p:pic>
          <p:nvPicPr>
            <p:cNvPr id="15374" name="Imagen 4"/>
            <p:cNvPicPr>
              <a:picLocks noChangeAspect="1"/>
            </p:cNvPicPr>
            <p:nvPr/>
          </p:nvPicPr>
          <p:blipFill>
            <a:blip r:embed="rId7"/>
            <a:srcRect/>
            <a:stretch>
              <a:fillRect/>
            </a:stretch>
          </p:blipFill>
          <p:spPr bwMode="auto">
            <a:xfrm>
              <a:off x="2903538" y="3448050"/>
              <a:ext cx="2003425" cy="927100"/>
            </a:xfrm>
            <a:prstGeom prst="rect">
              <a:avLst/>
            </a:prstGeom>
            <a:noFill/>
            <a:ln w="9525">
              <a:noFill/>
              <a:miter lim="800000"/>
              <a:headEnd/>
              <a:tailEnd/>
            </a:ln>
          </p:spPr>
        </p:pic>
      </p:grpSp>
      <p:sp>
        <p:nvSpPr>
          <p:cNvPr id="17" name="Text Box 26"/>
          <p:cNvSpPr txBox="1">
            <a:spLocks noChangeArrowheads="1"/>
          </p:cNvSpPr>
          <p:nvPr/>
        </p:nvSpPr>
        <p:spPr bwMode="auto">
          <a:xfrm>
            <a:off x="0" y="4973638"/>
            <a:ext cx="9144000" cy="831850"/>
          </a:xfrm>
          <a:prstGeom prst="rect">
            <a:avLst/>
          </a:prstGeom>
          <a:solidFill>
            <a:srgbClr val="FFFFFF"/>
          </a:solidFill>
          <a:ln w="57150" algn="ctr">
            <a:noFill/>
            <a:miter lim="800000"/>
            <a:headEnd/>
            <a:tailEnd/>
          </a:ln>
          <a:effectLst/>
        </p:spPr>
        <p:txBody>
          <a:bodyPr>
            <a:spAutoFit/>
          </a:bodyPr>
          <a:lstStyle/>
          <a:p>
            <a:pPr algn="ctr">
              <a:spcBef>
                <a:spcPct val="50000"/>
              </a:spcBef>
              <a:defRPr/>
            </a:pPr>
            <a:r>
              <a:rPr lang="en-US" sz="2400" b="1" i="1" dirty="0">
                <a:latin typeface="+mj-lt"/>
                <a:ea typeface="+mn-ea"/>
                <a:cs typeface="Arial" charset="0"/>
              </a:rPr>
              <a:t>It allows a simultaneous untangling and smoothing of triangular and tetrahedral meshes</a:t>
            </a:r>
            <a:endParaRPr lang="en-US" sz="2400" b="1" i="1" dirty="0">
              <a:solidFill>
                <a:srgbClr val="000000"/>
              </a:solidFill>
              <a:latin typeface="+mj-lt"/>
              <a:ea typeface="+mn-ea"/>
              <a:cs typeface="Arial" charset="0"/>
            </a:endParaRPr>
          </a:p>
        </p:txBody>
      </p:sp>
      <p:sp>
        <p:nvSpPr>
          <p:cNvPr id="15366" name="15 Título"/>
          <p:cNvSpPr>
            <a:spLocks noGrp="1"/>
          </p:cNvSpPr>
          <p:nvPr>
            <p:ph type="title"/>
          </p:nvPr>
        </p:nvSpPr>
        <p:spPr>
          <a:xfrm>
            <a:off x="609600" y="115888"/>
            <a:ext cx="8001000" cy="577850"/>
          </a:xfrm>
        </p:spPr>
        <p:txBody>
          <a:bodyPr/>
          <a:lstStyle/>
          <a:p>
            <a:r>
              <a:rPr lang="en-US" altLang="es-ES" smtClean="0">
                <a:solidFill>
                  <a:srgbClr val="FFFFFF"/>
                </a:solidFill>
                <a:latin typeface="Trebuchet MS" pitchFamily="34" charset="0"/>
                <a:ea typeface="ＭＳ Ｐゴシック" pitchFamily="34" charset="-128"/>
              </a:rPr>
              <a:t>Modified objective function</a:t>
            </a:r>
            <a:endParaRPr lang="es-ES" altLang="es-ES" smtClean="0">
              <a:ea typeface="ＭＳ Ｐゴシック" pitchFamily="34" charset="-128"/>
            </a:endParaRPr>
          </a:p>
        </p:txBody>
      </p:sp>
      <p:sp>
        <p:nvSpPr>
          <p:cNvPr id="15" name="14 CuadroTexto"/>
          <p:cNvSpPr txBox="1">
            <a:spLocks noChangeArrowheads="1"/>
          </p:cNvSpPr>
          <p:nvPr/>
        </p:nvSpPr>
        <p:spPr bwMode="auto">
          <a:xfrm>
            <a:off x="34925" y="838200"/>
            <a:ext cx="8893175" cy="646113"/>
          </a:xfrm>
          <a:prstGeom prst="rect">
            <a:avLst/>
          </a:prstGeom>
          <a:noFill/>
          <a:ln w="9525">
            <a:noFill/>
            <a:miter lim="800000"/>
            <a:headEnd/>
            <a:tailEnd/>
          </a:ln>
        </p:spPr>
        <p:txBody>
          <a:bodyPr>
            <a:spAutoFit/>
          </a:bodyPr>
          <a:lstStyle/>
          <a:p>
            <a:pPr marL="285750" indent="-285750">
              <a:buFontTx/>
              <a:buChar char="•"/>
            </a:pPr>
            <a:r>
              <a:rPr lang="en-GB" altLang="es-ES"/>
              <a:t>Usual objective functions don</a:t>
            </a:r>
            <a:r>
              <a:rPr lang="en-GB" altLang="en-GB"/>
              <a:t>’</a:t>
            </a:r>
            <a:r>
              <a:rPr lang="en-GB" altLang="es-ES"/>
              <a:t>t works properly when the mesh is </a:t>
            </a:r>
            <a:r>
              <a:rPr lang="en-GB" altLang="es-ES" b="1"/>
              <a:t>tangled</a:t>
            </a:r>
            <a:r>
              <a:rPr lang="en-GB" altLang="es-ES"/>
              <a:t> due to singularities when the volume of the element is cero</a:t>
            </a:r>
            <a:endParaRPr lang="en-US" altLang="es-ES"/>
          </a:p>
        </p:txBody>
      </p:sp>
      <p:sp>
        <p:nvSpPr>
          <p:cNvPr id="18" name="17 CuadroTexto"/>
          <p:cNvSpPr txBox="1">
            <a:spLocks noChangeArrowheads="1"/>
          </p:cNvSpPr>
          <p:nvPr/>
        </p:nvSpPr>
        <p:spPr bwMode="auto">
          <a:xfrm>
            <a:off x="34925" y="836613"/>
            <a:ext cx="9144000" cy="369887"/>
          </a:xfrm>
          <a:prstGeom prst="rect">
            <a:avLst/>
          </a:prstGeom>
          <a:noFill/>
          <a:ln w="9525">
            <a:noFill/>
            <a:miter lim="800000"/>
            <a:headEnd/>
            <a:tailEnd/>
          </a:ln>
        </p:spPr>
        <p:txBody>
          <a:bodyPr>
            <a:spAutoFit/>
          </a:bodyPr>
          <a:lstStyle/>
          <a:p>
            <a:pPr>
              <a:spcBef>
                <a:spcPct val="30000"/>
              </a:spcBef>
              <a:buFont typeface="Wingdings" pitchFamily="2" charset="2"/>
              <a:buChar char="§"/>
            </a:pPr>
            <a:r>
              <a:rPr lang="en-GB" altLang="es-ES"/>
              <a:t>We introduced a modification in this function to optimize tangled meshes</a:t>
            </a:r>
            <a:endParaRPr lang="en-US" altLang="es-ES"/>
          </a:p>
        </p:txBody>
      </p:sp>
      <p:sp>
        <p:nvSpPr>
          <p:cNvPr id="19" name="18 CuadroTexto"/>
          <p:cNvSpPr txBox="1">
            <a:spLocks noChangeArrowheads="1"/>
          </p:cNvSpPr>
          <p:nvPr/>
        </p:nvSpPr>
        <p:spPr bwMode="auto">
          <a:xfrm>
            <a:off x="34925" y="836613"/>
            <a:ext cx="8893175" cy="646112"/>
          </a:xfrm>
          <a:prstGeom prst="rect">
            <a:avLst/>
          </a:prstGeom>
          <a:noFill/>
          <a:ln w="9525">
            <a:noFill/>
            <a:miter lim="800000"/>
            <a:headEnd/>
            <a:tailEnd/>
          </a:ln>
        </p:spPr>
        <p:txBody>
          <a:bodyPr>
            <a:spAutoFit/>
          </a:bodyPr>
          <a:lstStyle/>
          <a:p>
            <a:pPr>
              <a:buFont typeface="Wingdings" pitchFamily="2" charset="2"/>
              <a:buChar char="§"/>
            </a:pPr>
            <a:r>
              <a:rPr lang="en-GB" altLang="es-ES"/>
              <a:t>This modification consists in substituting the denominator by a positive and  increasing function like this</a:t>
            </a:r>
            <a:endParaRPr lang="en-US" altLang="es-E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subTnLst>
                                    <p:set>
                                      <p:cBhvr override="childStyle">
                                        <p:cTn dur="1" fill="hold" display="0" masterRel="nextClick" afterEffect="1"/>
                                        <p:tgtEl>
                                          <p:spTgt spid="18">
                                            <p:txEl>
                                              <p:pRg st="0" end="0"/>
                                            </p:txEl>
                                          </p:spTgt>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ox(in)">
                                      <p:cBhvr>
                                        <p:cTn id="20"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21" presetID="4"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ox(i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18" grpId="0" build="allAtOnce"/>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5" descr="fig3a"/>
          <p:cNvPicPr>
            <a:picLocks noChangeAspect="1" noChangeArrowheads="1"/>
          </p:cNvPicPr>
          <p:nvPr/>
        </p:nvPicPr>
        <p:blipFill>
          <a:blip r:embed="rId3"/>
          <a:srcRect/>
          <a:stretch>
            <a:fillRect/>
          </a:stretch>
        </p:blipFill>
        <p:spPr bwMode="auto">
          <a:xfrm>
            <a:off x="1169988" y="1008063"/>
            <a:ext cx="2387600" cy="3238500"/>
          </a:xfrm>
          <a:prstGeom prst="rect">
            <a:avLst/>
          </a:prstGeom>
          <a:noFill/>
          <a:ln w="9525">
            <a:noFill/>
            <a:miter lim="800000"/>
            <a:headEnd/>
            <a:tailEnd/>
          </a:ln>
        </p:spPr>
      </p:pic>
      <p:pic>
        <p:nvPicPr>
          <p:cNvPr id="16387" name="Picture 6" descr="fig3b"/>
          <p:cNvPicPr>
            <a:picLocks noChangeAspect="1" noChangeArrowheads="1"/>
          </p:cNvPicPr>
          <p:nvPr/>
        </p:nvPicPr>
        <p:blipFill>
          <a:blip r:embed="rId4"/>
          <a:srcRect/>
          <a:stretch>
            <a:fillRect/>
          </a:stretch>
        </p:blipFill>
        <p:spPr bwMode="auto">
          <a:xfrm>
            <a:off x="231775" y="3424238"/>
            <a:ext cx="2389188" cy="3238500"/>
          </a:xfrm>
          <a:prstGeom prst="rect">
            <a:avLst/>
          </a:prstGeom>
          <a:noFill/>
          <a:ln w="9525">
            <a:noFill/>
            <a:miter lim="800000"/>
            <a:headEnd/>
            <a:tailEnd/>
          </a:ln>
        </p:spPr>
      </p:pic>
      <p:pic>
        <p:nvPicPr>
          <p:cNvPr id="16388" name="Picture 7" descr="fig4a"/>
          <p:cNvPicPr>
            <a:picLocks noChangeAspect="1" noChangeArrowheads="1"/>
          </p:cNvPicPr>
          <p:nvPr/>
        </p:nvPicPr>
        <p:blipFill>
          <a:blip r:embed="rId5"/>
          <a:srcRect/>
          <a:stretch>
            <a:fillRect/>
          </a:stretch>
        </p:blipFill>
        <p:spPr bwMode="auto">
          <a:xfrm>
            <a:off x="4759325" y="1193800"/>
            <a:ext cx="3938588" cy="2214563"/>
          </a:xfrm>
          <a:prstGeom prst="rect">
            <a:avLst/>
          </a:prstGeom>
          <a:noFill/>
          <a:ln w="9525">
            <a:noFill/>
            <a:miter lim="800000"/>
            <a:headEnd/>
            <a:tailEnd/>
          </a:ln>
        </p:spPr>
      </p:pic>
      <p:pic>
        <p:nvPicPr>
          <p:cNvPr id="16389" name="Picture 8" descr="fig4b"/>
          <p:cNvPicPr>
            <a:picLocks noChangeAspect="1" noChangeArrowheads="1"/>
          </p:cNvPicPr>
          <p:nvPr/>
        </p:nvPicPr>
        <p:blipFill>
          <a:blip r:embed="rId6"/>
          <a:srcRect/>
          <a:stretch>
            <a:fillRect/>
          </a:stretch>
        </p:blipFill>
        <p:spPr bwMode="auto">
          <a:xfrm>
            <a:off x="4295775" y="4167188"/>
            <a:ext cx="3989388" cy="2241550"/>
          </a:xfrm>
          <a:prstGeom prst="rect">
            <a:avLst/>
          </a:prstGeom>
          <a:noFill/>
          <a:ln w="9525">
            <a:noFill/>
            <a:miter lim="800000"/>
            <a:headEnd/>
            <a:tailEnd/>
          </a:ln>
        </p:spPr>
      </p:pic>
      <p:sp>
        <p:nvSpPr>
          <p:cNvPr id="16390" name="AutoShape 25"/>
          <p:cNvSpPr>
            <a:spLocks noChangeArrowheads="1"/>
          </p:cNvSpPr>
          <p:nvPr/>
        </p:nvSpPr>
        <p:spPr bwMode="auto">
          <a:xfrm>
            <a:off x="3527425" y="2411413"/>
            <a:ext cx="981075" cy="261937"/>
          </a:xfrm>
          <a:prstGeom prst="rightArrow">
            <a:avLst>
              <a:gd name="adj1" fmla="val 50000"/>
              <a:gd name="adj2" fmla="val 101440"/>
            </a:avLst>
          </a:prstGeom>
          <a:solidFill>
            <a:srgbClr val="FFFFFF"/>
          </a:solidFill>
          <a:ln w="25400">
            <a:solidFill>
              <a:schemeClr val="bg2"/>
            </a:solidFill>
            <a:miter lim="800000"/>
            <a:headEnd/>
            <a:tailEnd/>
          </a:ln>
        </p:spPr>
        <p:txBody>
          <a:bodyPr wrap="none" anchor="ctr"/>
          <a:lstStyle/>
          <a:p>
            <a:endParaRPr lang="es-ES_tradnl" altLang="es-ES">
              <a:solidFill>
                <a:srgbClr val="00F08F"/>
              </a:solidFill>
            </a:endParaRPr>
          </a:p>
        </p:txBody>
      </p:sp>
      <p:sp>
        <p:nvSpPr>
          <p:cNvPr id="16391" name="Text Box 26"/>
          <p:cNvSpPr txBox="1">
            <a:spLocks noChangeArrowheads="1"/>
          </p:cNvSpPr>
          <p:nvPr/>
        </p:nvSpPr>
        <p:spPr bwMode="auto">
          <a:xfrm>
            <a:off x="3794125" y="3502025"/>
            <a:ext cx="5241925" cy="523875"/>
          </a:xfrm>
          <a:prstGeom prst="rect">
            <a:avLst/>
          </a:prstGeom>
          <a:solidFill>
            <a:srgbClr val="FFFFFF"/>
          </a:solidFill>
          <a:ln w="57150">
            <a:noFill/>
            <a:miter lim="800000"/>
            <a:headEnd/>
            <a:tailEnd/>
          </a:ln>
        </p:spPr>
        <p:txBody>
          <a:bodyPr>
            <a:spAutoFit/>
          </a:bodyPr>
          <a:lstStyle/>
          <a:p>
            <a:pPr>
              <a:spcBef>
                <a:spcPct val="50000"/>
              </a:spcBef>
            </a:pPr>
            <a:r>
              <a:rPr lang="en-US" altLang="es-ES" sz="1400" b="1" i="1"/>
              <a:t>Original objective function </a:t>
            </a:r>
            <a:r>
              <a:rPr lang="en-US" altLang="es-ES" sz="1400" b="1" i="1">
                <a:solidFill>
                  <a:srgbClr val="000000"/>
                </a:solidFill>
              </a:rPr>
              <a:t>(solid line) and modified (dashed lines) for several δ </a:t>
            </a:r>
            <a:r>
              <a:rPr lang="en-US" altLang="es-ES" sz="1400" b="1" i="1">
                <a:solidFill>
                  <a:srgbClr val="000000"/>
                </a:solidFill>
                <a:latin typeface="Trebuchet MS" pitchFamily="34" charset="0"/>
              </a:rPr>
              <a:t>values.</a:t>
            </a:r>
            <a:endParaRPr lang="en-US" altLang="es-ES" sz="1400" b="1" i="1">
              <a:solidFill>
                <a:srgbClr val="000000"/>
              </a:solidFill>
            </a:endParaRPr>
          </a:p>
        </p:txBody>
      </p:sp>
      <p:sp>
        <p:nvSpPr>
          <p:cNvPr id="16392" name="AutoShape 29"/>
          <p:cNvSpPr>
            <a:spLocks noChangeArrowheads="1"/>
          </p:cNvSpPr>
          <p:nvPr/>
        </p:nvSpPr>
        <p:spPr bwMode="auto">
          <a:xfrm>
            <a:off x="3578225" y="5038725"/>
            <a:ext cx="979488" cy="261938"/>
          </a:xfrm>
          <a:prstGeom prst="rightArrow">
            <a:avLst>
              <a:gd name="adj1" fmla="val 50000"/>
              <a:gd name="adj2" fmla="val 101275"/>
            </a:avLst>
          </a:prstGeom>
          <a:solidFill>
            <a:srgbClr val="FFFFFF"/>
          </a:solidFill>
          <a:ln w="25400">
            <a:solidFill>
              <a:schemeClr val="bg2"/>
            </a:solidFill>
            <a:miter lim="800000"/>
            <a:headEnd/>
            <a:tailEnd/>
          </a:ln>
        </p:spPr>
        <p:txBody>
          <a:bodyPr wrap="none" anchor="ctr"/>
          <a:lstStyle/>
          <a:p>
            <a:endParaRPr lang="es-ES_tradnl" altLang="es-ES">
              <a:solidFill>
                <a:srgbClr val="00F08F"/>
              </a:solidFill>
            </a:endParaRPr>
          </a:p>
        </p:txBody>
      </p:sp>
      <p:sp>
        <p:nvSpPr>
          <p:cNvPr id="16393" name="Freeform 15"/>
          <p:cNvSpPr>
            <a:spLocks/>
          </p:cNvSpPr>
          <p:nvPr/>
        </p:nvSpPr>
        <p:spPr bwMode="auto">
          <a:xfrm>
            <a:off x="728663" y="2687638"/>
            <a:ext cx="2228850" cy="2306637"/>
          </a:xfrm>
          <a:custGeom>
            <a:avLst/>
            <a:gdLst>
              <a:gd name="T0" fmla="*/ 2147483647 w 9998"/>
              <a:gd name="T1" fmla="*/ 0 h 9772"/>
              <a:gd name="T2" fmla="*/ 2147483647 w 9998"/>
              <a:gd name="T3" fmla="*/ 2147483647 h 9772"/>
              <a:gd name="T4" fmla="*/ 2147483647 w 9998"/>
              <a:gd name="T5" fmla="*/ 2147483647 h 9772"/>
              <a:gd name="T6" fmla="*/ 2147483647 w 9998"/>
              <a:gd name="T7" fmla="*/ 2147483647 h 9772"/>
              <a:gd name="T8" fmla="*/ 2147483647 w 9998"/>
              <a:gd name="T9" fmla="*/ 2147483647 h 9772"/>
              <a:gd name="T10" fmla="*/ 2147483647 w 9998"/>
              <a:gd name="T11" fmla="*/ 2147483647 h 9772"/>
              <a:gd name="T12" fmla="*/ 2147483647 w 9998"/>
              <a:gd name="T13" fmla="*/ 2147483647 h 9772"/>
              <a:gd name="T14" fmla="*/ 0 60000 65536"/>
              <a:gd name="T15" fmla="*/ 0 60000 65536"/>
              <a:gd name="T16" fmla="*/ 0 60000 65536"/>
              <a:gd name="T17" fmla="*/ 0 60000 65536"/>
              <a:gd name="T18" fmla="*/ 0 60000 65536"/>
              <a:gd name="T19" fmla="*/ 0 60000 65536"/>
              <a:gd name="T20" fmla="*/ 0 60000 65536"/>
              <a:gd name="T21" fmla="*/ 0 w 9998"/>
              <a:gd name="T22" fmla="*/ 0 h 9772"/>
              <a:gd name="T23" fmla="*/ 9998 w 9998"/>
              <a:gd name="T24" fmla="*/ 9772 h 97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98" h="9772">
                <a:moveTo>
                  <a:pt x="9998" y="0"/>
                </a:moveTo>
                <a:cubicBezTo>
                  <a:pt x="9964" y="891"/>
                  <a:pt x="9929" y="1195"/>
                  <a:pt x="9895" y="2086"/>
                </a:cubicBezTo>
                <a:cubicBezTo>
                  <a:pt x="9669" y="3202"/>
                  <a:pt x="9416" y="3916"/>
                  <a:pt x="8626" y="4367"/>
                </a:cubicBezTo>
                <a:cubicBezTo>
                  <a:pt x="7836" y="4819"/>
                  <a:pt x="6190" y="4688"/>
                  <a:pt x="5153" y="4795"/>
                </a:cubicBezTo>
                <a:cubicBezTo>
                  <a:pt x="4115" y="4902"/>
                  <a:pt x="3200" y="4674"/>
                  <a:pt x="2401" y="5008"/>
                </a:cubicBezTo>
                <a:cubicBezTo>
                  <a:pt x="1602" y="5343"/>
                  <a:pt x="756" y="5999"/>
                  <a:pt x="378" y="6793"/>
                </a:cubicBezTo>
                <a:cubicBezTo>
                  <a:pt x="0" y="7587"/>
                  <a:pt x="185" y="9103"/>
                  <a:pt x="133" y="9772"/>
                </a:cubicBezTo>
              </a:path>
            </a:pathLst>
          </a:custGeom>
          <a:noFill/>
          <a:ln w="25400">
            <a:solidFill>
              <a:srgbClr val="808080"/>
            </a:solidFill>
            <a:prstDash val="dash"/>
            <a:round/>
            <a:headEnd/>
            <a:tailEnd type="triangle" w="med" len="med"/>
          </a:ln>
        </p:spPr>
        <p:txBody>
          <a:bodyPr wrap="none" anchor="ctr"/>
          <a:lstStyle/>
          <a:p>
            <a:endParaRPr lang="es-ES"/>
          </a:p>
        </p:txBody>
      </p:sp>
      <p:sp>
        <p:nvSpPr>
          <p:cNvPr id="59" name="Text Box 20"/>
          <p:cNvSpPr txBox="1">
            <a:spLocks noChangeArrowheads="1"/>
          </p:cNvSpPr>
          <p:nvPr/>
        </p:nvSpPr>
        <p:spPr bwMode="auto">
          <a:xfrm>
            <a:off x="209550" y="6038850"/>
            <a:ext cx="4140200" cy="307975"/>
          </a:xfrm>
          <a:prstGeom prst="rect">
            <a:avLst/>
          </a:prstGeom>
          <a:solidFill>
            <a:srgbClr val="FFFFFF"/>
          </a:solidFill>
          <a:ln w="57150" algn="ctr">
            <a:noFill/>
            <a:miter lim="800000"/>
            <a:headEnd/>
            <a:tailEnd/>
          </a:ln>
          <a:effectLst/>
        </p:spPr>
        <p:txBody>
          <a:bodyPr>
            <a:spAutoFit/>
          </a:bodyPr>
          <a:lstStyle/>
          <a:p>
            <a:pPr algn="ctr">
              <a:spcBef>
                <a:spcPct val="50000"/>
              </a:spcBef>
              <a:defRPr/>
            </a:pPr>
            <a:r>
              <a:rPr lang="en-US" sz="1400" b="1" i="1" dirty="0">
                <a:latin typeface="+mj-lt"/>
                <a:ea typeface="+mn-ea"/>
                <a:cs typeface="Arial" charset="0"/>
              </a:rPr>
              <a:t>Tangled boundary:</a:t>
            </a:r>
            <a:r>
              <a:rPr lang="en-US" sz="1400" b="1" i="1" dirty="0">
                <a:solidFill>
                  <a:srgbClr val="FF0000"/>
                </a:solidFill>
                <a:latin typeface="+mj-lt"/>
                <a:ea typeface="+mn-ea"/>
                <a:cs typeface="Arial" charset="0"/>
              </a:rPr>
              <a:t> there is not feasible region</a:t>
            </a:r>
            <a:r>
              <a:rPr lang="en-US" sz="1400" b="1" i="1" dirty="0">
                <a:latin typeface="+mj-lt"/>
                <a:ea typeface="+mn-ea"/>
                <a:cs typeface="Arial" charset="0"/>
              </a:rPr>
              <a:t>.</a:t>
            </a:r>
          </a:p>
        </p:txBody>
      </p:sp>
      <p:sp>
        <p:nvSpPr>
          <p:cNvPr id="16395" name="12 Título"/>
          <p:cNvSpPr>
            <a:spLocks noGrp="1"/>
          </p:cNvSpPr>
          <p:nvPr>
            <p:ph type="title"/>
          </p:nvPr>
        </p:nvSpPr>
        <p:spPr>
          <a:xfrm>
            <a:off x="0" y="115888"/>
            <a:ext cx="9144000" cy="649287"/>
          </a:xfrm>
        </p:spPr>
        <p:txBody>
          <a:bodyPr/>
          <a:lstStyle/>
          <a:p>
            <a:r>
              <a:rPr lang="en-US" altLang="es-ES" smtClean="0">
                <a:latin typeface="Trebuchet MS" pitchFamily="34" charset="0"/>
                <a:ea typeface="ＭＳ Ｐゴシック" pitchFamily="34" charset="-128"/>
              </a:rPr>
              <a:t>Plotting modified objective function</a:t>
            </a:r>
            <a:endParaRPr lang="es-ES" altLang="es-ES" smtClean="0">
              <a:ea typeface="ＭＳ Ｐゴシック" pitchFamily="34" charset="-128"/>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Título"/>
          <p:cNvSpPr>
            <a:spLocks noGrp="1"/>
          </p:cNvSpPr>
          <p:nvPr>
            <p:ph type="title"/>
          </p:nvPr>
        </p:nvSpPr>
        <p:spPr>
          <a:xfrm>
            <a:off x="609600" y="44450"/>
            <a:ext cx="8001000" cy="577850"/>
          </a:xfrm>
        </p:spPr>
        <p:txBody>
          <a:bodyPr/>
          <a:lstStyle/>
          <a:p>
            <a:r>
              <a:rPr lang="es-ES" altLang="es-ES" smtClean="0">
                <a:ea typeface="ＭＳ Ｐゴシック" pitchFamily="34" charset="-128"/>
              </a:rPr>
              <a:t>Sequential mesh optimization</a:t>
            </a:r>
          </a:p>
        </p:txBody>
      </p:sp>
      <p:grpSp>
        <p:nvGrpSpPr>
          <p:cNvPr id="2" name="188 Grupo"/>
          <p:cNvGrpSpPr>
            <a:grpSpLocks/>
          </p:cNvGrpSpPr>
          <p:nvPr/>
        </p:nvGrpSpPr>
        <p:grpSpPr bwMode="auto">
          <a:xfrm>
            <a:off x="5437188" y="1123950"/>
            <a:ext cx="3598862" cy="3673475"/>
            <a:chOff x="5437188" y="1123950"/>
            <a:chExt cx="3598862" cy="3673475"/>
          </a:xfrm>
        </p:grpSpPr>
        <p:sp>
          <p:nvSpPr>
            <p:cNvPr id="17539" name="3 Elipse"/>
            <p:cNvSpPr>
              <a:spLocks noChangeArrowheads="1"/>
            </p:cNvSpPr>
            <p:nvPr/>
          </p:nvSpPr>
          <p:spPr bwMode="auto">
            <a:xfrm>
              <a:off x="5724525" y="1773238"/>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40" name="4 Elipse"/>
            <p:cNvSpPr>
              <a:spLocks noChangeArrowheads="1"/>
            </p:cNvSpPr>
            <p:nvPr/>
          </p:nvSpPr>
          <p:spPr bwMode="auto">
            <a:xfrm>
              <a:off x="6227763" y="2349500"/>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41" name="5 Elipse"/>
            <p:cNvSpPr>
              <a:spLocks noChangeArrowheads="1"/>
            </p:cNvSpPr>
            <p:nvPr/>
          </p:nvSpPr>
          <p:spPr bwMode="auto">
            <a:xfrm>
              <a:off x="6661150" y="1485900"/>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42" name="6 Elipse"/>
            <p:cNvSpPr>
              <a:spLocks noChangeArrowheads="1"/>
            </p:cNvSpPr>
            <p:nvPr/>
          </p:nvSpPr>
          <p:spPr bwMode="auto">
            <a:xfrm>
              <a:off x="7164388" y="2349500"/>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43" name="7 Elipse"/>
            <p:cNvSpPr>
              <a:spLocks noChangeArrowheads="1"/>
            </p:cNvSpPr>
            <p:nvPr/>
          </p:nvSpPr>
          <p:spPr bwMode="auto">
            <a:xfrm>
              <a:off x="6445250" y="3213100"/>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44" name="8 Elipse"/>
            <p:cNvSpPr>
              <a:spLocks noChangeArrowheads="1"/>
            </p:cNvSpPr>
            <p:nvPr/>
          </p:nvSpPr>
          <p:spPr bwMode="auto">
            <a:xfrm>
              <a:off x="5437188" y="2709863"/>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45" name="9 Triángulo isósceles"/>
            <p:cNvSpPr>
              <a:spLocks noChangeArrowheads="1"/>
            </p:cNvSpPr>
            <p:nvPr/>
          </p:nvSpPr>
          <p:spPr bwMode="auto">
            <a:xfrm>
              <a:off x="5795963" y="1773238"/>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46" name="12 Triángulo isósceles"/>
            <p:cNvSpPr>
              <a:spLocks noChangeArrowheads="1"/>
            </p:cNvSpPr>
            <p:nvPr/>
          </p:nvSpPr>
          <p:spPr bwMode="auto">
            <a:xfrm>
              <a:off x="6300788" y="1557338"/>
              <a:ext cx="935037" cy="863600"/>
            </a:xfrm>
            <a:prstGeom prst="triangle">
              <a:avLst>
                <a:gd name="adj" fmla="val 45102"/>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17547" name="20 Conector recto"/>
            <p:cNvCxnSpPr>
              <a:cxnSpLocks noChangeShapeType="1"/>
              <a:stCxn id="17546" idx="2"/>
            </p:cNvCxnSpPr>
            <p:nvPr/>
          </p:nvCxnSpPr>
          <p:spPr bwMode="auto">
            <a:xfrm flipH="1" flipV="1">
              <a:off x="5800725" y="1851025"/>
              <a:ext cx="500063" cy="569913"/>
            </a:xfrm>
            <a:prstGeom prst="line">
              <a:avLst/>
            </a:prstGeom>
            <a:noFill/>
            <a:ln w="9525" algn="ctr">
              <a:solidFill>
                <a:schemeClr val="tx1"/>
              </a:solidFill>
              <a:round/>
              <a:headEnd/>
              <a:tailEnd/>
            </a:ln>
          </p:spPr>
        </p:cxnSp>
        <p:cxnSp>
          <p:nvCxnSpPr>
            <p:cNvPr id="17548" name="22 Conector recto"/>
            <p:cNvCxnSpPr>
              <a:cxnSpLocks noChangeShapeType="1"/>
            </p:cNvCxnSpPr>
            <p:nvPr/>
          </p:nvCxnSpPr>
          <p:spPr bwMode="auto">
            <a:xfrm flipH="1">
              <a:off x="5795963" y="1560513"/>
              <a:ext cx="930275" cy="290512"/>
            </a:xfrm>
            <a:prstGeom prst="line">
              <a:avLst/>
            </a:prstGeom>
            <a:noFill/>
            <a:ln w="9525" algn="ctr">
              <a:solidFill>
                <a:schemeClr val="tx1"/>
              </a:solidFill>
              <a:round/>
              <a:headEnd/>
              <a:tailEnd/>
            </a:ln>
          </p:spPr>
        </p:cxnSp>
        <p:cxnSp>
          <p:nvCxnSpPr>
            <p:cNvPr id="17549" name="24 Conector recto"/>
            <p:cNvCxnSpPr>
              <a:cxnSpLocks noChangeShapeType="1"/>
            </p:cNvCxnSpPr>
            <p:nvPr/>
          </p:nvCxnSpPr>
          <p:spPr bwMode="auto">
            <a:xfrm flipH="1">
              <a:off x="5510213" y="2416175"/>
              <a:ext cx="785812" cy="360363"/>
            </a:xfrm>
            <a:prstGeom prst="line">
              <a:avLst/>
            </a:prstGeom>
            <a:noFill/>
            <a:ln w="9525" algn="ctr">
              <a:solidFill>
                <a:schemeClr val="tx1"/>
              </a:solidFill>
              <a:round/>
              <a:headEnd/>
              <a:tailEnd/>
            </a:ln>
          </p:spPr>
        </p:cxnSp>
        <p:cxnSp>
          <p:nvCxnSpPr>
            <p:cNvPr id="17550" name="26 Conector recto"/>
            <p:cNvCxnSpPr>
              <a:cxnSpLocks noChangeShapeType="1"/>
            </p:cNvCxnSpPr>
            <p:nvPr/>
          </p:nvCxnSpPr>
          <p:spPr bwMode="auto">
            <a:xfrm flipH="1">
              <a:off x="5499100" y="1839913"/>
              <a:ext cx="293688" cy="936625"/>
            </a:xfrm>
            <a:prstGeom prst="line">
              <a:avLst/>
            </a:prstGeom>
            <a:noFill/>
            <a:ln w="9525" algn="ctr">
              <a:solidFill>
                <a:schemeClr val="tx1"/>
              </a:solidFill>
              <a:round/>
              <a:headEnd/>
              <a:tailEnd/>
            </a:ln>
          </p:spPr>
        </p:cxnSp>
        <p:cxnSp>
          <p:nvCxnSpPr>
            <p:cNvPr id="17551" name="28 Conector recto"/>
            <p:cNvCxnSpPr>
              <a:cxnSpLocks noChangeShapeType="1"/>
            </p:cNvCxnSpPr>
            <p:nvPr/>
          </p:nvCxnSpPr>
          <p:spPr bwMode="auto">
            <a:xfrm flipH="1" flipV="1">
              <a:off x="6303963" y="2427288"/>
              <a:ext cx="220662" cy="850900"/>
            </a:xfrm>
            <a:prstGeom prst="line">
              <a:avLst/>
            </a:prstGeom>
            <a:noFill/>
            <a:ln w="9525" algn="ctr">
              <a:solidFill>
                <a:schemeClr val="tx1"/>
              </a:solidFill>
              <a:round/>
              <a:headEnd/>
              <a:tailEnd/>
            </a:ln>
          </p:spPr>
        </p:cxnSp>
        <p:cxnSp>
          <p:nvCxnSpPr>
            <p:cNvPr id="17552" name="30 Conector recto"/>
            <p:cNvCxnSpPr>
              <a:cxnSpLocks noChangeShapeType="1"/>
            </p:cNvCxnSpPr>
            <p:nvPr/>
          </p:nvCxnSpPr>
          <p:spPr bwMode="auto">
            <a:xfrm flipH="1" flipV="1">
              <a:off x="5510213" y="2787650"/>
              <a:ext cx="1006475" cy="498475"/>
            </a:xfrm>
            <a:prstGeom prst="line">
              <a:avLst/>
            </a:prstGeom>
            <a:noFill/>
            <a:ln w="9525" algn="ctr">
              <a:solidFill>
                <a:schemeClr val="tx1"/>
              </a:solidFill>
              <a:round/>
              <a:headEnd/>
              <a:tailEnd/>
            </a:ln>
          </p:spPr>
        </p:cxnSp>
        <p:cxnSp>
          <p:nvCxnSpPr>
            <p:cNvPr id="17553" name="32 Conector recto"/>
            <p:cNvCxnSpPr>
              <a:cxnSpLocks noChangeShapeType="1"/>
            </p:cNvCxnSpPr>
            <p:nvPr/>
          </p:nvCxnSpPr>
          <p:spPr bwMode="auto">
            <a:xfrm flipH="1">
              <a:off x="6519863" y="2408238"/>
              <a:ext cx="719137" cy="882650"/>
            </a:xfrm>
            <a:prstGeom prst="line">
              <a:avLst/>
            </a:prstGeom>
            <a:noFill/>
            <a:ln w="9525" algn="ctr">
              <a:solidFill>
                <a:schemeClr val="tx1"/>
              </a:solidFill>
              <a:round/>
              <a:headEnd/>
              <a:tailEnd/>
            </a:ln>
          </p:spPr>
        </p:cxnSp>
        <p:sp>
          <p:nvSpPr>
            <p:cNvPr id="17554" name="34 Elipse"/>
            <p:cNvSpPr>
              <a:spLocks noChangeArrowheads="1"/>
            </p:cNvSpPr>
            <p:nvPr/>
          </p:nvSpPr>
          <p:spPr bwMode="auto">
            <a:xfrm>
              <a:off x="7453313" y="1412875"/>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55" name="35 Elipse"/>
            <p:cNvSpPr>
              <a:spLocks noChangeArrowheads="1"/>
            </p:cNvSpPr>
            <p:nvPr/>
          </p:nvSpPr>
          <p:spPr bwMode="auto">
            <a:xfrm>
              <a:off x="7956550" y="1989138"/>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56" name="36 Elipse"/>
            <p:cNvSpPr>
              <a:spLocks noChangeArrowheads="1"/>
            </p:cNvSpPr>
            <p:nvPr/>
          </p:nvSpPr>
          <p:spPr bwMode="auto">
            <a:xfrm>
              <a:off x="8388350" y="1125538"/>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57" name="37 Elipse"/>
            <p:cNvSpPr>
              <a:spLocks noChangeArrowheads="1"/>
            </p:cNvSpPr>
            <p:nvPr/>
          </p:nvSpPr>
          <p:spPr bwMode="auto">
            <a:xfrm>
              <a:off x="8893175" y="1989138"/>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58" name="38 Elipse"/>
            <p:cNvSpPr>
              <a:spLocks noChangeArrowheads="1"/>
            </p:cNvSpPr>
            <p:nvPr/>
          </p:nvSpPr>
          <p:spPr bwMode="auto">
            <a:xfrm>
              <a:off x="8172450" y="2852738"/>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59" name="39 Elipse"/>
            <p:cNvSpPr>
              <a:spLocks noChangeArrowheads="1"/>
            </p:cNvSpPr>
            <p:nvPr/>
          </p:nvSpPr>
          <p:spPr bwMode="auto">
            <a:xfrm>
              <a:off x="7164388" y="2349500"/>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60" name="40 Triángulo isósceles"/>
            <p:cNvSpPr>
              <a:spLocks noChangeArrowheads="1"/>
            </p:cNvSpPr>
            <p:nvPr/>
          </p:nvSpPr>
          <p:spPr bwMode="auto">
            <a:xfrm>
              <a:off x="7524750" y="1412875"/>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61" name="41 Triángulo isósceles"/>
            <p:cNvSpPr>
              <a:spLocks noChangeArrowheads="1"/>
            </p:cNvSpPr>
            <p:nvPr/>
          </p:nvSpPr>
          <p:spPr bwMode="auto">
            <a:xfrm>
              <a:off x="8027988" y="1196975"/>
              <a:ext cx="936625" cy="863600"/>
            </a:xfrm>
            <a:prstGeom prst="triangle">
              <a:avLst>
                <a:gd name="adj" fmla="val 45102"/>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17562" name="42 Conector recto"/>
            <p:cNvCxnSpPr>
              <a:cxnSpLocks noChangeShapeType="1"/>
              <a:stCxn id="17561" idx="2"/>
            </p:cNvCxnSpPr>
            <p:nvPr/>
          </p:nvCxnSpPr>
          <p:spPr bwMode="auto">
            <a:xfrm flipH="1" flipV="1">
              <a:off x="7527925" y="1490663"/>
              <a:ext cx="500063" cy="569912"/>
            </a:xfrm>
            <a:prstGeom prst="line">
              <a:avLst/>
            </a:prstGeom>
            <a:noFill/>
            <a:ln w="9525" algn="ctr">
              <a:solidFill>
                <a:schemeClr val="tx1"/>
              </a:solidFill>
              <a:round/>
              <a:headEnd/>
              <a:tailEnd/>
            </a:ln>
          </p:spPr>
        </p:cxnSp>
        <p:cxnSp>
          <p:nvCxnSpPr>
            <p:cNvPr id="17563" name="43 Conector recto"/>
            <p:cNvCxnSpPr>
              <a:cxnSpLocks noChangeShapeType="1"/>
            </p:cNvCxnSpPr>
            <p:nvPr/>
          </p:nvCxnSpPr>
          <p:spPr bwMode="auto">
            <a:xfrm flipH="1">
              <a:off x="7524750" y="1200150"/>
              <a:ext cx="928688" cy="290513"/>
            </a:xfrm>
            <a:prstGeom prst="line">
              <a:avLst/>
            </a:prstGeom>
            <a:noFill/>
            <a:ln w="9525" algn="ctr">
              <a:solidFill>
                <a:schemeClr val="tx1"/>
              </a:solidFill>
              <a:round/>
              <a:headEnd/>
              <a:tailEnd/>
            </a:ln>
          </p:spPr>
        </p:cxnSp>
        <p:cxnSp>
          <p:nvCxnSpPr>
            <p:cNvPr id="17564" name="44 Conector recto"/>
            <p:cNvCxnSpPr>
              <a:cxnSpLocks noChangeShapeType="1"/>
            </p:cNvCxnSpPr>
            <p:nvPr/>
          </p:nvCxnSpPr>
          <p:spPr bwMode="auto">
            <a:xfrm flipH="1">
              <a:off x="7239000" y="2055813"/>
              <a:ext cx="785813" cy="360362"/>
            </a:xfrm>
            <a:prstGeom prst="line">
              <a:avLst/>
            </a:prstGeom>
            <a:noFill/>
            <a:ln w="9525" algn="ctr">
              <a:solidFill>
                <a:schemeClr val="tx1"/>
              </a:solidFill>
              <a:round/>
              <a:headEnd/>
              <a:tailEnd/>
            </a:ln>
          </p:spPr>
        </p:cxnSp>
        <p:cxnSp>
          <p:nvCxnSpPr>
            <p:cNvPr id="17565" name="45 Conector recto"/>
            <p:cNvCxnSpPr>
              <a:cxnSpLocks noChangeShapeType="1"/>
            </p:cNvCxnSpPr>
            <p:nvPr/>
          </p:nvCxnSpPr>
          <p:spPr bwMode="auto">
            <a:xfrm flipH="1">
              <a:off x="7227888" y="1479550"/>
              <a:ext cx="292100" cy="936625"/>
            </a:xfrm>
            <a:prstGeom prst="line">
              <a:avLst/>
            </a:prstGeom>
            <a:noFill/>
            <a:ln w="9525" algn="ctr">
              <a:solidFill>
                <a:schemeClr val="tx1"/>
              </a:solidFill>
              <a:round/>
              <a:headEnd/>
              <a:tailEnd/>
            </a:ln>
          </p:spPr>
        </p:cxnSp>
        <p:cxnSp>
          <p:nvCxnSpPr>
            <p:cNvPr id="17566" name="46 Conector recto"/>
            <p:cNvCxnSpPr>
              <a:cxnSpLocks noChangeShapeType="1"/>
            </p:cNvCxnSpPr>
            <p:nvPr/>
          </p:nvCxnSpPr>
          <p:spPr bwMode="auto">
            <a:xfrm flipH="1" flipV="1">
              <a:off x="8032750" y="2066925"/>
              <a:ext cx="220663" cy="850900"/>
            </a:xfrm>
            <a:prstGeom prst="line">
              <a:avLst/>
            </a:prstGeom>
            <a:noFill/>
            <a:ln w="9525" algn="ctr">
              <a:solidFill>
                <a:schemeClr val="tx1"/>
              </a:solidFill>
              <a:round/>
              <a:headEnd/>
              <a:tailEnd/>
            </a:ln>
          </p:spPr>
        </p:cxnSp>
        <p:cxnSp>
          <p:nvCxnSpPr>
            <p:cNvPr id="17567" name="47 Conector recto"/>
            <p:cNvCxnSpPr>
              <a:cxnSpLocks noChangeShapeType="1"/>
            </p:cNvCxnSpPr>
            <p:nvPr/>
          </p:nvCxnSpPr>
          <p:spPr bwMode="auto">
            <a:xfrm flipH="1" flipV="1">
              <a:off x="7239000" y="2427288"/>
              <a:ext cx="1006475" cy="498475"/>
            </a:xfrm>
            <a:prstGeom prst="line">
              <a:avLst/>
            </a:prstGeom>
            <a:noFill/>
            <a:ln w="9525" algn="ctr">
              <a:solidFill>
                <a:schemeClr val="tx1"/>
              </a:solidFill>
              <a:round/>
              <a:headEnd/>
              <a:tailEnd/>
            </a:ln>
          </p:spPr>
        </p:cxnSp>
        <p:cxnSp>
          <p:nvCxnSpPr>
            <p:cNvPr id="17568" name="48 Conector recto"/>
            <p:cNvCxnSpPr>
              <a:cxnSpLocks noChangeShapeType="1"/>
            </p:cNvCxnSpPr>
            <p:nvPr/>
          </p:nvCxnSpPr>
          <p:spPr bwMode="auto">
            <a:xfrm flipH="1">
              <a:off x="8248650" y="2047875"/>
              <a:ext cx="719138" cy="882650"/>
            </a:xfrm>
            <a:prstGeom prst="line">
              <a:avLst/>
            </a:prstGeom>
            <a:noFill/>
            <a:ln w="9525" algn="ctr">
              <a:solidFill>
                <a:schemeClr val="tx1"/>
              </a:solidFill>
              <a:round/>
              <a:headEnd/>
              <a:tailEnd/>
            </a:ln>
          </p:spPr>
        </p:cxnSp>
        <p:sp>
          <p:nvSpPr>
            <p:cNvPr id="17569" name="49 Elipse"/>
            <p:cNvSpPr>
              <a:spLocks noChangeArrowheads="1"/>
            </p:cNvSpPr>
            <p:nvPr/>
          </p:nvSpPr>
          <p:spPr bwMode="auto">
            <a:xfrm>
              <a:off x="6445250" y="3213100"/>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70" name="50 Elipse"/>
            <p:cNvSpPr>
              <a:spLocks noChangeArrowheads="1"/>
            </p:cNvSpPr>
            <p:nvPr/>
          </p:nvSpPr>
          <p:spPr bwMode="auto">
            <a:xfrm>
              <a:off x="6948488" y="3789363"/>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71" name="51 Elipse"/>
            <p:cNvSpPr>
              <a:spLocks noChangeArrowheads="1"/>
            </p:cNvSpPr>
            <p:nvPr/>
          </p:nvSpPr>
          <p:spPr bwMode="auto">
            <a:xfrm>
              <a:off x="7380288" y="2925763"/>
              <a:ext cx="144462"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72" name="52 Elipse"/>
            <p:cNvSpPr>
              <a:spLocks noChangeArrowheads="1"/>
            </p:cNvSpPr>
            <p:nvPr/>
          </p:nvSpPr>
          <p:spPr bwMode="auto">
            <a:xfrm>
              <a:off x="7885113" y="3789363"/>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73" name="53 Elipse"/>
            <p:cNvSpPr>
              <a:spLocks noChangeArrowheads="1"/>
            </p:cNvSpPr>
            <p:nvPr/>
          </p:nvSpPr>
          <p:spPr bwMode="auto">
            <a:xfrm>
              <a:off x="7164388" y="4652963"/>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74" name="54 Elipse"/>
            <p:cNvSpPr>
              <a:spLocks noChangeArrowheads="1"/>
            </p:cNvSpPr>
            <p:nvPr/>
          </p:nvSpPr>
          <p:spPr bwMode="auto">
            <a:xfrm>
              <a:off x="6156325" y="4149725"/>
              <a:ext cx="144463"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75" name="55 Triángulo isósceles"/>
            <p:cNvSpPr>
              <a:spLocks noChangeArrowheads="1"/>
            </p:cNvSpPr>
            <p:nvPr/>
          </p:nvSpPr>
          <p:spPr bwMode="auto">
            <a:xfrm>
              <a:off x="6516688" y="3213100"/>
              <a:ext cx="719137"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76" name="56 Triángulo isósceles"/>
            <p:cNvSpPr>
              <a:spLocks noChangeArrowheads="1"/>
            </p:cNvSpPr>
            <p:nvPr/>
          </p:nvSpPr>
          <p:spPr bwMode="auto">
            <a:xfrm>
              <a:off x="7019925" y="2997200"/>
              <a:ext cx="936625" cy="863600"/>
            </a:xfrm>
            <a:prstGeom prst="triangle">
              <a:avLst>
                <a:gd name="adj" fmla="val 45102"/>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17577" name="57 Conector recto"/>
            <p:cNvCxnSpPr>
              <a:cxnSpLocks noChangeShapeType="1"/>
              <a:stCxn id="17576" idx="2"/>
            </p:cNvCxnSpPr>
            <p:nvPr/>
          </p:nvCxnSpPr>
          <p:spPr bwMode="auto">
            <a:xfrm flipH="1" flipV="1">
              <a:off x="6519863" y="3290888"/>
              <a:ext cx="500062" cy="569912"/>
            </a:xfrm>
            <a:prstGeom prst="line">
              <a:avLst/>
            </a:prstGeom>
            <a:noFill/>
            <a:ln w="9525" algn="ctr">
              <a:solidFill>
                <a:schemeClr val="tx1"/>
              </a:solidFill>
              <a:round/>
              <a:headEnd/>
              <a:tailEnd/>
            </a:ln>
          </p:spPr>
        </p:cxnSp>
        <p:cxnSp>
          <p:nvCxnSpPr>
            <p:cNvPr id="17578" name="58 Conector recto"/>
            <p:cNvCxnSpPr>
              <a:cxnSpLocks noChangeShapeType="1"/>
            </p:cNvCxnSpPr>
            <p:nvPr/>
          </p:nvCxnSpPr>
          <p:spPr bwMode="auto">
            <a:xfrm flipH="1">
              <a:off x="6516688" y="3000375"/>
              <a:ext cx="928687" cy="290513"/>
            </a:xfrm>
            <a:prstGeom prst="line">
              <a:avLst/>
            </a:prstGeom>
            <a:noFill/>
            <a:ln w="9525" algn="ctr">
              <a:solidFill>
                <a:schemeClr val="tx1"/>
              </a:solidFill>
              <a:round/>
              <a:headEnd/>
              <a:tailEnd/>
            </a:ln>
          </p:spPr>
        </p:cxnSp>
        <p:cxnSp>
          <p:nvCxnSpPr>
            <p:cNvPr id="17579" name="59 Conector recto"/>
            <p:cNvCxnSpPr>
              <a:cxnSpLocks noChangeShapeType="1"/>
            </p:cNvCxnSpPr>
            <p:nvPr/>
          </p:nvCxnSpPr>
          <p:spPr bwMode="auto">
            <a:xfrm flipH="1">
              <a:off x="6230938" y="3856038"/>
              <a:ext cx="785812" cy="360362"/>
            </a:xfrm>
            <a:prstGeom prst="line">
              <a:avLst/>
            </a:prstGeom>
            <a:noFill/>
            <a:ln w="9525" algn="ctr">
              <a:solidFill>
                <a:schemeClr val="tx1"/>
              </a:solidFill>
              <a:round/>
              <a:headEnd/>
              <a:tailEnd/>
            </a:ln>
          </p:spPr>
        </p:cxnSp>
        <p:cxnSp>
          <p:nvCxnSpPr>
            <p:cNvPr id="17580" name="60 Conector recto"/>
            <p:cNvCxnSpPr>
              <a:cxnSpLocks noChangeShapeType="1"/>
            </p:cNvCxnSpPr>
            <p:nvPr/>
          </p:nvCxnSpPr>
          <p:spPr bwMode="auto">
            <a:xfrm flipH="1">
              <a:off x="6219825" y="3279775"/>
              <a:ext cx="292100" cy="936625"/>
            </a:xfrm>
            <a:prstGeom prst="line">
              <a:avLst/>
            </a:prstGeom>
            <a:noFill/>
            <a:ln w="9525" algn="ctr">
              <a:solidFill>
                <a:schemeClr val="tx1"/>
              </a:solidFill>
              <a:round/>
              <a:headEnd/>
              <a:tailEnd/>
            </a:ln>
          </p:spPr>
        </p:cxnSp>
        <p:cxnSp>
          <p:nvCxnSpPr>
            <p:cNvPr id="17581" name="61 Conector recto"/>
            <p:cNvCxnSpPr>
              <a:cxnSpLocks noChangeShapeType="1"/>
            </p:cNvCxnSpPr>
            <p:nvPr/>
          </p:nvCxnSpPr>
          <p:spPr bwMode="auto">
            <a:xfrm flipH="1" flipV="1">
              <a:off x="7024688" y="3867150"/>
              <a:ext cx="220662" cy="850900"/>
            </a:xfrm>
            <a:prstGeom prst="line">
              <a:avLst/>
            </a:prstGeom>
            <a:noFill/>
            <a:ln w="9525" algn="ctr">
              <a:solidFill>
                <a:schemeClr val="tx1"/>
              </a:solidFill>
              <a:round/>
              <a:headEnd/>
              <a:tailEnd/>
            </a:ln>
          </p:spPr>
        </p:cxnSp>
        <p:cxnSp>
          <p:nvCxnSpPr>
            <p:cNvPr id="17582" name="62 Conector recto"/>
            <p:cNvCxnSpPr>
              <a:cxnSpLocks noChangeShapeType="1"/>
            </p:cNvCxnSpPr>
            <p:nvPr/>
          </p:nvCxnSpPr>
          <p:spPr bwMode="auto">
            <a:xfrm flipH="1" flipV="1">
              <a:off x="6230938" y="4227513"/>
              <a:ext cx="1004887" cy="498475"/>
            </a:xfrm>
            <a:prstGeom prst="line">
              <a:avLst/>
            </a:prstGeom>
            <a:noFill/>
            <a:ln w="9525" algn="ctr">
              <a:solidFill>
                <a:schemeClr val="tx1"/>
              </a:solidFill>
              <a:round/>
              <a:headEnd/>
              <a:tailEnd/>
            </a:ln>
          </p:spPr>
        </p:cxnSp>
        <p:cxnSp>
          <p:nvCxnSpPr>
            <p:cNvPr id="17583" name="63 Conector recto"/>
            <p:cNvCxnSpPr>
              <a:cxnSpLocks noChangeShapeType="1"/>
            </p:cNvCxnSpPr>
            <p:nvPr/>
          </p:nvCxnSpPr>
          <p:spPr bwMode="auto">
            <a:xfrm flipH="1">
              <a:off x="7240588" y="3848100"/>
              <a:ext cx="717550" cy="882650"/>
            </a:xfrm>
            <a:prstGeom prst="line">
              <a:avLst/>
            </a:prstGeom>
            <a:noFill/>
            <a:ln w="9525" algn="ctr">
              <a:solidFill>
                <a:schemeClr val="tx1"/>
              </a:solidFill>
              <a:round/>
              <a:headEnd/>
              <a:tailEnd/>
            </a:ln>
          </p:spPr>
        </p:cxnSp>
        <p:cxnSp>
          <p:nvCxnSpPr>
            <p:cNvPr id="17584" name="64 Conector recto"/>
            <p:cNvCxnSpPr>
              <a:cxnSpLocks noChangeShapeType="1"/>
            </p:cNvCxnSpPr>
            <p:nvPr/>
          </p:nvCxnSpPr>
          <p:spPr bwMode="auto">
            <a:xfrm flipH="1">
              <a:off x="6737350" y="1485900"/>
              <a:ext cx="787400" cy="63500"/>
            </a:xfrm>
            <a:prstGeom prst="line">
              <a:avLst/>
            </a:prstGeom>
            <a:noFill/>
            <a:ln w="9525" algn="ctr">
              <a:solidFill>
                <a:schemeClr val="tx1"/>
              </a:solidFill>
              <a:round/>
              <a:headEnd/>
              <a:tailEnd/>
            </a:ln>
          </p:spPr>
        </p:cxnSp>
        <p:cxnSp>
          <p:nvCxnSpPr>
            <p:cNvPr id="17585" name="66 Conector recto"/>
            <p:cNvCxnSpPr>
              <a:cxnSpLocks noChangeShapeType="1"/>
            </p:cNvCxnSpPr>
            <p:nvPr/>
          </p:nvCxnSpPr>
          <p:spPr bwMode="auto">
            <a:xfrm>
              <a:off x="7227888" y="2419350"/>
              <a:ext cx="225425" cy="579438"/>
            </a:xfrm>
            <a:prstGeom prst="line">
              <a:avLst/>
            </a:prstGeom>
            <a:noFill/>
            <a:ln w="9525" algn="ctr">
              <a:solidFill>
                <a:schemeClr val="tx1"/>
              </a:solidFill>
              <a:round/>
              <a:headEnd/>
              <a:tailEnd/>
            </a:ln>
          </p:spPr>
        </p:cxnSp>
        <p:cxnSp>
          <p:nvCxnSpPr>
            <p:cNvPr id="17586" name="68 Conector recto"/>
            <p:cNvCxnSpPr>
              <a:cxnSpLocks noChangeShapeType="1"/>
            </p:cNvCxnSpPr>
            <p:nvPr/>
          </p:nvCxnSpPr>
          <p:spPr bwMode="auto">
            <a:xfrm flipH="1">
              <a:off x="7453313" y="2932113"/>
              <a:ext cx="800100" cy="66675"/>
            </a:xfrm>
            <a:prstGeom prst="line">
              <a:avLst/>
            </a:prstGeom>
            <a:noFill/>
            <a:ln w="9525" algn="ctr">
              <a:solidFill>
                <a:schemeClr val="tx1"/>
              </a:solidFill>
              <a:round/>
              <a:headEnd/>
              <a:tailEnd/>
            </a:ln>
          </p:spPr>
        </p:cxnSp>
        <p:cxnSp>
          <p:nvCxnSpPr>
            <p:cNvPr id="17587" name="70 Conector recto"/>
            <p:cNvCxnSpPr>
              <a:cxnSpLocks noChangeShapeType="1"/>
            </p:cNvCxnSpPr>
            <p:nvPr/>
          </p:nvCxnSpPr>
          <p:spPr bwMode="auto">
            <a:xfrm flipH="1">
              <a:off x="7956550" y="2921000"/>
              <a:ext cx="296863" cy="942975"/>
            </a:xfrm>
            <a:prstGeom prst="line">
              <a:avLst/>
            </a:prstGeom>
            <a:noFill/>
            <a:ln w="9525" algn="ctr">
              <a:solidFill>
                <a:schemeClr val="tx1"/>
              </a:solidFill>
              <a:round/>
              <a:headEnd/>
              <a:tailEnd/>
            </a:ln>
          </p:spPr>
        </p:cxnSp>
        <p:cxnSp>
          <p:nvCxnSpPr>
            <p:cNvPr id="17588" name="72 Conector recto"/>
            <p:cNvCxnSpPr>
              <a:cxnSpLocks noChangeShapeType="1"/>
            </p:cNvCxnSpPr>
            <p:nvPr/>
          </p:nvCxnSpPr>
          <p:spPr bwMode="auto">
            <a:xfrm flipH="1" flipV="1">
              <a:off x="5499100" y="2787650"/>
              <a:ext cx="736600" cy="1438275"/>
            </a:xfrm>
            <a:prstGeom prst="line">
              <a:avLst/>
            </a:prstGeom>
            <a:noFill/>
            <a:ln w="9525" algn="ctr">
              <a:solidFill>
                <a:schemeClr val="tx1"/>
              </a:solidFill>
              <a:round/>
              <a:headEnd/>
              <a:tailEnd/>
            </a:ln>
          </p:spPr>
        </p:cxnSp>
        <p:grpSp>
          <p:nvGrpSpPr>
            <p:cNvPr id="17589" name="62 Grupo"/>
            <p:cNvGrpSpPr>
              <a:grpSpLocks/>
            </p:cNvGrpSpPr>
            <p:nvPr/>
          </p:nvGrpSpPr>
          <p:grpSpPr bwMode="auto">
            <a:xfrm>
              <a:off x="5445125" y="1123950"/>
              <a:ext cx="3590925" cy="3673475"/>
              <a:chOff x="2277219" y="979661"/>
              <a:chExt cx="3590925" cy="3673475"/>
            </a:xfrm>
          </p:grpSpPr>
          <p:sp>
            <p:nvSpPr>
              <p:cNvPr id="17597" name="3 Elipse"/>
              <p:cNvSpPr>
                <a:spLocks noChangeArrowheads="1"/>
              </p:cNvSpPr>
              <p:nvPr/>
            </p:nvSpPr>
            <p:spPr bwMode="auto">
              <a:xfrm>
                <a:off x="2564556" y="1628949"/>
                <a:ext cx="144463"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98" name="5 Elipse"/>
              <p:cNvSpPr>
                <a:spLocks noChangeArrowheads="1"/>
              </p:cNvSpPr>
              <p:nvPr/>
            </p:nvSpPr>
            <p:spPr bwMode="auto">
              <a:xfrm>
                <a:off x="3501181" y="1340024"/>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99" name="8 Elipse"/>
              <p:cNvSpPr>
                <a:spLocks noChangeArrowheads="1"/>
              </p:cNvSpPr>
              <p:nvPr/>
            </p:nvSpPr>
            <p:spPr bwMode="auto">
              <a:xfrm>
                <a:off x="2277219" y="2563986"/>
                <a:ext cx="142875"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600" name="34 Elipse"/>
              <p:cNvSpPr>
                <a:spLocks noChangeArrowheads="1"/>
              </p:cNvSpPr>
              <p:nvPr/>
            </p:nvSpPr>
            <p:spPr bwMode="auto">
              <a:xfrm>
                <a:off x="4293344" y="1268586"/>
                <a:ext cx="144462"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601" name="36 Elipse"/>
              <p:cNvSpPr>
                <a:spLocks noChangeArrowheads="1"/>
              </p:cNvSpPr>
              <p:nvPr/>
            </p:nvSpPr>
            <p:spPr bwMode="auto">
              <a:xfrm>
                <a:off x="5228381" y="979661"/>
                <a:ext cx="144463"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602" name="37 Elipse"/>
              <p:cNvSpPr>
                <a:spLocks noChangeArrowheads="1"/>
              </p:cNvSpPr>
              <p:nvPr/>
            </p:nvSpPr>
            <p:spPr bwMode="auto">
              <a:xfrm>
                <a:off x="5723681" y="1841674"/>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603" name="38 Elipse"/>
              <p:cNvSpPr>
                <a:spLocks noChangeArrowheads="1"/>
              </p:cNvSpPr>
              <p:nvPr/>
            </p:nvSpPr>
            <p:spPr bwMode="auto">
              <a:xfrm>
                <a:off x="5012481" y="2708449"/>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604" name="52 Elipse"/>
              <p:cNvSpPr>
                <a:spLocks noChangeArrowheads="1"/>
              </p:cNvSpPr>
              <p:nvPr/>
            </p:nvSpPr>
            <p:spPr bwMode="auto">
              <a:xfrm>
                <a:off x="4725144" y="3645074"/>
                <a:ext cx="144462"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605" name="53 Elipse"/>
              <p:cNvSpPr>
                <a:spLocks noChangeArrowheads="1"/>
              </p:cNvSpPr>
              <p:nvPr/>
            </p:nvSpPr>
            <p:spPr bwMode="auto">
              <a:xfrm>
                <a:off x="4004419" y="4508674"/>
                <a:ext cx="144462"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606" name="54 Elipse"/>
              <p:cNvSpPr>
                <a:spLocks noChangeArrowheads="1"/>
              </p:cNvSpPr>
              <p:nvPr/>
            </p:nvSpPr>
            <p:spPr bwMode="auto">
              <a:xfrm>
                <a:off x="2996356" y="4005436"/>
                <a:ext cx="144463"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grpSp>
        <p:grpSp>
          <p:nvGrpSpPr>
            <p:cNvPr id="17590" name="69 Grupo"/>
            <p:cNvGrpSpPr>
              <a:grpSpLocks/>
            </p:cNvGrpSpPr>
            <p:nvPr/>
          </p:nvGrpSpPr>
          <p:grpSpPr bwMode="auto">
            <a:xfrm>
              <a:off x="5940425" y="1773238"/>
              <a:ext cx="2232025" cy="2016125"/>
              <a:chOff x="2844031" y="1628899"/>
              <a:chExt cx="2232025" cy="2016125"/>
            </a:xfrm>
          </p:grpSpPr>
          <p:sp>
            <p:nvSpPr>
              <p:cNvPr id="17591" name="79 CuadroTexto"/>
              <p:cNvSpPr txBox="1">
                <a:spLocks noChangeArrowheads="1"/>
              </p:cNvSpPr>
              <p:nvPr/>
            </p:nvSpPr>
            <p:spPr bwMode="auto">
              <a:xfrm>
                <a:off x="2844031" y="2268661"/>
                <a:ext cx="647700" cy="368300"/>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17592" name="80 CuadroTexto"/>
              <p:cNvSpPr txBox="1">
                <a:spLocks noChangeArrowheads="1"/>
              </p:cNvSpPr>
              <p:nvPr/>
            </p:nvSpPr>
            <p:spPr bwMode="auto">
              <a:xfrm>
                <a:off x="3923531" y="2484561"/>
                <a:ext cx="649288" cy="368300"/>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17593" name="104 CuadroTexto"/>
              <p:cNvSpPr txBox="1">
                <a:spLocks noChangeArrowheads="1"/>
              </p:cNvSpPr>
              <p:nvPr/>
            </p:nvSpPr>
            <p:spPr bwMode="auto">
              <a:xfrm>
                <a:off x="3707631" y="1908299"/>
                <a:ext cx="649288" cy="369887"/>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17594" name="105 CuadroTexto"/>
              <p:cNvSpPr txBox="1">
                <a:spLocks noChangeArrowheads="1"/>
              </p:cNvSpPr>
              <p:nvPr/>
            </p:nvSpPr>
            <p:spPr bwMode="auto">
              <a:xfrm>
                <a:off x="3636194" y="3276724"/>
                <a:ext cx="647700" cy="368300"/>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17595" name="118 CuadroTexto"/>
              <p:cNvSpPr txBox="1">
                <a:spLocks noChangeArrowheads="1"/>
              </p:cNvSpPr>
              <p:nvPr/>
            </p:nvSpPr>
            <p:spPr bwMode="auto">
              <a:xfrm>
                <a:off x="4428356" y="1628899"/>
                <a:ext cx="647700" cy="369887"/>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17596" name="119 CuadroTexto"/>
              <p:cNvSpPr txBox="1">
                <a:spLocks noChangeArrowheads="1"/>
              </p:cNvSpPr>
              <p:nvPr/>
            </p:nvSpPr>
            <p:spPr bwMode="auto">
              <a:xfrm>
                <a:off x="2988494" y="2987799"/>
                <a:ext cx="647700" cy="369887"/>
              </a:xfrm>
              <a:prstGeom prst="rect">
                <a:avLst/>
              </a:prstGeom>
              <a:noFill/>
              <a:ln w="9525">
                <a:noFill/>
                <a:miter lim="800000"/>
                <a:headEnd/>
                <a:tailEnd/>
              </a:ln>
            </p:spPr>
            <p:txBody>
              <a:bodyPr>
                <a:spAutoFit/>
              </a:bodyPr>
              <a:lstStyle/>
              <a:p>
                <a:r>
                  <a:rPr lang="es-ES" altLang="es-ES"/>
                  <a:t>v’</a:t>
                </a:r>
                <a:r>
                  <a:rPr lang="es-ES" altLang="es-ES" baseline="-25000"/>
                  <a:t>4</a:t>
                </a:r>
              </a:p>
            </p:txBody>
          </p:sp>
        </p:grpSp>
      </p:grpSp>
      <p:grpSp>
        <p:nvGrpSpPr>
          <p:cNvPr id="5" name="190 Grupo"/>
          <p:cNvGrpSpPr>
            <a:grpSpLocks/>
          </p:cNvGrpSpPr>
          <p:nvPr/>
        </p:nvGrpSpPr>
        <p:grpSpPr bwMode="auto">
          <a:xfrm>
            <a:off x="107950" y="5383213"/>
            <a:ext cx="8424863" cy="1077912"/>
            <a:chOff x="107950" y="5383213"/>
            <a:chExt cx="8424863" cy="1078487"/>
          </a:xfrm>
        </p:grpSpPr>
        <p:cxnSp>
          <p:nvCxnSpPr>
            <p:cNvPr id="17536" name="67 Conector recto de flecha"/>
            <p:cNvCxnSpPr>
              <a:cxnSpLocks noChangeShapeType="1"/>
            </p:cNvCxnSpPr>
            <p:nvPr/>
          </p:nvCxnSpPr>
          <p:spPr bwMode="auto">
            <a:xfrm flipV="1">
              <a:off x="973138" y="5876925"/>
              <a:ext cx="7127875" cy="11113"/>
            </a:xfrm>
            <a:prstGeom prst="straightConnector1">
              <a:avLst/>
            </a:prstGeom>
            <a:noFill/>
            <a:ln w="28575" algn="ctr">
              <a:solidFill>
                <a:schemeClr val="tx1"/>
              </a:solidFill>
              <a:round/>
              <a:headEnd type="none" w="sm" len="sm"/>
              <a:tailEnd type="arrow" w="med" len="med"/>
            </a:ln>
          </p:spPr>
        </p:cxnSp>
        <p:sp>
          <p:nvSpPr>
            <p:cNvPr id="17537" name="75 CuadroTexto"/>
            <p:cNvSpPr txBox="1">
              <a:spLocks noChangeArrowheads="1"/>
            </p:cNvSpPr>
            <p:nvPr/>
          </p:nvSpPr>
          <p:spPr bwMode="auto">
            <a:xfrm>
              <a:off x="107950" y="5383213"/>
              <a:ext cx="1008063" cy="277812"/>
            </a:xfrm>
            <a:prstGeom prst="rect">
              <a:avLst/>
            </a:prstGeom>
            <a:noFill/>
            <a:ln w="9525">
              <a:noFill/>
              <a:miter lim="800000"/>
              <a:headEnd/>
              <a:tailEnd/>
            </a:ln>
          </p:spPr>
          <p:txBody>
            <a:bodyPr>
              <a:spAutoFit/>
            </a:bodyPr>
            <a:lstStyle/>
            <a:p>
              <a:r>
                <a:rPr lang="es-ES" altLang="es-ES" sz="1200" b="1"/>
                <a:t>Procesor-0</a:t>
              </a:r>
            </a:p>
          </p:txBody>
        </p:sp>
        <p:sp>
          <p:nvSpPr>
            <p:cNvPr id="17538" name="122 CuadroTexto"/>
            <p:cNvSpPr txBox="1">
              <a:spLocks noChangeArrowheads="1"/>
            </p:cNvSpPr>
            <p:nvPr/>
          </p:nvSpPr>
          <p:spPr bwMode="auto">
            <a:xfrm>
              <a:off x="7308304" y="5876925"/>
              <a:ext cx="1224509" cy="584775"/>
            </a:xfrm>
            <a:prstGeom prst="rect">
              <a:avLst/>
            </a:prstGeom>
            <a:noFill/>
            <a:ln w="9525">
              <a:noFill/>
              <a:miter lim="800000"/>
              <a:headEnd/>
              <a:tailEnd/>
            </a:ln>
          </p:spPr>
          <p:txBody>
            <a:bodyPr>
              <a:spAutoFit/>
            </a:bodyPr>
            <a:lstStyle/>
            <a:p>
              <a:pPr algn="ctr"/>
              <a:r>
                <a:rPr lang="es-ES" altLang="es-ES" sz="1600" b="1"/>
                <a:t>wall-clock time</a:t>
              </a:r>
              <a:endParaRPr lang="es-ES" altLang="es-ES" sz="1600" b="1" baseline="-25000"/>
            </a:p>
          </p:txBody>
        </p:sp>
      </p:grpSp>
      <p:grpSp>
        <p:nvGrpSpPr>
          <p:cNvPr id="6" name="197 Grupo"/>
          <p:cNvGrpSpPr>
            <a:grpSpLocks/>
          </p:cNvGrpSpPr>
          <p:nvPr/>
        </p:nvGrpSpPr>
        <p:grpSpPr bwMode="auto">
          <a:xfrm>
            <a:off x="973138" y="4805363"/>
            <a:ext cx="1727200" cy="1524000"/>
            <a:chOff x="973138" y="4805153"/>
            <a:chExt cx="1727200" cy="1524210"/>
          </a:xfrm>
        </p:grpSpPr>
        <p:sp>
          <p:nvSpPr>
            <p:cNvPr id="17527" name="93 CuadroTexto"/>
            <p:cNvSpPr txBox="1">
              <a:spLocks noChangeArrowheads="1"/>
            </p:cNvSpPr>
            <p:nvPr/>
          </p:nvSpPr>
          <p:spPr bwMode="auto">
            <a:xfrm>
              <a:off x="2052638" y="5959475"/>
              <a:ext cx="647700" cy="369888"/>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1</a:t>
              </a:r>
            </a:p>
          </p:txBody>
        </p:sp>
        <p:cxnSp>
          <p:nvCxnSpPr>
            <p:cNvPr id="17528" name="92 Conector recto"/>
            <p:cNvCxnSpPr>
              <a:cxnSpLocks noChangeShapeType="1"/>
            </p:cNvCxnSpPr>
            <p:nvPr/>
          </p:nvCxnSpPr>
          <p:spPr bwMode="auto">
            <a:xfrm>
              <a:off x="2196943" y="4805153"/>
              <a:ext cx="0" cy="1227347"/>
            </a:xfrm>
            <a:prstGeom prst="line">
              <a:avLst/>
            </a:prstGeom>
            <a:noFill/>
            <a:ln w="9525" algn="ctr">
              <a:solidFill>
                <a:schemeClr val="tx1"/>
              </a:solidFill>
              <a:prstDash val="dash"/>
              <a:round/>
              <a:headEnd/>
              <a:tailEnd/>
            </a:ln>
          </p:spPr>
        </p:cxnSp>
        <p:sp>
          <p:nvSpPr>
            <p:cNvPr id="17529" name="74 CuadroTexto"/>
            <p:cNvSpPr txBox="1">
              <a:spLocks noChangeArrowheads="1"/>
            </p:cNvSpPr>
            <p:nvPr/>
          </p:nvSpPr>
          <p:spPr bwMode="auto">
            <a:xfrm>
              <a:off x="973138" y="5959475"/>
              <a:ext cx="647700" cy="369888"/>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0</a:t>
              </a:r>
            </a:p>
          </p:txBody>
        </p:sp>
        <p:sp>
          <p:nvSpPr>
            <p:cNvPr id="17530" name="77 Elipse"/>
            <p:cNvSpPr>
              <a:spLocks noChangeArrowheads="1"/>
            </p:cNvSpPr>
            <p:nvPr/>
          </p:nvSpPr>
          <p:spPr bwMode="auto">
            <a:xfrm>
              <a:off x="1116013" y="5465763"/>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31" name="78 Forma libre"/>
            <p:cNvSpPr>
              <a:spLocks/>
            </p:cNvSpPr>
            <p:nvPr/>
          </p:nvSpPr>
          <p:spPr bwMode="auto">
            <a:xfrm rot="-5400000">
              <a:off x="1563687" y="5235576"/>
              <a:ext cx="130175" cy="590550"/>
            </a:xfrm>
            <a:custGeom>
              <a:avLst/>
              <a:gdLst>
                <a:gd name="T0" fmla="*/ 56024 w 130097"/>
                <a:gd name="T1" fmla="*/ 0 h 591015"/>
                <a:gd name="T2" fmla="*/ 123255 w 130097"/>
                <a:gd name="T3" fmla="*/ 110812 h 591015"/>
                <a:gd name="T4" fmla="*/ 11207 w 130097"/>
                <a:gd name="T5" fmla="*/ 221625 h 591015"/>
                <a:gd name="T6" fmla="*/ 56024 w 130097"/>
                <a:gd name="T7" fmla="*/ 365681 h 591015"/>
                <a:gd name="T8" fmla="*/ 100841 w 130097"/>
                <a:gd name="T9" fmla="*/ 432168 h 591015"/>
                <a:gd name="T10" fmla="*/ 33613 w 130097"/>
                <a:gd name="T11" fmla="*/ 587305 h 591015"/>
                <a:gd name="T12" fmla="*/ 33613 w 130097"/>
                <a:gd name="T13" fmla="*/ 587305 h 591015"/>
                <a:gd name="T14" fmla="*/ 33613 w 130097"/>
                <a:gd name="T15" fmla="*/ 587305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17532" name="81 CuadroTexto"/>
            <p:cNvSpPr txBox="1">
              <a:spLocks noChangeArrowheads="1"/>
            </p:cNvSpPr>
            <p:nvPr/>
          </p:nvSpPr>
          <p:spPr bwMode="auto">
            <a:xfrm>
              <a:off x="1044575" y="5178425"/>
              <a:ext cx="647700" cy="369888"/>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17533" name="82 Elipse"/>
            <p:cNvSpPr>
              <a:spLocks noChangeArrowheads="1"/>
            </p:cNvSpPr>
            <p:nvPr/>
          </p:nvSpPr>
          <p:spPr bwMode="auto">
            <a:xfrm>
              <a:off x="1981200" y="5465763"/>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17534" name="73 Conector recto"/>
            <p:cNvCxnSpPr>
              <a:cxnSpLocks noChangeShapeType="1"/>
            </p:cNvCxnSpPr>
            <p:nvPr/>
          </p:nvCxnSpPr>
          <p:spPr bwMode="auto">
            <a:xfrm>
              <a:off x="1116013" y="4805153"/>
              <a:ext cx="0" cy="1227347"/>
            </a:xfrm>
            <a:prstGeom prst="line">
              <a:avLst/>
            </a:prstGeom>
            <a:noFill/>
            <a:ln w="9525" algn="ctr">
              <a:solidFill>
                <a:schemeClr val="tx1"/>
              </a:solidFill>
              <a:prstDash val="dash"/>
              <a:round/>
              <a:headEnd/>
              <a:tailEnd/>
            </a:ln>
          </p:spPr>
        </p:cxnSp>
        <p:sp>
          <p:nvSpPr>
            <p:cNvPr id="17535" name="83 CuadroTexto"/>
            <p:cNvSpPr txBox="1">
              <a:spLocks noChangeArrowheads="1"/>
            </p:cNvSpPr>
            <p:nvPr/>
          </p:nvSpPr>
          <p:spPr bwMode="auto">
            <a:xfrm>
              <a:off x="1765300" y="5106988"/>
              <a:ext cx="647700" cy="368300"/>
            </a:xfrm>
            <a:prstGeom prst="rect">
              <a:avLst/>
            </a:prstGeom>
            <a:noFill/>
            <a:ln w="9525">
              <a:noFill/>
              <a:miter lim="800000"/>
              <a:headEnd/>
              <a:tailEnd/>
            </a:ln>
          </p:spPr>
          <p:txBody>
            <a:bodyPr>
              <a:spAutoFit/>
            </a:bodyPr>
            <a:lstStyle/>
            <a:p>
              <a:r>
                <a:rPr lang="es-ES" altLang="es-ES"/>
                <a:t>v’</a:t>
              </a:r>
              <a:r>
                <a:rPr lang="es-ES" altLang="es-ES" baseline="-25000"/>
                <a:t>1</a:t>
              </a:r>
            </a:p>
          </p:txBody>
        </p:sp>
      </p:grpSp>
      <p:grpSp>
        <p:nvGrpSpPr>
          <p:cNvPr id="7" name="198 Grupo"/>
          <p:cNvGrpSpPr>
            <a:grpSpLocks/>
          </p:cNvGrpSpPr>
          <p:nvPr/>
        </p:nvGrpSpPr>
        <p:grpSpPr bwMode="auto">
          <a:xfrm>
            <a:off x="2125663" y="4805363"/>
            <a:ext cx="1366837" cy="1524000"/>
            <a:chOff x="2125663" y="4805153"/>
            <a:chExt cx="1366837" cy="1524210"/>
          </a:xfrm>
        </p:grpSpPr>
        <p:sp>
          <p:nvSpPr>
            <p:cNvPr id="17520" name="99 Elipse"/>
            <p:cNvSpPr>
              <a:spLocks noChangeArrowheads="1"/>
            </p:cNvSpPr>
            <p:nvPr/>
          </p:nvSpPr>
          <p:spPr bwMode="auto">
            <a:xfrm>
              <a:off x="2197100" y="5465763"/>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21" name="100 Forma libre"/>
            <p:cNvSpPr>
              <a:spLocks/>
            </p:cNvSpPr>
            <p:nvPr/>
          </p:nvSpPr>
          <p:spPr bwMode="auto">
            <a:xfrm rot="-5400000">
              <a:off x="2484438" y="5394325"/>
              <a:ext cx="144462" cy="287338"/>
            </a:xfrm>
            <a:custGeom>
              <a:avLst/>
              <a:gdLst>
                <a:gd name="T0" fmla="*/ 142669 w 130097"/>
                <a:gd name="T1" fmla="*/ 0 h 591015"/>
                <a:gd name="T2" fmla="*/ 313872 w 130097"/>
                <a:gd name="T3" fmla="*/ 170 h 591015"/>
                <a:gd name="T4" fmla="*/ 28533 w 130097"/>
                <a:gd name="T5" fmla="*/ 339 h 591015"/>
                <a:gd name="T6" fmla="*/ 142669 w 130097"/>
                <a:gd name="T7" fmla="*/ 560 h 591015"/>
                <a:gd name="T8" fmla="*/ 256806 w 130097"/>
                <a:gd name="T9" fmla="*/ 662 h 591015"/>
                <a:gd name="T10" fmla="*/ 85601 w 130097"/>
                <a:gd name="T11" fmla="*/ 899 h 591015"/>
                <a:gd name="T12" fmla="*/ 85601 w 130097"/>
                <a:gd name="T13" fmla="*/ 899 h 591015"/>
                <a:gd name="T14" fmla="*/ 85601 w 130097"/>
                <a:gd name="T15" fmla="*/ 899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17522" name="101 CuadroTexto"/>
            <p:cNvSpPr txBox="1">
              <a:spLocks noChangeArrowheads="1"/>
            </p:cNvSpPr>
            <p:nvPr/>
          </p:nvSpPr>
          <p:spPr bwMode="auto">
            <a:xfrm>
              <a:off x="2125663" y="5178425"/>
              <a:ext cx="647700" cy="369888"/>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17523" name="102 Elipse"/>
            <p:cNvSpPr>
              <a:spLocks noChangeArrowheads="1"/>
            </p:cNvSpPr>
            <p:nvPr/>
          </p:nvSpPr>
          <p:spPr bwMode="auto">
            <a:xfrm>
              <a:off x="2773363" y="5465763"/>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24" name="107 CuadroTexto"/>
            <p:cNvSpPr txBox="1">
              <a:spLocks noChangeArrowheads="1"/>
            </p:cNvSpPr>
            <p:nvPr/>
          </p:nvSpPr>
          <p:spPr bwMode="auto">
            <a:xfrm>
              <a:off x="2844800" y="5959475"/>
              <a:ext cx="647700" cy="369888"/>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2</a:t>
              </a:r>
            </a:p>
          </p:txBody>
        </p:sp>
        <p:cxnSp>
          <p:nvCxnSpPr>
            <p:cNvPr id="17525" name="106 Conector recto"/>
            <p:cNvCxnSpPr>
              <a:cxnSpLocks noChangeShapeType="1"/>
            </p:cNvCxnSpPr>
            <p:nvPr/>
          </p:nvCxnSpPr>
          <p:spPr bwMode="auto">
            <a:xfrm>
              <a:off x="2987502" y="4805153"/>
              <a:ext cx="0" cy="1227347"/>
            </a:xfrm>
            <a:prstGeom prst="line">
              <a:avLst/>
            </a:prstGeom>
            <a:noFill/>
            <a:ln w="9525" algn="ctr">
              <a:solidFill>
                <a:schemeClr val="tx1"/>
              </a:solidFill>
              <a:prstDash val="dash"/>
              <a:round/>
              <a:headEnd/>
              <a:tailEnd/>
            </a:ln>
          </p:spPr>
        </p:cxnSp>
        <p:sp>
          <p:nvSpPr>
            <p:cNvPr id="17526" name="103 CuadroTexto"/>
            <p:cNvSpPr txBox="1">
              <a:spLocks noChangeArrowheads="1"/>
            </p:cNvSpPr>
            <p:nvPr/>
          </p:nvSpPr>
          <p:spPr bwMode="auto">
            <a:xfrm>
              <a:off x="2557463" y="5095875"/>
              <a:ext cx="647700" cy="368300"/>
            </a:xfrm>
            <a:prstGeom prst="rect">
              <a:avLst/>
            </a:prstGeom>
            <a:noFill/>
            <a:ln w="9525">
              <a:noFill/>
              <a:miter lim="800000"/>
              <a:headEnd/>
              <a:tailEnd/>
            </a:ln>
          </p:spPr>
          <p:txBody>
            <a:bodyPr>
              <a:spAutoFit/>
            </a:bodyPr>
            <a:lstStyle/>
            <a:p>
              <a:r>
                <a:rPr lang="es-ES" altLang="es-ES"/>
                <a:t>v’</a:t>
              </a:r>
              <a:r>
                <a:rPr lang="es-ES" altLang="es-ES" baseline="-25000"/>
                <a:t>2</a:t>
              </a:r>
            </a:p>
          </p:txBody>
        </p:sp>
      </p:grpSp>
      <p:grpSp>
        <p:nvGrpSpPr>
          <p:cNvPr id="8" name="202 Grupo"/>
          <p:cNvGrpSpPr>
            <a:grpSpLocks/>
          </p:cNvGrpSpPr>
          <p:nvPr/>
        </p:nvGrpSpPr>
        <p:grpSpPr bwMode="auto">
          <a:xfrm>
            <a:off x="5651500" y="4805363"/>
            <a:ext cx="1584325" cy="1524000"/>
            <a:chOff x="5651500" y="4805153"/>
            <a:chExt cx="1584325" cy="1524210"/>
          </a:xfrm>
        </p:grpSpPr>
        <p:sp>
          <p:nvSpPr>
            <p:cNvPr id="17513" name="94 Elipse"/>
            <p:cNvSpPr>
              <a:spLocks noChangeArrowheads="1"/>
            </p:cNvSpPr>
            <p:nvPr/>
          </p:nvSpPr>
          <p:spPr bwMode="auto">
            <a:xfrm>
              <a:off x="5722938" y="5456238"/>
              <a:ext cx="144462"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14" name="95 Forma libre"/>
            <p:cNvSpPr>
              <a:spLocks/>
            </p:cNvSpPr>
            <p:nvPr/>
          </p:nvSpPr>
          <p:spPr bwMode="auto">
            <a:xfrm rot="-5400000">
              <a:off x="6169025" y="5226051"/>
              <a:ext cx="130175" cy="590550"/>
            </a:xfrm>
            <a:custGeom>
              <a:avLst/>
              <a:gdLst>
                <a:gd name="T0" fmla="*/ 56024 w 130097"/>
                <a:gd name="T1" fmla="*/ 0 h 591015"/>
                <a:gd name="T2" fmla="*/ 123255 w 130097"/>
                <a:gd name="T3" fmla="*/ 110812 h 591015"/>
                <a:gd name="T4" fmla="*/ 11207 w 130097"/>
                <a:gd name="T5" fmla="*/ 221625 h 591015"/>
                <a:gd name="T6" fmla="*/ 56024 w 130097"/>
                <a:gd name="T7" fmla="*/ 365681 h 591015"/>
                <a:gd name="T8" fmla="*/ 100841 w 130097"/>
                <a:gd name="T9" fmla="*/ 432168 h 591015"/>
                <a:gd name="T10" fmla="*/ 33613 w 130097"/>
                <a:gd name="T11" fmla="*/ 587305 h 591015"/>
                <a:gd name="T12" fmla="*/ 33613 w 130097"/>
                <a:gd name="T13" fmla="*/ 587305 h 591015"/>
                <a:gd name="T14" fmla="*/ 33613 w 130097"/>
                <a:gd name="T15" fmla="*/ 587305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17515" name="96 CuadroTexto"/>
            <p:cNvSpPr txBox="1">
              <a:spLocks noChangeArrowheads="1"/>
            </p:cNvSpPr>
            <p:nvPr/>
          </p:nvSpPr>
          <p:spPr bwMode="auto">
            <a:xfrm>
              <a:off x="5651500" y="5167313"/>
              <a:ext cx="647700" cy="369887"/>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17516" name="97 Elipse"/>
            <p:cNvSpPr>
              <a:spLocks noChangeArrowheads="1"/>
            </p:cNvSpPr>
            <p:nvPr/>
          </p:nvSpPr>
          <p:spPr bwMode="auto">
            <a:xfrm>
              <a:off x="6586538" y="5456238"/>
              <a:ext cx="144462"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17" name="98 CuadroTexto"/>
            <p:cNvSpPr txBox="1">
              <a:spLocks noChangeArrowheads="1"/>
            </p:cNvSpPr>
            <p:nvPr/>
          </p:nvSpPr>
          <p:spPr bwMode="auto">
            <a:xfrm>
              <a:off x="6370638" y="5095875"/>
              <a:ext cx="647700" cy="369888"/>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17518" name="121 CuadroTexto"/>
            <p:cNvSpPr txBox="1">
              <a:spLocks noChangeArrowheads="1"/>
            </p:cNvSpPr>
            <p:nvPr/>
          </p:nvSpPr>
          <p:spPr bwMode="auto">
            <a:xfrm>
              <a:off x="6588125" y="5959475"/>
              <a:ext cx="647700" cy="369888"/>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end</a:t>
              </a:r>
            </a:p>
          </p:txBody>
        </p:sp>
        <p:cxnSp>
          <p:nvCxnSpPr>
            <p:cNvPr id="17519" name="120 Conector recto"/>
            <p:cNvCxnSpPr>
              <a:cxnSpLocks noChangeShapeType="1"/>
            </p:cNvCxnSpPr>
            <p:nvPr/>
          </p:nvCxnSpPr>
          <p:spPr bwMode="auto">
            <a:xfrm>
              <a:off x="6731000" y="4805153"/>
              <a:ext cx="0" cy="1227347"/>
            </a:xfrm>
            <a:prstGeom prst="line">
              <a:avLst/>
            </a:prstGeom>
            <a:noFill/>
            <a:ln w="9525" algn="ctr">
              <a:solidFill>
                <a:schemeClr val="tx1"/>
              </a:solidFill>
              <a:prstDash val="dash"/>
              <a:round/>
              <a:headEnd/>
              <a:tailEnd/>
            </a:ln>
          </p:spPr>
        </p:cxnSp>
      </p:grpSp>
      <p:grpSp>
        <p:nvGrpSpPr>
          <p:cNvPr id="9" name="199 Grupo"/>
          <p:cNvGrpSpPr>
            <a:grpSpLocks/>
          </p:cNvGrpSpPr>
          <p:nvPr/>
        </p:nvGrpSpPr>
        <p:grpSpPr bwMode="auto">
          <a:xfrm>
            <a:off x="2916238" y="4797425"/>
            <a:ext cx="1368425" cy="1520825"/>
            <a:chOff x="2916238" y="4797425"/>
            <a:chExt cx="1368425" cy="1520825"/>
          </a:xfrm>
        </p:grpSpPr>
        <p:sp>
          <p:nvSpPr>
            <p:cNvPr id="17506" name="113 Elipse"/>
            <p:cNvSpPr>
              <a:spLocks noChangeArrowheads="1"/>
            </p:cNvSpPr>
            <p:nvPr/>
          </p:nvSpPr>
          <p:spPr bwMode="auto">
            <a:xfrm>
              <a:off x="2987675" y="5465763"/>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07" name="114 Forma libre"/>
            <p:cNvSpPr>
              <a:spLocks/>
            </p:cNvSpPr>
            <p:nvPr/>
          </p:nvSpPr>
          <p:spPr bwMode="auto">
            <a:xfrm rot="-5400000">
              <a:off x="3275807" y="5393531"/>
              <a:ext cx="144462" cy="288925"/>
            </a:xfrm>
            <a:custGeom>
              <a:avLst/>
              <a:gdLst>
                <a:gd name="T0" fmla="*/ 142669 w 130097"/>
                <a:gd name="T1" fmla="*/ 0 h 591015"/>
                <a:gd name="T2" fmla="*/ 313872 w 130097"/>
                <a:gd name="T3" fmla="*/ 177 h 591015"/>
                <a:gd name="T4" fmla="*/ 28533 w 130097"/>
                <a:gd name="T5" fmla="*/ 354 h 591015"/>
                <a:gd name="T6" fmla="*/ 142669 w 130097"/>
                <a:gd name="T7" fmla="*/ 585 h 591015"/>
                <a:gd name="T8" fmla="*/ 256806 w 130097"/>
                <a:gd name="T9" fmla="*/ 691 h 591015"/>
                <a:gd name="T10" fmla="*/ 85601 w 130097"/>
                <a:gd name="T11" fmla="*/ 940 h 591015"/>
                <a:gd name="T12" fmla="*/ 85601 w 130097"/>
                <a:gd name="T13" fmla="*/ 940 h 591015"/>
                <a:gd name="T14" fmla="*/ 85601 w 130097"/>
                <a:gd name="T15" fmla="*/ 940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17508" name="115 CuadroTexto"/>
            <p:cNvSpPr txBox="1">
              <a:spLocks noChangeArrowheads="1"/>
            </p:cNvSpPr>
            <p:nvPr/>
          </p:nvSpPr>
          <p:spPr bwMode="auto">
            <a:xfrm>
              <a:off x="2916238" y="5178425"/>
              <a:ext cx="647700" cy="369888"/>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17509" name="116 Elipse"/>
            <p:cNvSpPr>
              <a:spLocks noChangeArrowheads="1"/>
            </p:cNvSpPr>
            <p:nvPr/>
          </p:nvSpPr>
          <p:spPr bwMode="auto">
            <a:xfrm>
              <a:off x="3563938" y="5465763"/>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10" name="117 CuadroTexto"/>
            <p:cNvSpPr txBox="1">
              <a:spLocks noChangeArrowheads="1"/>
            </p:cNvSpPr>
            <p:nvPr/>
          </p:nvSpPr>
          <p:spPr bwMode="auto">
            <a:xfrm>
              <a:off x="3348038" y="5095875"/>
              <a:ext cx="647700" cy="368300"/>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17511" name="107 CuadroTexto"/>
            <p:cNvSpPr txBox="1">
              <a:spLocks noChangeArrowheads="1"/>
            </p:cNvSpPr>
            <p:nvPr/>
          </p:nvSpPr>
          <p:spPr bwMode="auto">
            <a:xfrm>
              <a:off x="3636963" y="5948363"/>
              <a:ext cx="647700" cy="369887"/>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3</a:t>
              </a:r>
            </a:p>
          </p:txBody>
        </p:sp>
        <p:cxnSp>
          <p:nvCxnSpPr>
            <p:cNvPr id="17512" name="106 Conector recto"/>
            <p:cNvCxnSpPr>
              <a:cxnSpLocks noChangeShapeType="1"/>
            </p:cNvCxnSpPr>
            <p:nvPr/>
          </p:nvCxnSpPr>
          <p:spPr bwMode="auto">
            <a:xfrm>
              <a:off x="3779475" y="4797425"/>
              <a:ext cx="0" cy="1227347"/>
            </a:xfrm>
            <a:prstGeom prst="line">
              <a:avLst/>
            </a:prstGeom>
            <a:noFill/>
            <a:ln w="9525" algn="ctr">
              <a:solidFill>
                <a:schemeClr val="tx1"/>
              </a:solidFill>
              <a:prstDash val="dash"/>
              <a:round/>
              <a:headEnd/>
              <a:tailEnd/>
            </a:ln>
          </p:spPr>
        </p:cxnSp>
      </p:grpSp>
      <p:grpSp>
        <p:nvGrpSpPr>
          <p:cNvPr id="10" name="200 Grupo"/>
          <p:cNvGrpSpPr>
            <a:grpSpLocks/>
          </p:cNvGrpSpPr>
          <p:nvPr/>
        </p:nvGrpSpPr>
        <p:grpSpPr bwMode="auto">
          <a:xfrm>
            <a:off x="3708400" y="4797425"/>
            <a:ext cx="1655763" cy="1520825"/>
            <a:chOff x="3708400" y="4797425"/>
            <a:chExt cx="1655763" cy="1520825"/>
          </a:xfrm>
        </p:grpSpPr>
        <p:sp>
          <p:nvSpPr>
            <p:cNvPr id="17499" name="108 Elipse"/>
            <p:cNvSpPr>
              <a:spLocks noChangeArrowheads="1"/>
            </p:cNvSpPr>
            <p:nvPr/>
          </p:nvSpPr>
          <p:spPr bwMode="auto">
            <a:xfrm>
              <a:off x="3779838" y="5456238"/>
              <a:ext cx="144462"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00" name="109 Forma libre"/>
            <p:cNvSpPr>
              <a:spLocks/>
            </p:cNvSpPr>
            <p:nvPr/>
          </p:nvSpPr>
          <p:spPr bwMode="auto">
            <a:xfrm rot="-5400000">
              <a:off x="4226719" y="5225257"/>
              <a:ext cx="130175" cy="592137"/>
            </a:xfrm>
            <a:custGeom>
              <a:avLst/>
              <a:gdLst>
                <a:gd name="T0" fmla="*/ 56024 w 130097"/>
                <a:gd name="T1" fmla="*/ 0 h 591015"/>
                <a:gd name="T2" fmla="*/ 123255 w 130097"/>
                <a:gd name="T3" fmla="*/ 113218 h 591015"/>
                <a:gd name="T4" fmla="*/ 11207 w 130097"/>
                <a:gd name="T5" fmla="*/ 226434 h 591015"/>
                <a:gd name="T6" fmla="*/ 56024 w 130097"/>
                <a:gd name="T7" fmla="*/ 373618 h 591015"/>
                <a:gd name="T8" fmla="*/ 100841 w 130097"/>
                <a:gd name="T9" fmla="*/ 441547 h 591015"/>
                <a:gd name="T10" fmla="*/ 33613 w 130097"/>
                <a:gd name="T11" fmla="*/ 600051 h 591015"/>
                <a:gd name="T12" fmla="*/ 33613 w 130097"/>
                <a:gd name="T13" fmla="*/ 600051 h 591015"/>
                <a:gd name="T14" fmla="*/ 33613 w 130097"/>
                <a:gd name="T15" fmla="*/ 600051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17501" name="110 CuadroTexto"/>
            <p:cNvSpPr txBox="1">
              <a:spLocks noChangeArrowheads="1"/>
            </p:cNvSpPr>
            <p:nvPr/>
          </p:nvSpPr>
          <p:spPr bwMode="auto">
            <a:xfrm>
              <a:off x="3708400" y="5167313"/>
              <a:ext cx="647700" cy="369887"/>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17502" name="111 Elipse"/>
            <p:cNvSpPr>
              <a:spLocks noChangeArrowheads="1"/>
            </p:cNvSpPr>
            <p:nvPr/>
          </p:nvSpPr>
          <p:spPr bwMode="auto">
            <a:xfrm>
              <a:off x="4645025" y="5456238"/>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503" name="112 CuadroTexto"/>
            <p:cNvSpPr txBox="1">
              <a:spLocks noChangeArrowheads="1"/>
            </p:cNvSpPr>
            <p:nvPr/>
          </p:nvSpPr>
          <p:spPr bwMode="auto">
            <a:xfrm>
              <a:off x="4427538" y="5095875"/>
              <a:ext cx="649287" cy="369888"/>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17504" name="107 CuadroTexto"/>
            <p:cNvSpPr txBox="1">
              <a:spLocks noChangeArrowheads="1"/>
            </p:cNvSpPr>
            <p:nvPr/>
          </p:nvSpPr>
          <p:spPr bwMode="auto">
            <a:xfrm>
              <a:off x="4716463" y="5948363"/>
              <a:ext cx="647700" cy="369887"/>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4</a:t>
              </a:r>
            </a:p>
          </p:txBody>
        </p:sp>
        <p:cxnSp>
          <p:nvCxnSpPr>
            <p:cNvPr id="17505" name="106 Conector recto"/>
            <p:cNvCxnSpPr>
              <a:cxnSpLocks noChangeShapeType="1"/>
            </p:cNvCxnSpPr>
            <p:nvPr/>
          </p:nvCxnSpPr>
          <p:spPr bwMode="auto">
            <a:xfrm>
              <a:off x="4859437" y="4797425"/>
              <a:ext cx="0" cy="1227347"/>
            </a:xfrm>
            <a:prstGeom prst="line">
              <a:avLst/>
            </a:prstGeom>
            <a:noFill/>
            <a:ln w="9525" algn="ctr">
              <a:solidFill>
                <a:schemeClr val="tx1"/>
              </a:solidFill>
              <a:prstDash val="dash"/>
              <a:round/>
              <a:headEnd/>
              <a:tailEnd/>
            </a:ln>
          </p:spPr>
        </p:cxnSp>
      </p:grpSp>
      <p:grpSp>
        <p:nvGrpSpPr>
          <p:cNvPr id="11" name="201 Grupo"/>
          <p:cNvGrpSpPr>
            <a:grpSpLocks/>
          </p:cNvGrpSpPr>
          <p:nvPr/>
        </p:nvGrpSpPr>
        <p:grpSpPr bwMode="auto">
          <a:xfrm>
            <a:off x="4787900" y="4797425"/>
            <a:ext cx="1439863" cy="1520825"/>
            <a:chOff x="4787900" y="4797425"/>
            <a:chExt cx="1439863" cy="1520825"/>
          </a:xfrm>
        </p:grpSpPr>
        <p:sp>
          <p:nvSpPr>
            <p:cNvPr id="17492" name="87 Elipse"/>
            <p:cNvSpPr>
              <a:spLocks noChangeArrowheads="1"/>
            </p:cNvSpPr>
            <p:nvPr/>
          </p:nvSpPr>
          <p:spPr bwMode="auto">
            <a:xfrm>
              <a:off x="4859338" y="5456238"/>
              <a:ext cx="144462"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93" name="88 Forma libre"/>
            <p:cNvSpPr>
              <a:spLocks/>
            </p:cNvSpPr>
            <p:nvPr/>
          </p:nvSpPr>
          <p:spPr bwMode="auto">
            <a:xfrm rot="-5400000">
              <a:off x="5149056" y="5384007"/>
              <a:ext cx="142875" cy="287338"/>
            </a:xfrm>
            <a:custGeom>
              <a:avLst/>
              <a:gdLst>
                <a:gd name="T0" fmla="*/ 130602 w 130097"/>
                <a:gd name="T1" fmla="*/ 0 h 591015"/>
                <a:gd name="T2" fmla="*/ 287322 w 130097"/>
                <a:gd name="T3" fmla="*/ 170 h 591015"/>
                <a:gd name="T4" fmla="*/ 26119 w 130097"/>
                <a:gd name="T5" fmla="*/ 339 h 591015"/>
                <a:gd name="T6" fmla="*/ 130602 w 130097"/>
                <a:gd name="T7" fmla="*/ 560 h 591015"/>
                <a:gd name="T8" fmla="*/ 235084 w 130097"/>
                <a:gd name="T9" fmla="*/ 662 h 591015"/>
                <a:gd name="T10" fmla="*/ 78359 w 130097"/>
                <a:gd name="T11" fmla="*/ 899 h 591015"/>
                <a:gd name="T12" fmla="*/ 78359 w 130097"/>
                <a:gd name="T13" fmla="*/ 899 h 591015"/>
                <a:gd name="T14" fmla="*/ 78359 w 130097"/>
                <a:gd name="T15" fmla="*/ 899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17494" name="89 CuadroTexto"/>
            <p:cNvSpPr txBox="1">
              <a:spLocks noChangeArrowheads="1"/>
            </p:cNvSpPr>
            <p:nvPr/>
          </p:nvSpPr>
          <p:spPr bwMode="auto">
            <a:xfrm>
              <a:off x="4787900" y="5167313"/>
              <a:ext cx="647700" cy="369887"/>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17495" name="90 Elipse"/>
            <p:cNvSpPr>
              <a:spLocks noChangeArrowheads="1"/>
            </p:cNvSpPr>
            <p:nvPr/>
          </p:nvSpPr>
          <p:spPr bwMode="auto">
            <a:xfrm>
              <a:off x="5435600" y="5456238"/>
              <a:ext cx="144463"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96" name="91 CuadroTexto"/>
            <p:cNvSpPr txBox="1">
              <a:spLocks noChangeArrowheads="1"/>
            </p:cNvSpPr>
            <p:nvPr/>
          </p:nvSpPr>
          <p:spPr bwMode="auto">
            <a:xfrm>
              <a:off x="5292725" y="5146675"/>
              <a:ext cx="647700" cy="369888"/>
            </a:xfrm>
            <a:prstGeom prst="rect">
              <a:avLst/>
            </a:prstGeom>
            <a:noFill/>
            <a:ln w="9525">
              <a:noFill/>
              <a:miter lim="800000"/>
              <a:headEnd/>
              <a:tailEnd/>
            </a:ln>
          </p:spPr>
          <p:txBody>
            <a:bodyPr>
              <a:spAutoFit/>
            </a:bodyPr>
            <a:lstStyle/>
            <a:p>
              <a:r>
                <a:rPr lang="es-ES" altLang="es-ES"/>
                <a:t>v’</a:t>
              </a:r>
              <a:r>
                <a:rPr lang="es-ES" altLang="es-ES" baseline="-25000"/>
                <a:t>5</a:t>
              </a:r>
            </a:p>
          </p:txBody>
        </p:sp>
        <p:cxnSp>
          <p:nvCxnSpPr>
            <p:cNvPr id="17497" name="106 Conector recto"/>
            <p:cNvCxnSpPr>
              <a:cxnSpLocks noChangeShapeType="1"/>
            </p:cNvCxnSpPr>
            <p:nvPr/>
          </p:nvCxnSpPr>
          <p:spPr bwMode="auto">
            <a:xfrm>
              <a:off x="5723407" y="4797425"/>
              <a:ext cx="0" cy="1227347"/>
            </a:xfrm>
            <a:prstGeom prst="line">
              <a:avLst/>
            </a:prstGeom>
            <a:noFill/>
            <a:ln w="9525" algn="ctr">
              <a:solidFill>
                <a:schemeClr val="tx1"/>
              </a:solidFill>
              <a:prstDash val="dash"/>
              <a:round/>
              <a:headEnd/>
              <a:tailEnd/>
            </a:ln>
          </p:spPr>
        </p:cxnSp>
        <p:sp>
          <p:nvSpPr>
            <p:cNvPr id="17498" name="107 CuadroTexto"/>
            <p:cNvSpPr txBox="1">
              <a:spLocks noChangeArrowheads="1"/>
            </p:cNvSpPr>
            <p:nvPr/>
          </p:nvSpPr>
          <p:spPr bwMode="auto">
            <a:xfrm>
              <a:off x="5580063" y="5948363"/>
              <a:ext cx="647700" cy="369887"/>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5</a:t>
              </a:r>
            </a:p>
          </p:txBody>
        </p:sp>
      </p:grpSp>
      <p:grpSp>
        <p:nvGrpSpPr>
          <p:cNvPr id="12" name="187 Grupo"/>
          <p:cNvGrpSpPr>
            <a:grpSpLocks/>
          </p:cNvGrpSpPr>
          <p:nvPr/>
        </p:nvGrpSpPr>
        <p:grpSpPr bwMode="auto">
          <a:xfrm>
            <a:off x="458788" y="1123950"/>
            <a:ext cx="4976812" cy="3673475"/>
            <a:chOff x="458788" y="1123950"/>
            <a:chExt cx="4977308" cy="3673475"/>
          </a:xfrm>
        </p:grpSpPr>
        <p:sp>
          <p:nvSpPr>
            <p:cNvPr id="17423" name="3 Elipse"/>
            <p:cNvSpPr>
              <a:spLocks noChangeArrowheads="1"/>
            </p:cNvSpPr>
            <p:nvPr/>
          </p:nvSpPr>
          <p:spPr bwMode="auto">
            <a:xfrm>
              <a:off x="746125" y="1773238"/>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24" name="4 Elipse"/>
            <p:cNvSpPr>
              <a:spLocks noChangeArrowheads="1"/>
            </p:cNvSpPr>
            <p:nvPr/>
          </p:nvSpPr>
          <p:spPr bwMode="auto">
            <a:xfrm>
              <a:off x="971550" y="2349500"/>
              <a:ext cx="144463"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25" name="5 Elipse"/>
            <p:cNvSpPr>
              <a:spLocks noChangeArrowheads="1"/>
            </p:cNvSpPr>
            <p:nvPr/>
          </p:nvSpPr>
          <p:spPr bwMode="auto">
            <a:xfrm>
              <a:off x="1682750" y="1485900"/>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26" name="6 Elipse"/>
            <p:cNvSpPr>
              <a:spLocks noChangeArrowheads="1"/>
            </p:cNvSpPr>
            <p:nvPr/>
          </p:nvSpPr>
          <p:spPr bwMode="auto">
            <a:xfrm>
              <a:off x="1835150" y="2349500"/>
              <a:ext cx="144463"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27" name="7 Elipse"/>
            <p:cNvSpPr>
              <a:spLocks noChangeArrowheads="1"/>
            </p:cNvSpPr>
            <p:nvPr/>
          </p:nvSpPr>
          <p:spPr bwMode="auto">
            <a:xfrm>
              <a:off x="1189038" y="3429000"/>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28" name="8 Elipse"/>
            <p:cNvSpPr>
              <a:spLocks noChangeArrowheads="1"/>
            </p:cNvSpPr>
            <p:nvPr/>
          </p:nvSpPr>
          <p:spPr bwMode="auto">
            <a:xfrm>
              <a:off x="458788" y="2709863"/>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29" name="9 Triángulo isósceles"/>
            <p:cNvSpPr>
              <a:spLocks noChangeArrowheads="1"/>
            </p:cNvSpPr>
            <p:nvPr/>
          </p:nvSpPr>
          <p:spPr bwMode="auto">
            <a:xfrm>
              <a:off x="817563" y="1773238"/>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30" name="12 Triángulo isósceles"/>
            <p:cNvSpPr>
              <a:spLocks noChangeArrowheads="1"/>
            </p:cNvSpPr>
            <p:nvPr/>
          </p:nvSpPr>
          <p:spPr bwMode="auto">
            <a:xfrm>
              <a:off x="1042988" y="1557338"/>
              <a:ext cx="865187" cy="863600"/>
            </a:xfrm>
            <a:prstGeom prst="triangle">
              <a:avLst>
                <a:gd name="adj" fmla="val 85065"/>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17431" name="20 Conector recto"/>
            <p:cNvCxnSpPr>
              <a:cxnSpLocks noChangeShapeType="1"/>
              <a:stCxn id="17474" idx="0"/>
              <a:endCxn id="17482" idx="4"/>
            </p:cNvCxnSpPr>
            <p:nvPr/>
          </p:nvCxnSpPr>
          <p:spPr bwMode="auto">
            <a:xfrm flipH="1" flipV="1">
              <a:off x="827088" y="1916113"/>
              <a:ext cx="252412" cy="496887"/>
            </a:xfrm>
            <a:prstGeom prst="line">
              <a:avLst/>
            </a:prstGeom>
            <a:noFill/>
            <a:ln w="9525" algn="ctr">
              <a:solidFill>
                <a:schemeClr val="tx1"/>
              </a:solidFill>
              <a:round/>
              <a:headEnd/>
              <a:tailEnd/>
            </a:ln>
          </p:spPr>
        </p:cxnSp>
        <p:cxnSp>
          <p:nvCxnSpPr>
            <p:cNvPr id="17432" name="22 Conector recto"/>
            <p:cNvCxnSpPr>
              <a:cxnSpLocks noChangeShapeType="1"/>
            </p:cNvCxnSpPr>
            <p:nvPr/>
          </p:nvCxnSpPr>
          <p:spPr bwMode="auto">
            <a:xfrm flipH="1">
              <a:off x="817563" y="1560513"/>
              <a:ext cx="930275" cy="290512"/>
            </a:xfrm>
            <a:prstGeom prst="line">
              <a:avLst/>
            </a:prstGeom>
            <a:noFill/>
            <a:ln w="9525" algn="ctr">
              <a:solidFill>
                <a:schemeClr val="tx1"/>
              </a:solidFill>
              <a:round/>
              <a:headEnd/>
              <a:tailEnd/>
            </a:ln>
          </p:spPr>
        </p:cxnSp>
        <p:cxnSp>
          <p:nvCxnSpPr>
            <p:cNvPr id="17433" name="24 Conector recto"/>
            <p:cNvCxnSpPr>
              <a:cxnSpLocks noChangeShapeType="1"/>
              <a:stCxn id="17474" idx="0"/>
            </p:cNvCxnSpPr>
            <p:nvPr/>
          </p:nvCxnSpPr>
          <p:spPr bwMode="auto">
            <a:xfrm flipH="1">
              <a:off x="604838" y="2413000"/>
              <a:ext cx="474662" cy="363538"/>
            </a:xfrm>
            <a:prstGeom prst="line">
              <a:avLst/>
            </a:prstGeom>
            <a:noFill/>
            <a:ln w="9525" algn="ctr">
              <a:solidFill>
                <a:schemeClr val="tx1"/>
              </a:solidFill>
              <a:round/>
              <a:headEnd/>
              <a:tailEnd/>
            </a:ln>
          </p:spPr>
        </p:cxnSp>
        <p:cxnSp>
          <p:nvCxnSpPr>
            <p:cNvPr id="17434" name="26 Conector recto"/>
            <p:cNvCxnSpPr>
              <a:cxnSpLocks noChangeShapeType="1"/>
            </p:cNvCxnSpPr>
            <p:nvPr/>
          </p:nvCxnSpPr>
          <p:spPr bwMode="auto">
            <a:xfrm flipH="1">
              <a:off x="520700" y="1839913"/>
              <a:ext cx="293688" cy="936625"/>
            </a:xfrm>
            <a:prstGeom prst="line">
              <a:avLst/>
            </a:prstGeom>
            <a:noFill/>
            <a:ln w="9525" algn="ctr">
              <a:solidFill>
                <a:schemeClr val="tx1"/>
              </a:solidFill>
              <a:round/>
              <a:headEnd/>
              <a:tailEnd/>
            </a:ln>
          </p:spPr>
        </p:cxnSp>
        <p:cxnSp>
          <p:nvCxnSpPr>
            <p:cNvPr id="17435" name="28 Conector recto"/>
            <p:cNvCxnSpPr>
              <a:cxnSpLocks noChangeShapeType="1"/>
              <a:endCxn id="17474" idx="0"/>
            </p:cNvCxnSpPr>
            <p:nvPr/>
          </p:nvCxnSpPr>
          <p:spPr bwMode="auto">
            <a:xfrm flipH="1" flipV="1">
              <a:off x="1079500" y="2413000"/>
              <a:ext cx="179388" cy="1087438"/>
            </a:xfrm>
            <a:prstGeom prst="line">
              <a:avLst/>
            </a:prstGeom>
            <a:noFill/>
            <a:ln w="9525" algn="ctr">
              <a:solidFill>
                <a:schemeClr val="tx1"/>
              </a:solidFill>
              <a:round/>
              <a:headEnd/>
              <a:tailEnd/>
            </a:ln>
          </p:spPr>
        </p:cxnSp>
        <p:cxnSp>
          <p:nvCxnSpPr>
            <p:cNvPr id="17436" name="30 Conector recto"/>
            <p:cNvCxnSpPr>
              <a:cxnSpLocks noChangeShapeType="1"/>
              <a:stCxn id="17453" idx="0"/>
            </p:cNvCxnSpPr>
            <p:nvPr/>
          </p:nvCxnSpPr>
          <p:spPr bwMode="auto">
            <a:xfrm flipH="1" flipV="1">
              <a:off x="531813" y="2787650"/>
              <a:ext cx="728662" cy="641350"/>
            </a:xfrm>
            <a:prstGeom prst="line">
              <a:avLst/>
            </a:prstGeom>
            <a:noFill/>
            <a:ln w="9525" algn="ctr">
              <a:solidFill>
                <a:schemeClr val="tx1"/>
              </a:solidFill>
              <a:round/>
              <a:headEnd/>
              <a:tailEnd/>
            </a:ln>
          </p:spPr>
        </p:cxnSp>
        <p:cxnSp>
          <p:nvCxnSpPr>
            <p:cNvPr id="17437" name="32 Conector recto"/>
            <p:cNvCxnSpPr>
              <a:cxnSpLocks noChangeShapeType="1"/>
              <a:stCxn id="17476" idx="2"/>
            </p:cNvCxnSpPr>
            <p:nvPr/>
          </p:nvCxnSpPr>
          <p:spPr bwMode="auto">
            <a:xfrm flipH="1">
              <a:off x="1258888" y="2422525"/>
              <a:ext cx="612775" cy="1077913"/>
            </a:xfrm>
            <a:prstGeom prst="line">
              <a:avLst/>
            </a:prstGeom>
            <a:noFill/>
            <a:ln w="9525" algn="ctr">
              <a:solidFill>
                <a:schemeClr val="tx1"/>
              </a:solidFill>
              <a:round/>
              <a:headEnd/>
              <a:tailEnd/>
            </a:ln>
          </p:spPr>
        </p:cxnSp>
        <p:sp>
          <p:nvSpPr>
            <p:cNvPr id="17438" name="34 Elipse"/>
            <p:cNvSpPr>
              <a:spLocks noChangeArrowheads="1"/>
            </p:cNvSpPr>
            <p:nvPr/>
          </p:nvSpPr>
          <p:spPr bwMode="auto">
            <a:xfrm>
              <a:off x="2474913" y="1412875"/>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39" name="35 Elipse"/>
            <p:cNvSpPr>
              <a:spLocks noChangeArrowheads="1"/>
            </p:cNvSpPr>
            <p:nvPr/>
          </p:nvSpPr>
          <p:spPr bwMode="auto">
            <a:xfrm>
              <a:off x="2627313" y="1989138"/>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40" name="36 Elipse"/>
            <p:cNvSpPr>
              <a:spLocks noChangeArrowheads="1"/>
            </p:cNvSpPr>
            <p:nvPr/>
          </p:nvSpPr>
          <p:spPr bwMode="auto">
            <a:xfrm>
              <a:off x="3409950" y="1125538"/>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41" name="37 Elipse"/>
            <p:cNvSpPr>
              <a:spLocks noChangeArrowheads="1"/>
            </p:cNvSpPr>
            <p:nvPr/>
          </p:nvSpPr>
          <p:spPr bwMode="auto">
            <a:xfrm>
              <a:off x="3914775" y="1989138"/>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42" name="38 Elipse"/>
            <p:cNvSpPr>
              <a:spLocks noChangeArrowheads="1"/>
            </p:cNvSpPr>
            <p:nvPr/>
          </p:nvSpPr>
          <p:spPr bwMode="auto">
            <a:xfrm>
              <a:off x="3194050" y="2852738"/>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43" name="39 Elipse"/>
            <p:cNvSpPr>
              <a:spLocks noChangeArrowheads="1"/>
            </p:cNvSpPr>
            <p:nvPr/>
          </p:nvSpPr>
          <p:spPr bwMode="auto">
            <a:xfrm>
              <a:off x="1835150" y="2349500"/>
              <a:ext cx="144463"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44" name="40 Triángulo isósceles"/>
            <p:cNvSpPr>
              <a:spLocks noChangeArrowheads="1"/>
            </p:cNvSpPr>
            <p:nvPr/>
          </p:nvSpPr>
          <p:spPr bwMode="auto">
            <a:xfrm>
              <a:off x="2546350" y="1412875"/>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45" name="41 Triángulo isósceles"/>
            <p:cNvSpPr>
              <a:spLocks noChangeArrowheads="1"/>
            </p:cNvSpPr>
            <p:nvPr/>
          </p:nvSpPr>
          <p:spPr bwMode="auto">
            <a:xfrm>
              <a:off x="2700338" y="1196975"/>
              <a:ext cx="1285875" cy="863600"/>
            </a:xfrm>
            <a:prstGeom prst="triangle">
              <a:avLst>
                <a:gd name="adj" fmla="val 61569"/>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17446" name="42 Conector recto"/>
            <p:cNvCxnSpPr>
              <a:cxnSpLocks noChangeShapeType="1"/>
            </p:cNvCxnSpPr>
            <p:nvPr/>
          </p:nvCxnSpPr>
          <p:spPr bwMode="auto">
            <a:xfrm flipH="1" flipV="1">
              <a:off x="2549525" y="1490663"/>
              <a:ext cx="150813" cy="569912"/>
            </a:xfrm>
            <a:prstGeom prst="line">
              <a:avLst/>
            </a:prstGeom>
            <a:noFill/>
            <a:ln w="9525" algn="ctr">
              <a:solidFill>
                <a:schemeClr val="tx1"/>
              </a:solidFill>
              <a:round/>
              <a:headEnd/>
              <a:tailEnd/>
            </a:ln>
          </p:spPr>
        </p:cxnSp>
        <p:cxnSp>
          <p:nvCxnSpPr>
            <p:cNvPr id="17447" name="43 Conector recto"/>
            <p:cNvCxnSpPr>
              <a:cxnSpLocks noChangeShapeType="1"/>
            </p:cNvCxnSpPr>
            <p:nvPr/>
          </p:nvCxnSpPr>
          <p:spPr bwMode="auto">
            <a:xfrm flipH="1">
              <a:off x="2546350" y="1200150"/>
              <a:ext cx="928688" cy="290513"/>
            </a:xfrm>
            <a:prstGeom prst="line">
              <a:avLst/>
            </a:prstGeom>
            <a:noFill/>
            <a:ln w="9525" algn="ctr">
              <a:solidFill>
                <a:schemeClr val="tx1"/>
              </a:solidFill>
              <a:round/>
              <a:headEnd/>
              <a:tailEnd/>
            </a:ln>
          </p:spPr>
        </p:cxnSp>
        <p:cxnSp>
          <p:nvCxnSpPr>
            <p:cNvPr id="17448" name="44 Conector recto"/>
            <p:cNvCxnSpPr>
              <a:cxnSpLocks noChangeShapeType="1"/>
              <a:stCxn id="17439" idx="3"/>
              <a:endCxn id="17476" idx="2"/>
            </p:cNvCxnSpPr>
            <p:nvPr/>
          </p:nvCxnSpPr>
          <p:spPr bwMode="auto">
            <a:xfrm flipH="1">
              <a:off x="1871663" y="2111375"/>
              <a:ext cx="777875" cy="311150"/>
            </a:xfrm>
            <a:prstGeom prst="line">
              <a:avLst/>
            </a:prstGeom>
            <a:noFill/>
            <a:ln w="9525" algn="ctr">
              <a:solidFill>
                <a:schemeClr val="tx1"/>
              </a:solidFill>
              <a:round/>
              <a:headEnd/>
              <a:tailEnd/>
            </a:ln>
          </p:spPr>
        </p:cxnSp>
        <p:cxnSp>
          <p:nvCxnSpPr>
            <p:cNvPr id="17449" name="45 Conector recto"/>
            <p:cNvCxnSpPr>
              <a:cxnSpLocks noChangeShapeType="1"/>
              <a:endCxn id="17476" idx="2"/>
            </p:cNvCxnSpPr>
            <p:nvPr/>
          </p:nvCxnSpPr>
          <p:spPr bwMode="auto">
            <a:xfrm flipH="1">
              <a:off x="1871663" y="1479550"/>
              <a:ext cx="669925" cy="942975"/>
            </a:xfrm>
            <a:prstGeom prst="line">
              <a:avLst/>
            </a:prstGeom>
            <a:noFill/>
            <a:ln w="9525" algn="ctr">
              <a:solidFill>
                <a:schemeClr val="tx1"/>
              </a:solidFill>
              <a:round/>
              <a:headEnd/>
              <a:tailEnd/>
            </a:ln>
          </p:spPr>
        </p:cxnSp>
        <p:cxnSp>
          <p:nvCxnSpPr>
            <p:cNvPr id="17450" name="46 Conector recto"/>
            <p:cNvCxnSpPr>
              <a:cxnSpLocks noChangeShapeType="1"/>
              <a:endCxn id="17445" idx="2"/>
            </p:cNvCxnSpPr>
            <p:nvPr/>
          </p:nvCxnSpPr>
          <p:spPr bwMode="auto">
            <a:xfrm flipH="1" flipV="1">
              <a:off x="2700338" y="2060575"/>
              <a:ext cx="574675" cy="857250"/>
            </a:xfrm>
            <a:prstGeom prst="line">
              <a:avLst/>
            </a:prstGeom>
            <a:noFill/>
            <a:ln w="9525" algn="ctr">
              <a:solidFill>
                <a:schemeClr val="tx1"/>
              </a:solidFill>
              <a:round/>
              <a:headEnd/>
              <a:tailEnd/>
            </a:ln>
          </p:spPr>
        </p:cxnSp>
        <p:cxnSp>
          <p:nvCxnSpPr>
            <p:cNvPr id="17451" name="47 Conector recto"/>
            <p:cNvCxnSpPr>
              <a:cxnSpLocks noChangeShapeType="1"/>
              <a:endCxn id="17476" idx="2"/>
            </p:cNvCxnSpPr>
            <p:nvPr/>
          </p:nvCxnSpPr>
          <p:spPr bwMode="auto">
            <a:xfrm flipH="1" flipV="1">
              <a:off x="1871663" y="2422525"/>
              <a:ext cx="1395412" cy="503238"/>
            </a:xfrm>
            <a:prstGeom prst="line">
              <a:avLst/>
            </a:prstGeom>
            <a:noFill/>
            <a:ln w="9525" algn="ctr">
              <a:solidFill>
                <a:schemeClr val="tx1"/>
              </a:solidFill>
              <a:round/>
              <a:headEnd/>
              <a:tailEnd/>
            </a:ln>
          </p:spPr>
        </p:cxnSp>
        <p:cxnSp>
          <p:nvCxnSpPr>
            <p:cNvPr id="17452" name="48 Conector recto"/>
            <p:cNvCxnSpPr>
              <a:cxnSpLocks noChangeShapeType="1"/>
            </p:cNvCxnSpPr>
            <p:nvPr/>
          </p:nvCxnSpPr>
          <p:spPr bwMode="auto">
            <a:xfrm flipH="1">
              <a:off x="3270250" y="2047875"/>
              <a:ext cx="719138" cy="882650"/>
            </a:xfrm>
            <a:prstGeom prst="line">
              <a:avLst/>
            </a:prstGeom>
            <a:noFill/>
            <a:ln w="9525" algn="ctr">
              <a:solidFill>
                <a:schemeClr val="tx1"/>
              </a:solidFill>
              <a:round/>
              <a:headEnd/>
              <a:tailEnd/>
            </a:ln>
          </p:spPr>
        </p:cxnSp>
        <p:sp>
          <p:nvSpPr>
            <p:cNvPr id="17453" name="49 Elipse"/>
            <p:cNvSpPr>
              <a:spLocks noChangeArrowheads="1"/>
            </p:cNvSpPr>
            <p:nvPr/>
          </p:nvSpPr>
          <p:spPr bwMode="auto">
            <a:xfrm>
              <a:off x="1189038" y="3429000"/>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54" name="50 Elipse"/>
            <p:cNvSpPr>
              <a:spLocks noChangeArrowheads="1"/>
            </p:cNvSpPr>
            <p:nvPr/>
          </p:nvSpPr>
          <p:spPr bwMode="auto">
            <a:xfrm>
              <a:off x="1692275" y="3789363"/>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55" name="51 Elipse"/>
            <p:cNvSpPr>
              <a:spLocks noChangeArrowheads="1"/>
            </p:cNvSpPr>
            <p:nvPr/>
          </p:nvSpPr>
          <p:spPr bwMode="auto">
            <a:xfrm>
              <a:off x="2051050" y="2925763"/>
              <a:ext cx="144463"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56" name="52 Elipse"/>
            <p:cNvSpPr>
              <a:spLocks noChangeArrowheads="1"/>
            </p:cNvSpPr>
            <p:nvPr/>
          </p:nvSpPr>
          <p:spPr bwMode="auto">
            <a:xfrm>
              <a:off x="2906713" y="3789363"/>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57" name="53 Elipse"/>
            <p:cNvSpPr>
              <a:spLocks noChangeArrowheads="1"/>
            </p:cNvSpPr>
            <p:nvPr/>
          </p:nvSpPr>
          <p:spPr bwMode="auto">
            <a:xfrm>
              <a:off x="2185988" y="4652963"/>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58" name="54 Elipse"/>
            <p:cNvSpPr>
              <a:spLocks noChangeArrowheads="1"/>
            </p:cNvSpPr>
            <p:nvPr/>
          </p:nvSpPr>
          <p:spPr bwMode="auto">
            <a:xfrm>
              <a:off x="1177925" y="4149725"/>
              <a:ext cx="144463"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59" name="55 Triángulo isósceles"/>
            <p:cNvSpPr>
              <a:spLocks noChangeArrowheads="1"/>
            </p:cNvSpPr>
            <p:nvPr/>
          </p:nvSpPr>
          <p:spPr bwMode="auto">
            <a:xfrm>
              <a:off x="1538288" y="3213100"/>
              <a:ext cx="719137"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60" name="56 Triángulo isósceles"/>
            <p:cNvSpPr>
              <a:spLocks noChangeArrowheads="1"/>
            </p:cNvSpPr>
            <p:nvPr/>
          </p:nvSpPr>
          <p:spPr bwMode="auto">
            <a:xfrm>
              <a:off x="1763713" y="2997200"/>
              <a:ext cx="1214437" cy="863600"/>
            </a:xfrm>
            <a:prstGeom prst="triangle">
              <a:avLst>
                <a:gd name="adj" fmla="val 28394"/>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17461" name="57 Conector recto"/>
            <p:cNvCxnSpPr>
              <a:cxnSpLocks noChangeShapeType="1"/>
              <a:endCxn id="17453" idx="5"/>
            </p:cNvCxnSpPr>
            <p:nvPr/>
          </p:nvCxnSpPr>
          <p:spPr bwMode="auto">
            <a:xfrm flipH="1" flipV="1">
              <a:off x="1311275" y="3551238"/>
              <a:ext cx="452438" cy="309562"/>
            </a:xfrm>
            <a:prstGeom prst="line">
              <a:avLst/>
            </a:prstGeom>
            <a:noFill/>
            <a:ln w="9525" algn="ctr">
              <a:solidFill>
                <a:schemeClr val="tx1"/>
              </a:solidFill>
              <a:round/>
              <a:headEnd/>
              <a:tailEnd/>
            </a:ln>
          </p:spPr>
        </p:cxnSp>
        <p:cxnSp>
          <p:nvCxnSpPr>
            <p:cNvPr id="17462" name="58 Conector recto"/>
            <p:cNvCxnSpPr>
              <a:cxnSpLocks noChangeShapeType="1"/>
              <a:stCxn id="17475" idx="2"/>
              <a:endCxn id="17453" idx="7"/>
            </p:cNvCxnSpPr>
            <p:nvPr/>
          </p:nvCxnSpPr>
          <p:spPr bwMode="auto">
            <a:xfrm flipH="1">
              <a:off x="1311275" y="2997200"/>
              <a:ext cx="776288" cy="452438"/>
            </a:xfrm>
            <a:prstGeom prst="line">
              <a:avLst/>
            </a:prstGeom>
            <a:noFill/>
            <a:ln w="9525" algn="ctr">
              <a:solidFill>
                <a:schemeClr val="tx1"/>
              </a:solidFill>
              <a:round/>
              <a:headEnd/>
              <a:tailEnd/>
            </a:ln>
          </p:spPr>
        </p:cxnSp>
        <p:cxnSp>
          <p:nvCxnSpPr>
            <p:cNvPr id="17463" name="59 Conector recto"/>
            <p:cNvCxnSpPr>
              <a:cxnSpLocks noChangeShapeType="1"/>
            </p:cNvCxnSpPr>
            <p:nvPr/>
          </p:nvCxnSpPr>
          <p:spPr bwMode="auto">
            <a:xfrm flipH="1">
              <a:off x="1252538" y="3860800"/>
              <a:ext cx="511175" cy="355600"/>
            </a:xfrm>
            <a:prstGeom prst="line">
              <a:avLst/>
            </a:prstGeom>
            <a:noFill/>
            <a:ln w="9525" algn="ctr">
              <a:solidFill>
                <a:schemeClr val="tx1"/>
              </a:solidFill>
              <a:round/>
              <a:headEnd/>
              <a:tailEnd/>
            </a:ln>
          </p:spPr>
        </p:cxnSp>
        <p:cxnSp>
          <p:nvCxnSpPr>
            <p:cNvPr id="17464" name="60 Conector recto"/>
            <p:cNvCxnSpPr>
              <a:cxnSpLocks noChangeShapeType="1"/>
              <a:stCxn id="17453" idx="0"/>
            </p:cNvCxnSpPr>
            <p:nvPr/>
          </p:nvCxnSpPr>
          <p:spPr bwMode="auto">
            <a:xfrm flipH="1">
              <a:off x="1241425" y="3429000"/>
              <a:ext cx="19050" cy="787400"/>
            </a:xfrm>
            <a:prstGeom prst="line">
              <a:avLst/>
            </a:prstGeom>
            <a:noFill/>
            <a:ln w="9525" algn="ctr">
              <a:solidFill>
                <a:schemeClr val="tx1"/>
              </a:solidFill>
              <a:round/>
              <a:headEnd/>
              <a:tailEnd/>
            </a:ln>
          </p:spPr>
        </p:cxnSp>
        <p:cxnSp>
          <p:nvCxnSpPr>
            <p:cNvPr id="17465" name="61 Conector recto"/>
            <p:cNvCxnSpPr>
              <a:cxnSpLocks noChangeShapeType="1"/>
              <a:endCxn id="17460" idx="2"/>
            </p:cNvCxnSpPr>
            <p:nvPr/>
          </p:nvCxnSpPr>
          <p:spPr bwMode="auto">
            <a:xfrm flipH="1" flipV="1">
              <a:off x="1763713" y="3860800"/>
              <a:ext cx="503237" cy="857250"/>
            </a:xfrm>
            <a:prstGeom prst="line">
              <a:avLst/>
            </a:prstGeom>
            <a:noFill/>
            <a:ln w="9525" algn="ctr">
              <a:solidFill>
                <a:schemeClr val="tx1"/>
              </a:solidFill>
              <a:round/>
              <a:headEnd/>
              <a:tailEnd/>
            </a:ln>
          </p:spPr>
        </p:cxnSp>
        <p:cxnSp>
          <p:nvCxnSpPr>
            <p:cNvPr id="17466" name="62 Conector recto"/>
            <p:cNvCxnSpPr>
              <a:cxnSpLocks noChangeShapeType="1"/>
            </p:cNvCxnSpPr>
            <p:nvPr/>
          </p:nvCxnSpPr>
          <p:spPr bwMode="auto">
            <a:xfrm flipH="1" flipV="1">
              <a:off x="1252538" y="4227513"/>
              <a:ext cx="1004887" cy="498475"/>
            </a:xfrm>
            <a:prstGeom prst="line">
              <a:avLst/>
            </a:prstGeom>
            <a:noFill/>
            <a:ln w="9525" algn="ctr">
              <a:solidFill>
                <a:schemeClr val="tx1"/>
              </a:solidFill>
              <a:round/>
              <a:headEnd/>
              <a:tailEnd/>
            </a:ln>
          </p:spPr>
        </p:cxnSp>
        <p:cxnSp>
          <p:nvCxnSpPr>
            <p:cNvPr id="17467" name="63 Conector recto"/>
            <p:cNvCxnSpPr>
              <a:cxnSpLocks noChangeShapeType="1"/>
            </p:cNvCxnSpPr>
            <p:nvPr/>
          </p:nvCxnSpPr>
          <p:spPr bwMode="auto">
            <a:xfrm flipH="1">
              <a:off x="2262188" y="3848100"/>
              <a:ext cx="717550" cy="882650"/>
            </a:xfrm>
            <a:prstGeom prst="line">
              <a:avLst/>
            </a:prstGeom>
            <a:noFill/>
            <a:ln w="9525" algn="ctr">
              <a:solidFill>
                <a:schemeClr val="tx1"/>
              </a:solidFill>
              <a:round/>
              <a:headEnd/>
              <a:tailEnd/>
            </a:ln>
          </p:spPr>
        </p:cxnSp>
        <p:cxnSp>
          <p:nvCxnSpPr>
            <p:cNvPr id="17468" name="64 Conector recto"/>
            <p:cNvCxnSpPr>
              <a:cxnSpLocks noChangeShapeType="1"/>
            </p:cNvCxnSpPr>
            <p:nvPr/>
          </p:nvCxnSpPr>
          <p:spPr bwMode="auto">
            <a:xfrm flipH="1">
              <a:off x="1758950" y="1485900"/>
              <a:ext cx="787400" cy="63500"/>
            </a:xfrm>
            <a:prstGeom prst="line">
              <a:avLst/>
            </a:prstGeom>
            <a:noFill/>
            <a:ln w="9525" algn="ctr">
              <a:solidFill>
                <a:schemeClr val="tx1"/>
              </a:solidFill>
              <a:round/>
              <a:headEnd/>
              <a:tailEnd/>
            </a:ln>
          </p:spPr>
        </p:cxnSp>
        <p:cxnSp>
          <p:nvCxnSpPr>
            <p:cNvPr id="17469" name="66 Conector recto"/>
            <p:cNvCxnSpPr>
              <a:cxnSpLocks noChangeShapeType="1"/>
              <a:stCxn id="17476" idx="2"/>
              <a:endCxn id="17475" idx="2"/>
            </p:cNvCxnSpPr>
            <p:nvPr/>
          </p:nvCxnSpPr>
          <p:spPr bwMode="auto">
            <a:xfrm>
              <a:off x="1871663" y="2422525"/>
              <a:ext cx="215900" cy="574675"/>
            </a:xfrm>
            <a:prstGeom prst="line">
              <a:avLst/>
            </a:prstGeom>
            <a:noFill/>
            <a:ln w="9525" algn="ctr">
              <a:solidFill>
                <a:schemeClr val="tx1"/>
              </a:solidFill>
              <a:round/>
              <a:headEnd/>
              <a:tailEnd/>
            </a:ln>
          </p:spPr>
        </p:cxnSp>
        <p:cxnSp>
          <p:nvCxnSpPr>
            <p:cNvPr id="17470" name="68 Conector recto"/>
            <p:cNvCxnSpPr>
              <a:cxnSpLocks noChangeShapeType="1"/>
              <a:endCxn id="17475" idx="2"/>
            </p:cNvCxnSpPr>
            <p:nvPr/>
          </p:nvCxnSpPr>
          <p:spPr bwMode="auto">
            <a:xfrm flipH="1">
              <a:off x="2087563" y="2932113"/>
              <a:ext cx="1187450" cy="65087"/>
            </a:xfrm>
            <a:prstGeom prst="line">
              <a:avLst/>
            </a:prstGeom>
            <a:noFill/>
            <a:ln w="9525" algn="ctr">
              <a:solidFill>
                <a:schemeClr val="tx1"/>
              </a:solidFill>
              <a:round/>
              <a:headEnd/>
              <a:tailEnd/>
            </a:ln>
          </p:spPr>
        </p:cxnSp>
        <p:cxnSp>
          <p:nvCxnSpPr>
            <p:cNvPr id="17471" name="70 Conector recto"/>
            <p:cNvCxnSpPr>
              <a:cxnSpLocks noChangeShapeType="1"/>
            </p:cNvCxnSpPr>
            <p:nvPr/>
          </p:nvCxnSpPr>
          <p:spPr bwMode="auto">
            <a:xfrm flipH="1">
              <a:off x="2978150" y="2921000"/>
              <a:ext cx="296863" cy="942975"/>
            </a:xfrm>
            <a:prstGeom prst="line">
              <a:avLst/>
            </a:prstGeom>
            <a:noFill/>
            <a:ln w="9525" algn="ctr">
              <a:solidFill>
                <a:schemeClr val="tx1"/>
              </a:solidFill>
              <a:round/>
              <a:headEnd/>
              <a:tailEnd/>
            </a:ln>
          </p:spPr>
        </p:cxnSp>
        <p:cxnSp>
          <p:nvCxnSpPr>
            <p:cNvPr id="17472" name="72 Conector recto"/>
            <p:cNvCxnSpPr>
              <a:cxnSpLocks noChangeShapeType="1"/>
            </p:cNvCxnSpPr>
            <p:nvPr/>
          </p:nvCxnSpPr>
          <p:spPr bwMode="auto">
            <a:xfrm flipH="1" flipV="1">
              <a:off x="520700" y="2787650"/>
              <a:ext cx="736600" cy="1438275"/>
            </a:xfrm>
            <a:prstGeom prst="line">
              <a:avLst/>
            </a:prstGeom>
            <a:noFill/>
            <a:ln w="9525" algn="ctr">
              <a:solidFill>
                <a:schemeClr val="tx1"/>
              </a:solidFill>
              <a:round/>
              <a:headEnd/>
              <a:tailEnd/>
            </a:ln>
          </p:spPr>
        </p:cxnSp>
        <p:grpSp>
          <p:nvGrpSpPr>
            <p:cNvPr id="17473" name="177 Grupo"/>
            <p:cNvGrpSpPr>
              <a:grpSpLocks/>
            </p:cNvGrpSpPr>
            <p:nvPr/>
          </p:nvGrpSpPr>
          <p:grpSpPr bwMode="auto">
            <a:xfrm>
              <a:off x="468313" y="1123950"/>
              <a:ext cx="3590925" cy="3673475"/>
              <a:chOff x="2277219" y="979661"/>
              <a:chExt cx="3590925" cy="3673475"/>
            </a:xfrm>
          </p:grpSpPr>
          <p:sp>
            <p:nvSpPr>
              <p:cNvPr id="17482" name="3 Elipse"/>
              <p:cNvSpPr>
                <a:spLocks noChangeArrowheads="1"/>
              </p:cNvSpPr>
              <p:nvPr/>
            </p:nvSpPr>
            <p:spPr bwMode="auto">
              <a:xfrm>
                <a:off x="2564556" y="1628949"/>
                <a:ext cx="144463"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83" name="5 Elipse"/>
              <p:cNvSpPr>
                <a:spLocks noChangeArrowheads="1"/>
              </p:cNvSpPr>
              <p:nvPr/>
            </p:nvSpPr>
            <p:spPr bwMode="auto">
              <a:xfrm>
                <a:off x="3501181" y="1340024"/>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84" name="8 Elipse"/>
              <p:cNvSpPr>
                <a:spLocks noChangeArrowheads="1"/>
              </p:cNvSpPr>
              <p:nvPr/>
            </p:nvSpPr>
            <p:spPr bwMode="auto">
              <a:xfrm>
                <a:off x="2277219" y="2563986"/>
                <a:ext cx="142875"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85" name="34 Elipse"/>
              <p:cNvSpPr>
                <a:spLocks noChangeArrowheads="1"/>
              </p:cNvSpPr>
              <p:nvPr/>
            </p:nvSpPr>
            <p:spPr bwMode="auto">
              <a:xfrm>
                <a:off x="4293344" y="1268586"/>
                <a:ext cx="144462"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86" name="36 Elipse"/>
              <p:cNvSpPr>
                <a:spLocks noChangeArrowheads="1"/>
              </p:cNvSpPr>
              <p:nvPr/>
            </p:nvSpPr>
            <p:spPr bwMode="auto">
              <a:xfrm>
                <a:off x="5228381" y="979661"/>
                <a:ext cx="144463"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87" name="37 Elipse"/>
              <p:cNvSpPr>
                <a:spLocks noChangeArrowheads="1"/>
              </p:cNvSpPr>
              <p:nvPr/>
            </p:nvSpPr>
            <p:spPr bwMode="auto">
              <a:xfrm>
                <a:off x="5723681" y="1841674"/>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88" name="38 Elipse"/>
              <p:cNvSpPr>
                <a:spLocks noChangeArrowheads="1"/>
              </p:cNvSpPr>
              <p:nvPr/>
            </p:nvSpPr>
            <p:spPr bwMode="auto">
              <a:xfrm>
                <a:off x="5012481" y="2708449"/>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89" name="52 Elipse"/>
              <p:cNvSpPr>
                <a:spLocks noChangeArrowheads="1"/>
              </p:cNvSpPr>
              <p:nvPr/>
            </p:nvSpPr>
            <p:spPr bwMode="auto">
              <a:xfrm>
                <a:off x="4725144" y="3645074"/>
                <a:ext cx="144462"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90" name="53 Elipse"/>
              <p:cNvSpPr>
                <a:spLocks noChangeArrowheads="1"/>
              </p:cNvSpPr>
              <p:nvPr/>
            </p:nvSpPr>
            <p:spPr bwMode="auto">
              <a:xfrm>
                <a:off x="4004419" y="4508674"/>
                <a:ext cx="144462"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91" name="54 Elipse"/>
              <p:cNvSpPr>
                <a:spLocks noChangeArrowheads="1"/>
              </p:cNvSpPr>
              <p:nvPr/>
            </p:nvSpPr>
            <p:spPr bwMode="auto">
              <a:xfrm>
                <a:off x="2996356" y="4005436"/>
                <a:ext cx="144463"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grpSp>
        <p:sp>
          <p:nvSpPr>
            <p:cNvPr id="17474" name="79 CuadroTexto"/>
            <p:cNvSpPr txBox="1">
              <a:spLocks noChangeArrowheads="1"/>
            </p:cNvSpPr>
            <p:nvPr/>
          </p:nvSpPr>
          <p:spPr bwMode="auto">
            <a:xfrm>
              <a:off x="755650" y="2413000"/>
              <a:ext cx="647700" cy="368300"/>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17475" name="80 CuadroTexto"/>
            <p:cNvSpPr txBox="1">
              <a:spLocks noChangeArrowheads="1"/>
            </p:cNvSpPr>
            <p:nvPr/>
          </p:nvSpPr>
          <p:spPr bwMode="auto">
            <a:xfrm>
              <a:off x="1763713" y="2628900"/>
              <a:ext cx="649287" cy="368300"/>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17476" name="104 CuadroTexto"/>
            <p:cNvSpPr txBox="1">
              <a:spLocks noChangeArrowheads="1"/>
            </p:cNvSpPr>
            <p:nvPr/>
          </p:nvSpPr>
          <p:spPr bwMode="auto">
            <a:xfrm>
              <a:off x="1547813" y="2052638"/>
              <a:ext cx="649287" cy="369887"/>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17477" name="105 CuadroTexto"/>
            <p:cNvSpPr txBox="1">
              <a:spLocks noChangeArrowheads="1"/>
            </p:cNvSpPr>
            <p:nvPr/>
          </p:nvSpPr>
          <p:spPr bwMode="auto">
            <a:xfrm>
              <a:off x="1476375" y="3421063"/>
              <a:ext cx="647700" cy="368300"/>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17478" name="118 CuadroTexto"/>
            <p:cNvSpPr txBox="1">
              <a:spLocks noChangeArrowheads="1"/>
            </p:cNvSpPr>
            <p:nvPr/>
          </p:nvSpPr>
          <p:spPr bwMode="auto">
            <a:xfrm>
              <a:off x="2268538" y="1773238"/>
              <a:ext cx="647700" cy="369887"/>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17479" name="119 CuadroTexto"/>
            <p:cNvSpPr txBox="1">
              <a:spLocks noChangeArrowheads="1"/>
            </p:cNvSpPr>
            <p:nvPr/>
          </p:nvSpPr>
          <p:spPr bwMode="auto">
            <a:xfrm>
              <a:off x="828675" y="3132138"/>
              <a:ext cx="647700" cy="369887"/>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17480" name="222 Flecha derecha"/>
            <p:cNvSpPr>
              <a:spLocks noChangeArrowheads="1"/>
            </p:cNvSpPr>
            <p:nvPr/>
          </p:nvSpPr>
          <p:spPr bwMode="auto">
            <a:xfrm>
              <a:off x="3924300" y="2636838"/>
              <a:ext cx="1295400" cy="647700"/>
            </a:xfrm>
            <a:prstGeom prst="rightArrow">
              <a:avLst>
                <a:gd name="adj1" fmla="val 50000"/>
                <a:gd name="adj2" fmla="val 50000"/>
              </a:avLst>
            </a:prstGeom>
            <a:noFill/>
            <a:ln w="9525" algn="ctr">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7481" name="186 CuadroTexto"/>
            <p:cNvSpPr txBox="1">
              <a:spLocks noChangeArrowheads="1"/>
            </p:cNvSpPr>
            <p:nvPr/>
          </p:nvSpPr>
          <p:spPr bwMode="auto">
            <a:xfrm>
              <a:off x="3707904" y="3214717"/>
              <a:ext cx="1728192" cy="646331"/>
            </a:xfrm>
            <a:prstGeom prst="rect">
              <a:avLst/>
            </a:prstGeom>
            <a:noFill/>
            <a:ln w="9525">
              <a:noFill/>
              <a:miter lim="800000"/>
              <a:headEnd/>
              <a:tailEnd/>
            </a:ln>
          </p:spPr>
          <p:txBody>
            <a:bodyPr>
              <a:spAutoFit/>
            </a:bodyPr>
            <a:lstStyle/>
            <a:p>
              <a:pPr algn="ctr"/>
              <a:r>
                <a:rPr lang="es-ES" altLang="es-ES" b="1"/>
                <a:t>Mesh optimization</a:t>
              </a:r>
            </a:p>
          </p:txBody>
        </p:sp>
      </p:grpSp>
      <p:sp>
        <p:nvSpPr>
          <p:cNvPr id="204" name="203 CuadroTexto"/>
          <p:cNvSpPr txBox="1">
            <a:spLocks noChangeArrowheads="1"/>
          </p:cNvSpPr>
          <p:nvPr/>
        </p:nvSpPr>
        <p:spPr bwMode="auto">
          <a:xfrm>
            <a:off x="504825" y="620713"/>
            <a:ext cx="8893175" cy="646112"/>
          </a:xfrm>
          <a:prstGeom prst="rect">
            <a:avLst/>
          </a:prstGeom>
          <a:noFill/>
          <a:ln w="9525">
            <a:noFill/>
            <a:miter lim="800000"/>
            <a:headEnd/>
            <a:tailEnd/>
          </a:ln>
        </p:spPr>
        <p:txBody>
          <a:bodyPr>
            <a:spAutoFit/>
          </a:bodyPr>
          <a:lstStyle/>
          <a:p>
            <a:pPr marL="285750" indent="-285750"/>
            <a:r>
              <a:rPr lang="en-GB" altLang="es-ES"/>
              <a:t>When the simultaneous untangling and smoothing process is repeated for all the nodes of the mesh, </a:t>
            </a:r>
          </a:p>
        </p:txBody>
      </p:sp>
      <p:sp>
        <p:nvSpPr>
          <p:cNvPr id="205" name="204 CuadroTexto"/>
          <p:cNvSpPr txBox="1">
            <a:spLocks noChangeArrowheads="1"/>
          </p:cNvSpPr>
          <p:nvPr/>
        </p:nvSpPr>
        <p:spPr bwMode="auto">
          <a:xfrm>
            <a:off x="541338" y="620713"/>
            <a:ext cx="9144000" cy="369887"/>
          </a:xfrm>
          <a:prstGeom prst="rect">
            <a:avLst/>
          </a:prstGeom>
          <a:noFill/>
          <a:ln w="9525">
            <a:noFill/>
            <a:miter lim="800000"/>
            <a:headEnd/>
            <a:tailEnd/>
          </a:ln>
        </p:spPr>
        <p:txBody>
          <a:bodyPr>
            <a:spAutoFit/>
          </a:bodyPr>
          <a:lstStyle/>
          <a:p>
            <a:pPr>
              <a:spcBef>
                <a:spcPct val="30000"/>
              </a:spcBef>
            </a:pPr>
            <a:r>
              <a:rPr lang="en-GB" altLang="es-ES"/>
              <a:t>the wall-clock time on only one processor depends on  ...</a:t>
            </a:r>
            <a:endParaRPr lang="en-US" altLang="es-ES"/>
          </a:p>
        </p:txBody>
      </p:sp>
      <p:sp>
        <p:nvSpPr>
          <p:cNvPr id="206" name="205 CuadroTexto"/>
          <p:cNvSpPr txBox="1">
            <a:spLocks noChangeArrowheads="1"/>
          </p:cNvSpPr>
          <p:nvPr/>
        </p:nvSpPr>
        <p:spPr bwMode="auto">
          <a:xfrm>
            <a:off x="576263" y="620713"/>
            <a:ext cx="8893175" cy="369887"/>
          </a:xfrm>
          <a:prstGeom prst="rect">
            <a:avLst/>
          </a:prstGeom>
          <a:noFill/>
          <a:ln w="9525">
            <a:noFill/>
            <a:miter lim="800000"/>
            <a:headEnd/>
            <a:tailEnd/>
          </a:ln>
        </p:spPr>
        <p:txBody>
          <a:bodyPr>
            <a:spAutoFit/>
          </a:bodyPr>
          <a:lstStyle/>
          <a:p>
            <a:r>
              <a:rPr lang="en-GB" altLang="es-ES"/>
              <a:t>the number of nodes and the complexity of computation needed by each vertex</a:t>
            </a:r>
            <a:endParaRPr lang="en-US" altLang="es-E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box(in)">
                                      <p:cBhvr>
                                        <p:cTn id="10" dur="500"/>
                                        <p:tgtEl>
                                          <p:spTgt spid="204"/>
                                        </p:tgtEl>
                                      </p:cBhvr>
                                    </p:animEffect>
                                  </p:childTnLst>
                                  <p:subTnLst>
                                    <p:set>
                                      <p:cBhvr override="childStyle">
                                        <p:cTn dur="1" fill="hold" display="0" masterRel="nextClick" afterEffect="1"/>
                                        <p:tgtEl>
                                          <p:spTgt spid="20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05">
                                            <p:txEl>
                                              <p:pRg st="0" end="0"/>
                                            </p:txEl>
                                          </p:spTgt>
                                        </p:tgtEl>
                                        <p:attrNameLst>
                                          <p:attrName>style.visibility</p:attrName>
                                        </p:attrNameLst>
                                      </p:cBhvr>
                                      <p:to>
                                        <p:strVal val="visible"/>
                                      </p:to>
                                    </p:set>
                                    <p:animEffect transition="in" filter="box(in)">
                                      <p:cBhvr>
                                        <p:cTn id="18" dur="500"/>
                                        <p:tgtEl>
                                          <p:spTgt spid="205">
                                            <p:txEl>
                                              <p:pRg st="0" end="0"/>
                                            </p:txEl>
                                          </p:spTgt>
                                        </p:tgtEl>
                                      </p:cBhvr>
                                    </p:animEffect>
                                  </p:childTnLst>
                                  <p:subTnLst>
                                    <p:set>
                                      <p:cBhvr override="childStyle">
                                        <p:cTn dur="1" fill="hold" display="0" masterRel="nextClick" afterEffect="1"/>
                                        <p:tgtEl>
                                          <p:spTgt spid="205">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box(in)">
                                      <p:cBhvr>
                                        <p:cTn id="23" dur="500"/>
                                        <p:tgtEl>
                                          <p:spTgt spid="206"/>
                                        </p:tgtEl>
                                      </p:cBhvr>
                                    </p:animEffect>
                                  </p:childTnLst>
                                </p:cTn>
                              </p:par>
                              <p:par>
                                <p:cTn id="24" presetID="4"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childTnLst>
                          </p:cTn>
                        </p:par>
                        <p:par>
                          <p:cTn id="27" fill="hold" nodeType="afterGroup">
                            <p:stCondLst>
                              <p:cond delay="500"/>
                            </p:stCondLst>
                            <p:childTnLst>
                              <p:par>
                                <p:cTn id="28" presetID="4"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in)">
                                      <p:cBhvr>
                                        <p:cTn id="30" dur="500"/>
                                        <p:tgtEl>
                                          <p:spTgt spid="7"/>
                                        </p:tgtEl>
                                      </p:cBhvr>
                                    </p:animEffect>
                                  </p:childTnLst>
                                </p:cTn>
                              </p:par>
                            </p:childTnLst>
                          </p:cTn>
                        </p:par>
                        <p:par>
                          <p:cTn id="31" fill="hold" nodeType="afterGroup">
                            <p:stCondLst>
                              <p:cond delay="1000"/>
                            </p:stCondLst>
                            <p:childTnLst>
                              <p:par>
                                <p:cTn id="32" presetID="4"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500"/>
                                        <p:tgtEl>
                                          <p:spTgt spid="9"/>
                                        </p:tgtEl>
                                      </p:cBhvr>
                                    </p:animEffect>
                                  </p:childTnLst>
                                </p:cTn>
                              </p:par>
                            </p:childTnLst>
                          </p:cTn>
                        </p:par>
                        <p:par>
                          <p:cTn id="35" fill="hold" nodeType="afterGroup">
                            <p:stCondLst>
                              <p:cond delay="1500"/>
                            </p:stCondLst>
                            <p:childTnLst>
                              <p:par>
                                <p:cTn id="36" presetID="4"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500"/>
                                        <p:tgtEl>
                                          <p:spTgt spid="10"/>
                                        </p:tgtEl>
                                      </p:cBhvr>
                                    </p:animEffect>
                                  </p:childTnLst>
                                </p:cTn>
                              </p:par>
                            </p:childTnLst>
                          </p:cTn>
                        </p:par>
                        <p:par>
                          <p:cTn id="39" fill="hold" nodeType="afterGroup">
                            <p:stCondLst>
                              <p:cond delay="2000"/>
                            </p:stCondLst>
                            <p:childTnLst>
                              <p:par>
                                <p:cTn id="40" presetID="4" presetClass="entr" presetSubtype="16"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par>
                          <p:cTn id="43" fill="hold" nodeType="afterGroup">
                            <p:stCondLst>
                              <p:cond delay="2500"/>
                            </p:stCondLst>
                            <p:childTnLst>
                              <p:par>
                                <p:cTn id="44" presetID="4" presetClass="entr" presetSubtype="16"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ox(in)">
                                      <p:cBhvr>
                                        <p:cTn id="46" dur="500"/>
                                        <p:tgtEl>
                                          <p:spTgt spid="8"/>
                                        </p:tgtEl>
                                      </p:cBhvr>
                                    </p:animEffect>
                                  </p:childTnLst>
                                </p:cTn>
                              </p:par>
                            </p:childTnLst>
                          </p:cTn>
                        </p:par>
                        <p:par>
                          <p:cTn id="47" fill="hold" nodeType="afterGroup">
                            <p:stCondLst>
                              <p:cond delay="3000"/>
                            </p:stCondLst>
                            <p:childTnLst>
                              <p:par>
                                <p:cTn id="48" presetID="4"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ox(in)">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5" grpId="0" build="allAtOnce"/>
      <p:bldP spid="2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Marcador de contenido"/>
          <p:cNvSpPr>
            <a:spLocks noGrp="1"/>
          </p:cNvSpPr>
          <p:nvPr>
            <p:ph idx="1"/>
          </p:nvPr>
        </p:nvSpPr>
        <p:spPr>
          <a:xfrm>
            <a:off x="609600" y="765175"/>
            <a:ext cx="8534400" cy="5029200"/>
          </a:xfrm>
        </p:spPr>
        <p:txBody>
          <a:bodyPr/>
          <a:lstStyle/>
          <a:p>
            <a:r>
              <a:rPr lang="en-US" altLang="es-ES" sz="3200" u="sng" smtClean="0">
                <a:ea typeface="ＭＳ Ｐゴシック" pitchFamily="34" charset="-128"/>
              </a:rPr>
              <a:t>… </a:t>
            </a:r>
            <a:r>
              <a:rPr lang="en-US" altLang="es-ES" sz="3200" smtClean="0">
                <a:ea typeface="ＭＳ Ｐゴシック" pitchFamily="34" charset="-128"/>
              </a:rPr>
              <a:t>for simultaneously untangling and smoothing a tetrahedral mesh M (</a:t>
            </a:r>
            <a:r>
              <a:rPr lang="en-US" altLang="es-ES" sz="3200" smtClean="0">
                <a:solidFill>
                  <a:srgbClr val="FF0000"/>
                </a:solidFill>
                <a:ea typeface="ＭＳ Ｐゴシック" pitchFamily="34" charset="-128"/>
              </a:rPr>
              <a:t>SUS)</a:t>
            </a:r>
            <a:endParaRPr lang="en-US" altLang="es-ES" sz="3200" smtClean="0">
              <a:ea typeface="ＭＳ Ｐゴシック" pitchFamily="34" charset="-128"/>
            </a:endParaRPr>
          </a:p>
          <a:p>
            <a:pPr>
              <a:buFontTx/>
              <a:buAutoNum type="arabicPeriod"/>
            </a:pPr>
            <a:r>
              <a:rPr lang="en-US" altLang="es-ES" sz="1700" smtClean="0">
                <a:ea typeface="ＭＳ Ｐゴシック" pitchFamily="34" charset="-128"/>
              </a:rPr>
              <a:t>function</a:t>
            </a:r>
            <a:r>
              <a:rPr lang="en-US" altLang="es-ES" sz="1700" b="0" smtClean="0">
                <a:ea typeface="ＭＳ Ｐゴシック" pitchFamily="34" charset="-128"/>
              </a:rPr>
              <a:t> OptimizeNode(</a:t>
            </a:r>
            <a:r>
              <a:rPr lang="en-US" altLang="es-ES" sz="1700" b="0" i="1" smtClean="0">
                <a:latin typeface="Georgia" pitchFamily="18" charset="0"/>
                <a:ea typeface="ＭＳ Ｐゴシック" pitchFamily="34" charset="-128"/>
              </a:rPr>
              <a:t>x</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a:t>
            </a:r>
            <a:r>
              <a:rPr lang="en-US" altLang="es-ES" sz="1700" b="0" smtClean="0">
                <a:latin typeface="Castellar" pitchFamily="18" charset="0"/>
                <a:ea typeface="ＭＳ Ｐゴシック" pitchFamily="34" charset="-128"/>
              </a:rPr>
              <a:t> N</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   </a:t>
            </a:r>
          </a:p>
          <a:p>
            <a:pPr>
              <a:buFontTx/>
              <a:buAutoNum type="arabicPeriod"/>
            </a:pPr>
            <a:r>
              <a:rPr lang="en-US" altLang="es-ES" sz="1700" b="0" smtClean="0">
                <a:ea typeface="ＭＳ Ｐゴシック" pitchFamily="34" charset="-128"/>
              </a:rPr>
              <a:t>   Optimize objective function </a:t>
            </a:r>
            <a:r>
              <a:rPr lang="en-US" altLang="ja-JP" sz="1800" b="0" i="1" smtClean="0">
                <a:latin typeface="Times New Roman" pitchFamily="18" charset="0"/>
                <a:ea typeface="ＭＳ Ｐゴシック" pitchFamily="34" charset="-128"/>
                <a:cs typeface="Times New Roman" pitchFamily="18" charset="0"/>
              </a:rPr>
              <a:t>K</a:t>
            </a:r>
            <a:r>
              <a:rPr lang="en-US" altLang="es-ES" sz="1700" b="0" smtClean="0">
                <a:ea typeface="ＭＳ Ｐゴシック" pitchFamily="34" charset="-128"/>
              </a:rPr>
              <a:t>(</a:t>
            </a:r>
            <a:r>
              <a:rPr lang="en-US" altLang="es-ES" sz="1700" b="0" i="1" smtClean="0">
                <a:latin typeface="Georgia" pitchFamily="18" charset="0"/>
                <a:ea typeface="ＭＳ Ｐゴシック" pitchFamily="34" charset="-128"/>
              </a:rPr>
              <a:t>x</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a:t>
            </a:r>
          </a:p>
          <a:p>
            <a:pPr>
              <a:buFontTx/>
              <a:buAutoNum type="arabicPeriod"/>
            </a:pPr>
            <a:r>
              <a:rPr lang="en-US" altLang="es-ES" sz="1700" smtClean="0">
                <a:ea typeface="ＭＳ Ｐゴシック" pitchFamily="34" charset="-128"/>
              </a:rPr>
              <a:t>end function</a:t>
            </a:r>
          </a:p>
          <a:p>
            <a:pPr>
              <a:buFontTx/>
              <a:buAutoNum type="arabicPeriod"/>
            </a:pPr>
            <a:r>
              <a:rPr lang="en-US" altLang="es-ES" sz="1700" smtClean="0">
                <a:ea typeface="ＭＳ Ｐゴシック" pitchFamily="34" charset="-128"/>
              </a:rPr>
              <a:t>procedure</a:t>
            </a:r>
            <a:r>
              <a:rPr lang="en-US" altLang="es-ES" sz="1700" b="0" smtClean="0">
                <a:ea typeface="ＭＳ Ｐゴシック" pitchFamily="34" charset="-128"/>
              </a:rPr>
              <a:t> </a:t>
            </a:r>
            <a:r>
              <a:rPr lang="en-US" altLang="es-ES" sz="1700" b="0" smtClean="0">
                <a:solidFill>
                  <a:srgbClr val="FF0000"/>
                </a:solidFill>
                <a:ea typeface="ＭＳ Ｐゴシック" pitchFamily="34" charset="-128"/>
              </a:rPr>
              <a:t>SUS</a:t>
            </a:r>
          </a:p>
          <a:p>
            <a:pPr>
              <a:buFontTx/>
              <a:buAutoNum type="arabicPeriod"/>
            </a:pPr>
            <a:r>
              <a:rPr lang="en-US" altLang="es-ES" sz="1700" b="0" smtClean="0">
                <a:ea typeface="ＭＳ Ｐゴシック" pitchFamily="34" charset="-128"/>
              </a:rPr>
              <a:t>   Q ← 0</a:t>
            </a:r>
          </a:p>
          <a:p>
            <a:pPr>
              <a:buFontTx/>
              <a:buAutoNum type="arabicPeriod"/>
            </a:pPr>
            <a:r>
              <a:rPr lang="en-US" altLang="es-ES" sz="1700" b="0" smtClean="0">
                <a:ea typeface="ＭＳ Ｐゴシック" pitchFamily="34" charset="-128"/>
              </a:rPr>
              <a:t>   k ← 0</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while</a:t>
            </a:r>
            <a:r>
              <a:rPr lang="en-US" altLang="es-ES" sz="1700" b="0" smtClean="0">
                <a:ea typeface="ＭＳ Ｐゴシック" pitchFamily="34" charset="-128"/>
              </a:rPr>
              <a:t> Q &lt; </a:t>
            </a:r>
            <a:r>
              <a:rPr lang="en-US" altLang="es-ES" sz="1700" b="0" smtClean="0">
                <a:ea typeface="ＭＳ Ｐゴシック" pitchFamily="34" charset="-128"/>
                <a:sym typeface="Symbol" pitchFamily="18" charset="2"/>
              </a:rPr>
              <a:t></a:t>
            </a:r>
            <a:r>
              <a:rPr lang="en-US" altLang="es-ES" sz="1700" b="0" smtClean="0">
                <a:ea typeface="ＭＳ Ｐゴシック" pitchFamily="34" charset="-128"/>
              </a:rPr>
              <a:t> </a:t>
            </a:r>
            <a:r>
              <a:rPr lang="en-US" altLang="es-ES" sz="1700" smtClean="0">
                <a:ea typeface="ＭＳ Ｐゴシック" pitchFamily="34" charset="-128"/>
              </a:rPr>
              <a:t>and</a:t>
            </a:r>
            <a:r>
              <a:rPr lang="en-US" altLang="es-ES" sz="1700" b="0" smtClean="0">
                <a:ea typeface="ＭＳ Ｐゴシック" pitchFamily="34" charset="-128"/>
              </a:rPr>
              <a:t> k &lt; maxIter </a:t>
            </a:r>
            <a:r>
              <a:rPr lang="en-US" altLang="es-ES" sz="1700" smtClean="0">
                <a:ea typeface="ＭＳ Ｐゴシック" pitchFamily="34" charset="-128"/>
              </a:rPr>
              <a:t>do</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for</a:t>
            </a:r>
            <a:r>
              <a:rPr lang="en-US" altLang="es-ES" sz="1700" b="0" smtClean="0">
                <a:ea typeface="ＭＳ Ｐゴシック" pitchFamily="34" charset="-128"/>
              </a:rPr>
              <a:t> each vertex </a:t>
            </a:r>
            <a:r>
              <a:rPr lang="en-US" altLang="es-ES" sz="1700" i="1" smtClean="0">
                <a:latin typeface="Georgia" pitchFamily="18" charset="0"/>
                <a:ea typeface="ＭＳ Ｐゴシック" pitchFamily="34" charset="-128"/>
              </a:rPr>
              <a:t>v</a:t>
            </a:r>
            <a:r>
              <a:rPr lang="en-US" altLang="es-ES" sz="1700" b="0" smtClean="0">
                <a:ea typeface="ＭＳ Ｐゴシック" pitchFamily="34" charset="-128"/>
              </a:rPr>
              <a:t> </a:t>
            </a:r>
            <a:r>
              <a:rPr lang="en-US" altLang="es-ES" sz="1700" b="0" smtClean="0">
                <a:ea typeface="ＭＳ Ｐゴシック" pitchFamily="34" charset="-128"/>
                <a:sym typeface="Symbol" pitchFamily="18" charset="2"/>
              </a:rPr>
              <a:t></a:t>
            </a:r>
            <a:r>
              <a:rPr lang="en-US" altLang="es-ES" sz="1700" b="0" smtClean="0">
                <a:ea typeface="ＭＳ Ｐゴシック" pitchFamily="34" charset="-128"/>
              </a:rPr>
              <a:t> </a:t>
            </a:r>
            <a:r>
              <a:rPr lang="en-US" altLang="es-ES" sz="1700" b="0" i="1" smtClean="0">
                <a:ea typeface="ＭＳ Ｐゴシック" pitchFamily="34" charset="-128"/>
              </a:rPr>
              <a:t>M</a:t>
            </a:r>
            <a:r>
              <a:rPr lang="en-US" altLang="es-ES" sz="1700" b="0" smtClean="0">
                <a:ea typeface="ＭＳ Ｐゴシック" pitchFamily="34" charset="-128"/>
              </a:rPr>
              <a:t> </a:t>
            </a:r>
            <a:r>
              <a:rPr lang="en-US" altLang="es-ES" sz="1700" smtClean="0">
                <a:ea typeface="ＭＳ Ｐゴシック" pitchFamily="34" charset="-128"/>
              </a:rPr>
              <a:t>do</a:t>
            </a:r>
          </a:p>
          <a:p>
            <a:pPr>
              <a:buFontTx/>
              <a:buAutoNum type="arabicPeriod"/>
            </a:pPr>
            <a:r>
              <a:rPr lang="en-US" altLang="es-ES" sz="1700" b="0" smtClean="0">
                <a:ea typeface="ＭＳ Ｐゴシック" pitchFamily="34" charset="-128"/>
              </a:rPr>
              <a:t>           </a:t>
            </a:r>
            <a:r>
              <a:rPr lang="en-US" altLang="es-ES" sz="1700" b="0" i="1" smtClean="0">
                <a:latin typeface="Georgia" pitchFamily="18" charset="0"/>
                <a:ea typeface="ＭＳ Ｐゴシック" pitchFamily="34" charset="-128"/>
              </a:rPr>
              <a:t>x</a:t>
            </a:r>
            <a:r>
              <a:rPr lang="en-US" altLang="en-GB" sz="1700" b="0" i="1" smtClean="0">
                <a:latin typeface="Georgia" pitchFamily="18" charset="0"/>
                <a:ea typeface="ＭＳ Ｐゴシック" pitchFamily="34" charset="-128"/>
              </a:rPr>
              <a:t>’</a:t>
            </a:r>
            <a:r>
              <a:rPr lang="en-US" altLang="ja-JP" sz="1700" i="1" baseline="-25000" smtClean="0">
                <a:latin typeface="Georgia" pitchFamily="18" charset="0"/>
                <a:ea typeface="ＭＳ Ｐゴシック" pitchFamily="34" charset="-128"/>
              </a:rPr>
              <a:t>v</a:t>
            </a:r>
            <a:r>
              <a:rPr lang="en-US" altLang="ja-JP" sz="1700" b="0" smtClean="0">
                <a:ea typeface="ＭＳ Ｐゴシック" pitchFamily="34" charset="-128"/>
              </a:rPr>
              <a:t>  ← OptimizeNode(</a:t>
            </a:r>
            <a:r>
              <a:rPr lang="en-US" altLang="ja-JP" sz="1700" b="0" i="1" smtClean="0">
                <a:latin typeface="Georgia" pitchFamily="18" charset="0"/>
                <a:ea typeface="ＭＳ Ｐゴシック" pitchFamily="34" charset="-128"/>
              </a:rPr>
              <a:t>x</a:t>
            </a:r>
            <a:r>
              <a:rPr lang="en-US" altLang="ja-JP" sz="1700" i="1" baseline="-25000" smtClean="0">
                <a:latin typeface="Georgia" pitchFamily="18" charset="0"/>
                <a:ea typeface="ＭＳ Ｐゴシック" pitchFamily="34" charset="-128"/>
              </a:rPr>
              <a:t>v</a:t>
            </a:r>
            <a:r>
              <a:rPr lang="en-US" altLang="ja-JP" sz="1700" b="0" smtClean="0">
                <a:ea typeface="ＭＳ Ｐゴシック" pitchFamily="34" charset="-128"/>
              </a:rPr>
              <a:t>,</a:t>
            </a:r>
            <a:r>
              <a:rPr lang="en-US" altLang="es-ES" sz="1800" i="1" smtClean="0">
                <a:ea typeface="ＭＳ Ｐゴシック" pitchFamily="34" charset="-128"/>
              </a:rPr>
              <a:t> </a:t>
            </a:r>
            <a:r>
              <a:rPr lang="en-US" altLang="es-ES" sz="1800" b="0" smtClean="0">
                <a:latin typeface="Castellar" pitchFamily="18" charset="0"/>
                <a:ea typeface="ＭＳ Ｐゴシック" pitchFamily="34" charset="-128"/>
              </a:rPr>
              <a:t>N</a:t>
            </a:r>
            <a:r>
              <a:rPr lang="en-US" altLang="es-ES" sz="1800" i="1" baseline="-25000" smtClean="0">
                <a:latin typeface="Georgia" pitchFamily="18" charset="0"/>
                <a:ea typeface="ＭＳ Ｐゴシック" pitchFamily="34" charset="-128"/>
              </a:rPr>
              <a:t>v</a:t>
            </a:r>
            <a:r>
              <a:rPr lang="en-US" altLang="ja-JP" sz="1700" b="0" smtClean="0">
                <a:ea typeface="ＭＳ Ｐゴシック" pitchFamily="34" charset="-128"/>
              </a:rPr>
              <a:t>)</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end do</a:t>
            </a:r>
          </a:p>
          <a:p>
            <a:pPr>
              <a:buFontTx/>
              <a:buAutoNum type="arabicPeriod"/>
            </a:pPr>
            <a:r>
              <a:rPr lang="en-US" altLang="es-ES" sz="1700" b="0" smtClean="0">
                <a:ea typeface="ＭＳ Ｐゴシック" pitchFamily="34" charset="-128"/>
              </a:rPr>
              <a:t>      Q ← quality(</a:t>
            </a:r>
            <a:r>
              <a:rPr lang="en-US" altLang="es-ES" sz="1700" b="0" i="1" smtClean="0">
                <a:ea typeface="ＭＳ Ｐゴシック" pitchFamily="34" charset="-128"/>
              </a:rPr>
              <a:t>M</a:t>
            </a:r>
            <a:r>
              <a:rPr lang="en-US" altLang="es-ES" sz="1700" b="0" smtClean="0">
                <a:ea typeface="ＭＳ Ｐゴシック" pitchFamily="34" charset="-128"/>
              </a:rPr>
              <a:t>)</a:t>
            </a:r>
          </a:p>
          <a:p>
            <a:pPr>
              <a:buFontTx/>
              <a:buAutoNum type="arabicPeriod"/>
            </a:pPr>
            <a:r>
              <a:rPr lang="en-US" altLang="es-ES" sz="1700" b="0" smtClean="0">
                <a:ea typeface="ＭＳ Ｐゴシック" pitchFamily="34" charset="-128"/>
              </a:rPr>
              <a:t>      k ← k+1</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end do</a:t>
            </a:r>
          </a:p>
          <a:p>
            <a:pPr>
              <a:buFontTx/>
              <a:buAutoNum type="arabicPeriod"/>
            </a:pPr>
            <a:r>
              <a:rPr lang="en-US" altLang="es-ES" sz="1700" smtClean="0">
                <a:ea typeface="ＭＳ Ｐゴシック" pitchFamily="34" charset="-128"/>
              </a:rPr>
              <a:t>end procedure</a:t>
            </a:r>
          </a:p>
        </p:txBody>
      </p:sp>
      <p:sp>
        <p:nvSpPr>
          <p:cNvPr id="18435"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The </a:t>
            </a:r>
            <a:r>
              <a:rPr lang="es-ES" altLang="es-ES" u="sng" smtClean="0">
                <a:ea typeface="ＭＳ Ｐゴシック" pitchFamily="34" charset="-128"/>
              </a:rPr>
              <a:t>sequential</a:t>
            </a:r>
            <a:r>
              <a:rPr lang="es-ES" altLang="es-ES" smtClean="0">
                <a:ea typeface="ＭＳ Ｐゴシック" pitchFamily="34" charset="-128"/>
              </a:rPr>
              <a:t> algorithm  </a:t>
            </a:r>
          </a:p>
        </p:txBody>
      </p:sp>
      <p:sp>
        <p:nvSpPr>
          <p:cNvPr id="18436" name="3 CuadroTexto"/>
          <p:cNvSpPr txBox="1">
            <a:spLocks noChangeArrowheads="1"/>
          </p:cNvSpPr>
          <p:nvPr/>
        </p:nvSpPr>
        <p:spPr bwMode="auto">
          <a:xfrm>
            <a:off x="5003800" y="2205038"/>
            <a:ext cx="4140200" cy="923925"/>
          </a:xfrm>
          <a:prstGeom prst="rect">
            <a:avLst/>
          </a:prstGeom>
          <a:noFill/>
          <a:ln w="9525">
            <a:noFill/>
            <a:miter lim="800000"/>
            <a:headEnd/>
            <a:tailEnd/>
          </a:ln>
        </p:spPr>
        <p:txBody>
          <a:bodyPr>
            <a:spAutoFit/>
          </a:bodyPr>
          <a:lstStyle/>
          <a:p>
            <a:r>
              <a:rPr lang="es-ES" altLang="es-ES" b="1"/>
              <a:t>INPUTS of the algorithm</a:t>
            </a:r>
            <a:r>
              <a:rPr lang="es-ES" altLang="es-ES"/>
              <a:t>:</a:t>
            </a:r>
          </a:p>
          <a:p>
            <a:pPr>
              <a:buFontTx/>
              <a:buChar char="•"/>
            </a:pPr>
            <a:r>
              <a:rPr lang="en-US" altLang="es-ES" i="1"/>
              <a:t>M</a:t>
            </a:r>
            <a:r>
              <a:rPr lang="en-GB" altLang="es-ES"/>
              <a:t> : tangled </a:t>
            </a:r>
            <a:r>
              <a:rPr lang="en-US" altLang="es-ES"/>
              <a:t>tetrahedral </a:t>
            </a:r>
            <a:r>
              <a:rPr lang="en-GB" altLang="es-ES"/>
              <a:t>mesh</a:t>
            </a:r>
          </a:p>
          <a:p>
            <a:pPr>
              <a:buFontTx/>
              <a:buChar char="•"/>
            </a:pPr>
            <a:r>
              <a:rPr lang="en-US" altLang="ja-JP" i="1">
                <a:latin typeface="Times New Roman" pitchFamily="18" charset="0"/>
                <a:cs typeface="Times New Roman" pitchFamily="18" charset="0"/>
              </a:rPr>
              <a:t>K</a:t>
            </a:r>
            <a:r>
              <a:rPr lang="en-US" altLang="ja-JP"/>
              <a:t>() : objective function</a:t>
            </a:r>
            <a:endParaRPr lang="en-GB" altLang="es-ES"/>
          </a:p>
        </p:txBody>
      </p:sp>
      <p:sp>
        <p:nvSpPr>
          <p:cNvPr id="18437" name="1 Elipse"/>
          <p:cNvSpPr>
            <a:spLocks noChangeArrowheads="1"/>
          </p:cNvSpPr>
          <p:nvPr/>
        </p:nvSpPr>
        <p:spPr bwMode="auto">
          <a:xfrm>
            <a:off x="3419475" y="4292600"/>
            <a:ext cx="288925" cy="360363"/>
          </a:xfrm>
          <a:prstGeom prst="ellipse">
            <a:avLst/>
          </a:prstGeom>
          <a:noFill/>
          <a:ln w="28575" algn="ctr">
            <a:solidFill>
              <a:srgbClr val="FF0000"/>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8438" name="8 Rectángulo"/>
          <p:cNvSpPr>
            <a:spLocks noChangeArrowheads="1"/>
          </p:cNvSpPr>
          <p:nvPr/>
        </p:nvSpPr>
        <p:spPr bwMode="auto">
          <a:xfrm>
            <a:off x="487363" y="2995613"/>
            <a:ext cx="4248150" cy="2736850"/>
          </a:xfrm>
          <a:prstGeom prst="rect">
            <a:avLst/>
          </a:prstGeom>
          <a:solidFill>
            <a:schemeClr val="bg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8439" name="9 Rectángulo"/>
          <p:cNvSpPr>
            <a:spLocks noChangeArrowheads="1"/>
          </p:cNvSpPr>
          <p:nvPr/>
        </p:nvSpPr>
        <p:spPr bwMode="auto">
          <a:xfrm>
            <a:off x="539750" y="1700213"/>
            <a:ext cx="4248150" cy="995362"/>
          </a:xfrm>
          <a:prstGeom prst="rect">
            <a:avLst/>
          </a:prstGeom>
          <a:solidFill>
            <a:schemeClr val="bg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arcador de contenido"/>
          <p:cNvSpPr>
            <a:spLocks noGrp="1"/>
          </p:cNvSpPr>
          <p:nvPr>
            <p:ph idx="1"/>
          </p:nvPr>
        </p:nvSpPr>
        <p:spPr>
          <a:xfrm>
            <a:off x="609600" y="765175"/>
            <a:ext cx="8153400" cy="5029200"/>
          </a:xfrm>
        </p:spPr>
        <p:txBody>
          <a:bodyPr/>
          <a:lstStyle/>
          <a:p>
            <a:r>
              <a:rPr lang="es-ES" altLang="es-ES" sz="3200" u="sng" smtClean="0">
                <a:ea typeface="ＭＳ Ｐゴシック" pitchFamily="34" charset="-128"/>
              </a:rPr>
              <a:t>… </a:t>
            </a:r>
            <a:r>
              <a:rPr lang="en-US" altLang="es-ES" sz="3200" smtClean="0">
                <a:ea typeface="ＭＳ Ｐゴシック" pitchFamily="34" charset="-128"/>
              </a:rPr>
              <a:t>for simultaneously untangling and smoothing a tetrahedral mesh M (</a:t>
            </a:r>
            <a:r>
              <a:rPr lang="en-US" altLang="es-ES" sz="3200" smtClean="0">
                <a:solidFill>
                  <a:srgbClr val="FF0000"/>
                </a:solidFill>
                <a:ea typeface="ＭＳ Ｐゴシック" pitchFamily="34" charset="-128"/>
              </a:rPr>
              <a:t>SUS)</a:t>
            </a:r>
            <a:endParaRPr lang="es-ES" altLang="es-ES" sz="3200" smtClean="0">
              <a:ea typeface="ＭＳ Ｐゴシック" pitchFamily="34" charset="-128"/>
            </a:endParaRPr>
          </a:p>
          <a:p>
            <a:pPr>
              <a:buFontTx/>
              <a:buAutoNum type="arabicPeriod"/>
            </a:pPr>
            <a:r>
              <a:rPr lang="en-US" altLang="es-ES" sz="1700" smtClean="0">
                <a:ea typeface="ＭＳ Ｐゴシック" pitchFamily="34" charset="-128"/>
              </a:rPr>
              <a:t>function</a:t>
            </a:r>
            <a:r>
              <a:rPr lang="en-US" altLang="es-ES" sz="1700" b="0" smtClean="0">
                <a:ea typeface="ＭＳ Ｐゴシック" pitchFamily="34" charset="-128"/>
              </a:rPr>
              <a:t> OptimizeNode(</a:t>
            </a:r>
            <a:r>
              <a:rPr lang="en-US" altLang="es-ES" sz="1700" b="0" i="1" smtClean="0">
                <a:latin typeface="Georgia" pitchFamily="18" charset="0"/>
                <a:ea typeface="ＭＳ Ｐゴシック" pitchFamily="34" charset="-128"/>
              </a:rPr>
              <a:t>x</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a:t>
            </a:r>
            <a:r>
              <a:rPr lang="es-ES" altLang="es-ES" sz="1700" b="0" smtClean="0">
                <a:latin typeface="Castellar" pitchFamily="18" charset="0"/>
                <a:ea typeface="ＭＳ Ｐゴシック" pitchFamily="34" charset="-128"/>
              </a:rPr>
              <a:t> N</a:t>
            </a:r>
            <a:r>
              <a:rPr lang="es-E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   </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Optimize objective function </a:t>
            </a:r>
            <a:r>
              <a:rPr lang="en-US" altLang="ja-JP" sz="1800" b="0" i="1" smtClean="0">
                <a:latin typeface="Times New Roman" pitchFamily="18" charset="0"/>
                <a:ea typeface="ＭＳ Ｐゴシック" pitchFamily="34" charset="-128"/>
                <a:cs typeface="Times New Roman" pitchFamily="18" charset="0"/>
              </a:rPr>
              <a:t>K</a:t>
            </a:r>
            <a:r>
              <a:rPr lang="en-US" altLang="es-ES" sz="1700" b="0" smtClean="0">
                <a:ea typeface="ＭＳ Ｐゴシック" pitchFamily="34" charset="-128"/>
              </a:rPr>
              <a:t>(</a:t>
            </a:r>
            <a:r>
              <a:rPr lang="en-US" altLang="es-ES" sz="1700" b="0" i="1" smtClean="0">
                <a:latin typeface="Georgia" pitchFamily="18" charset="0"/>
                <a:ea typeface="ＭＳ Ｐゴシック" pitchFamily="34" charset="-128"/>
              </a:rPr>
              <a:t>x</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a:t>
            </a:r>
            <a:endParaRPr lang="es-ES" altLang="es-ES" sz="1700" b="0" smtClean="0">
              <a:ea typeface="ＭＳ Ｐゴシック" pitchFamily="34" charset="-128"/>
            </a:endParaRPr>
          </a:p>
          <a:p>
            <a:pPr>
              <a:buFontTx/>
              <a:buAutoNum type="arabicPeriod"/>
            </a:pPr>
            <a:r>
              <a:rPr lang="en-US" altLang="es-ES" sz="1700" smtClean="0">
                <a:ea typeface="ＭＳ Ｐゴシック" pitchFamily="34" charset="-128"/>
              </a:rPr>
              <a:t>end function</a:t>
            </a:r>
            <a:endParaRPr lang="es-ES" altLang="es-ES" sz="1700" smtClean="0">
              <a:ea typeface="ＭＳ Ｐゴシック" pitchFamily="34" charset="-128"/>
            </a:endParaRPr>
          </a:p>
          <a:p>
            <a:pPr>
              <a:buFontTx/>
              <a:buAutoNum type="arabicPeriod"/>
            </a:pPr>
            <a:r>
              <a:rPr lang="en-US" altLang="es-ES" sz="1700" smtClean="0">
                <a:ea typeface="ＭＳ Ｐゴシック" pitchFamily="34" charset="-128"/>
              </a:rPr>
              <a:t>procedure</a:t>
            </a:r>
            <a:r>
              <a:rPr lang="en-US" altLang="es-ES" sz="1700" b="0" smtClean="0">
                <a:ea typeface="ＭＳ Ｐゴシック" pitchFamily="34" charset="-128"/>
              </a:rPr>
              <a:t> </a:t>
            </a:r>
            <a:r>
              <a:rPr lang="en-US" altLang="es-ES" sz="1700" b="0" smtClean="0">
                <a:solidFill>
                  <a:srgbClr val="FF0000"/>
                </a:solidFill>
                <a:ea typeface="ＭＳ Ｐゴシック" pitchFamily="34" charset="-128"/>
              </a:rPr>
              <a:t>SUS</a:t>
            </a:r>
            <a:endParaRPr lang="es-ES" altLang="es-ES" sz="1700" b="0" smtClean="0">
              <a:solidFill>
                <a:srgbClr val="FF0000"/>
              </a:solidFill>
              <a:ea typeface="ＭＳ Ｐゴシック" pitchFamily="34" charset="-128"/>
            </a:endParaRPr>
          </a:p>
          <a:p>
            <a:pPr>
              <a:buFontTx/>
              <a:buAutoNum type="arabicPeriod"/>
            </a:pPr>
            <a:r>
              <a:rPr lang="en-US" altLang="es-ES" sz="1700" b="0" smtClean="0">
                <a:ea typeface="ＭＳ Ｐゴシック" pitchFamily="34" charset="-128"/>
              </a:rPr>
              <a:t>   Q ← 0</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s-ES" altLang="es-ES" sz="1700" b="0" smtClean="0">
                <a:ea typeface="ＭＳ Ｐゴシック" pitchFamily="34" charset="-128"/>
              </a:rPr>
              <a:t>k </a:t>
            </a:r>
            <a:r>
              <a:rPr lang="en-US" altLang="es-ES" sz="1700" b="0" smtClean="0">
                <a:ea typeface="ＭＳ Ｐゴシック" pitchFamily="34" charset="-128"/>
              </a:rPr>
              <a:t>← 0</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while</a:t>
            </a:r>
            <a:r>
              <a:rPr lang="en-US" altLang="es-ES" sz="1700" b="0" smtClean="0">
                <a:ea typeface="ＭＳ Ｐゴシック" pitchFamily="34" charset="-128"/>
              </a:rPr>
              <a:t> Q &lt; </a:t>
            </a:r>
            <a:r>
              <a:rPr lang="en-US" altLang="es-ES" sz="1700" b="0" smtClean="0">
                <a:ea typeface="ＭＳ Ｐゴシック" pitchFamily="34" charset="-128"/>
                <a:sym typeface="Symbol" pitchFamily="18" charset="2"/>
              </a:rPr>
              <a:t></a:t>
            </a:r>
            <a:r>
              <a:rPr lang="en-US" altLang="es-ES" sz="1700" b="0" smtClean="0">
                <a:ea typeface="ＭＳ Ｐゴシック" pitchFamily="34" charset="-128"/>
              </a:rPr>
              <a:t> </a:t>
            </a:r>
            <a:r>
              <a:rPr lang="en-US" altLang="es-ES" sz="1700" smtClean="0">
                <a:ea typeface="ＭＳ Ｐゴシック" pitchFamily="34" charset="-128"/>
              </a:rPr>
              <a:t>and</a:t>
            </a:r>
            <a:r>
              <a:rPr lang="en-US" altLang="es-ES" sz="1700" b="0" smtClean="0">
                <a:ea typeface="ＭＳ Ｐゴシック" pitchFamily="34" charset="-128"/>
              </a:rPr>
              <a:t> k &lt; maxIter </a:t>
            </a:r>
            <a:r>
              <a:rPr lang="en-US" altLang="es-ES" sz="1700" smtClean="0">
                <a:ea typeface="ＭＳ Ｐゴシック" pitchFamily="34" charset="-128"/>
              </a:rPr>
              <a:t>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for</a:t>
            </a:r>
            <a:r>
              <a:rPr lang="en-US" altLang="es-ES" sz="1700" b="0" smtClean="0">
                <a:ea typeface="ＭＳ Ｐゴシック" pitchFamily="34" charset="-128"/>
              </a:rPr>
              <a:t> each vertex </a:t>
            </a:r>
            <a:r>
              <a:rPr lang="es-ES" altLang="es-ES" sz="1700" i="1" smtClean="0">
                <a:latin typeface="Georgia" pitchFamily="18" charset="0"/>
                <a:ea typeface="ＭＳ Ｐゴシック" pitchFamily="34" charset="-128"/>
              </a:rPr>
              <a:t>v</a:t>
            </a:r>
            <a:r>
              <a:rPr lang="en-US" altLang="es-ES" sz="1700" b="0" smtClean="0">
                <a:ea typeface="ＭＳ Ｐゴシック" pitchFamily="34" charset="-128"/>
              </a:rPr>
              <a:t> </a:t>
            </a:r>
            <a:r>
              <a:rPr lang="en-US" altLang="es-ES" sz="1700" b="0" smtClean="0">
                <a:ea typeface="ＭＳ Ｐゴシック" pitchFamily="34" charset="-128"/>
                <a:sym typeface="Symbol" pitchFamily="18" charset="2"/>
              </a:rPr>
              <a:t></a:t>
            </a:r>
            <a:r>
              <a:rPr lang="en-US" altLang="es-ES" sz="1700" b="0" smtClean="0">
                <a:ea typeface="ＭＳ Ｐゴシック" pitchFamily="34" charset="-128"/>
              </a:rPr>
              <a:t> </a:t>
            </a:r>
            <a:r>
              <a:rPr lang="en-US" altLang="es-ES" sz="1700" b="0" i="1" smtClean="0">
                <a:ea typeface="ＭＳ Ｐゴシック" pitchFamily="34" charset="-128"/>
              </a:rPr>
              <a:t>M</a:t>
            </a:r>
            <a:r>
              <a:rPr lang="en-US" altLang="es-ES" sz="1700" b="0" smtClean="0">
                <a:ea typeface="ＭＳ Ｐゴシック" pitchFamily="34" charset="-128"/>
              </a:rPr>
              <a:t> </a:t>
            </a:r>
            <a:r>
              <a:rPr lang="en-US" altLang="es-ES" sz="1700" smtClean="0">
                <a:ea typeface="ＭＳ Ｐゴシック" pitchFamily="34" charset="-128"/>
              </a:rPr>
              <a:t>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b="0" i="1" smtClean="0">
                <a:latin typeface="Georgia" pitchFamily="18" charset="0"/>
                <a:ea typeface="ＭＳ Ｐゴシック" pitchFamily="34" charset="-128"/>
              </a:rPr>
              <a:t>x</a:t>
            </a:r>
            <a:r>
              <a:rPr lang="en-US" altLang="en-GB" sz="1700" b="0" i="1" smtClean="0">
                <a:latin typeface="Georgia" pitchFamily="18" charset="0"/>
                <a:ea typeface="ＭＳ Ｐゴシック" pitchFamily="34" charset="-128"/>
              </a:rPr>
              <a:t>’</a:t>
            </a:r>
            <a:r>
              <a:rPr lang="en-US" altLang="ja-JP" sz="1700" i="1" baseline="-25000" smtClean="0">
                <a:latin typeface="Georgia" pitchFamily="18" charset="0"/>
                <a:ea typeface="ＭＳ Ｐゴシック" pitchFamily="34" charset="-128"/>
              </a:rPr>
              <a:t>v</a:t>
            </a:r>
            <a:r>
              <a:rPr lang="en-US" altLang="ja-JP" sz="1700" b="0" smtClean="0">
                <a:ea typeface="ＭＳ Ｐゴシック" pitchFamily="34" charset="-128"/>
              </a:rPr>
              <a:t>  ← OptimizeNode(</a:t>
            </a:r>
            <a:r>
              <a:rPr lang="en-US" altLang="ja-JP" sz="1700" b="0" i="1" smtClean="0">
                <a:latin typeface="Georgia" pitchFamily="18" charset="0"/>
                <a:ea typeface="ＭＳ Ｐゴシック" pitchFamily="34" charset="-128"/>
              </a:rPr>
              <a:t>x</a:t>
            </a:r>
            <a:r>
              <a:rPr lang="en-US" altLang="ja-JP" sz="1700" i="1" baseline="-25000" smtClean="0">
                <a:latin typeface="Georgia" pitchFamily="18" charset="0"/>
                <a:ea typeface="ＭＳ Ｐゴシック" pitchFamily="34" charset="-128"/>
              </a:rPr>
              <a:t>v</a:t>
            </a:r>
            <a:r>
              <a:rPr lang="en-US" altLang="ja-JP" sz="1700" b="0" smtClean="0">
                <a:ea typeface="ＭＳ Ｐゴシック" pitchFamily="34" charset="-128"/>
              </a:rPr>
              <a:t>, </a:t>
            </a:r>
            <a:r>
              <a:rPr lang="es-ES" altLang="es-ES" sz="1600" b="0" smtClean="0">
                <a:latin typeface="Castellar" pitchFamily="18" charset="0"/>
                <a:ea typeface="ＭＳ Ｐゴシック" pitchFamily="34" charset="-128"/>
              </a:rPr>
              <a:t>N</a:t>
            </a:r>
            <a:r>
              <a:rPr lang="es-ES" altLang="es-ES" sz="1600" i="1" baseline="-25000" smtClean="0">
                <a:latin typeface="Georgia" pitchFamily="18" charset="0"/>
                <a:ea typeface="ＭＳ Ｐゴシック" pitchFamily="34" charset="-128"/>
              </a:rPr>
              <a:t>v</a:t>
            </a:r>
            <a:r>
              <a:rPr lang="en-US" altLang="ja-JP" sz="1700" b="0" smtClean="0">
                <a:ea typeface="ＭＳ Ｐゴシック" pitchFamily="34" charset="-128"/>
              </a:rPr>
              <a:t>)</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end 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Q ← quality(</a:t>
            </a:r>
            <a:r>
              <a:rPr lang="en-US" altLang="es-ES" sz="1700" b="0" i="1" smtClean="0">
                <a:ea typeface="ＭＳ Ｐゴシック" pitchFamily="34" charset="-128"/>
              </a:rPr>
              <a:t>M</a:t>
            </a:r>
            <a:r>
              <a:rPr lang="en-US" altLang="es-ES" sz="1700" b="0" smtClean="0">
                <a:ea typeface="ＭＳ Ｐゴシック" pitchFamily="34" charset="-128"/>
              </a:rPr>
              <a:t>)</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s-ES" altLang="es-ES" sz="1700" b="0" smtClean="0">
                <a:ea typeface="ＭＳ Ｐゴシック" pitchFamily="34" charset="-128"/>
              </a:rPr>
              <a:t>k </a:t>
            </a:r>
            <a:r>
              <a:rPr lang="en-US" altLang="es-ES" sz="1700" b="0" smtClean="0">
                <a:ea typeface="ＭＳ Ｐゴシック" pitchFamily="34" charset="-128"/>
              </a:rPr>
              <a:t>← k+1</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end do</a:t>
            </a:r>
            <a:endParaRPr lang="es-ES" altLang="es-ES" sz="1700" smtClean="0">
              <a:ea typeface="ＭＳ Ｐゴシック" pitchFamily="34" charset="-128"/>
            </a:endParaRPr>
          </a:p>
          <a:p>
            <a:pPr>
              <a:buFontTx/>
              <a:buAutoNum type="arabicPeriod"/>
            </a:pPr>
            <a:r>
              <a:rPr lang="en-US" altLang="es-ES" sz="1700" smtClean="0">
                <a:ea typeface="ＭＳ Ｐゴシック" pitchFamily="34" charset="-128"/>
              </a:rPr>
              <a:t>end procedure</a:t>
            </a:r>
            <a:endParaRPr lang="es-ES" altLang="es-ES" sz="1700" smtClean="0">
              <a:ea typeface="ＭＳ Ｐゴシック" pitchFamily="34" charset="-128"/>
            </a:endParaRPr>
          </a:p>
        </p:txBody>
      </p:sp>
      <p:sp>
        <p:nvSpPr>
          <p:cNvPr id="19459"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The </a:t>
            </a:r>
            <a:r>
              <a:rPr lang="es-ES" altLang="es-ES" u="sng" smtClean="0">
                <a:ea typeface="ＭＳ Ｐゴシック" pitchFamily="34" charset="-128"/>
              </a:rPr>
              <a:t>sequential</a:t>
            </a:r>
            <a:r>
              <a:rPr lang="es-ES" altLang="es-ES" smtClean="0">
                <a:ea typeface="ＭＳ Ｐゴシック" pitchFamily="34" charset="-128"/>
              </a:rPr>
              <a:t> algorithm </a:t>
            </a:r>
          </a:p>
        </p:txBody>
      </p:sp>
      <p:sp>
        <p:nvSpPr>
          <p:cNvPr id="19460" name="3 CuadroTexto"/>
          <p:cNvSpPr txBox="1">
            <a:spLocks noChangeArrowheads="1"/>
          </p:cNvSpPr>
          <p:nvPr/>
        </p:nvSpPr>
        <p:spPr bwMode="auto">
          <a:xfrm>
            <a:off x="4787900" y="2205038"/>
            <a:ext cx="4356100" cy="3970337"/>
          </a:xfrm>
          <a:prstGeom prst="rect">
            <a:avLst/>
          </a:prstGeom>
          <a:noFill/>
          <a:ln w="9525">
            <a:noFill/>
            <a:miter lim="800000"/>
            <a:headEnd/>
            <a:tailEnd/>
          </a:ln>
        </p:spPr>
        <p:txBody>
          <a:bodyPr>
            <a:spAutoFit/>
          </a:bodyPr>
          <a:lstStyle/>
          <a:p>
            <a:pPr>
              <a:buFontTx/>
              <a:buChar char="•"/>
            </a:pPr>
            <a:endParaRPr lang="es-ES" altLang="es-ES"/>
          </a:p>
          <a:p>
            <a:pPr>
              <a:buFontTx/>
              <a:buChar char="•"/>
            </a:pPr>
            <a:r>
              <a:rPr lang="en-US" altLang="es-ES" b="1"/>
              <a:t> In the INNER PROCESSING LOOP</a:t>
            </a:r>
            <a:r>
              <a:rPr lang="en-US" altLang="es-ES"/>
              <a:t>…</a:t>
            </a:r>
          </a:p>
          <a:p>
            <a:pPr>
              <a:buFontTx/>
              <a:buChar char="•"/>
            </a:pPr>
            <a:endParaRPr lang="en-US" altLang="es-ES"/>
          </a:p>
          <a:p>
            <a:pPr>
              <a:buFontTx/>
              <a:buChar char="•"/>
            </a:pPr>
            <a:r>
              <a:rPr lang="en-US" altLang="es-ES"/>
              <a:t> This algorithm iterates sequentially over all the mesh vertices in some order</a:t>
            </a:r>
          </a:p>
          <a:p>
            <a:pPr>
              <a:buFontTx/>
              <a:buChar char="•"/>
            </a:pPr>
            <a:endParaRPr lang="en-US" altLang="es-ES"/>
          </a:p>
          <a:p>
            <a:pPr>
              <a:buFontTx/>
              <a:buChar char="•"/>
            </a:pPr>
            <a:r>
              <a:rPr lang="en-US" altLang="es-ES"/>
              <a:t> At each iteration, the spatial coordinates</a:t>
            </a:r>
            <a:r>
              <a:rPr lang="en-US" altLang="ja-JP"/>
              <a:t> of a free node </a:t>
            </a:r>
            <a:r>
              <a:rPr lang="en-US" altLang="ja-JP" sz="1700" b="1" i="1">
                <a:latin typeface="Georgia" pitchFamily="18" charset="0"/>
              </a:rPr>
              <a:t>v</a:t>
            </a:r>
            <a:r>
              <a:rPr lang="en-US" altLang="ja-JP" sz="1700">
                <a:latin typeface="Georgia" pitchFamily="18" charset="0"/>
              </a:rPr>
              <a:t> </a:t>
            </a:r>
            <a:r>
              <a:rPr lang="en-US" altLang="es-ES"/>
              <a:t>is adjusted by the procedure called OptimizeNode, </a:t>
            </a:r>
            <a:r>
              <a:rPr lang="en-US" altLang="es-ES" i="1">
                <a:latin typeface="Georgia" pitchFamily="18" charset="0"/>
              </a:rPr>
              <a:t>x</a:t>
            </a:r>
            <a:r>
              <a:rPr lang="en-US" altLang="ja-JP" i="1" baseline="-25000">
                <a:latin typeface="Georgia" pitchFamily="18" charset="0"/>
              </a:rPr>
              <a:t>v </a:t>
            </a:r>
            <a:r>
              <a:rPr lang="en-US" altLang="ja-JP" i="1" baseline="-25000">
                <a:cs typeface="Arial" pitchFamily="34" charset="0"/>
              </a:rPr>
              <a:t>→ </a:t>
            </a:r>
            <a:r>
              <a:rPr lang="en-US" altLang="es-ES" i="1">
                <a:latin typeface="Georgia" pitchFamily="18" charset="0"/>
              </a:rPr>
              <a:t>x</a:t>
            </a:r>
            <a:r>
              <a:rPr lang="en-US" altLang="en-GB" i="1">
                <a:latin typeface="Georgia" pitchFamily="18" charset="0"/>
              </a:rPr>
              <a:t>’</a:t>
            </a:r>
            <a:r>
              <a:rPr lang="en-US" altLang="ja-JP" i="1" baseline="-25000">
                <a:latin typeface="Georgia" pitchFamily="18" charset="0"/>
              </a:rPr>
              <a:t>v</a:t>
            </a:r>
            <a:r>
              <a:rPr lang="en-US" altLang="ja-JP"/>
              <a:t>, in such a way that </a:t>
            </a:r>
            <a:r>
              <a:rPr lang="en-US" altLang="ja-JP" i="1">
                <a:latin typeface="Times New Roman" pitchFamily="18" charset="0"/>
                <a:cs typeface="Times New Roman" pitchFamily="18" charset="0"/>
              </a:rPr>
              <a:t>K</a:t>
            </a:r>
            <a:r>
              <a:rPr lang="en-US" altLang="ja-JP"/>
              <a:t>(</a:t>
            </a:r>
            <a:r>
              <a:rPr lang="en-US" altLang="es-ES" i="1">
                <a:latin typeface="Georgia" pitchFamily="18" charset="0"/>
              </a:rPr>
              <a:t>x</a:t>
            </a:r>
            <a:r>
              <a:rPr lang="en-US" altLang="ja-JP" i="1" baseline="-25000">
                <a:latin typeface="Georgia" pitchFamily="18" charset="0"/>
              </a:rPr>
              <a:t>v</a:t>
            </a:r>
            <a:r>
              <a:rPr lang="en-US" altLang="ja-JP"/>
              <a:t>) is minimized </a:t>
            </a:r>
          </a:p>
          <a:p>
            <a:pPr>
              <a:buFontTx/>
              <a:buChar char="•"/>
            </a:pPr>
            <a:endParaRPr lang="en-US" altLang="ja-JP"/>
          </a:p>
          <a:p>
            <a:pPr>
              <a:buFontTx/>
              <a:buChar char="•"/>
            </a:pPr>
            <a:r>
              <a:rPr lang="en-US" altLang="es-ES"/>
              <a:t> OptimizeNode  needs </a:t>
            </a:r>
            <a:r>
              <a:rPr lang="es-ES" altLang="es-ES">
                <a:latin typeface="Castellar" pitchFamily="18" charset="0"/>
              </a:rPr>
              <a:t>N</a:t>
            </a:r>
            <a:r>
              <a:rPr lang="es-ES" altLang="es-ES" i="1" baseline="-25000">
                <a:latin typeface="Georgia" pitchFamily="18" charset="0"/>
              </a:rPr>
              <a:t>v</a:t>
            </a:r>
            <a:r>
              <a:rPr lang="en-US" altLang="es-ES"/>
              <a:t>, t</a:t>
            </a:r>
            <a:r>
              <a:rPr lang="es-ES" altLang="ja-JP"/>
              <a:t>he</a:t>
            </a:r>
            <a:r>
              <a:rPr lang="en-US" altLang="es-ES"/>
              <a:t> set of tetrahedra connected to the free </a:t>
            </a:r>
            <a:r>
              <a:rPr lang="en-US" altLang="es-ES" i="1"/>
              <a:t>node</a:t>
            </a:r>
            <a:r>
              <a:rPr lang="en-US" altLang="es-ES"/>
              <a:t> </a:t>
            </a:r>
            <a:r>
              <a:rPr lang="en-US" altLang="es-ES" i="1">
                <a:latin typeface="Georgia" pitchFamily="18" charset="0"/>
              </a:rPr>
              <a:t>v</a:t>
            </a:r>
            <a:endParaRPr lang="en-GB" altLang="es-ES" i="1">
              <a:latin typeface="Georgia" pitchFamily="18" charset="0"/>
            </a:endParaRPr>
          </a:p>
        </p:txBody>
      </p:sp>
      <p:sp>
        <p:nvSpPr>
          <p:cNvPr id="19461" name="4 Rectángulo redondeado"/>
          <p:cNvSpPr>
            <a:spLocks noChangeArrowheads="1"/>
          </p:cNvSpPr>
          <p:nvPr/>
        </p:nvSpPr>
        <p:spPr bwMode="auto">
          <a:xfrm>
            <a:off x="1331913" y="3933825"/>
            <a:ext cx="3384550" cy="863600"/>
          </a:xfrm>
          <a:prstGeom prst="roundRect">
            <a:avLst>
              <a:gd name="adj" fmla="val 16667"/>
            </a:avLst>
          </a:prstGeom>
          <a:noFill/>
          <a:ln w="9525">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9462" name="1 Rectángulo"/>
          <p:cNvSpPr>
            <a:spLocks noChangeArrowheads="1"/>
          </p:cNvSpPr>
          <p:nvPr/>
        </p:nvSpPr>
        <p:spPr bwMode="auto">
          <a:xfrm>
            <a:off x="468313" y="2995613"/>
            <a:ext cx="4248150" cy="865187"/>
          </a:xfrm>
          <a:prstGeom prst="rect">
            <a:avLst/>
          </a:prstGeom>
          <a:solidFill>
            <a:schemeClr val="bg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9463" name="6 Rectángulo"/>
          <p:cNvSpPr>
            <a:spLocks noChangeArrowheads="1"/>
          </p:cNvSpPr>
          <p:nvPr/>
        </p:nvSpPr>
        <p:spPr bwMode="auto">
          <a:xfrm>
            <a:off x="468313" y="4868863"/>
            <a:ext cx="4248150" cy="865187"/>
          </a:xfrm>
          <a:prstGeom prst="rect">
            <a:avLst/>
          </a:prstGeom>
          <a:solidFill>
            <a:schemeClr val="bg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8" name="7 Rectángulo"/>
          <p:cNvSpPr/>
          <p:nvPr/>
        </p:nvSpPr>
        <p:spPr bwMode="auto">
          <a:xfrm>
            <a:off x="539552" y="1772295"/>
            <a:ext cx="4248919" cy="864617"/>
          </a:xfrm>
          <a:prstGeom prst="rect">
            <a:avLst/>
          </a:prstGeom>
          <a:solidFill>
            <a:schemeClr val="bg1">
              <a:alpha val="51000"/>
            </a:schemeClr>
          </a:solidFill>
          <a:ln w="9525" cap="flat" cmpd="sng" algn="ctr">
            <a:noFill/>
            <a:prstDash val="solid"/>
            <a:round/>
            <a:headEnd type="none" w="sm" len="sm"/>
            <a:tailEnd type="stealth" w="med" len="lg"/>
          </a:ln>
          <a:effectLst>
            <a:glow>
              <a:schemeClr val="accent1"/>
            </a:glow>
          </a:effectLst>
        </p:spPr>
        <p:txBody>
          <a:bodyPr/>
          <a:lstStyle/>
          <a:p>
            <a:pPr eaLnBrk="0" hangingPunct="0">
              <a:defRPr/>
            </a:pPr>
            <a:endParaRPr lang="es-ES" sz="2400">
              <a:latin typeface="Times New Roman" charset="0"/>
            </a:endParaRPr>
          </a:p>
        </p:txBody>
      </p:sp>
      <p:sp>
        <p:nvSpPr>
          <p:cNvPr id="9" name="8 Rectángulo"/>
          <p:cNvSpPr>
            <a:spLocks noChangeArrowheads="1"/>
          </p:cNvSpPr>
          <p:nvPr/>
        </p:nvSpPr>
        <p:spPr bwMode="auto">
          <a:xfrm>
            <a:off x="611188" y="3933825"/>
            <a:ext cx="4176712" cy="935038"/>
          </a:xfrm>
          <a:prstGeom prst="rect">
            <a:avLst/>
          </a:prstGeom>
          <a:solidFill>
            <a:srgbClr val="F8F8F8"/>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0" name="9 Rectángulo"/>
          <p:cNvSpPr>
            <a:spLocks noChangeArrowheads="1"/>
          </p:cNvSpPr>
          <p:nvPr/>
        </p:nvSpPr>
        <p:spPr bwMode="auto">
          <a:xfrm>
            <a:off x="611188" y="1700213"/>
            <a:ext cx="4176712" cy="936625"/>
          </a:xfrm>
          <a:prstGeom prst="rect">
            <a:avLst/>
          </a:prstGeom>
          <a:solidFill>
            <a:srgbClr val="F8F8F8"/>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box(in)">
                                      <p:cBhvr>
                                        <p:cTn id="7" dur="500"/>
                                        <p:tgtEl>
                                          <p:spTgt spid="19460">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460">
                                            <p:txEl>
                                              <p:pRg st="3" end="3"/>
                                            </p:txEl>
                                          </p:spTgt>
                                        </p:tgtEl>
                                        <p:attrNameLst>
                                          <p:attrName>style.visibility</p:attrName>
                                        </p:attrNameLst>
                                      </p:cBhvr>
                                      <p:to>
                                        <p:strVal val="visible"/>
                                      </p:to>
                                    </p:set>
                                    <p:animEffect transition="in" filter="box(in)">
                                      <p:cBhvr>
                                        <p:cTn id="10" dur="500"/>
                                        <p:tgtEl>
                                          <p:spTgt spid="19460">
                                            <p:txEl>
                                              <p:pRg st="3" end="3"/>
                                            </p:txEl>
                                          </p:spTgt>
                                        </p:tgtEl>
                                      </p:cBhvr>
                                    </p:animEffect>
                                  </p:childTnLst>
                                </p:cTn>
                              </p:par>
                              <p:par>
                                <p:cTn id="11" presetID="4" presetClass="exit" presetSubtype="16" fill="hold" grpId="0" nodeType="withEffect">
                                  <p:stCondLst>
                                    <p:cond delay="0"/>
                                  </p:stCondLst>
                                  <p:childTnLst>
                                    <p:animEffect transition="out" filter="box(i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4" presetClass="exit" presetSubtype="16" fill="hold" grpId="0" nodeType="withEffect">
                                  <p:stCondLst>
                                    <p:cond delay="0"/>
                                  </p:stCondLst>
                                  <p:childTnLst>
                                    <p:animEffect transition="out" filter="box(in)">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9460">
                                            <p:txEl>
                                              <p:pRg st="5" end="5"/>
                                            </p:txEl>
                                          </p:spTgt>
                                        </p:tgtEl>
                                        <p:attrNameLst>
                                          <p:attrName>style.visibility</p:attrName>
                                        </p:attrNameLst>
                                      </p:cBhvr>
                                      <p:to>
                                        <p:strVal val="visible"/>
                                      </p:to>
                                    </p:set>
                                    <p:animEffect transition="in" filter="box(in)">
                                      <p:cBhvr>
                                        <p:cTn id="21" dur="500"/>
                                        <p:tgtEl>
                                          <p:spTgt spid="19460">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9460">
                                            <p:txEl>
                                              <p:pRg st="7" end="7"/>
                                            </p:txEl>
                                          </p:spTgt>
                                        </p:tgtEl>
                                        <p:attrNameLst>
                                          <p:attrName>style.visibility</p:attrName>
                                        </p:attrNameLst>
                                      </p:cBhvr>
                                      <p:to>
                                        <p:strVal val="visible"/>
                                      </p:to>
                                    </p:set>
                                    <p:animEffect transition="in" filter="box(in)">
                                      <p:cBhvr>
                                        <p:cTn id="26" dur="500"/>
                                        <p:tgtEl>
                                          <p:spTgt spid="194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Marcador de contenido"/>
          <p:cNvSpPr>
            <a:spLocks noGrp="1"/>
          </p:cNvSpPr>
          <p:nvPr>
            <p:ph idx="1"/>
          </p:nvPr>
        </p:nvSpPr>
        <p:spPr>
          <a:xfrm>
            <a:off x="609600" y="765175"/>
            <a:ext cx="8153400" cy="5029200"/>
          </a:xfrm>
        </p:spPr>
        <p:txBody>
          <a:bodyPr/>
          <a:lstStyle/>
          <a:p>
            <a:r>
              <a:rPr lang="es-ES" altLang="es-ES" sz="3200" u="sng" smtClean="0">
                <a:ea typeface="ＭＳ Ｐゴシック" pitchFamily="34" charset="-128"/>
              </a:rPr>
              <a:t>… </a:t>
            </a:r>
            <a:r>
              <a:rPr lang="en-US" altLang="es-ES" sz="3200" smtClean="0">
                <a:ea typeface="ＭＳ Ｐゴシック" pitchFamily="34" charset="-128"/>
              </a:rPr>
              <a:t>for simultaneously untangling and smoothing a tetrahedral mesh M (</a:t>
            </a:r>
            <a:r>
              <a:rPr lang="en-US" altLang="es-ES" sz="3200" smtClean="0">
                <a:solidFill>
                  <a:srgbClr val="FF0000"/>
                </a:solidFill>
                <a:ea typeface="ＭＳ Ｐゴシック" pitchFamily="34" charset="-128"/>
              </a:rPr>
              <a:t>SUS)</a:t>
            </a:r>
            <a:endParaRPr lang="es-ES" altLang="es-ES" sz="3200" smtClean="0">
              <a:ea typeface="ＭＳ Ｐゴシック" pitchFamily="34" charset="-128"/>
            </a:endParaRPr>
          </a:p>
          <a:p>
            <a:pPr>
              <a:buFontTx/>
              <a:buAutoNum type="arabicPeriod"/>
            </a:pPr>
            <a:r>
              <a:rPr lang="en-US" altLang="es-ES" sz="1700" smtClean="0">
                <a:ea typeface="ＭＳ Ｐゴシック" pitchFamily="34" charset="-128"/>
              </a:rPr>
              <a:t>function</a:t>
            </a:r>
            <a:r>
              <a:rPr lang="en-US" altLang="es-ES" sz="1700" b="0" smtClean="0">
                <a:ea typeface="ＭＳ Ｐゴシック" pitchFamily="34" charset="-128"/>
              </a:rPr>
              <a:t> OptimizeNode(</a:t>
            </a:r>
            <a:r>
              <a:rPr lang="en-US" altLang="es-ES" sz="1700" b="0" i="1" smtClean="0">
                <a:latin typeface="Georgia" pitchFamily="18" charset="0"/>
                <a:ea typeface="ＭＳ Ｐゴシック" pitchFamily="34" charset="-128"/>
              </a:rPr>
              <a:t>x</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a:t>
            </a:r>
            <a:r>
              <a:rPr lang="es-ES" altLang="es-ES" sz="1700" b="0" smtClean="0">
                <a:latin typeface="Castellar" pitchFamily="18" charset="0"/>
                <a:ea typeface="ＭＳ Ｐゴシック" pitchFamily="34" charset="-128"/>
              </a:rPr>
              <a:t> N</a:t>
            </a:r>
            <a:r>
              <a:rPr lang="es-E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   </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Optimize objective function K(</a:t>
            </a:r>
            <a:r>
              <a:rPr lang="en-US" altLang="es-ES" sz="1700" b="0" i="1" smtClean="0">
                <a:latin typeface="Georgia" pitchFamily="18" charset="0"/>
                <a:ea typeface="ＭＳ Ｐゴシック" pitchFamily="34" charset="-128"/>
              </a:rPr>
              <a:t>x</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a:t>
            </a:r>
            <a:endParaRPr lang="es-ES" altLang="es-ES" sz="1700" b="0" smtClean="0">
              <a:ea typeface="ＭＳ Ｐゴシック" pitchFamily="34" charset="-128"/>
            </a:endParaRPr>
          </a:p>
          <a:p>
            <a:pPr>
              <a:buFontTx/>
              <a:buAutoNum type="arabicPeriod"/>
            </a:pPr>
            <a:r>
              <a:rPr lang="en-US" altLang="es-ES" sz="1700" smtClean="0">
                <a:ea typeface="ＭＳ Ｐゴシック" pitchFamily="34" charset="-128"/>
              </a:rPr>
              <a:t>end function</a:t>
            </a:r>
            <a:endParaRPr lang="es-ES" altLang="es-ES" sz="1700" smtClean="0">
              <a:ea typeface="ＭＳ Ｐゴシック" pitchFamily="34" charset="-128"/>
            </a:endParaRPr>
          </a:p>
          <a:p>
            <a:pPr>
              <a:buFontTx/>
              <a:buAutoNum type="arabicPeriod"/>
            </a:pPr>
            <a:r>
              <a:rPr lang="en-US" altLang="es-ES" sz="1700" smtClean="0">
                <a:ea typeface="ＭＳ Ｐゴシック" pitchFamily="34" charset="-128"/>
              </a:rPr>
              <a:t>procedure</a:t>
            </a:r>
            <a:r>
              <a:rPr lang="en-US" altLang="es-ES" sz="1700" b="0" smtClean="0">
                <a:ea typeface="ＭＳ Ｐゴシック" pitchFamily="34" charset="-128"/>
              </a:rPr>
              <a:t> </a:t>
            </a:r>
            <a:r>
              <a:rPr lang="en-US" altLang="es-ES" sz="1700" b="0" smtClean="0">
                <a:solidFill>
                  <a:srgbClr val="FF0000"/>
                </a:solidFill>
                <a:ea typeface="ＭＳ Ｐゴシック" pitchFamily="34" charset="-128"/>
              </a:rPr>
              <a:t>SUS</a:t>
            </a:r>
            <a:endParaRPr lang="es-ES" altLang="es-ES" sz="1700" b="0" smtClean="0">
              <a:solidFill>
                <a:srgbClr val="FF0000"/>
              </a:solidFill>
              <a:ea typeface="ＭＳ Ｐゴシック" pitchFamily="34" charset="-128"/>
            </a:endParaRPr>
          </a:p>
          <a:p>
            <a:pPr>
              <a:buFontTx/>
              <a:buAutoNum type="arabicPeriod"/>
            </a:pPr>
            <a:r>
              <a:rPr lang="en-US" altLang="es-ES" sz="1700" b="0" smtClean="0">
                <a:ea typeface="ＭＳ Ｐゴシック" pitchFamily="34" charset="-128"/>
              </a:rPr>
              <a:t>   Q ← 0</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s-ES" altLang="es-ES" sz="1700" b="0" smtClean="0">
                <a:ea typeface="ＭＳ Ｐゴシック" pitchFamily="34" charset="-128"/>
              </a:rPr>
              <a:t>k </a:t>
            </a:r>
            <a:r>
              <a:rPr lang="en-US" altLang="es-ES" sz="1700" b="0" smtClean="0">
                <a:ea typeface="ＭＳ Ｐゴシック" pitchFamily="34" charset="-128"/>
              </a:rPr>
              <a:t>← 0</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while</a:t>
            </a:r>
            <a:r>
              <a:rPr lang="en-US" altLang="es-ES" sz="1700" b="0" smtClean="0">
                <a:ea typeface="ＭＳ Ｐゴシック" pitchFamily="34" charset="-128"/>
              </a:rPr>
              <a:t> Q &lt; </a:t>
            </a:r>
            <a:r>
              <a:rPr lang="en-US" altLang="es-ES" sz="1700" b="0" smtClean="0">
                <a:ea typeface="ＭＳ Ｐゴシック" pitchFamily="34" charset="-128"/>
                <a:sym typeface="Symbol" pitchFamily="18" charset="2"/>
              </a:rPr>
              <a:t></a:t>
            </a:r>
            <a:r>
              <a:rPr lang="en-US" altLang="es-ES" sz="1700" b="0" smtClean="0">
                <a:ea typeface="ＭＳ Ｐゴシック" pitchFamily="34" charset="-128"/>
              </a:rPr>
              <a:t> </a:t>
            </a:r>
            <a:r>
              <a:rPr lang="en-US" altLang="es-ES" sz="1700" smtClean="0">
                <a:ea typeface="ＭＳ Ｐゴシック" pitchFamily="34" charset="-128"/>
              </a:rPr>
              <a:t>and</a:t>
            </a:r>
            <a:r>
              <a:rPr lang="en-US" altLang="es-ES" sz="1700" b="0" smtClean="0">
                <a:ea typeface="ＭＳ Ｐゴシック" pitchFamily="34" charset="-128"/>
              </a:rPr>
              <a:t> k &lt; maxIter </a:t>
            </a:r>
            <a:r>
              <a:rPr lang="en-US" altLang="es-ES" sz="1700" smtClean="0">
                <a:ea typeface="ＭＳ Ｐゴシック" pitchFamily="34" charset="-128"/>
              </a:rPr>
              <a:t>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for</a:t>
            </a:r>
            <a:r>
              <a:rPr lang="en-US" altLang="es-ES" sz="1700" b="0" smtClean="0">
                <a:ea typeface="ＭＳ Ｐゴシック" pitchFamily="34" charset="-128"/>
              </a:rPr>
              <a:t> each vertex </a:t>
            </a:r>
            <a:r>
              <a:rPr lang="es-ES" altLang="es-ES" sz="1700" i="1" smtClean="0">
                <a:latin typeface="Georgia" pitchFamily="18" charset="0"/>
                <a:ea typeface="ＭＳ Ｐゴシック" pitchFamily="34" charset="-128"/>
              </a:rPr>
              <a:t>v</a:t>
            </a:r>
            <a:r>
              <a:rPr lang="en-US" altLang="es-ES" sz="1700" b="0" smtClean="0">
                <a:ea typeface="ＭＳ Ｐゴシック" pitchFamily="34" charset="-128"/>
              </a:rPr>
              <a:t> </a:t>
            </a:r>
            <a:r>
              <a:rPr lang="en-US" altLang="es-ES" sz="1700" b="0" smtClean="0">
                <a:ea typeface="ＭＳ Ｐゴシック" pitchFamily="34" charset="-128"/>
                <a:sym typeface="Symbol" pitchFamily="18" charset="2"/>
              </a:rPr>
              <a:t></a:t>
            </a:r>
            <a:r>
              <a:rPr lang="en-US" altLang="es-ES" sz="1700" b="0" smtClean="0">
                <a:ea typeface="ＭＳ Ｐゴシック" pitchFamily="34" charset="-128"/>
              </a:rPr>
              <a:t> </a:t>
            </a:r>
            <a:r>
              <a:rPr lang="en-US" altLang="es-ES" sz="1700" b="0" i="1" smtClean="0">
                <a:ea typeface="ＭＳ Ｐゴシック" pitchFamily="34" charset="-128"/>
              </a:rPr>
              <a:t>M</a:t>
            </a:r>
            <a:r>
              <a:rPr lang="en-US" altLang="es-ES" sz="1700" b="0" smtClean="0">
                <a:ea typeface="ＭＳ Ｐゴシック" pitchFamily="34" charset="-128"/>
              </a:rPr>
              <a:t> </a:t>
            </a:r>
            <a:r>
              <a:rPr lang="en-US" altLang="es-ES" sz="1700" smtClean="0">
                <a:ea typeface="ＭＳ Ｐゴシック" pitchFamily="34" charset="-128"/>
              </a:rPr>
              <a:t>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b="0" i="1" smtClean="0">
                <a:latin typeface="Georgia" pitchFamily="18" charset="0"/>
                <a:ea typeface="ＭＳ Ｐゴシック" pitchFamily="34" charset="-128"/>
              </a:rPr>
              <a:t>x</a:t>
            </a:r>
            <a:r>
              <a:rPr lang="en-US" altLang="en-GB" sz="1700" b="0" i="1" smtClean="0">
                <a:latin typeface="Georgia" pitchFamily="18" charset="0"/>
                <a:ea typeface="ＭＳ Ｐゴシック" pitchFamily="34" charset="-128"/>
              </a:rPr>
              <a:t>’</a:t>
            </a:r>
            <a:r>
              <a:rPr lang="en-US" altLang="ja-JP" sz="1700" i="1" baseline="-25000" smtClean="0">
                <a:latin typeface="Georgia" pitchFamily="18" charset="0"/>
                <a:ea typeface="ＭＳ Ｐゴシック" pitchFamily="34" charset="-128"/>
              </a:rPr>
              <a:t>v</a:t>
            </a:r>
            <a:r>
              <a:rPr lang="en-US" altLang="ja-JP" sz="1700" b="0" smtClean="0">
                <a:ea typeface="ＭＳ Ｐゴシック" pitchFamily="34" charset="-128"/>
              </a:rPr>
              <a:t>  ← OptimizeNode(</a:t>
            </a:r>
            <a:r>
              <a:rPr lang="en-US" altLang="ja-JP" sz="1700" b="0" i="1" smtClean="0">
                <a:latin typeface="Georgia" pitchFamily="18" charset="0"/>
                <a:ea typeface="ＭＳ Ｐゴシック" pitchFamily="34" charset="-128"/>
              </a:rPr>
              <a:t>x</a:t>
            </a:r>
            <a:r>
              <a:rPr lang="en-US" altLang="ja-JP" sz="1700" i="1" baseline="-25000" smtClean="0">
                <a:latin typeface="Georgia" pitchFamily="18" charset="0"/>
                <a:ea typeface="ＭＳ Ｐゴシック" pitchFamily="34" charset="-128"/>
              </a:rPr>
              <a:t>v</a:t>
            </a:r>
            <a:r>
              <a:rPr lang="en-US" altLang="ja-JP" sz="1700" b="0" smtClean="0">
                <a:ea typeface="ＭＳ Ｐゴシック" pitchFamily="34" charset="-128"/>
              </a:rPr>
              <a:t>,N</a:t>
            </a:r>
            <a:r>
              <a:rPr lang="en-US" altLang="ja-JP" sz="1700" b="0" i="1" baseline="-25000" smtClean="0">
                <a:ea typeface="ＭＳ Ｐゴシック" pitchFamily="34" charset="-128"/>
              </a:rPr>
              <a:t>v</a:t>
            </a:r>
            <a:r>
              <a:rPr lang="en-US" altLang="ja-JP" sz="1700" b="0" smtClean="0">
                <a:ea typeface="ＭＳ Ｐゴシック" pitchFamily="34" charset="-128"/>
              </a:rPr>
              <a:t>)</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end 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Q ← quality(</a:t>
            </a:r>
            <a:r>
              <a:rPr lang="en-US" altLang="es-ES" sz="1700" b="0" i="1" smtClean="0">
                <a:ea typeface="ＭＳ Ｐゴシック" pitchFamily="34" charset="-128"/>
              </a:rPr>
              <a:t>M</a:t>
            </a:r>
            <a:r>
              <a:rPr lang="en-US" altLang="es-ES" sz="1700" b="0" smtClean="0">
                <a:ea typeface="ＭＳ Ｐゴシック" pitchFamily="34" charset="-128"/>
              </a:rPr>
              <a:t>)</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s-ES" altLang="es-ES" sz="1700" b="0" smtClean="0">
                <a:ea typeface="ＭＳ Ｐゴシック" pitchFamily="34" charset="-128"/>
              </a:rPr>
              <a:t>k </a:t>
            </a:r>
            <a:r>
              <a:rPr lang="en-US" altLang="es-ES" sz="1700" b="0" smtClean="0">
                <a:ea typeface="ＭＳ Ｐゴシック" pitchFamily="34" charset="-128"/>
              </a:rPr>
              <a:t>← k+1</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end do</a:t>
            </a:r>
            <a:endParaRPr lang="es-ES" altLang="es-ES" sz="1700" smtClean="0">
              <a:ea typeface="ＭＳ Ｐゴシック" pitchFamily="34" charset="-128"/>
            </a:endParaRPr>
          </a:p>
          <a:p>
            <a:pPr>
              <a:buFontTx/>
              <a:buAutoNum type="arabicPeriod"/>
            </a:pPr>
            <a:r>
              <a:rPr lang="en-US" altLang="es-ES" sz="1700" smtClean="0">
                <a:ea typeface="ＭＳ Ｐゴシック" pitchFamily="34" charset="-128"/>
              </a:rPr>
              <a:t>end procedure</a:t>
            </a:r>
            <a:endParaRPr lang="es-ES" altLang="es-ES" sz="1700" smtClean="0">
              <a:ea typeface="ＭＳ Ｐゴシック" pitchFamily="34" charset="-128"/>
            </a:endParaRPr>
          </a:p>
        </p:txBody>
      </p:sp>
      <p:sp>
        <p:nvSpPr>
          <p:cNvPr id="20483"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The </a:t>
            </a:r>
            <a:r>
              <a:rPr lang="es-ES" altLang="es-ES" u="sng" smtClean="0">
                <a:ea typeface="ＭＳ Ｐゴシック" pitchFamily="34" charset="-128"/>
              </a:rPr>
              <a:t>sequential</a:t>
            </a:r>
            <a:r>
              <a:rPr lang="es-ES" altLang="es-ES" smtClean="0">
                <a:ea typeface="ＭＳ Ｐゴシック" pitchFamily="34" charset="-128"/>
              </a:rPr>
              <a:t> algorithm </a:t>
            </a:r>
          </a:p>
        </p:txBody>
      </p:sp>
      <p:sp>
        <p:nvSpPr>
          <p:cNvPr id="20484" name="3 CuadroTexto"/>
          <p:cNvSpPr txBox="1">
            <a:spLocks noChangeArrowheads="1"/>
          </p:cNvSpPr>
          <p:nvPr/>
        </p:nvSpPr>
        <p:spPr bwMode="auto">
          <a:xfrm>
            <a:off x="5003800" y="2997200"/>
            <a:ext cx="4140200" cy="3138488"/>
          </a:xfrm>
          <a:prstGeom prst="rect">
            <a:avLst/>
          </a:prstGeom>
          <a:noFill/>
          <a:ln w="9525">
            <a:noFill/>
            <a:miter lim="800000"/>
            <a:headEnd/>
            <a:tailEnd/>
          </a:ln>
        </p:spPr>
        <p:txBody>
          <a:bodyPr>
            <a:spAutoFit/>
          </a:bodyPr>
          <a:lstStyle/>
          <a:p>
            <a:pPr>
              <a:buFontTx/>
              <a:buChar char="•"/>
            </a:pPr>
            <a:endParaRPr lang="es-ES" altLang="es-ES"/>
          </a:p>
          <a:p>
            <a:pPr>
              <a:buFontTx/>
              <a:buChar char="•"/>
            </a:pPr>
            <a:r>
              <a:rPr lang="en-US" altLang="es-ES" b="1"/>
              <a:t> In the OUTER PROCESSING LOOP</a:t>
            </a:r>
            <a:r>
              <a:rPr lang="en-US" altLang="es-ES"/>
              <a:t> …</a:t>
            </a:r>
          </a:p>
          <a:p>
            <a:pPr>
              <a:buFontTx/>
              <a:buChar char="•"/>
            </a:pPr>
            <a:endParaRPr lang="en-US" altLang="es-ES"/>
          </a:p>
          <a:p>
            <a:pPr>
              <a:buFontTx/>
              <a:buChar char="•"/>
            </a:pPr>
            <a:r>
              <a:rPr lang="en-US" altLang="es-ES"/>
              <a:t> This process repeats several times for all the nodes of the mesh M</a:t>
            </a:r>
          </a:p>
          <a:p>
            <a:pPr>
              <a:buFontTx/>
              <a:buChar char="•"/>
            </a:pPr>
            <a:endParaRPr lang="en-GB" altLang="es-ES" i="1"/>
          </a:p>
          <a:p>
            <a:pPr>
              <a:buFontTx/>
              <a:buChar char="•"/>
            </a:pPr>
            <a:r>
              <a:rPr lang="en-GB" altLang="es-ES" i="1"/>
              <a:t> maxIter</a:t>
            </a:r>
            <a:r>
              <a:rPr lang="en-GB" altLang="es-ES"/>
              <a:t> : maximum number of untangling and smoothing iterations</a:t>
            </a:r>
          </a:p>
          <a:p>
            <a:pPr>
              <a:buFontTx/>
              <a:buChar char="•"/>
            </a:pPr>
            <a:endParaRPr lang="en-US" altLang="es-ES"/>
          </a:p>
          <a:p>
            <a:pPr>
              <a:buFontTx/>
              <a:buChar char="•"/>
            </a:pPr>
            <a:endParaRPr lang="en-US" altLang="es-ES"/>
          </a:p>
        </p:txBody>
      </p:sp>
      <p:sp>
        <p:nvSpPr>
          <p:cNvPr id="20485" name="4 Rectángulo redondeado"/>
          <p:cNvSpPr>
            <a:spLocks noChangeArrowheads="1"/>
          </p:cNvSpPr>
          <p:nvPr/>
        </p:nvSpPr>
        <p:spPr bwMode="auto">
          <a:xfrm>
            <a:off x="1331913" y="3933825"/>
            <a:ext cx="3311525" cy="863600"/>
          </a:xfrm>
          <a:prstGeom prst="roundRect">
            <a:avLst>
              <a:gd name="adj" fmla="val 16667"/>
            </a:avLst>
          </a:prstGeom>
          <a:noFill/>
          <a:ln w="9525">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6" name="5 Rectángulo redondeado"/>
          <p:cNvSpPr/>
          <p:nvPr/>
        </p:nvSpPr>
        <p:spPr bwMode="auto">
          <a:xfrm>
            <a:off x="1187450" y="3573463"/>
            <a:ext cx="3600450" cy="2160587"/>
          </a:xfrm>
          <a:prstGeom prst="roundRect">
            <a:avLst/>
          </a:prstGeom>
          <a:noFill/>
          <a:ln w="38100" cap="flat" cmpd="sng" algn="ctr">
            <a:solidFill>
              <a:schemeClr val="accent2">
                <a:lumMod val="40000"/>
                <a:lumOff val="60000"/>
              </a:schemeClr>
            </a:solidFill>
            <a:prstDash val="solid"/>
            <a:round/>
            <a:headEnd type="none" w="sm" len="sm"/>
            <a:tailEnd type="stealth" w="med" len="lg"/>
          </a:ln>
          <a:effectLst/>
        </p:spPr>
        <p:txBody>
          <a:bodyPr/>
          <a:lstStyle/>
          <a:p>
            <a:pPr eaLnBrk="0" hangingPunct="0">
              <a:defRPr/>
            </a:pPr>
            <a:endParaRPr lang="es-ES" sz="2400">
              <a:latin typeface="Times New Roman" charset="0"/>
              <a:ea typeface="+mn-ea"/>
              <a:cs typeface="Arial" charset="0"/>
            </a:endParaRPr>
          </a:p>
        </p:txBody>
      </p:sp>
      <p:sp>
        <p:nvSpPr>
          <p:cNvPr id="20487" name="6 Rectángulo"/>
          <p:cNvSpPr>
            <a:spLocks noChangeArrowheads="1"/>
          </p:cNvSpPr>
          <p:nvPr/>
        </p:nvSpPr>
        <p:spPr bwMode="auto">
          <a:xfrm>
            <a:off x="468313" y="2997200"/>
            <a:ext cx="4248150" cy="576263"/>
          </a:xfrm>
          <a:prstGeom prst="rect">
            <a:avLst/>
          </a:prstGeom>
          <a:solidFill>
            <a:schemeClr val="bg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9" name="8 Rectángulo"/>
          <p:cNvSpPr/>
          <p:nvPr/>
        </p:nvSpPr>
        <p:spPr bwMode="auto">
          <a:xfrm>
            <a:off x="539552" y="1772295"/>
            <a:ext cx="4248919" cy="864617"/>
          </a:xfrm>
          <a:prstGeom prst="rect">
            <a:avLst/>
          </a:prstGeom>
          <a:solidFill>
            <a:schemeClr val="bg1">
              <a:alpha val="51000"/>
            </a:schemeClr>
          </a:solidFill>
          <a:ln w="9525" cap="flat" cmpd="sng" algn="ctr">
            <a:noFill/>
            <a:prstDash val="solid"/>
            <a:round/>
            <a:headEnd type="none" w="sm" len="sm"/>
            <a:tailEnd type="stealth" w="med" len="lg"/>
          </a:ln>
          <a:effectLst>
            <a:glow>
              <a:schemeClr val="accent1"/>
            </a:glow>
          </a:effectLst>
        </p:spPr>
        <p:txBody>
          <a:bodyPr/>
          <a:lstStyle/>
          <a:p>
            <a:pPr eaLnBrk="0" hangingPunct="0">
              <a:defRPr/>
            </a:pPr>
            <a:endParaRPr lang="es-ES" sz="2400">
              <a:latin typeface="Times New Roman" charset="0"/>
            </a:endParaRPr>
          </a:p>
        </p:txBody>
      </p:sp>
      <p:sp>
        <p:nvSpPr>
          <p:cNvPr id="20491" name="9 Rectángulo"/>
          <p:cNvSpPr>
            <a:spLocks noChangeArrowheads="1"/>
          </p:cNvSpPr>
          <p:nvPr/>
        </p:nvSpPr>
        <p:spPr bwMode="auto">
          <a:xfrm>
            <a:off x="1908175" y="3644900"/>
            <a:ext cx="1038225" cy="244475"/>
          </a:xfrm>
          <a:prstGeom prst="rect">
            <a:avLst/>
          </a:prstGeom>
          <a:solidFill>
            <a:srgbClr val="F8F8F8"/>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grpSp>
        <p:nvGrpSpPr>
          <p:cNvPr id="2" name="14 Grupo"/>
          <p:cNvGrpSpPr>
            <a:grpSpLocks/>
          </p:cNvGrpSpPr>
          <p:nvPr/>
        </p:nvGrpSpPr>
        <p:grpSpPr bwMode="auto">
          <a:xfrm>
            <a:off x="468313" y="3500438"/>
            <a:ext cx="4464050" cy="2305050"/>
            <a:chOff x="467544" y="3933056"/>
            <a:chExt cx="4464496" cy="2304256"/>
          </a:xfrm>
        </p:grpSpPr>
        <p:sp>
          <p:nvSpPr>
            <p:cNvPr id="20494" name="10 Rectángulo"/>
            <p:cNvSpPr>
              <a:spLocks noChangeArrowheads="1"/>
            </p:cNvSpPr>
            <p:nvPr/>
          </p:nvSpPr>
          <p:spPr bwMode="auto">
            <a:xfrm>
              <a:off x="467544" y="3933056"/>
              <a:ext cx="4392488" cy="360040"/>
            </a:xfrm>
            <a:prstGeom prst="rect">
              <a:avLst/>
            </a:prstGeom>
            <a:solidFill>
              <a:srgbClr val="F8F8F8"/>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0495" name="11 Rectángulo"/>
            <p:cNvSpPr>
              <a:spLocks noChangeArrowheads="1"/>
            </p:cNvSpPr>
            <p:nvPr/>
          </p:nvSpPr>
          <p:spPr bwMode="auto">
            <a:xfrm>
              <a:off x="467544" y="5301208"/>
              <a:ext cx="4392488" cy="936104"/>
            </a:xfrm>
            <a:prstGeom prst="rect">
              <a:avLst/>
            </a:prstGeom>
            <a:solidFill>
              <a:srgbClr val="F8F8F8"/>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0496" name="12 Rectángulo"/>
            <p:cNvSpPr>
              <a:spLocks noChangeArrowheads="1"/>
            </p:cNvSpPr>
            <p:nvPr/>
          </p:nvSpPr>
          <p:spPr bwMode="auto">
            <a:xfrm>
              <a:off x="1043608" y="4149080"/>
              <a:ext cx="216024" cy="1296144"/>
            </a:xfrm>
            <a:prstGeom prst="rect">
              <a:avLst/>
            </a:prstGeom>
            <a:solidFill>
              <a:srgbClr val="F8F8F8"/>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0497" name="13 Rectángulo"/>
            <p:cNvSpPr>
              <a:spLocks noChangeArrowheads="1"/>
            </p:cNvSpPr>
            <p:nvPr/>
          </p:nvSpPr>
          <p:spPr bwMode="auto">
            <a:xfrm>
              <a:off x="4716016" y="4149080"/>
              <a:ext cx="216024" cy="1296144"/>
            </a:xfrm>
            <a:prstGeom prst="rect">
              <a:avLst/>
            </a:prstGeom>
            <a:solidFill>
              <a:srgbClr val="F8F8F8"/>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grpSp>
      <p:sp>
        <p:nvSpPr>
          <p:cNvPr id="20493" name="15 Rectángulo"/>
          <p:cNvSpPr>
            <a:spLocks noChangeArrowheads="1"/>
          </p:cNvSpPr>
          <p:nvPr/>
        </p:nvSpPr>
        <p:spPr bwMode="auto">
          <a:xfrm>
            <a:off x="1365250" y="4868863"/>
            <a:ext cx="2701925" cy="215900"/>
          </a:xfrm>
          <a:prstGeom prst="rect">
            <a:avLst/>
          </a:prstGeom>
          <a:solidFill>
            <a:srgbClr val="F8F8F8"/>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animEffect transition="in" filter="box(in)">
                                      <p:cBhvr>
                                        <p:cTn id="7" dur="500"/>
                                        <p:tgtEl>
                                          <p:spTgt spid="2048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4">
                                            <p:txEl>
                                              <p:pRg st="3" end="3"/>
                                            </p:txEl>
                                          </p:spTgt>
                                        </p:tgtEl>
                                        <p:attrNameLst>
                                          <p:attrName>style.visibility</p:attrName>
                                        </p:attrNameLst>
                                      </p:cBhvr>
                                      <p:to>
                                        <p:strVal val="visible"/>
                                      </p:to>
                                    </p:set>
                                    <p:animEffect transition="in" filter="box(in)">
                                      <p:cBhvr>
                                        <p:cTn id="12" dur="500"/>
                                        <p:tgtEl>
                                          <p:spTgt spid="20484">
                                            <p:txEl>
                                              <p:pRg st="3" end="3"/>
                                            </p:txEl>
                                          </p:spTgt>
                                        </p:tgtEl>
                                      </p:cBhvr>
                                    </p:animEffect>
                                  </p:childTnLst>
                                </p:cTn>
                              </p:par>
                              <p:par>
                                <p:cTn id="13" presetID="4" presetClass="exit" presetSubtype="16" fill="hold" nodeType="withEffect">
                                  <p:stCondLst>
                                    <p:cond delay="0"/>
                                  </p:stCondLst>
                                  <p:childTnLst>
                                    <p:animEffect transition="out" filter="box(i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0484">
                                            <p:txEl>
                                              <p:pRg st="5" end="5"/>
                                            </p:txEl>
                                          </p:spTgt>
                                        </p:tgtEl>
                                        <p:attrNameLst>
                                          <p:attrName>style.visibility</p:attrName>
                                        </p:attrNameLst>
                                      </p:cBhvr>
                                      <p:to>
                                        <p:strVal val="visible"/>
                                      </p:to>
                                    </p:set>
                                    <p:animEffect transition="in" filter="box(in)">
                                      <p:cBhvr>
                                        <p:cTn id="20" dur="500"/>
                                        <p:tgtEl>
                                          <p:spTgt spid="204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contenido"/>
          <p:cNvSpPr>
            <a:spLocks noGrp="1"/>
          </p:cNvSpPr>
          <p:nvPr>
            <p:ph idx="1"/>
          </p:nvPr>
        </p:nvSpPr>
        <p:spPr>
          <a:xfrm>
            <a:off x="609600" y="765175"/>
            <a:ext cx="8153400" cy="5029200"/>
          </a:xfrm>
        </p:spPr>
        <p:txBody>
          <a:bodyPr/>
          <a:lstStyle/>
          <a:p>
            <a:r>
              <a:rPr lang="es-ES" altLang="es-ES" sz="3200" u="sng" smtClean="0">
                <a:ea typeface="ＭＳ Ｐゴシック" pitchFamily="34" charset="-128"/>
              </a:rPr>
              <a:t>… </a:t>
            </a:r>
            <a:r>
              <a:rPr lang="en-US" altLang="es-ES" sz="3200" smtClean="0">
                <a:ea typeface="ＭＳ Ｐゴシック" pitchFamily="34" charset="-128"/>
              </a:rPr>
              <a:t>for simultaneously untangling and smoothing a tetrahedral mesh M (</a:t>
            </a:r>
            <a:r>
              <a:rPr lang="en-US" altLang="es-ES" sz="3200" smtClean="0">
                <a:solidFill>
                  <a:srgbClr val="FF0000"/>
                </a:solidFill>
                <a:ea typeface="ＭＳ Ｐゴシック" pitchFamily="34" charset="-128"/>
              </a:rPr>
              <a:t>SUS)</a:t>
            </a:r>
            <a:endParaRPr lang="es-ES" altLang="es-ES" sz="3200" smtClean="0">
              <a:ea typeface="ＭＳ Ｐゴシック" pitchFamily="34" charset="-128"/>
            </a:endParaRPr>
          </a:p>
          <a:p>
            <a:pPr>
              <a:buFontTx/>
              <a:buAutoNum type="arabicPeriod"/>
            </a:pPr>
            <a:r>
              <a:rPr lang="en-US" altLang="es-ES" sz="1700" smtClean="0">
                <a:ea typeface="ＭＳ Ｐゴシック" pitchFamily="34" charset="-128"/>
              </a:rPr>
              <a:t>function</a:t>
            </a:r>
            <a:r>
              <a:rPr lang="en-US" altLang="es-ES" sz="1700" b="0" smtClean="0">
                <a:ea typeface="ＭＳ Ｐゴシック" pitchFamily="34" charset="-128"/>
              </a:rPr>
              <a:t> OptimizeNode(</a:t>
            </a:r>
            <a:r>
              <a:rPr lang="en-US" altLang="es-ES" sz="1700" b="0" i="1" smtClean="0">
                <a:latin typeface="Georgia" pitchFamily="18" charset="0"/>
                <a:ea typeface="ＭＳ Ｐゴシック" pitchFamily="34" charset="-128"/>
              </a:rPr>
              <a:t>x</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a:t>
            </a:r>
            <a:r>
              <a:rPr lang="es-ES" altLang="es-ES" sz="1700" b="0" smtClean="0">
                <a:latin typeface="Castellar" pitchFamily="18" charset="0"/>
                <a:ea typeface="ＭＳ Ｐゴシック" pitchFamily="34" charset="-128"/>
              </a:rPr>
              <a:t> N</a:t>
            </a:r>
            <a:r>
              <a:rPr lang="es-E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   </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Optimize objective function K(</a:t>
            </a:r>
            <a:r>
              <a:rPr lang="en-US" altLang="es-ES" sz="1700" b="0" i="1" smtClean="0">
                <a:latin typeface="Georgia" pitchFamily="18" charset="0"/>
                <a:ea typeface="ＭＳ Ｐゴシック" pitchFamily="34" charset="-128"/>
              </a:rPr>
              <a:t>x</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a:t>
            </a:r>
            <a:endParaRPr lang="es-ES" altLang="es-ES" sz="1700" b="0" smtClean="0">
              <a:ea typeface="ＭＳ Ｐゴシック" pitchFamily="34" charset="-128"/>
            </a:endParaRPr>
          </a:p>
          <a:p>
            <a:pPr>
              <a:buFontTx/>
              <a:buAutoNum type="arabicPeriod"/>
            </a:pPr>
            <a:r>
              <a:rPr lang="en-US" altLang="es-ES" sz="1700" smtClean="0">
                <a:ea typeface="ＭＳ Ｐゴシック" pitchFamily="34" charset="-128"/>
              </a:rPr>
              <a:t>end function</a:t>
            </a:r>
            <a:endParaRPr lang="es-ES" altLang="es-ES" sz="1700" smtClean="0">
              <a:ea typeface="ＭＳ Ｐゴシック" pitchFamily="34" charset="-128"/>
            </a:endParaRPr>
          </a:p>
          <a:p>
            <a:pPr>
              <a:buFontTx/>
              <a:buAutoNum type="arabicPeriod"/>
            </a:pPr>
            <a:r>
              <a:rPr lang="en-US" altLang="es-ES" sz="1700" smtClean="0">
                <a:ea typeface="ＭＳ Ｐゴシック" pitchFamily="34" charset="-128"/>
              </a:rPr>
              <a:t>procedure</a:t>
            </a:r>
            <a:r>
              <a:rPr lang="en-US" altLang="es-ES" sz="1700" b="0" smtClean="0">
                <a:ea typeface="ＭＳ Ｐゴシック" pitchFamily="34" charset="-128"/>
              </a:rPr>
              <a:t> </a:t>
            </a:r>
            <a:r>
              <a:rPr lang="en-US" altLang="es-ES" sz="1700" b="0" smtClean="0">
                <a:solidFill>
                  <a:srgbClr val="FF0000"/>
                </a:solidFill>
                <a:ea typeface="ＭＳ Ｐゴシック" pitchFamily="34" charset="-128"/>
              </a:rPr>
              <a:t>SUS</a:t>
            </a:r>
            <a:endParaRPr lang="es-ES" altLang="es-ES" sz="1700" b="0" smtClean="0">
              <a:solidFill>
                <a:srgbClr val="FF0000"/>
              </a:solidFill>
              <a:ea typeface="ＭＳ Ｐゴシック" pitchFamily="34" charset="-128"/>
            </a:endParaRPr>
          </a:p>
          <a:p>
            <a:pPr>
              <a:buFontTx/>
              <a:buAutoNum type="arabicPeriod"/>
            </a:pPr>
            <a:r>
              <a:rPr lang="en-US" altLang="es-ES" sz="1700" b="0" smtClean="0">
                <a:ea typeface="ＭＳ Ｐゴシック" pitchFamily="34" charset="-128"/>
              </a:rPr>
              <a:t>   Q ← 0</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s-ES" altLang="es-ES" sz="1700" b="0" smtClean="0">
                <a:ea typeface="ＭＳ Ｐゴシック" pitchFamily="34" charset="-128"/>
              </a:rPr>
              <a:t>k </a:t>
            </a:r>
            <a:r>
              <a:rPr lang="en-US" altLang="es-ES" sz="1700" b="0" smtClean="0">
                <a:ea typeface="ＭＳ Ｐゴシック" pitchFamily="34" charset="-128"/>
              </a:rPr>
              <a:t>← 0</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while</a:t>
            </a:r>
            <a:r>
              <a:rPr lang="en-US" altLang="es-ES" sz="1700" b="0" smtClean="0">
                <a:ea typeface="ＭＳ Ｐゴシック" pitchFamily="34" charset="-128"/>
              </a:rPr>
              <a:t> Q &lt; </a:t>
            </a:r>
            <a:r>
              <a:rPr lang="en-US" altLang="es-ES" sz="1700" b="0" smtClean="0">
                <a:ea typeface="ＭＳ Ｐゴシック" pitchFamily="34" charset="-128"/>
                <a:sym typeface="Symbol" pitchFamily="18" charset="2"/>
              </a:rPr>
              <a:t></a:t>
            </a:r>
            <a:r>
              <a:rPr lang="en-US" altLang="es-ES" sz="1700" b="0" smtClean="0">
                <a:ea typeface="ＭＳ Ｐゴシック" pitchFamily="34" charset="-128"/>
              </a:rPr>
              <a:t> </a:t>
            </a:r>
            <a:r>
              <a:rPr lang="en-US" altLang="es-ES" sz="1700" smtClean="0">
                <a:ea typeface="ＭＳ Ｐゴシック" pitchFamily="34" charset="-128"/>
              </a:rPr>
              <a:t>and</a:t>
            </a:r>
            <a:r>
              <a:rPr lang="en-US" altLang="es-ES" sz="1700" b="0" smtClean="0">
                <a:ea typeface="ＭＳ Ｐゴシック" pitchFamily="34" charset="-128"/>
              </a:rPr>
              <a:t> k &lt; maxIter </a:t>
            </a:r>
            <a:r>
              <a:rPr lang="en-US" altLang="es-ES" sz="1700" smtClean="0">
                <a:ea typeface="ＭＳ Ｐゴシック" pitchFamily="34" charset="-128"/>
              </a:rPr>
              <a:t>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for</a:t>
            </a:r>
            <a:r>
              <a:rPr lang="en-US" altLang="es-ES" sz="1700" b="0" smtClean="0">
                <a:ea typeface="ＭＳ Ｐゴシック" pitchFamily="34" charset="-128"/>
              </a:rPr>
              <a:t> each vertex </a:t>
            </a:r>
            <a:r>
              <a:rPr lang="es-ES" altLang="es-ES" sz="1700" i="1" smtClean="0">
                <a:latin typeface="Georgia" pitchFamily="18" charset="0"/>
                <a:ea typeface="ＭＳ Ｐゴシック" pitchFamily="34" charset="-128"/>
              </a:rPr>
              <a:t>v</a:t>
            </a:r>
            <a:r>
              <a:rPr lang="en-US" altLang="es-ES" sz="1700" b="0" smtClean="0">
                <a:ea typeface="ＭＳ Ｐゴシック" pitchFamily="34" charset="-128"/>
              </a:rPr>
              <a:t> </a:t>
            </a:r>
            <a:r>
              <a:rPr lang="en-US" altLang="es-ES" sz="1700" b="0" smtClean="0">
                <a:ea typeface="ＭＳ Ｐゴシック" pitchFamily="34" charset="-128"/>
                <a:sym typeface="Symbol" pitchFamily="18" charset="2"/>
              </a:rPr>
              <a:t></a:t>
            </a:r>
            <a:r>
              <a:rPr lang="en-US" altLang="es-ES" sz="1700" b="0" smtClean="0">
                <a:ea typeface="ＭＳ Ｐゴシック" pitchFamily="34" charset="-128"/>
              </a:rPr>
              <a:t> </a:t>
            </a:r>
            <a:r>
              <a:rPr lang="en-US" altLang="es-ES" sz="1700" b="0" i="1" smtClean="0">
                <a:ea typeface="ＭＳ Ｐゴシック" pitchFamily="34" charset="-128"/>
              </a:rPr>
              <a:t>M</a:t>
            </a:r>
            <a:r>
              <a:rPr lang="en-US" altLang="es-ES" sz="1700" b="0" smtClean="0">
                <a:ea typeface="ＭＳ Ｐゴシック" pitchFamily="34" charset="-128"/>
              </a:rPr>
              <a:t> </a:t>
            </a:r>
            <a:r>
              <a:rPr lang="en-US" altLang="es-ES" sz="1700" smtClean="0">
                <a:ea typeface="ＭＳ Ｐゴシック" pitchFamily="34" charset="-128"/>
              </a:rPr>
              <a:t>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b="0" i="1" smtClean="0">
                <a:latin typeface="Georgia" pitchFamily="18" charset="0"/>
                <a:ea typeface="ＭＳ Ｐゴシック" pitchFamily="34" charset="-128"/>
              </a:rPr>
              <a:t>x</a:t>
            </a:r>
            <a:r>
              <a:rPr lang="en-US" altLang="en-GB" sz="1700" b="0" i="1" smtClean="0">
                <a:latin typeface="Georgia" pitchFamily="18" charset="0"/>
                <a:ea typeface="ＭＳ Ｐゴシック" pitchFamily="34" charset="-128"/>
              </a:rPr>
              <a:t>’</a:t>
            </a:r>
            <a:r>
              <a:rPr lang="en-US" altLang="ja-JP" sz="1700" i="1" baseline="-25000" smtClean="0">
                <a:latin typeface="Georgia" pitchFamily="18" charset="0"/>
                <a:ea typeface="ＭＳ Ｐゴシック" pitchFamily="34" charset="-128"/>
              </a:rPr>
              <a:t>v</a:t>
            </a:r>
            <a:r>
              <a:rPr lang="en-US" altLang="ja-JP" sz="1700" b="0" smtClean="0">
                <a:ea typeface="ＭＳ Ｐゴシック" pitchFamily="34" charset="-128"/>
              </a:rPr>
              <a:t>  ← OptimizeNode(</a:t>
            </a:r>
            <a:r>
              <a:rPr lang="en-US" altLang="ja-JP" sz="1700" b="0" i="1" smtClean="0">
                <a:latin typeface="Georgia" pitchFamily="18" charset="0"/>
                <a:ea typeface="ＭＳ Ｐゴシック" pitchFamily="34" charset="-128"/>
              </a:rPr>
              <a:t>x</a:t>
            </a:r>
            <a:r>
              <a:rPr lang="en-US" altLang="ja-JP" sz="1700" i="1" baseline="-25000" smtClean="0">
                <a:latin typeface="Georgia" pitchFamily="18" charset="0"/>
                <a:ea typeface="ＭＳ Ｐゴシック" pitchFamily="34" charset="-128"/>
              </a:rPr>
              <a:t>v</a:t>
            </a:r>
            <a:r>
              <a:rPr lang="en-US" altLang="ja-JP" sz="1700" b="0" smtClean="0">
                <a:ea typeface="ＭＳ Ｐゴシック" pitchFamily="34" charset="-128"/>
              </a:rPr>
              <a:t>,N</a:t>
            </a:r>
            <a:r>
              <a:rPr lang="en-US" altLang="ja-JP" sz="1700" b="0" i="1" baseline="-25000" smtClean="0">
                <a:ea typeface="ＭＳ Ｐゴシック" pitchFamily="34" charset="-128"/>
              </a:rPr>
              <a:t>v</a:t>
            </a:r>
            <a:r>
              <a:rPr lang="en-US" altLang="ja-JP" sz="1700" b="0" smtClean="0">
                <a:ea typeface="ＭＳ Ｐゴシック" pitchFamily="34" charset="-128"/>
              </a:rPr>
              <a:t>)</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end 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Q ← quality(</a:t>
            </a:r>
            <a:r>
              <a:rPr lang="en-US" altLang="es-ES" sz="1700" b="0" i="1" smtClean="0">
                <a:ea typeface="ＭＳ Ｐゴシック" pitchFamily="34" charset="-128"/>
              </a:rPr>
              <a:t>M</a:t>
            </a:r>
            <a:r>
              <a:rPr lang="en-US" altLang="es-ES" sz="1700" b="0" smtClean="0">
                <a:ea typeface="ＭＳ Ｐゴシック" pitchFamily="34" charset="-128"/>
              </a:rPr>
              <a:t>)</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s-ES" altLang="es-ES" sz="1700" b="0" smtClean="0">
                <a:ea typeface="ＭＳ Ｐゴシック" pitchFamily="34" charset="-128"/>
              </a:rPr>
              <a:t>k </a:t>
            </a:r>
            <a:r>
              <a:rPr lang="en-US" altLang="es-ES" sz="1700" b="0" smtClean="0">
                <a:ea typeface="ＭＳ Ｐゴシック" pitchFamily="34" charset="-128"/>
              </a:rPr>
              <a:t>← k+1</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end do</a:t>
            </a:r>
            <a:endParaRPr lang="es-ES" altLang="es-ES" sz="1700" smtClean="0">
              <a:ea typeface="ＭＳ Ｐゴシック" pitchFamily="34" charset="-128"/>
            </a:endParaRPr>
          </a:p>
          <a:p>
            <a:pPr>
              <a:buFontTx/>
              <a:buAutoNum type="arabicPeriod"/>
            </a:pPr>
            <a:r>
              <a:rPr lang="en-US" altLang="es-ES" sz="1700" smtClean="0">
                <a:ea typeface="ＭＳ Ｐゴシック" pitchFamily="34" charset="-128"/>
              </a:rPr>
              <a:t>end procedure</a:t>
            </a:r>
            <a:endParaRPr lang="es-ES" altLang="es-ES" sz="1700" smtClean="0">
              <a:ea typeface="ＭＳ Ｐゴシック" pitchFamily="34" charset="-128"/>
            </a:endParaRPr>
          </a:p>
        </p:txBody>
      </p:sp>
      <p:sp>
        <p:nvSpPr>
          <p:cNvPr id="21507"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The </a:t>
            </a:r>
            <a:r>
              <a:rPr lang="es-ES" altLang="es-ES" u="sng" smtClean="0">
                <a:ea typeface="ＭＳ Ｐゴシック" pitchFamily="34" charset="-128"/>
              </a:rPr>
              <a:t>sequential</a:t>
            </a:r>
            <a:r>
              <a:rPr lang="es-ES" altLang="es-ES" smtClean="0">
                <a:ea typeface="ＭＳ Ｐゴシック" pitchFamily="34" charset="-128"/>
              </a:rPr>
              <a:t> algorithm </a:t>
            </a:r>
          </a:p>
        </p:txBody>
      </p:sp>
      <p:sp>
        <p:nvSpPr>
          <p:cNvPr id="21508" name="3 CuadroTexto"/>
          <p:cNvSpPr txBox="1">
            <a:spLocks noChangeArrowheads="1"/>
          </p:cNvSpPr>
          <p:nvPr/>
        </p:nvSpPr>
        <p:spPr bwMode="auto">
          <a:xfrm>
            <a:off x="5003800" y="2636838"/>
            <a:ext cx="4140200" cy="3416300"/>
          </a:xfrm>
          <a:prstGeom prst="rect">
            <a:avLst/>
          </a:prstGeom>
          <a:noFill/>
          <a:ln w="9525">
            <a:noFill/>
            <a:miter lim="800000"/>
            <a:headEnd/>
            <a:tailEnd/>
          </a:ln>
        </p:spPr>
        <p:txBody>
          <a:bodyPr>
            <a:spAutoFit/>
          </a:bodyPr>
          <a:lstStyle/>
          <a:p>
            <a:endParaRPr lang="es-ES" altLang="es-ES"/>
          </a:p>
          <a:p>
            <a:pPr>
              <a:buFontTx/>
              <a:buChar char="•"/>
            </a:pPr>
            <a:r>
              <a:rPr lang="en-US" altLang="es-ES"/>
              <a:t> Q</a:t>
            </a:r>
            <a:r>
              <a:rPr lang="en-GB" altLang="es-ES" i="1"/>
              <a:t> </a:t>
            </a:r>
            <a:r>
              <a:rPr lang="en-GB" altLang="es-ES"/>
              <a:t>measures the lowest quality of a </a:t>
            </a:r>
            <a:r>
              <a:rPr lang="en-US" altLang="es-ES"/>
              <a:t>tetrahedron of </a:t>
            </a:r>
            <a:r>
              <a:rPr lang="en-US" altLang="es-ES" i="1"/>
              <a:t>M </a:t>
            </a:r>
          </a:p>
          <a:p>
            <a:pPr>
              <a:buFontTx/>
              <a:buChar char="•"/>
            </a:pPr>
            <a:endParaRPr lang="en-US" altLang="es-ES" i="1"/>
          </a:p>
          <a:p>
            <a:pPr>
              <a:buFontTx/>
              <a:buChar char="•"/>
            </a:pPr>
            <a:r>
              <a:rPr lang="en-US" altLang="es-ES"/>
              <a:t> quality(</a:t>
            </a:r>
            <a:r>
              <a:rPr lang="en-US" altLang="es-ES" i="1"/>
              <a:t>M</a:t>
            </a:r>
            <a:r>
              <a:rPr lang="en-US" altLang="es-ES"/>
              <a:t>) : function that provides the minimum quality of mesh </a:t>
            </a:r>
            <a:r>
              <a:rPr lang="en-US" altLang="es-ES" i="1"/>
              <a:t>M</a:t>
            </a:r>
            <a:r>
              <a:rPr lang="en-US" altLang="es-ES"/>
              <a:t> </a:t>
            </a:r>
          </a:p>
          <a:p>
            <a:pPr>
              <a:buFontTx/>
              <a:buChar char="•"/>
            </a:pPr>
            <a:endParaRPr lang="es-ES" altLang="es-ES"/>
          </a:p>
          <a:p>
            <a:pPr>
              <a:buFontTx/>
              <a:buChar char="•"/>
            </a:pPr>
            <a:r>
              <a:rPr lang="es-ES" altLang="es-ES" b="1"/>
              <a:t> OUTPUT of the algorithm</a:t>
            </a:r>
            <a:r>
              <a:rPr lang="es-ES" altLang="es-ES"/>
              <a:t>:</a:t>
            </a:r>
          </a:p>
          <a:p>
            <a:pPr>
              <a:buFontTx/>
              <a:buChar char="•"/>
            </a:pPr>
            <a:endParaRPr lang="es-ES" altLang="es-ES"/>
          </a:p>
          <a:p>
            <a:pPr>
              <a:buFontTx/>
              <a:buChar char="•"/>
            </a:pPr>
            <a:r>
              <a:rPr lang="en-US" altLang="es-ES"/>
              <a:t> an untangled and smoothed mesh </a:t>
            </a:r>
            <a:r>
              <a:rPr lang="en-US" altLang="es-ES" i="1"/>
              <a:t>M</a:t>
            </a:r>
            <a:r>
              <a:rPr lang="en-US" altLang="es-ES"/>
              <a:t>, whose minimum quality must be larger than an user-specified threshold </a:t>
            </a:r>
            <a:r>
              <a:rPr lang="en-US" altLang="es-ES" i="1">
                <a:sym typeface="Symbol" pitchFamily="18" charset="2"/>
              </a:rPr>
              <a:t></a:t>
            </a:r>
            <a:endParaRPr lang="es-ES" altLang="es-ES"/>
          </a:p>
        </p:txBody>
      </p:sp>
      <p:sp>
        <p:nvSpPr>
          <p:cNvPr id="21509" name="4 Rectángulo redondeado"/>
          <p:cNvSpPr>
            <a:spLocks noChangeArrowheads="1"/>
          </p:cNvSpPr>
          <p:nvPr/>
        </p:nvSpPr>
        <p:spPr bwMode="auto">
          <a:xfrm>
            <a:off x="1331913" y="3933825"/>
            <a:ext cx="3384550" cy="863600"/>
          </a:xfrm>
          <a:prstGeom prst="roundRect">
            <a:avLst>
              <a:gd name="adj" fmla="val 16667"/>
            </a:avLst>
          </a:prstGeom>
          <a:noFill/>
          <a:ln w="9525">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6" name="5 Rectángulo redondeado"/>
          <p:cNvSpPr/>
          <p:nvPr/>
        </p:nvSpPr>
        <p:spPr bwMode="auto">
          <a:xfrm>
            <a:off x="1116013" y="3573463"/>
            <a:ext cx="3600450" cy="2160587"/>
          </a:xfrm>
          <a:prstGeom prst="roundRect">
            <a:avLst/>
          </a:prstGeom>
          <a:noFill/>
          <a:ln w="38100" cap="flat" cmpd="sng" algn="ctr">
            <a:solidFill>
              <a:schemeClr val="accent2">
                <a:lumMod val="40000"/>
                <a:lumOff val="60000"/>
              </a:schemeClr>
            </a:solidFill>
            <a:prstDash val="solid"/>
            <a:round/>
            <a:headEnd type="none" w="sm" len="sm"/>
            <a:tailEnd type="stealth" w="med" len="lg"/>
          </a:ln>
          <a:effectLst/>
        </p:spPr>
        <p:txBody>
          <a:bodyPr/>
          <a:lstStyle/>
          <a:p>
            <a:pPr eaLnBrk="0" hangingPunct="0">
              <a:defRPr/>
            </a:pPr>
            <a:endParaRPr lang="es-ES" sz="2400">
              <a:latin typeface="Times New Roman" charset="0"/>
              <a:ea typeface="+mn-ea"/>
              <a:cs typeface="Arial" charset="0"/>
            </a:endParaRPr>
          </a:p>
        </p:txBody>
      </p:sp>
      <p:sp>
        <p:nvSpPr>
          <p:cNvPr id="7" name="6 Rectángulo"/>
          <p:cNvSpPr/>
          <p:nvPr/>
        </p:nvSpPr>
        <p:spPr bwMode="auto">
          <a:xfrm>
            <a:off x="539552" y="1700808"/>
            <a:ext cx="4248919" cy="864617"/>
          </a:xfrm>
          <a:prstGeom prst="rect">
            <a:avLst/>
          </a:prstGeom>
          <a:solidFill>
            <a:schemeClr val="bg1">
              <a:alpha val="51000"/>
            </a:schemeClr>
          </a:solidFill>
          <a:ln w="9525" cap="flat" cmpd="sng" algn="ctr">
            <a:noFill/>
            <a:prstDash val="solid"/>
            <a:round/>
            <a:headEnd type="none" w="sm" len="sm"/>
            <a:tailEnd type="stealth" w="med" len="lg"/>
          </a:ln>
          <a:effectLst>
            <a:glow>
              <a:schemeClr val="accent1"/>
            </a:glow>
          </a:effectLst>
        </p:spPr>
        <p:txBody>
          <a:bodyPr/>
          <a:lstStyle/>
          <a:p>
            <a:pPr eaLnBrk="0" hangingPunct="0">
              <a:defRPr/>
            </a:pPr>
            <a:endParaRPr lang="es-ES" sz="2400">
              <a:latin typeface="Times New Roman" charset="0"/>
            </a:endParaRPr>
          </a:p>
        </p:txBody>
      </p:sp>
      <p:sp>
        <p:nvSpPr>
          <p:cNvPr id="8" name="6 Rectángulo"/>
          <p:cNvSpPr>
            <a:spLocks noChangeArrowheads="1"/>
          </p:cNvSpPr>
          <p:nvPr/>
        </p:nvSpPr>
        <p:spPr bwMode="auto">
          <a:xfrm>
            <a:off x="468313" y="2924175"/>
            <a:ext cx="4248150" cy="576263"/>
          </a:xfrm>
          <a:prstGeom prst="rect">
            <a:avLst/>
          </a:prstGeom>
          <a:solidFill>
            <a:schemeClr val="bg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9" name="8 Rectángulo"/>
          <p:cNvSpPr>
            <a:spLocks noChangeArrowheads="1"/>
          </p:cNvSpPr>
          <p:nvPr/>
        </p:nvSpPr>
        <p:spPr bwMode="auto">
          <a:xfrm>
            <a:off x="1908175" y="3644900"/>
            <a:ext cx="1038225" cy="244475"/>
          </a:xfrm>
          <a:prstGeom prst="rect">
            <a:avLst/>
          </a:prstGeom>
          <a:solidFill>
            <a:srgbClr val="F8F8F8"/>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0" name="9 Rectángulo"/>
          <p:cNvSpPr>
            <a:spLocks noChangeArrowheads="1"/>
          </p:cNvSpPr>
          <p:nvPr/>
        </p:nvSpPr>
        <p:spPr bwMode="auto">
          <a:xfrm>
            <a:off x="1365250" y="4868863"/>
            <a:ext cx="2701925" cy="215900"/>
          </a:xfrm>
          <a:prstGeom prst="rect">
            <a:avLst/>
          </a:prstGeom>
          <a:solidFill>
            <a:srgbClr val="F8F8F8"/>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animEffect transition="in" filter="box(in)">
                                      <p:cBhvr>
                                        <p:cTn id="7" dur="500"/>
                                        <p:tgtEl>
                                          <p:spTgt spid="21508">
                                            <p:txEl>
                                              <p:pRg st="1" end="1"/>
                                            </p:txEl>
                                          </p:spTgt>
                                        </p:tgtEl>
                                      </p:cBhvr>
                                    </p:animEffect>
                                  </p:childTnLst>
                                </p:cTn>
                              </p:par>
                              <p:par>
                                <p:cTn id="8" presetID="4" presetClass="exit" presetSubtype="16" fill="hold" grpId="0" nodeType="withEffect">
                                  <p:stCondLst>
                                    <p:cond delay="0"/>
                                  </p:stCondLst>
                                  <p:childTnLst>
                                    <p:animEffect transition="out" filter="box(in)">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1508">
                                            <p:txEl>
                                              <p:pRg st="3" end="3"/>
                                            </p:txEl>
                                          </p:spTgt>
                                        </p:tgtEl>
                                        <p:attrNameLst>
                                          <p:attrName>style.visibility</p:attrName>
                                        </p:attrNameLst>
                                      </p:cBhvr>
                                      <p:to>
                                        <p:strVal val="visible"/>
                                      </p:to>
                                    </p:set>
                                    <p:animEffect transition="in" filter="box(in)">
                                      <p:cBhvr>
                                        <p:cTn id="18" dur="500"/>
                                        <p:tgtEl>
                                          <p:spTgt spid="2150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1508">
                                            <p:txEl>
                                              <p:pRg st="5" end="5"/>
                                            </p:txEl>
                                          </p:spTgt>
                                        </p:tgtEl>
                                        <p:attrNameLst>
                                          <p:attrName>style.visibility</p:attrName>
                                        </p:attrNameLst>
                                      </p:cBhvr>
                                      <p:to>
                                        <p:strVal val="visible"/>
                                      </p:to>
                                    </p:set>
                                    <p:animEffect transition="in" filter="box(in)">
                                      <p:cBhvr>
                                        <p:cTn id="23" dur="500"/>
                                        <p:tgtEl>
                                          <p:spTgt spid="21508">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1508">
                                            <p:txEl>
                                              <p:pRg st="7" end="7"/>
                                            </p:txEl>
                                          </p:spTgt>
                                        </p:tgtEl>
                                        <p:attrNameLst>
                                          <p:attrName>style.visibility</p:attrName>
                                        </p:attrNameLst>
                                      </p:cBhvr>
                                      <p:to>
                                        <p:strVal val="visible"/>
                                      </p:to>
                                    </p:set>
                                    <p:animEffect transition="in" filter="box(in)">
                                      <p:cBhvr>
                                        <p:cTn id="28" dur="500"/>
                                        <p:tgtEl>
                                          <p:spTgt spid="21508">
                                            <p:txEl>
                                              <p:pRg st="7" end="7"/>
                                            </p:txEl>
                                          </p:spTgt>
                                        </p:tgtEl>
                                      </p:cBhvr>
                                    </p:animEffect>
                                  </p:childTnLst>
                                </p:cTn>
                              </p:par>
                              <p:par>
                                <p:cTn id="29" presetID="4" presetClass="exit" presetSubtype="16" fill="hold" grpId="0" nodeType="withEffect">
                                  <p:stCondLst>
                                    <p:cond delay="0"/>
                                  </p:stCondLst>
                                  <p:childTnLst>
                                    <p:animEffect transition="out" filter="box(in)">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Título"/>
          <p:cNvSpPr>
            <a:spLocks noGrp="1"/>
          </p:cNvSpPr>
          <p:nvPr>
            <p:ph type="title"/>
          </p:nvPr>
        </p:nvSpPr>
        <p:spPr>
          <a:xfrm>
            <a:off x="609600" y="44450"/>
            <a:ext cx="8001000" cy="1112838"/>
          </a:xfrm>
        </p:spPr>
        <p:txBody>
          <a:bodyPr/>
          <a:lstStyle/>
          <a:p>
            <a:r>
              <a:rPr lang="es-ES" altLang="es-ES" smtClean="0">
                <a:ea typeface="ＭＳ Ｐゴシック" pitchFamily="34" charset="-128"/>
              </a:rPr>
              <a:t>Parallel mesh preprocessing: mesh coloring</a:t>
            </a:r>
          </a:p>
        </p:txBody>
      </p:sp>
      <p:grpSp>
        <p:nvGrpSpPr>
          <p:cNvPr id="2" name="151 Grupo"/>
          <p:cNvGrpSpPr>
            <a:grpSpLocks/>
          </p:cNvGrpSpPr>
          <p:nvPr/>
        </p:nvGrpSpPr>
        <p:grpSpPr bwMode="auto">
          <a:xfrm>
            <a:off x="250825" y="1700213"/>
            <a:ext cx="3600450" cy="3673475"/>
            <a:chOff x="250825" y="1627188"/>
            <a:chExt cx="3600450" cy="3673475"/>
          </a:xfrm>
        </p:grpSpPr>
        <p:sp>
          <p:nvSpPr>
            <p:cNvPr id="22623" name="3 Elipse"/>
            <p:cNvSpPr>
              <a:spLocks noChangeArrowheads="1"/>
            </p:cNvSpPr>
            <p:nvPr/>
          </p:nvSpPr>
          <p:spPr bwMode="auto">
            <a:xfrm>
              <a:off x="538163" y="2276475"/>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24" name="4 Elipse"/>
            <p:cNvSpPr>
              <a:spLocks noChangeArrowheads="1"/>
            </p:cNvSpPr>
            <p:nvPr/>
          </p:nvSpPr>
          <p:spPr bwMode="auto">
            <a:xfrm>
              <a:off x="763588" y="2852738"/>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25" name="5 Elipse"/>
            <p:cNvSpPr>
              <a:spLocks noChangeArrowheads="1"/>
            </p:cNvSpPr>
            <p:nvPr/>
          </p:nvSpPr>
          <p:spPr bwMode="auto">
            <a:xfrm>
              <a:off x="1474788" y="1989138"/>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26" name="6 Elipse"/>
            <p:cNvSpPr>
              <a:spLocks noChangeArrowheads="1"/>
            </p:cNvSpPr>
            <p:nvPr/>
          </p:nvSpPr>
          <p:spPr bwMode="auto">
            <a:xfrm>
              <a:off x="1628775" y="2852738"/>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27" name="7 Elipse"/>
            <p:cNvSpPr>
              <a:spLocks noChangeArrowheads="1"/>
            </p:cNvSpPr>
            <p:nvPr/>
          </p:nvSpPr>
          <p:spPr bwMode="auto">
            <a:xfrm>
              <a:off x="981075" y="3932238"/>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28" name="8 Elipse"/>
            <p:cNvSpPr>
              <a:spLocks noChangeArrowheads="1"/>
            </p:cNvSpPr>
            <p:nvPr/>
          </p:nvSpPr>
          <p:spPr bwMode="auto">
            <a:xfrm>
              <a:off x="250825" y="3213100"/>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29" name="9 Triángulo isósceles"/>
            <p:cNvSpPr>
              <a:spLocks noChangeArrowheads="1"/>
            </p:cNvSpPr>
            <p:nvPr/>
          </p:nvSpPr>
          <p:spPr bwMode="auto">
            <a:xfrm>
              <a:off x="609600" y="2276475"/>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30" name="12 Triángulo isósceles"/>
            <p:cNvSpPr>
              <a:spLocks noChangeArrowheads="1"/>
            </p:cNvSpPr>
            <p:nvPr/>
          </p:nvSpPr>
          <p:spPr bwMode="auto">
            <a:xfrm>
              <a:off x="836613" y="2060575"/>
              <a:ext cx="863600" cy="863600"/>
            </a:xfrm>
            <a:prstGeom prst="triangle">
              <a:avLst>
                <a:gd name="adj" fmla="val 85065"/>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2631" name="20 Conector recto"/>
            <p:cNvCxnSpPr>
              <a:cxnSpLocks noChangeShapeType="1"/>
              <a:stCxn id="22674" idx="0"/>
              <a:endCxn id="22680" idx="4"/>
            </p:cNvCxnSpPr>
            <p:nvPr/>
          </p:nvCxnSpPr>
          <p:spPr bwMode="auto">
            <a:xfrm flipH="1" flipV="1">
              <a:off x="619125" y="2419350"/>
              <a:ext cx="254000" cy="496888"/>
            </a:xfrm>
            <a:prstGeom prst="line">
              <a:avLst/>
            </a:prstGeom>
            <a:noFill/>
            <a:ln w="9525" algn="ctr">
              <a:solidFill>
                <a:schemeClr val="tx1"/>
              </a:solidFill>
              <a:round/>
              <a:headEnd/>
              <a:tailEnd/>
            </a:ln>
          </p:spPr>
        </p:cxnSp>
        <p:cxnSp>
          <p:nvCxnSpPr>
            <p:cNvPr id="22632" name="22 Conector recto"/>
            <p:cNvCxnSpPr>
              <a:cxnSpLocks noChangeShapeType="1"/>
            </p:cNvCxnSpPr>
            <p:nvPr/>
          </p:nvCxnSpPr>
          <p:spPr bwMode="auto">
            <a:xfrm flipH="1">
              <a:off x="609600" y="2063750"/>
              <a:ext cx="930275" cy="290513"/>
            </a:xfrm>
            <a:prstGeom prst="line">
              <a:avLst/>
            </a:prstGeom>
            <a:noFill/>
            <a:ln w="9525" algn="ctr">
              <a:solidFill>
                <a:schemeClr val="tx1"/>
              </a:solidFill>
              <a:round/>
              <a:headEnd/>
              <a:tailEnd/>
            </a:ln>
          </p:spPr>
        </p:cxnSp>
        <p:cxnSp>
          <p:nvCxnSpPr>
            <p:cNvPr id="22633" name="24 Conector recto"/>
            <p:cNvCxnSpPr>
              <a:cxnSpLocks noChangeShapeType="1"/>
              <a:stCxn id="22674" idx="0"/>
            </p:cNvCxnSpPr>
            <p:nvPr/>
          </p:nvCxnSpPr>
          <p:spPr bwMode="auto">
            <a:xfrm flipH="1">
              <a:off x="396875" y="2916238"/>
              <a:ext cx="476250" cy="363537"/>
            </a:xfrm>
            <a:prstGeom prst="line">
              <a:avLst/>
            </a:prstGeom>
            <a:noFill/>
            <a:ln w="9525" algn="ctr">
              <a:solidFill>
                <a:schemeClr val="tx1"/>
              </a:solidFill>
              <a:round/>
              <a:headEnd/>
              <a:tailEnd/>
            </a:ln>
          </p:spPr>
        </p:cxnSp>
        <p:cxnSp>
          <p:nvCxnSpPr>
            <p:cNvPr id="22634" name="26 Conector recto"/>
            <p:cNvCxnSpPr>
              <a:cxnSpLocks noChangeShapeType="1"/>
            </p:cNvCxnSpPr>
            <p:nvPr/>
          </p:nvCxnSpPr>
          <p:spPr bwMode="auto">
            <a:xfrm flipH="1">
              <a:off x="312738" y="2343150"/>
              <a:ext cx="293687" cy="936625"/>
            </a:xfrm>
            <a:prstGeom prst="line">
              <a:avLst/>
            </a:prstGeom>
            <a:noFill/>
            <a:ln w="9525" algn="ctr">
              <a:solidFill>
                <a:schemeClr val="tx1"/>
              </a:solidFill>
              <a:round/>
              <a:headEnd/>
              <a:tailEnd/>
            </a:ln>
          </p:spPr>
        </p:cxnSp>
        <p:cxnSp>
          <p:nvCxnSpPr>
            <p:cNvPr id="22635" name="28 Conector recto"/>
            <p:cNvCxnSpPr>
              <a:cxnSpLocks noChangeShapeType="1"/>
              <a:endCxn id="22674" idx="0"/>
            </p:cNvCxnSpPr>
            <p:nvPr/>
          </p:nvCxnSpPr>
          <p:spPr bwMode="auto">
            <a:xfrm flipH="1" flipV="1">
              <a:off x="873125" y="2916238"/>
              <a:ext cx="179388" cy="1087437"/>
            </a:xfrm>
            <a:prstGeom prst="line">
              <a:avLst/>
            </a:prstGeom>
            <a:noFill/>
            <a:ln w="9525" algn="ctr">
              <a:solidFill>
                <a:schemeClr val="tx1"/>
              </a:solidFill>
              <a:round/>
              <a:headEnd/>
              <a:tailEnd/>
            </a:ln>
          </p:spPr>
        </p:cxnSp>
        <p:cxnSp>
          <p:nvCxnSpPr>
            <p:cNvPr id="22636" name="30 Conector recto"/>
            <p:cNvCxnSpPr>
              <a:cxnSpLocks noChangeShapeType="1"/>
              <a:stCxn id="22653" idx="0"/>
            </p:cNvCxnSpPr>
            <p:nvPr/>
          </p:nvCxnSpPr>
          <p:spPr bwMode="auto">
            <a:xfrm flipH="1" flipV="1">
              <a:off x="323850" y="3290888"/>
              <a:ext cx="728663" cy="641350"/>
            </a:xfrm>
            <a:prstGeom prst="line">
              <a:avLst/>
            </a:prstGeom>
            <a:noFill/>
            <a:ln w="9525" algn="ctr">
              <a:solidFill>
                <a:schemeClr val="tx1"/>
              </a:solidFill>
              <a:round/>
              <a:headEnd/>
              <a:tailEnd/>
            </a:ln>
          </p:spPr>
        </p:cxnSp>
        <p:cxnSp>
          <p:nvCxnSpPr>
            <p:cNvPr id="22637" name="32 Conector recto"/>
            <p:cNvCxnSpPr>
              <a:cxnSpLocks noChangeShapeType="1"/>
              <a:stCxn id="22676" idx="2"/>
            </p:cNvCxnSpPr>
            <p:nvPr/>
          </p:nvCxnSpPr>
          <p:spPr bwMode="auto">
            <a:xfrm flipH="1">
              <a:off x="1052513" y="2925763"/>
              <a:ext cx="611187" cy="1077912"/>
            </a:xfrm>
            <a:prstGeom prst="line">
              <a:avLst/>
            </a:prstGeom>
            <a:noFill/>
            <a:ln w="9525" algn="ctr">
              <a:solidFill>
                <a:schemeClr val="tx1"/>
              </a:solidFill>
              <a:round/>
              <a:headEnd/>
              <a:tailEnd/>
            </a:ln>
          </p:spPr>
        </p:cxnSp>
        <p:sp>
          <p:nvSpPr>
            <p:cNvPr id="22638" name="34 Elipse"/>
            <p:cNvSpPr>
              <a:spLocks noChangeArrowheads="1"/>
            </p:cNvSpPr>
            <p:nvPr/>
          </p:nvSpPr>
          <p:spPr bwMode="auto">
            <a:xfrm>
              <a:off x="2266950" y="1916113"/>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39" name="35 Elipse"/>
            <p:cNvSpPr>
              <a:spLocks noChangeArrowheads="1"/>
            </p:cNvSpPr>
            <p:nvPr/>
          </p:nvSpPr>
          <p:spPr bwMode="auto">
            <a:xfrm>
              <a:off x="2420938" y="2492375"/>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40" name="36 Elipse"/>
            <p:cNvSpPr>
              <a:spLocks noChangeArrowheads="1"/>
            </p:cNvSpPr>
            <p:nvPr/>
          </p:nvSpPr>
          <p:spPr bwMode="auto">
            <a:xfrm>
              <a:off x="3201988" y="1628775"/>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41" name="37 Elipse"/>
            <p:cNvSpPr>
              <a:spLocks noChangeArrowheads="1"/>
            </p:cNvSpPr>
            <p:nvPr/>
          </p:nvSpPr>
          <p:spPr bwMode="auto">
            <a:xfrm>
              <a:off x="3706813" y="2492375"/>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42" name="38 Elipse"/>
            <p:cNvSpPr>
              <a:spLocks noChangeArrowheads="1"/>
            </p:cNvSpPr>
            <p:nvPr/>
          </p:nvSpPr>
          <p:spPr bwMode="auto">
            <a:xfrm>
              <a:off x="2986088" y="3355975"/>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43" name="39 Elipse"/>
            <p:cNvSpPr>
              <a:spLocks noChangeArrowheads="1"/>
            </p:cNvSpPr>
            <p:nvPr/>
          </p:nvSpPr>
          <p:spPr bwMode="auto">
            <a:xfrm>
              <a:off x="1628775" y="2852738"/>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44" name="40 Triángulo isósceles"/>
            <p:cNvSpPr>
              <a:spLocks noChangeArrowheads="1"/>
            </p:cNvSpPr>
            <p:nvPr/>
          </p:nvSpPr>
          <p:spPr bwMode="auto">
            <a:xfrm>
              <a:off x="2338388" y="1916113"/>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45" name="41 Triángulo isósceles"/>
            <p:cNvSpPr>
              <a:spLocks noChangeArrowheads="1"/>
            </p:cNvSpPr>
            <p:nvPr/>
          </p:nvSpPr>
          <p:spPr bwMode="auto">
            <a:xfrm>
              <a:off x="2492375" y="1700213"/>
              <a:ext cx="1285875" cy="863600"/>
            </a:xfrm>
            <a:prstGeom prst="triangle">
              <a:avLst>
                <a:gd name="adj" fmla="val 61569"/>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2646" name="42 Conector recto"/>
            <p:cNvCxnSpPr>
              <a:cxnSpLocks noChangeShapeType="1"/>
            </p:cNvCxnSpPr>
            <p:nvPr/>
          </p:nvCxnSpPr>
          <p:spPr bwMode="auto">
            <a:xfrm flipH="1" flipV="1">
              <a:off x="2341563" y="1993900"/>
              <a:ext cx="150812" cy="569913"/>
            </a:xfrm>
            <a:prstGeom prst="line">
              <a:avLst/>
            </a:prstGeom>
            <a:noFill/>
            <a:ln w="9525" algn="ctr">
              <a:solidFill>
                <a:schemeClr val="tx1"/>
              </a:solidFill>
              <a:round/>
              <a:headEnd/>
              <a:tailEnd/>
            </a:ln>
          </p:spPr>
        </p:cxnSp>
        <p:cxnSp>
          <p:nvCxnSpPr>
            <p:cNvPr id="22647" name="43 Conector recto"/>
            <p:cNvCxnSpPr>
              <a:cxnSpLocks noChangeShapeType="1"/>
            </p:cNvCxnSpPr>
            <p:nvPr/>
          </p:nvCxnSpPr>
          <p:spPr bwMode="auto">
            <a:xfrm flipH="1">
              <a:off x="2338388" y="1703388"/>
              <a:ext cx="928687" cy="290512"/>
            </a:xfrm>
            <a:prstGeom prst="line">
              <a:avLst/>
            </a:prstGeom>
            <a:noFill/>
            <a:ln w="9525" algn="ctr">
              <a:solidFill>
                <a:schemeClr val="tx1"/>
              </a:solidFill>
              <a:round/>
              <a:headEnd/>
              <a:tailEnd/>
            </a:ln>
          </p:spPr>
        </p:cxnSp>
        <p:cxnSp>
          <p:nvCxnSpPr>
            <p:cNvPr id="22648" name="44 Conector recto"/>
            <p:cNvCxnSpPr>
              <a:cxnSpLocks noChangeShapeType="1"/>
              <a:stCxn id="22639" idx="3"/>
              <a:endCxn id="22676" idx="2"/>
            </p:cNvCxnSpPr>
            <p:nvPr/>
          </p:nvCxnSpPr>
          <p:spPr bwMode="auto">
            <a:xfrm flipH="1">
              <a:off x="1663700" y="2614613"/>
              <a:ext cx="777875" cy="311150"/>
            </a:xfrm>
            <a:prstGeom prst="line">
              <a:avLst/>
            </a:prstGeom>
            <a:noFill/>
            <a:ln w="9525" algn="ctr">
              <a:solidFill>
                <a:schemeClr val="tx1"/>
              </a:solidFill>
              <a:round/>
              <a:headEnd/>
              <a:tailEnd/>
            </a:ln>
          </p:spPr>
        </p:cxnSp>
        <p:cxnSp>
          <p:nvCxnSpPr>
            <p:cNvPr id="22649" name="45 Conector recto"/>
            <p:cNvCxnSpPr>
              <a:cxnSpLocks noChangeShapeType="1"/>
              <a:endCxn id="22676" idx="2"/>
            </p:cNvCxnSpPr>
            <p:nvPr/>
          </p:nvCxnSpPr>
          <p:spPr bwMode="auto">
            <a:xfrm flipH="1">
              <a:off x="1663700" y="1982788"/>
              <a:ext cx="669925" cy="942975"/>
            </a:xfrm>
            <a:prstGeom prst="line">
              <a:avLst/>
            </a:prstGeom>
            <a:noFill/>
            <a:ln w="9525" algn="ctr">
              <a:solidFill>
                <a:schemeClr val="tx1"/>
              </a:solidFill>
              <a:round/>
              <a:headEnd/>
              <a:tailEnd/>
            </a:ln>
          </p:spPr>
        </p:cxnSp>
        <p:cxnSp>
          <p:nvCxnSpPr>
            <p:cNvPr id="22650" name="46 Conector recto"/>
            <p:cNvCxnSpPr>
              <a:cxnSpLocks noChangeShapeType="1"/>
              <a:endCxn id="22645" idx="2"/>
            </p:cNvCxnSpPr>
            <p:nvPr/>
          </p:nvCxnSpPr>
          <p:spPr bwMode="auto">
            <a:xfrm flipH="1" flipV="1">
              <a:off x="2492375" y="2563813"/>
              <a:ext cx="574675" cy="857250"/>
            </a:xfrm>
            <a:prstGeom prst="line">
              <a:avLst/>
            </a:prstGeom>
            <a:noFill/>
            <a:ln w="9525" algn="ctr">
              <a:solidFill>
                <a:schemeClr val="tx1"/>
              </a:solidFill>
              <a:round/>
              <a:headEnd/>
              <a:tailEnd/>
            </a:ln>
          </p:spPr>
        </p:cxnSp>
        <p:cxnSp>
          <p:nvCxnSpPr>
            <p:cNvPr id="22651" name="47 Conector recto"/>
            <p:cNvCxnSpPr>
              <a:cxnSpLocks noChangeShapeType="1"/>
              <a:endCxn id="22676" idx="2"/>
            </p:cNvCxnSpPr>
            <p:nvPr/>
          </p:nvCxnSpPr>
          <p:spPr bwMode="auto">
            <a:xfrm flipH="1" flipV="1">
              <a:off x="1663700" y="2925763"/>
              <a:ext cx="1395413" cy="503237"/>
            </a:xfrm>
            <a:prstGeom prst="line">
              <a:avLst/>
            </a:prstGeom>
            <a:noFill/>
            <a:ln w="9525" algn="ctr">
              <a:solidFill>
                <a:schemeClr val="tx1"/>
              </a:solidFill>
              <a:round/>
              <a:headEnd/>
              <a:tailEnd/>
            </a:ln>
          </p:spPr>
        </p:cxnSp>
        <p:cxnSp>
          <p:nvCxnSpPr>
            <p:cNvPr id="22652" name="48 Conector recto"/>
            <p:cNvCxnSpPr>
              <a:cxnSpLocks noChangeShapeType="1"/>
            </p:cNvCxnSpPr>
            <p:nvPr/>
          </p:nvCxnSpPr>
          <p:spPr bwMode="auto">
            <a:xfrm flipH="1">
              <a:off x="3062288" y="2551113"/>
              <a:ext cx="719137" cy="882650"/>
            </a:xfrm>
            <a:prstGeom prst="line">
              <a:avLst/>
            </a:prstGeom>
            <a:noFill/>
            <a:ln w="9525" algn="ctr">
              <a:solidFill>
                <a:schemeClr val="tx1"/>
              </a:solidFill>
              <a:round/>
              <a:headEnd/>
              <a:tailEnd/>
            </a:ln>
          </p:spPr>
        </p:cxnSp>
        <p:sp>
          <p:nvSpPr>
            <p:cNvPr id="22653" name="49 Elipse"/>
            <p:cNvSpPr>
              <a:spLocks noChangeArrowheads="1"/>
            </p:cNvSpPr>
            <p:nvPr/>
          </p:nvSpPr>
          <p:spPr bwMode="auto">
            <a:xfrm>
              <a:off x="981075" y="3932238"/>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54" name="50 Elipse"/>
            <p:cNvSpPr>
              <a:spLocks noChangeArrowheads="1"/>
            </p:cNvSpPr>
            <p:nvPr/>
          </p:nvSpPr>
          <p:spPr bwMode="auto">
            <a:xfrm>
              <a:off x="1484313" y="4292600"/>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55" name="51 Elipse"/>
            <p:cNvSpPr>
              <a:spLocks noChangeArrowheads="1"/>
            </p:cNvSpPr>
            <p:nvPr/>
          </p:nvSpPr>
          <p:spPr bwMode="auto">
            <a:xfrm>
              <a:off x="1844675" y="3429000"/>
              <a:ext cx="144463"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56" name="52 Elipse"/>
            <p:cNvSpPr>
              <a:spLocks noChangeArrowheads="1"/>
            </p:cNvSpPr>
            <p:nvPr/>
          </p:nvSpPr>
          <p:spPr bwMode="auto">
            <a:xfrm>
              <a:off x="2698750" y="4292600"/>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57" name="53 Elipse"/>
            <p:cNvSpPr>
              <a:spLocks noChangeArrowheads="1"/>
            </p:cNvSpPr>
            <p:nvPr/>
          </p:nvSpPr>
          <p:spPr bwMode="auto">
            <a:xfrm>
              <a:off x="1979613" y="5156200"/>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58" name="54 Elipse"/>
            <p:cNvSpPr>
              <a:spLocks noChangeArrowheads="1"/>
            </p:cNvSpPr>
            <p:nvPr/>
          </p:nvSpPr>
          <p:spPr bwMode="auto">
            <a:xfrm>
              <a:off x="969963" y="4652963"/>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59" name="55 Triángulo isósceles"/>
            <p:cNvSpPr>
              <a:spLocks noChangeArrowheads="1"/>
            </p:cNvSpPr>
            <p:nvPr/>
          </p:nvSpPr>
          <p:spPr bwMode="auto">
            <a:xfrm>
              <a:off x="1330325" y="3716338"/>
              <a:ext cx="719138"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60" name="56 Triángulo isósceles"/>
            <p:cNvSpPr>
              <a:spLocks noChangeArrowheads="1"/>
            </p:cNvSpPr>
            <p:nvPr/>
          </p:nvSpPr>
          <p:spPr bwMode="auto">
            <a:xfrm>
              <a:off x="1555750" y="3500438"/>
              <a:ext cx="1214438" cy="863600"/>
            </a:xfrm>
            <a:prstGeom prst="triangle">
              <a:avLst>
                <a:gd name="adj" fmla="val 28394"/>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2661" name="57 Conector recto"/>
            <p:cNvCxnSpPr>
              <a:cxnSpLocks noChangeShapeType="1"/>
              <a:endCxn id="22653" idx="5"/>
            </p:cNvCxnSpPr>
            <p:nvPr/>
          </p:nvCxnSpPr>
          <p:spPr bwMode="auto">
            <a:xfrm flipH="1" flipV="1">
              <a:off x="1103313" y="4054475"/>
              <a:ext cx="452437" cy="309563"/>
            </a:xfrm>
            <a:prstGeom prst="line">
              <a:avLst/>
            </a:prstGeom>
            <a:noFill/>
            <a:ln w="9525" algn="ctr">
              <a:solidFill>
                <a:schemeClr val="tx1"/>
              </a:solidFill>
              <a:round/>
              <a:headEnd/>
              <a:tailEnd/>
            </a:ln>
          </p:spPr>
        </p:cxnSp>
        <p:cxnSp>
          <p:nvCxnSpPr>
            <p:cNvPr id="22662" name="58 Conector recto"/>
            <p:cNvCxnSpPr>
              <a:cxnSpLocks noChangeShapeType="1"/>
              <a:stCxn id="22675" idx="2"/>
              <a:endCxn id="22653" idx="7"/>
            </p:cNvCxnSpPr>
            <p:nvPr/>
          </p:nvCxnSpPr>
          <p:spPr bwMode="auto">
            <a:xfrm flipH="1">
              <a:off x="1103313" y="3500438"/>
              <a:ext cx="776287" cy="452437"/>
            </a:xfrm>
            <a:prstGeom prst="line">
              <a:avLst/>
            </a:prstGeom>
            <a:noFill/>
            <a:ln w="9525" algn="ctr">
              <a:solidFill>
                <a:schemeClr val="tx1"/>
              </a:solidFill>
              <a:round/>
              <a:headEnd/>
              <a:tailEnd/>
            </a:ln>
          </p:spPr>
        </p:cxnSp>
        <p:cxnSp>
          <p:nvCxnSpPr>
            <p:cNvPr id="22663" name="59 Conector recto"/>
            <p:cNvCxnSpPr>
              <a:cxnSpLocks noChangeShapeType="1"/>
            </p:cNvCxnSpPr>
            <p:nvPr/>
          </p:nvCxnSpPr>
          <p:spPr bwMode="auto">
            <a:xfrm flipH="1">
              <a:off x="1044575" y="4364038"/>
              <a:ext cx="511175" cy="355600"/>
            </a:xfrm>
            <a:prstGeom prst="line">
              <a:avLst/>
            </a:prstGeom>
            <a:noFill/>
            <a:ln w="9525" algn="ctr">
              <a:solidFill>
                <a:schemeClr val="tx1"/>
              </a:solidFill>
              <a:round/>
              <a:headEnd/>
              <a:tailEnd/>
            </a:ln>
          </p:spPr>
        </p:cxnSp>
        <p:cxnSp>
          <p:nvCxnSpPr>
            <p:cNvPr id="22664" name="60 Conector recto"/>
            <p:cNvCxnSpPr>
              <a:cxnSpLocks noChangeShapeType="1"/>
              <a:stCxn id="22653" idx="0"/>
            </p:cNvCxnSpPr>
            <p:nvPr/>
          </p:nvCxnSpPr>
          <p:spPr bwMode="auto">
            <a:xfrm flipH="1">
              <a:off x="1033463" y="3932238"/>
              <a:ext cx="19050" cy="787400"/>
            </a:xfrm>
            <a:prstGeom prst="line">
              <a:avLst/>
            </a:prstGeom>
            <a:noFill/>
            <a:ln w="9525" algn="ctr">
              <a:solidFill>
                <a:schemeClr val="tx1"/>
              </a:solidFill>
              <a:round/>
              <a:headEnd/>
              <a:tailEnd/>
            </a:ln>
          </p:spPr>
        </p:cxnSp>
        <p:cxnSp>
          <p:nvCxnSpPr>
            <p:cNvPr id="22665" name="61 Conector recto"/>
            <p:cNvCxnSpPr>
              <a:cxnSpLocks noChangeShapeType="1"/>
              <a:endCxn id="22660" idx="2"/>
            </p:cNvCxnSpPr>
            <p:nvPr/>
          </p:nvCxnSpPr>
          <p:spPr bwMode="auto">
            <a:xfrm flipH="1" flipV="1">
              <a:off x="1555750" y="4364038"/>
              <a:ext cx="503238" cy="857250"/>
            </a:xfrm>
            <a:prstGeom prst="line">
              <a:avLst/>
            </a:prstGeom>
            <a:noFill/>
            <a:ln w="9525" algn="ctr">
              <a:solidFill>
                <a:schemeClr val="tx1"/>
              </a:solidFill>
              <a:round/>
              <a:headEnd/>
              <a:tailEnd/>
            </a:ln>
          </p:spPr>
        </p:cxnSp>
        <p:cxnSp>
          <p:nvCxnSpPr>
            <p:cNvPr id="22666" name="62 Conector recto"/>
            <p:cNvCxnSpPr>
              <a:cxnSpLocks noChangeShapeType="1"/>
            </p:cNvCxnSpPr>
            <p:nvPr/>
          </p:nvCxnSpPr>
          <p:spPr bwMode="auto">
            <a:xfrm flipH="1" flipV="1">
              <a:off x="1044575" y="4730750"/>
              <a:ext cx="1004888" cy="498475"/>
            </a:xfrm>
            <a:prstGeom prst="line">
              <a:avLst/>
            </a:prstGeom>
            <a:noFill/>
            <a:ln w="9525" algn="ctr">
              <a:solidFill>
                <a:schemeClr val="tx1"/>
              </a:solidFill>
              <a:round/>
              <a:headEnd/>
              <a:tailEnd/>
            </a:ln>
          </p:spPr>
        </p:cxnSp>
        <p:cxnSp>
          <p:nvCxnSpPr>
            <p:cNvPr id="22667" name="63 Conector recto"/>
            <p:cNvCxnSpPr>
              <a:cxnSpLocks noChangeShapeType="1"/>
            </p:cNvCxnSpPr>
            <p:nvPr/>
          </p:nvCxnSpPr>
          <p:spPr bwMode="auto">
            <a:xfrm flipH="1">
              <a:off x="2054225" y="4351338"/>
              <a:ext cx="717550" cy="882650"/>
            </a:xfrm>
            <a:prstGeom prst="line">
              <a:avLst/>
            </a:prstGeom>
            <a:noFill/>
            <a:ln w="9525" algn="ctr">
              <a:solidFill>
                <a:schemeClr val="tx1"/>
              </a:solidFill>
              <a:round/>
              <a:headEnd/>
              <a:tailEnd/>
            </a:ln>
          </p:spPr>
        </p:cxnSp>
        <p:cxnSp>
          <p:nvCxnSpPr>
            <p:cNvPr id="22668" name="64 Conector recto"/>
            <p:cNvCxnSpPr>
              <a:cxnSpLocks noChangeShapeType="1"/>
            </p:cNvCxnSpPr>
            <p:nvPr/>
          </p:nvCxnSpPr>
          <p:spPr bwMode="auto">
            <a:xfrm flipH="1">
              <a:off x="1550988" y="1989138"/>
              <a:ext cx="787400" cy="63500"/>
            </a:xfrm>
            <a:prstGeom prst="line">
              <a:avLst/>
            </a:prstGeom>
            <a:noFill/>
            <a:ln w="9525" algn="ctr">
              <a:solidFill>
                <a:schemeClr val="tx1"/>
              </a:solidFill>
              <a:round/>
              <a:headEnd/>
              <a:tailEnd/>
            </a:ln>
          </p:spPr>
        </p:cxnSp>
        <p:cxnSp>
          <p:nvCxnSpPr>
            <p:cNvPr id="22669" name="66 Conector recto"/>
            <p:cNvCxnSpPr>
              <a:cxnSpLocks noChangeShapeType="1"/>
              <a:stCxn id="22676" idx="2"/>
              <a:endCxn id="22675" idx="2"/>
            </p:cNvCxnSpPr>
            <p:nvPr/>
          </p:nvCxnSpPr>
          <p:spPr bwMode="auto">
            <a:xfrm>
              <a:off x="1663700" y="2925763"/>
              <a:ext cx="215900" cy="574675"/>
            </a:xfrm>
            <a:prstGeom prst="line">
              <a:avLst/>
            </a:prstGeom>
            <a:noFill/>
            <a:ln w="9525" algn="ctr">
              <a:solidFill>
                <a:schemeClr val="tx1"/>
              </a:solidFill>
              <a:round/>
              <a:headEnd/>
              <a:tailEnd/>
            </a:ln>
          </p:spPr>
        </p:cxnSp>
        <p:cxnSp>
          <p:nvCxnSpPr>
            <p:cNvPr id="22670" name="68 Conector recto"/>
            <p:cNvCxnSpPr>
              <a:cxnSpLocks noChangeShapeType="1"/>
              <a:endCxn id="22675" idx="2"/>
            </p:cNvCxnSpPr>
            <p:nvPr/>
          </p:nvCxnSpPr>
          <p:spPr bwMode="auto">
            <a:xfrm flipH="1">
              <a:off x="1879600" y="3435350"/>
              <a:ext cx="1187450" cy="65088"/>
            </a:xfrm>
            <a:prstGeom prst="line">
              <a:avLst/>
            </a:prstGeom>
            <a:noFill/>
            <a:ln w="9525" algn="ctr">
              <a:solidFill>
                <a:schemeClr val="tx1"/>
              </a:solidFill>
              <a:round/>
              <a:headEnd/>
              <a:tailEnd/>
            </a:ln>
          </p:spPr>
        </p:cxnSp>
        <p:cxnSp>
          <p:nvCxnSpPr>
            <p:cNvPr id="22671" name="70 Conector recto"/>
            <p:cNvCxnSpPr>
              <a:cxnSpLocks noChangeShapeType="1"/>
            </p:cNvCxnSpPr>
            <p:nvPr/>
          </p:nvCxnSpPr>
          <p:spPr bwMode="auto">
            <a:xfrm flipH="1">
              <a:off x="2770188" y="3424238"/>
              <a:ext cx="296862" cy="942975"/>
            </a:xfrm>
            <a:prstGeom prst="line">
              <a:avLst/>
            </a:prstGeom>
            <a:noFill/>
            <a:ln w="9525" algn="ctr">
              <a:solidFill>
                <a:schemeClr val="tx1"/>
              </a:solidFill>
              <a:round/>
              <a:headEnd/>
              <a:tailEnd/>
            </a:ln>
          </p:spPr>
        </p:cxnSp>
        <p:cxnSp>
          <p:nvCxnSpPr>
            <p:cNvPr id="22672" name="72 Conector recto"/>
            <p:cNvCxnSpPr>
              <a:cxnSpLocks noChangeShapeType="1"/>
            </p:cNvCxnSpPr>
            <p:nvPr/>
          </p:nvCxnSpPr>
          <p:spPr bwMode="auto">
            <a:xfrm flipH="1" flipV="1">
              <a:off x="312738" y="3290888"/>
              <a:ext cx="736600" cy="1438275"/>
            </a:xfrm>
            <a:prstGeom prst="line">
              <a:avLst/>
            </a:prstGeom>
            <a:noFill/>
            <a:ln w="9525" algn="ctr">
              <a:solidFill>
                <a:schemeClr val="tx1"/>
              </a:solidFill>
              <a:round/>
              <a:headEnd/>
              <a:tailEnd/>
            </a:ln>
          </p:spPr>
        </p:cxnSp>
        <p:grpSp>
          <p:nvGrpSpPr>
            <p:cNvPr id="22673" name="177 Grupo"/>
            <p:cNvGrpSpPr>
              <a:grpSpLocks/>
            </p:cNvGrpSpPr>
            <p:nvPr/>
          </p:nvGrpSpPr>
          <p:grpSpPr bwMode="auto">
            <a:xfrm>
              <a:off x="260350" y="1627188"/>
              <a:ext cx="3590925" cy="3673475"/>
              <a:chOff x="2277219" y="979661"/>
              <a:chExt cx="3590925" cy="3673475"/>
            </a:xfrm>
          </p:grpSpPr>
          <p:sp>
            <p:nvSpPr>
              <p:cNvPr id="22680" name="3 Elipse"/>
              <p:cNvSpPr>
                <a:spLocks noChangeArrowheads="1"/>
              </p:cNvSpPr>
              <p:nvPr/>
            </p:nvSpPr>
            <p:spPr bwMode="auto">
              <a:xfrm>
                <a:off x="2564556" y="1628949"/>
                <a:ext cx="144463"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81" name="5 Elipse"/>
              <p:cNvSpPr>
                <a:spLocks noChangeArrowheads="1"/>
              </p:cNvSpPr>
              <p:nvPr/>
            </p:nvSpPr>
            <p:spPr bwMode="auto">
              <a:xfrm>
                <a:off x="3501181" y="1340024"/>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82" name="8 Elipse"/>
              <p:cNvSpPr>
                <a:spLocks noChangeArrowheads="1"/>
              </p:cNvSpPr>
              <p:nvPr/>
            </p:nvSpPr>
            <p:spPr bwMode="auto">
              <a:xfrm>
                <a:off x="2277219" y="2563986"/>
                <a:ext cx="142875"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83" name="34 Elipse"/>
              <p:cNvSpPr>
                <a:spLocks noChangeArrowheads="1"/>
              </p:cNvSpPr>
              <p:nvPr/>
            </p:nvSpPr>
            <p:spPr bwMode="auto">
              <a:xfrm>
                <a:off x="4293344" y="1268586"/>
                <a:ext cx="144462"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84" name="36 Elipse"/>
              <p:cNvSpPr>
                <a:spLocks noChangeArrowheads="1"/>
              </p:cNvSpPr>
              <p:nvPr/>
            </p:nvSpPr>
            <p:spPr bwMode="auto">
              <a:xfrm>
                <a:off x="5228381" y="979661"/>
                <a:ext cx="144463"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85" name="37 Elipse"/>
              <p:cNvSpPr>
                <a:spLocks noChangeArrowheads="1"/>
              </p:cNvSpPr>
              <p:nvPr/>
            </p:nvSpPr>
            <p:spPr bwMode="auto">
              <a:xfrm>
                <a:off x="5723681" y="1841674"/>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86" name="38 Elipse"/>
              <p:cNvSpPr>
                <a:spLocks noChangeArrowheads="1"/>
              </p:cNvSpPr>
              <p:nvPr/>
            </p:nvSpPr>
            <p:spPr bwMode="auto">
              <a:xfrm>
                <a:off x="5012481" y="2708449"/>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87" name="52 Elipse"/>
              <p:cNvSpPr>
                <a:spLocks noChangeArrowheads="1"/>
              </p:cNvSpPr>
              <p:nvPr/>
            </p:nvSpPr>
            <p:spPr bwMode="auto">
              <a:xfrm>
                <a:off x="4725144" y="3645074"/>
                <a:ext cx="144462"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88" name="53 Elipse"/>
              <p:cNvSpPr>
                <a:spLocks noChangeArrowheads="1"/>
              </p:cNvSpPr>
              <p:nvPr/>
            </p:nvSpPr>
            <p:spPr bwMode="auto">
              <a:xfrm>
                <a:off x="4004419" y="4508674"/>
                <a:ext cx="144462"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89" name="54 Elipse"/>
              <p:cNvSpPr>
                <a:spLocks noChangeArrowheads="1"/>
              </p:cNvSpPr>
              <p:nvPr/>
            </p:nvSpPr>
            <p:spPr bwMode="auto">
              <a:xfrm>
                <a:off x="2996356" y="4005436"/>
                <a:ext cx="144463"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grpSp>
        <p:sp>
          <p:nvSpPr>
            <p:cNvPr id="22674" name="79 CuadroTexto"/>
            <p:cNvSpPr txBox="1">
              <a:spLocks noChangeArrowheads="1"/>
            </p:cNvSpPr>
            <p:nvPr/>
          </p:nvSpPr>
          <p:spPr bwMode="auto">
            <a:xfrm>
              <a:off x="549275" y="2916238"/>
              <a:ext cx="647700" cy="368300"/>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22675" name="80 CuadroTexto"/>
            <p:cNvSpPr txBox="1">
              <a:spLocks noChangeArrowheads="1"/>
            </p:cNvSpPr>
            <p:nvPr/>
          </p:nvSpPr>
          <p:spPr bwMode="auto">
            <a:xfrm>
              <a:off x="1555750" y="3132138"/>
              <a:ext cx="649288" cy="368300"/>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22676" name="104 CuadroTexto"/>
            <p:cNvSpPr txBox="1">
              <a:spLocks noChangeArrowheads="1"/>
            </p:cNvSpPr>
            <p:nvPr/>
          </p:nvSpPr>
          <p:spPr bwMode="auto">
            <a:xfrm>
              <a:off x="1339850" y="2555875"/>
              <a:ext cx="649288" cy="369888"/>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22677" name="105 CuadroTexto"/>
            <p:cNvSpPr txBox="1">
              <a:spLocks noChangeArrowheads="1"/>
            </p:cNvSpPr>
            <p:nvPr/>
          </p:nvSpPr>
          <p:spPr bwMode="auto">
            <a:xfrm>
              <a:off x="1268413" y="3924300"/>
              <a:ext cx="647700" cy="368300"/>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22678" name="118 CuadroTexto"/>
            <p:cNvSpPr txBox="1">
              <a:spLocks noChangeArrowheads="1"/>
            </p:cNvSpPr>
            <p:nvPr/>
          </p:nvSpPr>
          <p:spPr bwMode="auto">
            <a:xfrm>
              <a:off x="2060575" y="2276475"/>
              <a:ext cx="647700" cy="369888"/>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22679" name="119 CuadroTexto"/>
            <p:cNvSpPr txBox="1">
              <a:spLocks noChangeArrowheads="1"/>
            </p:cNvSpPr>
            <p:nvPr/>
          </p:nvSpPr>
          <p:spPr bwMode="auto">
            <a:xfrm>
              <a:off x="620713" y="3635375"/>
              <a:ext cx="647700" cy="369888"/>
            </a:xfrm>
            <a:prstGeom prst="rect">
              <a:avLst/>
            </a:prstGeom>
            <a:noFill/>
            <a:ln w="9525">
              <a:noFill/>
              <a:miter lim="800000"/>
              <a:headEnd/>
              <a:tailEnd/>
            </a:ln>
          </p:spPr>
          <p:txBody>
            <a:bodyPr>
              <a:spAutoFit/>
            </a:bodyPr>
            <a:lstStyle/>
            <a:p>
              <a:r>
                <a:rPr lang="es-ES" altLang="es-ES"/>
                <a:t>v</a:t>
              </a:r>
              <a:r>
                <a:rPr lang="es-ES" altLang="es-ES" baseline="-25000"/>
                <a:t>4</a:t>
              </a:r>
            </a:p>
          </p:txBody>
        </p:sp>
      </p:grpSp>
      <p:grpSp>
        <p:nvGrpSpPr>
          <p:cNvPr id="4" name="152 Grupo"/>
          <p:cNvGrpSpPr>
            <a:grpSpLocks/>
          </p:cNvGrpSpPr>
          <p:nvPr/>
        </p:nvGrpSpPr>
        <p:grpSpPr bwMode="auto">
          <a:xfrm>
            <a:off x="5229225" y="1627188"/>
            <a:ext cx="3600450" cy="3673475"/>
            <a:chOff x="5229225" y="1627188"/>
            <a:chExt cx="3600450" cy="3673475"/>
          </a:xfrm>
        </p:grpSpPr>
        <p:sp>
          <p:nvSpPr>
            <p:cNvPr id="22556" name="3 Elipse"/>
            <p:cNvSpPr>
              <a:spLocks noChangeArrowheads="1"/>
            </p:cNvSpPr>
            <p:nvPr/>
          </p:nvSpPr>
          <p:spPr bwMode="auto">
            <a:xfrm>
              <a:off x="5516563" y="2276475"/>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57" name="5 Elipse"/>
            <p:cNvSpPr>
              <a:spLocks noChangeArrowheads="1"/>
            </p:cNvSpPr>
            <p:nvPr/>
          </p:nvSpPr>
          <p:spPr bwMode="auto">
            <a:xfrm>
              <a:off x="6453188" y="1989138"/>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58" name="8 Elipse"/>
            <p:cNvSpPr>
              <a:spLocks noChangeArrowheads="1"/>
            </p:cNvSpPr>
            <p:nvPr/>
          </p:nvSpPr>
          <p:spPr bwMode="auto">
            <a:xfrm>
              <a:off x="5229225" y="3213100"/>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59" name="9 Triángulo isósceles"/>
            <p:cNvSpPr>
              <a:spLocks noChangeArrowheads="1"/>
            </p:cNvSpPr>
            <p:nvPr/>
          </p:nvSpPr>
          <p:spPr bwMode="auto">
            <a:xfrm>
              <a:off x="5588000" y="2276475"/>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60" name="12 Triángulo isósceles"/>
            <p:cNvSpPr>
              <a:spLocks noChangeArrowheads="1"/>
            </p:cNvSpPr>
            <p:nvPr/>
          </p:nvSpPr>
          <p:spPr bwMode="auto">
            <a:xfrm>
              <a:off x="5815013" y="2060575"/>
              <a:ext cx="863600" cy="863600"/>
            </a:xfrm>
            <a:prstGeom prst="triangle">
              <a:avLst>
                <a:gd name="adj" fmla="val 85065"/>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2561" name="20 Conector recto"/>
            <p:cNvCxnSpPr>
              <a:cxnSpLocks noChangeShapeType="1"/>
              <a:stCxn id="22599" idx="0"/>
              <a:endCxn id="22613" idx="4"/>
            </p:cNvCxnSpPr>
            <p:nvPr/>
          </p:nvCxnSpPr>
          <p:spPr bwMode="auto">
            <a:xfrm flipH="1" flipV="1">
              <a:off x="5597525" y="2419350"/>
              <a:ext cx="252413" cy="496888"/>
            </a:xfrm>
            <a:prstGeom prst="line">
              <a:avLst/>
            </a:prstGeom>
            <a:noFill/>
            <a:ln w="9525" algn="ctr">
              <a:solidFill>
                <a:schemeClr val="tx1"/>
              </a:solidFill>
              <a:round/>
              <a:headEnd/>
              <a:tailEnd/>
            </a:ln>
          </p:spPr>
        </p:cxnSp>
        <p:cxnSp>
          <p:nvCxnSpPr>
            <p:cNvPr id="22562" name="22 Conector recto"/>
            <p:cNvCxnSpPr>
              <a:cxnSpLocks noChangeShapeType="1"/>
            </p:cNvCxnSpPr>
            <p:nvPr/>
          </p:nvCxnSpPr>
          <p:spPr bwMode="auto">
            <a:xfrm flipH="1">
              <a:off x="5588000" y="2063750"/>
              <a:ext cx="930275" cy="290513"/>
            </a:xfrm>
            <a:prstGeom prst="line">
              <a:avLst/>
            </a:prstGeom>
            <a:noFill/>
            <a:ln w="9525" algn="ctr">
              <a:solidFill>
                <a:schemeClr val="tx1"/>
              </a:solidFill>
              <a:round/>
              <a:headEnd/>
              <a:tailEnd/>
            </a:ln>
          </p:spPr>
        </p:cxnSp>
        <p:cxnSp>
          <p:nvCxnSpPr>
            <p:cNvPr id="22563" name="24 Conector recto"/>
            <p:cNvCxnSpPr>
              <a:cxnSpLocks noChangeShapeType="1"/>
              <a:stCxn id="22599" idx="0"/>
            </p:cNvCxnSpPr>
            <p:nvPr/>
          </p:nvCxnSpPr>
          <p:spPr bwMode="auto">
            <a:xfrm flipH="1">
              <a:off x="5375275" y="2916238"/>
              <a:ext cx="474663" cy="363537"/>
            </a:xfrm>
            <a:prstGeom prst="line">
              <a:avLst/>
            </a:prstGeom>
            <a:noFill/>
            <a:ln w="9525" algn="ctr">
              <a:solidFill>
                <a:schemeClr val="tx1"/>
              </a:solidFill>
              <a:round/>
              <a:headEnd/>
              <a:tailEnd/>
            </a:ln>
          </p:spPr>
        </p:cxnSp>
        <p:cxnSp>
          <p:nvCxnSpPr>
            <p:cNvPr id="22564" name="26 Conector recto"/>
            <p:cNvCxnSpPr>
              <a:cxnSpLocks noChangeShapeType="1"/>
            </p:cNvCxnSpPr>
            <p:nvPr/>
          </p:nvCxnSpPr>
          <p:spPr bwMode="auto">
            <a:xfrm flipH="1">
              <a:off x="5291138" y="2343150"/>
              <a:ext cx="293687" cy="936625"/>
            </a:xfrm>
            <a:prstGeom prst="line">
              <a:avLst/>
            </a:prstGeom>
            <a:noFill/>
            <a:ln w="9525" algn="ctr">
              <a:solidFill>
                <a:schemeClr val="tx1"/>
              </a:solidFill>
              <a:round/>
              <a:headEnd/>
              <a:tailEnd/>
            </a:ln>
          </p:spPr>
        </p:cxnSp>
        <p:cxnSp>
          <p:nvCxnSpPr>
            <p:cNvPr id="22565" name="28 Conector recto"/>
            <p:cNvCxnSpPr>
              <a:cxnSpLocks noChangeShapeType="1"/>
              <a:endCxn id="22599" idx="0"/>
            </p:cNvCxnSpPr>
            <p:nvPr/>
          </p:nvCxnSpPr>
          <p:spPr bwMode="auto">
            <a:xfrm flipH="1" flipV="1">
              <a:off x="5849938" y="2916238"/>
              <a:ext cx="180975" cy="1089025"/>
            </a:xfrm>
            <a:prstGeom prst="line">
              <a:avLst/>
            </a:prstGeom>
            <a:noFill/>
            <a:ln w="9525" algn="ctr">
              <a:solidFill>
                <a:schemeClr val="tx1"/>
              </a:solidFill>
              <a:round/>
              <a:headEnd/>
              <a:tailEnd/>
            </a:ln>
          </p:spPr>
        </p:cxnSp>
        <p:cxnSp>
          <p:nvCxnSpPr>
            <p:cNvPr id="22566" name="30 Conector recto"/>
            <p:cNvCxnSpPr>
              <a:cxnSpLocks noChangeShapeType="1"/>
              <a:stCxn id="22611" idx="1"/>
            </p:cNvCxnSpPr>
            <p:nvPr/>
          </p:nvCxnSpPr>
          <p:spPr bwMode="auto">
            <a:xfrm flipH="1" flipV="1">
              <a:off x="5302250" y="3290888"/>
              <a:ext cx="677863" cy="663575"/>
            </a:xfrm>
            <a:prstGeom prst="line">
              <a:avLst/>
            </a:prstGeom>
            <a:noFill/>
            <a:ln w="9525" algn="ctr">
              <a:solidFill>
                <a:schemeClr val="tx1"/>
              </a:solidFill>
              <a:round/>
              <a:headEnd/>
              <a:tailEnd/>
            </a:ln>
          </p:spPr>
        </p:cxnSp>
        <p:cxnSp>
          <p:nvCxnSpPr>
            <p:cNvPr id="22567" name="32 Conector recto"/>
            <p:cNvCxnSpPr>
              <a:cxnSpLocks noChangeShapeType="1"/>
              <a:stCxn id="22601" idx="2"/>
            </p:cNvCxnSpPr>
            <p:nvPr/>
          </p:nvCxnSpPr>
          <p:spPr bwMode="auto">
            <a:xfrm flipH="1">
              <a:off x="6030913" y="2925763"/>
              <a:ext cx="611187" cy="1079500"/>
            </a:xfrm>
            <a:prstGeom prst="line">
              <a:avLst/>
            </a:prstGeom>
            <a:noFill/>
            <a:ln w="9525" algn="ctr">
              <a:solidFill>
                <a:schemeClr val="tx1"/>
              </a:solidFill>
              <a:round/>
              <a:headEnd/>
              <a:tailEnd/>
            </a:ln>
          </p:spPr>
        </p:cxnSp>
        <p:sp>
          <p:nvSpPr>
            <p:cNvPr id="22568" name="34 Elipse"/>
            <p:cNvSpPr>
              <a:spLocks noChangeArrowheads="1"/>
            </p:cNvSpPr>
            <p:nvPr/>
          </p:nvSpPr>
          <p:spPr bwMode="auto">
            <a:xfrm>
              <a:off x="7245350" y="1916113"/>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69" name="36 Elipse"/>
            <p:cNvSpPr>
              <a:spLocks noChangeArrowheads="1"/>
            </p:cNvSpPr>
            <p:nvPr/>
          </p:nvSpPr>
          <p:spPr bwMode="auto">
            <a:xfrm>
              <a:off x="8180388" y="1628775"/>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70" name="37 Elipse"/>
            <p:cNvSpPr>
              <a:spLocks noChangeArrowheads="1"/>
            </p:cNvSpPr>
            <p:nvPr/>
          </p:nvSpPr>
          <p:spPr bwMode="auto">
            <a:xfrm>
              <a:off x="8685213" y="2492375"/>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71" name="38 Elipse"/>
            <p:cNvSpPr>
              <a:spLocks noChangeArrowheads="1"/>
            </p:cNvSpPr>
            <p:nvPr/>
          </p:nvSpPr>
          <p:spPr bwMode="auto">
            <a:xfrm>
              <a:off x="7964488" y="3355975"/>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72" name="40 Triángulo isósceles"/>
            <p:cNvSpPr>
              <a:spLocks noChangeArrowheads="1"/>
            </p:cNvSpPr>
            <p:nvPr/>
          </p:nvSpPr>
          <p:spPr bwMode="auto">
            <a:xfrm>
              <a:off x="7316788" y="1916113"/>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73" name="41 Triángulo isósceles"/>
            <p:cNvSpPr>
              <a:spLocks noChangeArrowheads="1"/>
            </p:cNvSpPr>
            <p:nvPr/>
          </p:nvSpPr>
          <p:spPr bwMode="auto">
            <a:xfrm>
              <a:off x="7470775" y="1700213"/>
              <a:ext cx="1285875" cy="865187"/>
            </a:xfrm>
            <a:prstGeom prst="triangle">
              <a:avLst>
                <a:gd name="adj" fmla="val 61569"/>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2574" name="42 Conector recto"/>
            <p:cNvCxnSpPr>
              <a:cxnSpLocks noChangeShapeType="1"/>
            </p:cNvCxnSpPr>
            <p:nvPr/>
          </p:nvCxnSpPr>
          <p:spPr bwMode="auto">
            <a:xfrm flipH="1" flipV="1">
              <a:off x="7319963" y="1993900"/>
              <a:ext cx="150812" cy="571500"/>
            </a:xfrm>
            <a:prstGeom prst="line">
              <a:avLst/>
            </a:prstGeom>
            <a:noFill/>
            <a:ln w="9525" algn="ctr">
              <a:solidFill>
                <a:schemeClr val="tx1"/>
              </a:solidFill>
              <a:round/>
              <a:headEnd/>
              <a:tailEnd/>
            </a:ln>
          </p:spPr>
        </p:cxnSp>
        <p:cxnSp>
          <p:nvCxnSpPr>
            <p:cNvPr id="22575" name="43 Conector recto"/>
            <p:cNvCxnSpPr>
              <a:cxnSpLocks noChangeShapeType="1"/>
            </p:cNvCxnSpPr>
            <p:nvPr/>
          </p:nvCxnSpPr>
          <p:spPr bwMode="auto">
            <a:xfrm flipH="1">
              <a:off x="7316788" y="1703388"/>
              <a:ext cx="928687" cy="290512"/>
            </a:xfrm>
            <a:prstGeom prst="line">
              <a:avLst/>
            </a:prstGeom>
            <a:noFill/>
            <a:ln w="9525" algn="ctr">
              <a:solidFill>
                <a:schemeClr val="tx1"/>
              </a:solidFill>
              <a:round/>
              <a:headEnd/>
              <a:tailEnd/>
            </a:ln>
          </p:spPr>
        </p:cxnSp>
        <p:cxnSp>
          <p:nvCxnSpPr>
            <p:cNvPr id="22576" name="44 Conector recto"/>
            <p:cNvCxnSpPr>
              <a:cxnSpLocks noChangeShapeType="1"/>
              <a:stCxn id="22612" idx="3"/>
              <a:endCxn id="22601" idx="2"/>
            </p:cNvCxnSpPr>
            <p:nvPr/>
          </p:nvCxnSpPr>
          <p:spPr bwMode="auto">
            <a:xfrm flipH="1">
              <a:off x="6642100" y="2616200"/>
              <a:ext cx="777875" cy="309563"/>
            </a:xfrm>
            <a:prstGeom prst="line">
              <a:avLst/>
            </a:prstGeom>
            <a:noFill/>
            <a:ln w="9525" algn="ctr">
              <a:solidFill>
                <a:schemeClr val="tx1"/>
              </a:solidFill>
              <a:round/>
              <a:headEnd/>
              <a:tailEnd/>
            </a:ln>
          </p:spPr>
        </p:cxnSp>
        <p:cxnSp>
          <p:nvCxnSpPr>
            <p:cNvPr id="22577" name="45 Conector recto"/>
            <p:cNvCxnSpPr>
              <a:cxnSpLocks noChangeShapeType="1"/>
              <a:endCxn id="22601" idx="2"/>
            </p:cNvCxnSpPr>
            <p:nvPr/>
          </p:nvCxnSpPr>
          <p:spPr bwMode="auto">
            <a:xfrm flipH="1">
              <a:off x="6642100" y="1982788"/>
              <a:ext cx="669925" cy="942975"/>
            </a:xfrm>
            <a:prstGeom prst="line">
              <a:avLst/>
            </a:prstGeom>
            <a:noFill/>
            <a:ln w="9525" algn="ctr">
              <a:solidFill>
                <a:schemeClr val="tx1"/>
              </a:solidFill>
              <a:round/>
              <a:headEnd/>
              <a:tailEnd/>
            </a:ln>
          </p:spPr>
        </p:cxnSp>
        <p:cxnSp>
          <p:nvCxnSpPr>
            <p:cNvPr id="22578" name="46 Conector recto"/>
            <p:cNvCxnSpPr>
              <a:cxnSpLocks noChangeShapeType="1"/>
              <a:endCxn id="22573" idx="2"/>
            </p:cNvCxnSpPr>
            <p:nvPr/>
          </p:nvCxnSpPr>
          <p:spPr bwMode="auto">
            <a:xfrm flipH="1" flipV="1">
              <a:off x="7470775" y="2565400"/>
              <a:ext cx="574675" cy="855663"/>
            </a:xfrm>
            <a:prstGeom prst="line">
              <a:avLst/>
            </a:prstGeom>
            <a:noFill/>
            <a:ln w="9525" algn="ctr">
              <a:solidFill>
                <a:schemeClr val="tx1"/>
              </a:solidFill>
              <a:round/>
              <a:headEnd/>
              <a:tailEnd/>
            </a:ln>
          </p:spPr>
        </p:cxnSp>
        <p:cxnSp>
          <p:nvCxnSpPr>
            <p:cNvPr id="22579" name="47 Conector recto"/>
            <p:cNvCxnSpPr>
              <a:cxnSpLocks noChangeShapeType="1"/>
              <a:endCxn id="22601" idx="2"/>
            </p:cNvCxnSpPr>
            <p:nvPr/>
          </p:nvCxnSpPr>
          <p:spPr bwMode="auto">
            <a:xfrm flipH="1" flipV="1">
              <a:off x="6642100" y="2925763"/>
              <a:ext cx="1395413" cy="503237"/>
            </a:xfrm>
            <a:prstGeom prst="line">
              <a:avLst/>
            </a:prstGeom>
            <a:noFill/>
            <a:ln w="9525" algn="ctr">
              <a:solidFill>
                <a:schemeClr val="tx1"/>
              </a:solidFill>
              <a:round/>
              <a:headEnd/>
              <a:tailEnd/>
            </a:ln>
          </p:spPr>
        </p:cxnSp>
        <p:cxnSp>
          <p:nvCxnSpPr>
            <p:cNvPr id="22580" name="48 Conector recto"/>
            <p:cNvCxnSpPr>
              <a:cxnSpLocks noChangeShapeType="1"/>
            </p:cNvCxnSpPr>
            <p:nvPr/>
          </p:nvCxnSpPr>
          <p:spPr bwMode="auto">
            <a:xfrm flipH="1">
              <a:off x="8040688" y="2551113"/>
              <a:ext cx="719137" cy="882650"/>
            </a:xfrm>
            <a:prstGeom prst="line">
              <a:avLst/>
            </a:prstGeom>
            <a:noFill/>
            <a:ln w="9525" algn="ctr">
              <a:solidFill>
                <a:schemeClr val="tx1"/>
              </a:solidFill>
              <a:round/>
              <a:headEnd/>
              <a:tailEnd/>
            </a:ln>
          </p:spPr>
        </p:cxnSp>
        <p:sp>
          <p:nvSpPr>
            <p:cNvPr id="22581" name="52 Elipse"/>
            <p:cNvSpPr>
              <a:spLocks noChangeArrowheads="1"/>
            </p:cNvSpPr>
            <p:nvPr/>
          </p:nvSpPr>
          <p:spPr bwMode="auto">
            <a:xfrm>
              <a:off x="7677150" y="4292600"/>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82" name="53 Elipse"/>
            <p:cNvSpPr>
              <a:spLocks noChangeArrowheads="1"/>
            </p:cNvSpPr>
            <p:nvPr/>
          </p:nvSpPr>
          <p:spPr bwMode="auto">
            <a:xfrm>
              <a:off x="6956425" y="5156200"/>
              <a:ext cx="144463"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83" name="54 Elipse"/>
            <p:cNvSpPr>
              <a:spLocks noChangeArrowheads="1"/>
            </p:cNvSpPr>
            <p:nvPr/>
          </p:nvSpPr>
          <p:spPr bwMode="auto">
            <a:xfrm>
              <a:off x="5948363" y="4652963"/>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84" name="55 Triángulo isósceles"/>
            <p:cNvSpPr>
              <a:spLocks noChangeArrowheads="1"/>
            </p:cNvSpPr>
            <p:nvPr/>
          </p:nvSpPr>
          <p:spPr bwMode="auto">
            <a:xfrm>
              <a:off x="6308725" y="3716338"/>
              <a:ext cx="719138"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85" name="56 Triángulo isósceles"/>
            <p:cNvSpPr>
              <a:spLocks noChangeArrowheads="1"/>
            </p:cNvSpPr>
            <p:nvPr/>
          </p:nvSpPr>
          <p:spPr bwMode="auto">
            <a:xfrm>
              <a:off x="6534150" y="3500438"/>
              <a:ext cx="1214438" cy="865187"/>
            </a:xfrm>
            <a:prstGeom prst="triangle">
              <a:avLst>
                <a:gd name="adj" fmla="val 28394"/>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2586" name="57 Conector recto"/>
            <p:cNvCxnSpPr>
              <a:cxnSpLocks noChangeShapeType="1"/>
            </p:cNvCxnSpPr>
            <p:nvPr/>
          </p:nvCxnSpPr>
          <p:spPr bwMode="auto">
            <a:xfrm flipH="1" flipV="1">
              <a:off x="6021388" y="4003675"/>
              <a:ext cx="512762" cy="361950"/>
            </a:xfrm>
            <a:prstGeom prst="line">
              <a:avLst/>
            </a:prstGeom>
            <a:noFill/>
            <a:ln w="9525" algn="ctr">
              <a:solidFill>
                <a:schemeClr val="tx1"/>
              </a:solidFill>
              <a:round/>
              <a:headEnd/>
              <a:tailEnd/>
            </a:ln>
          </p:spPr>
        </p:cxnSp>
        <p:cxnSp>
          <p:nvCxnSpPr>
            <p:cNvPr id="22587" name="58 Conector recto"/>
            <p:cNvCxnSpPr>
              <a:cxnSpLocks noChangeShapeType="1"/>
              <a:stCxn id="22600" idx="2"/>
              <a:endCxn id="22611" idx="7"/>
            </p:cNvCxnSpPr>
            <p:nvPr/>
          </p:nvCxnSpPr>
          <p:spPr bwMode="auto">
            <a:xfrm flipH="1">
              <a:off x="6081713" y="3500438"/>
              <a:ext cx="776287" cy="454025"/>
            </a:xfrm>
            <a:prstGeom prst="line">
              <a:avLst/>
            </a:prstGeom>
            <a:noFill/>
            <a:ln w="9525" algn="ctr">
              <a:solidFill>
                <a:schemeClr val="tx1"/>
              </a:solidFill>
              <a:round/>
              <a:headEnd/>
              <a:tailEnd/>
            </a:ln>
          </p:spPr>
        </p:cxnSp>
        <p:cxnSp>
          <p:nvCxnSpPr>
            <p:cNvPr id="22588" name="59 Conector recto"/>
            <p:cNvCxnSpPr>
              <a:cxnSpLocks noChangeShapeType="1"/>
            </p:cNvCxnSpPr>
            <p:nvPr/>
          </p:nvCxnSpPr>
          <p:spPr bwMode="auto">
            <a:xfrm flipH="1">
              <a:off x="6022975" y="4365625"/>
              <a:ext cx="511175" cy="354013"/>
            </a:xfrm>
            <a:prstGeom prst="line">
              <a:avLst/>
            </a:prstGeom>
            <a:noFill/>
            <a:ln w="9525" algn="ctr">
              <a:solidFill>
                <a:schemeClr val="tx1"/>
              </a:solidFill>
              <a:round/>
              <a:headEnd/>
              <a:tailEnd/>
            </a:ln>
          </p:spPr>
        </p:cxnSp>
        <p:cxnSp>
          <p:nvCxnSpPr>
            <p:cNvPr id="22589" name="60 Conector recto"/>
            <p:cNvCxnSpPr>
              <a:cxnSpLocks noChangeShapeType="1"/>
              <a:stCxn id="22611" idx="0"/>
            </p:cNvCxnSpPr>
            <p:nvPr/>
          </p:nvCxnSpPr>
          <p:spPr bwMode="auto">
            <a:xfrm flipH="1">
              <a:off x="6011863" y="3932238"/>
              <a:ext cx="19050" cy="787400"/>
            </a:xfrm>
            <a:prstGeom prst="line">
              <a:avLst/>
            </a:prstGeom>
            <a:noFill/>
            <a:ln w="9525" algn="ctr">
              <a:solidFill>
                <a:schemeClr val="tx1"/>
              </a:solidFill>
              <a:round/>
              <a:headEnd/>
              <a:tailEnd/>
            </a:ln>
          </p:spPr>
        </p:cxnSp>
        <p:cxnSp>
          <p:nvCxnSpPr>
            <p:cNvPr id="22590" name="61 Conector recto"/>
            <p:cNvCxnSpPr>
              <a:cxnSpLocks noChangeShapeType="1"/>
              <a:endCxn id="22585" idx="2"/>
            </p:cNvCxnSpPr>
            <p:nvPr/>
          </p:nvCxnSpPr>
          <p:spPr bwMode="auto">
            <a:xfrm flipH="1" flipV="1">
              <a:off x="6534150" y="4365625"/>
              <a:ext cx="503238" cy="855663"/>
            </a:xfrm>
            <a:prstGeom prst="line">
              <a:avLst/>
            </a:prstGeom>
            <a:noFill/>
            <a:ln w="9525" algn="ctr">
              <a:solidFill>
                <a:schemeClr val="tx1"/>
              </a:solidFill>
              <a:round/>
              <a:headEnd/>
              <a:tailEnd/>
            </a:ln>
          </p:spPr>
        </p:cxnSp>
        <p:cxnSp>
          <p:nvCxnSpPr>
            <p:cNvPr id="22591" name="62 Conector recto"/>
            <p:cNvCxnSpPr>
              <a:cxnSpLocks noChangeShapeType="1"/>
            </p:cNvCxnSpPr>
            <p:nvPr/>
          </p:nvCxnSpPr>
          <p:spPr bwMode="auto">
            <a:xfrm flipH="1" flipV="1">
              <a:off x="6022975" y="4730750"/>
              <a:ext cx="1004888" cy="498475"/>
            </a:xfrm>
            <a:prstGeom prst="line">
              <a:avLst/>
            </a:prstGeom>
            <a:noFill/>
            <a:ln w="9525" algn="ctr">
              <a:solidFill>
                <a:schemeClr val="tx1"/>
              </a:solidFill>
              <a:round/>
              <a:headEnd/>
              <a:tailEnd/>
            </a:ln>
          </p:spPr>
        </p:cxnSp>
        <p:cxnSp>
          <p:nvCxnSpPr>
            <p:cNvPr id="22592" name="63 Conector recto"/>
            <p:cNvCxnSpPr>
              <a:cxnSpLocks noChangeShapeType="1"/>
            </p:cNvCxnSpPr>
            <p:nvPr/>
          </p:nvCxnSpPr>
          <p:spPr bwMode="auto">
            <a:xfrm flipH="1">
              <a:off x="7032625" y="4351338"/>
              <a:ext cx="717550" cy="882650"/>
            </a:xfrm>
            <a:prstGeom prst="line">
              <a:avLst/>
            </a:prstGeom>
            <a:noFill/>
            <a:ln w="9525" algn="ctr">
              <a:solidFill>
                <a:schemeClr val="tx1"/>
              </a:solidFill>
              <a:round/>
              <a:headEnd/>
              <a:tailEnd/>
            </a:ln>
          </p:spPr>
        </p:cxnSp>
        <p:cxnSp>
          <p:nvCxnSpPr>
            <p:cNvPr id="22593" name="64 Conector recto"/>
            <p:cNvCxnSpPr>
              <a:cxnSpLocks noChangeShapeType="1"/>
            </p:cNvCxnSpPr>
            <p:nvPr/>
          </p:nvCxnSpPr>
          <p:spPr bwMode="auto">
            <a:xfrm flipH="1">
              <a:off x="6529388" y="1989138"/>
              <a:ext cx="787400" cy="63500"/>
            </a:xfrm>
            <a:prstGeom prst="line">
              <a:avLst/>
            </a:prstGeom>
            <a:noFill/>
            <a:ln w="9525" algn="ctr">
              <a:solidFill>
                <a:schemeClr val="tx1"/>
              </a:solidFill>
              <a:round/>
              <a:headEnd/>
              <a:tailEnd/>
            </a:ln>
          </p:spPr>
        </p:cxnSp>
        <p:cxnSp>
          <p:nvCxnSpPr>
            <p:cNvPr id="22594" name="66 Conector recto"/>
            <p:cNvCxnSpPr>
              <a:cxnSpLocks noChangeShapeType="1"/>
              <a:stCxn id="22601" idx="2"/>
              <a:endCxn id="22600" idx="2"/>
            </p:cNvCxnSpPr>
            <p:nvPr/>
          </p:nvCxnSpPr>
          <p:spPr bwMode="auto">
            <a:xfrm>
              <a:off x="6642100" y="2925763"/>
              <a:ext cx="215900" cy="574675"/>
            </a:xfrm>
            <a:prstGeom prst="line">
              <a:avLst/>
            </a:prstGeom>
            <a:noFill/>
            <a:ln w="9525" algn="ctr">
              <a:solidFill>
                <a:schemeClr val="tx1"/>
              </a:solidFill>
              <a:round/>
              <a:headEnd/>
              <a:tailEnd/>
            </a:ln>
          </p:spPr>
        </p:cxnSp>
        <p:cxnSp>
          <p:nvCxnSpPr>
            <p:cNvPr id="22595" name="68 Conector recto"/>
            <p:cNvCxnSpPr>
              <a:cxnSpLocks noChangeShapeType="1"/>
              <a:endCxn id="22600" idx="2"/>
            </p:cNvCxnSpPr>
            <p:nvPr/>
          </p:nvCxnSpPr>
          <p:spPr bwMode="auto">
            <a:xfrm flipH="1">
              <a:off x="6858000" y="3435350"/>
              <a:ext cx="1187450" cy="65088"/>
            </a:xfrm>
            <a:prstGeom prst="line">
              <a:avLst/>
            </a:prstGeom>
            <a:noFill/>
            <a:ln w="9525" algn="ctr">
              <a:solidFill>
                <a:schemeClr val="tx1"/>
              </a:solidFill>
              <a:round/>
              <a:headEnd/>
              <a:tailEnd/>
            </a:ln>
          </p:spPr>
        </p:cxnSp>
        <p:cxnSp>
          <p:nvCxnSpPr>
            <p:cNvPr id="22596" name="70 Conector recto"/>
            <p:cNvCxnSpPr>
              <a:cxnSpLocks noChangeShapeType="1"/>
            </p:cNvCxnSpPr>
            <p:nvPr/>
          </p:nvCxnSpPr>
          <p:spPr bwMode="auto">
            <a:xfrm flipH="1">
              <a:off x="7748588" y="3424238"/>
              <a:ext cx="296862" cy="942975"/>
            </a:xfrm>
            <a:prstGeom prst="line">
              <a:avLst/>
            </a:prstGeom>
            <a:noFill/>
            <a:ln w="9525" algn="ctr">
              <a:solidFill>
                <a:schemeClr val="tx1"/>
              </a:solidFill>
              <a:round/>
              <a:headEnd/>
              <a:tailEnd/>
            </a:ln>
          </p:spPr>
        </p:cxnSp>
        <p:cxnSp>
          <p:nvCxnSpPr>
            <p:cNvPr id="22597" name="72 Conector recto"/>
            <p:cNvCxnSpPr>
              <a:cxnSpLocks noChangeShapeType="1"/>
            </p:cNvCxnSpPr>
            <p:nvPr/>
          </p:nvCxnSpPr>
          <p:spPr bwMode="auto">
            <a:xfrm flipH="1" flipV="1">
              <a:off x="5291138" y="3290888"/>
              <a:ext cx="736600" cy="1438275"/>
            </a:xfrm>
            <a:prstGeom prst="line">
              <a:avLst/>
            </a:prstGeom>
            <a:noFill/>
            <a:ln w="9525" algn="ctr">
              <a:solidFill>
                <a:schemeClr val="tx1"/>
              </a:solidFill>
              <a:round/>
              <a:headEnd/>
              <a:tailEnd/>
            </a:ln>
          </p:spPr>
        </p:cxnSp>
        <p:grpSp>
          <p:nvGrpSpPr>
            <p:cNvPr id="22598" name="177 Grupo"/>
            <p:cNvGrpSpPr>
              <a:grpSpLocks/>
            </p:cNvGrpSpPr>
            <p:nvPr/>
          </p:nvGrpSpPr>
          <p:grpSpPr bwMode="auto">
            <a:xfrm>
              <a:off x="5238750" y="1627188"/>
              <a:ext cx="3590925" cy="3673475"/>
              <a:chOff x="2277219" y="979661"/>
              <a:chExt cx="3590925" cy="3673475"/>
            </a:xfrm>
          </p:grpSpPr>
          <p:sp>
            <p:nvSpPr>
              <p:cNvPr id="22613" name="3 Elipse"/>
              <p:cNvSpPr>
                <a:spLocks noChangeArrowheads="1"/>
              </p:cNvSpPr>
              <p:nvPr/>
            </p:nvSpPr>
            <p:spPr bwMode="auto">
              <a:xfrm>
                <a:off x="2564556" y="1628949"/>
                <a:ext cx="144463"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14" name="5 Elipse"/>
              <p:cNvSpPr>
                <a:spLocks noChangeArrowheads="1"/>
              </p:cNvSpPr>
              <p:nvPr/>
            </p:nvSpPr>
            <p:spPr bwMode="auto">
              <a:xfrm>
                <a:off x="3501181" y="1340024"/>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15" name="8 Elipse"/>
              <p:cNvSpPr>
                <a:spLocks noChangeArrowheads="1"/>
              </p:cNvSpPr>
              <p:nvPr/>
            </p:nvSpPr>
            <p:spPr bwMode="auto">
              <a:xfrm>
                <a:off x="2277219" y="2563986"/>
                <a:ext cx="142875"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16" name="34 Elipse"/>
              <p:cNvSpPr>
                <a:spLocks noChangeArrowheads="1"/>
              </p:cNvSpPr>
              <p:nvPr/>
            </p:nvSpPr>
            <p:spPr bwMode="auto">
              <a:xfrm>
                <a:off x="4293344" y="1268586"/>
                <a:ext cx="144462"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17" name="36 Elipse"/>
              <p:cNvSpPr>
                <a:spLocks noChangeArrowheads="1"/>
              </p:cNvSpPr>
              <p:nvPr/>
            </p:nvSpPr>
            <p:spPr bwMode="auto">
              <a:xfrm>
                <a:off x="5228381" y="979661"/>
                <a:ext cx="144463"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18" name="37 Elipse"/>
              <p:cNvSpPr>
                <a:spLocks noChangeArrowheads="1"/>
              </p:cNvSpPr>
              <p:nvPr/>
            </p:nvSpPr>
            <p:spPr bwMode="auto">
              <a:xfrm>
                <a:off x="5723681" y="1841674"/>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19" name="38 Elipse"/>
              <p:cNvSpPr>
                <a:spLocks noChangeArrowheads="1"/>
              </p:cNvSpPr>
              <p:nvPr/>
            </p:nvSpPr>
            <p:spPr bwMode="auto">
              <a:xfrm>
                <a:off x="5012481" y="2708449"/>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20" name="52 Elipse"/>
              <p:cNvSpPr>
                <a:spLocks noChangeArrowheads="1"/>
              </p:cNvSpPr>
              <p:nvPr/>
            </p:nvSpPr>
            <p:spPr bwMode="auto">
              <a:xfrm>
                <a:off x="4725144" y="3645074"/>
                <a:ext cx="144462"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21" name="53 Elipse"/>
              <p:cNvSpPr>
                <a:spLocks noChangeArrowheads="1"/>
              </p:cNvSpPr>
              <p:nvPr/>
            </p:nvSpPr>
            <p:spPr bwMode="auto">
              <a:xfrm>
                <a:off x="4004419" y="4508674"/>
                <a:ext cx="144462"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22" name="54 Elipse"/>
              <p:cNvSpPr>
                <a:spLocks noChangeArrowheads="1"/>
              </p:cNvSpPr>
              <p:nvPr/>
            </p:nvSpPr>
            <p:spPr bwMode="auto">
              <a:xfrm>
                <a:off x="2996356" y="4005436"/>
                <a:ext cx="144463"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grpSp>
        <p:sp>
          <p:nvSpPr>
            <p:cNvPr id="22599" name="79 CuadroTexto"/>
            <p:cNvSpPr txBox="1">
              <a:spLocks noChangeArrowheads="1"/>
            </p:cNvSpPr>
            <p:nvPr/>
          </p:nvSpPr>
          <p:spPr bwMode="auto">
            <a:xfrm>
              <a:off x="5526088" y="2916238"/>
              <a:ext cx="647700" cy="368300"/>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22600" name="80 CuadroTexto"/>
            <p:cNvSpPr txBox="1">
              <a:spLocks noChangeArrowheads="1"/>
            </p:cNvSpPr>
            <p:nvPr/>
          </p:nvSpPr>
          <p:spPr bwMode="auto">
            <a:xfrm>
              <a:off x="6534150" y="3132138"/>
              <a:ext cx="649288" cy="368300"/>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22601" name="104 CuadroTexto"/>
            <p:cNvSpPr txBox="1">
              <a:spLocks noChangeArrowheads="1"/>
            </p:cNvSpPr>
            <p:nvPr/>
          </p:nvSpPr>
          <p:spPr bwMode="auto">
            <a:xfrm>
              <a:off x="6318250" y="2555875"/>
              <a:ext cx="649288" cy="369888"/>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22602" name="105 CuadroTexto"/>
            <p:cNvSpPr txBox="1">
              <a:spLocks noChangeArrowheads="1"/>
            </p:cNvSpPr>
            <p:nvPr/>
          </p:nvSpPr>
          <p:spPr bwMode="auto">
            <a:xfrm>
              <a:off x="6246813" y="3924300"/>
              <a:ext cx="647700" cy="368300"/>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22603" name="118 CuadroTexto"/>
            <p:cNvSpPr txBox="1">
              <a:spLocks noChangeArrowheads="1"/>
            </p:cNvSpPr>
            <p:nvPr/>
          </p:nvSpPr>
          <p:spPr bwMode="auto">
            <a:xfrm>
              <a:off x="7038975" y="2276475"/>
              <a:ext cx="647700" cy="369888"/>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22604" name="119 CuadroTexto"/>
            <p:cNvSpPr txBox="1">
              <a:spLocks noChangeArrowheads="1"/>
            </p:cNvSpPr>
            <p:nvPr/>
          </p:nvSpPr>
          <p:spPr bwMode="auto">
            <a:xfrm>
              <a:off x="5599113" y="3635375"/>
              <a:ext cx="647700" cy="369888"/>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22605" name="4 Elipse"/>
            <p:cNvSpPr>
              <a:spLocks noChangeArrowheads="1"/>
            </p:cNvSpPr>
            <p:nvPr/>
          </p:nvSpPr>
          <p:spPr bwMode="auto">
            <a:xfrm>
              <a:off x="5741988" y="2852738"/>
              <a:ext cx="144462" cy="144462"/>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06" name="51 Elipse"/>
            <p:cNvSpPr>
              <a:spLocks noChangeArrowheads="1"/>
            </p:cNvSpPr>
            <p:nvPr/>
          </p:nvSpPr>
          <p:spPr bwMode="auto">
            <a:xfrm>
              <a:off x="6823075" y="3429000"/>
              <a:ext cx="144463" cy="142875"/>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07" name="6 Elipse"/>
            <p:cNvSpPr>
              <a:spLocks noChangeArrowheads="1"/>
            </p:cNvSpPr>
            <p:nvPr/>
          </p:nvSpPr>
          <p:spPr bwMode="auto">
            <a:xfrm>
              <a:off x="6605588" y="2852738"/>
              <a:ext cx="144462" cy="144462"/>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08" name="39 Elipse"/>
            <p:cNvSpPr>
              <a:spLocks noChangeArrowheads="1"/>
            </p:cNvSpPr>
            <p:nvPr/>
          </p:nvSpPr>
          <p:spPr bwMode="auto">
            <a:xfrm>
              <a:off x="6605588" y="2852738"/>
              <a:ext cx="144462" cy="144462"/>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09" name="50 Elipse"/>
            <p:cNvSpPr>
              <a:spLocks noChangeArrowheads="1"/>
            </p:cNvSpPr>
            <p:nvPr/>
          </p:nvSpPr>
          <p:spPr bwMode="auto">
            <a:xfrm>
              <a:off x="6462713" y="4292600"/>
              <a:ext cx="144462" cy="144463"/>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10" name="7 Elipse"/>
            <p:cNvSpPr>
              <a:spLocks noChangeArrowheads="1"/>
            </p:cNvSpPr>
            <p:nvPr/>
          </p:nvSpPr>
          <p:spPr bwMode="auto">
            <a:xfrm>
              <a:off x="5959475" y="3932238"/>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11" name="49 Elipse"/>
            <p:cNvSpPr>
              <a:spLocks noChangeArrowheads="1"/>
            </p:cNvSpPr>
            <p:nvPr/>
          </p:nvSpPr>
          <p:spPr bwMode="auto">
            <a:xfrm>
              <a:off x="5959475" y="3932238"/>
              <a:ext cx="142875" cy="144462"/>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612" name="35 Elipse"/>
            <p:cNvSpPr>
              <a:spLocks noChangeArrowheads="1"/>
            </p:cNvSpPr>
            <p:nvPr/>
          </p:nvSpPr>
          <p:spPr bwMode="auto">
            <a:xfrm>
              <a:off x="7397750" y="2492375"/>
              <a:ext cx="144463" cy="144463"/>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grpSp>
      <p:grpSp>
        <p:nvGrpSpPr>
          <p:cNvPr id="6" name="153 Grupo"/>
          <p:cNvGrpSpPr>
            <a:grpSpLocks/>
          </p:cNvGrpSpPr>
          <p:nvPr/>
        </p:nvGrpSpPr>
        <p:grpSpPr bwMode="auto">
          <a:xfrm>
            <a:off x="3708400" y="2852738"/>
            <a:ext cx="1304925" cy="1009650"/>
            <a:chOff x="3708400" y="2852738"/>
            <a:chExt cx="1304925" cy="1009650"/>
          </a:xfrm>
        </p:grpSpPr>
        <p:sp>
          <p:nvSpPr>
            <p:cNvPr id="22554" name="222 Flecha derecha"/>
            <p:cNvSpPr>
              <a:spLocks noChangeArrowheads="1"/>
            </p:cNvSpPr>
            <p:nvPr/>
          </p:nvSpPr>
          <p:spPr bwMode="auto">
            <a:xfrm>
              <a:off x="3716338" y="2852738"/>
              <a:ext cx="1296987" cy="1009650"/>
            </a:xfrm>
            <a:prstGeom prst="rightArrow">
              <a:avLst>
                <a:gd name="adj1" fmla="val 50000"/>
                <a:gd name="adj2" fmla="val 50010"/>
              </a:avLst>
            </a:prstGeom>
            <a:noFill/>
            <a:ln w="9525" algn="ctr">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55" name="122 CuadroTexto"/>
            <p:cNvSpPr txBox="1">
              <a:spLocks noChangeArrowheads="1"/>
            </p:cNvSpPr>
            <p:nvPr/>
          </p:nvSpPr>
          <p:spPr bwMode="auto">
            <a:xfrm>
              <a:off x="3708400" y="3049588"/>
              <a:ext cx="1042988" cy="523875"/>
            </a:xfrm>
            <a:prstGeom prst="rect">
              <a:avLst/>
            </a:prstGeom>
            <a:noFill/>
            <a:ln w="9525">
              <a:noFill/>
              <a:miter lim="800000"/>
              <a:headEnd/>
              <a:tailEnd/>
            </a:ln>
          </p:spPr>
          <p:txBody>
            <a:bodyPr>
              <a:spAutoFit/>
            </a:bodyPr>
            <a:lstStyle/>
            <a:p>
              <a:pPr algn="ctr"/>
              <a:r>
                <a:rPr lang="es-ES" altLang="es-ES" sz="1400" b="1"/>
                <a:t>Mesh coloring</a:t>
              </a:r>
              <a:endParaRPr lang="es-ES" altLang="es-ES" sz="1400" b="1" baseline="-25000"/>
            </a:p>
          </p:txBody>
        </p:sp>
      </p:grpSp>
      <p:grpSp>
        <p:nvGrpSpPr>
          <p:cNvPr id="7" name="154 Grupo"/>
          <p:cNvGrpSpPr>
            <a:grpSpLocks/>
          </p:cNvGrpSpPr>
          <p:nvPr/>
        </p:nvGrpSpPr>
        <p:grpSpPr bwMode="auto">
          <a:xfrm>
            <a:off x="3022600" y="3832225"/>
            <a:ext cx="5870575" cy="2692400"/>
            <a:chOff x="3022600" y="3832225"/>
            <a:chExt cx="5870575" cy="2692400"/>
          </a:xfrm>
        </p:grpSpPr>
        <p:cxnSp>
          <p:nvCxnSpPr>
            <p:cNvPr id="22543" name="73 Conector recto"/>
            <p:cNvCxnSpPr>
              <a:cxnSpLocks noChangeShapeType="1"/>
            </p:cNvCxnSpPr>
            <p:nvPr/>
          </p:nvCxnSpPr>
          <p:spPr bwMode="auto">
            <a:xfrm>
              <a:off x="4211638" y="4438650"/>
              <a:ext cx="0" cy="1800225"/>
            </a:xfrm>
            <a:prstGeom prst="line">
              <a:avLst/>
            </a:prstGeom>
            <a:noFill/>
            <a:ln w="9525" algn="ctr">
              <a:solidFill>
                <a:schemeClr val="tx1"/>
              </a:solidFill>
              <a:prstDash val="dash"/>
              <a:round/>
              <a:headEnd/>
              <a:tailEnd/>
            </a:ln>
          </p:spPr>
        </p:cxnSp>
        <p:sp>
          <p:nvSpPr>
            <p:cNvPr id="22544" name="75 CuadroTexto"/>
            <p:cNvSpPr txBox="1">
              <a:spLocks noChangeArrowheads="1"/>
            </p:cNvSpPr>
            <p:nvPr/>
          </p:nvSpPr>
          <p:spPr bwMode="auto">
            <a:xfrm>
              <a:off x="3022600" y="4930775"/>
              <a:ext cx="1008063" cy="277813"/>
            </a:xfrm>
            <a:prstGeom prst="rect">
              <a:avLst/>
            </a:prstGeom>
            <a:noFill/>
            <a:ln w="9525">
              <a:noFill/>
              <a:miter lim="800000"/>
              <a:headEnd/>
              <a:tailEnd/>
            </a:ln>
          </p:spPr>
          <p:txBody>
            <a:bodyPr>
              <a:spAutoFit/>
            </a:bodyPr>
            <a:lstStyle/>
            <a:p>
              <a:r>
                <a:rPr lang="es-ES" altLang="es-ES" sz="1200" b="1"/>
                <a:t>Procesor-0</a:t>
              </a:r>
            </a:p>
          </p:txBody>
        </p:sp>
        <p:sp>
          <p:nvSpPr>
            <p:cNvPr id="22545" name="127 CuadroTexto"/>
            <p:cNvSpPr txBox="1">
              <a:spLocks noChangeArrowheads="1"/>
            </p:cNvSpPr>
            <p:nvPr/>
          </p:nvSpPr>
          <p:spPr bwMode="auto">
            <a:xfrm>
              <a:off x="3022600" y="5589588"/>
              <a:ext cx="1008063" cy="277812"/>
            </a:xfrm>
            <a:prstGeom prst="rect">
              <a:avLst/>
            </a:prstGeom>
            <a:noFill/>
            <a:ln w="9525">
              <a:noFill/>
              <a:miter lim="800000"/>
              <a:headEnd/>
              <a:tailEnd/>
            </a:ln>
          </p:spPr>
          <p:txBody>
            <a:bodyPr>
              <a:spAutoFit/>
            </a:bodyPr>
            <a:lstStyle/>
            <a:p>
              <a:r>
                <a:rPr lang="es-ES" altLang="es-ES" sz="1200" b="1"/>
                <a:t>Procesor-1</a:t>
              </a:r>
            </a:p>
          </p:txBody>
        </p:sp>
        <p:sp>
          <p:nvSpPr>
            <p:cNvPr id="22546" name="74 CuadroTexto"/>
            <p:cNvSpPr txBox="1">
              <a:spLocks noChangeArrowheads="1"/>
            </p:cNvSpPr>
            <p:nvPr/>
          </p:nvSpPr>
          <p:spPr bwMode="auto">
            <a:xfrm>
              <a:off x="3598863" y="6154738"/>
              <a:ext cx="647700" cy="369887"/>
            </a:xfrm>
            <a:prstGeom prst="rect">
              <a:avLst/>
            </a:prstGeom>
            <a:noFill/>
            <a:ln w="9525">
              <a:noFill/>
              <a:miter lim="800000"/>
              <a:headEnd/>
              <a:tailEnd/>
            </a:ln>
          </p:spPr>
          <p:txBody>
            <a:bodyPr>
              <a:spAutoFit/>
            </a:bodyPr>
            <a:lstStyle/>
            <a:p>
              <a:r>
                <a:rPr lang="es-ES" altLang="es-ES"/>
                <a:t>t</a:t>
              </a:r>
              <a:r>
                <a:rPr lang="es-ES" altLang="es-ES" baseline="30000"/>
                <a:t>C</a:t>
              </a:r>
              <a:r>
                <a:rPr lang="es-ES" altLang="es-ES" baseline="-25000"/>
                <a:t>0</a:t>
              </a:r>
            </a:p>
          </p:txBody>
        </p:sp>
        <p:sp>
          <p:nvSpPr>
            <p:cNvPr id="22547" name="270 Rectángulo"/>
            <p:cNvSpPr>
              <a:spLocks noChangeArrowheads="1"/>
            </p:cNvSpPr>
            <p:nvPr/>
          </p:nvSpPr>
          <p:spPr bwMode="auto">
            <a:xfrm>
              <a:off x="3924300" y="4508500"/>
              <a:ext cx="287338" cy="1584325"/>
            </a:xfrm>
            <a:prstGeom prst="rect">
              <a:avLst/>
            </a:prstGeom>
            <a:solidFill>
              <a:srgbClr val="FF8186"/>
            </a:solidFill>
            <a:ln w="19050" algn="ctr">
              <a:solidFill>
                <a:srgbClr val="7030A0"/>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2548" name="124 CuadroTexto"/>
            <p:cNvSpPr txBox="1">
              <a:spLocks noChangeArrowheads="1"/>
            </p:cNvSpPr>
            <p:nvPr/>
          </p:nvSpPr>
          <p:spPr bwMode="auto">
            <a:xfrm>
              <a:off x="3598863" y="3832225"/>
              <a:ext cx="1044575" cy="522288"/>
            </a:xfrm>
            <a:prstGeom prst="rect">
              <a:avLst/>
            </a:prstGeom>
            <a:noFill/>
            <a:ln w="9525">
              <a:noFill/>
              <a:miter lim="800000"/>
              <a:headEnd/>
              <a:tailEnd/>
            </a:ln>
          </p:spPr>
          <p:txBody>
            <a:bodyPr>
              <a:spAutoFit/>
            </a:bodyPr>
            <a:lstStyle/>
            <a:p>
              <a:pPr algn="ctr"/>
              <a:r>
                <a:rPr lang="es-ES" altLang="es-ES" sz="1400" b="1"/>
                <a:t>Coloring time</a:t>
              </a:r>
              <a:endParaRPr lang="es-ES" altLang="es-ES" sz="1400" b="1" baseline="-25000"/>
            </a:p>
          </p:txBody>
        </p:sp>
        <p:cxnSp>
          <p:nvCxnSpPr>
            <p:cNvPr id="22549" name="272 Conector recto de flecha"/>
            <p:cNvCxnSpPr>
              <a:cxnSpLocks noChangeShapeType="1"/>
              <a:stCxn id="22548" idx="2"/>
            </p:cNvCxnSpPr>
            <p:nvPr/>
          </p:nvCxnSpPr>
          <p:spPr bwMode="auto">
            <a:xfrm flipH="1">
              <a:off x="4103688" y="4354513"/>
              <a:ext cx="17462" cy="630237"/>
            </a:xfrm>
            <a:prstGeom prst="straightConnector1">
              <a:avLst/>
            </a:prstGeom>
            <a:noFill/>
            <a:ln w="28575" algn="ctr">
              <a:solidFill>
                <a:schemeClr val="tx1"/>
              </a:solidFill>
              <a:round/>
              <a:headEnd type="none" w="sm" len="sm"/>
              <a:tailEnd type="arrow" w="med" len="med"/>
            </a:ln>
          </p:spPr>
        </p:cxnSp>
        <p:cxnSp>
          <p:nvCxnSpPr>
            <p:cNvPr id="22550" name="67 Conector recto de flecha"/>
            <p:cNvCxnSpPr>
              <a:cxnSpLocks noChangeShapeType="1"/>
            </p:cNvCxnSpPr>
            <p:nvPr/>
          </p:nvCxnSpPr>
          <p:spPr bwMode="auto">
            <a:xfrm>
              <a:off x="3851275" y="6092825"/>
              <a:ext cx="4968875" cy="11113"/>
            </a:xfrm>
            <a:prstGeom prst="straightConnector1">
              <a:avLst/>
            </a:prstGeom>
            <a:noFill/>
            <a:ln w="28575" algn="ctr">
              <a:solidFill>
                <a:schemeClr val="tx1"/>
              </a:solidFill>
              <a:round/>
              <a:headEnd type="none" w="sm" len="sm"/>
              <a:tailEnd type="arrow" w="med" len="med"/>
            </a:ln>
          </p:spPr>
        </p:cxnSp>
        <p:sp>
          <p:nvSpPr>
            <p:cNvPr id="22551" name="74 CuadroTexto"/>
            <p:cNvSpPr txBox="1">
              <a:spLocks noChangeArrowheads="1"/>
            </p:cNvSpPr>
            <p:nvPr/>
          </p:nvSpPr>
          <p:spPr bwMode="auto">
            <a:xfrm>
              <a:off x="4140200" y="6154738"/>
              <a:ext cx="647700" cy="369887"/>
            </a:xfrm>
            <a:prstGeom prst="rect">
              <a:avLst/>
            </a:prstGeom>
            <a:noFill/>
            <a:ln w="9525">
              <a:noFill/>
              <a:miter lim="800000"/>
              <a:headEnd/>
              <a:tailEnd/>
            </a:ln>
          </p:spPr>
          <p:txBody>
            <a:bodyPr>
              <a:spAutoFit/>
            </a:bodyPr>
            <a:lstStyle/>
            <a:p>
              <a:r>
                <a:rPr lang="es-ES" altLang="es-ES"/>
                <a:t>t</a:t>
              </a:r>
              <a:r>
                <a:rPr lang="es-ES" altLang="es-ES" baseline="30000"/>
                <a:t>P</a:t>
              </a:r>
              <a:r>
                <a:rPr lang="es-ES" altLang="es-ES" baseline="-25000"/>
                <a:t>0</a:t>
              </a:r>
            </a:p>
          </p:txBody>
        </p:sp>
        <p:sp>
          <p:nvSpPr>
            <p:cNvPr id="22552" name="122 CuadroTexto"/>
            <p:cNvSpPr txBox="1">
              <a:spLocks noChangeArrowheads="1"/>
            </p:cNvSpPr>
            <p:nvPr/>
          </p:nvSpPr>
          <p:spPr bwMode="auto">
            <a:xfrm>
              <a:off x="7524328" y="5407025"/>
              <a:ext cx="1368847" cy="646331"/>
            </a:xfrm>
            <a:prstGeom prst="rect">
              <a:avLst/>
            </a:prstGeom>
            <a:noFill/>
            <a:ln w="9525">
              <a:noFill/>
              <a:miter lim="800000"/>
              <a:headEnd/>
              <a:tailEnd/>
            </a:ln>
          </p:spPr>
          <p:txBody>
            <a:bodyPr>
              <a:spAutoFit/>
            </a:bodyPr>
            <a:lstStyle/>
            <a:p>
              <a:pPr algn="ctr"/>
              <a:r>
                <a:rPr lang="es-ES" altLang="es-ES" b="1"/>
                <a:t>wall-clock time</a:t>
              </a:r>
              <a:endParaRPr lang="es-ES" altLang="es-ES" b="1" baseline="-25000"/>
            </a:p>
          </p:txBody>
        </p:sp>
        <p:cxnSp>
          <p:nvCxnSpPr>
            <p:cNvPr id="22553" name="73 Conector recto"/>
            <p:cNvCxnSpPr>
              <a:cxnSpLocks noChangeShapeType="1"/>
            </p:cNvCxnSpPr>
            <p:nvPr/>
          </p:nvCxnSpPr>
          <p:spPr bwMode="auto">
            <a:xfrm>
              <a:off x="3924300" y="4437063"/>
              <a:ext cx="0" cy="1800225"/>
            </a:xfrm>
            <a:prstGeom prst="line">
              <a:avLst/>
            </a:prstGeom>
            <a:noFill/>
            <a:ln w="9525" algn="ctr">
              <a:solidFill>
                <a:schemeClr val="tx1"/>
              </a:solidFill>
              <a:prstDash val="dash"/>
              <a:round/>
              <a:headEnd/>
              <a:tailEnd/>
            </a:ln>
          </p:spPr>
        </p:cxnSp>
      </p:grpSp>
      <p:sp>
        <p:nvSpPr>
          <p:cNvPr id="150" name="149 CuadroTexto"/>
          <p:cNvSpPr txBox="1">
            <a:spLocks noChangeArrowheads="1"/>
          </p:cNvSpPr>
          <p:nvPr/>
        </p:nvSpPr>
        <p:spPr bwMode="auto">
          <a:xfrm>
            <a:off x="504825" y="1127125"/>
            <a:ext cx="8893175" cy="646113"/>
          </a:xfrm>
          <a:prstGeom prst="rect">
            <a:avLst/>
          </a:prstGeom>
          <a:noFill/>
          <a:ln w="9525">
            <a:noFill/>
            <a:miter lim="800000"/>
            <a:headEnd/>
            <a:tailEnd/>
          </a:ln>
        </p:spPr>
        <p:txBody>
          <a:bodyPr>
            <a:spAutoFit/>
          </a:bodyPr>
          <a:lstStyle/>
          <a:p>
            <a:pPr marL="285750" indent="-285750"/>
            <a:r>
              <a:rPr lang="en-US" altLang="es-ES"/>
              <a:t>The following slides show our parallel algorithm for simultaneous untangling and smoothing of a tetrahedral mesh  </a:t>
            </a:r>
          </a:p>
        </p:txBody>
      </p:sp>
      <p:sp>
        <p:nvSpPr>
          <p:cNvPr id="151" name="150 CuadroTexto"/>
          <p:cNvSpPr txBox="1">
            <a:spLocks noChangeArrowheads="1"/>
          </p:cNvSpPr>
          <p:nvPr/>
        </p:nvSpPr>
        <p:spPr bwMode="auto">
          <a:xfrm>
            <a:off x="107950" y="1125538"/>
            <a:ext cx="8893175" cy="646112"/>
          </a:xfrm>
          <a:prstGeom prst="rect">
            <a:avLst/>
          </a:prstGeom>
          <a:noFill/>
          <a:ln w="9525">
            <a:noFill/>
            <a:miter lim="800000"/>
            <a:headEnd/>
            <a:tailEnd/>
          </a:ln>
        </p:spPr>
        <p:txBody>
          <a:bodyPr>
            <a:spAutoFit/>
          </a:bodyPr>
          <a:lstStyle/>
          <a:p>
            <a:r>
              <a:rPr lang="en-US" altLang="es-ES"/>
              <a:t>The parallel algorithm has to prevent two adjacent vertices from being simultaneously untangled and smoothed on different processors</a:t>
            </a:r>
          </a:p>
        </p:txBody>
      </p:sp>
      <p:sp>
        <p:nvSpPr>
          <p:cNvPr id="156" name="155 CuadroTexto"/>
          <p:cNvSpPr txBox="1">
            <a:spLocks noChangeArrowheads="1"/>
          </p:cNvSpPr>
          <p:nvPr/>
        </p:nvSpPr>
        <p:spPr bwMode="auto">
          <a:xfrm>
            <a:off x="142875" y="1125538"/>
            <a:ext cx="8893175" cy="646112"/>
          </a:xfrm>
          <a:prstGeom prst="rect">
            <a:avLst/>
          </a:prstGeom>
          <a:noFill/>
          <a:ln w="9525">
            <a:noFill/>
            <a:miter lim="800000"/>
            <a:headEnd/>
            <a:tailEnd/>
          </a:ln>
        </p:spPr>
        <p:txBody>
          <a:bodyPr>
            <a:spAutoFit/>
          </a:bodyPr>
          <a:lstStyle/>
          <a:p>
            <a:r>
              <a:rPr lang="en-US" altLang="es-ES"/>
              <a:t>This justifies the use of a graph coloring algorithm to find vertices of a mesh that have not computational dependency.</a:t>
            </a:r>
          </a:p>
        </p:txBody>
      </p:sp>
      <p:sp>
        <p:nvSpPr>
          <p:cNvPr id="157" name="156 CuadroTexto"/>
          <p:cNvSpPr txBox="1">
            <a:spLocks noChangeArrowheads="1"/>
          </p:cNvSpPr>
          <p:nvPr/>
        </p:nvSpPr>
        <p:spPr bwMode="auto">
          <a:xfrm>
            <a:off x="468313" y="1125538"/>
            <a:ext cx="8893175" cy="646112"/>
          </a:xfrm>
          <a:prstGeom prst="rect">
            <a:avLst/>
          </a:prstGeom>
          <a:noFill/>
          <a:ln w="9525">
            <a:noFill/>
            <a:miter lim="800000"/>
            <a:headEnd/>
            <a:tailEnd/>
          </a:ln>
        </p:spPr>
        <p:txBody>
          <a:bodyPr>
            <a:spAutoFit/>
          </a:bodyPr>
          <a:lstStyle/>
          <a:p>
            <a:r>
              <a:rPr lang="en-US" altLang="es-ES"/>
              <a:t>With this coloring method the mesh is partitioned in a disjoint sequence of independent sets: red, blue, green, etc. </a:t>
            </a:r>
          </a:p>
        </p:txBody>
      </p:sp>
      <p:sp>
        <p:nvSpPr>
          <p:cNvPr id="158" name="157 CuadroTexto"/>
          <p:cNvSpPr txBox="1">
            <a:spLocks noChangeArrowheads="1"/>
          </p:cNvSpPr>
          <p:nvPr/>
        </p:nvSpPr>
        <p:spPr bwMode="auto">
          <a:xfrm>
            <a:off x="179388" y="1127125"/>
            <a:ext cx="8893175" cy="646113"/>
          </a:xfrm>
          <a:prstGeom prst="rect">
            <a:avLst/>
          </a:prstGeom>
          <a:noFill/>
          <a:ln w="9525">
            <a:noFill/>
            <a:miter lim="800000"/>
            <a:headEnd/>
            <a:tailEnd/>
          </a:ln>
        </p:spPr>
        <p:txBody>
          <a:bodyPr>
            <a:spAutoFit/>
          </a:bodyPr>
          <a:lstStyle/>
          <a:p>
            <a:r>
              <a:rPr lang="en-US" altLang="es-ES"/>
              <a:t>This a preprocessing step in our parallel algorithm and the respective wall-clock time has been measured</a:t>
            </a:r>
          </a:p>
        </p:txBody>
      </p:sp>
      <p:sp>
        <p:nvSpPr>
          <p:cNvPr id="159" name="158 Elipse"/>
          <p:cNvSpPr>
            <a:spLocks noChangeArrowheads="1"/>
          </p:cNvSpPr>
          <p:nvPr/>
        </p:nvSpPr>
        <p:spPr bwMode="auto">
          <a:xfrm>
            <a:off x="1258888" y="3284538"/>
            <a:ext cx="936625" cy="1296987"/>
          </a:xfrm>
          <a:prstGeom prst="ellipse">
            <a:avLst/>
          </a:prstGeom>
          <a:noFill/>
          <a:ln w="28575" algn="ctr">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60" name="159 CuadroTexto"/>
          <p:cNvSpPr txBox="1">
            <a:spLocks noChangeArrowheads="1"/>
          </p:cNvSpPr>
          <p:nvPr/>
        </p:nvSpPr>
        <p:spPr bwMode="auto">
          <a:xfrm>
            <a:off x="900113" y="5435600"/>
            <a:ext cx="2016125" cy="369888"/>
          </a:xfrm>
          <a:prstGeom prst="rect">
            <a:avLst/>
          </a:prstGeom>
          <a:noFill/>
          <a:ln w="9525">
            <a:noFill/>
            <a:miter lim="800000"/>
            <a:headEnd/>
            <a:tailEnd/>
          </a:ln>
        </p:spPr>
        <p:txBody>
          <a:bodyPr>
            <a:spAutoFit/>
          </a:bodyPr>
          <a:lstStyle/>
          <a:p>
            <a:pPr algn="ctr"/>
            <a:r>
              <a:rPr lang="es-ES" altLang="es-ES" b="1"/>
              <a:t>INPUT MESH</a:t>
            </a:r>
          </a:p>
        </p:txBody>
      </p:sp>
      <p:sp>
        <p:nvSpPr>
          <p:cNvPr id="161" name="160 CuadroTexto"/>
          <p:cNvSpPr txBox="1">
            <a:spLocks noChangeArrowheads="1"/>
          </p:cNvSpPr>
          <p:nvPr/>
        </p:nvSpPr>
        <p:spPr bwMode="auto">
          <a:xfrm>
            <a:off x="7524750" y="3933825"/>
            <a:ext cx="2016125" cy="646113"/>
          </a:xfrm>
          <a:prstGeom prst="rect">
            <a:avLst/>
          </a:prstGeom>
          <a:noFill/>
          <a:ln w="9525">
            <a:noFill/>
            <a:miter lim="800000"/>
            <a:headEnd/>
            <a:tailEnd/>
          </a:ln>
        </p:spPr>
        <p:txBody>
          <a:bodyPr>
            <a:spAutoFit/>
          </a:bodyPr>
          <a:lstStyle/>
          <a:p>
            <a:pPr algn="ctr"/>
            <a:r>
              <a:rPr lang="es-ES" altLang="es-ES" b="1"/>
              <a:t>COLORED MESH</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box(in)">
                                      <p:cBhvr>
                                        <p:cTn id="7" dur="500"/>
                                        <p:tgtEl>
                                          <p:spTgt spid="150"/>
                                        </p:tgtEl>
                                      </p:cBhvr>
                                    </p:animEffect>
                                  </p:childTnLst>
                                  <p:subTnLst>
                                    <p:set>
                                      <p:cBhvr override="childStyle">
                                        <p:cTn dur="1" fill="hold" display="0" masterRel="nextClick" afterEffect="1"/>
                                        <p:tgtEl>
                                          <p:spTgt spid="150"/>
                                        </p:tgtEl>
                                        <p:attrNameLst>
                                          <p:attrName>style.visibility</p:attrName>
                                        </p:attrNameLst>
                                      </p:cBhvr>
                                      <p:to>
                                        <p:strVal val="hidden"/>
                                      </p:to>
                                    </p:set>
                                  </p:sub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box(in)">
                                      <p:cBhvr>
                                        <p:cTn id="13" dur="500"/>
                                        <p:tgtEl>
                                          <p:spTgt spid="1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box(in)">
                                      <p:cBhvr>
                                        <p:cTn id="18" dur="500"/>
                                        <p:tgtEl>
                                          <p:spTgt spid="151"/>
                                        </p:tgtEl>
                                      </p:cBhvr>
                                    </p:animEffect>
                                  </p:childTnLst>
                                  <p:subTnLst>
                                    <p:set>
                                      <p:cBhvr override="childStyle">
                                        <p:cTn dur="1" fill="hold" display="0" masterRel="nextClick" afterEffect="1"/>
                                        <p:tgtEl>
                                          <p:spTgt spid="151"/>
                                        </p:tgtEl>
                                        <p:attrNameLst>
                                          <p:attrName>style.visibility</p:attrName>
                                        </p:attrNameLst>
                                      </p:cBhvr>
                                      <p:to>
                                        <p:strVal val="hidden"/>
                                      </p:to>
                                    </p:set>
                                  </p:subTnLst>
                                </p:cTn>
                              </p:par>
                              <p:par>
                                <p:cTn id="19" presetID="4" presetClass="entr" presetSubtype="16" fill="hold" grpId="0" nodeType="with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box(in)">
                                      <p:cBhvr>
                                        <p:cTn id="21" dur="500"/>
                                        <p:tgtEl>
                                          <p:spTgt spid="1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box(in)">
                                      <p:cBhvr>
                                        <p:cTn id="26" dur="500"/>
                                        <p:tgtEl>
                                          <p:spTgt spid="156"/>
                                        </p:tgtEl>
                                      </p:cBhvr>
                                    </p:animEffect>
                                  </p:childTnLst>
                                  <p:subTnLst>
                                    <p:set>
                                      <p:cBhvr override="childStyle">
                                        <p:cTn dur="1" fill="hold" display="0" masterRel="nextClick" afterEffect="1"/>
                                        <p:tgtEl>
                                          <p:spTgt spid="15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box(in)">
                                      <p:cBhvr>
                                        <p:cTn id="31" dur="500"/>
                                        <p:tgtEl>
                                          <p:spTgt spid="157"/>
                                        </p:tgtEl>
                                      </p:cBhvr>
                                    </p:animEffect>
                                  </p:childTnLst>
                                  <p:subTnLst>
                                    <p:set>
                                      <p:cBhvr override="childStyle">
                                        <p:cTn dur="1" fill="hold" display="0" masterRel="nextClick" afterEffect="1"/>
                                        <p:tgtEl>
                                          <p:spTgt spid="157"/>
                                        </p:tgtEl>
                                        <p:attrNameLst>
                                          <p:attrName>style.visibility</p:attrName>
                                        </p:attrNameLst>
                                      </p:cBhvr>
                                      <p:to>
                                        <p:strVal val="hidden"/>
                                      </p:to>
                                    </p:set>
                                  </p:subTnLst>
                                </p:cTn>
                              </p:par>
                              <p:par>
                                <p:cTn id="32" presetID="4"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ox(in)">
                                      <p:cBhvr>
                                        <p:cTn id="34" dur="500"/>
                                        <p:tgtEl>
                                          <p:spTgt spid="4"/>
                                        </p:tgtEl>
                                      </p:cBhvr>
                                    </p:animEffect>
                                  </p:childTnLst>
                                </p:cTn>
                              </p:par>
                              <p:par>
                                <p:cTn id="35" presetID="4"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61"/>
                                        </p:tgtEl>
                                        <p:attrNameLst>
                                          <p:attrName>style.visibility</p:attrName>
                                        </p:attrNameLst>
                                      </p:cBhvr>
                                      <p:to>
                                        <p:strVal val="visible"/>
                                      </p:to>
                                    </p:set>
                                    <p:animEffect transition="in" filter="box(in)">
                                      <p:cBhvr>
                                        <p:cTn id="40" dur="500"/>
                                        <p:tgtEl>
                                          <p:spTgt spid="16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box(in)">
                                      <p:cBhvr>
                                        <p:cTn id="45" dur="500"/>
                                        <p:tgtEl>
                                          <p:spTgt spid="158"/>
                                        </p:tgtEl>
                                      </p:cBhvr>
                                    </p:animEffect>
                                  </p:childTnLst>
                                </p:cTn>
                              </p:par>
                              <p:par>
                                <p:cTn id="46" presetID="4"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ox(in)">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56" grpId="0"/>
      <p:bldP spid="157" grpId="0"/>
      <p:bldP spid="158" grpId="0"/>
      <p:bldP spid="159" grpId="0" animBg="1"/>
      <p:bldP spid="160" grpId="0"/>
      <p:bldP spid="1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2 Marcador de contenido"/>
          <p:cNvSpPr>
            <a:spLocks noGrp="1"/>
          </p:cNvSpPr>
          <p:nvPr>
            <p:ph idx="1"/>
          </p:nvPr>
        </p:nvSpPr>
        <p:spPr>
          <a:xfrm>
            <a:off x="34925" y="847725"/>
            <a:ext cx="5221288" cy="4525963"/>
          </a:xfrm>
        </p:spPr>
        <p:txBody>
          <a:bodyPr/>
          <a:lstStyle/>
          <a:p>
            <a:pPr marL="263525" indent="-263525" eaLnBrk="1" hangingPunct="1"/>
            <a:r>
              <a:rPr lang="en-US" altLang="es-ES" smtClean="0">
                <a:ea typeface="ＭＳ Ｐゴシック" pitchFamily="34" charset="-128"/>
              </a:rPr>
              <a:t>Engineering modeling/design and analysis of real systems are becoming increasingly complex</a:t>
            </a:r>
          </a:p>
          <a:p>
            <a:pPr marL="893763" lvl="1" indent="-220663" eaLnBrk="1" hangingPunct="1"/>
            <a:r>
              <a:rPr lang="en-US" altLang="es-ES" sz="1600" smtClean="0">
                <a:ea typeface="ＭＳ Ｐゴシック" pitchFamily="34" charset="-128"/>
              </a:rPr>
              <a:t>A typical automobile consists of about 3 Kparts and a nuclear submarine 1 Mparts</a:t>
            </a:r>
          </a:p>
          <a:p>
            <a:pPr marL="263525" indent="-263525" eaLnBrk="1" hangingPunct="1"/>
            <a:r>
              <a:rPr lang="en-US" altLang="es-ES" smtClean="0">
                <a:ea typeface="ＭＳ Ｐゴシック" pitchFamily="34" charset="-128"/>
              </a:rPr>
              <a:t>The </a:t>
            </a:r>
            <a:r>
              <a:rPr lang="en-US" altLang="en-GB" smtClean="0">
                <a:ea typeface="ＭＳ Ｐゴシック" pitchFamily="34" charset="-128"/>
              </a:rPr>
              <a:t>“</a:t>
            </a:r>
            <a:r>
              <a:rPr lang="en-US" altLang="es-ES" smtClean="0">
                <a:ea typeface="ＭＳ Ｐゴシック" pitchFamily="34" charset="-128"/>
              </a:rPr>
              <a:t>80/20</a:t>
            </a:r>
            <a:r>
              <a:rPr lang="en-US" altLang="en-GB" smtClean="0">
                <a:ea typeface="ＭＳ Ｐゴシック" pitchFamily="34" charset="-128"/>
              </a:rPr>
              <a:t>”</a:t>
            </a:r>
            <a:r>
              <a:rPr lang="en-US" altLang="es-ES" smtClean="0">
                <a:ea typeface="ＭＳ Ｐゴシック" pitchFamily="34" charset="-128"/>
              </a:rPr>
              <a:t> modeling/analysis ratio seems to be a very common industrial experience:</a:t>
            </a:r>
          </a:p>
          <a:p>
            <a:pPr marL="893763" lvl="1" indent="-220663" eaLnBrk="1" hangingPunct="1"/>
            <a:r>
              <a:rPr lang="en-US" altLang="es-ES" sz="1600" smtClean="0">
                <a:ea typeface="ＭＳ Ｐゴシック" pitchFamily="34" charset="-128"/>
              </a:rPr>
              <a:t>Modeling accounts for about 80% of time</a:t>
            </a:r>
          </a:p>
          <a:p>
            <a:pPr marL="893763" lvl="1" indent="-220663" eaLnBrk="1" hangingPunct="1"/>
            <a:r>
              <a:rPr lang="en-US" altLang="es-ES" sz="1600" smtClean="0">
                <a:ea typeface="ＭＳ Ｐゴシック" pitchFamily="34" charset="-128"/>
              </a:rPr>
              <a:t>Analysis accounts for about 20% of time</a:t>
            </a:r>
          </a:p>
          <a:p>
            <a:pPr marL="263525" indent="-263525" eaLnBrk="1" hangingPunct="1"/>
            <a:r>
              <a:rPr lang="en-US" altLang="es-ES" smtClean="0">
                <a:ea typeface="ＭＳ Ｐゴシック" pitchFamily="34" charset="-128"/>
              </a:rPr>
              <a:t>In the engineering process, there are many methods that are time consuming</a:t>
            </a:r>
          </a:p>
          <a:p>
            <a:pPr marL="263525" indent="-263525" eaLnBrk="1" hangingPunct="1"/>
            <a:r>
              <a:rPr lang="en-US" altLang="es-ES" smtClean="0">
                <a:ea typeface="ＭＳ Ｐゴシック" pitchFamily="34" charset="-128"/>
              </a:rPr>
              <a:t>Mesh generation accounts for 20% of overall time and may take as much CPU-time as field solver</a:t>
            </a:r>
          </a:p>
        </p:txBody>
      </p:sp>
      <p:sp>
        <p:nvSpPr>
          <p:cNvPr id="3" name="1 Título"/>
          <p:cNvSpPr>
            <a:spLocks noGrp="1"/>
          </p:cNvSpPr>
          <p:nvPr>
            <p:ph type="title"/>
          </p:nvPr>
        </p:nvSpPr>
        <p:spPr>
          <a:xfrm>
            <a:off x="242888" y="207963"/>
            <a:ext cx="8686800" cy="577850"/>
          </a:xfrm>
        </p:spPr>
        <p:txBody>
          <a:bodyPr/>
          <a:lstStyle/>
          <a:p>
            <a:pPr eaLnBrk="1" hangingPunct="1"/>
            <a:r>
              <a:rPr lang="en-US" altLang="es-ES" smtClean="0">
                <a:ea typeface="ＭＳ Ｐゴシック" pitchFamily="34" charset="-128"/>
              </a:rPr>
              <a:t>Motivation: </a:t>
            </a:r>
            <a:r>
              <a:rPr lang="en-US" altLang="es-ES" sz="3200" smtClean="0">
                <a:ea typeface="ＭＳ Ｐゴシック" pitchFamily="34" charset="-128"/>
              </a:rPr>
              <a:t>relevance of mesh generation</a:t>
            </a:r>
            <a:endParaRPr lang="en-US" altLang="es-ES" smtClean="0">
              <a:solidFill>
                <a:srgbClr val="0070C0"/>
              </a:solidFill>
              <a:ea typeface="ＭＳ Ｐゴシック" pitchFamily="34" charset="-128"/>
            </a:endParaRPr>
          </a:p>
        </p:txBody>
      </p:sp>
      <p:pic>
        <p:nvPicPr>
          <p:cNvPr id="5125" name="Picture 7" descr="http://alliancegroup.net/wp-content/uploads/2012/04/Pareto.jpg"/>
          <p:cNvPicPr>
            <a:picLocks noChangeAspect="1" noChangeArrowheads="1"/>
          </p:cNvPicPr>
          <p:nvPr/>
        </p:nvPicPr>
        <p:blipFill>
          <a:blip r:embed="rId3"/>
          <a:srcRect/>
          <a:stretch>
            <a:fillRect/>
          </a:stretch>
        </p:blipFill>
        <p:spPr bwMode="auto">
          <a:xfrm>
            <a:off x="5162550" y="3502025"/>
            <a:ext cx="2001838" cy="1871663"/>
          </a:xfrm>
          <a:prstGeom prst="rect">
            <a:avLst/>
          </a:prstGeom>
          <a:noFill/>
          <a:ln w="9525">
            <a:noFill/>
            <a:miter lim="800000"/>
            <a:headEnd/>
            <a:tailEnd/>
          </a:ln>
        </p:spPr>
      </p:pic>
      <p:pic>
        <p:nvPicPr>
          <p:cNvPr id="5126" name="6 Imagen" descr="Imagen6.png"/>
          <p:cNvPicPr>
            <a:picLocks noChangeAspect="1"/>
          </p:cNvPicPr>
          <p:nvPr/>
        </p:nvPicPr>
        <p:blipFill>
          <a:blip r:embed="rId4"/>
          <a:srcRect/>
          <a:stretch>
            <a:fillRect/>
          </a:stretch>
        </p:blipFill>
        <p:spPr bwMode="auto">
          <a:xfrm>
            <a:off x="7253288" y="4267200"/>
            <a:ext cx="1782762" cy="2257425"/>
          </a:xfrm>
          <a:prstGeom prst="rect">
            <a:avLst/>
          </a:prstGeom>
          <a:noFill/>
          <a:ln w="9525">
            <a:noFill/>
            <a:miter lim="800000"/>
            <a:headEnd/>
            <a:tailEnd/>
          </a:ln>
        </p:spPr>
      </p:pic>
      <p:grpSp>
        <p:nvGrpSpPr>
          <p:cNvPr id="2" name="7 Grupo"/>
          <p:cNvGrpSpPr>
            <a:grpSpLocks/>
          </p:cNvGrpSpPr>
          <p:nvPr/>
        </p:nvGrpSpPr>
        <p:grpSpPr bwMode="auto">
          <a:xfrm>
            <a:off x="5292725" y="765175"/>
            <a:ext cx="3851275" cy="2735263"/>
            <a:chOff x="5292725" y="692696"/>
            <a:chExt cx="3851275" cy="2736304"/>
          </a:xfrm>
        </p:grpSpPr>
        <p:pic>
          <p:nvPicPr>
            <p:cNvPr id="5127" name="Picture 5" descr="http://origin-ars.els-cdn.com/content/image/1-s2.0-S0045782509000875-gr1.jpg"/>
            <p:cNvPicPr>
              <a:picLocks noChangeAspect="1" noChangeArrowheads="1"/>
            </p:cNvPicPr>
            <p:nvPr/>
          </p:nvPicPr>
          <p:blipFill>
            <a:blip r:embed="rId5"/>
            <a:srcRect/>
            <a:stretch>
              <a:fillRect/>
            </a:stretch>
          </p:blipFill>
          <p:spPr bwMode="auto">
            <a:xfrm>
              <a:off x="5292725" y="1098550"/>
              <a:ext cx="3851275" cy="2330450"/>
            </a:xfrm>
            <a:prstGeom prst="rect">
              <a:avLst/>
            </a:prstGeom>
            <a:noFill/>
            <a:ln w="9525">
              <a:noFill/>
              <a:miter lim="800000"/>
              <a:headEnd/>
              <a:tailEnd/>
            </a:ln>
          </p:spPr>
        </p:pic>
        <p:sp>
          <p:nvSpPr>
            <p:cNvPr id="5128" name="6 CuadroTexto"/>
            <p:cNvSpPr txBox="1">
              <a:spLocks noChangeArrowheads="1"/>
            </p:cNvSpPr>
            <p:nvPr/>
          </p:nvSpPr>
          <p:spPr bwMode="auto">
            <a:xfrm>
              <a:off x="5580112" y="692696"/>
              <a:ext cx="2736304" cy="738664"/>
            </a:xfrm>
            <a:prstGeom prst="rect">
              <a:avLst/>
            </a:prstGeom>
            <a:noFill/>
            <a:ln w="9525">
              <a:noFill/>
              <a:miter lim="800000"/>
              <a:headEnd/>
              <a:tailEnd/>
            </a:ln>
          </p:spPr>
          <p:txBody>
            <a:bodyPr>
              <a:spAutoFit/>
            </a:bodyPr>
            <a:lstStyle/>
            <a:p>
              <a:pPr algn="ctr"/>
              <a:r>
                <a:rPr lang="es-ES" altLang="es-ES" sz="1400" b="1"/>
                <a:t>Design complexity vs manufacturing time </a:t>
              </a:r>
            </a:p>
            <a:p>
              <a:pPr algn="ctr"/>
              <a:r>
                <a:rPr lang="es-ES" altLang="es-ES" sz="1400" b="1"/>
                <a:t>(</a:t>
              </a:r>
              <a:r>
                <a:rPr lang="en-US" altLang="es-ES" sz="1400"/>
                <a:t>Von Cottrell, Hughes, Bazilevs)</a:t>
              </a:r>
              <a:endParaRPr lang="es-ES" altLang="es-ES" sz="1400" b="1"/>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2000"/>
                                        <p:tgtEl>
                                          <p:spTgt spid="51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Effect transition="in" filter="fade">
                                      <p:cBhvr>
                                        <p:cTn id="18" dur="2000"/>
                                        <p:tgtEl>
                                          <p:spTgt spid="512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fade">
                                      <p:cBhvr>
                                        <p:cTn id="21" dur="2000"/>
                                        <p:tgtEl>
                                          <p:spTgt spid="512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fade">
                                      <p:cBhvr>
                                        <p:cTn id="24" dur="2000"/>
                                        <p:tgtEl>
                                          <p:spTgt spid="512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125"/>
                                        </p:tgtEl>
                                        <p:attrNameLst>
                                          <p:attrName>style.visibility</p:attrName>
                                        </p:attrNameLst>
                                      </p:cBhvr>
                                      <p:to>
                                        <p:strVal val="visible"/>
                                      </p:to>
                                    </p:set>
                                    <p:animEffect transition="in" filter="fade">
                                      <p:cBhvr>
                                        <p:cTn id="27" dur="2000"/>
                                        <p:tgtEl>
                                          <p:spTgt spid="51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2000"/>
                                        <p:tgtEl>
                                          <p:spTgt spid="51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2000"/>
                                        <p:tgtEl>
                                          <p:spTgt spid="512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126"/>
                                        </p:tgtEl>
                                        <p:attrNameLst>
                                          <p:attrName>style.visibility</p:attrName>
                                        </p:attrNameLst>
                                      </p:cBhvr>
                                      <p:to>
                                        <p:strVal val="visible"/>
                                      </p:to>
                                    </p:set>
                                    <p:animEffect transition="in" filter="fade">
                                      <p:cBhvr>
                                        <p:cTn id="40"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Título"/>
          <p:cNvSpPr>
            <a:spLocks noGrp="1"/>
          </p:cNvSpPr>
          <p:nvPr>
            <p:ph type="title"/>
          </p:nvPr>
        </p:nvSpPr>
        <p:spPr>
          <a:xfrm>
            <a:off x="609600" y="44450"/>
            <a:ext cx="8001000" cy="577850"/>
          </a:xfrm>
        </p:spPr>
        <p:txBody>
          <a:bodyPr/>
          <a:lstStyle/>
          <a:p>
            <a:r>
              <a:rPr lang="es-ES" altLang="es-ES" smtClean="0">
                <a:ea typeface="ＭＳ Ｐゴシック" pitchFamily="34" charset="-128"/>
              </a:rPr>
              <a:t>Parallel mesh optimization</a:t>
            </a:r>
          </a:p>
        </p:txBody>
      </p:sp>
      <p:grpSp>
        <p:nvGrpSpPr>
          <p:cNvPr id="2" name="178 Grupo"/>
          <p:cNvGrpSpPr>
            <a:grpSpLocks/>
          </p:cNvGrpSpPr>
          <p:nvPr/>
        </p:nvGrpSpPr>
        <p:grpSpPr bwMode="auto">
          <a:xfrm>
            <a:off x="2987675" y="4202113"/>
            <a:ext cx="1727200" cy="2344737"/>
            <a:chOff x="2987675" y="4202113"/>
            <a:chExt cx="1727200" cy="2344737"/>
          </a:xfrm>
        </p:grpSpPr>
        <p:cxnSp>
          <p:nvCxnSpPr>
            <p:cNvPr id="23723" name="73 Conector recto"/>
            <p:cNvCxnSpPr>
              <a:cxnSpLocks noChangeShapeType="1"/>
            </p:cNvCxnSpPr>
            <p:nvPr/>
          </p:nvCxnSpPr>
          <p:spPr bwMode="auto">
            <a:xfrm>
              <a:off x="3130550" y="4449763"/>
              <a:ext cx="0" cy="1800225"/>
            </a:xfrm>
            <a:prstGeom prst="line">
              <a:avLst/>
            </a:prstGeom>
            <a:noFill/>
            <a:ln w="9525" algn="ctr">
              <a:solidFill>
                <a:schemeClr val="tx1"/>
              </a:solidFill>
              <a:prstDash val="dash"/>
              <a:round/>
              <a:headEnd/>
              <a:tailEnd/>
            </a:ln>
          </p:spPr>
        </p:cxnSp>
        <p:sp>
          <p:nvSpPr>
            <p:cNvPr id="23724" name="74 CuadroTexto"/>
            <p:cNvSpPr txBox="1">
              <a:spLocks noChangeArrowheads="1"/>
            </p:cNvSpPr>
            <p:nvPr/>
          </p:nvSpPr>
          <p:spPr bwMode="auto">
            <a:xfrm>
              <a:off x="2987675" y="6176963"/>
              <a:ext cx="647700" cy="369887"/>
            </a:xfrm>
            <a:prstGeom prst="rect">
              <a:avLst/>
            </a:prstGeom>
            <a:noFill/>
            <a:ln w="9525">
              <a:noFill/>
              <a:miter lim="800000"/>
              <a:headEnd/>
              <a:tailEnd/>
            </a:ln>
          </p:spPr>
          <p:txBody>
            <a:bodyPr>
              <a:spAutoFit/>
            </a:bodyPr>
            <a:lstStyle/>
            <a:p>
              <a:r>
                <a:rPr lang="es-ES" altLang="es-ES"/>
                <a:t>t</a:t>
              </a:r>
              <a:r>
                <a:rPr lang="es-ES" altLang="es-ES" baseline="30000"/>
                <a:t>P</a:t>
              </a:r>
              <a:r>
                <a:rPr lang="es-ES" altLang="es-ES" baseline="-25000"/>
                <a:t>0</a:t>
              </a:r>
            </a:p>
          </p:txBody>
        </p:sp>
        <p:sp>
          <p:nvSpPr>
            <p:cNvPr id="23725" name="77 Elipse"/>
            <p:cNvSpPr>
              <a:spLocks noChangeArrowheads="1"/>
            </p:cNvSpPr>
            <p:nvPr/>
          </p:nvSpPr>
          <p:spPr bwMode="auto">
            <a:xfrm>
              <a:off x="3130550" y="5024438"/>
              <a:ext cx="144463" cy="144462"/>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26" name="78 Forma libre"/>
            <p:cNvSpPr>
              <a:spLocks/>
            </p:cNvSpPr>
            <p:nvPr/>
          </p:nvSpPr>
          <p:spPr bwMode="auto">
            <a:xfrm rot="-5400000">
              <a:off x="3578225" y="4794251"/>
              <a:ext cx="130175" cy="590550"/>
            </a:xfrm>
            <a:custGeom>
              <a:avLst/>
              <a:gdLst>
                <a:gd name="T0" fmla="*/ 56024 w 130097"/>
                <a:gd name="T1" fmla="*/ 0 h 591015"/>
                <a:gd name="T2" fmla="*/ 123255 w 130097"/>
                <a:gd name="T3" fmla="*/ 110812 h 591015"/>
                <a:gd name="T4" fmla="*/ 11207 w 130097"/>
                <a:gd name="T5" fmla="*/ 221625 h 591015"/>
                <a:gd name="T6" fmla="*/ 56024 w 130097"/>
                <a:gd name="T7" fmla="*/ 365681 h 591015"/>
                <a:gd name="T8" fmla="*/ 100841 w 130097"/>
                <a:gd name="T9" fmla="*/ 432168 h 591015"/>
                <a:gd name="T10" fmla="*/ 33613 w 130097"/>
                <a:gd name="T11" fmla="*/ 587305 h 591015"/>
                <a:gd name="T12" fmla="*/ 33613 w 130097"/>
                <a:gd name="T13" fmla="*/ 587305 h 591015"/>
                <a:gd name="T14" fmla="*/ 33613 w 130097"/>
                <a:gd name="T15" fmla="*/ 587305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3727" name="81 CuadroTexto"/>
            <p:cNvSpPr txBox="1">
              <a:spLocks noChangeArrowheads="1"/>
            </p:cNvSpPr>
            <p:nvPr/>
          </p:nvSpPr>
          <p:spPr bwMode="auto">
            <a:xfrm>
              <a:off x="3059113" y="4737100"/>
              <a:ext cx="647700" cy="369888"/>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23728" name="82 Elipse"/>
            <p:cNvSpPr>
              <a:spLocks noChangeArrowheads="1"/>
            </p:cNvSpPr>
            <p:nvPr/>
          </p:nvSpPr>
          <p:spPr bwMode="auto">
            <a:xfrm>
              <a:off x="3995738" y="5024438"/>
              <a:ext cx="144462" cy="144462"/>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29" name="83 CuadroTexto"/>
            <p:cNvSpPr txBox="1">
              <a:spLocks noChangeArrowheads="1"/>
            </p:cNvSpPr>
            <p:nvPr/>
          </p:nvSpPr>
          <p:spPr bwMode="auto">
            <a:xfrm>
              <a:off x="3779838" y="4665663"/>
              <a:ext cx="647700" cy="368300"/>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23730" name="87 Elipse"/>
            <p:cNvSpPr>
              <a:spLocks noChangeArrowheads="1"/>
            </p:cNvSpPr>
            <p:nvPr/>
          </p:nvSpPr>
          <p:spPr bwMode="auto">
            <a:xfrm>
              <a:off x="3130550" y="5673725"/>
              <a:ext cx="144463" cy="142875"/>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31" name="88 Forma libre"/>
            <p:cNvSpPr>
              <a:spLocks/>
            </p:cNvSpPr>
            <p:nvPr/>
          </p:nvSpPr>
          <p:spPr bwMode="auto">
            <a:xfrm rot="-5400000">
              <a:off x="3420269" y="5601494"/>
              <a:ext cx="142875" cy="287337"/>
            </a:xfrm>
            <a:custGeom>
              <a:avLst/>
              <a:gdLst>
                <a:gd name="T0" fmla="*/ 130602 w 130097"/>
                <a:gd name="T1" fmla="*/ 0 h 591015"/>
                <a:gd name="T2" fmla="*/ 287322 w 130097"/>
                <a:gd name="T3" fmla="*/ 170 h 591015"/>
                <a:gd name="T4" fmla="*/ 26119 w 130097"/>
                <a:gd name="T5" fmla="*/ 339 h 591015"/>
                <a:gd name="T6" fmla="*/ 130602 w 130097"/>
                <a:gd name="T7" fmla="*/ 560 h 591015"/>
                <a:gd name="T8" fmla="*/ 235084 w 130097"/>
                <a:gd name="T9" fmla="*/ 662 h 591015"/>
                <a:gd name="T10" fmla="*/ 78359 w 130097"/>
                <a:gd name="T11" fmla="*/ 899 h 591015"/>
                <a:gd name="T12" fmla="*/ 78359 w 130097"/>
                <a:gd name="T13" fmla="*/ 899 h 591015"/>
                <a:gd name="T14" fmla="*/ 78359 w 130097"/>
                <a:gd name="T15" fmla="*/ 899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3732" name="89 CuadroTexto"/>
            <p:cNvSpPr txBox="1">
              <a:spLocks noChangeArrowheads="1"/>
            </p:cNvSpPr>
            <p:nvPr/>
          </p:nvSpPr>
          <p:spPr bwMode="auto">
            <a:xfrm>
              <a:off x="3059113" y="5384800"/>
              <a:ext cx="647700" cy="369888"/>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23733" name="90 Elipse"/>
            <p:cNvSpPr>
              <a:spLocks noChangeArrowheads="1"/>
            </p:cNvSpPr>
            <p:nvPr/>
          </p:nvSpPr>
          <p:spPr bwMode="auto">
            <a:xfrm>
              <a:off x="3706813" y="5673725"/>
              <a:ext cx="144462" cy="142875"/>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34" name="91 CuadroTexto"/>
            <p:cNvSpPr txBox="1">
              <a:spLocks noChangeArrowheads="1"/>
            </p:cNvSpPr>
            <p:nvPr/>
          </p:nvSpPr>
          <p:spPr bwMode="auto">
            <a:xfrm>
              <a:off x="3563938" y="5364163"/>
              <a:ext cx="647700" cy="369887"/>
            </a:xfrm>
            <a:prstGeom prst="rect">
              <a:avLst/>
            </a:prstGeom>
            <a:noFill/>
            <a:ln w="9525">
              <a:noFill/>
              <a:miter lim="800000"/>
              <a:headEnd/>
              <a:tailEnd/>
            </a:ln>
          </p:spPr>
          <p:txBody>
            <a:bodyPr>
              <a:spAutoFit/>
            </a:bodyPr>
            <a:lstStyle/>
            <a:p>
              <a:r>
                <a:rPr lang="es-ES" altLang="es-ES"/>
                <a:t>v’</a:t>
              </a:r>
              <a:r>
                <a:rPr lang="es-ES" altLang="es-ES" baseline="-25000"/>
                <a:t>5</a:t>
              </a:r>
            </a:p>
          </p:txBody>
        </p:sp>
        <p:cxnSp>
          <p:nvCxnSpPr>
            <p:cNvPr id="23735" name="92 Conector recto"/>
            <p:cNvCxnSpPr>
              <a:cxnSpLocks noChangeShapeType="1"/>
            </p:cNvCxnSpPr>
            <p:nvPr/>
          </p:nvCxnSpPr>
          <p:spPr bwMode="auto">
            <a:xfrm>
              <a:off x="4211638" y="4449763"/>
              <a:ext cx="0" cy="1800225"/>
            </a:xfrm>
            <a:prstGeom prst="line">
              <a:avLst/>
            </a:prstGeom>
            <a:noFill/>
            <a:ln w="9525" algn="ctr">
              <a:solidFill>
                <a:schemeClr val="tx1"/>
              </a:solidFill>
              <a:prstDash val="dash"/>
              <a:round/>
              <a:headEnd/>
              <a:tailEnd/>
            </a:ln>
          </p:spPr>
        </p:cxnSp>
        <p:sp>
          <p:nvSpPr>
            <p:cNvPr id="23736" name="93 CuadroTexto"/>
            <p:cNvSpPr txBox="1">
              <a:spLocks noChangeArrowheads="1"/>
            </p:cNvSpPr>
            <p:nvPr/>
          </p:nvSpPr>
          <p:spPr bwMode="auto">
            <a:xfrm>
              <a:off x="4067175" y="6176963"/>
              <a:ext cx="647700" cy="369887"/>
            </a:xfrm>
            <a:prstGeom prst="rect">
              <a:avLst/>
            </a:prstGeom>
            <a:noFill/>
            <a:ln w="9525">
              <a:noFill/>
              <a:miter lim="800000"/>
              <a:headEnd/>
              <a:tailEnd/>
            </a:ln>
          </p:spPr>
          <p:txBody>
            <a:bodyPr>
              <a:spAutoFit/>
            </a:bodyPr>
            <a:lstStyle/>
            <a:p>
              <a:r>
                <a:rPr lang="es-ES" altLang="es-ES"/>
                <a:t>t</a:t>
              </a:r>
              <a:r>
                <a:rPr lang="es-ES" altLang="es-ES" baseline="30000"/>
                <a:t>P</a:t>
              </a:r>
              <a:r>
                <a:rPr lang="es-ES" altLang="es-ES" baseline="-25000"/>
                <a:t>1</a:t>
              </a:r>
            </a:p>
          </p:txBody>
        </p:sp>
        <p:sp>
          <p:nvSpPr>
            <p:cNvPr id="23737" name="124 CuadroTexto"/>
            <p:cNvSpPr txBox="1">
              <a:spLocks noChangeArrowheads="1"/>
            </p:cNvSpPr>
            <p:nvPr/>
          </p:nvSpPr>
          <p:spPr bwMode="auto">
            <a:xfrm>
              <a:off x="3130550" y="4202113"/>
              <a:ext cx="1044575" cy="523875"/>
            </a:xfrm>
            <a:prstGeom prst="rect">
              <a:avLst/>
            </a:prstGeom>
            <a:noFill/>
            <a:ln w="9525">
              <a:noFill/>
              <a:miter lim="800000"/>
              <a:headEnd/>
              <a:tailEnd/>
            </a:ln>
          </p:spPr>
          <p:txBody>
            <a:bodyPr>
              <a:spAutoFit/>
            </a:bodyPr>
            <a:lstStyle/>
            <a:p>
              <a:pPr algn="ctr"/>
              <a:r>
                <a:rPr lang="es-ES" altLang="es-ES" sz="1400" b="1">
                  <a:solidFill>
                    <a:srgbClr val="FF0000"/>
                  </a:solidFill>
                </a:rPr>
                <a:t>Red vertices</a:t>
              </a:r>
              <a:endParaRPr lang="es-ES" altLang="es-ES" sz="1400" b="1" baseline="-25000">
                <a:solidFill>
                  <a:srgbClr val="FF0000"/>
                </a:solidFill>
              </a:endParaRPr>
            </a:p>
          </p:txBody>
        </p:sp>
      </p:grpSp>
      <p:grpSp>
        <p:nvGrpSpPr>
          <p:cNvPr id="3" name="179 Grupo"/>
          <p:cNvGrpSpPr>
            <a:grpSpLocks/>
          </p:cNvGrpSpPr>
          <p:nvPr/>
        </p:nvGrpSpPr>
        <p:grpSpPr bwMode="auto">
          <a:xfrm>
            <a:off x="4140200" y="4222750"/>
            <a:ext cx="1655763" cy="2324100"/>
            <a:chOff x="4140200" y="4222750"/>
            <a:chExt cx="1655763" cy="2324100"/>
          </a:xfrm>
        </p:grpSpPr>
        <p:sp>
          <p:nvSpPr>
            <p:cNvPr id="23710" name="94 Elipse"/>
            <p:cNvSpPr>
              <a:spLocks noChangeArrowheads="1"/>
            </p:cNvSpPr>
            <p:nvPr/>
          </p:nvSpPr>
          <p:spPr bwMode="auto">
            <a:xfrm>
              <a:off x="4211638" y="5673725"/>
              <a:ext cx="144462" cy="142875"/>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11" name="95 Forma libre"/>
            <p:cNvSpPr>
              <a:spLocks/>
            </p:cNvSpPr>
            <p:nvPr/>
          </p:nvSpPr>
          <p:spPr bwMode="auto">
            <a:xfrm rot="-5400000">
              <a:off x="4657725" y="5443538"/>
              <a:ext cx="130175" cy="590550"/>
            </a:xfrm>
            <a:custGeom>
              <a:avLst/>
              <a:gdLst>
                <a:gd name="T0" fmla="*/ 56024 w 130097"/>
                <a:gd name="T1" fmla="*/ 0 h 591015"/>
                <a:gd name="T2" fmla="*/ 123255 w 130097"/>
                <a:gd name="T3" fmla="*/ 110812 h 591015"/>
                <a:gd name="T4" fmla="*/ 11207 w 130097"/>
                <a:gd name="T5" fmla="*/ 221625 h 591015"/>
                <a:gd name="T6" fmla="*/ 56024 w 130097"/>
                <a:gd name="T7" fmla="*/ 365681 h 591015"/>
                <a:gd name="T8" fmla="*/ 100841 w 130097"/>
                <a:gd name="T9" fmla="*/ 432168 h 591015"/>
                <a:gd name="T10" fmla="*/ 33613 w 130097"/>
                <a:gd name="T11" fmla="*/ 587305 h 591015"/>
                <a:gd name="T12" fmla="*/ 33613 w 130097"/>
                <a:gd name="T13" fmla="*/ 587305 h 591015"/>
                <a:gd name="T14" fmla="*/ 33613 w 130097"/>
                <a:gd name="T15" fmla="*/ 587305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3712" name="96 CuadroTexto"/>
            <p:cNvSpPr txBox="1">
              <a:spLocks noChangeArrowheads="1"/>
            </p:cNvSpPr>
            <p:nvPr/>
          </p:nvSpPr>
          <p:spPr bwMode="auto">
            <a:xfrm>
              <a:off x="4140200" y="5384800"/>
              <a:ext cx="647700" cy="369888"/>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23713" name="97 Elipse"/>
            <p:cNvSpPr>
              <a:spLocks noChangeArrowheads="1"/>
            </p:cNvSpPr>
            <p:nvPr/>
          </p:nvSpPr>
          <p:spPr bwMode="auto">
            <a:xfrm>
              <a:off x="5075238" y="5673725"/>
              <a:ext cx="144462" cy="142875"/>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14" name="98 CuadroTexto"/>
            <p:cNvSpPr txBox="1">
              <a:spLocks noChangeArrowheads="1"/>
            </p:cNvSpPr>
            <p:nvPr/>
          </p:nvSpPr>
          <p:spPr bwMode="auto">
            <a:xfrm>
              <a:off x="4859338" y="5313363"/>
              <a:ext cx="647700" cy="369887"/>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23715" name="99 Elipse"/>
            <p:cNvSpPr>
              <a:spLocks noChangeArrowheads="1"/>
            </p:cNvSpPr>
            <p:nvPr/>
          </p:nvSpPr>
          <p:spPr bwMode="auto">
            <a:xfrm>
              <a:off x="4211638" y="5024438"/>
              <a:ext cx="144462" cy="144462"/>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16" name="100 Forma libre"/>
            <p:cNvSpPr>
              <a:spLocks/>
            </p:cNvSpPr>
            <p:nvPr/>
          </p:nvSpPr>
          <p:spPr bwMode="auto">
            <a:xfrm rot="-5400000">
              <a:off x="4498976" y="4953000"/>
              <a:ext cx="144462" cy="287337"/>
            </a:xfrm>
            <a:custGeom>
              <a:avLst/>
              <a:gdLst>
                <a:gd name="T0" fmla="*/ 142669 w 130097"/>
                <a:gd name="T1" fmla="*/ 0 h 591015"/>
                <a:gd name="T2" fmla="*/ 313872 w 130097"/>
                <a:gd name="T3" fmla="*/ 170 h 591015"/>
                <a:gd name="T4" fmla="*/ 28533 w 130097"/>
                <a:gd name="T5" fmla="*/ 339 h 591015"/>
                <a:gd name="T6" fmla="*/ 142669 w 130097"/>
                <a:gd name="T7" fmla="*/ 560 h 591015"/>
                <a:gd name="T8" fmla="*/ 256806 w 130097"/>
                <a:gd name="T9" fmla="*/ 662 h 591015"/>
                <a:gd name="T10" fmla="*/ 85601 w 130097"/>
                <a:gd name="T11" fmla="*/ 899 h 591015"/>
                <a:gd name="T12" fmla="*/ 85601 w 130097"/>
                <a:gd name="T13" fmla="*/ 899 h 591015"/>
                <a:gd name="T14" fmla="*/ 85601 w 130097"/>
                <a:gd name="T15" fmla="*/ 899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3717" name="101 CuadroTexto"/>
            <p:cNvSpPr txBox="1">
              <a:spLocks noChangeArrowheads="1"/>
            </p:cNvSpPr>
            <p:nvPr/>
          </p:nvSpPr>
          <p:spPr bwMode="auto">
            <a:xfrm>
              <a:off x="4140200" y="4737100"/>
              <a:ext cx="647700" cy="369888"/>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23718" name="102 Elipse"/>
            <p:cNvSpPr>
              <a:spLocks noChangeArrowheads="1"/>
            </p:cNvSpPr>
            <p:nvPr/>
          </p:nvSpPr>
          <p:spPr bwMode="auto">
            <a:xfrm>
              <a:off x="4787900" y="5024438"/>
              <a:ext cx="142875" cy="144462"/>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19" name="103 CuadroTexto"/>
            <p:cNvSpPr txBox="1">
              <a:spLocks noChangeArrowheads="1"/>
            </p:cNvSpPr>
            <p:nvPr/>
          </p:nvSpPr>
          <p:spPr bwMode="auto">
            <a:xfrm>
              <a:off x="4572000" y="4654550"/>
              <a:ext cx="647700" cy="368300"/>
            </a:xfrm>
            <a:prstGeom prst="rect">
              <a:avLst/>
            </a:prstGeom>
            <a:noFill/>
            <a:ln w="9525">
              <a:noFill/>
              <a:miter lim="800000"/>
              <a:headEnd/>
              <a:tailEnd/>
            </a:ln>
          </p:spPr>
          <p:txBody>
            <a:bodyPr>
              <a:spAutoFit/>
            </a:bodyPr>
            <a:lstStyle/>
            <a:p>
              <a:r>
                <a:rPr lang="es-ES" altLang="es-ES"/>
                <a:t>v’</a:t>
              </a:r>
              <a:r>
                <a:rPr lang="es-ES" altLang="es-ES" baseline="-25000"/>
                <a:t>2</a:t>
              </a:r>
            </a:p>
          </p:txBody>
        </p:sp>
        <p:cxnSp>
          <p:nvCxnSpPr>
            <p:cNvPr id="23720" name="106 Conector recto"/>
            <p:cNvCxnSpPr>
              <a:cxnSpLocks noChangeShapeType="1"/>
            </p:cNvCxnSpPr>
            <p:nvPr/>
          </p:nvCxnSpPr>
          <p:spPr bwMode="auto">
            <a:xfrm>
              <a:off x="5291138" y="4449763"/>
              <a:ext cx="0" cy="1800225"/>
            </a:xfrm>
            <a:prstGeom prst="line">
              <a:avLst/>
            </a:prstGeom>
            <a:noFill/>
            <a:ln w="9525" algn="ctr">
              <a:solidFill>
                <a:schemeClr val="tx1"/>
              </a:solidFill>
              <a:prstDash val="dash"/>
              <a:round/>
              <a:headEnd/>
              <a:tailEnd/>
            </a:ln>
          </p:spPr>
        </p:cxnSp>
        <p:sp>
          <p:nvSpPr>
            <p:cNvPr id="23721" name="107 CuadroTexto"/>
            <p:cNvSpPr txBox="1">
              <a:spLocks noChangeArrowheads="1"/>
            </p:cNvSpPr>
            <p:nvPr/>
          </p:nvSpPr>
          <p:spPr bwMode="auto">
            <a:xfrm>
              <a:off x="5148263" y="6176963"/>
              <a:ext cx="647700" cy="369887"/>
            </a:xfrm>
            <a:prstGeom prst="rect">
              <a:avLst/>
            </a:prstGeom>
            <a:noFill/>
            <a:ln w="9525">
              <a:noFill/>
              <a:miter lim="800000"/>
              <a:headEnd/>
              <a:tailEnd/>
            </a:ln>
          </p:spPr>
          <p:txBody>
            <a:bodyPr>
              <a:spAutoFit/>
            </a:bodyPr>
            <a:lstStyle/>
            <a:p>
              <a:r>
                <a:rPr lang="es-ES" altLang="es-ES"/>
                <a:t>t</a:t>
              </a:r>
              <a:r>
                <a:rPr lang="es-ES" altLang="es-ES" baseline="30000"/>
                <a:t>P</a:t>
              </a:r>
              <a:r>
                <a:rPr lang="es-ES" altLang="es-ES" baseline="-25000"/>
                <a:t>2</a:t>
              </a:r>
            </a:p>
          </p:txBody>
        </p:sp>
        <p:sp>
          <p:nvSpPr>
            <p:cNvPr id="23722" name="125 CuadroTexto"/>
            <p:cNvSpPr txBox="1">
              <a:spLocks noChangeArrowheads="1"/>
            </p:cNvSpPr>
            <p:nvPr/>
          </p:nvSpPr>
          <p:spPr bwMode="auto">
            <a:xfrm>
              <a:off x="4140200" y="4222750"/>
              <a:ext cx="1114425" cy="522288"/>
            </a:xfrm>
            <a:prstGeom prst="rect">
              <a:avLst/>
            </a:prstGeom>
            <a:noFill/>
            <a:ln w="9525">
              <a:noFill/>
              <a:miter lim="800000"/>
              <a:headEnd/>
              <a:tailEnd/>
            </a:ln>
          </p:spPr>
          <p:txBody>
            <a:bodyPr>
              <a:spAutoFit/>
            </a:bodyPr>
            <a:lstStyle/>
            <a:p>
              <a:pPr algn="ctr"/>
              <a:r>
                <a:rPr lang="es-ES" altLang="es-ES" sz="1400" b="1">
                  <a:solidFill>
                    <a:srgbClr val="3333CC"/>
                  </a:solidFill>
                </a:rPr>
                <a:t>Blue vertices</a:t>
              </a:r>
              <a:endParaRPr lang="es-ES" altLang="es-ES" sz="1400" b="1" baseline="-25000">
                <a:solidFill>
                  <a:srgbClr val="3333CC"/>
                </a:solidFill>
              </a:endParaRPr>
            </a:p>
          </p:txBody>
        </p:sp>
      </p:grpSp>
      <p:grpSp>
        <p:nvGrpSpPr>
          <p:cNvPr id="4" name="180 Grupo"/>
          <p:cNvGrpSpPr>
            <a:grpSpLocks/>
          </p:cNvGrpSpPr>
          <p:nvPr/>
        </p:nvGrpSpPr>
        <p:grpSpPr bwMode="auto">
          <a:xfrm>
            <a:off x="5184775" y="4222750"/>
            <a:ext cx="1619250" cy="2324100"/>
            <a:chOff x="5184775" y="4222750"/>
            <a:chExt cx="1619250" cy="2324100"/>
          </a:xfrm>
        </p:grpSpPr>
        <p:sp>
          <p:nvSpPr>
            <p:cNvPr id="23697" name="108 Elipse"/>
            <p:cNvSpPr>
              <a:spLocks noChangeArrowheads="1"/>
            </p:cNvSpPr>
            <p:nvPr/>
          </p:nvSpPr>
          <p:spPr bwMode="auto">
            <a:xfrm>
              <a:off x="5291138" y="5673725"/>
              <a:ext cx="144462" cy="142875"/>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98" name="109 Forma libre"/>
            <p:cNvSpPr>
              <a:spLocks/>
            </p:cNvSpPr>
            <p:nvPr/>
          </p:nvSpPr>
          <p:spPr bwMode="auto">
            <a:xfrm rot="-5400000">
              <a:off x="5738019" y="5442744"/>
              <a:ext cx="130175" cy="592137"/>
            </a:xfrm>
            <a:custGeom>
              <a:avLst/>
              <a:gdLst>
                <a:gd name="T0" fmla="*/ 56024 w 130097"/>
                <a:gd name="T1" fmla="*/ 0 h 591015"/>
                <a:gd name="T2" fmla="*/ 123255 w 130097"/>
                <a:gd name="T3" fmla="*/ 113218 h 591015"/>
                <a:gd name="T4" fmla="*/ 11207 w 130097"/>
                <a:gd name="T5" fmla="*/ 226434 h 591015"/>
                <a:gd name="T6" fmla="*/ 56024 w 130097"/>
                <a:gd name="T7" fmla="*/ 373618 h 591015"/>
                <a:gd name="T8" fmla="*/ 100841 w 130097"/>
                <a:gd name="T9" fmla="*/ 441547 h 591015"/>
                <a:gd name="T10" fmla="*/ 33613 w 130097"/>
                <a:gd name="T11" fmla="*/ 600051 h 591015"/>
                <a:gd name="T12" fmla="*/ 33613 w 130097"/>
                <a:gd name="T13" fmla="*/ 600051 h 591015"/>
                <a:gd name="T14" fmla="*/ 33613 w 130097"/>
                <a:gd name="T15" fmla="*/ 600051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3699" name="110 CuadroTexto"/>
            <p:cNvSpPr txBox="1">
              <a:spLocks noChangeArrowheads="1"/>
            </p:cNvSpPr>
            <p:nvPr/>
          </p:nvSpPr>
          <p:spPr bwMode="auto">
            <a:xfrm>
              <a:off x="5219700" y="5384800"/>
              <a:ext cx="647700" cy="369888"/>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23700" name="111 Elipse"/>
            <p:cNvSpPr>
              <a:spLocks noChangeArrowheads="1"/>
            </p:cNvSpPr>
            <p:nvPr/>
          </p:nvSpPr>
          <p:spPr bwMode="auto">
            <a:xfrm>
              <a:off x="6156325" y="5673725"/>
              <a:ext cx="142875" cy="142875"/>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01" name="112 CuadroTexto"/>
            <p:cNvSpPr txBox="1">
              <a:spLocks noChangeArrowheads="1"/>
            </p:cNvSpPr>
            <p:nvPr/>
          </p:nvSpPr>
          <p:spPr bwMode="auto">
            <a:xfrm>
              <a:off x="5938838" y="5313363"/>
              <a:ext cx="649287" cy="369887"/>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23702" name="113 Elipse"/>
            <p:cNvSpPr>
              <a:spLocks noChangeArrowheads="1"/>
            </p:cNvSpPr>
            <p:nvPr/>
          </p:nvSpPr>
          <p:spPr bwMode="auto">
            <a:xfrm>
              <a:off x="5291138" y="5024438"/>
              <a:ext cx="144462" cy="144462"/>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03" name="114 Forma libre"/>
            <p:cNvSpPr>
              <a:spLocks/>
            </p:cNvSpPr>
            <p:nvPr/>
          </p:nvSpPr>
          <p:spPr bwMode="auto">
            <a:xfrm rot="-5400000">
              <a:off x="5579270" y="4952206"/>
              <a:ext cx="144462" cy="288925"/>
            </a:xfrm>
            <a:custGeom>
              <a:avLst/>
              <a:gdLst>
                <a:gd name="T0" fmla="*/ 142669 w 130097"/>
                <a:gd name="T1" fmla="*/ 0 h 591015"/>
                <a:gd name="T2" fmla="*/ 313872 w 130097"/>
                <a:gd name="T3" fmla="*/ 177 h 591015"/>
                <a:gd name="T4" fmla="*/ 28533 w 130097"/>
                <a:gd name="T5" fmla="*/ 354 h 591015"/>
                <a:gd name="T6" fmla="*/ 142669 w 130097"/>
                <a:gd name="T7" fmla="*/ 585 h 591015"/>
                <a:gd name="T8" fmla="*/ 256806 w 130097"/>
                <a:gd name="T9" fmla="*/ 691 h 591015"/>
                <a:gd name="T10" fmla="*/ 85601 w 130097"/>
                <a:gd name="T11" fmla="*/ 940 h 591015"/>
                <a:gd name="T12" fmla="*/ 85601 w 130097"/>
                <a:gd name="T13" fmla="*/ 940 h 591015"/>
                <a:gd name="T14" fmla="*/ 85601 w 130097"/>
                <a:gd name="T15" fmla="*/ 940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3704" name="115 CuadroTexto"/>
            <p:cNvSpPr txBox="1">
              <a:spLocks noChangeArrowheads="1"/>
            </p:cNvSpPr>
            <p:nvPr/>
          </p:nvSpPr>
          <p:spPr bwMode="auto">
            <a:xfrm>
              <a:off x="5219700" y="4737100"/>
              <a:ext cx="647700" cy="369888"/>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23705" name="116 Elipse"/>
            <p:cNvSpPr>
              <a:spLocks noChangeArrowheads="1"/>
            </p:cNvSpPr>
            <p:nvPr/>
          </p:nvSpPr>
          <p:spPr bwMode="auto">
            <a:xfrm>
              <a:off x="5867400" y="5024438"/>
              <a:ext cx="144463" cy="144462"/>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706" name="117 CuadroTexto"/>
            <p:cNvSpPr txBox="1">
              <a:spLocks noChangeArrowheads="1"/>
            </p:cNvSpPr>
            <p:nvPr/>
          </p:nvSpPr>
          <p:spPr bwMode="auto">
            <a:xfrm>
              <a:off x="5651500" y="4654550"/>
              <a:ext cx="647700" cy="368300"/>
            </a:xfrm>
            <a:prstGeom prst="rect">
              <a:avLst/>
            </a:prstGeom>
            <a:noFill/>
            <a:ln w="9525">
              <a:noFill/>
              <a:miter lim="800000"/>
              <a:headEnd/>
              <a:tailEnd/>
            </a:ln>
          </p:spPr>
          <p:txBody>
            <a:bodyPr>
              <a:spAutoFit/>
            </a:bodyPr>
            <a:lstStyle/>
            <a:p>
              <a:r>
                <a:rPr lang="es-ES" altLang="es-ES"/>
                <a:t>v’</a:t>
              </a:r>
              <a:r>
                <a:rPr lang="es-ES" altLang="es-ES" baseline="-25000"/>
                <a:t>3</a:t>
              </a:r>
            </a:p>
          </p:txBody>
        </p:sp>
        <p:cxnSp>
          <p:nvCxnSpPr>
            <p:cNvPr id="23707" name="120 Conector recto"/>
            <p:cNvCxnSpPr>
              <a:cxnSpLocks noChangeShapeType="1"/>
            </p:cNvCxnSpPr>
            <p:nvPr/>
          </p:nvCxnSpPr>
          <p:spPr bwMode="auto">
            <a:xfrm>
              <a:off x="6299200" y="4438650"/>
              <a:ext cx="0" cy="1871663"/>
            </a:xfrm>
            <a:prstGeom prst="line">
              <a:avLst/>
            </a:prstGeom>
            <a:noFill/>
            <a:ln w="9525" algn="ctr">
              <a:solidFill>
                <a:schemeClr val="tx1"/>
              </a:solidFill>
              <a:prstDash val="dash"/>
              <a:round/>
              <a:headEnd/>
              <a:tailEnd/>
            </a:ln>
          </p:spPr>
        </p:cxnSp>
        <p:sp>
          <p:nvSpPr>
            <p:cNvPr id="23708" name="121 CuadroTexto"/>
            <p:cNvSpPr txBox="1">
              <a:spLocks noChangeArrowheads="1"/>
            </p:cNvSpPr>
            <p:nvPr/>
          </p:nvSpPr>
          <p:spPr bwMode="auto">
            <a:xfrm>
              <a:off x="6156325" y="6176963"/>
              <a:ext cx="647700" cy="369887"/>
            </a:xfrm>
            <a:prstGeom prst="rect">
              <a:avLst/>
            </a:prstGeom>
            <a:noFill/>
            <a:ln w="9525">
              <a:noFill/>
              <a:miter lim="800000"/>
              <a:headEnd/>
              <a:tailEnd/>
            </a:ln>
          </p:spPr>
          <p:txBody>
            <a:bodyPr>
              <a:spAutoFit/>
            </a:bodyPr>
            <a:lstStyle/>
            <a:p>
              <a:r>
                <a:rPr lang="es-ES" altLang="es-ES"/>
                <a:t>t</a:t>
              </a:r>
              <a:r>
                <a:rPr lang="es-ES" altLang="es-ES" baseline="30000"/>
                <a:t>P</a:t>
              </a:r>
              <a:r>
                <a:rPr lang="es-ES" altLang="es-ES" baseline="-25000"/>
                <a:t>end</a:t>
              </a:r>
            </a:p>
          </p:txBody>
        </p:sp>
        <p:sp>
          <p:nvSpPr>
            <p:cNvPr id="23709" name="126 CuadroTexto"/>
            <p:cNvSpPr txBox="1">
              <a:spLocks noChangeArrowheads="1"/>
            </p:cNvSpPr>
            <p:nvPr/>
          </p:nvSpPr>
          <p:spPr bwMode="auto">
            <a:xfrm>
              <a:off x="5184775" y="4222750"/>
              <a:ext cx="1258888" cy="522288"/>
            </a:xfrm>
            <a:prstGeom prst="rect">
              <a:avLst/>
            </a:prstGeom>
            <a:noFill/>
            <a:ln w="9525">
              <a:noFill/>
              <a:miter lim="800000"/>
              <a:headEnd/>
              <a:tailEnd/>
            </a:ln>
          </p:spPr>
          <p:txBody>
            <a:bodyPr>
              <a:spAutoFit/>
            </a:bodyPr>
            <a:lstStyle/>
            <a:p>
              <a:pPr algn="ctr"/>
              <a:r>
                <a:rPr lang="es-ES" altLang="es-ES" sz="1400" b="1">
                  <a:solidFill>
                    <a:srgbClr val="00B050"/>
                  </a:solidFill>
                </a:rPr>
                <a:t>Green vertices</a:t>
              </a:r>
              <a:endParaRPr lang="es-ES" altLang="es-ES" sz="1400" b="1" baseline="-25000">
                <a:solidFill>
                  <a:srgbClr val="00B050"/>
                </a:solidFill>
              </a:endParaRPr>
            </a:p>
          </p:txBody>
        </p:sp>
      </p:grpSp>
      <p:grpSp>
        <p:nvGrpSpPr>
          <p:cNvPr id="5" name="177 Grupo"/>
          <p:cNvGrpSpPr>
            <a:grpSpLocks/>
          </p:cNvGrpSpPr>
          <p:nvPr/>
        </p:nvGrpSpPr>
        <p:grpSpPr bwMode="auto">
          <a:xfrm>
            <a:off x="2122488" y="4941888"/>
            <a:ext cx="6911975" cy="1152525"/>
            <a:chOff x="2122488" y="4941888"/>
            <a:chExt cx="6911975" cy="1152525"/>
          </a:xfrm>
        </p:grpSpPr>
        <p:cxnSp>
          <p:nvCxnSpPr>
            <p:cNvPr id="23693" name="67 Conector recto de flecha"/>
            <p:cNvCxnSpPr>
              <a:cxnSpLocks noChangeShapeType="1"/>
            </p:cNvCxnSpPr>
            <p:nvPr/>
          </p:nvCxnSpPr>
          <p:spPr bwMode="auto">
            <a:xfrm>
              <a:off x="2987675" y="6094413"/>
              <a:ext cx="4679950" cy="0"/>
            </a:xfrm>
            <a:prstGeom prst="straightConnector1">
              <a:avLst/>
            </a:prstGeom>
            <a:noFill/>
            <a:ln w="28575" algn="ctr">
              <a:solidFill>
                <a:schemeClr val="tx1"/>
              </a:solidFill>
              <a:round/>
              <a:headEnd type="none" w="sm" len="sm"/>
              <a:tailEnd type="arrow" w="med" len="med"/>
            </a:ln>
          </p:spPr>
        </p:cxnSp>
        <p:sp>
          <p:nvSpPr>
            <p:cNvPr id="23694" name="75 CuadroTexto"/>
            <p:cNvSpPr txBox="1">
              <a:spLocks noChangeArrowheads="1"/>
            </p:cNvSpPr>
            <p:nvPr/>
          </p:nvSpPr>
          <p:spPr bwMode="auto">
            <a:xfrm>
              <a:off x="2122488" y="4941888"/>
              <a:ext cx="1008062" cy="277812"/>
            </a:xfrm>
            <a:prstGeom prst="rect">
              <a:avLst/>
            </a:prstGeom>
            <a:noFill/>
            <a:ln w="9525">
              <a:noFill/>
              <a:miter lim="800000"/>
              <a:headEnd/>
              <a:tailEnd/>
            </a:ln>
          </p:spPr>
          <p:txBody>
            <a:bodyPr>
              <a:spAutoFit/>
            </a:bodyPr>
            <a:lstStyle/>
            <a:p>
              <a:r>
                <a:rPr lang="es-ES" altLang="es-ES" sz="1200" b="1"/>
                <a:t>Procesor-0</a:t>
              </a:r>
            </a:p>
          </p:txBody>
        </p:sp>
        <p:sp>
          <p:nvSpPr>
            <p:cNvPr id="23695" name="122 CuadroTexto"/>
            <p:cNvSpPr txBox="1">
              <a:spLocks noChangeArrowheads="1"/>
            </p:cNvSpPr>
            <p:nvPr/>
          </p:nvSpPr>
          <p:spPr bwMode="auto">
            <a:xfrm>
              <a:off x="7019925" y="5589240"/>
              <a:ext cx="2014538" cy="400110"/>
            </a:xfrm>
            <a:prstGeom prst="rect">
              <a:avLst/>
            </a:prstGeom>
            <a:noFill/>
            <a:ln w="9525">
              <a:noFill/>
              <a:miter lim="800000"/>
              <a:headEnd/>
              <a:tailEnd/>
            </a:ln>
          </p:spPr>
          <p:txBody>
            <a:bodyPr>
              <a:spAutoFit/>
            </a:bodyPr>
            <a:lstStyle/>
            <a:p>
              <a:pPr algn="ctr"/>
              <a:r>
                <a:rPr lang="es-ES" altLang="es-ES" sz="2000" b="1"/>
                <a:t>wall-clock time</a:t>
              </a:r>
              <a:endParaRPr lang="es-ES" altLang="es-ES" sz="2000" b="1" baseline="-25000"/>
            </a:p>
          </p:txBody>
        </p:sp>
        <p:sp>
          <p:nvSpPr>
            <p:cNvPr id="23696" name="127 CuadroTexto"/>
            <p:cNvSpPr txBox="1">
              <a:spLocks noChangeArrowheads="1"/>
            </p:cNvSpPr>
            <p:nvPr/>
          </p:nvSpPr>
          <p:spPr bwMode="auto">
            <a:xfrm>
              <a:off x="2122488" y="5600700"/>
              <a:ext cx="1008062" cy="277813"/>
            </a:xfrm>
            <a:prstGeom prst="rect">
              <a:avLst/>
            </a:prstGeom>
            <a:noFill/>
            <a:ln w="9525">
              <a:noFill/>
              <a:miter lim="800000"/>
              <a:headEnd/>
              <a:tailEnd/>
            </a:ln>
          </p:spPr>
          <p:txBody>
            <a:bodyPr>
              <a:spAutoFit/>
            </a:bodyPr>
            <a:lstStyle/>
            <a:p>
              <a:r>
                <a:rPr lang="es-ES" altLang="es-ES" sz="1200" b="1"/>
                <a:t>Procesor-1</a:t>
              </a:r>
            </a:p>
          </p:txBody>
        </p:sp>
      </p:grpSp>
      <p:grpSp>
        <p:nvGrpSpPr>
          <p:cNvPr id="6" name="175 Grupo"/>
          <p:cNvGrpSpPr>
            <a:grpSpLocks/>
          </p:cNvGrpSpPr>
          <p:nvPr/>
        </p:nvGrpSpPr>
        <p:grpSpPr bwMode="auto">
          <a:xfrm>
            <a:off x="5362575" y="1123950"/>
            <a:ext cx="3590925" cy="3673475"/>
            <a:chOff x="5362575" y="1123950"/>
            <a:chExt cx="3590925" cy="3673475"/>
          </a:xfrm>
        </p:grpSpPr>
        <p:sp>
          <p:nvSpPr>
            <p:cNvPr id="23636" name="3 Elipse"/>
            <p:cNvSpPr>
              <a:spLocks noChangeArrowheads="1"/>
            </p:cNvSpPr>
            <p:nvPr/>
          </p:nvSpPr>
          <p:spPr bwMode="auto">
            <a:xfrm>
              <a:off x="5649913" y="1773238"/>
              <a:ext cx="144462" cy="142875"/>
            </a:xfrm>
            <a:prstGeom prst="ellipse">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37" name="5 Elipse"/>
            <p:cNvSpPr>
              <a:spLocks noChangeArrowheads="1"/>
            </p:cNvSpPr>
            <p:nvPr/>
          </p:nvSpPr>
          <p:spPr bwMode="auto">
            <a:xfrm>
              <a:off x="6586538" y="1484313"/>
              <a:ext cx="144462" cy="144462"/>
            </a:xfrm>
            <a:prstGeom prst="ellipse">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38" name="8 Elipse"/>
            <p:cNvSpPr>
              <a:spLocks noChangeArrowheads="1"/>
            </p:cNvSpPr>
            <p:nvPr/>
          </p:nvSpPr>
          <p:spPr bwMode="auto">
            <a:xfrm>
              <a:off x="5362575" y="2708275"/>
              <a:ext cx="142875" cy="144463"/>
            </a:xfrm>
            <a:prstGeom prst="ellipse">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39" name="9 Triángulo isósceles"/>
            <p:cNvSpPr>
              <a:spLocks noChangeArrowheads="1"/>
            </p:cNvSpPr>
            <p:nvPr/>
          </p:nvSpPr>
          <p:spPr bwMode="auto">
            <a:xfrm>
              <a:off x="5722938" y="1773238"/>
              <a:ext cx="719137"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40" name="12 Triángulo isósceles"/>
            <p:cNvSpPr>
              <a:spLocks noChangeArrowheads="1"/>
            </p:cNvSpPr>
            <p:nvPr/>
          </p:nvSpPr>
          <p:spPr bwMode="auto">
            <a:xfrm>
              <a:off x="6226175" y="1557338"/>
              <a:ext cx="936625" cy="863600"/>
            </a:xfrm>
            <a:prstGeom prst="triangle">
              <a:avLst>
                <a:gd name="adj" fmla="val 45102"/>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3641" name="20 Conector recto"/>
            <p:cNvCxnSpPr>
              <a:cxnSpLocks noChangeShapeType="1"/>
              <a:stCxn id="23640" idx="2"/>
            </p:cNvCxnSpPr>
            <p:nvPr/>
          </p:nvCxnSpPr>
          <p:spPr bwMode="auto">
            <a:xfrm flipH="1" flipV="1">
              <a:off x="5726113" y="1849438"/>
              <a:ext cx="500062" cy="571500"/>
            </a:xfrm>
            <a:prstGeom prst="line">
              <a:avLst/>
            </a:prstGeom>
            <a:noFill/>
            <a:ln w="9525" algn="ctr">
              <a:solidFill>
                <a:schemeClr val="tx1"/>
              </a:solidFill>
              <a:round/>
              <a:headEnd/>
              <a:tailEnd/>
            </a:ln>
          </p:spPr>
        </p:cxnSp>
        <p:cxnSp>
          <p:nvCxnSpPr>
            <p:cNvPr id="23642" name="22 Conector recto"/>
            <p:cNvCxnSpPr>
              <a:cxnSpLocks noChangeShapeType="1"/>
            </p:cNvCxnSpPr>
            <p:nvPr/>
          </p:nvCxnSpPr>
          <p:spPr bwMode="auto">
            <a:xfrm flipH="1">
              <a:off x="5722938" y="1560513"/>
              <a:ext cx="928687" cy="288925"/>
            </a:xfrm>
            <a:prstGeom prst="line">
              <a:avLst/>
            </a:prstGeom>
            <a:noFill/>
            <a:ln w="9525" algn="ctr">
              <a:solidFill>
                <a:schemeClr val="tx1"/>
              </a:solidFill>
              <a:round/>
              <a:headEnd/>
              <a:tailEnd/>
            </a:ln>
          </p:spPr>
        </p:cxnSp>
        <p:cxnSp>
          <p:nvCxnSpPr>
            <p:cNvPr id="23643" name="24 Conector recto"/>
            <p:cNvCxnSpPr>
              <a:cxnSpLocks noChangeShapeType="1"/>
            </p:cNvCxnSpPr>
            <p:nvPr/>
          </p:nvCxnSpPr>
          <p:spPr bwMode="auto">
            <a:xfrm flipH="1">
              <a:off x="5435600" y="2416175"/>
              <a:ext cx="787400" cy="358775"/>
            </a:xfrm>
            <a:prstGeom prst="line">
              <a:avLst/>
            </a:prstGeom>
            <a:noFill/>
            <a:ln w="9525" algn="ctr">
              <a:solidFill>
                <a:schemeClr val="tx1"/>
              </a:solidFill>
              <a:round/>
              <a:headEnd/>
              <a:tailEnd/>
            </a:ln>
          </p:spPr>
        </p:cxnSp>
        <p:cxnSp>
          <p:nvCxnSpPr>
            <p:cNvPr id="23644" name="26 Conector recto"/>
            <p:cNvCxnSpPr>
              <a:cxnSpLocks noChangeShapeType="1"/>
            </p:cNvCxnSpPr>
            <p:nvPr/>
          </p:nvCxnSpPr>
          <p:spPr bwMode="auto">
            <a:xfrm flipH="1">
              <a:off x="5424488" y="1839913"/>
              <a:ext cx="293687" cy="935037"/>
            </a:xfrm>
            <a:prstGeom prst="line">
              <a:avLst/>
            </a:prstGeom>
            <a:noFill/>
            <a:ln w="9525" algn="ctr">
              <a:solidFill>
                <a:schemeClr val="tx1"/>
              </a:solidFill>
              <a:round/>
              <a:headEnd/>
              <a:tailEnd/>
            </a:ln>
          </p:spPr>
        </p:cxnSp>
        <p:cxnSp>
          <p:nvCxnSpPr>
            <p:cNvPr id="23645" name="28 Conector recto"/>
            <p:cNvCxnSpPr>
              <a:cxnSpLocks noChangeShapeType="1"/>
            </p:cNvCxnSpPr>
            <p:nvPr/>
          </p:nvCxnSpPr>
          <p:spPr bwMode="auto">
            <a:xfrm flipH="1" flipV="1">
              <a:off x="6230938" y="2425700"/>
              <a:ext cx="220662" cy="850900"/>
            </a:xfrm>
            <a:prstGeom prst="line">
              <a:avLst/>
            </a:prstGeom>
            <a:noFill/>
            <a:ln w="9525" algn="ctr">
              <a:solidFill>
                <a:schemeClr val="tx1"/>
              </a:solidFill>
              <a:round/>
              <a:headEnd/>
              <a:tailEnd/>
            </a:ln>
          </p:spPr>
        </p:cxnSp>
        <p:cxnSp>
          <p:nvCxnSpPr>
            <p:cNvPr id="23646" name="30 Conector recto"/>
            <p:cNvCxnSpPr>
              <a:cxnSpLocks noChangeShapeType="1"/>
            </p:cNvCxnSpPr>
            <p:nvPr/>
          </p:nvCxnSpPr>
          <p:spPr bwMode="auto">
            <a:xfrm flipH="1" flipV="1">
              <a:off x="5435600" y="2786063"/>
              <a:ext cx="1006475" cy="498475"/>
            </a:xfrm>
            <a:prstGeom prst="line">
              <a:avLst/>
            </a:prstGeom>
            <a:noFill/>
            <a:ln w="9525" algn="ctr">
              <a:solidFill>
                <a:schemeClr val="tx1"/>
              </a:solidFill>
              <a:round/>
              <a:headEnd/>
              <a:tailEnd/>
            </a:ln>
          </p:spPr>
        </p:cxnSp>
        <p:cxnSp>
          <p:nvCxnSpPr>
            <p:cNvPr id="23647" name="32 Conector recto"/>
            <p:cNvCxnSpPr>
              <a:cxnSpLocks noChangeShapeType="1"/>
            </p:cNvCxnSpPr>
            <p:nvPr/>
          </p:nvCxnSpPr>
          <p:spPr bwMode="auto">
            <a:xfrm flipH="1">
              <a:off x="6446838" y="2408238"/>
              <a:ext cx="717550" cy="882650"/>
            </a:xfrm>
            <a:prstGeom prst="line">
              <a:avLst/>
            </a:prstGeom>
            <a:noFill/>
            <a:ln w="9525" algn="ctr">
              <a:solidFill>
                <a:schemeClr val="tx1"/>
              </a:solidFill>
              <a:round/>
              <a:headEnd/>
              <a:tailEnd/>
            </a:ln>
          </p:spPr>
        </p:cxnSp>
        <p:sp>
          <p:nvSpPr>
            <p:cNvPr id="23648" name="34 Elipse"/>
            <p:cNvSpPr>
              <a:spLocks noChangeArrowheads="1"/>
            </p:cNvSpPr>
            <p:nvPr/>
          </p:nvSpPr>
          <p:spPr bwMode="auto">
            <a:xfrm>
              <a:off x="7378700" y="1412875"/>
              <a:ext cx="144463" cy="144463"/>
            </a:xfrm>
            <a:prstGeom prst="ellipse">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49" name="36 Elipse"/>
            <p:cNvSpPr>
              <a:spLocks noChangeArrowheads="1"/>
            </p:cNvSpPr>
            <p:nvPr/>
          </p:nvSpPr>
          <p:spPr bwMode="auto">
            <a:xfrm>
              <a:off x="8313738" y="1123950"/>
              <a:ext cx="144462"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50" name="37 Elipse"/>
            <p:cNvSpPr>
              <a:spLocks noChangeArrowheads="1"/>
            </p:cNvSpPr>
            <p:nvPr/>
          </p:nvSpPr>
          <p:spPr bwMode="auto">
            <a:xfrm>
              <a:off x="8809038" y="1985963"/>
              <a:ext cx="144462" cy="144462"/>
            </a:xfrm>
            <a:prstGeom prst="ellipse">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51" name="38 Elipse"/>
            <p:cNvSpPr>
              <a:spLocks noChangeArrowheads="1"/>
            </p:cNvSpPr>
            <p:nvPr/>
          </p:nvSpPr>
          <p:spPr bwMode="auto">
            <a:xfrm>
              <a:off x="8097838" y="2852738"/>
              <a:ext cx="144462" cy="144462"/>
            </a:xfrm>
            <a:prstGeom prst="ellipse">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52" name="40 Triángulo isósceles"/>
            <p:cNvSpPr>
              <a:spLocks noChangeArrowheads="1"/>
            </p:cNvSpPr>
            <p:nvPr/>
          </p:nvSpPr>
          <p:spPr bwMode="auto">
            <a:xfrm>
              <a:off x="7450138" y="1412875"/>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53" name="41 Triángulo isósceles"/>
            <p:cNvSpPr>
              <a:spLocks noChangeArrowheads="1"/>
            </p:cNvSpPr>
            <p:nvPr/>
          </p:nvSpPr>
          <p:spPr bwMode="auto">
            <a:xfrm>
              <a:off x="7954963" y="1196975"/>
              <a:ext cx="935037" cy="863600"/>
            </a:xfrm>
            <a:prstGeom prst="triangle">
              <a:avLst>
                <a:gd name="adj" fmla="val 45102"/>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3654" name="42 Conector recto"/>
            <p:cNvCxnSpPr>
              <a:cxnSpLocks noChangeShapeType="1"/>
              <a:stCxn id="23653" idx="2"/>
            </p:cNvCxnSpPr>
            <p:nvPr/>
          </p:nvCxnSpPr>
          <p:spPr bwMode="auto">
            <a:xfrm flipH="1" flipV="1">
              <a:off x="7454900" y="1490663"/>
              <a:ext cx="500063" cy="569912"/>
            </a:xfrm>
            <a:prstGeom prst="line">
              <a:avLst/>
            </a:prstGeom>
            <a:noFill/>
            <a:ln w="9525" algn="ctr">
              <a:solidFill>
                <a:schemeClr val="tx1"/>
              </a:solidFill>
              <a:round/>
              <a:headEnd/>
              <a:tailEnd/>
            </a:ln>
          </p:spPr>
        </p:cxnSp>
        <p:cxnSp>
          <p:nvCxnSpPr>
            <p:cNvPr id="23655" name="43 Conector recto"/>
            <p:cNvCxnSpPr>
              <a:cxnSpLocks noChangeShapeType="1"/>
            </p:cNvCxnSpPr>
            <p:nvPr/>
          </p:nvCxnSpPr>
          <p:spPr bwMode="auto">
            <a:xfrm flipH="1">
              <a:off x="7450138" y="1200150"/>
              <a:ext cx="930275" cy="290513"/>
            </a:xfrm>
            <a:prstGeom prst="line">
              <a:avLst/>
            </a:prstGeom>
            <a:noFill/>
            <a:ln w="9525" algn="ctr">
              <a:solidFill>
                <a:schemeClr val="tx1"/>
              </a:solidFill>
              <a:round/>
              <a:headEnd/>
              <a:tailEnd/>
            </a:ln>
          </p:spPr>
        </p:cxnSp>
        <p:cxnSp>
          <p:nvCxnSpPr>
            <p:cNvPr id="23656" name="44 Conector recto"/>
            <p:cNvCxnSpPr>
              <a:cxnSpLocks noChangeShapeType="1"/>
            </p:cNvCxnSpPr>
            <p:nvPr/>
          </p:nvCxnSpPr>
          <p:spPr bwMode="auto">
            <a:xfrm flipH="1">
              <a:off x="7164388" y="2055813"/>
              <a:ext cx="785812" cy="360362"/>
            </a:xfrm>
            <a:prstGeom prst="line">
              <a:avLst/>
            </a:prstGeom>
            <a:noFill/>
            <a:ln w="9525" algn="ctr">
              <a:solidFill>
                <a:schemeClr val="tx1"/>
              </a:solidFill>
              <a:round/>
              <a:headEnd/>
              <a:tailEnd/>
            </a:ln>
          </p:spPr>
        </p:cxnSp>
        <p:cxnSp>
          <p:nvCxnSpPr>
            <p:cNvPr id="23657" name="45 Conector recto"/>
            <p:cNvCxnSpPr>
              <a:cxnSpLocks noChangeShapeType="1"/>
            </p:cNvCxnSpPr>
            <p:nvPr/>
          </p:nvCxnSpPr>
          <p:spPr bwMode="auto">
            <a:xfrm flipH="1">
              <a:off x="7153275" y="1479550"/>
              <a:ext cx="293688" cy="936625"/>
            </a:xfrm>
            <a:prstGeom prst="line">
              <a:avLst/>
            </a:prstGeom>
            <a:noFill/>
            <a:ln w="9525" algn="ctr">
              <a:solidFill>
                <a:schemeClr val="tx1"/>
              </a:solidFill>
              <a:round/>
              <a:headEnd/>
              <a:tailEnd/>
            </a:ln>
          </p:spPr>
        </p:cxnSp>
        <p:cxnSp>
          <p:nvCxnSpPr>
            <p:cNvPr id="23658" name="46 Conector recto"/>
            <p:cNvCxnSpPr>
              <a:cxnSpLocks noChangeShapeType="1"/>
            </p:cNvCxnSpPr>
            <p:nvPr/>
          </p:nvCxnSpPr>
          <p:spPr bwMode="auto">
            <a:xfrm flipH="1" flipV="1">
              <a:off x="7958138" y="2065338"/>
              <a:ext cx="220662" cy="852487"/>
            </a:xfrm>
            <a:prstGeom prst="line">
              <a:avLst/>
            </a:prstGeom>
            <a:noFill/>
            <a:ln w="9525" algn="ctr">
              <a:solidFill>
                <a:schemeClr val="tx1"/>
              </a:solidFill>
              <a:round/>
              <a:headEnd/>
              <a:tailEnd/>
            </a:ln>
          </p:spPr>
        </p:cxnSp>
        <p:cxnSp>
          <p:nvCxnSpPr>
            <p:cNvPr id="23659" name="47 Conector recto"/>
            <p:cNvCxnSpPr>
              <a:cxnSpLocks noChangeShapeType="1"/>
            </p:cNvCxnSpPr>
            <p:nvPr/>
          </p:nvCxnSpPr>
          <p:spPr bwMode="auto">
            <a:xfrm flipH="1" flipV="1">
              <a:off x="7164388" y="2427288"/>
              <a:ext cx="1006475" cy="496887"/>
            </a:xfrm>
            <a:prstGeom prst="line">
              <a:avLst/>
            </a:prstGeom>
            <a:noFill/>
            <a:ln w="9525" algn="ctr">
              <a:solidFill>
                <a:schemeClr val="tx1"/>
              </a:solidFill>
              <a:round/>
              <a:headEnd/>
              <a:tailEnd/>
            </a:ln>
          </p:spPr>
        </p:cxnSp>
        <p:cxnSp>
          <p:nvCxnSpPr>
            <p:cNvPr id="23660" name="48 Conector recto"/>
            <p:cNvCxnSpPr>
              <a:cxnSpLocks noChangeShapeType="1"/>
            </p:cNvCxnSpPr>
            <p:nvPr/>
          </p:nvCxnSpPr>
          <p:spPr bwMode="auto">
            <a:xfrm flipH="1">
              <a:off x="8174038" y="2047875"/>
              <a:ext cx="719137" cy="882650"/>
            </a:xfrm>
            <a:prstGeom prst="line">
              <a:avLst/>
            </a:prstGeom>
            <a:noFill/>
            <a:ln w="9525" algn="ctr">
              <a:solidFill>
                <a:schemeClr val="tx1"/>
              </a:solidFill>
              <a:round/>
              <a:headEnd/>
              <a:tailEnd/>
            </a:ln>
          </p:spPr>
        </p:cxnSp>
        <p:sp>
          <p:nvSpPr>
            <p:cNvPr id="23661" name="52 Elipse"/>
            <p:cNvSpPr>
              <a:spLocks noChangeArrowheads="1"/>
            </p:cNvSpPr>
            <p:nvPr/>
          </p:nvSpPr>
          <p:spPr bwMode="auto">
            <a:xfrm>
              <a:off x="7810500" y="3789363"/>
              <a:ext cx="144463" cy="142875"/>
            </a:xfrm>
            <a:prstGeom prst="ellipse">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62" name="53 Elipse"/>
            <p:cNvSpPr>
              <a:spLocks noChangeArrowheads="1"/>
            </p:cNvSpPr>
            <p:nvPr/>
          </p:nvSpPr>
          <p:spPr bwMode="auto">
            <a:xfrm>
              <a:off x="7089775" y="4652963"/>
              <a:ext cx="144463" cy="144462"/>
            </a:xfrm>
            <a:prstGeom prst="ellipse">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63" name="54 Elipse"/>
            <p:cNvSpPr>
              <a:spLocks noChangeArrowheads="1"/>
            </p:cNvSpPr>
            <p:nvPr/>
          </p:nvSpPr>
          <p:spPr bwMode="auto">
            <a:xfrm>
              <a:off x="6083300" y="4149725"/>
              <a:ext cx="144463" cy="142875"/>
            </a:xfrm>
            <a:prstGeom prst="ellipse">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64" name="55 Triángulo isósceles"/>
            <p:cNvSpPr>
              <a:spLocks noChangeArrowheads="1"/>
            </p:cNvSpPr>
            <p:nvPr/>
          </p:nvSpPr>
          <p:spPr bwMode="auto">
            <a:xfrm>
              <a:off x="6442075" y="3213100"/>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65" name="56 Triángulo isósceles"/>
            <p:cNvSpPr>
              <a:spLocks noChangeArrowheads="1"/>
            </p:cNvSpPr>
            <p:nvPr/>
          </p:nvSpPr>
          <p:spPr bwMode="auto">
            <a:xfrm>
              <a:off x="6946900" y="2997200"/>
              <a:ext cx="935038" cy="863600"/>
            </a:xfrm>
            <a:prstGeom prst="triangle">
              <a:avLst>
                <a:gd name="adj" fmla="val 45102"/>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3666" name="57 Conector recto"/>
            <p:cNvCxnSpPr>
              <a:cxnSpLocks noChangeShapeType="1"/>
              <a:stCxn id="23665" idx="2"/>
            </p:cNvCxnSpPr>
            <p:nvPr/>
          </p:nvCxnSpPr>
          <p:spPr bwMode="auto">
            <a:xfrm flipH="1" flipV="1">
              <a:off x="6446838" y="3290888"/>
              <a:ext cx="500062" cy="569912"/>
            </a:xfrm>
            <a:prstGeom prst="line">
              <a:avLst/>
            </a:prstGeom>
            <a:noFill/>
            <a:ln w="9525" algn="ctr">
              <a:solidFill>
                <a:schemeClr val="tx1"/>
              </a:solidFill>
              <a:round/>
              <a:headEnd/>
              <a:tailEnd/>
            </a:ln>
          </p:spPr>
        </p:cxnSp>
        <p:cxnSp>
          <p:nvCxnSpPr>
            <p:cNvPr id="23667" name="58 Conector recto"/>
            <p:cNvCxnSpPr>
              <a:cxnSpLocks noChangeShapeType="1"/>
            </p:cNvCxnSpPr>
            <p:nvPr/>
          </p:nvCxnSpPr>
          <p:spPr bwMode="auto">
            <a:xfrm flipH="1">
              <a:off x="6442075" y="3000375"/>
              <a:ext cx="930275" cy="290513"/>
            </a:xfrm>
            <a:prstGeom prst="line">
              <a:avLst/>
            </a:prstGeom>
            <a:noFill/>
            <a:ln w="9525" algn="ctr">
              <a:solidFill>
                <a:schemeClr val="tx1"/>
              </a:solidFill>
              <a:round/>
              <a:headEnd/>
              <a:tailEnd/>
            </a:ln>
          </p:spPr>
        </p:cxnSp>
        <p:cxnSp>
          <p:nvCxnSpPr>
            <p:cNvPr id="23668" name="59 Conector recto"/>
            <p:cNvCxnSpPr>
              <a:cxnSpLocks noChangeShapeType="1"/>
            </p:cNvCxnSpPr>
            <p:nvPr/>
          </p:nvCxnSpPr>
          <p:spPr bwMode="auto">
            <a:xfrm flipH="1">
              <a:off x="6156325" y="3856038"/>
              <a:ext cx="785813" cy="360362"/>
            </a:xfrm>
            <a:prstGeom prst="line">
              <a:avLst/>
            </a:prstGeom>
            <a:noFill/>
            <a:ln w="9525" algn="ctr">
              <a:solidFill>
                <a:schemeClr val="tx1"/>
              </a:solidFill>
              <a:round/>
              <a:headEnd/>
              <a:tailEnd/>
            </a:ln>
          </p:spPr>
        </p:cxnSp>
        <p:cxnSp>
          <p:nvCxnSpPr>
            <p:cNvPr id="23669" name="60 Conector recto"/>
            <p:cNvCxnSpPr>
              <a:cxnSpLocks noChangeShapeType="1"/>
            </p:cNvCxnSpPr>
            <p:nvPr/>
          </p:nvCxnSpPr>
          <p:spPr bwMode="auto">
            <a:xfrm flipH="1">
              <a:off x="6145213" y="3279775"/>
              <a:ext cx="293687" cy="936625"/>
            </a:xfrm>
            <a:prstGeom prst="line">
              <a:avLst/>
            </a:prstGeom>
            <a:noFill/>
            <a:ln w="9525" algn="ctr">
              <a:solidFill>
                <a:schemeClr val="tx1"/>
              </a:solidFill>
              <a:round/>
              <a:headEnd/>
              <a:tailEnd/>
            </a:ln>
          </p:spPr>
        </p:cxnSp>
        <p:cxnSp>
          <p:nvCxnSpPr>
            <p:cNvPr id="23670" name="61 Conector recto"/>
            <p:cNvCxnSpPr>
              <a:cxnSpLocks noChangeShapeType="1"/>
            </p:cNvCxnSpPr>
            <p:nvPr/>
          </p:nvCxnSpPr>
          <p:spPr bwMode="auto">
            <a:xfrm flipH="1" flipV="1">
              <a:off x="6950075" y="3865563"/>
              <a:ext cx="220663" cy="852487"/>
            </a:xfrm>
            <a:prstGeom prst="line">
              <a:avLst/>
            </a:prstGeom>
            <a:noFill/>
            <a:ln w="9525" algn="ctr">
              <a:solidFill>
                <a:schemeClr val="tx1"/>
              </a:solidFill>
              <a:round/>
              <a:headEnd/>
              <a:tailEnd/>
            </a:ln>
          </p:spPr>
        </p:cxnSp>
        <p:cxnSp>
          <p:nvCxnSpPr>
            <p:cNvPr id="23671" name="62 Conector recto"/>
            <p:cNvCxnSpPr>
              <a:cxnSpLocks noChangeShapeType="1"/>
            </p:cNvCxnSpPr>
            <p:nvPr/>
          </p:nvCxnSpPr>
          <p:spPr bwMode="auto">
            <a:xfrm flipH="1" flipV="1">
              <a:off x="6156325" y="4227513"/>
              <a:ext cx="1006475" cy="496887"/>
            </a:xfrm>
            <a:prstGeom prst="line">
              <a:avLst/>
            </a:prstGeom>
            <a:noFill/>
            <a:ln w="9525" algn="ctr">
              <a:solidFill>
                <a:schemeClr val="tx1"/>
              </a:solidFill>
              <a:round/>
              <a:headEnd/>
              <a:tailEnd/>
            </a:ln>
          </p:spPr>
        </p:cxnSp>
        <p:cxnSp>
          <p:nvCxnSpPr>
            <p:cNvPr id="23672" name="63 Conector recto"/>
            <p:cNvCxnSpPr>
              <a:cxnSpLocks noChangeShapeType="1"/>
            </p:cNvCxnSpPr>
            <p:nvPr/>
          </p:nvCxnSpPr>
          <p:spPr bwMode="auto">
            <a:xfrm flipH="1">
              <a:off x="7165975" y="3848100"/>
              <a:ext cx="719138" cy="882650"/>
            </a:xfrm>
            <a:prstGeom prst="line">
              <a:avLst/>
            </a:prstGeom>
            <a:noFill/>
            <a:ln w="9525" algn="ctr">
              <a:solidFill>
                <a:schemeClr val="tx1"/>
              </a:solidFill>
              <a:round/>
              <a:headEnd/>
              <a:tailEnd/>
            </a:ln>
          </p:spPr>
        </p:cxnSp>
        <p:cxnSp>
          <p:nvCxnSpPr>
            <p:cNvPr id="23673" name="64 Conector recto"/>
            <p:cNvCxnSpPr>
              <a:cxnSpLocks noChangeShapeType="1"/>
            </p:cNvCxnSpPr>
            <p:nvPr/>
          </p:nvCxnSpPr>
          <p:spPr bwMode="auto">
            <a:xfrm flipH="1">
              <a:off x="6662738" y="1484313"/>
              <a:ext cx="787400" cy="65087"/>
            </a:xfrm>
            <a:prstGeom prst="line">
              <a:avLst/>
            </a:prstGeom>
            <a:noFill/>
            <a:ln w="9525" algn="ctr">
              <a:solidFill>
                <a:schemeClr val="tx1"/>
              </a:solidFill>
              <a:round/>
              <a:headEnd/>
              <a:tailEnd/>
            </a:ln>
          </p:spPr>
        </p:cxnSp>
        <p:cxnSp>
          <p:nvCxnSpPr>
            <p:cNvPr id="23674" name="66 Conector recto"/>
            <p:cNvCxnSpPr>
              <a:cxnSpLocks noChangeShapeType="1"/>
            </p:cNvCxnSpPr>
            <p:nvPr/>
          </p:nvCxnSpPr>
          <p:spPr bwMode="auto">
            <a:xfrm>
              <a:off x="7153275" y="2419350"/>
              <a:ext cx="225425" cy="579438"/>
            </a:xfrm>
            <a:prstGeom prst="line">
              <a:avLst/>
            </a:prstGeom>
            <a:noFill/>
            <a:ln w="9525" algn="ctr">
              <a:solidFill>
                <a:schemeClr val="tx1"/>
              </a:solidFill>
              <a:round/>
              <a:headEnd/>
              <a:tailEnd/>
            </a:ln>
          </p:spPr>
        </p:cxnSp>
        <p:cxnSp>
          <p:nvCxnSpPr>
            <p:cNvPr id="23675" name="68 Conector recto"/>
            <p:cNvCxnSpPr>
              <a:cxnSpLocks noChangeShapeType="1"/>
            </p:cNvCxnSpPr>
            <p:nvPr/>
          </p:nvCxnSpPr>
          <p:spPr bwMode="auto">
            <a:xfrm flipH="1">
              <a:off x="7378700" y="2932113"/>
              <a:ext cx="800100" cy="66675"/>
            </a:xfrm>
            <a:prstGeom prst="line">
              <a:avLst/>
            </a:prstGeom>
            <a:noFill/>
            <a:ln w="9525" algn="ctr">
              <a:solidFill>
                <a:schemeClr val="tx1"/>
              </a:solidFill>
              <a:round/>
              <a:headEnd/>
              <a:tailEnd/>
            </a:ln>
          </p:spPr>
        </p:cxnSp>
        <p:cxnSp>
          <p:nvCxnSpPr>
            <p:cNvPr id="23676" name="70 Conector recto"/>
            <p:cNvCxnSpPr>
              <a:cxnSpLocks noChangeShapeType="1"/>
            </p:cNvCxnSpPr>
            <p:nvPr/>
          </p:nvCxnSpPr>
          <p:spPr bwMode="auto">
            <a:xfrm flipH="1">
              <a:off x="7881938" y="2921000"/>
              <a:ext cx="296862" cy="941388"/>
            </a:xfrm>
            <a:prstGeom prst="line">
              <a:avLst/>
            </a:prstGeom>
            <a:noFill/>
            <a:ln w="9525" algn="ctr">
              <a:solidFill>
                <a:schemeClr val="tx1"/>
              </a:solidFill>
              <a:round/>
              <a:headEnd/>
              <a:tailEnd/>
            </a:ln>
          </p:spPr>
        </p:cxnSp>
        <p:cxnSp>
          <p:nvCxnSpPr>
            <p:cNvPr id="23677" name="72 Conector recto"/>
            <p:cNvCxnSpPr>
              <a:cxnSpLocks noChangeShapeType="1"/>
            </p:cNvCxnSpPr>
            <p:nvPr/>
          </p:nvCxnSpPr>
          <p:spPr bwMode="auto">
            <a:xfrm flipH="1" flipV="1">
              <a:off x="5414963" y="2790825"/>
              <a:ext cx="746125" cy="1435100"/>
            </a:xfrm>
            <a:prstGeom prst="line">
              <a:avLst/>
            </a:prstGeom>
            <a:noFill/>
            <a:ln w="9525" algn="ctr">
              <a:solidFill>
                <a:schemeClr val="tx1"/>
              </a:solidFill>
              <a:round/>
              <a:headEnd/>
              <a:tailEnd/>
            </a:ln>
          </p:spPr>
        </p:cxnSp>
        <p:sp>
          <p:nvSpPr>
            <p:cNvPr id="23678" name="4 Elipse"/>
            <p:cNvSpPr>
              <a:spLocks noChangeArrowheads="1"/>
            </p:cNvSpPr>
            <p:nvPr/>
          </p:nvSpPr>
          <p:spPr bwMode="auto">
            <a:xfrm>
              <a:off x="6154738" y="2349500"/>
              <a:ext cx="142875" cy="142875"/>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79" name="7 Elipse"/>
            <p:cNvSpPr>
              <a:spLocks noChangeArrowheads="1"/>
            </p:cNvSpPr>
            <p:nvPr/>
          </p:nvSpPr>
          <p:spPr bwMode="auto">
            <a:xfrm>
              <a:off x="6370638" y="3213100"/>
              <a:ext cx="144462" cy="144463"/>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80" name="49 Elipse"/>
            <p:cNvSpPr>
              <a:spLocks noChangeArrowheads="1"/>
            </p:cNvSpPr>
            <p:nvPr/>
          </p:nvSpPr>
          <p:spPr bwMode="auto">
            <a:xfrm>
              <a:off x="6370638" y="3213100"/>
              <a:ext cx="144462" cy="144463"/>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81" name="51 Elipse"/>
            <p:cNvSpPr>
              <a:spLocks noChangeArrowheads="1"/>
            </p:cNvSpPr>
            <p:nvPr/>
          </p:nvSpPr>
          <p:spPr bwMode="auto">
            <a:xfrm>
              <a:off x="7305675" y="2924175"/>
              <a:ext cx="144463" cy="144463"/>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7" name="6 Elipse"/>
            <p:cNvSpPr/>
            <p:nvPr/>
          </p:nvSpPr>
          <p:spPr bwMode="auto">
            <a:xfrm>
              <a:off x="7089775" y="2349500"/>
              <a:ext cx="144463" cy="142875"/>
            </a:xfrm>
            <a:prstGeom prst="ellipse">
              <a:avLst/>
            </a:prstGeom>
            <a:solidFill>
              <a:schemeClr val="accent2">
                <a:lumMod val="60000"/>
                <a:lumOff val="40000"/>
              </a:schemeClr>
            </a:solidFill>
            <a:ln w="9525" cap="flat" cmpd="sng" algn="ctr">
              <a:noFill/>
              <a:prstDash val="solid"/>
              <a:round/>
              <a:headEnd type="none" w="sm" len="sm"/>
              <a:tailEnd type="stealth" w="med" len="lg"/>
            </a:ln>
            <a:effectLst/>
          </p:spPr>
          <p:txBody>
            <a:bodyPr/>
            <a:lstStyle/>
            <a:p>
              <a:pPr eaLnBrk="0" hangingPunct="0">
                <a:defRPr/>
              </a:pPr>
              <a:endParaRPr lang="es-ES" sz="2400">
                <a:latin typeface="Times New Roman" charset="0"/>
              </a:endParaRPr>
            </a:p>
          </p:txBody>
        </p:sp>
        <p:sp>
          <p:nvSpPr>
            <p:cNvPr id="40" name="39 Elipse"/>
            <p:cNvSpPr/>
            <p:nvPr/>
          </p:nvSpPr>
          <p:spPr bwMode="auto">
            <a:xfrm>
              <a:off x="7089775" y="2349500"/>
              <a:ext cx="144463" cy="142875"/>
            </a:xfrm>
            <a:prstGeom prst="ellipse">
              <a:avLst/>
            </a:prstGeom>
            <a:solidFill>
              <a:schemeClr val="accent2">
                <a:lumMod val="60000"/>
                <a:lumOff val="40000"/>
              </a:schemeClr>
            </a:solidFill>
            <a:ln w="9525" cap="flat" cmpd="sng" algn="ctr">
              <a:noFill/>
              <a:prstDash val="solid"/>
              <a:round/>
              <a:headEnd type="none" w="sm" len="sm"/>
              <a:tailEnd type="stealth" w="med" len="lg"/>
            </a:ln>
            <a:effectLst/>
          </p:spPr>
          <p:txBody>
            <a:bodyPr/>
            <a:lstStyle/>
            <a:p>
              <a:pPr eaLnBrk="0" hangingPunct="0">
                <a:defRPr/>
              </a:pPr>
              <a:endParaRPr lang="es-ES" sz="2400">
                <a:latin typeface="Times New Roman" charset="0"/>
              </a:endParaRPr>
            </a:p>
          </p:txBody>
        </p:sp>
        <p:sp>
          <p:nvSpPr>
            <p:cNvPr id="23684" name="35 Elipse"/>
            <p:cNvSpPr>
              <a:spLocks noChangeArrowheads="1"/>
            </p:cNvSpPr>
            <p:nvPr/>
          </p:nvSpPr>
          <p:spPr bwMode="auto">
            <a:xfrm>
              <a:off x="7881938" y="1989138"/>
              <a:ext cx="144462" cy="142875"/>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51" name="50 Elipse"/>
            <p:cNvSpPr/>
            <p:nvPr/>
          </p:nvSpPr>
          <p:spPr bwMode="auto">
            <a:xfrm>
              <a:off x="6873875" y="3789363"/>
              <a:ext cx="144463" cy="142875"/>
            </a:xfrm>
            <a:prstGeom prst="ellipse">
              <a:avLst/>
            </a:prstGeom>
            <a:solidFill>
              <a:schemeClr val="accent2">
                <a:lumMod val="60000"/>
                <a:lumOff val="40000"/>
              </a:schemeClr>
            </a:solidFill>
            <a:ln w="9525" cap="flat" cmpd="sng" algn="ctr">
              <a:noFill/>
              <a:prstDash val="solid"/>
              <a:round/>
              <a:headEnd type="none" w="sm" len="sm"/>
              <a:tailEnd type="stealth" w="med" len="lg"/>
            </a:ln>
            <a:effectLst/>
          </p:spPr>
          <p:txBody>
            <a:bodyPr/>
            <a:lstStyle/>
            <a:p>
              <a:pPr eaLnBrk="0" hangingPunct="0">
                <a:defRPr/>
              </a:pPr>
              <a:endParaRPr lang="es-ES" sz="2400">
                <a:latin typeface="Times New Roman" charset="0"/>
              </a:endParaRPr>
            </a:p>
          </p:txBody>
        </p:sp>
        <p:grpSp>
          <p:nvGrpSpPr>
            <p:cNvPr id="23686" name="157 Grupo"/>
            <p:cNvGrpSpPr>
              <a:grpSpLocks/>
            </p:cNvGrpSpPr>
            <p:nvPr/>
          </p:nvGrpSpPr>
          <p:grpSpPr bwMode="auto">
            <a:xfrm>
              <a:off x="5867400" y="1773238"/>
              <a:ext cx="2232025" cy="2016125"/>
              <a:chOff x="2844031" y="1628899"/>
              <a:chExt cx="2232025" cy="2016125"/>
            </a:xfrm>
          </p:grpSpPr>
          <p:sp>
            <p:nvSpPr>
              <p:cNvPr id="23687" name="79 CuadroTexto"/>
              <p:cNvSpPr txBox="1">
                <a:spLocks noChangeArrowheads="1"/>
              </p:cNvSpPr>
              <p:nvPr/>
            </p:nvSpPr>
            <p:spPr bwMode="auto">
              <a:xfrm>
                <a:off x="2844031" y="2268661"/>
                <a:ext cx="647700" cy="368300"/>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23688" name="80 CuadroTexto"/>
              <p:cNvSpPr txBox="1">
                <a:spLocks noChangeArrowheads="1"/>
              </p:cNvSpPr>
              <p:nvPr/>
            </p:nvSpPr>
            <p:spPr bwMode="auto">
              <a:xfrm>
                <a:off x="3923531" y="2484561"/>
                <a:ext cx="649288" cy="368300"/>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23689" name="104 CuadroTexto"/>
              <p:cNvSpPr txBox="1">
                <a:spLocks noChangeArrowheads="1"/>
              </p:cNvSpPr>
              <p:nvPr/>
            </p:nvSpPr>
            <p:spPr bwMode="auto">
              <a:xfrm>
                <a:off x="3707631" y="1908299"/>
                <a:ext cx="649288" cy="369887"/>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23690" name="105 CuadroTexto"/>
              <p:cNvSpPr txBox="1">
                <a:spLocks noChangeArrowheads="1"/>
              </p:cNvSpPr>
              <p:nvPr/>
            </p:nvSpPr>
            <p:spPr bwMode="auto">
              <a:xfrm>
                <a:off x="3636194" y="3276724"/>
                <a:ext cx="647700" cy="368300"/>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23691" name="118 CuadroTexto"/>
              <p:cNvSpPr txBox="1">
                <a:spLocks noChangeArrowheads="1"/>
              </p:cNvSpPr>
              <p:nvPr/>
            </p:nvSpPr>
            <p:spPr bwMode="auto">
              <a:xfrm>
                <a:off x="4428356" y="1628899"/>
                <a:ext cx="647700" cy="369887"/>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23692" name="119 CuadroTexto"/>
              <p:cNvSpPr txBox="1">
                <a:spLocks noChangeArrowheads="1"/>
              </p:cNvSpPr>
              <p:nvPr/>
            </p:nvSpPr>
            <p:spPr bwMode="auto">
              <a:xfrm>
                <a:off x="2988494" y="2987799"/>
                <a:ext cx="647700" cy="369887"/>
              </a:xfrm>
              <a:prstGeom prst="rect">
                <a:avLst/>
              </a:prstGeom>
              <a:noFill/>
              <a:ln w="9525">
                <a:noFill/>
                <a:miter lim="800000"/>
                <a:headEnd/>
                <a:tailEnd/>
              </a:ln>
            </p:spPr>
            <p:txBody>
              <a:bodyPr>
                <a:spAutoFit/>
              </a:bodyPr>
              <a:lstStyle/>
              <a:p>
                <a:r>
                  <a:rPr lang="es-ES" altLang="es-ES"/>
                  <a:t>v’</a:t>
                </a:r>
                <a:r>
                  <a:rPr lang="es-ES" altLang="es-ES" baseline="-25000"/>
                  <a:t>4</a:t>
                </a:r>
              </a:p>
            </p:txBody>
          </p:sp>
        </p:grpSp>
      </p:grpSp>
      <p:grpSp>
        <p:nvGrpSpPr>
          <p:cNvPr id="9" name="176 Grupo"/>
          <p:cNvGrpSpPr>
            <a:grpSpLocks/>
          </p:cNvGrpSpPr>
          <p:nvPr/>
        </p:nvGrpSpPr>
        <p:grpSpPr bwMode="auto">
          <a:xfrm>
            <a:off x="3841750" y="2349500"/>
            <a:ext cx="1593850" cy="1512888"/>
            <a:chOff x="3841750" y="2349500"/>
            <a:chExt cx="1593850" cy="1512888"/>
          </a:xfrm>
        </p:grpSpPr>
        <p:sp>
          <p:nvSpPr>
            <p:cNvPr id="23634" name="234 Flecha derecha"/>
            <p:cNvSpPr>
              <a:spLocks noChangeArrowheads="1"/>
            </p:cNvSpPr>
            <p:nvPr/>
          </p:nvSpPr>
          <p:spPr bwMode="auto">
            <a:xfrm>
              <a:off x="3851275" y="2349500"/>
              <a:ext cx="1584325" cy="1512888"/>
            </a:xfrm>
            <a:prstGeom prst="rightArrow">
              <a:avLst>
                <a:gd name="adj1" fmla="val 50000"/>
                <a:gd name="adj2" fmla="val 49980"/>
              </a:avLst>
            </a:prstGeom>
            <a:noFill/>
            <a:ln w="9525" algn="ctr">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35" name="122 CuadroTexto"/>
            <p:cNvSpPr txBox="1">
              <a:spLocks noChangeArrowheads="1"/>
            </p:cNvSpPr>
            <p:nvPr/>
          </p:nvSpPr>
          <p:spPr bwMode="auto">
            <a:xfrm>
              <a:off x="3841750" y="2763838"/>
              <a:ext cx="1520825" cy="738187"/>
            </a:xfrm>
            <a:prstGeom prst="rect">
              <a:avLst/>
            </a:prstGeom>
            <a:noFill/>
            <a:ln w="9525">
              <a:noFill/>
              <a:miter lim="800000"/>
              <a:headEnd/>
              <a:tailEnd/>
            </a:ln>
          </p:spPr>
          <p:txBody>
            <a:bodyPr>
              <a:spAutoFit/>
            </a:bodyPr>
            <a:lstStyle/>
            <a:p>
              <a:pPr algn="ctr"/>
              <a:r>
                <a:rPr lang="es-ES" altLang="es-ES" sz="1400" b="1"/>
                <a:t>Simultanous untangling and smoothing</a:t>
              </a:r>
              <a:endParaRPr lang="es-ES" altLang="es-ES" sz="1400" b="1" baseline="-25000"/>
            </a:p>
          </p:txBody>
        </p:sp>
      </p:grpSp>
      <p:sp>
        <p:nvSpPr>
          <p:cNvPr id="182" name="181 CuadroTexto"/>
          <p:cNvSpPr txBox="1">
            <a:spLocks noChangeArrowheads="1"/>
          </p:cNvSpPr>
          <p:nvPr/>
        </p:nvSpPr>
        <p:spPr bwMode="auto">
          <a:xfrm>
            <a:off x="574675" y="682625"/>
            <a:ext cx="8893175" cy="369888"/>
          </a:xfrm>
          <a:prstGeom prst="rect">
            <a:avLst/>
          </a:prstGeom>
          <a:noFill/>
          <a:ln w="9525">
            <a:noFill/>
            <a:miter lim="800000"/>
            <a:headEnd/>
            <a:tailEnd/>
          </a:ln>
        </p:spPr>
        <p:txBody>
          <a:bodyPr>
            <a:spAutoFit/>
          </a:bodyPr>
          <a:lstStyle/>
          <a:p>
            <a:pPr marL="285750" indent="-285750"/>
            <a:r>
              <a:rPr lang="en-US" altLang="es-ES"/>
              <a:t>This parallel algorithm optimize in parallel the nodes of each independent set</a:t>
            </a:r>
          </a:p>
        </p:txBody>
      </p:sp>
      <p:sp>
        <p:nvSpPr>
          <p:cNvPr id="183" name="182 CuadroTexto"/>
          <p:cNvSpPr txBox="1">
            <a:spLocks noChangeArrowheads="1"/>
          </p:cNvSpPr>
          <p:nvPr/>
        </p:nvSpPr>
        <p:spPr bwMode="auto">
          <a:xfrm>
            <a:off x="611188" y="692150"/>
            <a:ext cx="8893175" cy="369888"/>
          </a:xfrm>
          <a:prstGeom prst="rect">
            <a:avLst/>
          </a:prstGeom>
          <a:noFill/>
          <a:ln w="9525">
            <a:noFill/>
            <a:miter lim="800000"/>
            <a:headEnd/>
            <a:tailEnd/>
          </a:ln>
        </p:spPr>
        <p:txBody>
          <a:bodyPr>
            <a:spAutoFit/>
          </a:bodyPr>
          <a:lstStyle/>
          <a:p>
            <a:r>
              <a:rPr lang="en-US" altLang="es-ES"/>
              <a:t>In a first step, the nodes of a color or independent set</a:t>
            </a:r>
          </a:p>
        </p:txBody>
      </p:sp>
      <p:sp>
        <p:nvSpPr>
          <p:cNvPr id="186" name="185 CuadroTexto"/>
          <p:cNvSpPr txBox="1">
            <a:spLocks noChangeArrowheads="1"/>
          </p:cNvSpPr>
          <p:nvPr/>
        </p:nvSpPr>
        <p:spPr bwMode="auto">
          <a:xfrm>
            <a:off x="539750" y="693738"/>
            <a:ext cx="8893175" cy="647700"/>
          </a:xfrm>
          <a:prstGeom prst="rect">
            <a:avLst/>
          </a:prstGeom>
          <a:noFill/>
          <a:ln w="9525">
            <a:noFill/>
            <a:miter lim="800000"/>
            <a:headEnd/>
            <a:tailEnd/>
          </a:ln>
        </p:spPr>
        <p:txBody>
          <a:bodyPr>
            <a:spAutoFit/>
          </a:bodyPr>
          <a:lstStyle/>
          <a:p>
            <a:r>
              <a:rPr lang="en-US" altLang="es-ES"/>
              <a:t>When all nodes of this color have been optimized, the nodes of other color are optimized, and so on</a:t>
            </a:r>
          </a:p>
        </p:txBody>
      </p:sp>
      <p:grpSp>
        <p:nvGrpSpPr>
          <p:cNvPr id="10" name="255 Grupo"/>
          <p:cNvGrpSpPr>
            <a:grpSpLocks/>
          </p:cNvGrpSpPr>
          <p:nvPr/>
        </p:nvGrpSpPr>
        <p:grpSpPr bwMode="auto">
          <a:xfrm>
            <a:off x="34925" y="1196975"/>
            <a:ext cx="4311650" cy="3673475"/>
            <a:chOff x="5229225" y="1627188"/>
            <a:chExt cx="4311327" cy="3673475"/>
          </a:xfrm>
        </p:grpSpPr>
        <p:grpSp>
          <p:nvGrpSpPr>
            <p:cNvPr id="23565" name="186 Grupo"/>
            <p:cNvGrpSpPr>
              <a:grpSpLocks/>
            </p:cNvGrpSpPr>
            <p:nvPr/>
          </p:nvGrpSpPr>
          <p:grpSpPr bwMode="auto">
            <a:xfrm>
              <a:off x="5229225" y="1627188"/>
              <a:ext cx="3600450" cy="3673475"/>
              <a:chOff x="5229225" y="1627188"/>
              <a:chExt cx="3600450" cy="3673475"/>
            </a:xfrm>
          </p:grpSpPr>
          <p:sp>
            <p:nvSpPr>
              <p:cNvPr id="23567" name="3 Elipse"/>
              <p:cNvSpPr>
                <a:spLocks noChangeArrowheads="1"/>
              </p:cNvSpPr>
              <p:nvPr/>
            </p:nvSpPr>
            <p:spPr bwMode="auto">
              <a:xfrm>
                <a:off x="5516563" y="2276475"/>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68" name="5 Elipse"/>
              <p:cNvSpPr>
                <a:spLocks noChangeArrowheads="1"/>
              </p:cNvSpPr>
              <p:nvPr/>
            </p:nvSpPr>
            <p:spPr bwMode="auto">
              <a:xfrm>
                <a:off x="6453188" y="1989138"/>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69" name="8 Elipse"/>
              <p:cNvSpPr>
                <a:spLocks noChangeArrowheads="1"/>
              </p:cNvSpPr>
              <p:nvPr/>
            </p:nvSpPr>
            <p:spPr bwMode="auto">
              <a:xfrm>
                <a:off x="5229225" y="3213100"/>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70" name="9 Triángulo isósceles"/>
              <p:cNvSpPr>
                <a:spLocks noChangeArrowheads="1"/>
              </p:cNvSpPr>
              <p:nvPr/>
            </p:nvSpPr>
            <p:spPr bwMode="auto">
              <a:xfrm>
                <a:off x="5588000" y="2276475"/>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71" name="12 Triángulo isósceles"/>
              <p:cNvSpPr>
                <a:spLocks noChangeArrowheads="1"/>
              </p:cNvSpPr>
              <p:nvPr/>
            </p:nvSpPr>
            <p:spPr bwMode="auto">
              <a:xfrm>
                <a:off x="5815013" y="2060575"/>
                <a:ext cx="863600" cy="863600"/>
              </a:xfrm>
              <a:prstGeom prst="triangle">
                <a:avLst>
                  <a:gd name="adj" fmla="val 85065"/>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3572" name="20 Conector recto"/>
              <p:cNvCxnSpPr>
                <a:cxnSpLocks noChangeShapeType="1"/>
                <a:stCxn id="23610" idx="0"/>
                <a:endCxn id="23624" idx="4"/>
              </p:cNvCxnSpPr>
              <p:nvPr/>
            </p:nvCxnSpPr>
            <p:spPr bwMode="auto">
              <a:xfrm flipH="1" flipV="1">
                <a:off x="5597525" y="2419350"/>
                <a:ext cx="252413" cy="496888"/>
              </a:xfrm>
              <a:prstGeom prst="line">
                <a:avLst/>
              </a:prstGeom>
              <a:noFill/>
              <a:ln w="9525" algn="ctr">
                <a:solidFill>
                  <a:schemeClr val="tx1"/>
                </a:solidFill>
                <a:round/>
                <a:headEnd/>
                <a:tailEnd/>
              </a:ln>
            </p:spPr>
          </p:cxnSp>
          <p:cxnSp>
            <p:nvCxnSpPr>
              <p:cNvPr id="23573" name="22 Conector recto"/>
              <p:cNvCxnSpPr>
                <a:cxnSpLocks noChangeShapeType="1"/>
              </p:cNvCxnSpPr>
              <p:nvPr/>
            </p:nvCxnSpPr>
            <p:spPr bwMode="auto">
              <a:xfrm flipH="1">
                <a:off x="5588000" y="2063750"/>
                <a:ext cx="930275" cy="290513"/>
              </a:xfrm>
              <a:prstGeom prst="line">
                <a:avLst/>
              </a:prstGeom>
              <a:noFill/>
              <a:ln w="9525" algn="ctr">
                <a:solidFill>
                  <a:schemeClr val="tx1"/>
                </a:solidFill>
                <a:round/>
                <a:headEnd/>
                <a:tailEnd/>
              </a:ln>
            </p:spPr>
          </p:cxnSp>
          <p:cxnSp>
            <p:nvCxnSpPr>
              <p:cNvPr id="23574" name="24 Conector recto"/>
              <p:cNvCxnSpPr>
                <a:cxnSpLocks noChangeShapeType="1"/>
                <a:stCxn id="23610" idx="0"/>
              </p:cNvCxnSpPr>
              <p:nvPr/>
            </p:nvCxnSpPr>
            <p:spPr bwMode="auto">
              <a:xfrm flipH="1">
                <a:off x="5375275" y="2916238"/>
                <a:ext cx="474663" cy="363537"/>
              </a:xfrm>
              <a:prstGeom prst="line">
                <a:avLst/>
              </a:prstGeom>
              <a:noFill/>
              <a:ln w="9525" algn="ctr">
                <a:solidFill>
                  <a:schemeClr val="tx1"/>
                </a:solidFill>
                <a:round/>
                <a:headEnd/>
                <a:tailEnd/>
              </a:ln>
            </p:spPr>
          </p:cxnSp>
          <p:cxnSp>
            <p:nvCxnSpPr>
              <p:cNvPr id="23575" name="26 Conector recto"/>
              <p:cNvCxnSpPr>
                <a:cxnSpLocks noChangeShapeType="1"/>
              </p:cNvCxnSpPr>
              <p:nvPr/>
            </p:nvCxnSpPr>
            <p:spPr bwMode="auto">
              <a:xfrm flipH="1">
                <a:off x="5291138" y="2343150"/>
                <a:ext cx="293687" cy="936625"/>
              </a:xfrm>
              <a:prstGeom prst="line">
                <a:avLst/>
              </a:prstGeom>
              <a:noFill/>
              <a:ln w="9525" algn="ctr">
                <a:solidFill>
                  <a:schemeClr val="tx1"/>
                </a:solidFill>
                <a:round/>
                <a:headEnd/>
                <a:tailEnd/>
              </a:ln>
            </p:spPr>
          </p:cxnSp>
          <p:cxnSp>
            <p:nvCxnSpPr>
              <p:cNvPr id="23576" name="28 Conector recto"/>
              <p:cNvCxnSpPr>
                <a:cxnSpLocks noChangeShapeType="1"/>
                <a:endCxn id="23610" idx="0"/>
              </p:cNvCxnSpPr>
              <p:nvPr/>
            </p:nvCxnSpPr>
            <p:spPr bwMode="auto">
              <a:xfrm flipH="1" flipV="1">
                <a:off x="5849938" y="2916238"/>
                <a:ext cx="180975" cy="1089025"/>
              </a:xfrm>
              <a:prstGeom prst="line">
                <a:avLst/>
              </a:prstGeom>
              <a:noFill/>
              <a:ln w="9525" algn="ctr">
                <a:solidFill>
                  <a:schemeClr val="tx1"/>
                </a:solidFill>
                <a:round/>
                <a:headEnd/>
                <a:tailEnd/>
              </a:ln>
            </p:spPr>
          </p:cxnSp>
          <p:cxnSp>
            <p:nvCxnSpPr>
              <p:cNvPr id="23577" name="30 Conector recto"/>
              <p:cNvCxnSpPr>
                <a:cxnSpLocks noChangeShapeType="1"/>
                <a:stCxn id="23622" idx="1"/>
              </p:cNvCxnSpPr>
              <p:nvPr/>
            </p:nvCxnSpPr>
            <p:spPr bwMode="auto">
              <a:xfrm flipH="1" flipV="1">
                <a:off x="5302250" y="3290888"/>
                <a:ext cx="677863" cy="663575"/>
              </a:xfrm>
              <a:prstGeom prst="line">
                <a:avLst/>
              </a:prstGeom>
              <a:noFill/>
              <a:ln w="9525" algn="ctr">
                <a:solidFill>
                  <a:schemeClr val="tx1"/>
                </a:solidFill>
                <a:round/>
                <a:headEnd/>
                <a:tailEnd/>
              </a:ln>
            </p:spPr>
          </p:cxnSp>
          <p:cxnSp>
            <p:nvCxnSpPr>
              <p:cNvPr id="23578" name="32 Conector recto"/>
              <p:cNvCxnSpPr>
                <a:cxnSpLocks noChangeShapeType="1"/>
                <a:stCxn id="23612" idx="2"/>
              </p:cNvCxnSpPr>
              <p:nvPr/>
            </p:nvCxnSpPr>
            <p:spPr bwMode="auto">
              <a:xfrm flipH="1">
                <a:off x="6030913" y="2925763"/>
                <a:ext cx="611187" cy="1079500"/>
              </a:xfrm>
              <a:prstGeom prst="line">
                <a:avLst/>
              </a:prstGeom>
              <a:noFill/>
              <a:ln w="9525" algn="ctr">
                <a:solidFill>
                  <a:schemeClr val="tx1"/>
                </a:solidFill>
                <a:round/>
                <a:headEnd/>
                <a:tailEnd/>
              </a:ln>
            </p:spPr>
          </p:cxnSp>
          <p:sp>
            <p:nvSpPr>
              <p:cNvPr id="23579" name="34 Elipse"/>
              <p:cNvSpPr>
                <a:spLocks noChangeArrowheads="1"/>
              </p:cNvSpPr>
              <p:nvPr/>
            </p:nvSpPr>
            <p:spPr bwMode="auto">
              <a:xfrm>
                <a:off x="7245350" y="1916113"/>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80" name="36 Elipse"/>
              <p:cNvSpPr>
                <a:spLocks noChangeArrowheads="1"/>
              </p:cNvSpPr>
              <p:nvPr/>
            </p:nvSpPr>
            <p:spPr bwMode="auto">
              <a:xfrm>
                <a:off x="8180388" y="1628775"/>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81" name="37 Elipse"/>
              <p:cNvSpPr>
                <a:spLocks noChangeArrowheads="1"/>
              </p:cNvSpPr>
              <p:nvPr/>
            </p:nvSpPr>
            <p:spPr bwMode="auto">
              <a:xfrm>
                <a:off x="8685213" y="2492375"/>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82" name="38 Elipse"/>
              <p:cNvSpPr>
                <a:spLocks noChangeArrowheads="1"/>
              </p:cNvSpPr>
              <p:nvPr/>
            </p:nvSpPr>
            <p:spPr bwMode="auto">
              <a:xfrm>
                <a:off x="7964488" y="3355975"/>
                <a:ext cx="144462"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83" name="40 Triángulo isósceles"/>
              <p:cNvSpPr>
                <a:spLocks noChangeArrowheads="1"/>
              </p:cNvSpPr>
              <p:nvPr/>
            </p:nvSpPr>
            <p:spPr bwMode="auto">
              <a:xfrm>
                <a:off x="7316788" y="1916113"/>
                <a:ext cx="720725"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84" name="41 Triángulo isósceles"/>
              <p:cNvSpPr>
                <a:spLocks noChangeArrowheads="1"/>
              </p:cNvSpPr>
              <p:nvPr/>
            </p:nvSpPr>
            <p:spPr bwMode="auto">
              <a:xfrm>
                <a:off x="7470775" y="1700213"/>
                <a:ext cx="1285875" cy="865187"/>
              </a:xfrm>
              <a:prstGeom prst="triangle">
                <a:avLst>
                  <a:gd name="adj" fmla="val 61569"/>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3585" name="42 Conector recto"/>
              <p:cNvCxnSpPr>
                <a:cxnSpLocks noChangeShapeType="1"/>
              </p:cNvCxnSpPr>
              <p:nvPr/>
            </p:nvCxnSpPr>
            <p:spPr bwMode="auto">
              <a:xfrm flipH="1" flipV="1">
                <a:off x="7319963" y="1993900"/>
                <a:ext cx="150812" cy="571500"/>
              </a:xfrm>
              <a:prstGeom prst="line">
                <a:avLst/>
              </a:prstGeom>
              <a:noFill/>
              <a:ln w="9525" algn="ctr">
                <a:solidFill>
                  <a:schemeClr val="tx1"/>
                </a:solidFill>
                <a:round/>
                <a:headEnd/>
                <a:tailEnd/>
              </a:ln>
            </p:spPr>
          </p:cxnSp>
          <p:cxnSp>
            <p:nvCxnSpPr>
              <p:cNvPr id="23586" name="43 Conector recto"/>
              <p:cNvCxnSpPr>
                <a:cxnSpLocks noChangeShapeType="1"/>
              </p:cNvCxnSpPr>
              <p:nvPr/>
            </p:nvCxnSpPr>
            <p:spPr bwMode="auto">
              <a:xfrm flipH="1">
                <a:off x="7316788" y="1703388"/>
                <a:ext cx="928687" cy="290512"/>
              </a:xfrm>
              <a:prstGeom prst="line">
                <a:avLst/>
              </a:prstGeom>
              <a:noFill/>
              <a:ln w="9525" algn="ctr">
                <a:solidFill>
                  <a:schemeClr val="tx1"/>
                </a:solidFill>
                <a:round/>
                <a:headEnd/>
                <a:tailEnd/>
              </a:ln>
            </p:spPr>
          </p:cxnSp>
          <p:cxnSp>
            <p:nvCxnSpPr>
              <p:cNvPr id="23587" name="44 Conector recto"/>
              <p:cNvCxnSpPr>
                <a:cxnSpLocks noChangeShapeType="1"/>
                <a:stCxn id="23623" idx="3"/>
                <a:endCxn id="23612" idx="2"/>
              </p:cNvCxnSpPr>
              <p:nvPr/>
            </p:nvCxnSpPr>
            <p:spPr bwMode="auto">
              <a:xfrm flipH="1">
                <a:off x="6642100" y="2616200"/>
                <a:ext cx="777875" cy="309563"/>
              </a:xfrm>
              <a:prstGeom prst="line">
                <a:avLst/>
              </a:prstGeom>
              <a:noFill/>
              <a:ln w="9525" algn="ctr">
                <a:solidFill>
                  <a:schemeClr val="tx1"/>
                </a:solidFill>
                <a:round/>
                <a:headEnd/>
                <a:tailEnd/>
              </a:ln>
            </p:spPr>
          </p:cxnSp>
          <p:cxnSp>
            <p:nvCxnSpPr>
              <p:cNvPr id="23588" name="45 Conector recto"/>
              <p:cNvCxnSpPr>
                <a:cxnSpLocks noChangeShapeType="1"/>
                <a:endCxn id="23612" idx="2"/>
              </p:cNvCxnSpPr>
              <p:nvPr/>
            </p:nvCxnSpPr>
            <p:spPr bwMode="auto">
              <a:xfrm flipH="1">
                <a:off x="6642100" y="1982788"/>
                <a:ext cx="669925" cy="942975"/>
              </a:xfrm>
              <a:prstGeom prst="line">
                <a:avLst/>
              </a:prstGeom>
              <a:noFill/>
              <a:ln w="9525" algn="ctr">
                <a:solidFill>
                  <a:schemeClr val="tx1"/>
                </a:solidFill>
                <a:round/>
                <a:headEnd/>
                <a:tailEnd/>
              </a:ln>
            </p:spPr>
          </p:cxnSp>
          <p:cxnSp>
            <p:nvCxnSpPr>
              <p:cNvPr id="23589" name="46 Conector recto"/>
              <p:cNvCxnSpPr>
                <a:cxnSpLocks noChangeShapeType="1"/>
                <a:endCxn id="23584" idx="2"/>
              </p:cNvCxnSpPr>
              <p:nvPr/>
            </p:nvCxnSpPr>
            <p:spPr bwMode="auto">
              <a:xfrm flipH="1" flipV="1">
                <a:off x="7470775" y="2565400"/>
                <a:ext cx="574675" cy="855663"/>
              </a:xfrm>
              <a:prstGeom prst="line">
                <a:avLst/>
              </a:prstGeom>
              <a:noFill/>
              <a:ln w="9525" algn="ctr">
                <a:solidFill>
                  <a:schemeClr val="tx1"/>
                </a:solidFill>
                <a:round/>
                <a:headEnd/>
                <a:tailEnd/>
              </a:ln>
            </p:spPr>
          </p:cxnSp>
          <p:cxnSp>
            <p:nvCxnSpPr>
              <p:cNvPr id="23590" name="47 Conector recto"/>
              <p:cNvCxnSpPr>
                <a:cxnSpLocks noChangeShapeType="1"/>
                <a:endCxn id="23612" idx="2"/>
              </p:cNvCxnSpPr>
              <p:nvPr/>
            </p:nvCxnSpPr>
            <p:spPr bwMode="auto">
              <a:xfrm flipH="1" flipV="1">
                <a:off x="6642100" y="2925763"/>
                <a:ext cx="1395413" cy="503237"/>
              </a:xfrm>
              <a:prstGeom prst="line">
                <a:avLst/>
              </a:prstGeom>
              <a:noFill/>
              <a:ln w="9525" algn="ctr">
                <a:solidFill>
                  <a:schemeClr val="tx1"/>
                </a:solidFill>
                <a:round/>
                <a:headEnd/>
                <a:tailEnd/>
              </a:ln>
            </p:spPr>
          </p:cxnSp>
          <p:cxnSp>
            <p:nvCxnSpPr>
              <p:cNvPr id="23591" name="48 Conector recto"/>
              <p:cNvCxnSpPr>
                <a:cxnSpLocks noChangeShapeType="1"/>
              </p:cNvCxnSpPr>
              <p:nvPr/>
            </p:nvCxnSpPr>
            <p:spPr bwMode="auto">
              <a:xfrm flipH="1">
                <a:off x="8040688" y="2551113"/>
                <a:ext cx="719137" cy="882650"/>
              </a:xfrm>
              <a:prstGeom prst="line">
                <a:avLst/>
              </a:prstGeom>
              <a:noFill/>
              <a:ln w="9525" algn="ctr">
                <a:solidFill>
                  <a:schemeClr val="tx1"/>
                </a:solidFill>
                <a:round/>
                <a:headEnd/>
                <a:tailEnd/>
              </a:ln>
            </p:spPr>
          </p:cxnSp>
          <p:sp>
            <p:nvSpPr>
              <p:cNvPr id="23592" name="52 Elipse"/>
              <p:cNvSpPr>
                <a:spLocks noChangeArrowheads="1"/>
              </p:cNvSpPr>
              <p:nvPr/>
            </p:nvSpPr>
            <p:spPr bwMode="auto">
              <a:xfrm>
                <a:off x="7677150" y="4292600"/>
                <a:ext cx="142875"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93" name="53 Elipse"/>
              <p:cNvSpPr>
                <a:spLocks noChangeArrowheads="1"/>
              </p:cNvSpPr>
              <p:nvPr/>
            </p:nvSpPr>
            <p:spPr bwMode="auto">
              <a:xfrm>
                <a:off x="6956425" y="5156200"/>
                <a:ext cx="144463" cy="144463"/>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94" name="54 Elipse"/>
              <p:cNvSpPr>
                <a:spLocks noChangeArrowheads="1"/>
              </p:cNvSpPr>
              <p:nvPr/>
            </p:nvSpPr>
            <p:spPr bwMode="auto">
              <a:xfrm>
                <a:off x="5948363" y="4652963"/>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95" name="55 Triángulo isósceles"/>
              <p:cNvSpPr>
                <a:spLocks noChangeArrowheads="1"/>
              </p:cNvSpPr>
              <p:nvPr/>
            </p:nvSpPr>
            <p:spPr bwMode="auto">
              <a:xfrm>
                <a:off x="6308725" y="3716338"/>
                <a:ext cx="719138" cy="647700"/>
              </a:xfrm>
              <a:prstGeom prst="triangle">
                <a:avLst>
                  <a:gd name="adj" fmla="val 50000"/>
                </a:avLst>
              </a:prstGeom>
              <a:no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596" name="56 Triángulo isósceles"/>
              <p:cNvSpPr>
                <a:spLocks noChangeArrowheads="1"/>
              </p:cNvSpPr>
              <p:nvPr/>
            </p:nvSpPr>
            <p:spPr bwMode="auto">
              <a:xfrm>
                <a:off x="6534150" y="3500438"/>
                <a:ext cx="1214438" cy="865187"/>
              </a:xfrm>
              <a:prstGeom prst="triangle">
                <a:avLst>
                  <a:gd name="adj" fmla="val 28394"/>
                </a:avLst>
              </a:prstGeom>
              <a:no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cxnSp>
            <p:nvCxnSpPr>
              <p:cNvPr id="23597" name="57 Conector recto"/>
              <p:cNvCxnSpPr>
                <a:cxnSpLocks noChangeShapeType="1"/>
              </p:cNvCxnSpPr>
              <p:nvPr/>
            </p:nvCxnSpPr>
            <p:spPr bwMode="auto">
              <a:xfrm flipH="1" flipV="1">
                <a:off x="6021388" y="4003675"/>
                <a:ext cx="512762" cy="361950"/>
              </a:xfrm>
              <a:prstGeom prst="line">
                <a:avLst/>
              </a:prstGeom>
              <a:noFill/>
              <a:ln w="9525" algn="ctr">
                <a:solidFill>
                  <a:schemeClr val="tx1"/>
                </a:solidFill>
                <a:round/>
                <a:headEnd/>
                <a:tailEnd/>
              </a:ln>
            </p:spPr>
          </p:cxnSp>
          <p:cxnSp>
            <p:nvCxnSpPr>
              <p:cNvPr id="23598" name="58 Conector recto"/>
              <p:cNvCxnSpPr>
                <a:cxnSpLocks noChangeShapeType="1"/>
                <a:stCxn id="23611" idx="2"/>
                <a:endCxn id="23622" idx="7"/>
              </p:cNvCxnSpPr>
              <p:nvPr/>
            </p:nvCxnSpPr>
            <p:spPr bwMode="auto">
              <a:xfrm flipH="1">
                <a:off x="6081713" y="3500438"/>
                <a:ext cx="776287" cy="454025"/>
              </a:xfrm>
              <a:prstGeom prst="line">
                <a:avLst/>
              </a:prstGeom>
              <a:noFill/>
              <a:ln w="9525" algn="ctr">
                <a:solidFill>
                  <a:schemeClr val="tx1"/>
                </a:solidFill>
                <a:round/>
                <a:headEnd/>
                <a:tailEnd/>
              </a:ln>
            </p:spPr>
          </p:cxnSp>
          <p:cxnSp>
            <p:nvCxnSpPr>
              <p:cNvPr id="23599" name="59 Conector recto"/>
              <p:cNvCxnSpPr>
                <a:cxnSpLocks noChangeShapeType="1"/>
              </p:cNvCxnSpPr>
              <p:nvPr/>
            </p:nvCxnSpPr>
            <p:spPr bwMode="auto">
              <a:xfrm flipH="1">
                <a:off x="6022975" y="4365625"/>
                <a:ext cx="511175" cy="354013"/>
              </a:xfrm>
              <a:prstGeom prst="line">
                <a:avLst/>
              </a:prstGeom>
              <a:noFill/>
              <a:ln w="9525" algn="ctr">
                <a:solidFill>
                  <a:schemeClr val="tx1"/>
                </a:solidFill>
                <a:round/>
                <a:headEnd/>
                <a:tailEnd/>
              </a:ln>
            </p:spPr>
          </p:cxnSp>
          <p:cxnSp>
            <p:nvCxnSpPr>
              <p:cNvPr id="23600" name="60 Conector recto"/>
              <p:cNvCxnSpPr>
                <a:cxnSpLocks noChangeShapeType="1"/>
                <a:stCxn id="23622" idx="0"/>
              </p:cNvCxnSpPr>
              <p:nvPr/>
            </p:nvCxnSpPr>
            <p:spPr bwMode="auto">
              <a:xfrm flipH="1">
                <a:off x="6011863" y="3932238"/>
                <a:ext cx="19050" cy="787400"/>
              </a:xfrm>
              <a:prstGeom prst="line">
                <a:avLst/>
              </a:prstGeom>
              <a:noFill/>
              <a:ln w="9525" algn="ctr">
                <a:solidFill>
                  <a:schemeClr val="tx1"/>
                </a:solidFill>
                <a:round/>
                <a:headEnd/>
                <a:tailEnd/>
              </a:ln>
            </p:spPr>
          </p:cxnSp>
          <p:cxnSp>
            <p:nvCxnSpPr>
              <p:cNvPr id="23601" name="61 Conector recto"/>
              <p:cNvCxnSpPr>
                <a:cxnSpLocks noChangeShapeType="1"/>
                <a:endCxn id="23596" idx="2"/>
              </p:cNvCxnSpPr>
              <p:nvPr/>
            </p:nvCxnSpPr>
            <p:spPr bwMode="auto">
              <a:xfrm flipH="1" flipV="1">
                <a:off x="6534150" y="4365625"/>
                <a:ext cx="503238" cy="855663"/>
              </a:xfrm>
              <a:prstGeom prst="line">
                <a:avLst/>
              </a:prstGeom>
              <a:noFill/>
              <a:ln w="9525" algn="ctr">
                <a:solidFill>
                  <a:schemeClr val="tx1"/>
                </a:solidFill>
                <a:round/>
                <a:headEnd/>
                <a:tailEnd/>
              </a:ln>
            </p:spPr>
          </p:cxnSp>
          <p:cxnSp>
            <p:nvCxnSpPr>
              <p:cNvPr id="23602" name="62 Conector recto"/>
              <p:cNvCxnSpPr>
                <a:cxnSpLocks noChangeShapeType="1"/>
              </p:cNvCxnSpPr>
              <p:nvPr/>
            </p:nvCxnSpPr>
            <p:spPr bwMode="auto">
              <a:xfrm flipH="1" flipV="1">
                <a:off x="6022975" y="4730750"/>
                <a:ext cx="1004888" cy="498475"/>
              </a:xfrm>
              <a:prstGeom prst="line">
                <a:avLst/>
              </a:prstGeom>
              <a:noFill/>
              <a:ln w="9525" algn="ctr">
                <a:solidFill>
                  <a:schemeClr val="tx1"/>
                </a:solidFill>
                <a:round/>
                <a:headEnd/>
                <a:tailEnd/>
              </a:ln>
            </p:spPr>
          </p:cxnSp>
          <p:cxnSp>
            <p:nvCxnSpPr>
              <p:cNvPr id="23603" name="63 Conector recto"/>
              <p:cNvCxnSpPr>
                <a:cxnSpLocks noChangeShapeType="1"/>
              </p:cNvCxnSpPr>
              <p:nvPr/>
            </p:nvCxnSpPr>
            <p:spPr bwMode="auto">
              <a:xfrm flipH="1">
                <a:off x="7032625" y="4351338"/>
                <a:ext cx="717550" cy="882650"/>
              </a:xfrm>
              <a:prstGeom prst="line">
                <a:avLst/>
              </a:prstGeom>
              <a:noFill/>
              <a:ln w="9525" algn="ctr">
                <a:solidFill>
                  <a:schemeClr val="tx1"/>
                </a:solidFill>
                <a:round/>
                <a:headEnd/>
                <a:tailEnd/>
              </a:ln>
            </p:spPr>
          </p:cxnSp>
          <p:cxnSp>
            <p:nvCxnSpPr>
              <p:cNvPr id="23604" name="64 Conector recto"/>
              <p:cNvCxnSpPr>
                <a:cxnSpLocks noChangeShapeType="1"/>
              </p:cNvCxnSpPr>
              <p:nvPr/>
            </p:nvCxnSpPr>
            <p:spPr bwMode="auto">
              <a:xfrm flipH="1">
                <a:off x="6529388" y="1989138"/>
                <a:ext cx="787400" cy="63500"/>
              </a:xfrm>
              <a:prstGeom prst="line">
                <a:avLst/>
              </a:prstGeom>
              <a:noFill/>
              <a:ln w="9525" algn="ctr">
                <a:solidFill>
                  <a:schemeClr val="tx1"/>
                </a:solidFill>
                <a:round/>
                <a:headEnd/>
                <a:tailEnd/>
              </a:ln>
            </p:spPr>
          </p:cxnSp>
          <p:cxnSp>
            <p:nvCxnSpPr>
              <p:cNvPr id="23605" name="66 Conector recto"/>
              <p:cNvCxnSpPr>
                <a:cxnSpLocks noChangeShapeType="1"/>
                <a:stCxn id="23612" idx="2"/>
                <a:endCxn id="23611" idx="2"/>
              </p:cNvCxnSpPr>
              <p:nvPr/>
            </p:nvCxnSpPr>
            <p:spPr bwMode="auto">
              <a:xfrm>
                <a:off x="6642100" y="2925763"/>
                <a:ext cx="215900" cy="574675"/>
              </a:xfrm>
              <a:prstGeom prst="line">
                <a:avLst/>
              </a:prstGeom>
              <a:noFill/>
              <a:ln w="9525" algn="ctr">
                <a:solidFill>
                  <a:schemeClr val="tx1"/>
                </a:solidFill>
                <a:round/>
                <a:headEnd/>
                <a:tailEnd/>
              </a:ln>
            </p:spPr>
          </p:cxnSp>
          <p:cxnSp>
            <p:nvCxnSpPr>
              <p:cNvPr id="23606" name="68 Conector recto"/>
              <p:cNvCxnSpPr>
                <a:cxnSpLocks noChangeShapeType="1"/>
                <a:endCxn id="23611" idx="2"/>
              </p:cNvCxnSpPr>
              <p:nvPr/>
            </p:nvCxnSpPr>
            <p:spPr bwMode="auto">
              <a:xfrm flipH="1">
                <a:off x="6858000" y="3435350"/>
                <a:ext cx="1187450" cy="65088"/>
              </a:xfrm>
              <a:prstGeom prst="line">
                <a:avLst/>
              </a:prstGeom>
              <a:noFill/>
              <a:ln w="9525" algn="ctr">
                <a:solidFill>
                  <a:schemeClr val="tx1"/>
                </a:solidFill>
                <a:round/>
                <a:headEnd/>
                <a:tailEnd/>
              </a:ln>
            </p:spPr>
          </p:cxnSp>
          <p:cxnSp>
            <p:nvCxnSpPr>
              <p:cNvPr id="23607" name="70 Conector recto"/>
              <p:cNvCxnSpPr>
                <a:cxnSpLocks noChangeShapeType="1"/>
              </p:cNvCxnSpPr>
              <p:nvPr/>
            </p:nvCxnSpPr>
            <p:spPr bwMode="auto">
              <a:xfrm flipH="1">
                <a:off x="7748588" y="3424238"/>
                <a:ext cx="296862" cy="942975"/>
              </a:xfrm>
              <a:prstGeom prst="line">
                <a:avLst/>
              </a:prstGeom>
              <a:noFill/>
              <a:ln w="9525" algn="ctr">
                <a:solidFill>
                  <a:schemeClr val="tx1"/>
                </a:solidFill>
                <a:round/>
                <a:headEnd/>
                <a:tailEnd/>
              </a:ln>
            </p:spPr>
          </p:cxnSp>
          <p:cxnSp>
            <p:nvCxnSpPr>
              <p:cNvPr id="23608" name="72 Conector recto"/>
              <p:cNvCxnSpPr>
                <a:cxnSpLocks noChangeShapeType="1"/>
              </p:cNvCxnSpPr>
              <p:nvPr/>
            </p:nvCxnSpPr>
            <p:spPr bwMode="auto">
              <a:xfrm flipH="1" flipV="1">
                <a:off x="5291138" y="3290888"/>
                <a:ext cx="736600" cy="1438275"/>
              </a:xfrm>
              <a:prstGeom prst="line">
                <a:avLst/>
              </a:prstGeom>
              <a:noFill/>
              <a:ln w="9525" algn="ctr">
                <a:solidFill>
                  <a:schemeClr val="tx1"/>
                </a:solidFill>
                <a:round/>
                <a:headEnd/>
                <a:tailEnd/>
              </a:ln>
            </p:spPr>
          </p:cxnSp>
          <p:grpSp>
            <p:nvGrpSpPr>
              <p:cNvPr id="23609" name="177 Grupo"/>
              <p:cNvGrpSpPr>
                <a:grpSpLocks/>
              </p:cNvGrpSpPr>
              <p:nvPr/>
            </p:nvGrpSpPr>
            <p:grpSpPr bwMode="auto">
              <a:xfrm>
                <a:off x="5238750" y="1627188"/>
                <a:ext cx="3590925" cy="3673475"/>
                <a:chOff x="2277219" y="979661"/>
                <a:chExt cx="3590925" cy="3673475"/>
              </a:xfrm>
            </p:grpSpPr>
            <p:sp>
              <p:nvSpPr>
                <p:cNvPr id="23624" name="3 Elipse"/>
                <p:cNvSpPr>
                  <a:spLocks noChangeArrowheads="1"/>
                </p:cNvSpPr>
                <p:nvPr/>
              </p:nvSpPr>
              <p:spPr bwMode="auto">
                <a:xfrm>
                  <a:off x="2564556" y="1628949"/>
                  <a:ext cx="144463"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25" name="5 Elipse"/>
                <p:cNvSpPr>
                  <a:spLocks noChangeArrowheads="1"/>
                </p:cNvSpPr>
                <p:nvPr/>
              </p:nvSpPr>
              <p:spPr bwMode="auto">
                <a:xfrm>
                  <a:off x="3501181" y="1340024"/>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26" name="8 Elipse"/>
                <p:cNvSpPr>
                  <a:spLocks noChangeArrowheads="1"/>
                </p:cNvSpPr>
                <p:nvPr/>
              </p:nvSpPr>
              <p:spPr bwMode="auto">
                <a:xfrm>
                  <a:off x="2277219" y="2563986"/>
                  <a:ext cx="142875"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27" name="34 Elipse"/>
                <p:cNvSpPr>
                  <a:spLocks noChangeArrowheads="1"/>
                </p:cNvSpPr>
                <p:nvPr/>
              </p:nvSpPr>
              <p:spPr bwMode="auto">
                <a:xfrm>
                  <a:off x="4293344" y="1268586"/>
                  <a:ext cx="144462"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28" name="36 Elipse"/>
                <p:cNvSpPr>
                  <a:spLocks noChangeArrowheads="1"/>
                </p:cNvSpPr>
                <p:nvPr/>
              </p:nvSpPr>
              <p:spPr bwMode="auto">
                <a:xfrm>
                  <a:off x="5228381" y="979661"/>
                  <a:ext cx="144463" cy="144463"/>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29" name="37 Elipse"/>
                <p:cNvSpPr>
                  <a:spLocks noChangeArrowheads="1"/>
                </p:cNvSpPr>
                <p:nvPr/>
              </p:nvSpPr>
              <p:spPr bwMode="auto">
                <a:xfrm>
                  <a:off x="5723681" y="1841674"/>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30" name="38 Elipse"/>
                <p:cNvSpPr>
                  <a:spLocks noChangeArrowheads="1"/>
                </p:cNvSpPr>
                <p:nvPr/>
              </p:nvSpPr>
              <p:spPr bwMode="auto">
                <a:xfrm>
                  <a:off x="5012481" y="2708449"/>
                  <a:ext cx="144463"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31" name="52 Elipse"/>
                <p:cNvSpPr>
                  <a:spLocks noChangeArrowheads="1"/>
                </p:cNvSpPr>
                <p:nvPr/>
              </p:nvSpPr>
              <p:spPr bwMode="auto">
                <a:xfrm>
                  <a:off x="4725144" y="3645074"/>
                  <a:ext cx="144462"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32" name="53 Elipse"/>
                <p:cNvSpPr>
                  <a:spLocks noChangeArrowheads="1"/>
                </p:cNvSpPr>
                <p:nvPr/>
              </p:nvSpPr>
              <p:spPr bwMode="auto">
                <a:xfrm>
                  <a:off x="4004419" y="4508674"/>
                  <a:ext cx="144462" cy="144462"/>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33" name="54 Elipse"/>
                <p:cNvSpPr>
                  <a:spLocks noChangeArrowheads="1"/>
                </p:cNvSpPr>
                <p:nvPr/>
              </p:nvSpPr>
              <p:spPr bwMode="auto">
                <a:xfrm>
                  <a:off x="2996356" y="4005436"/>
                  <a:ext cx="144463" cy="142875"/>
                </a:xfrm>
                <a:prstGeom prst="ellipse">
                  <a:avLst/>
                </a:prstGeom>
                <a:solidFill>
                  <a:schemeClr val="bg1"/>
                </a:solidFill>
                <a:ln w="9525" algn="ctr">
                  <a:solidFill>
                    <a:schemeClr val="tx1"/>
                  </a:solidFill>
                  <a:round/>
                  <a:headEnd type="none" w="sm" len="sm"/>
                  <a:tailEnd type="stealth" w="med" len="lg"/>
                </a:ln>
              </p:spPr>
              <p:txBody>
                <a:bodyPr/>
                <a:lstStyle/>
                <a:p>
                  <a:pPr eaLnBrk="0" hangingPunct="0"/>
                  <a:endParaRPr lang="es-ES" altLang="es-ES" sz="2400">
                    <a:latin typeface="Times New Roman" pitchFamily="18" charset="0"/>
                  </a:endParaRPr>
                </a:p>
              </p:txBody>
            </p:sp>
          </p:grpSp>
          <p:sp>
            <p:nvSpPr>
              <p:cNvPr id="23610" name="79 CuadroTexto"/>
              <p:cNvSpPr txBox="1">
                <a:spLocks noChangeArrowheads="1"/>
              </p:cNvSpPr>
              <p:nvPr/>
            </p:nvSpPr>
            <p:spPr bwMode="auto">
              <a:xfrm>
                <a:off x="5526088" y="2916238"/>
                <a:ext cx="647700" cy="368300"/>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23611" name="80 CuadroTexto"/>
              <p:cNvSpPr txBox="1">
                <a:spLocks noChangeArrowheads="1"/>
              </p:cNvSpPr>
              <p:nvPr/>
            </p:nvSpPr>
            <p:spPr bwMode="auto">
              <a:xfrm>
                <a:off x="6534150" y="3132138"/>
                <a:ext cx="649288" cy="368300"/>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23612" name="104 CuadroTexto"/>
              <p:cNvSpPr txBox="1">
                <a:spLocks noChangeArrowheads="1"/>
              </p:cNvSpPr>
              <p:nvPr/>
            </p:nvSpPr>
            <p:spPr bwMode="auto">
              <a:xfrm>
                <a:off x="6318250" y="2555875"/>
                <a:ext cx="649288" cy="369888"/>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23613" name="105 CuadroTexto"/>
              <p:cNvSpPr txBox="1">
                <a:spLocks noChangeArrowheads="1"/>
              </p:cNvSpPr>
              <p:nvPr/>
            </p:nvSpPr>
            <p:spPr bwMode="auto">
              <a:xfrm>
                <a:off x="6246813" y="3924300"/>
                <a:ext cx="647700" cy="368300"/>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23614" name="118 CuadroTexto"/>
              <p:cNvSpPr txBox="1">
                <a:spLocks noChangeArrowheads="1"/>
              </p:cNvSpPr>
              <p:nvPr/>
            </p:nvSpPr>
            <p:spPr bwMode="auto">
              <a:xfrm>
                <a:off x="7038975" y="2276475"/>
                <a:ext cx="647700" cy="369888"/>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23615" name="119 CuadroTexto"/>
              <p:cNvSpPr txBox="1">
                <a:spLocks noChangeArrowheads="1"/>
              </p:cNvSpPr>
              <p:nvPr/>
            </p:nvSpPr>
            <p:spPr bwMode="auto">
              <a:xfrm>
                <a:off x="5599113" y="3635375"/>
                <a:ext cx="647700" cy="369888"/>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23616" name="4 Elipse"/>
              <p:cNvSpPr>
                <a:spLocks noChangeArrowheads="1"/>
              </p:cNvSpPr>
              <p:nvPr/>
            </p:nvSpPr>
            <p:spPr bwMode="auto">
              <a:xfrm>
                <a:off x="5741988" y="2852738"/>
                <a:ext cx="144462" cy="144462"/>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17" name="51 Elipse"/>
              <p:cNvSpPr>
                <a:spLocks noChangeArrowheads="1"/>
              </p:cNvSpPr>
              <p:nvPr/>
            </p:nvSpPr>
            <p:spPr bwMode="auto">
              <a:xfrm>
                <a:off x="6823075" y="3429000"/>
                <a:ext cx="144463" cy="142875"/>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18" name="6 Elipse"/>
              <p:cNvSpPr>
                <a:spLocks noChangeArrowheads="1"/>
              </p:cNvSpPr>
              <p:nvPr/>
            </p:nvSpPr>
            <p:spPr bwMode="auto">
              <a:xfrm>
                <a:off x="6605588" y="2852738"/>
                <a:ext cx="144462" cy="144462"/>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19" name="39 Elipse"/>
              <p:cNvSpPr>
                <a:spLocks noChangeArrowheads="1"/>
              </p:cNvSpPr>
              <p:nvPr/>
            </p:nvSpPr>
            <p:spPr bwMode="auto">
              <a:xfrm>
                <a:off x="6605588" y="2852738"/>
                <a:ext cx="144462" cy="144462"/>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20" name="50 Elipse"/>
              <p:cNvSpPr>
                <a:spLocks noChangeArrowheads="1"/>
              </p:cNvSpPr>
              <p:nvPr/>
            </p:nvSpPr>
            <p:spPr bwMode="auto">
              <a:xfrm>
                <a:off x="6462713" y="4292600"/>
                <a:ext cx="144462" cy="144463"/>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21" name="7 Elipse"/>
              <p:cNvSpPr>
                <a:spLocks noChangeArrowheads="1"/>
              </p:cNvSpPr>
              <p:nvPr/>
            </p:nvSpPr>
            <p:spPr bwMode="auto">
              <a:xfrm>
                <a:off x="5959475" y="3932238"/>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22" name="49 Elipse"/>
              <p:cNvSpPr>
                <a:spLocks noChangeArrowheads="1"/>
              </p:cNvSpPr>
              <p:nvPr/>
            </p:nvSpPr>
            <p:spPr bwMode="auto">
              <a:xfrm>
                <a:off x="5959475" y="3932238"/>
                <a:ext cx="142875" cy="144462"/>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3623" name="35 Elipse"/>
              <p:cNvSpPr>
                <a:spLocks noChangeArrowheads="1"/>
              </p:cNvSpPr>
              <p:nvPr/>
            </p:nvSpPr>
            <p:spPr bwMode="auto">
              <a:xfrm>
                <a:off x="7397750" y="2492375"/>
                <a:ext cx="144463" cy="144463"/>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grpSp>
        <p:sp>
          <p:nvSpPr>
            <p:cNvPr id="23566" name="254 CuadroTexto"/>
            <p:cNvSpPr txBox="1">
              <a:spLocks noChangeArrowheads="1"/>
            </p:cNvSpPr>
            <p:nvPr/>
          </p:nvSpPr>
          <p:spPr bwMode="auto">
            <a:xfrm>
              <a:off x="7524328" y="3933056"/>
              <a:ext cx="2016224" cy="646331"/>
            </a:xfrm>
            <a:prstGeom prst="rect">
              <a:avLst/>
            </a:prstGeom>
            <a:noFill/>
            <a:ln w="9525">
              <a:noFill/>
              <a:miter lim="800000"/>
              <a:headEnd/>
              <a:tailEnd/>
            </a:ln>
          </p:spPr>
          <p:txBody>
            <a:bodyPr>
              <a:spAutoFit/>
            </a:bodyPr>
            <a:lstStyle/>
            <a:p>
              <a:pPr algn="ctr"/>
              <a:r>
                <a:rPr lang="es-ES" altLang="es-ES" b="1"/>
                <a:t>COLORED MESH</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box(in)">
                                      <p:cBhvr>
                                        <p:cTn id="12" dur="500"/>
                                        <p:tgtEl>
                                          <p:spTgt spid="182"/>
                                        </p:tgtEl>
                                      </p:cBhvr>
                                    </p:animEffect>
                                  </p:childTnLst>
                                  <p:subTnLst>
                                    <p:set>
                                      <p:cBhvr override="childStyle">
                                        <p:cTn dur="1" fill="hold" display="0" masterRel="nextClick" afterEffect="1"/>
                                        <p:tgtEl>
                                          <p:spTgt spid="182"/>
                                        </p:tgtEl>
                                        <p:attrNameLst>
                                          <p:attrName>style.visibility</p:attrName>
                                        </p:attrNameLst>
                                      </p:cBhvr>
                                      <p:to>
                                        <p:strVal val="hidden"/>
                                      </p:to>
                                    </p:set>
                                  </p:sub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3"/>
                                        </p:tgtEl>
                                        <p:attrNameLst>
                                          <p:attrName>style.visibility</p:attrName>
                                        </p:attrNameLst>
                                      </p:cBhvr>
                                      <p:to>
                                        <p:strVal val="visible"/>
                                      </p:to>
                                    </p:set>
                                    <p:animEffect transition="in" filter="box(in)">
                                      <p:cBhvr>
                                        <p:cTn id="20" dur="500"/>
                                        <p:tgtEl>
                                          <p:spTgt spid="183"/>
                                        </p:tgtEl>
                                      </p:cBhvr>
                                    </p:animEffect>
                                  </p:childTnLst>
                                  <p:subTnLst>
                                    <p:set>
                                      <p:cBhvr override="childStyle">
                                        <p:cTn dur="1" fill="hold" display="0" masterRel="nextClick" afterEffect="1"/>
                                        <p:tgtEl>
                                          <p:spTgt spid="183"/>
                                        </p:tgtEl>
                                        <p:attrNameLst>
                                          <p:attrName>style.visibility</p:attrName>
                                        </p:attrNameLst>
                                      </p:cBhvr>
                                      <p:to>
                                        <p:strVal val="hidden"/>
                                      </p:to>
                                    </p:set>
                                  </p:subTnLst>
                                </p:cTn>
                              </p:par>
                              <p:par>
                                <p:cTn id="21" presetID="4"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86"/>
                                        </p:tgtEl>
                                        <p:attrNameLst>
                                          <p:attrName>style.visibility</p:attrName>
                                        </p:attrNameLst>
                                      </p:cBhvr>
                                      <p:to>
                                        <p:strVal val="visible"/>
                                      </p:to>
                                    </p:set>
                                    <p:animEffect transition="in" filter="box(in)">
                                      <p:cBhvr>
                                        <p:cTn id="28" dur="500"/>
                                        <p:tgtEl>
                                          <p:spTgt spid="186"/>
                                        </p:tgtEl>
                                      </p:cBhvr>
                                    </p:animEffect>
                                  </p:childTnLst>
                                </p:cTn>
                              </p:par>
                              <p:par>
                                <p:cTn id="29" presetID="4" presetClass="entr" presetSubtype="1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in)">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ox(in)">
                                      <p:cBhvr>
                                        <p:cTn id="36" dur="500"/>
                                        <p:tgtEl>
                                          <p:spTgt spid="4"/>
                                        </p:tgtEl>
                                      </p:cBhvr>
                                    </p:animEffect>
                                  </p:childTnLst>
                                </p:cTn>
                              </p:par>
                              <p:par>
                                <p:cTn id="37" presetID="4"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ox(in)">
                                      <p:cBhvr>
                                        <p:cTn id="39" dur="500"/>
                                        <p:tgtEl>
                                          <p:spTgt spid="6"/>
                                        </p:tgtEl>
                                      </p:cBhvr>
                                    </p:animEffect>
                                  </p:childTnLst>
                                </p:cTn>
                              </p:par>
                              <p:par>
                                <p:cTn id="40" presetID="4"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Título"/>
          <p:cNvSpPr>
            <a:spLocks noGrp="1"/>
          </p:cNvSpPr>
          <p:nvPr>
            <p:ph type="title"/>
          </p:nvPr>
        </p:nvSpPr>
        <p:spPr>
          <a:xfrm>
            <a:off x="539750" y="11113"/>
            <a:ext cx="8001000" cy="1114425"/>
          </a:xfrm>
        </p:spPr>
        <p:txBody>
          <a:bodyPr/>
          <a:lstStyle/>
          <a:p>
            <a:r>
              <a:rPr lang="es-ES" altLang="es-ES" smtClean="0">
                <a:ea typeface="ＭＳ Ｐゴシック" pitchFamily="34" charset="-128"/>
              </a:rPr>
              <a:t>Parallel mesh optimization: performance improvement</a:t>
            </a:r>
          </a:p>
        </p:txBody>
      </p:sp>
      <p:cxnSp>
        <p:nvCxnSpPr>
          <p:cNvPr id="24579" name="67 Conector recto de flecha"/>
          <p:cNvCxnSpPr>
            <a:cxnSpLocks noChangeShapeType="1"/>
          </p:cNvCxnSpPr>
          <p:nvPr/>
        </p:nvCxnSpPr>
        <p:spPr bwMode="auto">
          <a:xfrm>
            <a:off x="765175" y="3789363"/>
            <a:ext cx="4968875" cy="11112"/>
          </a:xfrm>
          <a:prstGeom prst="straightConnector1">
            <a:avLst/>
          </a:prstGeom>
          <a:noFill/>
          <a:ln w="28575" algn="ctr">
            <a:solidFill>
              <a:schemeClr val="tx1"/>
            </a:solidFill>
            <a:round/>
            <a:headEnd type="none" w="sm" len="sm"/>
            <a:tailEnd type="arrow" w="med" len="med"/>
          </a:ln>
        </p:spPr>
      </p:cxnSp>
      <p:cxnSp>
        <p:nvCxnSpPr>
          <p:cNvPr id="24580" name="73 Conector recto"/>
          <p:cNvCxnSpPr>
            <a:cxnSpLocks noChangeShapeType="1"/>
          </p:cNvCxnSpPr>
          <p:nvPr/>
        </p:nvCxnSpPr>
        <p:spPr bwMode="auto">
          <a:xfrm>
            <a:off x="1196975" y="2144713"/>
            <a:ext cx="0" cy="1800225"/>
          </a:xfrm>
          <a:prstGeom prst="line">
            <a:avLst/>
          </a:prstGeom>
          <a:noFill/>
          <a:ln w="9525" algn="ctr">
            <a:solidFill>
              <a:schemeClr val="tx1"/>
            </a:solidFill>
            <a:prstDash val="dash"/>
            <a:round/>
            <a:headEnd/>
            <a:tailEnd/>
          </a:ln>
        </p:spPr>
      </p:cxnSp>
      <p:sp>
        <p:nvSpPr>
          <p:cNvPr id="24581" name="74 CuadroTexto"/>
          <p:cNvSpPr txBox="1">
            <a:spLocks noChangeArrowheads="1"/>
          </p:cNvSpPr>
          <p:nvPr/>
        </p:nvSpPr>
        <p:spPr bwMode="auto">
          <a:xfrm>
            <a:off x="1054100" y="3871913"/>
            <a:ext cx="647700" cy="369887"/>
          </a:xfrm>
          <a:prstGeom prst="rect">
            <a:avLst/>
          </a:prstGeom>
          <a:noFill/>
          <a:ln w="9525">
            <a:noFill/>
            <a:miter lim="800000"/>
            <a:headEnd/>
            <a:tailEnd/>
          </a:ln>
        </p:spPr>
        <p:txBody>
          <a:bodyPr>
            <a:spAutoFit/>
          </a:bodyPr>
          <a:lstStyle/>
          <a:p>
            <a:r>
              <a:rPr lang="es-ES" altLang="es-ES"/>
              <a:t>t</a:t>
            </a:r>
            <a:r>
              <a:rPr lang="es-ES" altLang="es-ES" baseline="30000"/>
              <a:t>P</a:t>
            </a:r>
            <a:r>
              <a:rPr lang="es-ES" altLang="es-ES" baseline="-25000"/>
              <a:t>0</a:t>
            </a:r>
          </a:p>
        </p:txBody>
      </p:sp>
      <p:sp>
        <p:nvSpPr>
          <p:cNvPr id="24582" name="75 CuadroTexto"/>
          <p:cNvSpPr txBox="1">
            <a:spLocks noChangeArrowheads="1"/>
          </p:cNvSpPr>
          <p:nvPr/>
        </p:nvSpPr>
        <p:spPr bwMode="auto">
          <a:xfrm>
            <a:off x="-26988" y="2636838"/>
            <a:ext cx="1008063" cy="277812"/>
          </a:xfrm>
          <a:prstGeom prst="rect">
            <a:avLst/>
          </a:prstGeom>
          <a:noFill/>
          <a:ln w="9525">
            <a:noFill/>
            <a:miter lim="800000"/>
            <a:headEnd/>
            <a:tailEnd/>
          </a:ln>
        </p:spPr>
        <p:txBody>
          <a:bodyPr>
            <a:spAutoFit/>
          </a:bodyPr>
          <a:lstStyle/>
          <a:p>
            <a:r>
              <a:rPr lang="es-ES" altLang="es-ES" sz="1200" b="1"/>
              <a:t>Procesor-0</a:t>
            </a:r>
          </a:p>
        </p:txBody>
      </p:sp>
      <p:sp>
        <p:nvSpPr>
          <p:cNvPr id="24583" name="77 Elipse"/>
          <p:cNvSpPr>
            <a:spLocks noChangeArrowheads="1"/>
          </p:cNvSpPr>
          <p:nvPr/>
        </p:nvSpPr>
        <p:spPr bwMode="auto">
          <a:xfrm>
            <a:off x="1196975" y="2719388"/>
            <a:ext cx="144463" cy="144462"/>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584" name="78 Forma libre"/>
          <p:cNvSpPr>
            <a:spLocks/>
          </p:cNvSpPr>
          <p:nvPr/>
        </p:nvSpPr>
        <p:spPr bwMode="auto">
          <a:xfrm rot="-5400000">
            <a:off x="1644650" y="2489201"/>
            <a:ext cx="130175" cy="590550"/>
          </a:xfrm>
          <a:custGeom>
            <a:avLst/>
            <a:gdLst>
              <a:gd name="T0" fmla="*/ 56024 w 130097"/>
              <a:gd name="T1" fmla="*/ 0 h 591015"/>
              <a:gd name="T2" fmla="*/ 123255 w 130097"/>
              <a:gd name="T3" fmla="*/ 110812 h 591015"/>
              <a:gd name="T4" fmla="*/ 11207 w 130097"/>
              <a:gd name="T5" fmla="*/ 221625 h 591015"/>
              <a:gd name="T6" fmla="*/ 56024 w 130097"/>
              <a:gd name="T7" fmla="*/ 365681 h 591015"/>
              <a:gd name="T8" fmla="*/ 100841 w 130097"/>
              <a:gd name="T9" fmla="*/ 432168 h 591015"/>
              <a:gd name="T10" fmla="*/ 33613 w 130097"/>
              <a:gd name="T11" fmla="*/ 587305 h 591015"/>
              <a:gd name="T12" fmla="*/ 33613 w 130097"/>
              <a:gd name="T13" fmla="*/ 587305 h 591015"/>
              <a:gd name="T14" fmla="*/ 33613 w 130097"/>
              <a:gd name="T15" fmla="*/ 587305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585" name="81 CuadroTexto"/>
          <p:cNvSpPr txBox="1">
            <a:spLocks noChangeArrowheads="1"/>
          </p:cNvSpPr>
          <p:nvPr/>
        </p:nvSpPr>
        <p:spPr bwMode="auto">
          <a:xfrm>
            <a:off x="1125538" y="2432050"/>
            <a:ext cx="647700" cy="369888"/>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24586" name="82 Elipse"/>
          <p:cNvSpPr>
            <a:spLocks noChangeArrowheads="1"/>
          </p:cNvSpPr>
          <p:nvPr/>
        </p:nvSpPr>
        <p:spPr bwMode="auto">
          <a:xfrm>
            <a:off x="2062163" y="2719388"/>
            <a:ext cx="144462" cy="144462"/>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587" name="83 CuadroTexto"/>
          <p:cNvSpPr txBox="1">
            <a:spLocks noChangeArrowheads="1"/>
          </p:cNvSpPr>
          <p:nvPr/>
        </p:nvSpPr>
        <p:spPr bwMode="auto">
          <a:xfrm>
            <a:off x="1846263" y="2360613"/>
            <a:ext cx="647700" cy="368300"/>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24588" name="87 Elipse"/>
          <p:cNvSpPr>
            <a:spLocks noChangeArrowheads="1"/>
          </p:cNvSpPr>
          <p:nvPr/>
        </p:nvSpPr>
        <p:spPr bwMode="auto">
          <a:xfrm>
            <a:off x="1196975" y="3368675"/>
            <a:ext cx="144463" cy="142875"/>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589" name="88 Forma libre"/>
          <p:cNvSpPr>
            <a:spLocks/>
          </p:cNvSpPr>
          <p:nvPr/>
        </p:nvSpPr>
        <p:spPr bwMode="auto">
          <a:xfrm rot="-5400000">
            <a:off x="1486694" y="3296444"/>
            <a:ext cx="142875" cy="287337"/>
          </a:xfrm>
          <a:custGeom>
            <a:avLst/>
            <a:gdLst>
              <a:gd name="T0" fmla="*/ 130602 w 130097"/>
              <a:gd name="T1" fmla="*/ 0 h 591015"/>
              <a:gd name="T2" fmla="*/ 287322 w 130097"/>
              <a:gd name="T3" fmla="*/ 170 h 591015"/>
              <a:gd name="T4" fmla="*/ 26119 w 130097"/>
              <a:gd name="T5" fmla="*/ 339 h 591015"/>
              <a:gd name="T6" fmla="*/ 130602 w 130097"/>
              <a:gd name="T7" fmla="*/ 560 h 591015"/>
              <a:gd name="T8" fmla="*/ 235084 w 130097"/>
              <a:gd name="T9" fmla="*/ 662 h 591015"/>
              <a:gd name="T10" fmla="*/ 78359 w 130097"/>
              <a:gd name="T11" fmla="*/ 899 h 591015"/>
              <a:gd name="T12" fmla="*/ 78359 w 130097"/>
              <a:gd name="T13" fmla="*/ 899 h 591015"/>
              <a:gd name="T14" fmla="*/ 78359 w 130097"/>
              <a:gd name="T15" fmla="*/ 899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590" name="89 CuadroTexto"/>
          <p:cNvSpPr txBox="1">
            <a:spLocks noChangeArrowheads="1"/>
          </p:cNvSpPr>
          <p:nvPr/>
        </p:nvSpPr>
        <p:spPr bwMode="auto">
          <a:xfrm>
            <a:off x="1125538" y="3079750"/>
            <a:ext cx="647700" cy="369888"/>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24591" name="90 Elipse"/>
          <p:cNvSpPr>
            <a:spLocks noChangeArrowheads="1"/>
          </p:cNvSpPr>
          <p:nvPr/>
        </p:nvSpPr>
        <p:spPr bwMode="auto">
          <a:xfrm>
            <a:off x="1773238" y="3368675"/>
            <a:ext cx="144462" cy="142875"/>
          </a:xfrm>
          <a:prstGeom prst="ellipse">
            <a:avLst/>
          </a:prstGeom>
          <a:solidFill>
            <a:srgbClr val="FF000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592" name="91 CuadroTexto"/>
          <p:cNvSpPr txBox="1">
            <a:spLocks noChangeArrowheads="1"/>
          </p:cNvSpPr>
          <p:nvPr/>
        </p:nvSpPr>
        <p:spPr bwMode="auto">
          <a:xfrm>
            <a:off x="1630363" y="3059113"/>
            <a:ext cx="647700" cy="369887"/>
          </a:xfrm>
          <a:prstGeom prst="rect">
            <a:avLst/>
          </a:prstGeom>
          <a:noFill/>
          <a:ln w="9525">
            <a:noFill/>
            <a:miter lim="800000"/>
            <a:headEnd/>
            <a:tailEnd/>
          </a:ln>
        </p:spPr>
        <p:txBody>
          <a:bodyPr>
            <a:spAutoFit/>
          </a:bodyPr>
          <a:lstStyle/>
          <a:p>
            <a:r>
              <a:rPr lang="es-ES" altLang="es-ES"/>
              <a:t>v’</a:t>
            </a:r>
            <a:r>
              <a:rPr lang="es-ES" altLang="es-ES" baseline="-25000"/>
              <a:t>5</a:t>
            </a:r>
          </a:p>
        </p:txBody>
      </p:sp>
      <p:cxnSp>
        <p:nvCxnSpPr>
          <p:cNvPr id="24593" name="92 Conector recto"/>
          <p:cNvCxnSpPr>
            <a:cxnSpLocks noChangeShapeType="1"/>
          </p:cNvCxnSpPr>
          <p:nvPr/>
        </p:nvCxnSpPr>
        <p:spPr bwMode="auto">
          <a:xfrm>
            <a:off x="2278063" y="2144713"/>
            <a:ext cx="0" cy="1800225"/>
          </a:xfrm>
          <a:prstGeom prst="line">
            <a:avLst/>
          </a:prstGeom>
          <a:noFill/>
          <a:ln w="9525" algn="ctr">
            <a:solidFill>
              <a:schemeClr val="tx1"/>
            </a:solidFill>
            <a:prstDash val="dash"/>
            <a:round/>
            <a:headEnd/>
            <a:tailEnd/>
          </a:ln>
        </p:spPr>
      </p:cxnSp>
      <p:sp>
        <p:nvSpPr>
          <p:cNvPr id="24594" name="93 CuadroTexto"/>
          <p:cNvSpPr txBox="1">
            <a:spLocks noChangeArrowheads="1"/>
          </p:cNvSpPr>
          <p:nvPr/>
        </p:nvSpPr>
        <p:spPr bwMode="auto">
          <a:xfrm>
            <a:off x="2133600" y="3871913"/>
            <a:ext cx="647700" cy="369887"/>
          </a:xfrm>
          <a:prstGeom prst="rect">
            <a:avLst/>
          </a:prstGeom>
          <a:noFill/>
          <a:ln w="9525">
            <a:noFill/>
            <a:miter lim="800000"/>
            <a:headEnd/>
            <a:tailEnd/>
          </a:ln>
        </p:spPr>
        <p:txBody>
          <a:bodyPr>
            <a:spAutoFit/>
          </a:bodyPr>
          <a:lstStyle/>
          <a:p>
            <a:r>
              <a:rPr lang="es-ES" altLang="es-ES"/>
              <a:t>t</a:t>
            </a:r>
            <a:r>
              <a:rPr lang="es-ES" altLang="es-ES" baseline="30000"/>
              <a:t>P</a:t>
            </a:r>
            <a:r>
              <a:rPr lang="es-ES" altLang="es-ES" baseline="-25000"/>
              <a:t>1</a:t>
            </a:r>
          </a:p>
        </p:txBody>
      </p:sp>
      <p:sp>
        <p:nvSpPr>
          <p:cNvPr id="24595" name="94 Elipse"/>
          <p:cNvSpPr>
            <a:spLocks noChangeArrowheads="1"/>
          </p:cNvSpPr>
          <p:nvPr/>
        </p:nvSpPr>
        <p:spPr bwMode="auto">
          <a:xfrm>
            <a:off x="2278063" y="3368675"/>
            <a:ext cx="144462" cy="142875"/>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596" name="95 Forma libre"/>
          <p:cNvSpPr>
            <a:spLocks/>
          </p:cNvSpPr>
          <p:nvPr/>
        </p:nvSpPr>
        <p:spPr bwMode="auto">
          <a:xfrm rot="-5400000">
            <a:off x="2724150" y="3138488"/>
            <a:ext cx="130175" cy="590550"/>
          </a:xfrm>
          <a:custGeom>
            <a:avLst/>
            <a:gdLst>
              <a:gd name="T0" fmla="*/ 56024 w 130097"/>
              <a:gd name="T1" fmla="*/ 0 h 591015"/>
              <a:gd name="T2" fmla="*/ 123255 w 130097"/>
              <a:gd name="T3" fmla="*/ 110812 h 591015"/>
              <a:gd name="T4" fmla="*/ 11207 w 130097"/>
              <a:gd name="T5" fmla="*/ 221625 h 591015"/>
              <a:gd name="T6" fmla="*/ 56024 w 130097"/>
              <a:gd name="T7" fmla="*/ 365681 h 591015"/>
              <a:gd name="T8" fmla="*/ 100841 w 130097"/>
              <a:gd name="T9" fmla="*/ 432168 h 591015"/>
              <a:gd name="T10" fmla="*/ 33613 w 130097"/>
              <a:gd name="T11" fmla="*/ 587305 h 591015"/>
              <a:gd name="T12" fmla="*/ 33613 w 130097"/>
              <a:gd name="T13" fmla="*/ 587305 h 591015"/>
              <a:gd name="T14" fmla="*/ 33613 w 130097"/>
              <a:gd name="T15" fmla="*/ 587305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597" name="96 CuadroTexto"/>
          <p:cNvSpPr txBox="1">
            <a:spLocks noChangeArrowheads="1"/>
          </p:cNvSpPr>
          <p:nvPr/>
        </p:nvSpPr>
        <p:spPr bwMode="auto">
          <a:xfrm>
            <a:off x="2206625" y="3079750"/>
            <a:ext cx="647700" cy="369888"/>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24598" name="97 Elipse"/>
          <p:cNvSpPr>
            <a:spLocks noChangeArrowheads="1"/>
          </p:cNvSpPr>
          <p:nvPr/>
        </p:nvSpPr>
        <p:spPr bwMode="auto">
          <a:xfrm>
            <a:off x="3141663" y="3368675"/>
            <a:ext cx="144462" cy="142875"/>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599" name="98 CuadroTexto"/>
          <p:cNvSpPr txBox="1">
            <a:spLocks noChangeArrowheads="1"/>
          </p:cNvSpPr>
          <p:nvPr/>
        </p:nvSpPr>
        <p:spPr bwMode="auto">
          <a:xfrm>
            <a:off x="2925763" y="3008313"/>
            <a:ext cx="647700" cy="369887"/>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24600" name="99 Elipse"/>
          <p:cNvSpPr>
            <a:spLocks noChangeArrowheads="1"/>
          </p:cNvSpPr>
          <p:nvPr/>
        </p:nvSpPr>
        <p:spPr bwMode="auto">
          <a:xfrm>
            <a:off x="2278063" y="2719388"/>
            <a:ext cx="144462" cy="144462"/>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01" name="100 Forma libre"/>
          <p:cNvSpPr>
            <a:spLocks/>
          </p:cNvSpPr>
          <p:nvPr/>
        </p:nvSpPr>
        <p:spPr bwMode="auto">
          <a:xfrm rot="-5400000">
            <a:off x="2565401" y="2647950"/>
            <a:ext cx="144462" cy="287337"/>
          </a:xfrm>
          <a:custGeom>
            <a:avLst/>
            <a:gdLst>
              <a:gd name="T0" fmla="*/ 142669 w 130097"/>
              <a:gd name="T1" fmla="*/ 0 h 591015"/>
              <a:gd name="T2" fmla="*/ 313872 w 130097"/>
              <a:gd name="T3" fmla="*/ 170 h 591015"/>
              <a:gd name="T4" fmla="*/ 28533 w 130097"/>
              <a:gd name="T5" fmla="*/ 339 h 591015"/>
              <a:gd name="T6" fmla="*/ 142669 w 130097"/>
              <a:gd name="T7" fmla="*/ 560 h 591015"/>
              <a:gd name="T8" fmla="*/ 256806 w 130097"/>
              <a:gd name="T9" fmla="*/ 662 h 591015"/>
              <a:gd name="T10" fmla="*/ 85601 w 130097"/>
              <a:gd name="T11" fmla="*/ 899 h 591015"/>
              <a:gd name="T12" fmla="*/ 85601 w 130097"/>
              <a:gd name="T13" fmla="*/ 899 h 591015"/>
              <a:gd name="T14" fmla="*/ 85601 w 130097"/>
              <a:gd name="T15" fmla="*/ 899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602" name="101 CuadroTexto"/>
          <p:cNvSpPr txBox="1">
            <a:spLocks noChangeArrowheads="1"/>
          </p:cNvSpPr>
          <p:nvPr/>
        </p:nvSpPr>
        <p:spPr bwMode="auto">
          <a:xfrm>
            <a:off x="2206625" y="2432050"/>
            <a:ext cx="647700" cy="369888"/>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24603" name="102 Elipse"/>
          <p:cNvSpPr>
            <a:spLocks noChangeArrowheads="1"/>
          </p:cNvSpPr>
          <p:nvPr/>
        </p:nvSpPr>
        <p:spPr bwMode="auto">
          <a:xfrm>
            <a:off x="2854325" y="2719388"/>
            <a:ext cx="142875" cy="144462"/>
          </a:xfrm>
          <a:prstGeom prst="ellipse">
            <a:avLst/>
          </a:prstGeom>
          <a:solidFill>
            <a:srgbClr val="3333CC"/>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04" name="103 CuadroTexto"/>
          <p:cNvSpPr txBox="1">
            <a:spLocks noChangeArrowheads="1"/>
          </p:cNvSpPr>
          <p:nvPr/>
        </p:nvSpPr>
        <p:spPr bwMode="auto">
          <a:xfrm>
            <a:off x="2638425" y="2349500"/>
            <a:ext cx="647700" cy="368300"/>
          </a:xfrm>
          <a:prstGeom prst="rect">
            <a:avLst/>
          </a:prstGeom>
          <a:noFill/>
          <a:ln w="9525">
            <a:noFill/>
            <a:miter lim="800000"/>
            <a:headEnd/>
            <a:tailEnd/>
          </a:ln>
        </p:spPr>
        <p:txBody>
          <a:bodyPr>
            <a:spAutoFit/>
          </a:bodyPr>
          <a:lstStyle/>
          <a:p>
            <a:r>
              <a:rPr lang="es-ES" altLang="es-ES"/>
              <a:t>v’</a:t>
            </a:r>
            <a:r>
              <a:rPr lang="es-ES" altLang="es-ES" baseline="-25000"/>
              <a:t>2</a:t>
            </a:r>
          </a:p>
        </p:txBody>
      </p:sp>
      <p:cxnSp>
        <p:nvCxnSpPr>
          <p:cNvPr id="24605" name="106 Conector recto"/>
          <p:cNvCxnSpPr>
            <a:cxnSpLocks noChangeShapeType="1"/>
          </p:cNvCxnSpPr>
          <p:nvPr/>
        </p:nvCxnSpPr>
        <p:spPr bwMode="auto">
          <a:xfrm>
            <a:off x="3357563" y="2144713"/>
            <a:ext cx="0" cy="1800225"/>
          </a:xfrm>
          <a:prstGeom prst="line">
            <a:avLst/>
          </a:prstGeom>
          <a:noFill/>
          <a:ln w="9525" algn="ctr">
            <a:solidFill>
              <a:schemeClr val="tx1"/>
            </a:solidFill>
            <a:prstDash val="dash"/>
            <a:round/>
            <a:headEnd/>
            <a:tailEnd/>
          </a:ln>
        </p:spPr>
      </p:cxnSp>
      <p:sp>
        <p:nvSpPr>
          <p:cNvPr id="24606" name="107 CuadroTexto"/>
          <p:cNvSpPr txBox="1">
            <a:spLocks noChangeArrowheads="1"/>
          </p:cNvSpPr>
          <p:nvPr/>
        </p:nvSpPr>
        <p:spPr bwMode="auto">
          <a:xfrm>
            <a:off x="3214688" y="3871913"/>
            <a:ext cx="647700" cy="369887"/>
          </a:xfrm>
          <a:prstGeom prst="rect">
            <a:avLst/>
          </a:prstGeom>
          <a:noFill/>
          <a:ln w="9525">
            <a:noFill/>
            <a:miter lim="800000"/>
            <a:headEnd/>
            <a:tailEnd/>
          </a:ln>
        </p:spPr>
        <p:txBody>
          <a:bodyPr>
            <a:spAutoFit/>
          </a:bodyPr>
          <a:lstStyle/>
          <a:p>
            <a:r>
              <a:rPr lang="es-ES" altLang="es-ES"/>
              <a:t>t</a:t>
            </a:r>
            <a:r>
              <a:rPr lang="es-ES" altLang="es-ES" baseline="30000"/>
              <a:t>P</a:t>
            </a:r>
            <a:r>
              <a:rPr lang="es-ES" altLang="es-ES" baseline="-25000"/>
              <a:t>2</a:t>
            </a:r>
          </a:p>
        </p:txBody>
      </p:sp>
      <p:sp>
        <p:nvSpPr>
          <p:cNvPr id="24607" name="108 Elipse"/>
          <p:cNvSpPr>
            <a:spLocks noChangeArrowheads="1"/>
          </p:cNvSpPr>
          <p:nvPr/>
        </p:nvSpPr>
        <p:spPr bwMode="auto">
          <a:xfrm>
            <a:off x="3357563" y="3368675"/>
            <a:ext cx="144462" cy="142875"/>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08" name="109 Forma libre"/>
          <p:cNvSpPr>
            <a:spLocks/>
          </p:cNvSpPr>
          <p:nvPr/>
        </p:nvSpPr>
        <p:spPr bwMode="auto">
          <a:xfrm rot="-5400000">
            <a:off x="3804444" y="3137694"/>
            <a:ext cx="130175" cy="592137"/>
          </a:xfrm>
          <a:custGeom>
            <a:avLst/>
            <a:gdLst>
              <a:gd name="T0" fmla="*/ 56024 w 130097"/>
              <a:gd name="T1" fmla="*/ 0 h 591015"/>
              <a:gd name="T2" fmla="*/ 123255 w 130097"/>
              <a:gd name="T3" fmla="*/ 113218 h 591015"/>
              <a:gd name="T4" fmla="*/ 11207 w 130097"/>
              <a:gd name="T5" fmla="*/ 226434 h 591015"/>
              <a:gd name="T6" fmla="*/ 56024 w 130097"/>
              <a:gd name="T7" fmla="*/ 373618 h 591015"/>
              <a:gd name="T8" fmla="*/ 100841 w 130097"/>
              <a:gd name="T9" fmla="*/ 441547 h 591015"/>
              <a:gd name="T10" fmla="*/ 33613 w 130097"/>
              <a:gd name="T11" fmla="*/ 600051 h 591015"/>
              <a:gd name="T12" fmla="*/ 33613 w 130097"/>
              <a:gd name="T13" fmla="*/ 600051 h 591015"/>
              <a:gd name="T14" fmla="*/ 33613 w 130097"/>
              <a:gd name="T15" fmla="*/ 600051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609" name="110 CuadroTexto"/>
          <p:cNvSpPr txBox="1">
            <a:spLocks noChangeArrowheads="1"/>
          </p:cNvSpPr>
          <p:nvPr/>
        </p:nvSpPr>
        <p:spPr bwMode="auto">
          <a:xfrm>
            <a:off x="3286125" y="3079750"/>
            <a:ext cx="647700" cy="369888"/>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24610" name="111 Elipse"/>
          <p:cNvSpPr>
            <a:spLocks noChangeArrowheads="1"/>
          </p:cNvSpPr>
          <p:nvPr/>
        </p:nvSpPr>
        <p:spPr bwMode="auto">
          <a:xfrm>
            <a:off x="4222750" y="3368675"/>
            <a:ext cx="142875" cy="142875"/>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11" name="112 CuadroTexto"/>
          <p:cNvSpPr txBox="1">
            <a:spLocks noChangeArrowheads="1"/>
          </p:cNvSpPr>
          <p:nvPr/>
        </p:nvSpPr>
        <p:spPr bwMode="auto">
          <a:xfrm>
            <a:off x="4005263" y="3008313"/>
            <a:ext cx="649287" cy="369887"/>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24612" name="113 Elipse"/>
          <p:cNvSpPr>
            <a:spLocks noChangeArrowheads="1"/>
          </p:cNvSpPr>
          <p:nvPr/>
        </p:nvSpPr>
        <p:spPr bwMode="auto">
          <a:xfrm>
            <a:off x="3357563" y="2719388"/>
            <a:ext cx="144462" cy="144462"/>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13" name="114 Forma libre"/>
          <p:cNvSpPr>
            <a:spLocks/>
          </p:cNvSpPr>
          <p:nvPr/>
        </p:nvSpPr>
        <p:spPr bwMode="auto">
          <a:xfrm rot="-5400000">
            <a:off x="3645695" y="2647156"/>
            <a:ext cx="144462" cy="288925"/>
          </a:xfrm>
          <a:custGeom>
            <a:avLst/>
            <a:gdLst>
              <a:gd name="T0" fmla="*/ 142669 w 130097"/>
              <a:gd name="T1" fmla="*/ 0 h 591015"/>
              <a:gd name="T2" fmla="*/ 313872 w 130097"/>
              <a:gd name="T3" fmla="*/ 177 h 591015"/>
              <a:gd name="T4" fmla="*/ 28533 w 130097"/>
              <a:gd name="T5" fmla="*/ 354 h 591015"/>
              <a:gd name="T6" fmla="*/ 142669 w 130097"/>
              <a:gd name="T7" fmla="*/ 585 h 591015"/>
              <a:gd name="T8" fmla="*/ 256806 w 130097"/>
              <a:gd name="T9" fmla="*/ 691 h 591015"/>
              <a:gd name="T10" fmla="*/ 85601 w 130097"/>
              <a:gd name="T11" fmla="*/ 940 h 591015"/>
              <a:gd name="T12" fmla="*/ 85601 w 130097"/>
              <a:gd name="T13" fmla="*/ 940 h 591015"/>
              <a:gd name="T14" fmla="*/ 85601 w 130097"/>
              <a:gd name="T15" fmla="*/ 940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614" name="115 CuadroTexto"/>
          <p:cNvSpPr txBox="1">
            <a:spLocks noChangeArrowheads="1"/>
          </p:cNvSpPr>
          <p:nvPr/>
        </p:nvSpPr>
        <p:spPr bwMode="auto">
          <a:xfrm>
            <a:off x="3286125" y="2432050"/>
            <a:ext cx="647700" cy="369888"/>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24615" name="116 Elipse"/>
          <p:cNvSpPr>
            <a:spLocks noChangeArrowheads="1"/>
          </p:cNvSpPr>
          <p:nvPr/>
        </p:nvSpPr>
        <p:spPr bwMode="auto">
          <a:xfrm>
            <a:off x="3933825" y="2719388"/>
            <a:ext cx="144463" cy="144462"/>
          </a:xfrm>
          <a:prstGeom prst="ellipse">
            <a:avLst/>
          </a:prstGeom>
          <a:solidFill>
            <a:srgbClr val="00B050"/>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16" name="117 CuadroTexto"/>
          <p:cNvSpPr txBox="1">
            <a:spLocks noChangeArrowheads="1"/>
          </p:cNvSpPr>
          <p:nvPr/>
        </p:nvSpPr>
        <p:spPr bwMode="auto">
          <a:xfrm>
            <a:off x="3717925" y="2349500"/>
            <a:ext cx="647700" cy="368300"/>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24617" name="121 CuadroTexto"/>
          <p:cNvSpPr txBox="1">
            <a:spLocks noChangeArrowheads="1"/>
          </p:cNvSpPr>
          <p:nvPr/>
        </p:nvSpPr>
        <p:spPr bwMode="auto">
          <a:xfrm>
            <a:off x="4356100" y="3871913"/>
            <a:ext cx="647700" cy="369887"/>
          </a:xfrm>
          <a:prstGeom prst="rect">
            <a:avLst/>
          </a:prstGeom>
          <a:noFill/>
          <a:ln w="9525">
            <a:noFill/>
            <a:miter lim="800000"/>
            <a:headEnd/>
            <a:tailEnd/>
          </a:ln>
        </p:spPr>
        <p:txBody>
          <a:bodyPr>
            <a:spAutoFit/>
          </a:bodyPr>
          <a:lstStyle/>
          <a:p>
            <a:r>
              <a:rPr lang="es-ES" altLang="es-ES"/>
              <a:t>t</a:t>
            </a:r>
            <a:r>
              <a:rPr lang="es-ES" altLang="es-ES" baseline="30000"/>
              <a:t>P</a:t>
            </a:r>
            <a:r>
              <a:rPr lang="es-ES" altLang="es-ES" baseline="-25000"/>
              <a:t>end</a:t>
            </a:r>
          </a:p>
        </p:txBody>
      </p:sp>
      <p:sp>
        <p:nvSpPr>
          <p:cNvPr id="24618" name="122 CuadroTexto"/>
          <p:cNvSpPr txBox="1">
            <a:spLocks noChangeArrowheads="1"/>
          </p:cNvSpPr>
          <p:nvPr/>
        </p:nvSpPr>
        <p:spPr bwMode="auto">
          <a:xfrm>
            <a:off x="4643438" y="3122613"/>
            <a:ext cx="1162050" cy="738187"/>
          </a:xfrm>
          <a:prstGeom prst="rect">
            <a:avLst/>
          </a:prstGeom>
          <a:noFill/>
          <a:ln w="9525">
            <a:noFill/>
            <a:miter lim="800000"/>
            <a:headEnd/>
            <a:tailEnd/>
          </a:ln>
        </p:spPr>
        <p:txBody>
          <a:bodyPr>
            <a:spAutoFit/>
          </a:bodyPr>
          <a:lstStyle/>
          <a:p>
            <a:pPr algn="ctr"/>
            <a:r>
              <a:rPr lang="es-ES" altLang="es-ES" sz="1400" b="1">
                <a:solidFill>
                  <a:srgbClr val="FF0000"/>
                </a:solidFill>
              </a:rPr>
              <a:t>PARALLEL</a:t>
            </a:r>
            <a:r>
              <a:rPr lang="es-ES" altLang="es-ES" sz="1400" b="1"/>
              <a:t> wall-clock time</a:t>
            </a:r>
            <a:endParaRPr lang="es-ES" altLang="es-ES" sz="1400" b="1" baseline="-25000"/>
          </a:p>
        </p:txBody>
      </p:sp>
      <p:sp>
        <p:nvSpPr>
          <p:cNvPr id="24619" name="124 CuadroTexto"/>
          <p:cNvSpPr txBox="1">
            <a:spLocks noChangeArrowheads="1"/>
          </p:cNvSpPr>
          <p:nvPr/>
        </p:nvSpPr>
        <p:spPr bwMode="auto">
          <a:xfrm>
            <a:off x="1196975" y="1897063"/>
            <a:ext cx="1044575" cy="523875"/>
          </a:xfrm>
          <a:prstGeom prst="rect">
            <a:avLst/>
          </a:prstGeom>
          <a:noFill/>
          <a:ln w="9525">
            <a:noFill/>
            <a:miter lim="800000"/>
            <a:headEnd/>
            <a:tailEnd/>
          </a:ln>
        </p:spPr>
        <p:txBody>
          <a:bodyPr>
            <a:spAutoFit/>
          </a:bodyPr>
          <a:lstStyle/>
          <a:p>
            <a:pPr algn="ctr"/>
            <a:r>
              <a:rPr lang="es-ES" altLang="es-ES" sz="1400" b="1">
                <a:solidFill>
                  <a:srgbClr val="FF0000"/>
                </a:solidFill>
              </a:rPr>
              <a:t>Red vertices</a:t>
            </a:r>
            <a:endParaRPr lang="es-ES" altLang="es-ES" sz="1400" b="1" baseline="-25000">
              <a:solidFill>
                <a:srgbClr val="FF0000"/>
              </a:solidFill>
            </a:endParaRPr>
          </a:p>
        </p:txBody>
      </p:sp>
      <p:sp>
        <p:nvSpPr>
          <p:cNvPr id="24620" name="125 CuadroTexto"/>
          <p:cNvSpPr txBox="1">
            <a:spLocks noChangeArrowheads="1"/>
          </p:cNvSpPr>
          <p:nvPr/>
        </p:nvSpPr>
        <p:spPr bwMode="auto">
          <a:xfrm>
            <a:off x="2206625" y="1917700"/>
            <a:ext cx="1114425" cy="522288"/>
          </a:xfrm>
          <a:prstGeom prst="rect">
            <a:avLst/>
          </a:prstGeom>
          <a:noFill/>
          <a:ln w="9525">
            <a:noFill/>
            <a:miter lim="800000"/>
            <a:headEnd/>
            <a:tailEnd/>
          </a:ln>
        </p:spPr>
        <p:txBody>
          <a:bodyPr>
            <a:spAutoFit/>
          </a:bodyPr>
          <a:lstStyle/>
          <a:p>
            <a:pPr algn="ctr"/>
            <a:r>
              <a:rPr lang="es-ES" altLang="es-ES" sz="1400" b="1">
                <a:solidFill>
                  <a:srgbClr val="3333CC"/>
                </a:solidFill>
              </a:rPr>
              <a:t>Blue vertices</a:t>
            </a:r>
            <a:endParaRPr lang="es-ES" altLang="es-ES" sz="1400" b="1" baseline="-25000">
              <a:solidFill>
                <a:srgbClr val="3333CC"/>
              </a:solidFill>
            </a:endParaRPr>
          </a:p>
        </p:txBody>
      </p:sp>
      <p:sp>
        <p:nvSpPr>
          <p:cNvPr id="24621" name="126 CuadroTexto"/>
          <p:cNvSpPr txBox="1">
            <a:spLocks noChangeArrowheads="1"/>
          </p:cNvSpPr>
          <p:nvPr/>
        </p:nvSpPr>
        <p:spPr bwMode="auto">
          <a:xfrm>
            <a:off x="3251200" y="1917700"/>
            <a:ext cx="1258888" cy="522288"/>
          </a:xfrm>
          <a:prstGeom prst="rect">
            <a:avLst/>
          </a:prstGeom>
          <a:noFill/>
          <a:ln w="9525">
            <a:noFill/>
            <a:miter lim="800000"/>
            <a:headEnd/>
            <a:tailEnd/>
          </a:ln>
        </p:spPr>
        <p:txBody>
          <a:bodyPr>
            <a:spAutoFit/>
          </a:bodyPr>
          <a:lstStyle/>
          <a:p>
            <a:pPr algn="ctr"/>
            <a:r>
              <a:rPr lang="es-ES" altLang="es-ES" sz="1400" b="1">
                <a:solidFill>
                  <a:srgbClr val="00B050"/>
                </a:solidFill>
              </a:rPr>
              <a:t>Green vertices</a:t>
            </a:r>
            <a:endParaRPr lang="es-ES" altLang="es-ES" sz="1400" b="1" baseline="-25000">
              <a:solidFill>
                <a:srgbClr val="00B050"/>
              </a:solidFill>
            </a:endParaRPr>
          </a:p>
        </p:txBody>
      </p:sp>
      <p:sp>
        <p:nvSpPr>
          <p:cNvPr id="24622" name="127 CuadroTexto"/>
          <p:cNvSpPr txBox="1">
            <a:spLocks noChangeArrowheads="1"/>
          </p:cNvSpPr>
          <p:nvPr/>
        </p:nvSpPr>
        <p:spPr bwMode="auto">
          <a:xfrm>
            <a:off x="-26988" y="3295650"/>
            <a:ext cx="1008063" cy="277813"/>
          </a:xfrm>
          <a:prstGeom prst="rect">
            <a:avLst/>
          </a:prstGeom>
          <a:noFill/>
          <a:ln w="9525">
            <a:noFill/>
            <a:miter lim="800000"/>
            <a:headEnd/>
            <a:tailEnd/>
          </a:ln>
        </p:spPr>
        <p:txBody>
          <a:bodyPr>
            <a:spAutoFit/>
          </a:bodyPr>
          <a:lstStyle/>
          <a:p>
            <a:r>
              <a:rPr lang="es-ES" altLang="es-ES" sz="1200" b="1"/>
              <a:t>Procesor-1</a:t>
            </a:r>
          </a:p>
        </p:txBody>
      </p:sp>
      <p:cxnSp>
        <p:nvCxnSpPr>
          <p:cNvPr id="24623" name="67 Conector recto de flecha"/>
          <p:cNvCxnSpPr>
            <a:cxnSpLocks noChangeShapeType="1"/>
          </p:cNvCxnSpPr>
          <p:nvPr/>
        </p:nvCxnSpPr>
        <p:spPr bwMode="auto">
          <a:xfrm flipV="1">
            <a:off x="766763" y="6092825"/>
            <a:ext cx="7127875" cy="11113"/>
          </a:xfrm>
          <a:prstGeom prst="straightConnector1">
            <a:avLst/>
          </a:prstGeom>
          <a:noFill/>
          <a:ln w="28575" algn="ctr">
            <a:solidFill>
              <a:schemeClr val="tx1"/>
            </a:solidFill>
            <a:round/>
            <a:headEnd type="none" w="sm" len="sm"/>
            <a:tailEnd type="arrow" w="med" len="med"/>
          </a:ln>
        </p:spPr>
      </p:cxnSp>
      <p:sp>
        <p:nvSpPr>
          <p:cNvPr id="24624" name="74 CuadroTexto"/>
          <p:cNvSpPr txBox="1">
            <a:spLocks noChangeArrowheads="1"/>
          </p:cNvSpPr>
          <p:nvPr/>
        </p:nvSpPr>
        <p:spPr bwMode="auto">
          <a:xfrm>
            <a:off x="766763" y="6175375"/>
            <a:ext cx="647700" cy="369888"/>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0</a:t>
            </a:r>
          </a:p>
        </p:txBody>
      </p:sp>
      <p:sp>
        <p:nvSpPr>
          <p:cNvPr id="24625" name="75 CuadroTexto"/>
          <p:cNvSpPr txBox="1">
            <a:spLocks noChangeArrowheads="1"/>
          </p:cNvSpPr>
          <p:nvPr/>
        </p:nvSpPr>
        <p:spPr bwMode="auto">
          <a:xfrm>
            <a:off x="-26988" y="5599113"/>
            <a:ext cx="1008063" cy="277812"/>
          </a:xfrm>
          <a:prstGeom prst="rect">
            <a:avLst/>
          </a:prstGeom>
          <a:noFill/>
          <a:ln w="9525">
            <a:noFill/>
            <a:miter lim="800000"/>
            <a:headEnd/>
            <a:tailEnd/>
          </a:ln>
        </p:spPr>
        <p:txBody>
          <a:bodyPr>
            <a:spAutoFit/>
          </a:bodyPr>
          <a:lstStyle/>
          <a:p>
            <a:r>
              <a:rPr lang="es-ES" altLang="es-ES" sz="1200" b="1"/>
              <a:t>Procesor-0</a:t>
            </a:r>
          </a:p>
        </p:txBody>
      </p:sp>
      <p:sp>
        <p:nvSpPr>
          <p:cNvPr id="24626" name="77 Elipse"/>
          <p:cNvSpPr>
            <a:spLocks noChangeArrowheads="1"/>
          </p:cNvSpPr>
          <p:nvPr/>
        </p:nvSpPr>
        <p:spPr bwMode="auto">
          <a:xfrm>
            <a:off x="909638" y="5681663"/>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27" name="78 Forma libre"/>
          <p:cNvSpPr>
            <a:spLocks/>
          </p:cNvSpPr>
          <p:nvPr/>
        </p:nvSpPr>
        <p:spPr bwMode="auto">
          <a:xfrm rot="-5400000">
            <a:off x="1357312" y="5451476"/>
            <a:ext cx="130175" cy="590550"/>
          </a:xfrm>
          <a:custGeom>
            <a:avLst/>
            <a:gdLst>
              <a:gd name="T0" fmla="*/ 56024 w 130097"/>
              <a:gd name="T1" fmla="*/ 0 h 591015"/>
              <a:gd name="T2" fmla="*/ 123255 w 130097"/>
              <a:gd name="T3" fmla="*/ 110812 h 591015"/>
              <a:gd name="T4" fmla="*/ 11207 w 130097"/>
              <a:gd name="T5" fmla="*/ 221625 h 591015"/>
              <a:gd name="T6" fmla="*/ 56024 w 130097"/>
              <a:gd name="T7" fmla="*/ 365681 h 591015"/>
              <a:gd name="T8" fmla="*/ 100841 w 130097"/>
              <a:gd name="T9" fmla="*/ 432168 h 591015"/>
              <a:gd name="T10" fmla="*/ 33613 w 130097"/>
              <a:gd name="T11" fmla="*/ 587305 h 591015"/>
              <a:gd name="T12" fmla="*/ 33613 w 130097"/>
              <a:gd name="T13" fmla="*/ 587305 h 591015"/>
              <a:gd name="T14" fmla="*/ 33613 w 130097"/>
              <a:gd name="T15" fmla="*/ 587305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628" name="81 CuadroTexto"/>
          <p:cNvSpPr txBox="1">
            <a:spLocks noChangeArrowheads="1"/>
          </p:cNvSpPr>
          <p:nvPr/>
        </p:nvSpPr>
        <p:spPr bwMode="auto">
          <a:xfrm>
            <a:off x="838200" y="5394325"/>
            <a:ext cx="647700" cy="369888"/>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24629" name="82 Elipse"/>
          <p:cNvSpPr>
            <a:spLocks noChangeArrowheads="1"/>
          </p:cNvSpPr>
          <p:nvPr/>
        </p:nvSpPr>
        <p:spPr bwMode="auto">
          <a:xfrm>
            <a:off x="1774825" y="5681663"/>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30" name="83 CuadroTexto"/>
          <p:cNvSpPr txBox="1">
            <a:spLocks noChangeArrowheads="1"/>
          </p:cNvSpPr>
          <p:nvPr/>
        </p:nvSpPr>
        <p:spPr bwMode="auto">
          <a:xfrm>
            <a:off x="1558925" y="5322888"/>
            <a:ext cx="647700" cy="368300"/>
          </a:xfrm>
          <a:prstGeom prst="rect">
            <a:avLst/>
          </a:prstGeom>
          <a:noFill/>
          <a:ln w="9525">
            <a:noFill/>
            <a:miter lim="800000"/>
            <a:headEnd/>
            <a:tailEnd/>
          </a:ln>
        </p:spPr>
        <p:txBody>
          <a:bodyPr>
            <a:spAutoFit/>
          </a:bodyPr>
          <a:lstStyle/>
          <a:p>
            <a:r>
              <a:rPr lang="es-ES" altLang="es-ES"/>
              <a:t>v’</a:t>
            </a:r>
            <a:r>
              <a:rPr lang="es-ES" altLang="es-ES" baseline="-25000"/>
              <a:t>1</a:t>
            </a:r>
          </a:p>
        </p:txBody>
      </p:sp>
      <p:sp>
        <p:nvSpPr>
          <p:cNvPr id="24631" name="87 Elipse"/>
          <p:cNvSpPr>
            <a:spLocks noChangeArrowheads="1"/>
          </p:cNvSpPr>
          <p:nvPr/>
        </p:nvSpPr>
        <p:spPr bwMode="auto">
          <a:xfrm>
            <a:off x="4652963" y="5672138"/>
            <a:ext cx="144462"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32" name="88 Forma libre"/>
          <p:cNvSpPr>
            <a:spLocks/>
          </p:cNvSpPr>
          <p:nvPr/>
        </p:nvSpPr>
        <p:spPr bwMode="auto">
          <a:xfrm rot="-5400000">
            <a:off x="4942681" y="5599907"/>
            <a:ext cx="142875" cy="287338"/>
          </a:xfrm>
          <a:custGeom>
            <a:avLst/>
            <a:gdLst>
              <a:gd name="T0" fmla="*/ 130602 w 130097"/>
              <a:gd name="T1" fmla="*/ 0 h 591015"/>
              <a:gd name="T2" fmla="*/ 287322 w 130097"/>
              <a:gd name="T3" fmla="*/ 170 h 591015"/>
              <a:gd name="T4" fmla="*/ 26119 w 130097"/>
              <a:gd name="T5" fmla="*/ 339 h 591015"/>
              <a:gd name="T6" fmla="*/ 130602 w 130097"/>
              <a:gd name="T7" fmla="*/ 560 h 591015"/>
              <a:gd name="T8" fmla="*/ 235084 w 130097"/>
              <a:gd name="T9" fmla="*/ 662 h 591015"/>
              <a:gd name="T10" fmla="*/ 78359 w 130097"/>
              <a:gd name="T11" fmla="*/ 899 h 591015"/>
              <a:gd name="T12" fmla="*/ 78359 w 130097"/>
              <a:gd name="T13" fmla="*/ 899 h 591015"/>
              <a:gd name="T14" fmla="*/ 78359 w 130097"/>
              <a:gd name="T15" fmla="*/ 899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633" name="89 CuadroTexto"/>
          <p:cNvSpPr txBox="1">
            <a:spLocks noChangeArrowheads="1"/>
          </p:cNvSpPr>
          <p:nvPr/>
        </p:nvSpPr>
        <p:spPr bwMode="auto">
          <a:xfrm>
            <a:off x="4581525" y="5383213"/>
            <a:ext cx="647700" cy="369887"/>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24634" name="90 Elipse"/>
          <p:cNvSpPr>
            <a:spLocks noChangeArrowheads="1"/>
          </p:cNvSpPr>
          <p:nvPr/>
        </p:nvSpPr>
        <p:spPr bwMode="auto">
          <a:xfrm>
            <a:off x="5229225" y="5672138"/>
            <a:ext cx="144463"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35" name="91 CuadroTexto"/>
          <p:cNvSpPr txBox="1">
            <a:spLocks noChangeArrowheads="1"/>
          </p:cNvSpPr>
          <p:nvPr/>
        </p:nvSpPr>
        <p:spPr bwMode="auto">
          <a:xfrm>
            <a:off x="5086350" y="5362575"/>
            <a:ext cx="647700" cy="369888"/>
          </a:xfrm>
          <a:prstGeom prst="rect">
            <a:avLst/>
          </a:prstGeom>
          <a:noFill/>
          <a:ln w="9525">
            <a:noFill/>
            <a:miter lim="800000"/>
            <a:headEnd/>
            <a:tailEnd/>
          </a:ln>
        </p:spPr>
        <p:txBody>
          <a:bodyPr>
            <a:spAutoFit/>
          </a:bodyPr>
          <a:lstStyle/>
          <a:p>
            <a:r>
              <a:rPr lang="es-ES" altLang="es-ES"/>
              <a:t>v’</a:t>
            </a:r>
            <a:r>
              <a:rPr lang="es-ES" altLang="es-ES" baseline="-25000"/>
              <a:t>5</a:t>
            </a:r>
          </a:p>
        </p:txBody>
      </p:sp>
      <p:sp>
        <p:nvSpPr>
          <p:cNvPr id="24636" name="93 CuadroTexto"/>
          <p:cNvSpPr txBox="1">
            <a:spLocks noChangeArrowheads="1"/>
          </p:cNvSpPr>
          <p:nvPr/>
        </p:nvSpPr>
        <p:spPr bwMode="auto">
          <a:xfrm>
            <a:off x="1846263" y="6175375"/>
            <a:ext cx="647700" cy="369888"/>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1</a:t>
            </a:r>
          </a:p>
        </p:txBody>
      </p:sp>
      <p:sp>
        <p:nvSpPr>
          <p:cNvPr id="24637" name="94 Elipse"/>
          <p:cNvSpPr>
            <a:spLocks noChangeArrowheads="1"/>
          </p:cNvSpPr>
          <p:nvPr/>
        </p:nvSpPr>
        <p:spPr bwMode="auto">
          <a:xfrm>
            <a:off x="5516563" y="5672138"/>
            <a:ext cx="144462"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38" name="95 Forma libre"/>
          <p:cNvSpPr>
            <a:spLocks/>
          </p:cNvSpPr>
          <p:nvPr/>
        </p:nvSpPr>
        <p:spPr bwMode="auto">
          <a:xfrm rot="-5400000">
            <a:off x="5962650" y="5441951"/>
            <a:ext cx="130175" cy="590550"/>
          </a:xfrm>
          <a:custGeom>
            <a:avLst/>
            <a:gdLst>
              <a:gd name="T0" fmla="*/ 56024 w 130097"/>
              <a:gd name="T1" fmla="*/ 0 h 591015"/>
              <a:gd name="T2" fmla="*/ 123255 w 130097"/>
              <a:gd name="T3" fmla="*/ 110812 h 591015"/>
              <a:gd name="T4" fmla="*/ 11207 w 130097"/>
              <a:gd name="T5" fmla="*/ 221625 h 591015"/>
              <a:gd name="T6" fmla="*/ 56024 w 130097"/>
              <a:gd name="T7" fmla="*/ 365681 h 591015"/>
              <a:gd name="T8" fmla="*/ 100841 w 130097"/>
              <a:gd name="T9" fmla="*/ 432168 h 591015"/>
              <a:gd name="T10" fmla="*/ 33613 w 130097"/>
              <a:gd name="T11" fmla="*/ 587305 h 591015"/>
              <a:gd name="T12" fmla="*/ 33613 w 130097"/>
              <a:gd name="T13" fmla="*/ 587305 h 591015"/>
              <a:gd name="T14" fmla="*/ 33613 w 130097"/>
              <a:gd name="T15" fmla="*/ 587305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639" name="96 CuadroTexto"/>
          <p:cNvSpPr txBox="1">
            <a:spLocks noChangeArrowheads="1"/>
          </p:cNvSpPr>
          <p:nvPr/>
        </p:nvSpPr>
        <p:spPr bwMode="auto">
          <a:xfrm>
            <a:off x="5445125" y="5383213"/>
            <a:ext cx="647700" cy="369887"/>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24640" name="97 Elipse"/>
          <p:cNvSpPr>
            <a:spLocks noChangeArrowheads="1"/>
          </p:cNvSpPr>
          <p:nvPr/>
        </p:nvSpPr>
        <p:spPr bwMode="auto">
          <a:xfrm>
            <a:off x="6380163" y="5672138"/>
            <a:ext cx="144462"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41" name="98 CuadroTexto"/>
          <p:cNvSpPr txBox="1">
            <a:spLocks noChangeArrowheads="1"/>
          </p:cNvSpPr>
          <p:nvPr/>
        </p:nvSpPr>
        <p:spPr bwMode="auto">
          <a:xfrm>
            <a:off x="6164263" y="5311775"/>
            <a:ext cx="647700" cy="369888"/>
          </a:xfrm>
          <a:prstGeom prst="rect">
            <a:avLst/>
          </a:prstGeom>
          <a:noFill/>
          <a:ln w="9525">
            <a:noFill/>
            <a:miter lim="800000"/>
            <a:headEnd/>
            <a:tailEnd/>
          </a:ln>
        </p:spPr>
        <p:txBody>
          <a:bodyPr>
            <a:spAutoFit/>
          </a:bodyPr>
          <a:lstStyle/>
          <a:p>
            <a:r>
              <a:rPr lang="es-ES" altLang="es-ES"/>
              <a:t>v’</a:t>
            </a:r>
            <a:r>
              <a:rPr lang="es-ES" altLang="es-ES" baseline="-25000"/>
              <a:t>6</a:t>
            </a:r>
          </a:p>
        </p:txBody>
      </p:sp>
      <p:sp>
        <p:nvSpPr>
          <p:cNvPr id="24642" name="99 Elipse"/>
          <p:cNvSpPr>
            <a:spLocks noChangeArrowheads="1"/>
          </p:cNvSpPr>
          <p:nvPr/>
        </p:nvSpPr>
        <p:spPr bwMode="auto">
          <a:xfrm>
            <a:off x="1990725" y="5681663"/>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43" name="100 Forma libre"/>
          <p:cNvSpPr>
            <a:spLocks/>
          </p:cNvSpPr>
          <p:nvPr/>
        </p:nvSpPr>
        <p:spPr bwMode="auto">
          <a:xfrm rot="-5400000">
            <a:off x="2278063" y="5610225"/>
            <a:ext cx="144462" cy="287338"/>
          </a:xfrm>
          <a:custGeom>
            <a:avLst/>
            <a:gdLst>
              <a:gd name="T0" fmla="*/ 142669 w 130097"/>
              <a:gd name="T1" fmla="*/ 0 h 591015"/>
              <a:gd name="T2" fmla="*/ 313872 w 130097"/>
              <a:gd name="T3" fmla="*/ 170 h 591015"/>
              <a:gd name="T4" fmla="*/ 28533 w 130097"/>
              <a:gd name="T5" fmla="*/ 339 h 591015"/>
              <a:gd name="T6" fmla="*/ 142669 w 130097"/>
              <a:gd name="T7" fmla="*/ 560 h 591015"/>
              <a:gd name="T8" fmla="*/ 256806 w 130097"/>
              <a:gd name="T9" fmla="*/ 662 h 591015"/>
              <a:gd name="T10" fmla="*/ 85601 w 130097"/>
              <a:gd name="T11" fmla="*/ 899 h 591015"/>
              <a:gd name="T12" fmla="*/ 85601 w 130097"/>
              <a:gd name="T13" fmla="*/ 899 h 591015"/>
              <a:gd name="T14" fmla="*/ 85601 w 130097"/>
              <a:gd name="T15" fmla="*/ 899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644" name="101 CuadroTexto"/>
          <p:cNvSpPr txBox="1">
            <a:spLocks noChangeArrowheads="1"/>
          </p:cNvSpPr>
          <p:nvPr/>
        </p:nvSpPr>
        <p:spPr bwMode="auto">
          <a:xfrm>
            <a:off x="1919288" y="5394325"/>
            <a:ext cx="647700" cy="369888"/>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24645" name="102 Elipse"/>
          <p:cNvSpPr>
            <a:spLocks noChangeArrowheads="1"/>
          </p:cNvSpPr>
          <p:nvPr/>
        </p:nvSpPr>
        <p:spPr bwMode="auto">
          <a:xfrm>
            <a:off x="2566988" y="5681663"/>
            <a:ext cx="142875"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46" name="103 CuadroTexto"/>
          <p:cNvSpPr txBox="1">
            <a:spLocks noChangeArrowheads="1"/>
          </p:cNvSpPr>
          <p:nvPr/>
        </p:nvSpPr>
        <p:spPr bwMode="auto">
          <a:xfrm>
            <a:off x="2351088" y="5311775"/>
            <a:ext cx="647700" cy="368300"/>
          </a:xfrm>
          <a:prstGeom prst="rect">
            <a:avLst/>
          </a:prstGeom>
          <a:noFill/>
          <a:ln w="9525">
            <a:noFill/>
            <a:miter lim="800000"/>
            <a:headEnd/>
            <a:tailEnd/>
          </a:ln>
        </p:spPr>
        <p:txBody>
          <a:bodyPr>
            <a:spAutoFit/>
          </a:bodyPr>
          <a:lstStyle/>
          <a:p>
            <a:r>
              <a:rPr lang="es-ES" altLang="es-ES"/>
              <a:t>v’</a:t>
            </a:r>
            <a:r>
              <a:rPr lang="es-ES" altLang="es-ES" baseline="-25000"/>
              <a:t>2</a:t>
            </a:r>
          </a:p>
        </p:txBody>
      </p:sp>
      <p:sp>
        <p:nvSpPr>
          <p:cNvPr id="24647" name="107 CuadroTexto"/>
          <p:cNvSpPr txBox="1">
            <a:spLocks noChangeArrowheads="1"/>
          </p:cNvSpPr>
          <p:nvPr/>
        </p:nvSpPr>
        <p:spPr bwMode="auto">
          <a:xfrm>
            <a:off x="2638425" y="6175375"/>
            <a:ext cx="647700" cy="369888"/>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2</a:t>
            </a:r>
          </a:p>
        </p:txBody>
      </p:sp>
      <p:sp>
        <p:nvSpPr>
          <p:cNvPr id="24648" name="108 Elipse"/>
          <p:cNvSpPr>
            <a:spLocks noChangeArrowheads="1"/>
          </p:cNvSpPr>
          <p:nvPr/>
        </p:nvSpPr>
        <p:spPr bwMode="auto">
          <a:xfrm>
            <a:off x="3573463" y="5672138"/>
            <a:ext cx="144462"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49" name="109 Forma libre"/>
          <p:cNvSpPr>
            <a:spLocks/>
          </p:cNvSpPr>
          <p:nvPr/>
        </p:nvSpPr>
        <p:spPr bwMode="auto">
          <a:xfrm rot="-5400000">
            <a:off x="4020344" y="5441157"/>
            <a:ext cx="130175" cy="592137"/>
          </a:xfrm>
          <a:custGeom>
            <a:avLst/>
            <a:gdLst>
              <a:gd name="T0" fmla="*/ 56024 w 130097"/>
              <a:gd name="T1" fmla="*/ 0 h 591015"/>
              <a:gd name="T2" fmla="*/ 123255 w 130097"/>
              <a:gd name="T3" fmla="*/ 113218 h 591015"/>
              <a:gd name="T4" fmla="*/ 11207 w 130097"/>
              <a:gd name="T5" fmla="*/ 226434 h 591015"/>
              <a:gd name="T6" fmla="*/ 56024 w 130097"/>
              <a:gd name="T7" fmla="*/ 373618 h 591015"/>
              <a:gd name="T8" fmla="*/ 100841 w 130097"/>
              <a:gd name="T9" fmla="*/ 441547 h 591015"/>
              <a:gd name="T10" fmla="*/ 33613 w 130097"/>
              <a:gd name="T11" fmla="*/ 600051 h 591015"/>
              <a:gd name="T12" fmla="*/ 33613 w 130097"/>
              <a:gd name="T13" fmla="*/ 600051 h 591015"/>
              <a:gd name="T14" fmla="*/ 33613 w 130097"/>
              <a:gd name="T15" fmla="*/ 600051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650" name="110 CuadroTexto"/>
          <p:cNvSpPr txBox="1">
            <a:spLocks noChangeArrowheads="1"/>
          </p:cNvSpPr>
          <p:nvPr/>
        </p:nvSpPr>
        <p:spPr bwMode="auto">
          <a:xfrm>
            <a:off x="3502025" y="5383213"/>
            <a:ext cx="647700" cy="369887"/>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24651" name="111 Elipse"/>
          <p:cNvSpPr>
            <a:spLocks noChangeArrowheads="1"/>
          </p:cNvSpPr>
          <p:nvPr/>
        </p:nvSpPr>
        <p:spPr bwMode="auto">
          <a:xfrm>
            <a:off x="4438650" y="5672138"/>
            <a:ext cx="142875" cy="142875"/>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52" name="112 CuadroTexto"/>
          <p:cNvSpPr txBox="1">
            <a:spLocks noChangeArrowheads="1"/>
          </p:cNvSpPr>
          <p:nvPr/>
        </p:nvSpPr>
        <p:spPr bwMode="auto">
          <a:xfrm>
            <a:off x="4221163" y="5311775"/>
            <a:ext cx="649287" cy="369888"/>
          </a:xfrm>
          <a:prstGeom prst="rect">
            <a:avLst/>
          </a:prstGeom>
          <a:noFill/>
          <a:ln w="9525">
            <a:noFill/>
            <a:miter lim="800000"/>
            <a:headEnd/>
            <a:tailEnd/>
          </a:ln>
        </p:spPr>
        <p:txBody>
          <a:bodyPr>
            <a:spAutoFit/>
          </a:bodyPr>
          <a:lstStyle/>
          <a:p>
            <a:r>
              <a:rPr lang="es-ES" altLang="es-ES"/>
              <a:t>v’</a:t>
            </a:r>
            <a:r>
              <a:rPr lang="es-ES" altLang="es-ES" baseline="-25000"/>
              <a:t>4</a:t>
            </a:r>
          </a:p>
        </p:txBody>
      </p:sp>
      <p:sp>
        <p:nvSpPr>
          <p:cNvPr id="24653" name="113 Elipse"/>
          <p:cNvSpPr>
            <a:spLocks noChangeArrowheads="1"/>
          </p:cNvSpPr>
          <p:nvPr/>
        </p:nvSpPr>
        <p:spPr bwMode="auto">
          <a:xfrm>
            <a:off x="2781300" y="5681663"/>
            <a:ext cx="144463"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54" name="114 Forma libre"/>
          <p:cNvSpPr>
            <a:spLocks/>
          </p:cNvSpPr>
          <p:nvPr/>
        </p:nvSpPr>
        <p:spPr bwMode="auto">
          <a:xfrm rot="-5400000">
            <a:off x="3069432" y="5609431"/>
            <a:ext cx="144462" cy="288925"/>
          </a:xfrm>
          <a:custGeom>
            <a:avLst/>
            <a:gdLst>
              <a:gd name="T0" fmla="*/ 142669 w 130097"/>
              <a:gd name="T1" fmla="*/ 0 h 591015"/>
              <a:gd name="T2" fmla="*/ 313872 w 130097"/>
              <a:gd name="T3" fmla="*/ 177 h 591015"/>
              <a:gd name="T4" fmla="*/ 28533 w 130097"/>
              <a:gd name="T5" fmla="*/ 354 h 591015"/>
              <a:gd name="T6" fmla="*/ 142669 w 130097"/>
              <a:gd name="T7" fmla="*/ 585 h 591015"/>
              <a:gd name="T8" fmla="*/ 256806 w 130097"/>
              <a:gd name="T9" fmla="*/ 691 h 591015"/>
              <a:gd name="T10" fmla="*/ 85601 w 130097"/>
              <a:gd name="T11" fmla="*/ 940 h 591015"/>
              <a:gd name="T12" fmla="*/ 85601 w 130097"/>
              <a:gd name="T13" fmla="*/ 940 h 591015"/>
              <a:gd name="T14" fmla="*/ 85601 w 130097"/>
              <a:gd name="T15" fmla="*/ 940 h 591015"/>
              <a:gd name="T16" fmla="*/ 0 60000 65536"/>
              <a:gd name="T17" fmla="*/ 0 60000 65536"/>
              <a:gd name="T18" fmla="*/ 0 60000 65536"/>
              <a:gd name="T19" fmla="*/ 0 60000 65536"/>
              <a:gd name="T20" fmla="*/ 0 60000 65536"/>
              <a:gd name="T21" fmla="*/ 0 60000 65536"/>
              <a:gd name="T22" fmla="*/ 0 60000 65536"/>
              <a:gd name="T23" fmla="*/ 0 60000 65536"/>
              <a:gd name="T24" fmla="*/ 0 w 130097"/>
              <a:gd name="T25" fmla="*/ 0 h 591015"/>
              <a:gd name="T26" fmla="*/ 130097 w 130097"/>
              <a:gd name="T27" fmla="*/ 591015 h 59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97" h="591015">
                <a:moveTo>
                  <a:pt x="55756" y="0"/>
                </a:moveTo>
                <a:cubicBezTo>
                  <a:pt x="92926" y="37170"/>
                  <a:pt x="130097" y="74341"/>
                  <a:pt x="122663" y="111512"/>
                </a:cubicBezTo>
                <a:cubicBezTo>
                  <a:pt x="115229" y="148683"/>
                  <a:pt x="22302" y="180279"/>
                  <a:pt x="11151" y="223025"/>
                </a:cubicBezTo>
                <a:cubicBezTo>
                  <a:pt x="0" y="265772"/>
                  <a:pt x="40888" y="332679"/>
                  <a:pt x="55756" y="367991"/>
                </a:cubicBezTo>
                <a:cubicBezTo>
                  <a:pt x="70624" y="403303"/>
                  <a:pt x="104078" y="397727"/>
                  <a:pt x="100361" y="434898"/>
                </a:cubicBezTo>
                <a:cubicBezTo>
                  <a:pt x="96644" y="472069"/>
                  <a:pt x="33453" y="591015"/>
                  <a:pt x="33453" y="591015"/>
                </a:cubicBezTo>
              </a:path>
            </a:pathLst>
          </a:custGeom>
          <a:noFill/>
          <a:ln w="9525" cap="flat" cmpd="sng" algn="ctr">
            <a:solidFill>
              <a:schemeClr val="tx1"/>
            </a:solidFill>
            <a:prstDash val="solid"/>
            <a:round/>
            <a:headEnd type="none" w="sm" len="sm"/>
            <a:tailEnd type="stealth" w="med" len="lg"/>
          </a:ln>
        </p:spPr>
        <p:txBody>
          <a:bodyPr/>
          <a:lstStyle/>
          <a:p>
            <a:endParaRPr lang="es-ES"/>
          </a:p>
        </p:txBody>
      </p:sp>
      <p:sp>
        <p:nvSpPr>
          <p:cNvPr id="24655" name="115 CuadroTexto"/>
          <p:cNvSpPr txBox="1">
            <a:spLocks noChangeArrowheads="1"/>
          </p:cNvSpPr>
          <p:nvPr/>
        </p:nvSpPr>
        <p:spPr bwMode="auto">
          <a:xfrm>
            <a:off x="2709863" y="5394325"/>
            <a:ext cx="647700" cy="369888"/>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24656" name="116 Elipse"/>
          <p:cNvSpPr>
            <a:spLocks noChangeArrowheads="1"/>
          </p:cNvSpPr>
          <p:nvPr/>
        </p:nvSpPr>
        <p:spPr bwMode="auto">
          <a:xfrm>
            <a:off x="3357563" y="5681663"/>
            <a:ext cx="144462" cy="144462"/>
          </a:xfrm>
          <a:prstGeom prst="ellipse">
            <a:avLst/>
          </a:prstGeom>
          <a:solidFill>
            <a:schemeClr val="tx1"/>
          </a:solidFill>
          <a:ln w="9525" algn="ctr">
            <a:no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57" name="117 CuadroTexto"/>
          <p:cNvSpPr txBox="1">
            <a:spLocks noChangeArrowheads="1"/>
          </p:cNvSpPr>
          <p:nvPr/>
        </p:nvSpPr>
        <p:spPr bwMode="auto">
          <a:xfrm>
            <a:off x="3141663" y="5311775"/>
            <a:ext cx="647700" cy="368300"/>
          </a:xfrm>
          <a:prstGeom prst="rect">
            <a:avLst/>
          </a:prstGeom>
          <a:noFill/>
          <a:ln w="9525">
            <a:noFill/>
            <a:miter lim="800000"/>
            <a:headEnd/>
            <a:tailEnd/>
          </a:ln>
        </p:spPr>
        <p:txBody>
          <a:bodyPr>
            <a:spAutoFit/>
          </a:bodyPr>
          <a:lstStyle/>
          <a:p>
            <a:r>
              <a:rPr lang="es-ES" altLang="es-ES"/>
              <a:t>v’</a:t>
            </a:r>
            <a:r>
              <a:rPr lang="es-ES" altLang="es-ES" baseline="-25000"/>
              <a:t>3</a:t>
            </a:r>
          </a:p>
        </p:txBody>
      </p:sp>
      <p:sp>
        <p:nvSpPr>
          <p:cNvPr id="24658" name="121 CuadroTexto"/>
          <p:cNvSpPr txBox="1">
            <a:spLocks noChangeArrowheads="1"/>
          </p:cNvSpPr>
          <p:nvPr/>
        </p:nvSpPr>
        <p:spPr bwMode="auto">
          <a:xfrm>
            <a:off x="6381750" y="6175375"/>
            <a:ext cx="647700" cy="369888"/>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end</a:t>
            </a:r>
          </a:p>
        </p:txBody>
      </p:sp>
      <p:sp>
        <p:nvSpPr>
          <p:cNvPr id="24659" name="122 CuadroTexto"/>
          <p:cNvSpPr txBox="1">
            <a:spLocks noChangeArrowheads="1"/>
          </p:cNvSpPr>
          <p:nvPr/>
        </p:nvSpPr>
        <p:spPr bwMode="auto">
          <a:xfrm>
            <a:off x="7235825" y="5732463"/>
            <a:ext cx="1860550" cy="523875"/>
          </a:xfrm>
          <a:prstGeom prst="rect">
            <a:avLst/>
          </a:prstGeom>
          <a:noFill/>
          <a:ln w="9525">
            <a:noFill/>
            <a:miter lim="800000"/>
            <a:headEnd/>
            <a:tailEnd/>
          </a:ln>
        </p:spPr>
        <p:txBody>
          <a:bodyPr>
            <a:spAutoFit/>
          </a:bodyPr>
          <a:lstStyle/>
          <a:p>
            <a:pPr algn="ctr"/>
            <a:r>
              <a:rPr lang="es-ES" altLang="es-ES" sz="1400" b="1">
                <a:solidFill>
                  <a:srgbClr val="FF0000"/>
                </a:solidFill>
              </a:rPr>
              <a:t>SERIAL</a:t>
            </a:r>
            <a:r>
              <a:rPr lang="es-ES" altLang="es-ES" sz="1400" b="1"/>
              <a:t> wall-clock time</a:t>
            </a:r>
            <a:endParaRPr lang="es-ES" altLang="es-ES" sz="1400" b="1" baseline="-25000"/>
          </a:p>
        </p:txBody>
      </p:sp>
      <p:sp>
        <p:nvSpPr>
          <p:cNvPr id="24660" name="107 CuadroTexto"/>
          <p:cNvSpPr txBox="1">
            <a:spLocks noChangeArrowheads="1"/>
          </p:cNvSpPr>
          <p:nvPr/>
        </p:nvSpPr>
        <p:spPr bwMode="auto">
          <a:xfrm>
            <a:off x="3430588" y="6164263"/>
            <a:ext cx="647700" cy="369887"/>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3</a:t>
            </a:r>
          </a:p>
        </p:txBody>
      </p:sp>
      <p:sp>
        <p:nvSpPr>
          <p:cNvPr id="24661" name="107 CuadroTexto"/>
          <p:cNvSpPr txBox="1">
            <a:spLocks noChangeArrowheads="1"/>
          </p:cNvSpPr>
          <p:nvPr/>
        </p:nvSpPr>
        <p:spPr bwMode="auto">
          <a:xfrm>
            <a:off x="4510088" y="6164263"/>
            <a:ext cx="647700" cy="369887"/>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4</a:t>
            </a:r>
          </a:p>
        </p:txBody>
      </p:sp>
      <p:cxnSp>
        <p:nvCxnSpPr>
          <p:cNvPr id="24662" name="92 Conector recto"/>
          <p:cNvCxnSpPr>
            <a:cxnSpLocks noChangeShapeType="1"/>
          </p:cNvCxnSpPr>
          <p:nvPr/>
        </p:nvCxnSpPr>
        <p:spPr bwMode="auto">
          <a:xfrm>
            <a:off x="1990725" y="5021263"/>
            <a:ext cx="0" cy="1227137"/>
          </a:xfrm>
          <a:prstGeom prst="line">
            <a:avLst/>
          </a:prstGeom>
          <a:noFill/>
          <a:ln w="9525" algn="ctr">
            <a:solidFill>
              <a:schemeClr val="tx1"/>
            </a:solidFill>
            <a:prstDash val="dash"/>
            <a:round/>
            <a:headEnd/>
            <a:tailEnd/>
          </a:ln>
        </p:spPr>
      </p:cxnSp>
      <p:cxnSp>
        <p:nvCxnSpPr>
          <p:cNvPr id="24663" name="106 Conector recto"/>
          <p:cNvCxnSpPr>
            <a:cxnSpLocks noChangeShapeType="1"/>
          </p:cNvCxnSpPr>
          <p:nvPr/>
        </p:nvCxnSpPr>
        <p:spPr bwMode="auto">
          <a:xfrm>
            <a:off x="2781300" y="5021263"/>
            <a:ext cx="0" cy="1227137"/>
          </a:xfrm>
          <a:prstGeom prst="line">
            <a:avLst/>
          </a:prstGeom>
          <a:noFill/>
          <a:ln w="9525" algn="ctr">
            <a:solidFill>
              <a:schemeClr val="tx1"/>
            </a:solidFill>
            <a:prstDash val="dash"/>
            <a:round/>
            <a:headEnd/>
            <a:tailEnd/>
          </a:ln>
        </p:spPr>
      </p:cxnSp>
      <p:cxnSp>
        <p:nvCxnSpPr>
          <p:cNvPr id="24664" name="106 Conector recto"/>
          <p:cNvCxnSpPr>
            <a:cxnSpLocks noChangeShapeType="1"/>
          </p:cNvCxnSpPr>
          <p:nvPr/>
        </p:nvCxnSpPr>
        <p:spPr bwMode="auto">
          <a:xfrm>
            <a:off x="3573463" y="5013325"/>
            <a:ext cx="0" cy="1227138"/>
          </a:xfrm>
          <a:prstGeom prst="line">
            <a:avLst/>
          </a:prstGeom>
          <a:noFill/>
          <a:ln w="9525" algn="ctr">
            <a:solidFill>
              <a:schemeClr val="tx1"/>
            </a:solidFill>
            <a:prstDash val="dash"/>
            <a:round/>
            <a:headEnd/>
            <a:tailEnd/>
          </a:ln>
        </p:spPr>
      </p:cxnSp>
      <p:cxnSp>
        <p:nvCxnSpPr>
          <p:cNvPr id="24665" name="106 Conector recto"/>
          <p:cNvCxnSpPr>
            <a:cxnSpLocks noChangeShapeType="1"/>
          </p:cNvCxnSpPr>
          <p:nvPr/>
        </p:nvCxnSpPr>
        <p:spPr bwMode="auto">
          <a:xfrm>
            <a:off x="4652963" y="5013325"/>
            <a:ext cx="0" cy="1227138"/>
          </a:xfrm>
          <a:prstGeom prst="line">
            <a:avLst/>
          </a:prstGeom>
          <a:noFill/>
          <a:ln w="9525" algn="ctr">
            <a:solidFill>
              <a:schemeClr val="tx1"/>
            </a:solidFill>
            <a:prstDash val="dash"/>
            <a:round/>
            <a:headEnd/>
            <a:tailEnd/>
          </a:ln>
        </p:spPr>
      </p:cxnSp>
      <p:cxnSp>
        <p:nvCxnSpPr>
          <p:cNvPr id="24666" name="106 Conector recto"/>
          <p:cNvCxnSpPr>
            <a:cxnSpLocks noChangeShapeType="1"/>
          </p:cNvCxnSpPr>
          <p:nvPr/>
        </p:nvCxnSpPr>
        <p:spPr bwMode="auto">
          <a:xfrm>
            <a:off x="5516563" y="5013325"/>
            <a:ext cx="0" cy="1227138"/>
          </a:xfrm>
          <a:prstGeom prst="line">
            <a:avLst/>
          </a:prstGeom>
          <a:noFill/>
          <a:ln w="9525" algn="ctr">
            <a:solidFill>
              <a:schemeClr val="tx1"/>
            </a:solidFill>
            <a:prstDash val="dash"/>
            <a:round/>
            <a:headEnd/>
            <a:tailEnd/>
          </a:ln>
        </p:spPr>
      </p:cxnSp>
      <p:sp>
        <p:nvSpPr>
          <p:cNvPr id="24667" name="107 CuadroTexto"/>
          <p:cNvSpPr txBox="1">
            <a:spLocks noChangeArrowheads="1"/>
          </p:cNvSpPr>
          <p:nvPr/>
        </p:nvSpPr>
        <p:spPr bwMode="auto">
          <a:xfrm>
            <a:off x="5373688" y="6164263"/>
            <a:ext cx="647700" cy="369887"/>
          </a:xfrm>
          <a:prstGeom prst="rect">
            <a:avLst/>
          </a:prstGeom>
          <a:noFill/>
          <a:ln w="9525">
            <a:noFill/>
            <a:miter lim="800000"/>
            <a:headEnd/>
            <a:tailEnd/>
          </a:ln>
        </p:spPr>
        <p:txBody>
          <a:bodyPr>
            <a:spAutoFit/>
          </a:bodyPr>
          <a:lstStyle/>
          <a:p>
            <a:r>
              <a:rPr lang="es-ES" altLang="es-ES"/>
              <a:t>t</a:t>
            </a:r>
            <a:r>
              <a:rPr lang="es-ES" altLang="es-ES" baseline="30000"/>
              <a:t>S</a:t>
            </a:r>
            <a:r>
              <a:rPr lang="es-ES" altLang="es-ES" baseline="-25000"/>
              <a:t>5</a:t>
            </a:r>
          </a:p>
        </p:txBody>
      </p:sp>
      <p:grpSp>
        <p:nvGrpSpPr>
          <p:cNvPr id="2" name="157 Grupo"/>
          <p:cNvGrpSpPr>
            <a:grpSpLocks/>
          </p:cNvGrpSpPr>
          <p:nvPr/>
        </p:nvGrpSpPr>
        <p:grpSpPr bwMode="auto">
          <a:xfrm>
            <a:off x="909638" y="2133600"/>
            <a:ext cx="5835650" cy="4114800"/>
            <a:chOff x="909638" y="2133600"/>
            <a:chExt cx="5835650" cy="4114800"/>
          </a:xfrm>
        </p:grpSpPr>
        <p:cxnSp>
          <p:nvCxnSpPr>
            <p:cNvPr id="24674" name="120 Conector recto"/>
            <p:cNvCxnSpPr>
              <a:cxnSpLocks noChangeShapeType="1"/>
            </p:cNvCxnSpPr>
            <p:nvPr/>
          </p:nvCxnSpPr>
          <p:spPr bwMode="auto">
            <a:xfrm>
              <a:off x="4365625" y="2144713"/>
              <a:ext cx="0" cy="2579687"/>
            </a:xfrm>
            <a:prstGeom prst="line">
              <a:avLst/>
            </a:prstGeom>
            <a:noFill/>
            <a:ln w="28575" algn="ctr">
              <a:solidFill>
                <a:srgbClr val="FF0000"/>
              </a:solidFill>
              <a:prstDash val="dash"/>
              <a:round/>
              <a:headEnd/>
              <a:tailEnd/>
            </a:ln>
          </p:spPr>
        </p:cxnSp>
        <p:cxnSp>
          <p:nvCxnSpPr>
            <p:cNvPr id="24675" name="73 Conector recto"/>
            <p:cNvCxnSpPr>
              <a:cxnSpLocks noChangeShapeType="1"/>
            </p:cNvCxnSpPr>
            <p:nvPr/>
          </p:nvCxnSpPr>
          <p:spPr bwMode="auto">
            <a:xfrm>
              <a:off x="909638" y="2133600"/>
              <a:ext cx="0" cy="4114800"/>
            </a:xfrm>
            <a:prstGeom prst="line">
              <a:avLst/>
            </a:prstGeom>
            <a:noFill/>
            <a:ln w="28575" algn="ctr">
              <a:solidFill>
                <a:srgbClr val="FF0000"/>
              </a:solidFill>
              <a:prstDash val="dash"/>
              <a:round/>
              <a:headEnd/>
              <a:tailEnd/>
            </a:ln>
          </p:spPr>
        </p:cxnSp>
        <p:cxnSp>
          <p:nvCxnSpPr>
            <p:cNvPr id="24676" name="120 Conector recto"/>
            <p:cNvCxnSpPr>
              <a:cxnSpLocks noChangeShapeType="1"/>
            </p:cNvCxnSpPr>
            <p:nvPr/>
          </p:nvCxnSpPr>
          <p:spPr bwMode="auto">
            <a:xfrm flipH="1">
              <a:off x="6524625" y="4581525"/>
              <a:ext cx="1588" cy="1666875"/>
            </a:xfrm>
            <a:prstGeom prst="line">
              <a:avLst/>
            </a:prstGeom>
            <a:noFill/>
            <a:ln w="28575" algn="ctr">
              <a:solidFill>
                <a:srgbClr val="FF0000"/>
              </a:solidFill>
              <a:prstDash val="dash"/>
              <a:round/>
              <a:headEnd/>
              <a:tailEnd/>
            </a:ln>
          </p:spPr>
        </p:cxnSp>
        <p:sp>
          <p:nvSpPr>
            <p:cNvPr id="24677" name="155 Flecha izquierda y derecha"/>
            <p:cNvSpPr>
              <a:spLocks noChangeArrowheads="1"/>
            </p:cNvSpPr>
            <p:nvPr/>
          </p:nvSpPr>
          <p:spPr bwMode="auto">
            <a:xfrm>
              <a:off x="4365625" y="4437063"/>
              <a:ext cx="2160588" cy="504825"/>
            </a:xfrm>
            <a:prstGeom prst="leftRightArrow">
              <a:avLst>
                <a:gd name="adj1" fmla="val 50000"/>
                <a:gd name="adj2" fmla="val 49932"/>
              </a:avLst>
            </a:prstGeom>
            <a:noFill/>
            <a:ln w="9525" algn="ctr">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78" name="122 CuadroTexto"/>
            <p:cNvSpPr txBox="1">
              <a:spLocks noChangeArrowheads="1"/>
            </p:cNvSpPr>
            <p:nvPr/>
          </p:nvSpPr>
          <p:spPr bwMode="auto">
            <a:xfrm>
              <a:off x="4224338" y="4530725"/>
              <a:ext cx="2520950" cy="276225"/>
            </a:xfrm>
            <a:prstGeom prst="rect">
              <a:avLst/>
            </a:prstGeom>
            <a:noFill/>
            <a:ln w="9525">
              <a:noFill/>
              <a:miter lim="800000"/>
              <a:headEnd/>
              <a:tailEnd/>
            </a:ln>
          </p:spPr>
          <p:txBody>
            <a:bodyPr>
              <a:spAutoFit/>
            </a:bodyPr>
            <a:lstStyle/>
            <a:p>
              <a:pPr algn="ctr"/>
              <a:r>
                <a:rPr lang="es-ES" altLang="es-ES" sz="1200" b="1">
                  <a:solidFill>
                    <a:srgbClr val="FF0000"/>
                  </a:solidFill>
                </a:rPr>
                <a:t>Performance improvement</a:t>
              </a:r>
              <a:endParaRPr lang="es-ES" altLang="es-ES" sz="1200" b="1" baseline="-25000">
                <a:solidFill>
                  <a:srgbClr val="FF0000"/>
                </a:solidFill>
              </a:endParaRPr>
            </a:p>
          </p:txBody>
        </p:sp>
      </p:grpSp>
      <p:sp>
        <p:nvSpPr>
          <p:cNvPr id="24669" name="74 CuadroTexto"/>
          <p:cNvSpPr txBox="1">
            <a:spLocks noChangeArrowheads="1"/>
          </p:cNvSpPr>
          <p:nvPr/>
        </p:nvSpPr>
        <p:spPr bwMode="auto">
          <a:xfrm>
            <a:off x="549275" y="3860800"/>
            <a:ext cx="647700" cy="369888"/>
          </a:xfrm>
          <a:prstGeom prst="rect">
            <a:avLst/>
          </a:prstGeom>
          <a:noFill/>
          <a:ln w="9525">
            <a:noFill/>
            <a:miter lim="800000"/>
            <a:headEnd/>
            <a:tailEnd/>
          </a:ln>
        </p:spPr>
        <p:txBody>
          <a:bodyPr>
            <a:spAutoFit/>
          </a:bodyPr>
          <a:lstStyle/>
          <a:p>
            <a:r>
              <a:rPr lang="es-ES" altLang="es-ES"/>
              <a:t>t</a:t>
            </a:r>
            <a:r>
              <a:rPr lang="es-ES" altLang="es-ES" baseline="30000"/>
              <a:t>C</a:t>
            </a:r>
            <a:r>
              <a:rPr lang="es-ES" altLang="es-ES" baseline="-25000"/>
              <a:t>0</a:t>
            </a:r>
          </a:p>
        </p:txBody>
      </p:sp>
      <p:sp>
        <p:nvSpPr>
          <p:cNvPr id="24670" name="165 Rectángulo"/>
          <p:cNvSpPr>
            <a:spLocks noChangeArrowheads="1"/>
          </p:cNvSpPr>
          <p:nvPr/>
        </p:nvSpPr>
        <p:spPr bwMode="auto">
          <a:xfrm>
            <a:off x="909638" y="2205038"/>
            <a:ext cx="287337" cy="1584325"/>
          </a:xfrm>
          <a:prstGeom prst="rect">
            <a:avLst/>
          </a:prstGeom>
          <a:solidFill>
            <a:srgbClr val="FF8186"/>
          </a:solidFill>
          <a:ln w="19050" algn="ctr">
            <a:solidFill>
              <a:srgbClr val="7030A0"/>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4671" name="124 CuadroTexto"/>
          <p:cNvSpPr txBox="1">
            <a:spLocks noChangeArrowheads="1"/>
          </p:cNvSpPr>
          <p:nvPr/>
        </p:nvSpPr>
        <p:spPr bwMode="auto">
          <a:xfrm>
            <a:off x="34925" y="1538288"/>
            <a:ext cx="1044575" cy="522287"/>
          </a:xfrm>
          <a:prstGeom prst="rect">
            <a:avLst/>
          </a:prstGeom>
          <a:noFill/>
          <a:ln w="9525">
            <a:noFill/>
            <a:miter lim="800000"/>
            <a:headEnd/>
            <a:tailEnd/>
          </a:ln>
        </p:spPr>
        <p:txBody>
          <a:bodyPr>
            <a:spAutoFit/>
          </a:bodyPr>
          <a:lstStyle/>
          <a:p>
            <a:pPr algn="ctr"/>
            <a:r>
              <a:rPr lang="es-ES" altLang="es-ES" sz="1400" b="1"/>
              <a:t>Coloring time</a:t>
            </a:r>
            <a:endParaRPr lang="es-ES" altLang="es-ES" sz="1400" b="1" baseline="-25000"/>
          </a:p>
        </p:txBody>
      </p:sp>
      <p:cxnSp>
        <p:nvCxnSpPr>
          <p:cNvPr id="24672" name="168 Conector recto de flecha"/>
          <p:cNvCxnSpPr>
            <a:cxnSpLocks noChangeShapeType="1"/>
            <a:stCxn id="24671" idx="2"/>
          </p:cNvCxnSpPr>
          <p:nvPr/>
        </p:nvCxnSpPr>
        <p:spPr bwMode="auto">
          <a:xfrm>
            <a:off x="557213" y="2060575"/>
            <a:ext cx="485775" cy="431800"/>
          </a:xfrm>
          <a:prstGeom prst="straightConnector1">
            <a:avLst/>
          </a:prstGeom>
          <a:noFill/>
          <a:ln w="28575" algn="ctr">
            <a:solidFill>
              <a:schemeClr val="tx1"/>
            </a:solidFill>
            <a:round/>
            <a:headEnd type="none" w="sm" len="sm"/>
            <a:tailEnd type="arrow" w="med" len="med"/>
          </a:ln>
        </p:spPr>
      </p:cxnSp>
      <p:sp>
        <p:nvSpPr>
          <p:cNvPr id="159" name="158 CuadroTexto"/>
          <p:cNvSpPr txBox="1">
            <a:spLocks noChangeArrowheads="1"/>
          </p:cNvSpPr>
          <p:nvPr/>
        </p:nvSpPr>
        <p:spPr bwMode="auto">
          <a:xfrm>
            <a:off x="5724525" y="1201738"/>
            <a:ext cx="3240088" cy="1939925"/>
          </a:xfrm>
          <a:prstGeom prst="rect">
            <a:avLst/>
          </a:prstGeom>
          <a:noFill/>
          <a:ln w="9525">
            <a:noFill/>
            <a:miter lim="800000"/>
            <a:headEnd/>
            <a:tailEnd/>
          </a:ln>
        </p:spPr>
        <p:txBody>
          <a:bodyPr>
            <a:spAutoFit/>
          </a:bodyPr>
          <a:lstStyle/>
          <a:p>
            <a:pPr algn="ctr"/>
            <a:r>
              <a:rPr lang="es-ES" altLang="es-ES" sz="2000"/>
              <a:t>Performance improvement is achieved when parallel wall-clock time including coloring time is shorter than sequential wall-clock time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5000" fill="hold" nodeType="click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par>
                                <p:cTn id="7" presetID="4" presetClass="entr" presetSubtype="16" fill="hold" grpId="0" nodeType="withEffect">
                                  <p:stCondLst>
                                    <p:cond delay="0"/>
                                  </p:stCondLst>
                                  <p:childTnLst>
                                    <p:set>
                                      <p:cBhvr>
                                        <p:cTn id="8" dur="1" fill="hold">
                                          <p:stCondLst>
                                            <p:cond delay="0"/>
                                          </p:stCondLst>
                                        </p:cTn>
                                        <p:tgtEl>
                                          <p:spTgt spid="159"/>
                                        </p:tgtEl>
                                        <p:attrNameLst>
                                          <p:attrName>style.visibility</p:attrName>
                                        </p:attrNameLst>
                                      </p:cBhvr>
                                      <p:to>
                                        <p:strVal val="visible"/>
                                      </p:to>
                                    </p:set>
                                    <p:animEffect transition="in" filter="box(in)">
                                      <p:cBhvr>
                                        <p:cTn id="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6 Marcador de contenido"/>
          <p:cNvSpPr>
            <a:spLocks noGrp="1"/>
          </p:cNvSpPr>
          <p:nvPr>
            <p:ph idx="1"/>
          </p:nvPr>
        </p:nvSpPr>
        <p:spPr>
          <a:xfrm>
            <a:off x="71438" y="2205038"/>
            <a:ext cx="4140200" cy="3887787"/>
          </a:xfrm>
        </p:spPr>
        <p:txBody>
          <a:bodyPr/>
          <a:lstStyle/>
          <a:p>
            <a:pPr>
              <a:buFontTx/>
              <a:buAutoNum type="arabicPeriod"/>
            </a:pPr>
            <a:r>
              <a:rPr lang="en-US" altLang="es-ES" sz="1800" smtClean="0">
                <a:ea typeface="ＭＳ Ｐゴシック" pitchFamily="34" charset="-128"/>
              </a:rPr>
              <a:t>function</a:t>
            </a:r>
            <a:r>
              <a:rPr lang="en-US" altLang="es-ES" sz="1800" b="0" smtClean="0">
                <a:ea typeface="ＭＳ Ｐゴシック" pitchFamily="34" charset="-128"/>
              </a:rPr>
              <a:t> OptimizeNode(</a:t>
            </a:r>
            <a:r>
              <a:rPr lang="en-US" altLang="es-ES" sz="1800" b="0" i="1" smtClean="0">
                <a:latin typeface="Georgia" pitchFamily="18" charset="0"/>
                <a:ea typeface="ＭＳ Ｐゴシック" pitchFamily="34" charset="-128"/>
              </a:rPr>
              <a:t>x</a:t>
            </a:r>
            <a:r>
              <a:rPr lang="en-U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a:t>
            </a:r>
            <a:r>
              <a:rPr lang="es-ES" altLang="es-ES" sz="1800" b="0" smtClean="0">
                <a:latin typeface="Castellar" pitchFamily="18" charset="0"/>
                <a:ea typeface="ＭＳ Ｐゴシック" pitchFamily="34" charset="-128"/>
              </a:rPr>
              <a:t> N</a:t>
            </a:r>
            <a:r>
              <a:rPr lang="es-E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   </a:t>
            </a:r>
            <a:endParaRPr lang="es-ES" altLang="es-ES" sz="1800" b="0" smtClean="0">
              <a:ea typeface="ＭＳ Ｐゴシック" pitchFamily="34" charset="-128"/>
            </a:endParaRPr>
          </a:p>
          <a:p>
            <a:pPr>
              <a:buFontTx/>
              <a:buAutoNum type="arabicPeriod"/>
            </a:pPr>
            <a:r>
              <a:rPr lang="en-US" altLang="es-ES" sz="1800" b="0" smtClean="0">
                <a:ea typeface="ＭＳ Ｐゴシック" pitchFamily="34" charset="-128"/>
              </a:rPr>
              <a:t>   Optimize objective function K(</a:t>
            </a:r>
            <a:r>
              <a:rPr lang="en-US" altLang="es-ES" sz="1800" b="0" i="1" smtClean="0">
                <a:latin typeface="Georgia" pitchFamily="18" charset="0"/>
                <a:ea typeface="ＭＳ Ｐゴシック" pitchFamily="34" charset="-128"/>
              </a:rPr>
              <a:t>x</a:t>
            </a:r>
            <a:r>
              <a:rPr lang="en-U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a:t>
            </a:r>
            <a:endParaRPr lang="es-ES" altLang="es-ES" sz="1800" b="0" smtClean="0">
              <a:ea typeface="ＭＳ Ｐゴシック" pitchFamily="34" charset="-128"/>
            </a:endParaRPr>
          </a:p>
          <a:p>
            <a:pPr>
              <a:buFontTx/>
              <a:buAutoNum type="arabicPeriod"/>
            </a:pPr>
            <a:r>
              <a:rPr lang="en-US" altLang="es-ES" sz="1800" smtClean="0">
                <a:ea typeface="ＭＳ Ｐゴシック" pitchFamily="34" charset="-128"/>
              </a:rPr>
              <a:t>end function</a:t>
            </a:r>
            <a:endParaRPr lang="es-ES" altLang="es-ES" sz="1800" smtClean="0">
              <a:ea typeface="ＭＳ Ｐゴシック" pitchFamily="34" charset="-128"/>
            </a:endParaRPr>
          </a:p>
          <a:p>
            <a:pPr>
              <a:buFontTx/>
              <a:buAutoNum type="arabicPeriod"/>
            </a:pPr>
            <a:r>
              <a:rPr lang="en-US" altLang="es-ES" sz="1800" smtClean="0">
                <a:ea typeface="ＭＳ Ｐゴシック" pitchFamily="34" charset="-128"/>
              </a:rPr>
              <a:t>procedure</a:t>
            </a:r>
            <a:r>
              <a:rPr lang="en-US" altLang="es-ES" sz="1800" b="0" smtClean="0">
                <a:ea typeface="ＭＳ Ｐゴシック" pitchFamily="34" charset="-128"/>
              </a:rPr>
              <a:t> Coloring(G=(V,E))</a:t>
            </a:r>
            <a:endParaRPr lang="es-ES" altLang="es-ES" sz="1800" b="0" smtClean="0">
              <a:ea typeface="ＭＳ Ｐゴシック" pitchFamily="34" charset="-128"/>
            </a:endParaRPr>
          </a:p>
          <a:p>
            <a:pPr>
              <a:buFontTx/>
              <a:buAutoNum type="arabicPeriod"/>
            </a:pPr>
            <a:r>
              <a:rPr lang="en-US" altLang="es-ES" sz="1800" b="0" smtClean="0">
                <a:ea typeface="ＭＳ Ｐゴシック" pitchFamily="34" charset="-128"/>
              </a:rPr>
              <a:t>G is partitioned into independent sets I={I</a:t>
            </a:r>
            <a:r>
              <a:rPr lang="en-US" altLang="es-ES" sz="1800" b="0" baseline="-25000" smtClean="0">
                <a:ea typeface="ＭＳ Ｐゴシック" pitchFamily="34" charset="-128"/>
              </a:rPr>
              <a:t>1</a:t>
            </a:r>
            <a:r>
              <a:rPr lang="en-US" altLang="es-ES" sz="1800" b="0" smtClean="0">
                <a:ea typeface="ＭＳ Ｐゴシック" pitchFamily="34" charset="-128"/>
              </a:rPr>
              <a:t>, I</a:t>
            </a:r>
            <a:r>
              <a:rPr lang="en-US" altLang="es-ES" sz="1800" b="0" baseline="-25000" smtClean="0">
                <a:ea typeface="ＭＳ Ｐゴシック" pitchFamily="34" charset="-128"/>
              </a:rPr>
              <a:t>2</a:t>
            </a:r>
            <a:r>
              <a:rPr lang="en-US" altLang="es-ES" sz="1800" b="0" smtClean="0">
                <a:ea typeface="ＭＳ Ｐゴシック" pitchFamily="34" charset="-128"/>
              </a:rPr>
              <a:t>, …} using C</a:t>
            </a:r>
            <a:r>
              <a:rPr lang="en-US" altLang="es-ES" sz="1800" b="0" baseline="-25000" smtClean="0">
                <a:ea typeface="ＭＳ Ｐゴシック" pitchFamily="34" charset="-128"/>
              </a:rPr>
              <a:t>1</a:t>
            </a:r>
            <a:r>
              <a:rPr lang="en-US" altLang="es-ES" sz="1800" b="0" smtClean="0">
                <a:ea typeface="ＭＳ Ｐゴシック" pitchFamily="34" charset="-128"/>
              </a:rPr>
              <a:t>, C</a:t>
            </a:r>
            <a:r>
              <a:rPr lang="en-US" altLang="es-ES" sz="1800" b="0" baseline="-25000" smtClean="0">
                <a:ea typeface="ＭＳ Ｐゴシック" pitchFamily="34" charset="-128"/>
              </a:rPr>
              <a:t>2</a:t>
            </a:r>
            <a:r>
              <a:rPr lang="en-US" altLang="es-ES" sz="1800" b="0" smtClean="0">
                <a:ea typeface="ＭＳ Ｐゴシック" pitchFamily="34" charset="-128"/>
              </a:rPr>
              <a:t> or C</a:t>
            </a:r>
            <a:r>
              <a:rPr lang="en-US" altLang="es-ES" sz="1800" b="0" baseline="-25000" smtClean="0">
                <a:ea typeface="ＭＳ Ｐゴシック" pitchFamily="34" charset="-128"/>
              </a:rPr>
              <a:t>3</a:t>
            </a:r>
            <a:r>
              <a:rPr lang="en-US" altLang="es-ES" sz="1800" b="0" smtClean="0">
                <a:ea typeface="ＭＳ Ｐゴシック" pitchFamily="34" charset="-128"/>
              </a:rPr>
              <a:t> coloring algorithm</a:t>
            </a:r>
            <a:endParaRPr lang="es-ES" altLang="es-ES" sz="1800" b="0" smtClean="0">
              <a:ea typeface="ＭＳ Ｐゴシック" pitchFamily="34" charset="-128"/>
            </a:endParaRPr>
          </a:p>
          <a:p>
            <a:pPr>
              <a:buFontTx/>
              <a:buAutoNum type="arabicPeriod"/>
            </a:pPr>
            <a:r>
              <a:rPr lang="en-US" altLang="es-ES" sz="1800" smtClean="0">
                <a:ea typeface="ＭＳ Ｐゴシック" pitchFamily="34" charset="-128"/>
              </a:rPr>
              <a:t>end procedure</a:t>
            </a:r>
            <a:endParaRPr lang="es-ES" altLang="es-ES" sz="1800" smtClean="0">
              <a:ea typeface="ＭＳ Ｐゴシック" pitchFamily="34" charset="-128"/>
            </a:endParaRPr>
          </a:p>
        </p:txBody>
      </p:sp>
      <p:sp>
        <p:nvSpPr>
          <p:cNvPr id="25603"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The novel parallel algorithm</a:t>
            </a:r>
            <a:endParaRPr lang="es-ES" altLang="es-ES" smtClean="0">
              <a:ea typeface="ＭＳ Ｐゴシック" pitchFamily="34" charset="-128"/>
            </a:endParaRPr>
          </a:p>
        </p:txBody>
      </p:sp>
      <p:sp>
        <p:nvSpPr>
          <p:cNvPr id="6" name="Rectangle 3"/>
          <p:cNvSpPr txBox="1">
            <a:spLocks noChangeArrowheads="1"/>
          </p:cNvSpPr>
          <p:nvPr/>
        </p:nvSpPr>
        <p:spPr bwMode="auto">
          <a:xfrm>
            <a:off x="250825" y="765175"/>
            <a:ext cx="8642350" cy="1708150"/>
          </a:xfrm>
          <a:prstGeom prst="rect">
            <a:avLst/>
          </a:prstGeom>
          <a:noFill/>
          <a:ln w="9525">
            <a:noFill/>
            <a:miter lim="800000"/>
            <a:headEnd/>
            <a:tailEnd/>
          </a:ln>
        </p:spPr>
        <p:txBody>
          <a:bodyPr lIns="73025" tIns="36512" rIns="73025" bIns="36512"/>
          <a:lstStyle>
            <a:lvl1pPr marL="482600" indent="-482600" algn="l" defTabSz="479425" rtl="0" eaLnBrk="1" fontAlgn="base" hangingPunct="1">
              <a:lnSpc>
                <a:spcPct val="90000"/>
              </a:lnSpc>
              <a:spcBef>
                <a:spcPct val="30000"/>
              </a:spcBef>
              <a:spcAft>
                <a:spcPct val="0"/>
              </a:spcAft>
              <a:buClr>
                <a:schemeClr val="accent1"/>
              </a:buClr>
              <a:buSzPct val="100000"/>
              <a:buChar char="•"/>
              <a:defRPr sz="2400" b="1">
                <a:solidFill>
                  <a:schemeClr val="tx1"/>
                </a:solidFill>
                <a:latin typeface="+mn-lt"/>
                <a:ea typeface="+mn-ea"/>
                <a:cs typeface="+mn-cs"/>
              </a:defRPr>
            </a:lvl1pPr>
            <a:lvl2pPr marL="1052513" indent="-379413" algn="l" defTabSz="479425" rtl="0" eaLnBrk="1" fontAlgn="base" hangingPunct="1">
              <a:lnSpc>
                <a:spcPct val="90000"/>
              </a:lnSpc>
              <a:spcBef>
                <a:spcPct val="30000"/>
              </a:spcBef>
              <a:spcAft>
                <a:spcPct val="0"/>
              </a:spcAft>
              <a:buClr>
                <a:schemeClr val="accent2"/>
              </a:buClr>
              <a:buSzPct val="100000"/>
              <a:buChar char="•"/>
              <a:defRPr sz="2400" b="1">
                <a:solidFill>
                  <a:schemeClr val="tx1"/>
                </a:solidFill>
                <a:latin typeface="+mn-lt"/>
              </a:defRPr>
            </a:lvl2pPr>
            <a:lvl3pPr marL="1439863" indent="-196850" algn="l" defTabSz="479425" rtl="0" eaLnBrk="1" fontAlgn="base" hangingPunct="1">
              <a:lnSpc>
                <a:spcPct val="90000"/>
              </a:lnSpc>
              <a:spcBef>
                <a:spcPct val="30000"/>
              </a:spcBef>
              <a:spcAft>
                <a:spcPct val="0"/>
              </a:spcAft>
              <a:buSzPct val="100000"/>
              <a:buChar char="–"/>
              <a:defRPr sz="2400" b="1">
                <a:solidFill>
                  <a:schemeClr val="tx1"/>
                </a:solidFill>
                <a:latin typeface="+mn-lt"/>
              </a:defRPr>
            </a:lvl3pPr>
            <a:lvl4pPr marL="1766888" indent="-136525" algn="l" defTabSz="479425" rtl="0" eaLnBrk="1" fontAlgn="base" hangingPunct="1">
              <a:lnSpc>
                <a:spcPct val="90000"/>
              </a:lnSpc>
              <a:spcBef>
                <a:spcPct val="30000"/>
              </a:spcBef>
              <a:spcAft>
                <a:spcPct val="0"/>
              </a:spcAft>
              <a:buSzPct val="100000"/>
              <a:buChar char="•"/>
              <a:defRPr b="1">
                <a:solidFill>
                  <a:schemeClr val="tx1"/>
                </a:solidFill>
                <a:latin typeface="+mn-lt"/>
              </a:defRPr>
            </a:lvl4pPr>
            <a:lvl5pPr marL="21177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5pPr>
            <a:lvl6pPr marL="25749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6pPr>
            <a:lvl7pPr marL="30321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7pPr>
            <a:lvl8pPr marL="34893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8pPr>
            <a:lvl9pPr marL="39465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9pPr>
          </a:lstStyle>
          <a:p>
            <a:pPr>
              <a:defRPr/>
            </a:pPr>
            <a:r>
              <a:rPr lang="en-US" sz="3200" u="sng" kern="0" dirty="0" smtClean="0"/>
              <a:t>Parallel</a:t>
            </a:r>
            <a:r>
              <a:rPr lang="en-US" sz="3200" kern="0" dirty="0" smtClean="0"/>
              <a:t> algorithm (</a:t>
            </a:r>
            <a:r>
              <a:rPr lang="en-US" sz="3200" kern="0" dirty="0" err="1">
                <a:solidFill>
                  <a:srgbClr val="FF0000"/>
                </a:solidFill>
              </a:rPr>
              <a:t>pSUS</a:t>
            </a:r>
            <a:r>
              <a:rPr lang="en-US" sz="3200" kern="0" dirty="0"/>
              <a:t>) for the simultaneous untangling and smoothing of a tetrahedral mesh </a:t>
            </a:r>
            <a:r>
              <a:rPr lang="en-US" sz="3200" i="1" kern="0" dirty="0" smtClean="0"/>
              <a:t>M</a:t>
            </a:r>
            <a:endParaRPr lang="es-ES" sz="1600" kern="0" dirty="0">
              <a:latin typeface="Courier New" pitchFamily="49" charset="0"/>
              <a:cs typeface="Courier New" pitchFamily="49" charset="0"/>
            </a:endParaRPr>
          </a:p>
        </p:txBody>
      </p:sp>
      <p:cxnSp>
        <p:nvCxnSpPr>
          <p:cNvPr id="25605" name="3 Conector recto"/>
          <p:cNvCxnSpPr>
            <a:cxnSpLocks noChangeShapeType="1"/>
          </p:cNvCxnSpPr>
          <p:nvPr/>
        </p:nvCxnSpPr>
        <p:spPr bwMode="auto">
          <a:xfrm>
            <a:off x="4211638" y="2276475"/>
            <a:ext cx="73025" cy="4248150"/>
          </a:xfrm>
          <a:prstGeom prst="line">
            <a:avLst/>
          </a:prstGeom>
          <a:noFill/>
          <a:ln w="9525">
            <a:solidFill>
              <a:schemeClr val="tx1"/>
            </a:solidFill>
            <a:round/>
            <a:headEnd/>
            <a:tailEnd/>
          </a:ln>
        </p:spPr>
      </p:cxnSp>
      <p:sp>
        <p:nvSpPr>
          <p:cNvPr id="25606" name="6 Marcador de contenido"/>
          <p:cNvSpPr txBox="1">
            <a:spLocks/>
          </p:cNvSpPr>
          <p:nvPr/>
        </p:nvSpPr>
        <p:spPr bwMode="auto">
          <a:xfrm>
            <a:off x="4392613" y="2205038"/>
            <a:ext cx="4751387" cy="3887787"/>
          </a:xfrm>
          <a:prstGeom prst="rect">
            <a:avLst/>
          </a:prstGeom>
          <a:noFill/>
          <a:ln w="9525">
            <a:noFill/>
            <a:miter lim="800000"/>
            <a:headEnd/>
            <a:tailEnd/>
          </a:ln>
        </p:spPr>
        <p:txBody>
          <a:bodyPr lIns="73025" tIns="36512" rIns="73025" bIns="36512"/>
          <a:lstStyle/>
          <a:p>
            <a:pPr marL="342900" indent="-342900">
              <a:buClr>
                <a:srgbClr val="FF0000"/>
              </a:buClr>
              <a:buFontTx/>
              <a:buAutoNum type="arabicPeriod" startAt="7"/>
            </a:pPr>
            <a:r>
              <a:rPr lang="en-US" altLang="es-ES" b="1"/>
              <a:t>procedure</a:t>
            </a:r>
            <a:r>
              <a:rPr lang="en-US" altLang="es-ES"/>
              <a:t> </a:t>
            </a:r>
            <a:r>
              <a:rPr lang="en-US" altLang="es-ES">
                <a:solidFill>
                  <a:srgbClr val="FF0000"/>
                </a:solidFill>
              </a:rPr>
              <a:t>pSUS</a:t>
            </a:r>
            <a:endParaRPr lang="es-ES" altLang="es-ES">
              <a:solidFill>
                <a:srgbClr val="FF0000"/>
              </a:solidFill>
            </a:endParaRPr>
          </a:p>
          <a:p>
            <a:pPr marL="342900" indent="-342900">
              <a:buClr>
                <a:srgbClr val="FF0000"/>
              </a:buClr>
              <a:buFontTx/>
              <a:buAutoNum type="arabicPeriod" startAt="7"/>
            </a:pPr>
            <a:r>
              <a:rPr lang="en-US" altLang="es-ES"/>
              <a:t>   I ← Coloring(G=(V,E))          </a:t>
            </a:r>
            <a:endParaRPr lang="es-ES" altLang="es-ES"/>
          </a:p>
          <a:p>
            <a:pPr marL="342900" indent="-342900">
              <a:buClr>
                <a:srgbClr val="FF0000"/>
              </a:buClr>
              <a:buFontTx/>
              <a:buAutoNum type="arabicPeriod" startAt="7"/>
            </a:pPr>
            <a:r>
              <a:rPr lang="en-US" altLang="es-ES"/>
              <a:t>   k ← 0</a:t>
            </a:r>
            <a:endParaRPr lang="es-ES" altLang="es-ES"/>
          </a:p>
          <a:p>
            <a:pPr marL="342900" indent="-342900">
              <a:buClr>
                <a:srgbClr val="FF0000"/>
              </a:buClr>
              <a:buFontTx/>
              <a:buAutoNum type="arabicPeriod" startAt="7"/>
            </a:pPr>
            <a:r>
              <a:rPr lang="en-US" altLang="es-ES"/>
              <a:t>   Q ← 0</a:t>
            </a:r>
            <a:endParaRPr lang="es-ES" altLang="es-ES"/>
          </a:p>
          <a:p>
            <a:pPr marL="342900" indent="-342900">
              <a:buClr>
                <a:srgbClr val="FF0000"/>
              </a:buClr>
              <a:buFontTx/>
              <a:buAutoNum type="arabicPeriod" startAt="7"/>
            </a:pPr>
            <a:r>
              <a:rPr lang="en-US" altLang="es-ES"/>
              <a:t>   </a:t>
            </a:r>
            <a:r>
              <a:rPr lang="en-US" altLang="es-ES" b="1"/>
              <a:t>while</a:t>
            </a:r>
            <a:r>
              <a:rPr lang="en-US" altLang="es-ES"/>
              <a:t> Q &lt; </a:t>
            </a:r>
            <a:r>
              <a:rPr lang="en-US" altLang="es-ES">
                <a:sym typeface="Symbol" pitchFamily="18" charset="2"/>
              </a:rPr>
              <a:t></a:t>
            </a:r>
            <a:r>
              <a:rPr lang="en-US" altLang="es-ES"/>
              <a:t> </a:t>
            </a:r>
            <a:r>
              <a:rPr lang="en-US" altLang="es-ES" b="1"/>
              <a:t>and</a:t>
            </a:r>
            <a:r>
              <a:rPr lang="en-US" altLang="es-ES"/>
              <a:t> k &lt; maxIter </a:t>
            </a:r>
            <a:r>
              <a:rPr lang="en-US" altLang="es-ES" b="1"/>
              <a:t>do</a:t>
            </a:r>
            <a:endParaRPr lang="es-ES" altLang="es-ES"/>
          </a:p>
          <a:p>
            <a:pPr marL="342900" indent="-342900">
              <a:buClr>
                <a:srgbClr val="FF0000"/>
              </a:buClr>
              <a:buFontTx/>
              <a:buAutoNum type="arabicPeriod" startAt="7"/>
            </a:pPr>
            <a:r>
              <a:rPr lang="en-US" altLang="es-ES"/>
              <a:t>     </a:t>
            </a:r>
            <a:r>
              <a:rPr lang="en-US" altLang="es-ES" b="1"/>
              <a:t>for</a:t>
            </a:r>
            <a:r>
              <a:rPr lang="en-US" altLang="es-ES"/>
              <a:t> </a:t>
            </a:r>
            <a:r>
              <a:rPr lang="en-US" altLang="es-ES" b="1"/>
              <a:t>each</a:t>
            </a:r>
            <a:r>
              <a:rPr lang="en-US" altLang="es-ES"/>
              <a:t> independent set I</a:t>
            </a:r>
            <a:r>
              <a:rPr lang="en-US" altLang="es-ES" baseline="-25000"/>
              <a:t>i</a:t>
            </a:r>
            <a:r>
              <a:rPr lang="en-US" altLang="es-ES"/>
              <a:t> </a:t>
            </a:r>
            <a:r>
              <a:rPr lang="en-US" altLang="es-ES">
                <a:sym typeface="Symbol" pitchFamily="18" charset="2"/>
              </a:rPr>
              <a:t></a:t>
            </a:r>
            <a:r>
              <a:rPr lang="en-US" altLang="es-ES"/>
              <a:t> I </a:t>
            </a:r>
            <a:r>
              <a:rPr lang="en-US" altLang="es-ES" b="1"/>
              <a:t>do</a:t>
            </a:r>
            <a:endParaRPr lang="es-ES" altLang="es-ES"/>
          </a:p>
          <a:p>
            <a:pPr marL="342900" indent="-342900">
              <a:buClr>
                <a:srgbClr val="FF0000"/>
              </a:buClr>
              <a:buFontTx/>
              <a:buAutoNum type="arabicPeriod" startAt="7"/>
            </a:pPr>
            <a:r>
              <a:rPr lang="en-US" altLang="es-ES"/>
              <a:t>       </a:t>
            </a:r>
            <a:r>
              <a:rPr lang="en-US" altLang="es-ES" b="1"/>
              <a:t>for</a:t>
            </a:r>
            <a:r>
              <a:rPr lang="en-US" altLang="es-ES"/>
              <a:t> </a:t>
            </a:r>
            <a:r>
              <a:rPr lang="en-US" altLang="es-ES" b="1"/>
              <a:t>each</a:t>
            </a:r>
            <a:r>
              <a:rPr lang="en-US" altLang="es-ES"/>
              <a:t> vertex </a:t>
            </a:r>
            <a:r>
              <a:rPr lang="en-US" altLang="es-ES" i="1"/>
              <a:t>v</a:t>
            </a:r>
            <a:r>
              <a:rPr lang="en-US" altLang="es-ES"/>
              <a:t> </a:t>
            </a:r>
            <a:r>
              <a:rPr lang="en-US" altLang="es-ES">
                <a:sym typeface="Symbol" pitchFamily="18" charset="2"/>
              </a:rPr>
              <a:t></a:t>
            </a:r>
            <a:r>
              <a:rPr lang="en-US" altLang="es-ES"/>
              <a:t> I</a:t>
            </a:r>
            <a:r>
              <a:rPr lang="en-US" altLang="es-ES" baseline="-25000"/>
              <a:t>i</a:t>
            </a:r>
            <a:r>
              <a:rPr lang="en-US" altLang="es-ES"/>
              <a:t> </a:t>
            </a:r>
            <a:r>
              <a:rPr lang="en-US" altLang="es-ES" b="1"/>
              <a:t>in parallel do</a:t>
            </a:r>
            <a:endParaRPr lang="es-ES" altLang="es-ES"/>
          </a:p>
          <a:p>
            <a:pPr marL="342900" indent="-342900">
              <a:buClr>
                <a:srgbClr val="FF0000"/>
              </a:buClr>
              <a:buFontTx/>
              <a:buAutoNum type="arabicPeriod" startAt="7"/>
            </a:pPr>
            <a:r>
              <a:rPr lang="en-US" altLang="es-ES"/>
              <a:t> 	</a:t>
            </a:r>
            <a:r>
              <a:rPr lang="en-US" altLang="es-ES" i="1">
                <a:latin typeface="Georgia" pitchFamily="18" charset="0"/>
              </a:rPr>
              <a:t>x</a:t>
            </a:r>
            <a:r>
              <a:rPr lang="en-US" altLang="en-GB" i="1">
                <a:latin typeface="Georgia" pitchFamily="18" charset="0"/>
              </a:rPr>
              <a:t>’</a:t>
            </a:r>
            <a:r>
              <a:rPr lang="en-US" altLang="ja-JP" i="1" baseline="-25000">
                <a:latin typeface="Georgia" pitchFamily="18" charset="0"/>
              </a:rPr>
              <a:t>v</a:t>
            </a:r>
            <a:r>
              <a:rPr lang="es-ES" altLang="ja-JP"/>
              <a:t> </a:t>
            </a:r>
            <a:r>
              <a:rPr lang="en-US" altLang="ja-JP"/>
              <a:t>← OptimizeNode(</a:t>
            </a:r>
            <a:r>
              <a:rPr lang="en-US" altLang="ja-JP" i="1">
                <a:latin typeface="Georgia" pitchFamily="18" charset="0"/>
              </a:rPr>
              <a:t>x</a:t>
            </a:r>
            <a:r>
              <a:rPr lang="en-US" altLang="ja-JP" i="1" baseline="-25000">
                <a:latin typeface="Georgia" pitchFamily="18" charset="0"/>
              </a:rPr>
              <a:t>v</a:t>
            </a:r>
            <a:r>
              <a:rPr lang="en-US" altLang="ja-JP"/>
              <a:t>,N</a:t>
            </a:r>
            <a:r>
              <a:rPr lang="en-US" altLang="ja-JP" i="1" baseline="-25000"/>
              <a:t>v</a:t>
            </a:r>
            <a:r>
              <a:rPr lang="en-US" altLang="ja-JP"/>
              <a:t>)</a:t>
            </a:r>
            <a:endParaRPr lang="es-ES" altLang="ja-JP"/>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a:t>     Q ← quality(</a:t>
            </a:r>
            <a:r>
              <a:rPr lang="es-ES" altLang="es-ES" i="1"/>
              <a:t>M</a:t>
            </a:r>
            <a:r>
              <a:rPr lang="en-US" altLang="es-ES"/>
              <a:t>)</a:t>
            </a:r>
            <a:endParaRPr lang="es-ES" altLang="es-ES"/>
          </a:p>
          <a:p>
            <a:pPr marL="342900" indent="-342900">
              <a:buClr>
                <a:srgbClr val="FF0000"/>
              </a:buClr>
              <a:buFontTx/>
              <a:buAutoNum type="arabicPeriod" startAt="7"/>
            </a:pPr>
            <a:r>
              <a:rPr lang="en-US" altLang="es-ES"/>
              <a:t>     k ← k+1</a:t>
            </a:r>
            <a:endParaRPr lang="es-ES" altLang="es-ES"/>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b="1"/>
              <a:t> end procedure</a:t>
            </a:r>
            <a:endParaRPr lang="es-ES" altLang="es-ES" b="1"/>
          </a:p>
        </p:txBody>
      </p:sp>
      <p:sp>
        <p:nvSpPr>
          <p:cNvPr id="25607" name="6 CuadroTexto"/>
          <p:cNvSpPr txBox="1">
            <a:spLocks noChangeArrowheads="1"/>
          </p:cNvSpPr>
          <p:nvPr/>
        </p:nvSpPr>
        <p:spPr bwMode="auto">
          <a:xfrm>
            <a:off x="395288" y="4868863"/>
            <a:ext cx="3455987" cy="923925"/>
          </a:xfrm>
          <a:prstGeom prst="rect">
            <a:avLst/>
          </a:prstGeom>
          <a:noFill/>
          <a:ln w="9525">
            <a:noFill/>
            <a:miter lim="800000"/>
            <a:headEnd/>
            <a:tailEnd/>
          </a:ln>
        </p:spPr>
        <p:txBody>
          <a:bodyPr>
            <a:spAutoFit/>
          </a:bodyPr>
          <a:lstStyle/>
          <a:p>
            <a:pPr algn="ctr"/>
            <a:r>
              <a:rPr lang="en-US" altLang="es-ES" b="1">
                <a:solidFill>
                  <a:srgbClr val="3333CC"/>
                </a:solidFill>
              </a:rPr>
              <a:t>Its inputs </a:t>
            </a:r>
            <a:r>
              <a:rPr lang="en-US" altLang="es-ES" b="1" i="1">
                <a:solidFill>
                  <a:srgbClr val="3333CC"/>
                </a:solidFill>
              </a:rPr>
              <a:t>are the same </a:t>
            </a:r>
            <a:r>
              <a:rPr lang="en-US" altLang="es-ES" b="1">
                <a:solidFill>
                  <a:srgbClr val="3333CC"/>
                </a:solidFill>
              </a:rPr>
              <a:t>as described for sequential algorithm </a:t>
            </a:r>
          </a:p>
        </p:txBody>
      </p:sp>
      <p:sp>
        <p:nvSpPr>
          <p:cNvPr id="8" name="7 Flecha derecha"/>
          <p:cNvSpPr/>
          <p:nvPr/>
        </p:nvSpPr>
        <p:spPr bwMode="auto">
          <a:xfrm rot="9033251">
            <a:off x="6570663" y="1866900"/>
            <a:ext cx="792162" cy="433388"/>
          </a:xfrm>
          <a:prstGeom prst="rightArrow">
            <a:avLst/>
          </a:prstGeom>
          <a:noFill/>
          <a:ln w="38100" cap="flat" cmpd="sng" algn="ctr">
            <a:solidFill>
              <a:schemeClr val="accent6">
                <a:lumMod val="60000"/>
                <a:lumOff val="40000"/>
              </a:schemeClr>
            </a:solidFill>
            <a:prstDash val="solid"/>
            <a:round/>
            <a:headEnd type="none" w="sm" len="sm"/>
            <a:tailEnd type="stealth" w="med" len="lg"/>
          </a:ln>
          <a:effectLst/>
        </p:spPr>
        <p:txBody>
          <a:bodyPr/>
          <a:lstStyle/>
          <a:p>
            <a:pPr eaLnBrk="0" hangingPunct="0">
              <a:defRPr/>
            </a:pPr>
            <a:endParaRPr lang="es-ES" sz="2400">
              <a:latin typeface="Times New Roman"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box(in)">
                                      <p:cBhvr>
                                        <p:cTn id="12"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6 Marcador de contenido"/>
          <p:cNvSpPr>
            <a:spLocks noGrp="1"/>
          </p:cNvSpPr>
          <p:nvPr>
            <p:ph idx="1"/>
          </p:nvPr>
        </p:nvSpPr>
        <p:spPr>
          <a:xfrm>
            <a:off x="71438" y="2205038"/>
            <a:ext cx="4140200" cy="3887787"/>
          </a:xfrm>
        </p:spPr>
        <p:txBody>
          <a:bodyPr/>
          <a:lstStyle/>
          <a:p>
            <a:pPr>
              <a:buFontTx/>
              <a:buAutoNum type="arabicPeriod"/>
            </a:pPr>
            <a:r>
              <a:rPr lang="en-US" altLang="es-ES" sz="1800" smtClean="0">
                <a:ea typeface="ＭＳ Ｐゴシック" pitchFamily="34" charset="-128"/>
              </a:rPr>
              <a:t>function</a:t>
            </a:r>
            <a:r>
              <a:rPr lang="en-US" altLang="es-ES" sz="1800" b="0" smtClean="0">
                <a:ea typeface="ＭＳ Ｐゴシック" pitchFamily="34" charset="-128"/>
              </a:rPr>
              <a:t> OptimizeNode(</a:t>
            </a:r>
            <a:r>
              <a:rPr lang="en-US" altLang="es-ES" sz="1800" b="0" i="1" smtClean="0">
                <a:latin typeface="Georgia" pitchFamily="18" charset="0"/>
                <a:ea typeface="ＭＳ Ｐゴシック" pitchFamily="34" charset="-128"/>
              </a:rPr>
              <a:t>x</a:t>
            </a:r>
            <a:r>
              <a:rPr lang="en-U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a:t>
            </a:r>
            <a:r>
              <a:rPr lang="es-ES" altLang="es-ES" sz="1800" b="0" smtClean="0">
                <a:latin typeface="Castellar" pitchFamily="18" charset="0"/>
                <a:ea typeface="ＭＳ Ｐゴシック" pitchFamily="34" charset="-128"/>
              </a:rPr>
              <a:t> N</a:t>
            </a:r>
            <a:r>
              <a:rPr lang="es-E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   </a:t>
            </a:r>
            <a:endParaRPr lang="es-ES" altLang="es-ES" sz="1800" b="0" smtClean="0">
              <a:ea typeface="ＭＳ Ｐゴシック" pitchFamily="34" charset="-128"/>
            </a:endParaRPr>
          </a:p>
          <a:p>
            <a:pPr>
              <a:buFontTx/>
              <a:buAutoNum type="arabicPeriod"/>
            </a:pPr>
            <a:r>
              <a:rPr lang="en-US" altLang="es-ES" sz="1800" b="0" smtClean="0">
                <a:ea typeface="ＭＳ Ｐゴシック" pitchFamily="34" charset="-128"/>
              </a:rPr>
              <a:t>   Optimize objective function K(</a:t>
            </a:r>
            <a:r>
              <a:rPr lang="en-US" altLang="es-ES" sz="1800" b="0" i="1" smtClean="0">
                <a:latin typeface="Georgia" pitchFamily="18" charset="0"/>
                <a:ea typeface="ＭＳ Ｐゴシック" pitchFamily="34" charset="-128"/>
              </a:rPr>
              <a:t>x</a:t>
            </a:r>
            <a:r>
              <a:rPr lang="en-U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a:t>
            </a:r>
            <a:endParaRPr lang="es-ES" altLang="es-ES" sz="1800" b="0" smtClean="0">
              <a:ea typeface="ＭＳ Ｐゴシック" pitchFamily="34" charset="-128"/>
            </a:endParaRPr>
          </a:p>
          <a:p>
            <a:pPr>
              <a:buFontTx/>
              <a:buAutoNum type="arabicPeriod"/>
            </a:pPr>
            <a:r>
              <a:rPr lang="en-US" altLang="es-ES" sz="1800" smtClean="0">
                <a:ea typeface="ＭＳ Ｐゴシック" pitchFamily="34" charset="-128"/>
              </a:rPr>
              <a:t>end function</a:t>
            </a:r>
            <a:endParaRPr lang="es-ES" altLang="es-ES" sz="1800" smtClean="0">
              <a:ea typeface="ＭＳ Ｐゴシック" pitchFamily="34" charset="-128"/>
            </a:endParaRPr>
          </a:p>
          <a:p>
            <a:pPr>
              <a:buFontTx/>
              <a:buAutoNum type="arabicPeriod"/>
            </a:pPr>
            <a:r>
              <a:rPr lang="en-US" altLang="es-ES" sz="1800" smtClean="0">
                <a:ea typeface="ＭＳ Ｐゴシック" pitchFamily="34" charset="-128"/>
              </a:rPr>
              <a:t>procedure</a:t>
            </a:r>
            <a:r>
              <a:rPr lang="en-US" altLang="es-ES" sz="1800" b="0" smtClean="0">
                <a:ea typeface="ＭＳ Ｐゴシック" pitchFamily="34" charset="-128"/>
              </a:rPr>
              <a:t> Coloring(G=(V,E))</a:t>
            </a:r>
            <a:endParaRPr lang="es-ES" altLang="es-ES" sz="1800" b="0" smtClean="0">
              <a:ea typeface="ＭＳ Ｐゴシック" pitchFamily="34" charset="-128"/>
            </a:endParaRPr>
          </a:p>
          <a:p>
            <a:pPr>
              <a:buFontTx/>
              <a:buAutoNum type="arabicPeriod"/>
            </a:pPr>
            <a:r>
              <a:rPr lang="en-US" altLang="es-ES" sz="1800" b="0" smtClean="0">
                <a:ea typeface="ＭＳ Ｐゴシック" pitchFamily="34" charset="-128"/>
              </a:rPr>
              <a:t>G is partitioned into independent sets I={I</a:t>
            </a:r>
            <a:r>
              <a:rPr lang="en-US" altLang="es-ES" sz="1800" b="0" baseline="-25000" smtClean="0">
                <a:ea typeface="ＭＳ Ｐゴシック" pitchFamily="34" charset="-128"/>
              </a:rPr>
              <a:t>1</a:t>
            </a:r>
            <a:r>
              <a:rPr lang="en-US" altLang="es-ES" sz="1800" b="0" smtClean="0">
                <a:ea typeface="ＭＳ Ｐゴシック" pitchFamily="34" charset="-128"/>
              </a:rPr>
              <a:t>, I</a:t>
            </a:r>
            <a:r>
              <a:rPr lang="en-US" altLang="es-ES" sz="1800" b="0" baseline="-25000" smtClean="0">
                <a:ea typeface="ＭＳ Ｐゴシック" pitchFamily="34" charset="-128"/>
              </a:rPr>
              <a:t>2</a:t>
            </a:r>
            <a:r>
              <a:rPr lang="en-US" altLang="es-ES" sz="1800" b="0" smtClean="0">
                <a:ea typeface="ＭＳ Ｐゴシック" pitchFamily="34" charset="-128"/>
              </a:rPr>
              <a:t>, …} using C</a:t>
            </a:r>
            <a:r>
              <a:rPr lang="en-US" altLang="es-ES" sz="1800" b="0" baseline="-25000" smtClean="0">
                <a:ea typeface="ＭＳ Ｐゴシック" pitchFamily="34" charset="-128"/>
              </a:rPr>
              <a:t>1</a:t>
            </a:r>
            <a:r>
              <a:rPr lang="en-US" altLang="es-ES" sz="1800" b="0" smtClean="0">
                <a:ea typeface="ＭＳ Ｐゴシック" pitchFamily="34" charset="-128"/>
              </a:rPr>
              <a:t>, C</a:t>
            </a:r>
            <a:r>
              <a:rPr lang="en-US" altLang="es-ES" sz="1800" b="0" baseline="-25000" smtClean="0">
                <a:ea typeface="ＭＳ Ｐゴシック" pitchFamily="34" charset="-128"/>
              </a:rPr>
              <a:t>2</a:t>
            </a:r>
            <a:r>
              <a:rPr lang="en-US" altLang="es-ES" sz="1800" b="0" smtClean="0">
                <a:ea typeface="ＭＳ Ｐゴシック" pitchFamily="34" charset="-128"/>
              </a:rPr>
              <a:t> or C</a:t>
            </a:r>
            <a:r>
              <a:rPr lang="en-US" altLang="es-ES" sz="1800" b="0" baseline="-25000" smtClean="0">
                <a:ea typeface="ＭＳ Ｐゴシック" pitchFamily="34" charset="-128"/>
              </a:rPr>
              <a:t>3</a:t>
            </a:r>
            <a:r>
              <a:rPr lang="en-US" altLang="es-ES" sz="1800" b="0" smtClean="0">
                <a:ea typeface="ＭＳ Ｐゴシック" pitchFamily="34" charset="-128"/>
              </a:rPr>
              <a:t> coloring algorithm</a:t>
            </a:r>
            <a:endParaRPr lang="es-ES" altLang="es-ES" sz="1800" b="0" smtClean="0">
              <a:ea typeface="ＭＳ Ｐゴシック" pitchFamily="34" charset="-128"/>
            </a:endParaRPr>
          </a:p>
          <a:p>
            <a:pPr>
              <a:buFontTx/>
              <a:buAutoNum type="arabicPeriod"/>
            </a:pPr>
            <a:r>
              <a:rPr lang="en-US" altLang="es-ES" sz="1800" smtClean="0">
                <a:ea typeface="ＭＳ Ｐゴシック" pitchFamily="34" charset="-128"/>
              </a:rPr>
              <a:t>end procedure</a:t>
            </a:r>
            <a:endParaRPr lang="es-ES" altLang="es-ES" sz="1800" smtClean="0">
              <a:ea typeface="ＭＳ Ｐゴシック" pitchFamily="34" charset="-128"/>
            </a:endParaRPr>
          </a:p>
        </p:txBody>
      </p:sp>
      <p:sp>
        <p:nvSpPr>
          <p:cNvPr id="26627"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The novel parallel algorithm</a:t>
            </a:r>
            <a:endParaRPr lang="es-ES" altLang="es-ES" smtClean="0">
              <a:ea typeface="ＭＳ Ｐゴシック" pitchFamily="34" charset="-128"/>
            </a:endParaRPr>
          </a:p>
        </p:txBody>
      </p:sp>
      <p:sp>
        <p:nvSpPr>
          <p:cNvPr id="6" name="Rectangle 3"/>
          <p:cNvSpPr txBox="1">
            <a:spLocks noChangeArrowheads="1"/>
          </p:cNvSpPr>
          <p:nvPr/>
        </p:nvSpPr>
        <p:spPr bwMode="auto">
          <a:xfrm>
            <a:off x="250825" y="765175"/>
            <a:ext cx="8642350" cy="1708150"/>
          </a:xfrm>
          <a:prstGeom prst="rect">
            <a:avLst/>
          </a:prstGeom>
          <a:noFill/>
          <a:ln w="9525">
            <a:noFill/>
            <a:miter lim="800000"/>
            <a:headEnd/>
            <a:tailEnd/>
          </a:ln>
        </p:spPr>
        <p:txBody>
          <a:bodyPr lIns="73025" tIns="36512" rIns="73025" bIns="36512"/>
          <a:lstStyle>
            <a:lvl1pPr marL="482600" indent="-482600" algn="l" defTabSz="479425" rtl="0" eaLnBrk="1" fontAlgn="base" hangingPunct="1">
              <a:lnSpc>
                <a:spcPct val="90000"/>
              </a:lnSpc>
              <a:spcBef>
                <a:spcPct val="30000"/>
              </a:spcBef>
              <a:spcAft>
                <a:spcPct val="0"/>
              </a:spcAft>
              <a:buClr>
                <a:schemeClr val="accent1"/>
              </a:buClr>
              <a:buSzPct val="100000"/>
              <a:buChar char="•"/>
              <a:defRPr sz="2400" b="1">
                <a:solidFill>
                  <a:schemeClr val="tx1"/>
                </a:solidFill>
                <a:latin typeface="+mn-lt"/>
                <a:ea typeface="+mn-ea"/>
                <a:cs typeface="+mn-cs"/>
              </a:defRPr>
            </a:lvl1pPr>
            <a:lvl2pPr marL="1052513" indent="-379413" algn="l" defTabSz="479425" rtl="0" eaLnBrk="1" fontAlgn="base" hangingPunct="1">
              <a:lnSpc>
                <a:spcPct val="90000"/>
              </a:lnSpc>
              <a:spcBef>
                <a:spcPct val="30000"/>
              </a:spcBef>
              <a:spcAft>
                <a:spcPct val="0"/>
              </a:spcAft>
              <a:buClr>
                <a:schemeClr val="accent2"/>
              </a:buClr>
              <a:buSzPct val="100000"/>
              <a:buChar char="•"/>
              <a:defRPr sz="2400" b="1">
                <a:solidFill>
                  <a:schemeClr val="tx1"/>
                </a:solidFill>
                <a:latin typeface="+mn-lt"/>
              </a:defRPr>
            </a:lvl2pPr>
            <a:lvl3pPr marL="1439863" indent="-196850" algn="l" defTabSz="479425" rtl="0" eaLnBrk="1" fontAlgn="base" hangingPunct="1">
              <a:lnSpc>
                <a:spcPct val="90000"/>
              </a:lnSpc>
              <a:spcBef>
                <a:spcPct val="30000"/>
              </a:spcBef>
              <a:spcAft>
                <a:spcPct val="0"/>
              </a:spcAft>
              <a:buSzPct val="100000"/>
              <a:buChar char="–"/>
              <a:defRPr sz="2400" b="1">
                <a:solidFill>
                  <a:schemeClr val="tx1"/>
                </a:solidFill>
                <a:latin typeface="+mn-lt"/>
              </a:defRPr>
            </a:lvl3pPr>
            <a:lvl4pPr marL="1766888" indent="-136525" algn="l" defTabSz="479425" rtl="0" eaLnBrk="1" fontAlgn="base" hangingPunct="1">
              <a:lnSpc>
                <a:spcPct val="90000"/>
              </a:lnSpc>
              <a:spcBef>
                <a:spcPct val="30000"/>
              </a:spcBef>
              <a:spcAft>
                <a:spcPct val="0"/>
              </a:spcAft>
              <a:buSzPct val="100000"/>
              <a:buChar char="•"/>
              <a:defRPr b="1">
                <a:solidFill>
                  <a:schemeClr val="tx1"/>
                </a:solidFill>
                <a:latin typeface="+mn-lt"/>
              </a:defRPr>
            </a:lvl4pPr>
            <a:lvl5pPr marL="21177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5pPr>
            <a:lvl6pPr marL="25749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6pPr>
            <a:lvl7pPr marL="30321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7pPr>
            <a:lvl8pPr marL="34893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8pPr>
            <a:lvl9pPr marL="39465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9pPr>
          </a:lstStyle>
          <a:p>
            <a:pPr>
              <a:defRPr/>
            </a:pPr>
            <a:r>
              <a:rPr lang="en-US" sz="3200" u="sng" kern="0" dirty="0" smtClean="0"/>
              <a:t>Parallel</a:t>
            </a:r>
            <a:r>
              <a:rPr lang="en-US" sz="3200" kern="0" dirty="0" smtClean="0"/>
              <a:t> algorithm (</a:t>
            </a:r>
            <a:r>
              <a:rPr lang="en-US" sz="3200" kern="0" dirty="0" err="1">
                <a:solidFill>
                  <a:srgbClr val="FF0000"/>
                </a:solidFill>
              </a:rPr>
              <a:t>pSUS</a:t>
            </a:r>
            <a:r>
              <a:rPr lang="en-US" sz="3200" kern="0" dirty="0"/>
              <a:t>) for the simultaneous untangling and smoothing of a tetrahedral mesh </a:t>
            </a:r>
            <a:r>
              <a:rPr lang="en-US" sz="3200" i="1" kern="0" dirty="0" smtClean="0"/>
              <a:t>M</a:t>
            </a:r>
            <a:endParaRPr lang="es-ES" sz="1600" kern="0" dirty="0">
              <a:latin typeface="Courier New" pitchFamily="49" charset="0"/>
              <a:cs typeface="Courier New" pitchFamily="49" charset="0"/>
            </a:endParaRPr>
          </a:p>
        </p:txBody>
      </p:sp>
      <p:cxnSp>
        <p:nvCxnSpPr>
          <p:cNvPr id="26629" name="3 Conector recto"/>
          <p:cNvCxnSpPr>
            <a:cxnSpLocks noChangeShapeType="1"/>
          </p:cNvCxnSpPr>
          <p:nvPr/>
        </p:nvCxnSpPr>
        <p:spPr bwMode="auto">
          <a:xfrm>
            <a:off x="4211638" y="2276475"/>
            <a:ext cx="73025" cy="4248150"/>
          </a:xfrm>
          <a:prstGeom prst="line">
            <a:avLst/>
          </a:prstGeom>
          <a:noFill/>
          <a:ln w="9525">
            <a:solidFill>
              <a:schemeClr val="tx1"/>
            </a:solidFill>
            <a:round/>
            <a:headEnd/>
            <a:tailEnd/>
          </a:ln>
        </p:spPr>
      </p:cxnSp>
      <p:sp>
        <p:nvSpPr>
          <p:cNvPr id="26630" name="6 Marcador de contenido"/>
          <p:cNvSpPr txBox="1">
            <a:spLocks/>
          </p:cNvSpPr>
          <p:nvPr/>
        </p:nvSpPr>
        <p:spPr bwMode="auto">
          <a:xfrm>
            <a:off x="4392613" y="2205038"/>
            <a:ext cx="4751387" cy="3887787"/>
          </a:xfrm>
          <a:prstGeom prst="rect">
            <a:avLst/>
          </a:prstGeom>
          <a:noFill/>
          <a:ln w="9525">
            <a:noFill/>
            <a:miter lim="800000"/>
            <a:headEnd/>
            <a:tailEnd/>
          </a:ln>
        </p:spPr>
        <p:txBody>
          <a:bodyPr lIns="73025" tIns="36512" rIns="73025" bIns="36512"/>
          <a:lstStyle/>
          <a:p>
            <a:pPr marL="342900" indent="-342900">
              <a:buClr>
                <a:srgbClr val="FF0000"/>
              </a:buClr>
              <a:buFontTx/>
              <a:buAutoNum type="arabicPeriod" startAt="7"/>
            </a:pPr>
            <a:r>
              <a:rPr lang="en-US" altLang="es-ES" b="1"/>
              <a:t>procedure</a:t>
            </a:r>
            <a:r>
              <a:rPr lang="en-US" altLang="es-ES"/>
              <a:t> </a:t>
            </a:r>
            <a:r>
              <a:rPr lang="en-US" altLang="es-ES">
                <a:solidFill>
                  <a:srgbClr val="FF0000"/>
                </a:solidFill>
              </a:rPr>
              <a:t>pSUS</a:t>
            </a:r>
            <a:endParaRPr lang="es-ES" altLang="es-ES">
              <a:solidFill>
                <a:srgbClr val="FF0000"/>
              </a:solidFill>
            </a:endParaRPr>
          </a:p>
          <a:p>
            <a:pPr marL="342900" indent="-342900">
              <a:buClr>
                <a:srgbClr val="FF0000"/>
              </a:buClr>
              <a:buFontTx/>
              <a:buAutoNum type="arabicPeriod" startAt="7"/>
            </a:pPr>
            <a:r>
              <a:rPr lang="en-US" altLang="es-ES"/>
              <a:t>   I ← Coloring(G=(V,E))          </a:t>
            </a:r>
            <a:endParaRPr lang="es-ES" altLang="es-ES"/>
          </a:p>
          <a:p>
            <a:pPr marL="342900" indent="-342900">
              <a:buClr>
                <a:srgbClr val="FF0000"/>
              </a:buClr>
              <a:buFontTx/>
              <a:buAutoNum type="arabicPeriod" startAt="7"/>
            </a:pPr>
            <a:r>
              <a:rPr lang="en-US" altLang="es-ES"/>
              <a:t>   k ← 0</a:t>
            </a:r>
            <a:endParaRPr lang="es-ES" altLang="es-ES"/>
          </a:p>
          <a:p>
            <a:pPr marL="342900" indent="-342900">
              <a:buClr>
                <a:srgbClr val="FF0000"/>
              </a:buClr>
              <a:buFontTx/>
              <a:buAutoNum type="arabicPeriod" startAt="7"/>
            </a:pPr>
            <a:r>
              <a:rPr lang="en-US" altLang="es-ES"/>
              <a:t>   Q ← 0</a:t>
            </a:r>
            <a:endParaRPr lang="es-ES" altLang="es-ES"/>
          </a:p>
          <a:p>
            <a:pPr marL="342900" indent="-342900">
              <a:buClr>
                <a:srgbClr val="FF0000"/>
              </a:buClr>
              <a:buFontTx/>
              <a:buAutoNum type="arabicPeriod" startAt="7"/>
            </a:pPr>
            <a:r>
              <a:rPr lang="en-US" altLang="es-ES"/>
              <a:t>   </a:t>
            </a:r>
            <a:r>
              <a:rPr lang="en-US" altLang="es-ES" b="1"/>
              <a:t>while</a:t>
            </a:r>
            <a:r>
              <a:rPr lang="en-US" altLang="es-ES"/>
              <a:t> Q &lt; </a:t>
            </a:r>
            <a:r>
              <a:rPr lang="en-US" altLang="es-ES">
                <a:sym typeface="Symbol" pitchFamily="18" charset="2"/>
              </a:rPr>
              <a:t></a:t>
            </a:r>
            <a:r>
              <a:rPr lang="en-US" altLang="es-ES"/>
              <a:t> </a:t>
            </a:r>
            <a:r>
              <a:rPr lang="en-US" altLang="es-ES" b="1"/>
              <a:t>and</a:t>
            </a:r>
            <a:r>
              <a:rPr lang="en-US" altLang="es-ES"/>
              <a:t> k &lt; maxIter </a:t>
            </a:r>
            <a:r>
              <a:rPr lang="en-US" altLang="es-ES" b="1"/>
              <a:t>do</a:t>
            </a:r>
            <a:endParaRPr lang="es-ES" altLang="es-ES"/>
          </a:p>
          <a:p>
            <a:pPr marL="342900" indent="-342900">
              <a:buClr>
                <a:srgbClr val="FF0000"/>
              </a:buClr>
              <a:buFontTx/>
              <a:buAutoNum type="arabicPeriod" startAt="7"/>
            </a:pPr>
            <a:r>
              <a:rPr lang="en-US" altLang="es-ES"/>
              <a:t>     </a:t>
            </a:r>
            <a:r>
              <a:rPr lang="en-US" altLang="es-ES" b="1"/>
              <a:t>for</a:t>
            </a:r>
            <a:r>
              <a:rPr lang="en-US" altLang="es-ES"/>
              <a:t> </a:t>
            </a:r>
            <a:r>
              <a:rPr lang="en-US" altLang="es-ES" b="1"/>
              <a:t>each</a:t>
            </a:r>
            <a:r>
              <a:rPr lang="en-US" altLang="es-ES"/>
              <a:t> independent set I</a:t>
            </a:r>
            <a:r>
              <a:rPr lang="en-US" altLang="es-ES" baseline="-25000"/>
              <a:t>i</a:t>
            </a:r>
            <a:r>
              <a:rPr lang="en-US" altLang="es-ES"/>
              <a:t> </a:t>
            </a:r>
            <a:r>
              <a:rPr lang="en-US" altLang="es-ES">
                <a:sym typeface="Symbol" pitchFamily="18" charset="2"/>
              </a:rPr>
              <a:t></a:t>
            </a:r>
            <a:r>
              <a:rPr lang="en-US" altLang="es-ES"/>
              <a:t> I </a:t>
            </a:r>
            <a:r>
              <a:rPr lang="en-US" altLang="es-ES" b="1"/>
              <a:t>do</a:t>
            </a:r>
            <a:endParaRPr lang="es-ES" altLang="es-ES"/>
          </a:p>
          <a:p>
            <a:pPr marL="342900" indent="-342900">
              <a:buClr>
                <a:srgbClr val="FF0000"/>
              </a:buClr>
              <a:buFontTx/>
              <a:buAutoNum type="arabicPeriod" startAt="7"/>
            </a:pPr>
            <a:r>
              <a:rPr lang="en-US" altLang="es-ES"/>
              <a:t>       </a:t>
            </a:r>
            <a:r>
              <a:rPr lang="en-US" altLang="es-ES" b="1"/>
              <a:t>for</a:t>
            </a:r>
            <a:r>
              <a:rPr lang="en-US" altLang="es-ES"/>
              <a:t> </a:t>
            </a:r>
            <a:r>
              <a:rPr lang="en-US" altLang="es-ES" b="1"/>
              <a:t>each</a:t>
            </a:r>
            <a:r>
              <a:rPr lang="en-US" altLang="es-ES"/>
              <a:t> vertex </a:t>
            </a:r>
            <a:r>
              <a:rPr lang="en-US" altLang="es-ES" i="1"/>
              <a:t>v</a:t>
            </a:r>
            <a:r>
              <a:rPr lang="en-US" altLang="es-ES"/>
              <a:t> </a:t>
            </a:r>
            <a:r>
              <a:rPr lang="en-US" altLang="es-ES">
                <a:sym typeface="Symbol" pitchFamily="18" charset="2"/>
              </a:rPr>
              <a:t></a:t>
            </a:r>
            <a:r>
              <a:rPr lang="en-US" altLang="es-ES"/>
              <a:t> I</a:t>
            </a:r>
            <a:r>
              <a:rPr lang="en-US" altLang="es-ES" baseline="-25000"/>
              <a:t>i</a:t>
            </a:r>
            <a:r>
              <a:rPr lang="en-US" altLang="es-ES"/>
              <a:t> </a:t>
            </a:r>
            <a:r>
              <a:rPr lang="en-US" altLang="es-ES" b="1"/>
              <a:t>in parallel do</a:t>
            </a:r>
            <a:endParaRPr lang="es-ES" altLang="es-ES"/>
          </a:p>
          <a:p>
            <a:pPr marL="342900" indent="-342900">
              <a:buClr>
                <a:srgbClr val="FF0000"/>
              </a:buClr>
              <a:buFontTx/>
              <a:buAutoNum type="arabicPeriod" startAt="7"/>
            </a:pPr>
            <a:r>
              <a:rPr lang="en-US" altLang="es-ES"/>
              <a:t> 	</a:t>
            </a:r>
            <a:r>
              <a:rPr lang="en-US" altLang="es-ES" i="1">
                <a:latin typeface="Georgia" pitchFamily="18" charset="0"/>
              </a:rPr>
              <a:t>x</a:t>
            </a:r>
            <a:r>
              <a:rPr lang="en-US" altLang="en-GB" i="1">
                <a:latin typeface="Georgia" pitchFamily="18" charset="0"/>
              </a:rPr>
              <a:t>’</a:t>
            </a:r>
            <a:r>
              <a:rPr lang="en-US" altLang="ja-JP" i="1" baseline="-25000">
                <a:latin typeface="Georgia" pitchFamily="18" charset="0"/>
              </a:rPr>
              <a:t>v</a:t>
            </a:r>
            <a:r>
              <a:rPr lang="es-ES" altLang="ja-JP"/>
              <a:t> </a:t>
            </a:r>
            <a:r>
              <a:rPr lang="en-US" altLang="ja-JP"/>
              <a:t>← OptimizeNode(</a:t>
            </a:r>
            <a:r>
              <a:rPr lang="en-US" altLang="ja-JP" i="1">
                <a:latin typeface="Georgia" pitchFamily="18" charset="0"/>
              </a:rPr>
              <a:t>x</a:t>
            </a:r>
            <a:r>
              <a:rPr lang="en-US" altLang="ja-JP" i="1" baseline="-25000">
                <a:latin typeface="Georgia" pitchFamily="18" charset="0"/>
              </a:rPr>
              <a:t>v</a:t>
            </a:r>
            <a:r>
              <a:rPr lang="en-US" altLang="ja-JP"/>
              <a:t>,N</a:t>
            </a:r>
            <a:r>
              <a:rPr lang="en-US" altLang="ja-JP" i="1" baseline="-25000"/>
              <a:t>v</a:t>
            </a:r>
            <a:r>
              <a:rPr lang="en-US" altLang="ja-JP"/>
              <a:t>)</a:t>
            </a:r>
            <a:endParaRPr lang="es-ES" altLang="ja-JP"/>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a:t>     Q ← quality(</a:t>
            </a:r>
            <a:r>
              <a:rPr lang="es-ES" altLang="es-ES" i="1"/>
              <a:t>M</a:t>
            </a:r>
            <a:r>
              <a:rPr lang="en-US" altLang="es-ES"/>
              <a:t>)</a:t>
            </a:r>
            <a:endParaRPr lang="es-ES" altLang="es-ES"/>
          </a:p>
          <a:p>
            <a:pPr marL="342900" indent="-342900">
              <a:buClr>
                <a:srgbClr val="FF0000"/>
              </a:buClr>
              <a:buFontTx/>
              <a:buAutoNum type="arabicPeriod" startAt="7"/>
            </a:pPr>
            <a:r>
              <a:rPr lang="en-US" altLang="es-ES"/>
              <a:t>     k ← k+1</a:t>
            </a:r>
            <a:endParaRPr lang="es-ES" altLang="es-ES"/>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b="1"/>
              <a:t> end procedure</a:t>
            </a:r>
            <a:endParaRPr lang="es-ES" altLang="es-ES" b="1"/>
          </a:p>
        </p:txBody>
      </p:sp>
      <p:sp>
        <p:nvSpPr>
          <p:cNvPr id="26631" name="6 CuadroTexto"/>
          <p:cNvSpPr txBox="1">
            <a:spLocks noChangeArrowheads="1"/>
          </p:cNvSpPr>
          <p:nvPr/>
        </p:nvSpPr>
        <p:spPr bwMode="auto">
          <a:xfrm>
            <a:off x="395288" y="4868863"/>
            <a:ext cx="3671887" cy="1477962"/>
          </a:xfrm>
          <a:prstGeom prst="rect">
            <a:avLst/>
          </a:prstGeom>
          <a:noFill/>
          <a:ln w="9525">
            <a:noFill/>
            <a:miter lim="800000"/>
            <a:headEnd/>
            <a:tailEnd/>
          </a:ln>
        </p:spPr>
        <p:txBody>
          <a:bodyPr>
            <a:spAutoFit/>
          </a:bodyPr>
          <a:lstStyle/>
          <a:p>
            <a:pPr algn="ctr"/>
            <a:r>
              <a:rPr lang="en-US" altLang="es-ES" b="1">
                <a:solidFill>
                  <a:srgbClr val="3333CC"/>
                </a:solidFill>
              </a:rPr>
              <a:t>We implemented graph coloring with Coloring() procedure, which partitions the mesh in a disjoint sequence of independent sets: I</a:t>
            </a:r>
            <a:r>
              <a:rPr lang="en-US" altLang="es-ES" b="1" baseline="-25000">
                <a:solidFill>
                  <a:srgbClr val="3333CC"/>
                </a:solidFill>
              </a:rPr>
              <a:t>1</a:t>
            </a:r>
            <a:r>
              <a:rPr lang="en-US" altLang="es-ES" b="1">
                <a:solidFill>
                  <a:srgbClr val="3333CC"/>
                </a:solidFill>
              </a:rPr>
              <a:t>, I</a:t>
            </a:r>
            <a:r>
              <a:rPr lang="en-US" altLang="es-ES" b="1" baseline="-25000">
                <a:solidFill>
                  <a:srgbClr val="3333CC"/>
                </a:solidFill>
              </a:rPr>
              <a:t>2</a:t>
            </a:r>
            <a:r>
              <a:rPr lang="en-US" altLang="es-ES" b="1">
                <a:solidFill>
                  <a:srgbClr val="3333CC"/>
                </a:solidFill>
              </a:rPr>
              <a:t>, …</a:t>
            </a:r>
          </a:p>
        </p:txBody>
      </p:sp>
      <p:sp>
        <p:nvSpPr>
          <p:cNvPr id="26632" name="8 Rectángulo redondeado"/>
          <p:cNvSpPr>
            <a:spLocks noChangeArrowheads="1"/>
          </p:cNvSpPr>
          <p:nvPr/>
        </p:nvSpPr>
        <p:spPr bwMode="auto">
          <a:xfrm>
            <a:off x="539750" y="3213100"/>
            <a:ext cx="3600450" cy="1439863"/>
          </a:xfrm>
          <a:prstGeom prst="roundRect">
            <a:avLst>
              <a:gd name="adj" fmla="val 16667"/>
            </a:avLst>
          </a:prstGeom>
          <a:noFill/>
          <a:ln w="9525">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9" name="6 CuadroTexto"/>
          <p:cNvSpPr txBox="1">
            <a:spLocks noChangeArrowheads="1"/>
          </p:cNvSpPr>
          <p:nvPr/>
        </p:nvSpPr>
        <p:spPr bwMode="auto">
          <a:xfrm>
            <a:off x="323850" y="4868863"/>
            <a:ext cx="3671888" cy="1477962"/>
          </a:xfrm>
          <a:prstGeom prst="rect">
            <a:avLst/>
          </a:prstGeom>
          <a:noFill/>
          <a:ln w="9525">
            <a:noFill/>
            <a:miter lim="800000"/>
            <a:headEnd/>
            <a:tailEnd/>
          </a:ln>
        </p:spPr>
        <p:txBody>
          <a:bodyPr>
            <a:spAutoFit/>
          </a:bodyPr>
          <a:lstStyle/>
          <a:p>
            <a:pPr algn="ctr"/>
            <a:r>
              <a:rPr lang="en-US" altLang="es-ES" b="1">
                <a:solidFill>
                  <a:srgbClr val="3333CC"/>
                </a:solidFill>
              </a:rPr>
              <a:t>Three different coloring methods called </a:t>
            </a:r>
            <a:r>
              <a:rPr lang="en-US" altLang="en-GB" b="1">
                <a:solidFill>
                  <a:srgbClr val="3333CC"/>
                </a:solidFill>
              </a:rPr>
              <a:t>“</a:t>
            </a:r>
            <a:r>
              <a:rPr lang="en-US" altLang="es-ES" b="1">
                <a:solidFill>
                  <a:srgbClr val="3333CC"/>
                </a:solidFill>
              </a:rPr>
              <a:t>C1</a:t>
            </a:r>
            <a:r>
              <a:rPr lang="en-US" altLang="en-GB" b="1">
                <a:solidFill>
                  <a:srgbClr val="3333CC"/>
                </a:solidFill>
              </a:rPr>
              <a:t>”</a:t>
            </a:r>
            <a:r>
              <a:rPr lang="en-US" altLang="es-ES" b="1">
                <a:solidFill>
                  <a:srgbClr val="3333CC"/>
                </a:solidFill>
              </a:rPr>
              <a:t>, </a:t>
            </a:r>
            <a:r>
              <a:rPr lang="en-US" altLang="en-GB" b="1">
                <a:solidFill>
                  <a:srgbClr val="3333CC"/>
                </a:solidFill>
              </a:rPr>
              <a:t>“</a:t>
            </a:r>
            <a:r>
              <a:rPr lang="en-US" altLang="es-ES" b="1">
                <a:solidFill>
                  <a:srgbClr val="3333CC"/>
                </a:solidFill>
              </a:rPr>
              <a:t>C2</a:t>
            </a:r>
            <a:r>
              <a:rPr lang="en-US" altLang="en-GB" b="1">
                <a:solidFill>
                  <a:srgbClr val="3333CC"/>
                </a:solidFill>
              </a:rPr>
              <a:t>”</a:t>
            </a:r>
            <a:r>
              <a:rPr lang="en-US" altLang="es-ES" b="1">
                <a:solidFill>
                  <a:srgbClr val="3333CC"/>
                </a:solidFill>
              </a:rPr>
              <a:t>, </a:t>
            </a:r>
            <a:r>
              <a:rPr lang="en-US" altLang="en-GB" b="1">
                <a:solidFill>
                  <a:srgbClr val="3333CC"/>
                </a:solidFill>
              </a:rPr>
              <a:t>“</a:t>
            </a:r>
            <a:r>
              <a:rPr lang="en-US" altLang="es-ES" b="1">
                <a:solidFill>
                  <a:srgbClr val="3333CC"/>
                </a:solidFill>
              </a:rPr>
              <a:t>C3</a:t>
            </a:r>
            <a:r>
              <a:rPr lang="en-US" altLang="en-GB" b="1">
                <a:solidFill>
                  <a:srgbClr val="3333CC"/>
                </a:solidFill>
              </a:rPr>
              <a:t>”</a:t>
            </a:r>
            <a:r>
              <a:rPr lang="en-US" altLang="es-ES" b="1">
                <a:solidFill>
                  <a:srgbClr val="3333CC"/>
                </a:solidFill>
              </a:rPr>
              <a:t> and proposed by other authors were tested and their results were compared</a:t>
            </a:r>
            <a:endParaRPr lang="es-ES" altLang="es-ES" b="1">
              <a:solidFill>
                <a:srgbClr val="3333CC"/>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6631"/>
                                        </p:tgtEl>
                                      </p:cBhvr>
                                    </p:animEffect>
                                    <p:set>
                                      <p:cBhvr>
                                        <p:cTn id="7" dur="1" fill="hold">
                                          <p:stCondLst>
                                            <p:cond delay="499"/>
                                          </p:stCondLst>
                                        </p:cTn>
                                        <p:tgtEl>
                                          <p:spTgt spid="26631"/>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6 Marcador de contenido"/>
          <p:cNvSpPr>
            <a:spLocks noGrp="1"/>
          </p:cNvSpPr>
          <p:nvPr>
            <p:ph idx="1"/>
          </p:nvPr>
        </p:nvSpPr>
        <p:spPr>
          <a:xfrm>
            <a:off x="71438" y="2205038"/>
            <a:ext cx="4140200" cy="3887787"/>
          </a:xfrm>
        </p:spPr>
        <p:txBody>
          <a:bodyPr/>
          <a:lstStyle/>
          <a:p>
            <a:pPr>
              <a:buFontTx/>
              <a:buAutoNum type="arabicPeriod"/>
            </a:pPr>
            <a:r>
              <a:rPr lang="en-US" altLang="es-ES" sz="1800" smtClean="0">
                <a:ea typeface="ＭＳ Ｐゴシック" pitchFamily="34" charset="-128"/>
              </a:rPr>
              <a:t>function</a:t>
            </a:r>
            <a:r>
              <a:rPr lang="en-US" altLang="es-ES" sz="1800" b="0" smtClean="0">
                <a:ea typeface="ＭＳ Ｐゴシック" pitchFamily="34" charset="-128"/>
              </a:rPr>
              <a:t> OptimizeNode(</a:t>
            </a:r>
            <a:r>
              <a:rPr lang="en-US" altLang="es-ES" sz="1800" b="0" i="1" smtClean="0">
                <a:latin typeface="Georgia" pitchFamily="18" charset="0"/>
                <a:ea typeface="ＭＳ Ｐゴシック" pitchFamily="34" charset="-128"/>
              </a:rPr>
              <a:t>x</a:t>
            </a:r>
            <a:r>
              <a:rPr lang="en-U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a:t>
            </a:r>
            <a:r>
              <a:rPr lang="es-ES" altLang="es-ES" sz="1800" b="0" smtClean="0">
                <a:latin typeface="Castellar" pitchFamily="18" charset="0"/>
                <a:ea typeface="ＭＳ Ｐゴシック" pitchFamily="34" charset="-128"/>
              </a:rPr>
              <a:t> N</a:t>
            </a:r>
            <a:r>
              <a:rPr lang="es-E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   </a:t>
            </a:r>
            <a:endParaRPr lang="es-ES" altLang="es-ES" sz="1800" b="0" smtClean="0">
              <a:ea typeface="ＭＳ Ｐゴシック" pitchFamily="34" charset="-128"/>
            </a:endParaRPr>
          </a:p>
          <a:p>
            <a:pPr>
              <a:buFontTx/>
              <a:buAutoNum type="arabicPeriod"/>
            </a:pPr>
            <a:r>
              <a:rPr lang="en-US" altLang="es-ES" sz="1800" b="0" smtClean="0">
                <a:ea typeface="ＭＳ Ｐゴシック" pitchFamily="34" charset="-128"/>
              </a:rPr>
              <a:t>   Optimize objective function K(</a:t>
            </a:r>
            <a:r>
              <a:rPr lang="en-US" altLang="es-ES" sz="1800" b="0" i="1" smtClean="0">
                <a:latin typeface="Georgia" pitchFamily="18" charset="0"/>
                <a:ea typeface="ＭＳ Ｐゴシック" pitchFamily="34" charset="-128"/>
              </a:rPr>
              <a:t>x</a:t>
            </a:r>
            <a:r>
              <a:rPr lang="en-U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a:t>
            </a:r>
            <a:endParaRPr lang="es-ES" altLang="es-ES" sz="1800" b="0" smtClean="0">
              <a:ea typeface="ＭＳ Ｐゴシック" pitchFamily="34" charset="-128"/>
            </a:endParaRPr>
          </a:p>
          <a:p>
            <a:pPr>
              <a:buFontTx/>
              <a:buAutoNum type="arabicPeriod"/>
            </a:pPr>
            <a:r>
              <a:rPr lang="en-US" altLang="es-ES" sz="1800" smtClean="0">
                <a:ea typeface="ＭＳ Ｐゴシック" pitchFamily="34" charset="-128"/>
              </a:rPr>
              <a:t>end function</a:t>
            </a:r>
            <a:endParaRPr lang="es-ES" altLang="es-ES" sz="1800" smtClean="0">
              <a:ea typeface="ＭＳ Ｐゴシック" pitchFamily="34" charset="-128"/>
            </a:endParaRPr>
          </a:p>
          <a:p>
            <a:pPr>
              <a:buFontTx/>
              <a:buAutoNum type="arabicPeriod"/>
            </a:pPr>
            <a:r>
              <a:rPr lang="en-US" altLang="es-ES" sz="1800" smtClean="0">
                <a:ea typeface="ＭＳ Ｐゴシック" pitchFamily="34" charset="-128"/>
              </a:rPr>
              <a:t>procedure</a:t>
            </a:r>
            <a:r>
              <a:rPr lang="en-US" altLang="es-ES" sz="1800" b="0" smtClean="0">
                <a:ea typeface="ＭＳ Ｐゴシック" pitchFamily="34" charset="-128"/>
              </a:rPr>
              <a:t> Coloring(G=(V,E))</a:t>
            </a:r>
            <a:endParaRPr lang="es-ES" altLang="es-ES" sz="1800" b="0" smtClean="0">
              <a:ea typeface="ＭＳ Ｐゴシック" pitchFamily="34" charset="-128"/>
            </a:endParaRPr>
          </a:p>
          <a:p>
            <a:pPr>
              <a:buFontTx/>
              <a:buAutoNum type="arabicPeriod"/>
            </a:pPr>
            <a:r>
              <a:rPr lang="en-US" altLang="es-ES" sz="1800" b="0" smtClean="0">
                <a:ea typeface="ＭＳ Ｐゴシック" pitchFamily="34" charset="-128"/>
              </a:rPr>
              <a:t>G is partitioned into independent sets I={I</a:t>
            </a:r>
            <a:r>
              <a:rPr lang="en-US" altLang="es-ES" sz="1800" b="0" baseline="-25000" smtClean="0">
                <a:ea typeface="ＭＳ Ｐゴシック" pitchFamily="34" charset="-128"/>
              </a:rPr>
              <a:t>1</a:t>
            </a:r>
            <a:r>
              <a:rPr lang="en-US" altLang="es-ES" sz="1800" b="0" smtClean="0">
                <a:ea typeface="ＭＳ Ｐゴシック" pitchFamily="34" charset="-128"/>
              </a:rPr>
              <a:t>, I</a:t>
            </a:r>
            <a:r>
              <a:rPr lang="en-US" altLang="es-ES" sz="1800" b="0" baseline="-25000" smtClean="0">
                <a:ea typeface="ＭＳ Ｐゴシック" pitchFamily="34" charset="-128"/>
              </a:rPr>
              <a:t>2</a:t>
            </a:r>
            <a:r>
              <a:rPr lang="en-US" altLang="es-ES" sz="1800" b="0" smtClean="0">
                <a:ea typeface="ＭＳ Ｐゴシック" pitchFamily="34" charset="-128"/>
              </a:rPr>
              <a:t>, …} using C</a:t>
            </a:r>
            <a:r>
              <a:rPr lang="en-US" altLang="es-ES" sz="1800" b="0" baseline="-25000" smtClean="0">
                <a:ea typeface="ＭＳ Ｐゴシック" pitchFamily="34" charset="-128"/>
              </a:rPr>
              <a:t>1</a:t>
            </a:r>
            <a:r>
              <a:rPr lang="en-US" altLang="es-ES" sz="1800" b="0" smtClean="0">
                <a:ea typeface="ＭＳ Ｐゴシック" pitchFamily="34" charset="-128"/>
              </a:rPr>
              <a:t>, C</a:t>
            </a:r>
            <a:r>
              <a:rPr lang="en-US" altLang="es-ES" sz="1800" b="0" baseline="-25000" smtClean="0">
                <a:ea typeface="ＭＳ Ｐゴシック" pitchFamily="34" charset="-128"/>
              </a:rPr>
              <a:t>2</a:t>
            </a:r>
            <a:r>
              <a:rPr lang="en-US" altLang="es-ES" sz="1800" b="0" smtClean="0">
                <a:ea typeface="ＭＳ Ｐゴシック" pitchFamily="34" charset="-128"/>
              </a:rPr>
              <a:t> or C</a:t>
            </a:r>
            <a:r>
              <a:rPr lang="en-US" altLang="es-ES" sz="1800" b="0" baseline="-25000" smtClean="0">
                <a:ea typeface="ＭＳ Ｐゴシック" pitchFamily="34" charset="-128"/>
              </a:rPr>
              <a:t>3</a:t>
            </a:r>
            <a:r>
              <a:rPr lang="en-US" altLang="es-ES" sz="1800" b="0" smtClean="0">
                <a:ea typeface="ＭＳ Ｐゴシック" pitchFamily="34" charset="-128"/>
              </a:rPr>
              <a:t> coloring algorithm</a:t>
            </a:r>
            <a:endParaRPr lang="es-ES" altLang="es-ES" sz="1800" b="0" smtClean="0">
              <a:ea typeface="ＭＳ Ｐゴシック" pitchFamily="34" charset="-128"/>
            </a:endParaRPr>
          </a:p>
          <a:p>
            <a:pPr>
              <a:buFontTx/>
              <a:buAutoNum type="arabicPeriod"/>
            </a:pPr>
            <a:r>
              <a:rPr lang="en-US" altLang="es-ES" sz="1800" smtClean="0">
                <a:ea typeface="ＭＳ Ｐゴシック" pitchFamily="34" charset="-128"/>
              </a:rPr>
              <a:t>end procedure</a:t>
            </a:r>
            <a:endParaRPr lang="es-ES" altLang="es-ES" sz="1800" smtClean="0">
              <a:ea typeface="ＭＳ Ｐゴシック" pitchFamily="34" charset="-128"/>
            </a:endParaRPr>
          </a:p>
        </p:txBody>
      </p:sp>
      <p:sp>
        <p:nvSpPr>
          <p:cNvPr id="27651"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The novel parallel algorithm</a:t>
            </a:r>
            <a:endParaRPr lang="es-ES" altLang="es-ES" smtClean="0">
              <a:ea typeface="ＭＳ Ｐゴシック" pitchFamily="34" charset="-128"/>
            </a:endParaRPr>
          </a:p>
        </p:txBody>
      </p:sp>
      <p:sp>
        <p:nvSpPr>
          <p:cNvPr id="6" name="Rectangle 3"/>
          <p:cNvSpPr txBox="1">
            <a:spLocks noChangeArrowheads="1"/>
          </p:cNvSpPr>
          <p:nvPr/>
        </p:nvSpPr>
        <p:spPr bwMode="auto">
          <a:xfrm>
            <a:off x="250825" y="765175"/>
            <a:ext cx="8642350" cy="1708150"/>
          </a:xfrm>
          <a:prstGeom prst="rect">
            <a:avLst/>
          </a:prstGeom>
          <a:noFill/>
          <a:ln w="9525">
            <a:noFill/>
            <a:miter lim="800000"/>
            <a:headEnd/>
            <a:tailEnd/>
          </a:ln>
        </p:spPr>
        <p:txBody>
          <a:bodyPr lIns="73025" tIns="36512" rIns="73025" bIns="36512"/>
          <a:lstStyle>
            <a:lvl1pPr marL="482600" indent="-482600" algn="l" defTabSz="479425" rtl="0" eaLnBrk="1" fontAlgn="base" hangingPunct="1">
              <a:lnSpc>
                <a:spcPct val="90000"/>
              </a:lnSpc>
              <a:spcBef>
                <a:spcPct val="30000"/>
              </a:spcBef>
              <a:spcAft>
                <a:spcPct val="0"/>
              </a:spcAft>
              <a:buClr>
                <a:schemeClr val="accent1"/>
              </a:buClr>
              <a:buSzPct val="100000"/>
              <a:buChar char="•"/>
              <a:defRPr sz="2400" b="1">
                <a:solidFill>
                  <a:schemeClr val="tx1"/>
                </a:solidFill>
                <a:latin typeface="+mn-lt"/>
                <a:ea typeface="+mn-ea"/>
                <a:cs typeface="+mn-cs"/>
              </a:defRPr>
            </a:lvl1pPr>
            <a:lvl2pPr marL="1052513" indent="-379413" algn="l" defTabSz="479425" rtl="0" eaLnBrk="1" fontAlgn="base" hangingPunct="1">
              <a:lnSpc>
                <a:spcPct val="90000"/>
              </a:lnSpc>
              <a:spcBef>
                <a:spcPct val="30000"/>
              </a:spcBef>
              <a:spcAft>
                <a:spcPct val="0"/>
              </a:spcAft>
              <a:buClr>
                <a:schemeClr val="accent2"/>
              </a:buClr>
              <a:buSzPct val="100000"/>
              <a:buChar char="•"/>
              <a:defRPr sz="2400" b="1">
                <a:solidFill>
                  <a:schemeClr val="tx1"/>
                </a:solidFill>
                <a:latin typeface="+mn-lt"/>
              </a:defRPr>
            </a:lvl2pPr>
            <a:lvl3pPr marL="1439863" indent="-196850" algn="l" defTabSz="479425" rtl="0" eaLnBrk="1" fontAlgn="base" hangingPunct="1">
              <a:lnSpc>
                <a:spcPct val="90000"/>
              </a:lnSpc>
              <a:spcBef>
                <a:spcPct val="30000"/>
              </a:spcBef>
              <a:spcAft>
                <a:spcPct val="0"/>
              </a:spcAft>
              <a:buSzPct val="100000"/>
              <a:buChar char="–"/>
              <a:defRPr sz="2400" b="1">
                <a:solidFill>
                  <a:schemeClr val="tx1"/>
                </a:solidFill>
                <a:latin typeface="+mn-lt"/>
              </a:defRPr>
            </a:lvl3pPr>
            <a:lvl4pPr marL="1766888" indent="-136525" algn="l" defTabSz="479425" rtl="0" eaLnBrk="1" fontAlgn="base" hangingPunct="1">
              <a:lnSpc>
                <a:spcPct val="90000"/>
              </a:lnSpc>
              <a:spcBef>
                <a:spcPct val="30000"/>
              </a:spcBef>
              <a:spcAft>
                <a:spcPct val="0"/>
              </a:spcAft>
              <a:buSzPct val="100000"/>
              <a:buChar char="•"/>
              <a:defRPr b="1">
                <a:solidFill>
                  <a:schemeClr val="tx1"/>
                </a:solidFill>
                <a:latin typeface="+mn-lt"/>
              </a:defRPr>
            </a:lvl4pPr>
            <a:lvl5pPr marL="21177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5pPr>
            <a:lvl6pPr marL="25749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6pPr>
            <a:lvl7pPr marL="30321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7pPr>
            <a:lvl8pPr marL="34893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8pPr>
            <a:lvl9pPr marL="39465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9pPr>
          </a:lstStyle>
          <a:p>
            <a:pPr>
              <a:defRPr/>
            </a:pPr>
            <a:r>
              <a:rPr lang="en-US" sz="3200" u="sng" kern="0" dirty="0" smtClean="0"/>
              <a:t>Parallel</a:t>
            </a:r>
            <a:r>
              <a:rPr lang="en-US" sz="3200" kern="0" dirty="0" smtClean="0"/>
              <a:t> algorithm (</a:t>
            </a:r>
            <a:r>
              <a:rPr lang="en-US" sz="3200" kern="0" dirty="0" err="1">
                <a:solidFill>
                  <a:srgbClr val="FF0000"/>
                </a:solidFill>
              </a:rPr>
              <a:t>pSUS</a:t>
            </a:r>
            <a:r>
              <a:rPr lang="en-US" sz="3200" kern="0" dirty="0"/>
              <a:t>) for the simultaneous untangling and smoothing of a tetrahedral mesh </a:t>
            </a:r>
            <a:r>
              <a:rPr lang="en-US" sz="3200" i="1" kern="0" dirty="0" smtClean="0"/>
              <a:t>M</a:t>
            </a:r>
            <a:endParaRPr lang="es-ES" sz="1600" kern="0" dirty="0">
              <a:latin typeface="Courier New" pitchFamily="49" charset="0"/>
              <a:cs typeface="Courier New" pitchFamily="49" charset="0"/>
            </a:endParaRPr>
          </a:p>
        </p:txBody>
      </p:sp>
      <p:cxnSp>
        <p:nvCxnSpPr>
          <p:cNvPr id="27653" name="3 Conector recto"/>
          <p:cNvCxnSpPr>
            <a:cxnSpLocks noChangeShapeType="1"/>
          </p:cNvCxnSpPr>
          <p:nvPr/>
        </p:nvCxnSpPr>
        <p:spPr bwMode="auto">
          <a:xfrm>
            <a:off x="4211638" y="2276475"/>
            <a:ext cx="73025" cy="4248150"/>
          </a:xfrm>
          <a:prstGeom prst="line">
            <a:avLst/>
          </a:prstGeom>
          <a:noFill/>
          <a:ln w="9525">
            <a:solidFill>
              <a:schemeClr val="tx1"/>
            </a:solidFill>
            <a:round/>
            <a:headEnd/>
            <a:tailEnd/>
          </a:ln>
        </p:spPr>
      </p:cxnSp>
      <p:sp>
        <p:nvSpPr>
          <p:cNvPr id="27654" name="6 Marcador de contenido"/>
          <p:cNvSpPr txBox="1">
            <a:spLocks/>
          </p:cNvSpPr>
          <p:nvPr/>
        </p:nvSpPr>
        <p:spPr bwMode="auto">
          <a:xfrm>
            <a:off x="4392613" y="2205038"/>
            <a:ext cx="4751387" cy="3887787"/>
          </a:xfrm>
          <a:prstGeom prst="rect">
            <a:avLst/>
          </a:prstGeom>
          <a:noFill/>
          <a:ln w="9525">
            <a:noFill/>
            <a:miter lim="800000"/>
            <a:headEnd/>
            <a:tailEnd/>
          </a:ln>
        </p:spPr>
        <p:txBody>
          <a:bodyPr lIns="73025" tIns="36512" rIns="73025" bIns="36512"/>
          <a:lstStyle/>
          <a:p>
            <a:pPr marL="342900" indent="-342900">
              <a:buClr>
                <a:srgbClr val="FF0000"/>
              </a:buClr>
              <a:buFontTx/>
              <a:buAutoNum type="arabicPeriod" startAt="7"/>
            </a:pPr>
            <a:r>
              <a:rPr lang="en-US" altLang="es-ES" b="1"/>
              <a:t>procedure</a:t>
            </a:r>
            <a:r>
              <a:rPr lang="en-US" altLang="es-ES"/>
              <a:t> </a:t>
            </a:r>
            <a:r>
              <a:rPr lang="en-US" altLang="es-ES">
                <a:solidFill>
                  <a:srgbClr val="FF0000"/>
                </a:solidFill>
              </a:rPr>
              <a:t>pSUS</a:t>
            </a:r>
            <a:endParaRPr lang="es-ES" altLang="es-ES">
              <a:solidFill>
                <a:srgbClr val="FF0000"/>
              </a:solidFill>
            </a:endParaRPr>
          </a:p>
          <a:p>
            <a:pPr marL="342900" indent="-342900">
              <a:buClr>
                <a:srgbClr val="FF0000"/>
              </a:buClr>
              <a:buFontTx/>
              <a:buAutoNum type="arabicPeriod" startAt="7"/>
            </a:pPr>
            <a:r>
              <a:rPr lang="en-US" altLang="es-ES"/>
              <a:t>   I ← Coloring(G=(V,E))          </a:t>
            </a:r>
            <a:endParaRPr lang="es-ES" altLang="es-ES"/>
          </a:p>
          <a:p>
            <a:pPr marL="342900" indent="-342900">
              <a:buClr>
                <a:srgbClr val="FF0000"/>
              </a:buClr>
              <a:buFontTx/>
              <a:buAutoNum type="arabicPeriod" startAt="7"/>
            </a:pPr>
            <a:r>
              <a:rPr lang="en-US" altLang="es-ES"/>
              <a:t>   k ← 0</a:t>
            </a:r>
            <a:endParaRPr lang="es-ES" altLang="es-ES"/>
          </a:p>
          <a:p>
            <a:pPr marL="342900" indent="-342900">
              <a:buClr>
                <a:srgbClr val="FF0000"/>
              </a:buClr>
              <a:buFontTx/>
              <a:buAutoNum type="arabicPeriod" startAt="7"/>
            </a:pPr>
            <a:r>
              <a:rPr lang="en-US" altLang="es-ES"/>
              <a:t>   Q ← 0</a:t>
            </a:r>
            <a:endParaRPr lang="es-ES" altLang="es-ES"/>
          </a:p>
          <a:p>
            <a:pPr marL="342900" indent="-342900">
              <a:buClr>
                <a:srgbClr val="FF0000"/>
              </a:buClr>
              <a:buFontTx/>
              <a:buAutoNum type="arabicPeriod" startAt="7"/>
            </a:pPr>
            <a:r>
              <a:rPr lang="en-US" altLang="es-ES"/>
              <a:t>   </a:t>
            </a:r>
            <a:r>
              <a:rPr lang="en-US" altLang="es-ES" b="1"/>
              <a:t>while</a:t>
            </a:r>
            <a:r>
              <a:rPr lang="en-US" altLang="es-ES"/>
              <a:t> Q &lt; </a:t>
            </a:r>
            <a:r>
              <a:rPr lang="en-US" altLang="es-ES">
                <a:sym typeface="Symbol" pitchFamily="18" charset="2"/>
              </a:rPr>
              <a:t></a:t>
            </a:r>
            <a:r>
              <a:rPr lang="en-US" altLang="es-ES"/>
              <a:t> </a:t>
            </a:r>
            <a:r>
              <a:rPr lang="en-US" altLang="es-ES" b="1"/>
              <a:t>and</a:t>
            </a:r>
            <a:r>
              <a:rPr lang="en-US" altLang="es-ES"/>
              <a:t> k &lt; maxIter </a:t>
            </a:r>
            <a:r>
              <a:rPr lang="en-US" altLang="es-ES" b="1"/>
              <a:t>do</a:t>
            </a:r>
            <a:endParaRPr lang="es-ES" altLang="es-ES"/>
          </a:p>
          <a:p>
            <a:pPr marL="342900" indent="-342900">
              <a:buClr>
                <a:srgbClr val="FF0000"/>
              </a:buClr>
              <a:buFontTx/>
              <a:buAutoNum type="arabicPeriod" startAt="7"/>
            </a:pPr>
            <a:r>
              <a:rPr lang="en-US" altLang="es-ES"/>
              <a:t>     </a:t>
            </a:r>
            <a:r>
              <a:rPr lang="en-US" altLang="es-ES" b="1"/>
              <a:t>for</a:t>
            </a:r>
            <a:r>
              <a:rPr lang="en-US" altLang="es-ES"/>
              <a:t> </a:t>
            </a:r>
            <a:r>
              <a:rPr lang="en-US" altLang="es-ES" b="1"/>
              <a:t>each</a:t>
            </a:r>
            <a:r>
              <a:rPr lang="en-US" altLang="es-ES"/>
              <a:t> independent set I</a:t>
            </a:r>
            <a:r>
              <a:rPr lang="en-US" altLang="es-ES" baseline="-25000"/>
              <a:t>i</a:t>
            </a:r>
            <a:r>
              <a:rPr lang="en-US" altLang="es-ES"/>
              <a:t> </a:t>
            </a:r>
            <a:r>
              <a:rPr lang="en-US" altLang="es-ES">
                <a:sym typeface="Symbol" pitchFamily="18" charset="2"/>
              </a:rPr>
              <a:t></a:t>
            </a:r>
            <a:r>
              <a:rPr lang="en-US" altLang="es-ES"/>
              <a:t> I </a:t>
            </a:r>
            <a:r>
              <a:rPr lang="en-US" altLang="es-ES" b="1"/>
              <a:t>do</a:t>
            </a:r>
            <a:endParaRPr lang="es-ES" altLang="es-ES"/>
          </a:p>
          <a:p>
            <a:pPr marL="342900" indent="-342900">
              <a:buClr>
                <a:srgbClr val="FF0000"/>
              </a:buClr>
              <a:buFontTx/>
              <a:buAutoNum type="arabicPeriod" startAt="7"/>
            </a:pPr>
            <a:r>
              <a:rPr lang="en-US" altLang="es-ES"/>
              <a:t>       </a:t>
            </a:r>
            <a:r>
              <a:rPr lang="en-US" altLang="es-ES" b="1"/>
              <a:t>for</a:t>
            </a:r>
            <a:r>
              <a:rPr lang="en-US" altLang="es-ES"/>
              <a:t> </a:t>
            </a:r>
            <a:r>
              <a:rPr lang="en-US" altLang="es-ES" b="1"/>
              <a:t>each</a:t>
            </a:r>
            <a:r>
              <a:rPr lang="en-US" altLang="es-ES"/>
              <a:t> vertex </a:t>
            </a:r>
            <a:r>
              <a:rPr lang="en-US" altLang="es-ES" i="1"/>
              <a:t>v</a:t>
            </a:r>
            <a:r>
              <a:rPr lang="en-US" altLang="es-ES"/>
              <a:t> </a:t>
            </a:r>
            <a:r>
              <a:rPr lang="en-US" altLang="es-ES">
                <a:sym typeface="Symbol" pitchFamily="18" charset="2"/>
              </a:rPr>
              <a:t></a:t>
            </a:r>
            <a:r>
              <a:rPr lang="en-US" altLang="es-ES"/>
              <a:t> I</a:t>
            </a:r>
            <a:r>
              <a:rPr lang="en-US" altLang="es-ES" baseline="-25000"/>
              <a:t>i</a:t>
            </a:r>
            <a:r>
              <a:rPr lang="en-US" altLang="es-ES"/>
              <a:t> </a:t>
            </a:r>
            <a:r>
              <a:rPr lang="en-US" altLang="es-ES" b="1"/>
              <a:t>in parallel do</a:t>
            </a:r>
            <a:endParaRPr lang="es-ES" altLang="es-ES"/>
          </a:p>
          <a:p>
            <a:pPr marL="342900" indent="-342900">
              <a:buClr>
                <a:srgbClr val="FF0000"/>
              </a:buClr>
              <a:buFontTx/>
              <a:buAutoNum type="arabicPeriod" startAt="7"/>
            </a:pPr>
            <a:r>
              <a:rPr lang="en-US" altLang="es-ES"/>
              <a:t> 	</a:t>
            </a:r>
            <a:r>
              <a:rPr lang="en-US" altLang="es-ES" i="1">
                <a:latin typeface="Georgia" pitchFamily="18" charset="0"/>
              </a:rPr>
              <a:t>x</a:t>
            </a:r>
            <a:r>
              <a:rPr lang="en-US" altLang="en-GB" i="1">
                <a:latin typeface="Georgia" pitchFamily="18" charset="0"/>
              </a:rPr>
              <a:t>’</a:t>
            </a:r>
            <a:r>
              <a:rPr lang="en-US" altLang="ja-JP" i="1" baseline="-25000">
                <a:latin typeface="Georgia" pitchFamily="18" charset="0"/>
              </a:rPr>
              <a:t>v</a:t>
            </a:r>
            <a:r>
              <a:rPr lang="es-ES" altLang="ja-JP"/>
              <a:t> </a:t>
            </a:r>
            <a:r>
              <a:rPr lang="en-US" altLang="ja-JP"/>
              <a:t>← OptimizeNode(</a:t>
            </a:r>
            <a:r>
              <a:rPr lang="en-US" altLang="ja-JP" i="1">
                <a:latin typeface="Georgia" pitchFamily="18" charset="0"/>
              </a:rPr>
              <a:t>x</a:t>
            </a:r>
            <a:r>
              <a:rPr lang="en-US" altLang="ja-JP" i="1" baseline="-25000">
                <a:latin typeface="Georgia" pitchFamily="18" charset="0"/>
              </a:rPr>
              <a:t>v</a:t>
            </a:r>
            <a:r>
              <a:rPr lang="en-US" altLang="ja-JP"/>
              <a:t>,N</a:t>
            </a:r>
            <a:r>
              <a:rPr lang="en-US" altLang="ja-JP" i="1" baseline="-25000"/>
              <a:t>v</a:t>
            </a:r>
            <a:r>
              <a:rPr lang="en-US" altLang="ja-JP"/>
              <a:t>)</a:t>
            </a:r>
            <a:endParaRPr lang="es-ES" altLang="ja-JP"/>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a:t>     Q ← quality(</a:t>
            </a:r>
            <a:r>
              <a:rPr lang="es-ES" altLang="es-ES" i="1"/>
              <a:t>M</a:t>
            </a:r>
            <a:r>
              <a:rPr lang="en-US" altLang="es-ES"/>
              <a:t>)</a:t>
            </a:r>
            <a:endParaRPr lang="es-ES" altLang="es-ES"/>
          </a:p>
          <a:p>
            <a:pPr marL="342900" indent="-342900">
              <a:buClr>
                <a:srgbClr val="FF0000"/>
              </a:buClr>
              <a:buFontTx/>
              <a:buAutoNum type="arabicPeriod" startAt="7"/>
            </a:pPr>
            <a:r>
              <a:rPr lang="en-US" altLang="es-ES"/>
              <a:t>     k ← k+1</a:t>
            </a:r>
            <a:endParaRPr lang="es-ES" altLang="es-ES"/>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b="1"/>
              <a:t> end procedure</a:t>
            </a:r>
            <a:endParaRPr lang="es-ES" altLang="es-ES" b="1"/>
          </a:p>
        </p:txBody>
      </p:sp>
      <p:sp>
        <p:nvSpPr>
          <p:cNvPr id="27655" name="6 CuadroTexto"/>
          <p:cNvSpPr txBox="1">
            <a:spLocks noChangeArrowheads="1"/>
          </p:cNvSpPr>
          <p:nvPr/>
        </p:nvSpPr>
        <p:spPr bwMode="auto">
          <a:xfrm>
            <a:off x="395288" y="4868863"/>
            <a:ext cx="3671887" cy="923925"/>
          </a:xfrm>
          <a:prstGeom prst="rect">
            <a:avLst/>
          </a:prstGeom>
          <a:noFill/>
          <a:ln w="9525">
            <a:noFill/>
            <a:miter lim="800000"/>
            <a:headEnd/>
            <a:tailEnd/>
          </a:ln>
        </p:spPr>
        <p:txBody>
          <a:bodyPr>
            <a:spAutoFit/>
          </a:bodyPr>
          <a:lstStyle/>
          <a:p>
            <a:pPr algn="ctr"/>
            <a:r>
              <a:rPr lang="en-US" altLang="es-ES" b="1">
                <a:solidFill>
                  <a:srgbClr val="3333CC"/>
                </a:solidFill>
              </a:rPr>
              <a:t>This parallel algorithm optimize in parallel the nodes of each independent set</a:t>
            </a:r>
            <a:endParaRPr lang="es-ES" altLang="es-ES" b="1">
              <a:solidFill>
                <a:srgbClr val="3333CC"/>
              </a:solidFill>
            </a:endParaRPr>
          </a:p>
        </p:txBody>
      </p:sp>
      <p:sp>
        <p:nvSpPr>
          <p:cNvPr id="27656" name="8 Rectángulo redondeado"/>
          <p:cNvSpPr>
            <a:spLocks noChangeArrowheads="1"/>
          </p:cNvSpPr>
          <p:nvPr/>
        </p:nvSpPr>
        <p:spPr bwMode="auto">
          <a:xfrm>
            <a:off x="4932363" y="3860800"/>
            <a:ext cx="4032250" cy="863600"/>
          </a:xfrm>
          <a:prstGeom prst="roundRect">
            <a:avLst>
              <a:gd name="adj" fmla="val 16667"/>
            </a:avLst>
          </a:prstGeom>
          <a:noFill/>
          <a:ln w="9525">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9" name="8 Flecha derecha"/>
          <p:cNvSpPr/>
          <p:nvPr/>
        </p:nvSpPr>
        <p:spPr bwMode="auto">
          <a:xfrm rot="14393363">
            <a:off x="8089901" y="4311650"/>
            <a:ext cx="792162" cy="433387"/>
          </a:xfrm>
          <a:prstGeom prst="rightArrow">
            <a:avLst/>
          </a:prstGeom>
          <a:noFill/>
          <a:ln w="38100" cap="flat" cmpd="sng" algn="ctr">
            <a:solidFill>
              <a:schemeClr val="accent6">
                <a:lumMod val="60000"/>
                <a:lumOff val="40000"/>
              </a:schemeClr>
            </a:solidFill>
            <a:prstDash val="solid"/>
            <a:round/>
            <a:headEnd type="none" w="sm" len="sm"/>
            <a:tailEnd type="stealth" w="med" len="lg"/>
          </a:ln>
          <a:effectLst/>
        </p:spPr>
        <p:txBody>
          <a:bodyPr/>
          <a:lstStyle/>
          <a:p>
            <a:pPr eaLnBrk="0" hangingPunct="0">
              <a:defRPr/>
            </a:pPr>
            <a:endParaRPr lang="es-ES" sz="2400">
              <a:latin typeface="Times New Roman" charset="0"/>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6 Marcador de contenido"/>
          <p:cNvSpPr>
            <a:spLocks noGrp="1"/>
          </p:cNvSpPr>
          <p:nvPr>
            <p:ph idx="1"/>
          </p:nvPr>
        </p:nvSpPr>
        <p:spPr>
          <a:xfrm>
            <a:off x="71438" y="2205038"/>
            <a:ext cx="4140200" cy="3887787"/>
          </a:xfrm>
        </p:spPr>
        <p:txBody>
          <a:bodyPr/>
          <a:lstStyle/>
          <a:p>
            <a:pPr>
              <a:buFontTx/>
              <a:buAutoNum type="arabicPeriod"/>
            </a:pPr>
            <a:r>
              <a:rPr lang="en-US" altLang="es-ES" sz="1800" smtClean="0">
                <a:ea typeface="ＭＳ Ｐゴシック" pitchFamily="34" charset="-128"/>
              </a:rPr>
              <a:t>function</a:t>
            </a:r>
            <a:r>
              <a:rPr lang="en-US" altLang="es-ES" sz="1800" b="0" smtClean="0">
                <a:ea typeface="ＭＳ Ｐゴシック" pitchFamily="34" charset="-128"/>
              </a:rPr>
              <a:t> OptimizeNode(</a:t>
            </a:r>
            <a:r>
              <a:rPr lang="en-US" altLang="es-ES" sz="1800" b="0" i="1" smtClean="0">
                <a:latin typeface="Georgia" pitchFamily="18" charset="0"/>
                <a:ea typeface="ＭＳ Ｐゴシック" pitchFamily="34" charset="-128"/>
              </a:rPr>
              <a:t>x</a:t>
            </a:r>
            <a:r>
              <a:rPr lang="en-U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a:t>
            </a:r>
            <a:r>
              <a:rPr lang="es-ES" altLang="es-ES" sz="1800" b="0" smtClean="0">
                <a:latin typeface="Castellar" pitchFamily="18" charset="0"/>
                <a:ea typeface="ＭＳ Ｐゴシック" pitchFamily="34" charset="-128"/>
              </a:rPr>
              <a:t> N</a:t>
            </a:r>
            <a:r>
              <a:rPr lang="es-E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   </a:t>
            </a:r>
            <a:endParaRPr lang="es-ES" altLang="es-ES" sz="1800" b="0" smtClean="0">
              <a:ea typeface="ＭＳ Ｐゴシック" pitchFamily="34" charset="-128"/>
            </a:endParaRPr>
          </a:p>
          <a:p>
            <a:pPr>
              <a:buFontTx/>
              <a:buAutoNum type="arabicPeriod"/>
            </a:pPr>
            <a:r>
              <a:rPr lang="en-US" altLang="es-ES" sz="1800" b="0" smtClean="0">
                <a:ea typeface="ＭＳ Ｐゴシック" pitchFamily="34" charset="-128"/>
              </a:rPr>
              <a:t>   Optimize objective function K(</a:t>
            </a:r>
            <a:r>
              <a:rPr lang="en-US" altLang="es-ES" sz="1800" b="0" i="1" smtClean="0">
                <a:latin typeface="Georgia" pitchFamily="18" charset="0"/>
                <a:ea typeface="ＭＳ Ｐゴシック" pitchFamily="34" charset="-128"/>
              </a:rPr>
              <a:t>x</a:t>
            </a:r>
            <a:r>
              <a:rPr lang="en-US" altLang="es-ES" sz="1800" i="1" baseline="-25000" smtClean="0">
                <a:latin typeface="Georgia" pitchFamily="18" charset="0"/>
                <a:ea typeface="ＭＳ Ｐゴシック" pitchFamily="34" charset="-128"/>
              </a:rPr>
              <a:t>v</a:t>
            </a:r>
            <a:r>
              <a:rPr lang="en-US" altLang="es-ES" sz="1800" b="0" smtClean="0">
                <a:ea typeface="ＭＳ Ｐゴシック" pitchFamily="34" charset="-128"/>
              </a:rPr>
              <a:t>)</a:t>
            </a:r>
            <a:endParaRPr lang="es-ES" altLang="es-ES" sz="1800" b="0" smtClean="0">
              <a:ea typeface="ＭＳ Ｐゴシック" pitchFamily="34" charset="-128"/>
            </a:endParaRPr>
          </a:p>
          <a:p>
            <a:pPr>
              <a:buFontTx/>
              <a:buAutoNum type="arabicPeriod"/>
            </a:pPr>
            <a:r>
              <a:rPr lang="en-US" altLang="es-ES" sz="1800" smtClean="0">
                <a:ea typeface="ＭＳ Ｐゴシック" pitchFamily="34" charset="-128"/>
              </a:rPr>
              <a:t>end function</a:t>
            </a:r>
            <a:endParaRPr lang="es-ES" altLang="es-ES" sz="1800" smtClean="0">
              <a:ea typeface="ＭＳ Ｐゴシック" pitchFamily="34" charset="-128"/>
            </a:endParaRPr>
          </a:p>
          <a:p>
            <a:pPr>
              <a:buFontTx/>
              <a:buAutoNum type="arabicPeriod"/>
            </a:pPr>
            <a:r>
              <a:rPr lang="en-US" altLang="es-ES" sz="1800" smtClean="0">
                <a:ea typeface="ＭＳ Ｐゴシック" pitchFamily="34" charset="-128"/>
              </a:rPr>
              <a:t>procedure</a:t>
            </a:r>
            <a:r>
              <a:rPr lang="en-US" altLang="es-ES" sz="1800" b="0" smtClean="0">
                <a:ea typeface="ＭＳ Ｐゴシック" pitchFamily="34" charset="-128"/>
              </a:rPr>
              <a:t> Coloring(G=(V,E))</a:t>
            </a:r>
            <a:endParaRPr lang="es-ES" altLang="es-ES" sz="1800" b="0" smtClean="0">
              <a:ea typeface="ＭＳ Ｐゴシック" pitchFamily="34" charset="-128"/>
            </a:endParaRPr>
          </a:p>
          <a:p>
            <a:pPr>
              <a:buFontTx/>
              <a:buAutoNum type="arabicPeriod"/>
            </a:pPr>
            <a:r>
              <a:rPr lang="en-US" altLang="es-ES" sz="1800" b="0" smtClean="0">
                <a:ea typeface="ＭＳ Ｐゴシック" pitchFamily="34" charset="-128"/>
              </a:rPr>
              <a:t>G is partitioned into independent sets I={I</a:t>
            </a:r>
            <a:r>
              <a:rPr lang="en-US" altLang="es-ES" sz="1800" b="0" baseline="-25000" smtClean="0">
                <a:ea typeface="ＭＳ Ｐゴシック" pitchFamily="34" charset="-128"/>
              </a:rPr>
              <a:t>1</a:t>
            </a:r>
            <a:r>
              <a:rPr lang="en-US" altLang="es-ES" sz="1800" b="0" smtClean="0">
                <a:ea typeface="ＭＳ Ｐゴシック" pitchFamily="34" charset="-128"/>
              </a:rPr>
              <a:t>, I</a:t>
            </a:r>
            <a:r>
              <a:rPr lang="en-US" altLang="es-ES" sz="1800" b="0" baseline="-25000" smtClean="0">
                <a:ea typeface="ＭＳ Ｐゴシック" pitchFamily="34" charset="-128"/>
              </a:rPr>
              <a:t>2</a:t>
            </a:r>
            <a:r>
              <a:rPr lang="en-US" altLang="es-ES" sz="1800" b="0" smtClean="0">
                <a:ea typeface="ＭＳ Ｐゴシック" pitchFamily="34" charset="-128"/>
              </a:rPr>
              <a:t>, …} using C</a:t>
            </a:r>
            <a:r>
              <a:rPr lang="en-US" altLang="es-ES" sz="1800" b="0" baseline="-25000" smtClean="0">
                <a:ea typeface="ＭＳ Ｐゴシック" pitchFamily="34" charset="-128"/>
              </a:rPr>
              <a:t>1</a:t>
            </a:r>
            <a:r>
              <a:rPr lang="en-US" altLang="es-ES" sz="1800" b="0" smtClean="0">
                <a:ea typeface="ＭＳ Ｐゴシック" pitchFamily="34" charset="-128"/>
              </a:rPr>
              <a:t>, C</a:t>
            </a:r>
            <a:r>
              <a:rPr lang="en-US" altLang="es-ES" sz="1800" b="0" baseline="-25000" smtClean="0">
                <a:ea typeface="ＭＳ Ｐゴシック" pitchFamily="34" charset="-128"/>
              </a:rPr>
              <a:t>2</a:t>
            </a:r>
            <a:r>
              <a:rPr lang="en-US" altLang="es-ES" sz="1800" b="0" smtClean="0">
                <a:ea typeface="ＭＳ Ｐゴシック" pitchFamily="34" charset="-128"/>
              </a:rPr>
              <a:t> or C</a:t>
            </a:r>
            <a:r>
              <a:rPr lang="en-US" altLang="es-ES" sz="1800" b="0" baseline="-25000" smtClean="0">
                <a:ea typeface="ＭＳ Ｐゴシック" pitchFamily="34" charset="-128"/>
              </a:rPr>
              <a:t>3</a:t>
            </a:r>
            <a:r>
              <a:rPr lang="en-US" altLang="es-ES" sz="1800" b="0" smtClean="0">
                <a:ea typeface="ＭＳ Ｐゴシック" pitchFamily="34" charset="-128"/>
              </a:rPr>
              <a:t> coloring algorithm</a:t>
            </a:r>
            <a:endParaRPr lang="es-ES" altLang="es-ES" sz="1800" b="0" smtClean="0">
              <a:ea typeface="ＭＳ Ｐゴシック" pitchFamily="34" charset="-128"/>
            </a:endParaRPr>
          </a:p>
          <a:p>
            <a:pPr>
              <a:buFontTx/>
              <a:buAutoNum type="arabicPeriod"/>
            </a:pPr>
            <a:r>
              <a:rPr lang="en-US" altLang="es-ES" sz="1800" smtClean="0">
                <a:ea typeface="ＭＳ Ｐゴシック" pitchFamily="34" charset="-128"/>
              </a:rPr>
              <a:t>end procedure</a:t>
            </a:r>
            <a:endParaRPr lang="es-ES" altLang="es-ES" sz="1800" smtClean="0">
              <a:ea typeface="ＭＳ Ｐゴシック" pitchFamily="34" charset="-128"/>
            </a:endParaRPr>
          </a:p>
        </p:txBody>
      </p:sp>
      <p:sp>
        <p:nvSpPr>
          <p:cNvPr id="28675"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The novel parallel algorithm</a:t>
            </a:r>
            <a:endParaRPr lang="es-ES" altLang="es-ES" smtClean="0">
              <a:ea typeface="ＭＳ Ｐゴシック" pitchFamily="34" charset="-128"/>
            </a:endParaRPr>
          </a:p>
        </p:txBody>
      </p:sp>
      <p:sp>
        <p:nvSpPr>
          <p:cNvPr id="6" name="Rectangle 3"/>
          <p:cNvSpPr txBox="1">
            <a:spLocks noChangeArrowheads="1"/>
          </p:cNvSpPr>
          <p:nvPr/>
        </p:nvSpPr>
        <p:spPr bwMode="auto">
          <a:xfrm>
            <a:off x="250825" y="765175"/>
            <a:ext cx="8642350" cy="1708150"/>
          </a:xfrm>
          <a:prstGeom prst="rect">
            <a:avLst/>
          </a:prstGeom>
          <a:noFill/>
          <a:ln w="9525">
            <a:noFill/>
            <a:miter lim="800000"/>
            <a:headEnd/>
            <a:tailEnd/>
          </a:ln>
        </p:spPr>
        <p:txBody>
          <a:bodyPr lIns="73025" tIns="36512" rIns="73025" bIns="36512"/>
          <a:lstStyle>
            <a:lvl1pPr marL="482600" indent="-482600" algn="l" defTabSz="479425" rtl="0" eaLnBrk="1" fontAlgn="base" hangingPunct="1">
              <a:lnSpc>
                <a:spcPct val="90000"/>
              </a:lnSpc>
              <a:spcBef>
                <a:spcPct val="30000"/>
              </a:spcBef>
              <a:spcAft>
                <a:spcPct val="0"/>
              </a:spcAft>
              <a:buClr>
                <a:schemeClr val="accent1"/>
              </a:buClr>
              <a:buSzPct val="100000"/>
              <a:buChar char="•"/>
              <a:defRPr sz="2400" b="1">
                <a:solidFill>
                  <a:schemeClr val="tx1"/>
                </a:solidFill>
                <a:latin typeface="+mn-lt"/>
                <a:ea typeface="+mn-ea"/>
                <a:cs typeface="+mn-cs"/>
              </a:defRPr>
            </a:lvl1pPr>
            <a:lvl2pPr marL="1052513" indent="-379413" algn="l" defTabSz="479425" rtl="0" eaLnBrk="1" fontAlgn="base" hangingPunct="1">
              <a:lnSpc>
                <a:spcPct val="90000"/>
              </a:lnSpc>
              <a:spcBef>
                <a:spcPct val="30000"/>
              </a:spcBef>
              <a:spcAft>
                <a:spcPct val="0"/>
              </a:spcAft>
              <a:buClr>
                <a:schemeClr val="accent2"/>
              </a:buClr>
              <a:buSzPct val="100000"/>
              <a:buChar char="•"/>
              <a:defRPr sz="2400" b="1">
                <a:solidFill>
                  <a:schemeClr val="tx1"/>
                </a:solidFill>
                <a:latin typeface="+mn-lt"/>
              </a:defRPr>
            </a:lvl2pPr>
            <a:lvl3pPr marL="1439863" indent="-196850" algn="l" defTabSz="479425" rtl="0" eaLnBrk="1" fontAlgn="base" hangingPunct="1">
              <a:lnSpc>
                <a:spcPct val="90000"/>
              </a:lnSpc>
              <a:spcBef>
                <a:spcPct val="30000"/>
              </a:spcBef>
              <a:spcAft>
                <a:spcPct val="0"/>
              </a:spcAft>
              <a:buSzPct val="100000"/>
              <a:buChar char="–"/>
              <a:defRPr sz="2400" b="1">
                <a:solidFill>
                  <a:schemeClr val="tx1"/>
                </a:solidFill>
                <a:latin typeface="+mn-lt"/>
              </a:defRPr>
            </a:lvl3pPr>
            <a:lvl4pPr marL="1766888" indent="-136525" algn="l" defTabSz="479425" rtl="0" eaLnBrk="1" fontAlgn="base" hangingPunct="1">
              <a:lnSpc>
                <a:spcPct val="90000"/>
              </a:lnSpc>
              <a:spcBef>
                <a:spcPct val="30000"/>
              </a:spcBef>
              <a:spcAft>
                <a:spcPct val="0"/>
              </a:spcAft>
              <a:buSzPct val="100000"/>
              <a:buChar char="•"/>
              <a:defRPr b="1">
                <a:solidFill>
                  <a:schemeClr val="tx1"/>
                </a:solidFill>
                <a:latin typeface="+mn-lt"/>
              </a:defRPr>
            </a:lvl4pPr>
            <a:lvl5pPr marL="21177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5pPr>
            <a:lvl6pPr marL="25749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6pPr>
            <a:lvl7pPr marL="30321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7pPr>
            <a:lvl8pPr marL="34893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8pPr>
            <a:lvl9pPr marL="39465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9pPr>
          </a:lstStyle>
          <a:p>
            <a:pPr>
              <a:defRPr/>
            </a:pPr>
            <a:r>
              <a:rPr lang="en-US" sz="3200" u="sng" kern="0" dirty="0" smtClean="0"/>
              <a:t>Parallel</a:t>
            </a:r>
            <a:r>
              <a:rPr lang="en-US" sz="3200" kern="0" dirty="0" smtClean="0"/>
              <a:t> algorithm (</a:t>
            </a:r>
            <a:r>
              <a:rPr lang="en-US" sz="3200" kern="0" dirty="0" err="1">
                <a:solidFill>
                  <a:srgbClr val="FF0000"/>
                </a:solidFill>
              </a:rPr>
              <a:t>pSUS</a:t>
            </a:r>
            <a:r>
              <a:rPr lang="en-US" sz="3200" kern="0" dirty="0"/>
              <a:t>) for the simultaneous untangling and smoothing of a tetrahedral mesh </a:t>
            </a:r>
            <a:r>
              <a:rPr lang="en-US" sz="3200" i="1" kern="0" dirty="0" smtClean="0"/>
              <a:t>M</a:t>
            </a:r>
            <a:endParaRPr lang="es-ES" sz="1600" kern="0" dirty="0">
              <a:latin typeface="Courier New" pitchFamily="49" charset="0"/>
              <a:cs typeface="Courier New" pitchFamily="49" charset="0"/>
            </a:endParaRPr>
          </a:p>
        </p:txBody>
      </p:sp>
      <p:cxnSp>
        <p:nvCxnSpPr>
          <p:cNvPr id="28677" name="3 Conector recto"/>
          <p:cNvCxnSpPr>
            <a:cxnSpLocks noChangeShapeType="1"/>
          </p:cNvCxnSpPr>
          <p:nvPr/>
        </p:nvCxnSpPr>
        <p:spPr bwMode="auto">
          <a:xfrm>
            <a:off x="4211638" y="2276475"/>
            <a:ext cx="73025" cy="4248150"/>
          </a:xfrm>
          <a:prstGeom prst="line">
            <a:avLst/>
          </a:prstGeom>
          <a:noFill/>
          <a:ln w="9525">
            <a:solidFill>
              <a:schemeClr val="tx1"/>
            </a:solidFill>
            <a:round/>
            <a:headEnd/>
            <a:tailEnd/>
          </a:ln>
        </p:spPr>
      </p:cxnSp>
      <p:sp>
        <p:nvSpPr>
          <p:cNvPr id="28678" name="6 Marcador de contenido"/>
          <p:cNvSpPr txBox="1">
            <a:spLocks/>
          </p:cNvSpPr>
          <p:nvPr/>
        </p:nvSpPr>
        <p:spPr bwMode="auto">
          <a:xfrm>
            <a:off x="4392613" y="2205038"/>
            <a:ext cx="4751387" cy="3887787"/>
          </a:xfrm>
          <a:prstGeom prst="rect">
            <a:avLst/>
          </a:prstGeom>
          <a:noFill/>
          <a:ln w="9525">
            <a:noFill/>
            <a:miter lim="800000"/>
            <a:headEnd/>
            <a:tailEnd/>
          </a:ln>
        </p:spPr>
        <p:txBody>
          <a:bodyPr lIns="73025" tIns="36512" rIns="73025" bIns="36512"/>
          <a:lstStyle/>
          <a:p>
            <a:pPr marL="342900" indent="-342900">
              <a:buClr>
                <a:srgbClr val="FF0000"/>
              </a:buClr>
              <a:buFontTx/>
              <a:buAutoNum type="arabicPeriod" startAt="7"/>
            </a:pPr>
            <a:r>
              <a:rPr lang="en-US" altLang="es-ES" b="1"/>
              <a:t>procedure</a:t>
            </a:r>
            <a:r>
              <a:rPr lang="en-US" altLang="es-ES"/>
              <a:t> </a:t>
            </a:r>
            <a:r>
              <a:rPr lang="en-US" altLang="es-ES">
                <a:solidFill>
                  <a:srgbClr val="FF0000"/>
                </a:solidFill>
              </a:rPr>
              <a:t>pSUS</a:t>
            </a:r>
            <a:endParaRPr lang="es-ES" altLang="es-ES">
              <a:solidFill>
                <a:srgbClr val="FF0000"/>
              </a:solidFill>
            </a:endParaRPr>
          </a:p>
          <a:p>
            <a:pPr marL="342900" indent="-342900">
              <a:buClr>
                <a:srgbClr val="FF0000"/>
              </a:buClr>
              <a:buFontTx/>
              <a:buAutoNum type="arabicPeriod" startAt="7"/>
            </a:pPr>
            <a:r>
              <a:rPr lang="en-US" altLang="es-ES"/>
              <a:t>   I ← Coloring(G=(V,E))          </a:t>
            </a:r>
            <a:endParaRPr lang="es-ES" altLang="es-ES"/>
          </a:p>
          <a:p>
            <a:pPr marL="342900" indent="-342900">
              <a:buClr>
                <a:srgbClr val="FF0000"/>
              </a:buClr>
              <a:buFontTx/>
              <a:buAutoNum type="arabicPeriod" startAt="7"/>
            </a:pPr>
            <a:r>
              <a:rPr lang="en-US" altLang="es-ES"/>
              <a:t>   k ← 0</a:t>
            </a:r>
            <a:endParaRPr lang="es-ES" altLang="es-ES"/>
          </a:p>
          <a:p>
            <a:pPr marL="342900" indent="-342900">
              <a:buClr>
                <a:srgbClr val="FF0000"/>
              </a:buClr>
              <a:buFontTx/>
              <a:buAutoNum type="arabicPeriod" startAt="7"/>
            </a:pPr>
            <a:r>
              <a:rPr lang="en-US" altLang="es-ES"/>
              <a:t>   Q ← 0</a:t>
            </a:r>
            <a:endParaRPr lang="es-ES" altLang="es-ES"/>
          </a:p>
          <a:p>
            <a:pPr marL="342900" indent="-342900">
              <a:buClr>
                <a:srgbClr val="FF0000"/>
              </a:buClr>
              <a:buFontTx/>
              <a:buAutoNum type="arabicPeriod" startAt="7"/>
            </a:pPr>
            <a:r>
              <a:rPr lang="en-US" altLang="es-ES"/>
              <a:t>   </a:t>
            </a:r>
            <a:r>
              <a:rPr lang="en-US" altLang="es-ES" b="1"/>
              <a:t>while</a:t>
            </a:r>
            <a:r>
              <a:rPr lang="en-US" altLang="es-ES"/>
              <a:t> Q &lt; </a:t>
            </a:r>
            <a:r>
              <a:rPr lang="en-US" altLang="es-ES">
                <a:sym typeface="Symbol" pitchFamily="18" charset="2"/>
              </a:rPr>
              <a:t></a:t>
            </a:r>
            <a:r>
              <a:rPr lang="en-US" altLang="es-ES"/>
              <a:t> </a:t>
            </a:r>
            <a:r>
              <a:rPr lang="en-US" altLang="es-ES" b="1"/>
              <a:t>and</a:t>
            </a:r>
            <a:r>
              <a:rPr lang="en-US" altLang="es-ES"/>
              <a:t> k &lt; maxIter </a:t>
            </a:r>
            <a:r>
              <a:rPr lang="en-US" altLang="es-ES" b="1"/>
              <a:t>do</a:t>
            </a:r>
            <a:endParaRPr lang="es-ES" altLang="es-ES"/>
          </a:p>
          <a:p>
            <a:pPr marL="342900" indent="-342900">
              <a:buClr>
                <a:srgbClr val="FF0000"/>
              </a:buClr>
              <a:buFontTx/>
              <a:buAutoNum type="arabicPeriod" startAt="7"/>
            </a:pPr>
            <a:r>
              <a:rPr lang="en-US" altLang="es-ES"/>
              <a:t>     </a:t>
            </a:r>
            <a:r>
              <a:rPr lang="en-US" altLang="es-ES" b="1"/>
              <a:t>for</a:t>
            </a:r>
            <a:r>
              <a:rPr lang="en-US" altLang="es-ES"/>
              <a:t> </a:t>
            </a:r>
            <a:r>
              <a:rPr lang="en-US" altLang="es-ES" b="1"/>
              <a:t>each</a:t>
            </a:r>
            <a:r>
              <a:rPr lang="en-US" altLang="es-ES"/>
              <a:t> independent set I</a:t>
            </a:r>
            <a:r>
              <a:rPr lang="en-US" altLang="es-ES" baseline="-25000"/>
              <a:t>i</a:t>
            </a:r>
            <a:r>
              <a:rPr lang="en-US" altLang="es-ES"/>
              <a:t> </a:t>
            </a:r>
            <a:r>
              <a:rPr lang="en-US" altLang="es-ES">
                <a:sym typeface="Symbol" pitchFamily="18" charset="2"/>
              </a:rPr>
              <a:t></a:t>
            </a:r>
            <a:r>
              <a:rPr lang="en-US" altLang="es-ES"/>
              <a:t> I </a:t>
            </a:r>
            <a:r>
              <a:rPr lang="en-US" altLang="es-ES" b="1"/>
              <a:t>do</a:t>
            </a:r>
            <a:endParaRPr lang="es-ES" altLang="es-ES"/>
          </a:p>
          <a:p>
            <a:pPr marL="342900" indent="-342900">
              <a:buClr>
                <a:srgbClr val="FF0000"/>
              </a:buClr>
              <a:buFontTx/>
              <a:buAutoNum type="arabicPeriod" startAt="7"/>
            </a:pPr>
            <a:r>
              <a:rPr lang="en-US" altLang="es-ES"/>
              <a:t>       </a:t>
            </a:r>
            <a:r>
              <a:rPr lang="en-US" altLang="es-ES" b="1"/>
              <a:t>for</a:t>
            </a:r>
            <a:r>
              <a:rPr lang="en-US" altLang="es-ES"/>
              <a:t> </a:t>
            </a:r>
            <a:r>
              <a:rPr lang="en-US" altLang="es-ES" b="1"/>
              <a:t>each</a:t>
            </a:r>
            <a:r>
              <a:rPr lang="en-US" altLang="es-ES"/>
              <a:t> vertex </a:t>
            </a:r>
            <a:r>
              <a:rPr lang="en-US" altLang="es-ES" i="1"/>
              <a:t>v</a:t>
            </a:r>
            <a:r>
              <a:rPr lang="en-US" altLang="es-ES"/>
              <a:t> </a:t>
            </a:r>
            <a:r>
              <a:rPr lang="en-US" altLang="es-ES">
                <a:sym typeface="Symbol" pitchFamily="18" charset="2"/>
              </a:rPr>
              <a:t></a:t>
            </a:r>
            <a:r>
              <a:rPr lang="en-US" altLang="es-ES"/>
              <a:t> I</a:t>
            </a:r>
            <a:r>
              <a:rPr lang="en-US" altLang="es-ES" baseline="-25000"/>
              <a:t>i</a:t>
            </a:r>
            <a:r>
              <a:rPr lang="en-US" altLang="es-ES"/>
              <a:t> </a:t>
            </a:r>
            <a:r>
              <a:rPr lang="en-US" altLang="es-ES" b="1"/>
              <a:t>in parallel do</a:t>
            </a:r>
            <a:endParaRPr lang="es-ES" altLang="es-ES"/>
          </a:p>
          <a:p>
            <a:pPr marL="342900" indent="-342900">
              <a:buClr>
                <a:srgbClr val="FF0000"/>
              </a:buClr>
              <a:buFontTx/>
              <a:buAutoNum type="arabicPeriod" startAt="7"/>
            </a:pPr>
            <a:r>
              <a:rPr lang="en-US" altLang="es-ES"/>
              <a:t> 	</a:t>
            </a:r>
            <a:r>
              <a:rPr lang="en-US" altLang="es-ES" i="1">
                <a:latin typeface="Georgia" pitchFamily="18" charset="0"/>
              </a:rPr>
              <a:t>x</a:t>
            </a:r>
            <a:r>
              <a:rPr lang="en-US" altLang="en-GB" i="1">
                <a:latin typeface="Georgia" pitchFamily="18" charset="0"/>
              </a:rPr>
              <a:t>’</a:t>
            </a:r>
            <a:r>
              <a:rPr lang="en-US" altLang="ja-JP" i="1" baseline="-25000">
                <a:latin typeface="Georgia" pitchFamily="18" charset="0"/>
              </a:rPr>
              <a:t>v</a:t>
            </a:r>
            <a:r>
              <a:rPr lang="es-ES" altLang="ja-JP"/>
              <a:t> </a:t>
            </a:r>
            <a:r>
              <a:rPr lang="en-US" altLang="ja-JP"/>
              <a:t>← OptimizeNode(</a:t>
            </a:r>
            <a:r>
              <a:rPr lang="en-US" altLang="ja-JP" i="1">
                <a:latin typeface="Georgia" pitchFamily="18" charset="0"/>
              </a:rPr>
              <a:t>x</a:t>
            </a:r>
            <a:r>
              <a:rPr lang="en-US" altLang="ja-JP" i="1" baseline="-25000">
                <a:latin typeface="Georgia" pitchFamily="18" charset="0"/>
              </a:rPr>
              <a:t>v</a:t>
            </a:r>
            <a:r>
              <a:rPr lang="en-US" altLang="ja-JP"/>
              <a:t>,N</a:t>
            </a:r>
            <a:r>
              <a:rPr lang="en-US" altLang="ja-JP" i="1" baseline="-25000"/>
              <a:t>v</a:t>
            </a:r>
            <a:r>
              <a:rPr lang="en-US" altLang="ja-JP"/>
              <a:t>)</a:t>
            </a:r>
            <a:endParaRPr lang="es-ES" altLang="ja-JP"/>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a:t>     Q ← quality(</a:t>
            </a:r>
            <a:r>
              <a:rPr lang="es-ES" altLang="es-ES" i="1"/>
              <a:t>M</a:t>
            </a:r>
            <a:r>
              <a:rPr lang="en-US" altLang="es-ES"/>
              <a:t>)</a:t>
            </a:r>
            <a:endParaRPr lang="es-ES" altLang="es-ES"/>
          </a:p>
          <a:p>
            <a:pPr marL="342900" indent="-342900">
              <a:buClr>
                <a:srgbClr val="FF0000"/>
              </a:buClr>
              <a:buFontTx/>
              <a:buAutoNum type="arabicPeriod" startAt="7"/>
            </a:pPr>
            <a:r>
              <a:rPr lang="en-US" altLang="es-ES"/>
              <a:t>     k ← k+1</a:t>
            </a:r>
            <a:endParaRPr lang="es-ES" altLang="es-ES"/>
          </a:p>
          <a:p>
            <a:pPr marL="342900" indent="-342900">
              <a:buClr>
                <a:srgbClr val="FF0000"/>
              </a:buClr>
              <a:buFontTx/>
              <a:buAutoNum type="arabicPeriod" startAt="7"/>
            </a:pPr>
            <a:r>
              <a:rPr lang="en-US" altLang="es-ES" b="1"/>
              <a:t>   end do</a:t>
            </a:r>
            <a:endParaRPr lang="es-ES" altLang="es-ES"/>
          </a:p>
          <a:p>
            <a:pPr marL="342900" indent="-342900">
              <a:buClr>
                <a:srgbClr val="FF0000"/>
              </a:buClr>
              <a:buFontTx/>
              <a:buAutoNum type="arabicPeriod" startAt="7"/>
            </a:pPr>
            <a:r>
              <a:rPr lang="en-US" altLang="es-ES" b="1"/>
              <a:t> end procedure</a:t>
            </a:r>
            <a:endParaRPr lang="es-ES" altLang="es-ES" b="1"/>
          </a:p>
        </p:txBody>
      </p:sp>
      <p:sp>
        <p:nvSpPr>
          <p:cNvPr id="28679" name="6 CuadroTexto"/>
          <p:cNvSpPr txBox="1">
            <a:spLocks noChangeArrowheads="1"/>
          </p:cNvSpPr>
          <p:nvPr/>
        </p:nvSpPr>
        <p:spPr bwMode="auto">
          <a:xfrm>
            <a:off x="395288" y="4868863"/>
            <a:ext cx="3671887" cy="1477962"/>
          </a:xfrm>
          <a:prstGeom prst="rect">
            <a:avLst/>
          </a:prstGeom>
          <a:noFill/>
          <a:ln w="9525">
            <a:noFill/>
            <a:miter lim="800000"/>
            <a:headEnd/>
            <a:tailEnd/>
          </a:ln>
        </p:spPr>
        <p:txBody>
          <a:bodyPr>
            <a:spAutoFit/>
          </a:bodyPr>
          <a:lstStyle/>
          <a:p>
            <a:pPr algn="ctr"/>
            <a:r>
              <a:rPr lang="en-US" altLang="es-ES" b="1">
                <a:solidFill>
                  <a:srgbClr val="3333CC"/>
                </a:solidFill>
              </a:rPr>
              <a:t>The output of the algorithm is an untangled and smoothed mesh M, whose minimum quality must be larger than an user-specified threshold </a:t>
            </a:r>
            <a:r>
              <a:rPr lang="en-US" altLang="es-ES" b="1">
                <a:solidFill>
                  <a:srgbClr val="3333CC"/>
                </a:solidFill>
                <a:sym typeface="Symbol" pitchFamily="18" charset="2"/>
              </a:rPr>
              <a:t></a:t>
            </a:r>
            <a:endParaRPr lang="en-US" altLang="es-ES" b="1">
              <a:solidFill>
                <a:srgbClr val="3333CC"/>
              </a:solidFill>
            </a:endParaRPr>
          </a:p>
        </p:txBody>
      </p:sp>
      <p:sp>
        <p:nvSpPr>
          <p:cNvPr id="28680" name="8 Rectángulo redondeado"/>
          <p:cNvSpPr>
            <a:spLocks noChangeArrowheads="1"/>
          </p:cNvSpPr>
          <p:nvPr/>
        </p:nvSpPr>
        <p:spPr bwMode="auto">
          <a:xfrm>
            <a:off x="4932363" y="3860800"/>
            <a:ext cx="4032250" cy="863600"/>
          </a:xfrm>
          <a:prstGeom prst="roundRect">
            <a:avLst>
              <a:gd name="adj" fmla="val 16667"/>
            </a:avLst>
          </a:prstGeom>
          <a:noFill/>
          <a:ln w="9525">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9" name="8 Rectángulo redondeado"/>
          <p:cNvSpPr/>
          <p:nvPr/>
        </p:nvSpPr>
        <p:spPr bwMode="auto">
          <a:xfrm>
            <a:off x="4824413" y="3357563"/>
            <a:ext cx="4205287" cy="2447925"/>
          </a:xfrm>
          <a:prstGeom prst="roundRect">
            <a:avLst/>
          </a:prstGeom>
          <a:noFill/>
          <a:ln w="38100" cap="flat" cmpd="sng" algn="ctr">
            <a:solidFill>
              <a:schemeClr val="accent2">
                <a:lumMod val="40000"/>
                <a:lumOff val="60000"/>
              </a:schemeClr>
            </a:solidFill>
            <a:prstDash val="solid"/>
            <a:round/>
            <a:headEnd type="none" w="sm" len="sm"/>
            <a:tailEnd type="stealth" w="med" len="lg"/>
          </a:ln>
          <a:effectLst/>
        </p:spPr>
        <p:txBody>
          <a:bodyPr/>
          <a:lstStyle/>
          <a:p>
            <a:pPr eaLnBrk="0" hangingPunct="0">
              <a:defRPr/>
            </a:pPr>
            <a:endParaRPr lang="es-ES" sz="2400">
              <a:latin typeface="Times New Roman" charset="0"/>
              <a:ea typeface="+mn-ea"/>
              <a:cs typeface="Arial" charset="0"/>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215900" y="908050"/>
            <a:ext cx="4787900" cy="5029200"/>
          </a:xfrm>
        </p:spPr>
        <p:txBody>
          <a:bodyPr/>
          <a:lstStyle/>
          <a:p>
            <a:pPr eaLnBrk="1" hangingPunct="1"/>
            <a:r>
              <a:rPr lang="en-US" altLang="es-ES" sz="3200" smtClean="0">
                <a:ea typeface="ＭＳ Ｐゴシック" pitchFamily="34" charset="-128"/>
              </a:rPr>
              <a:t>Our experiments were conducted on a high-performance computer called </a:t>
            </a:r>
            <a:r>
              <a:rPr lang="es-ES" altLang="es-ES" sz="3200" smtClean="0">
                <a:ea typeface="ＭＳ Ｐゴシック" pitchFamily="34" charset="-128"/>
              </a:rPr>
              <a:t>Finis Terrae (cesga.es) with 128 Itanium2 cores on a shared memory architecture</a:t>
            </a:r>
          </a:p>
        </p:txBody>
      </p:sp>
      <p:sp>
        <p:nvSpPr>
          <p:cNvPr id="29699"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Experimental methodology</a:t>
            </a:r>
            <a:endParaRPr lang="es-ES" altLang="es-ES" smtClean="0">
              <a:ea typeface="ＭＳ Ｐゴシック" pitchFamily="34" charset="-128"/>
            </a:endParaRPr>
          </a:p>
        </p:txBody>
      </p:sp>
      <p:pic>
        <p:nvPicPr>
          <p:cNvPr id="206850" name="Picture 2" descr="Distribución del Finis Terrae"/>
          <p:cNvPicPr>
            <a:picLocks noChangeAspect="1" noChangeArrowheads="1"/>
          </p:cNvPicPr>
          <p:nvPr/>
        </p:nvPicPr>
        <p:blipFill>
          <a:blip r:embed="rId3"/>
          <a:srcRect/>
          <a:stretch>
            <a:fillRect/>
          </a:stretch>
        </p:blipFill>
        <p:spPr bwMode="auto">
          <a:xfrm>
            <a:off x="4800600" y="1393825"/>
            <a:ext cx="4321175" cy="2913063"/>
          </a:xfrm>
          <a:prstGeom prst="rect">
            <a:avLst/>
          </a:prstGeom>
          <a:noFill/>
          <a:ln w="9525">
            <a:noFill/>
            <a:miter lim="800000"/>
            <a:headEnd/>
            <a:tailEnd/>
          </a:ln>
        </p:spPr>
      </p:pic>
      <p:sp>
        <p:nvSpPr>
          <p:cNvPr id="5" name="Rectangle 3"/>
          <p:cNvSpPr txBox="1">
            <a:spLocks noChangeArrowheads="1"/>
          </p:cNvSpPr>
          <p:nvPr/>
        </p:nvSpPr>
        <p:spPr bwMode="auto">
          <a:xfrm>
            <a:off x="250825" y="5095875"/>
            <a:ext cx="8785225" cy="1357313"/>
          </a:xfrm>
          <a:prstGeom prst="rect">
            <a:avLst/>
          </a:prstGeom>
          <a:noFill/>
          <a:ln w="9525">
            <a:noFill/>
            <a:miter lim="800000"/>
            <a:headEnd/>
            <a:tailEnd/>
          </a:ln>
        </p:spPr>
        <p:txBody>
          <a:bodyPr lIns="73025" tIns="36512" rIns="73025" bIns="36512"/>
          <a:lstStyle/>
          <a:p>
            <a:pPr marL="482600" indent="-482600" defTabSz="479425">
              <a:lnSpc>
                <a:spcPct val="90000"/>
              </a:lnSpc>
              <a:spcBef>
                <a:spcPct val="30000"/>
              </a:spcBef>
              <a:buClr>
                <a:schemeClr val="accent1"/>
              </a:buClr>
              <a:buSzPct val="100000"/>
              <a:buFontTx/>
              <a:buChar char="•"/>
            </a:pPr>
            <a:r>
              <a:rPr lang="es-ES" altLang="es-ES" sz="3200" b="1"/>
              <a:t>And on Intel® Manycore Testing Lab with 40 cores on a shared memory architecture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0685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ox(in)">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Experimental methodology</a:t>
            </a:r>
            <a:endParaRPr lang="es-ES" altLang="es-ES" smtClean="0">
              <a:ea typeface="ＭＳ Ｐゴシック" pitchFamily="34" charset="-128"/>
            </a:endParaRPr>
          </a:p>
        </p:txBody>
      </p:sp>
      <p:sp>
        <p:nvSpPr>
          <p:cNvPr id="34837" name="1 Rectángulo"/>
          <p:cNvSpPr>
            <a:spLocks noChangeArrowheads="1"/>
          </p:cNvSpPr>
          <p:nvPr/>
        </p:nvSpPr>
        <p:spPr bwMode="auto">
          <a:xfrm>
            <a:off x="250825" y="1695450"/>
            <a:ext cx="9001125" cy="369888"/>
          </a:xfrm>
          <a:prstGeom prst="rect">
            <a:avLst/>
          </a:prstGeom>
          <a:noFill/>
          <a:ln w="9525">
            <a:noFill/>
            <a:miter lim="800000"/>
            <a:headEnd/>
            <a:tailEnd/>
          </a:ln>
        </p:spPr>
        <p:txBody>
          <a:bodyPr>
            <a:spAutoFit/>
          </a:bodyPr>
          <a:lstStyle/>
          <a:p>
            <a:r>
              <a:rPr lang="en-US" altLang="en-GB"/>
              <a:t>“</a:t>
            </a:r>
            <a:r>
              <a:rPr lang="en-US" altLang="es-ES"/>
              <a:t>m=6358</a:t>
            </a:r>
            <a:r>
              <a:rPr lang="en-US" altLang="en-GB"/>
              <a:t>”</a:t>
            </a:r>
            <a:r>
              <a:rPr lang="en-US" altLang="es-ES"/>
              <a:t>      </a:t>
            </a:r>
            <a:r>
              <a:rPr lang="en-US" altLang="en-GB"/>
              <a:t>“</a:t>
            </a:r>
            <a:r>
              <a:rPr lang="en-US" altLang="es-ES"/>
              <a:t>m=9176</a:t>
            </a:r>
            <a:r>
              <a:rPr lang="en-US" altLang="en-GB"/>
              <a:t>”</a:t>
            </a:r>
            <a:r>
              <a:rPr lang="en-US" altLang="es-ES"/>
              <a:t>          </a:t>
            </a:r>
            <a:r>
              <a:rPr lang="en-US" altLang="en-GB"/>
              <a:t>“</a:t>
            </a:r>
            <a:r>
              <a:rPr lang="en-US" altLang="es-ES"/>
              <a:t>m=11525</a:t>
            </a:r>
            <a:r>
              <a:rPr lang="en-US" altLang="en-GB"/>
              <a:t>”</a:t>
            </a:r>
            <a:r>
              <a:rPr lang="en-US" altLang="es-ES"/>
              <a:t>	</a:t>
            </a:r>
            <a:r>
              <a:rPr lang="en-US" altLang="en-GB"/>
              <a:t>“</a:t>
            </a:r>
            <a:r>
              <a:rPr lang="en-US" altLang="es-ES"/>
              <a:t>m=39617</a:t>
            </a:r>
            <a:r>
              <a:rPr lang="en-US" altLang="en-GB"/>
              <a:t>”</a:t>
            </a:r>
            <a:r>
              <a:rPr lang="en-US" altLang="es-ES"/>
              <a:t>     </a:t>
            </a:r>
            <a:r>
              <a:rPr lang="en-US" altLang="en-GB"/>
              <a:t>“</a:t>
            </a:r>
            <a:r>
              <a:rPr lang="en-US" altLang="es-ES"/>
              <a:t>m=201530</a:t>
            </a:r>
            <a:r>
              <a:rPr lang="en-US" altLang="en-GB"/>
              <a:t>”</a:t>
            </a:r>
            <a:r>
              <a:rPr lang="en-US" altLang="es-ES"/>
              <a:t>	  </a:t>
            </a:r>
            <a:r>
              <a:rPr lang="en-US" altLang="en-GB"/>
              <a:t>“</a:t>
            </a:r>
            <a:r>
              <a:rPr lang="en-US" altLang="es-ES"/>
              <a:t>m=520128</a:t>
            </a:r>
            <a:r>
              <a:rPr lang="en-US" altLang="en-GB"/>
              <a:t>”</a:t>
            </a:r>
            <a:endParaRPr lang="en-US" altLang="es-ES"/>
          </a:p>
        </p:txBody>
      </p:sp>
      <p:grpSp>
        <p:nvGrpSpPr>
          <p:cNvPr id="6" name="5 Grupo"/>
          <p:cNvGrpSpPr>
            <a:grpSpLocks/>
          </p:cNvGrpSpPr>
          <p:nvPr/>
        </p:nvGrpSpPr>
        <p:grpSpPr bwMode="auto">
          <a:xfrm>
            <a:off x="107950" y="1987550"/>
            <a:ext cx="9072563" cy="2149475"/>
            <a:chOff x="107950" y="1987550"/>
            <a:chExt cx="9072563" cy="2149475"/>
          </a:xfrm>
        </p:grpSpPr>
        <p:pic>
          <p:nvPicPr>
            <p:cNvPr id="30741" name="4 Imagen" descr="tangled2.1.png"/>
            <p:cNvPicPr>
              <a:picLocks noChangeAspect="1" noChangeArrowheads="1"/>
            </p:cNvPicPr>
            <p:nvPr/>
          </p:nvPicPr>
          <p:blipFill>
            <a:blip r:embed="rId3"/>
            <a:srcRect/>
            <a:stretch>
              <a:fillRect/>
            </a:stretch>
          </p:blipFill>
          <p:spPr bwMode="auto">
            <a:xfrm>
              <a:off x="4462463" y="2354263"/>
              <a:ext cx="1852612" cy="1782762"/>
            </a:xfrm>
            <a:prstGeom prst="rect">
              <a:avLst/>
            </a:prstGeom>
            <a:noFill/>
            <a:ln w="9525">
              <a:noFill/>
              <a:miter lim="800000"/>
              <a:headEnd/>
              <a:tailEnd/>
            </a:ln>
          </p:spPr>
        </p:pic>
        <p:pic>
          <p:nvPicPr>
            <p:cNvPr id="30742" name="Imagen 10" descr="CapturaMalla.png"/>
            <p:cNvPicPr>
              <a:picLocks noChangeAspect="1"/>
            </p:cNvPicPr>
            <p:nvPr/>
          </p:nvPicPr>
          <p:blipFill>
            <a:blip r:embed="rId4"/>
            <a:srcRect/>
            <a:stretch>
              <a:fillRect/>
            </a:stretch>
          </p:blipFill>
          <p:spPr bwMode="auto">
            <a:xfrm>
              <a:off x="7434263" y="2733675"/>
              <a:ext cx="1746250" cy="1044575"/>
            </a:xfrm>
            <a:prstGeom prst="rect">
              <a:avLst/>
            </a:prstGeom>
            <a:noFill/>
            <a:ln w="9525">
              <a:noFill/>
              <a:miter lim="800000"/>
              <a:headEnd/>
              <a:tailEnd/>
            </a:ln>
          </p:spPr>
        </p:pic>
        <p:pic>
          <p:nvPicPr>
            <p:cNvPr id="30743" name="6 Imagen" descr="Imagen9.png"/>
            <p:cNvPicPr>
              <a:picLocks noChangeAspect="1" noChangeArrowheads="1"/>
            </p:cNvPicPr>
            <p:nvPr/>
          </p:nvPicPr>
          <p:blipFill>
            <a:blip r:embed="rId5"/>
            <a:srcRect r="48207"/>
            <a:stretch>
              <a:fillRect/>
            </a:stretch>
          </p:blipFill>
          <p:spPr bwMode="auto">
            <a:xfrm>
              <a:off x="107950" y="2289175"/>
              <a:ext cx="1360488" cy="1797050"/>
            </a:xfrm>
            <a:prstGeom prst="rect">
              <a:avLst/>
            </a:prstGeom>
            <a:noFill/>
            <a:ln w="9525">
              <a:noFill/>
              <a:miter lim="800000"/>
              <a:headEnd/>
              <a:tailEnd/>
            </a:ln>
          </p:spPr>
        </p:pic>
        <p:pic>
          <p:nvPicPr>
            <p:cNvPr id="30744" name="7 Imagen" descr="Imagenes4.png"/>
            <p:cNvPicPr>
              <a:picLocks noChangeAspect="1" noChangeArrowheads="1"/>
            </p:cNvPicPr>
            <p:nvPr/>
          </p:nvPicPr>
          <p:blipFill>
            <a:blip r:embed="rId6"/>
            <a:srcRect r="50533"/>
            <a:stretch>
              <a:fillRect/>
            </a:stretch>
          </p:blipFill>
          <p:spPr bwMode="auto">
            <a:xfrm>
              <a:off x="3409950" y="2354263"/>
              <a:ext cx="1012825" cy="1339850"/>
            </a:xfrm>
            <a:prstGeom prst="rect">
              <a:avLst/>
            </a:prstGeom>
            <a:noFill/>
            <a:ln w="9525">
              <a:noFill/>
              <a:miter lim="800000"/>
              <a:headEnd/>
              <a:tailEnd/>
            </a:ln>
          </p:spPr>
        </p:pic>
        <p:pic>
          <p:nvPicPr>
            <p:cNvPr id="30745" name="Picture 2" descr="C:\Users\domingo\Desktop\INVESTIGACION\INVESTIGACION mallas\LCNpapermallas\graficas mallas\e9_bn_400x300.png"/>
            <p:cNvPicPr>
              <a:picLocks noChangeAspect="1" noChangeArrowheads="1"/>
            </p:cNvPicPr>
            <p:nvPr/>
          </p:nvPicPr>
          <p:blipFill>
            <a:blip r:embed="rId7"/>
            <a:srcRect/>
            <a:stretch>
              <a:fillRect/>
            </a:stretch>
          </p:blipFill>
          <p:spPr bwMode="auto">
            <a:xfrm>
              <a:off x="1374775" y="2354263"/>
              <a:ext cx="1757363" cy="1446212"/>
            </a:xfrm>
            <a:prstGeom prst="rect">
              <a:avLst/>
            </a:prstGeom>
            <a:noFill/>
            <a:ln w="9525">
              <a:noFill/>
              <a:miter lim="800000"/>
              <a:headEnd/>
              <a:tailEnd/>
            </a:ln>
          </p:spPr>
        </p:pic>
        <p:pic>
          <p:nvPicPr>
            <p:cNvPr id="30746" name="Picture 5" descr="C:\Users\domingo\Desktop\INVESTIGACION\INVESTIGACION mallas\LCNpapermallas\graficas mallas\e10_520128_bn_400x300.png"/>
            <p:cNvPicPr>
              <a:picLocks noChangeAspect="1" noChangeArrowheads="1"/>
            </p:cNvPicPr>
            <p:nvPr/>
          </p:nvPicPr>
          <p:blipFill>
            <a:blip r:embed="rId8"/>
            <a:srcRect/>
            <a:stretch>
              <a:fillRect/>
            </a:stretch>
          </p:blipFill>
          <p:spPr bwMode="auto">
            <a:xfrm>
              <a:off x="6300788" y="2586038"/>
              <a:ext cx="1346200" cy="1108075"/>
            </a:xfrm>
            <a:prstGeom prst="rect">
              <a:avLst/>
            </a:prstGeom>
            <a:noFill/>
            <a:ln w="9525">
              <a:noFill/>
              <a:miter lim="800000"/>
              <a:headEnd/>
              <a:tailEnd/>
            </a:ln>
          </p:spPr>
        </p:pic>
        <p:sp>
          <p:nvSpPr>
            <p:cNvPr id="30747" name="2 Rectángulo"/>
            <p:cNvSpPr>
              <a:spLocks noChangeArrowheads="1"/>
            </p:cNvSpPr>
            <p:nvPr/>
          </p:nvSpPr>
          <p:spPr bwMode="auto">
            <a:xfrm>
              <a:off x="485775" y="1987550"/>
              <a:ext cx="8623300" cy="647700"/>
            </a:xfrm>
            <a:prstGeom prst="rect">
              <a:avLst/>
            </a:prstGeom>
            <a:noFill/>
            <a:ln w="9525">
              <a:noFill/>
              <a:miter lim="800000"/>
              <a:headEnd/>
              <a:tailEnd/>
            </a:ln>
          </p:spPr>
          <p:txBody>
            <a:bodyPr>
              <a:spAutoFit/>
            </a:bodyPr>
            <a:lstStyle/>
            <a:p>
              <a:r>
                <a:rPr lang="en-US" altLang="es-ES"/>
                <a:t>Bunny           Tube 	    Bone 	          Screwdriver         Toroid           HR toroid	</a:t>
              </a:r>
            </a:p>
          </p:txBody>
        </p:sp>
      </p:grpSp>
      <p:grpSp>
        <p:nvGrpSpPr>
          <p:cNvPr id="4" name="3 Grupo"/>
          <p:cNvGrpSpPr>
            <a:grpSpLocks/>
          </p:cNvGrpSpPr>
          <p:nvPr/>
        </p:nvGrpSpPr>
        <p:grpSpPr bwMode="auto">
          <a:xfrm>
            <a:off x="34925" y="4132263"/>
            <a:ext cx="9217025" cy="2347912"/>
            <a:chOff x="34925" y="4132263"/>
            <a:chExt cx="9217025" cy="2347912"/>
          </a:xfrm>
        </p:grpSpPr>
        <p:pic>
          <p:nvPicPr>
            <p:cNvPr id="30729" name="6 Imagen" descr="Imagen9.png"/>
            <p:cNvPicPr>
              <a:picLocks noChangeAspect="1" noChangeArrowheads="1"/>
            </p:cNvPicPr>
            <p:nvPr/>
          </p:nvPicPr>
          <p:blipFill>
            <a:blip r:embed="rId9"/>
            <a:srcRect l="47331"/>
            <a:stretch>
              <a:fillRect/>
            </a:stretch>
          </p:blipFill>
          <p:spPr bwMode="auto">
            <a:xfrm>
              <a:off x="34925" y="4560888"/>
              <a:ext cx="1317625" cy="1709737"/>
            </a:xfrm>
            <a:prstGeom prst="rect">
              <a:avLst/>
            </a:prstGeom>
            <a:noFill/>
            <a:ln w="9525">
              <a:noFill/>
              <a:miter lim="800000"/>
              <a:headEnd/>
              <a:tailEnd/>
            </a:ln>
          </p:spPr>
        </p:pic>
        <p:pic>
          <p:nvPicPr>
            <p:cNvPr id="30730" name="5 Imagen" descr="optimized2.1.png"/>
            <p:cNvPicPr>
              <a:picLocks noChangeAspect="1" noChangeArrowheads="1"/>
            </p:cNvPicPr>
            <p:nvPr/>
          </p:nvPicPr>
          <p:blipFill>
            <a:blip r:embed="rId10"/>
            <a:srcRect/>
            <a:stretch>
              <a:fillRect/>
            </a:stretch>
          </p:blipFill>
          <p:spPr bwMode="auto">
            <a:xfrm>
              <a:off x="4414838" y="4418013"/>
              <a:ext cx="2144712" cy="2062162"/>
            </a:xfrm>
            <a:prstGeom prst="rect">
              <a:avLst/>
            </a:prstGeom>
            <a:noFill/>
            <a:ln w="9525">
              <a:noFill/>
              <a:miter lim="800000"/>
              <a:headEnd/>
              <a:tailEnd/>
            </a:ln>
          </p:spPr>
        </p:pic>
        <p:sp>
          <p:nvSpPr>
            <p:cNvPr id="30731" name="10 Flecha abajo"/>
            <p:cNvSpPr>
              <a:spLocks noChangeArrowheads="1"/>
            </p:cNvSpPr>
            <p:nvPr/>
          </p:nvSpPr>
          <p:spPr bwMode="auto">
            <a:xfrm>
              <a:off x="3638550" y="4132263"/>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sp>
          <p:nvSpPr>
            <p:cNvPr id="30732" name="11 Flecha abajo"/>
            <p:cNvSpPr>
              <a:spLocks noChangeArrowheads="1"/>
            </p:cNvSpPr>
            <p:nvPr/>
          </p:nvSpPr>
          <p:spPr bwMode="auto">
            <a:xfrm>
              <a:off x="5148263" y="4132263"/>
              <a:ext cx="357187"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pic>
          <p:nvPicPr>
            <p:cNvPr id="30733" name="7 Imagen" descr="Imagenes4.png"/>
            <p:cNvPicPr>
              <a:picLocks noChangeAspect="1" noChangeArrowheads="1"/>
            </p:cNvPicPr>
            <p:nvPr/>
          </p:nvPicPr>
          <p:blipFill>
            <a:blip r:embed="rId11"/>
            <a:srcRect l="49583"/>
            <a:stretch>
              <a:fillRect/>
            </a:stretch>
          </p:blipFill>
          <p:spPr bwMode="auto">
            <a:xfrm>
              <a:off x="3348038" y="4843463"/>
              <a:ext cx="1008062" cy="1309687"/>
            </a:xfrm>
            <a:prstGeom prst="rect">
              <a:avLst/>
            </a:prstGeom>
            <a:noFill/>
            <a:ln w="9525">
              <a:noFill/>
              <a:miter lim="800000"/>
              <a:headEnd/>
              <a:tailEnd/>
            </a:ln>
          </p:spPr>
        </p:pic>
        <p:pic>
          <p:nvPicPr>
            <p:cNvPr id="30734" name="Picture 4" descr="C:\Users\Despacho\AppData\Local\Temp\ej_10_medium.png"/>
            <p:cNvPicPr>
              <a:picLocks noChangeAspect="1" noChangeArrowheads="1"/>
            </p:cNvPicPr>
            <p:nvPr/>
          </p:nvPicPr>
          <p:blipFill>
            <a:blip r:embed="rId12"/>
            <a:srcRect/>
            <a:stretch>
              <a:fillRect/>
            </a:stretch>
          </p:blipFill>
          <p:spPr bwMode="auto">
            <a:xfrm>
              <a:off x="6315075" y="5073650"/>
              <a:ext cx="1331913" cy="987425"/>
            </a:xfrm>
            <a:prstGeom prst="rect">
              <a:avLst/>
            </a:prstGeom>
            <a:noFill/>
            <a:ln w="9525">
              <a:noFill/>
              <a:miter lim="800000"/>
              <a:headEnd/>
              <a:tailEnd/>
            </a:ln>
          </p:spPr>
        </p:pic>
        <p:sp>
          <p:nvSpPr>
            <p:cNvPr id="30735" name="21 Flecha abajo"/>
            <p:cNvSpPr>
              <a:spLocks noChangeArrowheads="1"/>
            </p:cNvSpPr>
            <p:nvPr/>
          </p:nvSpPr>
          <p:spPr bwMode="auto">
            <a:xfrm>
              <a:off x="8247063" y="4137025"/>
              <a:ext cx="357187"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sp>
          <p:nvSpPr>
            <p:cNvPr id="30736" name="22 Flecha abajo"/>
            <p:cNvSpPr>
              <a:spLocks noChangeArrowheads="1"/>
            </p:cNvSpPr>
            <p:nvPr/>
          </p:nvSpPr>
          <p:spPr bwMode="auto">
            <a:xfrm>
              <a:off x="2051050" y="4137025"/>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sp>
          <p:nvSpPr>
            <p:cNvPr id="30737" name="24 Flecha abajo"/>
            <p:cNvSpPr>
              <a:spLocks noChangeArrowheads="1"/>
            </p:cNvSpPr>
            <p:nvPr/>
          </p:nvSpPr>
          <p:spPr bwMode="auto">
            <a:xfrm>
              <a:off x="539750" y="4137025"/>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pic>
          <p:nvPicPr>
            <p:cNvPr id="30738" name="Picture 3" descr="C:\Users\domingo\Desktop\INVESTIGACION\INVESTIGACION mallas\LCNpapermallas\graficas mallas\e9_bn_800x400.png"/>
            <p:cNvPicPr>
              <a:picLocks noChangeAspect="1" noChangeArrowheads="1"/>
            </p:cNvPicPr>
            <p:nvPr/>
          </p:nvPicPr>
          <p:blipFill>
            <a:blip r:embed="rId13"/>
            <a:srcRect/>
            <a:stretch>
              <a:fillRect/>
            </a:stretch>
          </p:blipFill>
          <p:spPr bwMode="auto">
            <a:xfrm>
              <a:off x="1457325" y="4903788"/>
              <a:ext cx="1665288" cy="1366837"/>
            </a:xfrm>
            <a:prstGeom prst="rect">
              <a:avLst/>
            </a:prstGeom>
            <a:noFill/>
            <a:ln w="9525">
              <a:noFill/>
              <a:miter lim="800000"/>
              <a:headEnd/>
              <a:tailEnd/>
            </a:ln>
          </p:spPr>
        </p:pic>
        <p:sp>
          <p:nvSpPr>
            <p:cNvPr id="30739" name="25 Flecha abajo"/>
            <p:cNvSpPr>
              <a:spLocks noChangeArrowheads="1"/>
            </p:cNvSpPr>
            <p:nvPr/>
          </p:nvSpPr>
          <p:spPr bwMode="auto">
            <a:xfrm>
              <a:off x="6807200" y="4137025"/>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pic>
          <p:nvPicPr>
            <p:cNvPr id="30740" name="Imagen 12" descr="CapturaMalla2.png"/>
            <p:cNvPicPr>
              <a:picLocks noChangeAspect="1"/>
            </p:cNvPicPr>
            <p:nvPr/>
          </p:nvPicPr>
          <p:blipFill>
            <a:blip r:embed="rId14"/>
            <a:srcRect/>
            <a:stretch>
              <a:fillRect/>
            </a:stretch>
          </p:blipFill>
          <p:spPr bwMode="auto">
            <a:xfrm>
              <a:off x="7577138" y="5067300"/>
              <a:ext cx="1674812" cy="1003300"/>
            </a:xfrm>
            <a:prstGeom prst="rect">
              <a:avLst/>
            </a:prstGeom>
            <a:noFill/>
            <a:ln w="9525">
              <a:noFill/>
              <a:miter lim="800000"/>
              <a:headEnd/>
              <a:tailEnd/>
            </a:ln>
          </p:spPr>
        </p:pic>
      </p:grpSp>
      <p:sp>
        <p:nvSpPr>
          <p:cNvPr id="25" name="24 CuadroTexto"/>
          <p:cNvSpPr txBox="1">
            <a:spLocks noChangeArrowheads="1"/>
          </p:cNvSpPr>
          <p:nvPr/>
        </p:nvSpPr>
        <p:spPr bwMode="auto">
          <a:xfrm>
            <a:off x="504825" y="836613"/>
            <a:ext cx="8893175" cy="646112"/>
          </a:xfrm>
          <a:prstGeom prst="rect">
            <a:avLst/>
          </a:prstGeom>
          <a:noFill/>
          <a:ln w="9525">
            <a:noFill/>
            <a:miter lim="800000"/>
            <a:headEnd/>
            <a:tailEnd/>
          </a:ln>
        </p:spPr>
        <p:txBody>
          <a:bodyPr>
            <a:spAutoFit/>
          </a:bodyPr>
          <a:lstStyle/>
          <a:p>
            <a:pPr marL="285750" indent="-285750"/>
            <a:r>
              <a:rPr lang="en-US" altLang="es-ES"/>
              <a:t>The sequential (SUS) and parallel (pSUS) algorithms of our mesh optimization method were applied on six different tangled benchmark meshes</a:t>
            </a:r>
          </a:p>
        </p:txBody>
      </p:sp>
      <p:sp>
        <p:nvSpPr>
          <p:cNvPr id="28" name="27 CuadroTexto"/>
          <p:cNvSpPr txBox="1">
            <a:spLocks noChangeArrowheads="1"/>
          </p:cNvSpPr>
          <p:nvPr/>
        </p:nvSpPr>
        <p:spPr bwMode="auto">
          <a:xfrm>
            <a:off x="142875" y="838200"/>
            <a:ext cx="8893175" cy="646113"/>
          </a:xfrm>
          <a:prstGeom prst="rect">
            <a:avLst/>
          </a:prstGeom>
          <a:noFill/>
          <a:ln w="9525">
            <a:noFill/>
            <a:miter lim="800000"/>
            <a:headEnd/>
            <a:tailEnd/>
          </a:ln>
        </p:spPr>
        <p:txBody>
          <a:bodyPr>
            <a:spAutoFit/>
          </a:bodyPr>
          <a:lstStyle/>
          <a:p>
            <a:r>
              <a:rPr lang="en-US" altLang="es-ES"/>
              <a:t>Here, we can see for each benchmark mesh the respective tangled mesh, its number of vertices, from 6 thousand to 520 thousand </a:t>
            </a:r>
          </a:p>
        </p:txBody>
      </p:sp>
      <p:sp>
        <p:nvSpPr>
          <p:cNvPr id="29" name="28 CuadroTexto"/>
          <p:cNvSpPr txBox="1">
            <a:spLocks noChangeArrowheads="1"/>
          </p:cNvSpPr>
          <p:nvPr/>
        </p:nvSpPr>
        <p:spPr bwMode="auto">
          <a:xfrm>
            <a:off x="539750" y="836613"/>
            <a:ext cx="8893175" cy="369887"/>
          </a:xfrm>
          <a:prstGeom prst="rect">
            <a:avLst/>
          </a:prstGeom>
          <a:noFill/>
          <a:ln w="9525">
            <a:noFill/>
            <a:miter lim="800000"/>
            <a:headEnd/>
            <a:tailEnd/>
          </a:ln>
        </p:spPr>
        <p:txBody>
          <a:bodyPr>
            <a:spAutoFit/>
          </a:bodyPr>
          <a:lstStyle/>
          <a:p>
            <a:r>
              <a:rPr lang="en-US" altLang="es-ES"/>
              <a:t>and the untangled and smoothed mesh that is provided by our algorithm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ox(in)">
                                      <p:cBhvr>
                                        <p:cTn id="14"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483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ox(in)">
                                      <p:cBhvr>
                                        <p:cTn id="21" dur="500"/>
                                        <p:tgtEl>
                                          <p:spTgt spid="29"/>
                                        </p:tgtEl>
                                      </p:cBhvr>
                                    </p:animEffec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7" grpId="0"/>
      <p:bldP spid="25"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141288" y="908050"/>
            <a:ext cx="9002712" cy="2652713"/>
          </a:xfrm>
        </p:spPr>
        <p:txBody>
          <a:bodyPr/>
          <a:lstStyle/>
          <a:p>
            <a:pPr eaLnBrk="1" hangingPunct="1"/>
            <a:r>
              <a:rPr lang="en-US" altLang="es-ES" smtClean="0">
                <a:ea typeface="ＭＳ Ｐゴシック" pitchFamily="34" charset="-128"/>
              </a:rPr>
              <a:t>For each input benchmark mesh, this table shows the number of tetrahedra, from 26 thousand to more than 2 million, the average mesh quality, and the number of non-valid tetrahedra </a:t>
            </a:r>
          </a:p>
          <a:p>
            <a:pPr eaLnBrk="1" hangingPunct="1"/>
            <a:r>
              <a:rPr lang="en-US" altLang="es-ES" smtClean="0">
                <a:ea typeface="ＭＳ Ｐゴシック" pitchFamily="34" charset="-128"/>
              </a:rPr>
              <a:t>The quality of non-valid tetrahedra is considered zero. So, the minimum quality is zero for all meshes</a:t>
            </a:r>
          </a:p>
          <a:p>
            <a:pPr eaLnBrk="1" hangingPunct="1"/>
            <a:r>
              <a:rPr lang="en-US" altLang="es-ES" smtClean="0">
                <a:ea typeface="ＭＳ Ｐゴシック" pitchFamily="34" charset="-128"/>
              </a:rPr>
              <a:t>The maximum vertex degree is 26</a:t>
            </a:r>
          </a:p>
        </p:txBody>
      </p:sp>
      <p:sp>
        <p:nvSpPr>
          <p:cNvPr id="31747"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Experimental methodology</a:t>
            </a:r>
            <a:endParaRPr lang="es-ES" altLang="es-ES" smtClean="0">
              <a:ea typeface="ＭＳ Ｐゴシック" pitchFamily="34" charset="-128"/>
            </a:endParaRPr>
          </a:p>
        </p:txBody>
      </p:sp>
      <p:pic>
        <p:nvPicPr>
          <p:cNvPr id="31748" name="Picture 2"/>
          <p:cNvPicPr>
            <a:picLocks noChangeAspect="1" noChangeArrowheads="1"/>
          </p:cNvPicPr>
          <p:nvPr/>
        </p:nvPicPr>
        <p:blipFill>
          <a:blip r:embed="rId3"/>
          <a:srcRect/>
          <a:stretch>
            <a:fillRect/>
          </a:stretch>
        </p:blipFill>
        <p:spPr bwMode="auto">
          <a:xfrm>
            <a:off x="1187450" y="3789363"/>
            <a:ext cx="7027863" cy="2447925"/>
          </a:xfrm>
          <a:prstGeom prst="rect">
            <a:avLst/>
          </a:prstGeom>
          <a:noFill/>
          <a:ln w="9525">
            <a:noFill/>
            <a:miter lim="800000"/>
            <a:headEnd/>
            <a:tailEnd/>
          </a:ln>
        </p:spPr>
      </p:pic>
      <p:sp>
        <p:nvSpPr>
          <p:cNvPr id="2" name="1 Rectángulo"/>
          <p:cNvSpPr>
            <a:spLocks noChangeArrowheads="1"/>
          </p:cNvSpPr>
          <p:nvPr/>
        </p:nvSpPr>
        <p:spPr bwMode="auto">
          <a:xfrm>
            <a:off x="3276600" y="3644900"/>
            <a:ext cx="2735263" cy="2447925"/>
          </a:xfrm>
          <a:prstGeom prst="rect">
            <a:avLst/>
          </a:prstGeom>
          <a:noFill/>
          <a:ln w="9525" algn="ctr">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6" name="5 Rectángulo"/>
          <p:cNvSpPr>
            <a:spLocks noChangeArrowheads="1"/>
          </p:cNvSpPr>
          <p:nvPr/>
        </p:nvSpPr>
        <p:spPr bwMode="auto">
          <a:xfrm>
            <a:off x="6156325" y="3644900"/>
            <a:ext cx="863600" cy="2447925"/>
          </a:xfrm>
          <a:prstGeom prst="rect">
            <a:avLst/>
          </a:prstGeom>
          <a:noFill/>
          <a:ln w="9525" algn="ctr">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2"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141288" y="1136650"/>
            <a:ext cx="9002712" cy="5029200"/>
          </a:xfrm>
        </p:spPr>
        <p:txBody>
          <a:bodyPr/>
          <a:lstStyle/>
          <a:p>
            <a:pPr eaLnBrk="1" hangingPunct="1"/>
            <a:r>
              <a:rPr lang="en-US" altLang="es-ES" sz="3200" smtClean="0">
                <a:ea typeface="ＭＳ Ｐゴシック" pitchFamily="34" charset="-128"/>
              </a:rPr>
              <a:t>Intel C++ compiler 11.1 with </a:t>
            </a:r>
            <a:r>
              <a:rPr lang="en-US" altLang="en-GB" sz="3200" smtClean="0">
                <a:ea typeface="ＭＳ Ｐゴシック" pitchFamily="34" charset="-128"/>
              </a:rPr>
              <a:t>“</a:t>
            </a:r>
            <a:r>
              <a:rPr lang="en-US" altLang="es-ES" sz="3200" smtClean="0">
                <a:ea typeface="ＭＳ Ｐゴシック" pitchFamily="34" charset="-128"/>
              </a:rPr>
              <a:t>O2</a:t>
            </a:r>
            <a:r>
              <a:rPr lang="en-US" altLang="en-GB" sz="3200" smtClean="0">
                <a:ea typeface="ＭＳ Ｐゴシック" pitchFamily="34" charset="-128"/>
              </a:rPr>
              <a:t>”</a:t>
            </a:r>
            <a:r>
              <a:rPr lang="en-US" altLang="es-ES" sz="3200" smtClean="0">
                <a:ea typeface="ＭＳ Ｐゴシック" pitchFamily="34" charset="-128"/>
              </a:rPr>
              <a:t> flag </a:t>
            </a:r>
          </a:p>
          <a:p>
            <a:pPr eaLnBrk="1" hangingPunct="1"/>
            <a:r>
              <a:rPr lang="en-US" altLang="es-ES" sz="3200" smtClean="0">
                <a:ea typeface="ＭＳ Ｐゴシック" pitchFamily="34" charset="-128"/>
              </a:rPr>
              <a:t>Linux system kernel </a:t>
            </a:r>
            <a:r>
              <a:rPr lang="en-US" altLang="en-GB" sz="3200" smtClean="0">
                <a:ea typeface="ＭＳ Ｐゴシック" pitchFamily="34" charset="-128"/>
              </a:rPr>
              <a:t>“</a:t>
            </a:r>
            <a:r>
              <a:rPr lang="en-US" altLang="es-ES" sz="3200" smtClean="0">
                <a:ea typeface="ＭＳ Ｐゴシック" pitchFamily="34" charset="-128"/>
              </a:rPr>
              <a:t>2.6.16.53-0.8-smp</a:t>
            </a:r>
            <a:r>
              <a:rPr lang="en-US" altLang="en-GB" sz="3200" smtClean="0">
                <a:ea typeface="ＭＳ Ｐゴシック" pitchFamily="34" charset="-128"/>
              </a:rPr>
              <a:t>”</a:t>
            </a:r>
            <a:r>
              <a:rPr lang="en-US" altLang="es-ES" sz="3200" smtClean="0">
                <a:ea typeface="ＭＳ Ｐゴシック" pitchFamily="34" charset="-128"/>
              </a:rPr>
              <a:t>. </a:t>
            </a:r>
          </a:p>
          <a:p>
            <a:pPr eaLnBrk="1" hangingPunct="1"/>
            <a:r>
              <a:rPr lang="en-US" altLang="es-ES" sz="3200" smtClean="0">
                <a:ea typeface="ＭＳ Ｐゴシック" pitchFamily="34" charset="-128"/>
              </a:rPr>
              <a:t>The source code of the parallel version included </a:t>
            </a:r>
            <a:r>
              <a:rPr lang="en-US" altLang="es-ES" sz="3200" smtClean="0">
                <a:solidFill>
                  <a:srgbClr val="FF0000"/>
                </a:solidFill>
                <a:ea typeface="ＭＳ Ｐゴシック" pitchFamily="34" charset="-128"/>
              </a:rPr>
              <a:t>OpenMP </a:t>
            </a:r>
            <a:r>
              <a:rPr lang="en-US" altLang="es-ES" sz="3200" smtClean="0">
                <a:ea typeface="ＭＳ Ｐゴシック" pitchFamily="34" charset="-128"/>
              </a:rPr>
              <a:t>directives, which were disabled when the sequential version was compiled</a:t>
            </a:r>
          </a:p>
          <a:p>
            <a:pPr eaLnBrk="1" hangingPunct="1"/>
            <a:r>
              <a:rPr lang="en-US" altLang="es-ES" sz="3200" smtClean="0">
                <a:ea typeface="ＭＳ Ｐゴシック" pitchFamily="34" charset="-128"/>
              </a:rPr>
              <a:t>Both software versions were profiled with PAPI API, which uses </a:t>
            </a:r>
            <a:r>
              <a:rPr lang="en-US" altLang="es-ES" sz="3200" smtClean="0">
                <a:solidFill>
                  <a:srgbClr val="FF0000"/>
                </a:solidFill>
                <a:ea typeface="ＭＳ Ｐゴシック" pitchFamily="34" charset="-128"/>
              </a:rPr>
              <a:t>performance counter </a:t>
            </a:r>
            <a:r>
              <a:rPr lang="en-US" altLang="es-ES" sz="3200" smtClean="0">
                <a:ea typeface="ＭＳ Ｐゴシック" pitchFamily="34" charset="-128"/>
              </a:rPr>
              <a:t>hardware of Itanium 2 processors </a:t>
            </a:r>
          </a:p>
          <a:p>
            <a:pPr eaLnBrk="1" hangingPunct="1"/>
            <a:r>
              <a:rPr lang="en-US" altLang="es-ES" sz="3200" smtClean="0">
                <a:ea typeface="ＭＳ Ｐゴシック" pitchFamily="34" charset="-128"/>
              </a:rPr>
              <a:t>Hardware </a:t>
            </a:r>
            <a:r>
              <a:rPr lang="en-US" altLang="es-ES" sz="3200" smtClean="0">
                <a:solidFill>
                  <a:srgbClr val="FF0000"/>
                </a:solidFill>
                <a:ea typeface="ＭＳ Ｐゴシック" pitchFamily="34" charset="-128"/>
              </a:rPr>
              <a:t>binding</a:t>
            </a:r>
            <a:r>
              <a:rPr lang="en-US" altLang="es-ES" sz="3200" smtClean="0">
                <a:ea typeface="ＭＳ Ｐゴシック" pitchFamily="34" charset="-128"/>
              </a:rPr>
              <a:t>: processor and memory</a:t>
            </a:r>
            <a:endParaRPr lang="es-ES" altLang="es-ES" sz="3200" smtClean="0">
              <a:ea typeface="ＭＳ Ｐゴシック" pitchFamily="34" charset="-128"/>
            </a:endParaRPr>
          </a:p>
        </p:txBody>
      </p:sp>
      <p:sp>
        <p:nvSpPr>
          <p:cNvPr id="32771"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Experimental methodology</a:t>
            </a:r>
            <a:endParaRPr lang="es-ES" altLang="es-ES" smtClean="0">
              <a:ea typeface="ＭＳ Ｐゴシック" pitchFamily="34"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box(in)">
                                      <p:cBhvr>
                                        <p:cTn id="12" dur="500"/>
                                        <p:tgtEl>
                                          <p:spTgt spid="16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box(in)">
                                      <p:cBhvr>
                                        <p:cTn id="17" dur="500"/>
                                        <p:tgtEl>
                                          <p:spTgt spid="168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box(in)">
                                      <p:cBhvr>
                                        <p:cTn id="22" dur="500"/>
                                        <p:tgtEl>
                                          <p:spTgt spid="168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8963">
                                            <p:txEl>
                                              <p:pRg st="4" end="4"/>
                                            </p:txEl>
                                          </p:spTgt>
                                        </p:tgtEl>
                                        <p:attrNameLst>
                                          <p:attrName>style.visibility</p:attrName>
                                        </p:attrNameLst>
                                      </p:cBhvr>
                                      <p:to>
                                        <p:strVal val="visible"/>
                                      </p:to>
                                    </p:set>
                                    <p:animEffect transition="in" filter="box(in)">
                                      <p:cBhvr>
                                        <p:cTn id="27" dur="500"/>
                                        <p:tgtEl>
                                          <p:spTgt spid="168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2 Marcador de contenido"/>
          <p:cNvSpPr>
            <a:spLocks noGrp="1"/>
          </p:cNvSpPr>
          <p:nvPr>
            <p:ph idx="1"/>
          </p:nvPr>
        </p:nvSpPr>
        <p:spPr>
          <a:xfrm>
            <a:off x="34925" y="919163"/>
            <a:ext cx="5942013" cy="4525962"/>
          </a:xfrm>
        </p:spPr>
        <p:txBody>
          <a:bodyPr/>
          <a:lstStyle/>
          <a:p>
            <a:pPr marL="182563" indent="-182563" eaLnBrk="1" hangingPunct="1"/>
            <a:r>
              <a:rPr lang="en-US" altLang="es-ES" smtClean="0">
                <a:ea typeface="ＭＳ Ｐゴシック" pitchFamily="34" charset="-128"/>
              </a:rPr>
              <a:t>In very large engineering problems, this 20% of overall time may need of many man-months</a:t>
            </a:r>
          </a:p>
          <a:p>
            <a:pPr marL="182563" indent="-182563" eaLnBrk="1" hangingPunct="1"/>
            <a:r>
              <a:rPr lang="en-US" altLang="es-ES" smtClean="0">
                <a:ea typeface="ＭＳ Ｐゴシック" pitchFamily="34" charset="-128"/>
              </a:rPr>
              <a:t>For example, when the problem may require mesh optimization at regular intervals:</a:t>
            </a:r>
          </a:p>
          <a:p>
            <a:pPr marL="528638" lvl="1" indent="-163513"/>
            <a:r>
              <a:rPr lang="en-US" altLang="es-ES" sz="1600" smtClean="0">
                <a:ea typeface="ＭＳ Ｐゴシック" pitchFamily="34" charset="-128"/>
              </a:rPr>
              <a:t>Problems with moving bodies: Internal Combustion Engines, Shock/Structure Interaction, etc.</a:t>
            </a:r>
          </a:p>
          <a:p>
            <a:pPr marL="528638" lvl="1" indent="-163513"/>
            <a:r>
              <a:rPr lang="en-US" altLang="es-ES" sz="1600" smtClean="0">
                <a:ea typeface="ＭＳ Ｐゴシック" pitchFamily="34" charset="-128"/>
              </a:rPr>
              <a:t>Problems with moving boundaries: fluid dynamics, etc.</a:t>
            </a:r>
          </a:p>
          <a:p>
            <a:pPr marL="182563" indent="-182563"/>
            <a:r>
              <a:rPr lang="en-US" altLang="es-ES" smtClean="0">
                <a:ea typeface="ＭＳ Ｐゴシック" pitchFamily="34" charset="-128"/>
              </a:rPr>
              <a:t>In our Meccano method for 3D mesh generation, the most time-consuming phase is devoted to mesh optimization </a:t>
            </a:r>
          </a:p>
          <a:p>
            <a:pPr marL="182563" indent="-182563" eaLnBrk="1" hangingPunct="1"/>
            <a:r>
              <a:rPr lang="en-US" altLang="es-ES" smtClean="0">
                <a:ea typeface="ＭＳ Ｐゴシック" pitchFamily="34" charset="-128"/>
              </a:rPr>
              <a:t>Thus, improving the speed of mesh generation with </a:t>
            </a:r>
            <a:r>
              <a:rPr lang="en-US" altLang="es-ES" smtClean="0">
                <a:solidFill>
                  <a:srgbClr val="FF0000"/>
                </a:solidFill>
                <a:ea typeface="ＭＳ Ｐゴシック" pitchFamily="34" charset="-128"/>
              </a:rPr>
              <a:t>parallelism</a:t>
            </a:r>
            <a:r>
              <a:rPr lang="en-US" altLang="es-ES" smtClean="0">
                <a:ea typeface="ＭＳ Ｐゴシック" pitchFamily="34" charset="-128"/>
              </a:rPr>
              <a:t> helps users solve problems faster</a:t>
            </a:r>
          </a:p>
          <a:p>
            <a:pPr marL="182563" indent="-182563" eaLnBrk="1" hangingPunct="1"/>
            <a:endParaRPr lang="en-US" altLang="es-ES" smtClean="0">
              <a:ea typeface="ＭＳ Ｐゴシック" pitchFamily="34" charset="-128"/>
            </a:endParaRPr>
          </a:p>
          <a:p>
            <a:pPr marL="182563" indent="-182563" eaLnBrk="1" hangingPunct="1"/>
            <a:endParaRPr lang="en-US" altLang="es-ES" smtClean="0">
              <a:ea typeface="ＭＳ Ｐゴシック" pitchFamily="34" charset="-128"/>
            </a:endParaRPr>
          </a:p>
        </p:txBody>
      </p:sp>
      <p:sp>
        <p:nvSpPr>
          <p:cNvPr id="6147" name="1 Título"/>
          <p:cNvSpPr>
            <a:spLocks noGrp="1"/>
          </p:cNvSpPr>
          <p:nvPr>
            <p:ph type="title"/>
          </p:nvPr>
        </p:nvSpPr>
        <p:spPr>
          <a:xfrm>
            <a:off x="107950" y="207963"/>
            <a:ext cx="9036050" cy="577850"/>
          </a:xfrm>
        </p:spPr>
        <p:txBody>
          <a:bodyPr/>
          <a:lstStyle/>
          <a:p>
            <a:pPr eaLnBrk="1" hangingPunct="1"/>
            <a:r>
              <a:rPr lang="en-US" altLang="es-ES" smtClean="0">
                <a:ea typeface="ＭＳ Ｐゴシック" pitchFamily="34" charset="-128"/>
              </a:rPr>
              <a:t>Motivation: </a:t>
            </a:r>
            <a:r>
              <a:rPr lang="en-US" altLang="es-ES" sz="3200" smtClean="0">
                <a:ea typeface="ＭＳ Ｐゴシック" pitchFamily="34" charset="-128"/>
              </a:rPr>
              <a:t>why parallel mesh generation?</a:t>
            </a:r>
            <a:endParaRPr lang="en-US" altLang="es-ES" smtClean="0">
              <a:solidFill>
                <a:srgbClr val="0070C0"/>
              </a:solidFill>
              <a:ea typeface="ＭＳ Ｐゴシック" pitchFamily="34" charset="-128"/>
            </a:endParaRPr>
          </a:p>
        </p:txBody>
      </p:sp>
      <p:pic>
        <p:nvPicPr>
          <p:cNvPr id="9221" name="Picture 6" descr="http://i1.ytimg.com/vi/t5Ioi_4bdL0/hqdefault.jpg?feature=og"/>
          <p:cNvPicPr>
            <a:picLocks noChangeAspect="1" noChangeArrowheads="1"/>
          </p:cNvPicPr>
          <p:nvPr/>
        </p:nvPicPr>
        <p:blipFill>
          <a:blip r:embed="rId3"/>
          <a:srcRect/>
          <a:stretch>
            <a:fillRect/>
          </a:stretch>
        </p:blipFill>
        <p:spPr bwMode="auto">
          <a:xfrm>
            <a:off x="6292850" y="3582988"/>
            <a:ext cx="2166938" cy="2293937"/>
          </a:xfrm>
          <a:prstGeom prst="rect">
            <a:avLst/>
          </a:prstGeom>
          <a:noFill/>
          <a:ln w="9525">
            <a:noFill/>
            <a:miter lim="800000"/>
            <a:headEnd/>
            <a:tailEnd/>
          </a:ln>
        </p:spPr>
      </p:pic>
      <p:sp>
        <p:nvSpPr>
          <p:cNvPr id="9224" name="8 CuadroTexto"/>
          <p:cNvSpPr txBox="1">
            <a:spLocks noChangeArrowheads="1"/>
          </p:cNvSpPr>
          <p:nvPr/>
        </p:nvSpPr>
        <p:spPr bwMode="auto">
          <a:xfrm>
            <a:off x="5148263" y="5807075"/>
            <a:ext cx="4175125" cy="646113"/>
          </a:xfrm>
          <a:prstGeom prst="rect">
            <a:avLst/>
          </a:prstGeom>
          <a:noFill/>
          <a:ln w="9525">
            <a:noFill/>
            <a:miter lim="800000"/>
            <a:headEnd/>
            <a:tailEnd/>
          </a:ln>
        </p:spPr>
        <p:txBody>
          <a:bodyPr>
            <a:spAutoFit/>
          </a:bodyPr>
          <a:lstStyle/>
          <a:p>
            <a:pPr algn="ctr"/>
            <a:r>
              <a:rPr lang="es-ES" altLang="es-ES"/>
              <a:t>Airflow around a wind turbine </a:t>
            </a:r>
          </a:p>
          <a:p>
            <a:pPr algn="ctr"/>
            <a:r>
              <a:rPr lang="es-ES" altLang="es-ES"/>
              <a:t>(Christopher </a:t>
            </a:r>
            <a:r>
              <a:rPr lang="en-US" altLang="es-ES"/>
              <a:t>Stone, Marilyn Smith</a:t>
            </a:r>
            <a:r>
              <a:rPr lang="es-ES" altLang="es-ES"/>
              <a:t>)</a:t>
            </a:r>
          </a:p>
        </p:txBody>
      </p:sp>
      <p:pic>
        <p:nvPicPr>
          <p:cNvPr id="9230" name="Picture 14" descr="http://www.math.hkbu.edu.hk/~ttang/MMmovie/harmonic/images/reaction1.gif"/>
          <p:cNvPicPr>
            <a:picLocks noChangeAspect="1" noChangeArrowheads="1" noCrop="1"/>
          </p:cNvPicPr>
          <p:nvPr/>
        </p:nvPicPr>
        <p:blipFill>
          <a:blip r:embed="rId4"/>
          <a:srcRect/>
          <a:stretch>
            <a:fillRect/>
          </a:stretch>
        </p:blipFill>
        <p:spPr bwMode="auto">
          <a:xfrm>
            <a:off x="5895975" y="908050"/>
            <a:ext cx="2779713" cy="2082800"/>
          </a:xfrm>
          <a:prstGeom prst="rect">
            <a:avLst/>
          </a:prstGeom>
          <a:noFill/>
          <a:ln w="9525">
            <a:noFill/>
            <a:miter lim="800000"/>
            <a:headEnd/>
            <a:tailEnd/>
          </a:ln>
        </p:spPr>
      </p:pic>
      <p:sp>
        <p:nvSpPr>
          <p:cNvPr id="12" name="8 CuadroTexto"/>
          <p:cNvSpPr txBox="1">
            <a:spLocks noChangeArrowheads="1"/>
          </p:cNvSpPr>
          <p:nvPr/>
        </p:nvSpPr>
        <p:spPr bwMode="auto">
          <a:xfrm>
            <a:off x="5219700" y="2852738"/>
            <a:ext cx="4176713" cy="646112"/>
          </a:xfrm>
          <a:prstGeom prst="rect">
            <a:avLst/>
          </a:prstGeom>
          <a:noFill/>
          <a:ln w="9525">
            <a:noFill/>
            <a:miter lim="800000"/>
            <a:headEnd/>
            <a:tailEnd/>
          </a:ln>
        </p:spPr>
        <p:txBody>
          <a:bodyPr>
            <a:spAutoFit/>
          </a:bodyPr>
          <a:lstStyle/>
          <a:p>
            <a:pPr algn="ctr"/>
            <a:r>
              <a:rPr lang="es-ES" altLang="es-ES"/>
              <a:t> Reaction Diffusion Problem</a:t>
            </a:r>
          </a:p>
          <a:p>
            <a:pPr algn="ctr"/>
            <a:r>
              <a:rPr lang="es-ES" altLang="es-ES"/>
              <a:t>(R. Li, T. Tang, P.-W. Zhang)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8">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230"/>
                                        </p:tgtEl>
                                        <p:attrNameLst>
                                          <p:attrName>style.visibility</p:attrName>
                                        </p:attrNameLst>
                                      </p:cBhvr>
                                      <p:to>
                                        <p:strVal val="visible"/>
                                      </p:to>
                                    </p:set>
                                    <p:animEffect transition="in" filter="fade">
                                      <p:cBhvr>
                                        <p:cTn id="17" dur="2000"/>
                                        <p:tgtEl>
                                          <p:spTgt spid="92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148">
                                            <p:txEl>
                                              <p:pRg st="3" end="3"/>
                                            </p:txEl>
                                          </p:spTgt>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fade">
                                      <p:cBhvr>
                                        <p:cTn id="27" dur="2000"/>
                                        <p:tgtEl>
                                          <p:spTgt spid="9224"/>
                                        </p:tgtEl>
                                      </p:cBhvr>
                                    </p:animEffect>
                                  </p:childTnLst>
                                </p:cTn>
                              </p:par>
                              <p:par>
                                <p:cTn id="28" presetID="10" presetClass="entr" presetSubtype="0" fill="hold" nodeType="withEffect">
                                  <p:stCondLst>
                                    <p:cond delay="0"/>
                                  </p:stCondLst>
                                  <p:childTnLst>
                                    <p:set>
                                      <p:cBhvr>
                                        <p:cTn id="29" dur="1" fill="hold">
                                          <p:stCondLst>
                                            <p:cond delay="0"/>
                                          </p:stCondLst>
                                        </p:cTn>
                                        <p:tgtEl>
                                          <p:spTgt spid="9221"/>
                                        </p:tgtEl>
                                        <p:attrNameLst>
                                          <p:attrName>style.visibility</p:attrName>
                                        </p:attrNameLst>
                                      </p:cBhvr>
                                      <p:to>
                                        <p:strVal val="visible"/>
                                      </p:to>
                                    </p:set>
                                    <p:animEffect transition="in" filter="fade">
                                      <p:cBhvr>
                                        <p:cTn id="30" dur="2000"/>
                                        <p:tgtEl>
                                          <p:spTgt spid="92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48">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bldLvl="2" autoUpdateAnimBg="0"/>
      <p:bldP spid="9224"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34925" y="992188"/>
            <a:ext cx="8896350" cy="5029200"/>
          </a:xfrm>
        </p:spPr>
        <p:txBody>
          <a:bodyPr/>
          <a:lstStyle/>
          <a:p>
            <a:pPr eaLnBrk="1" hangingPunct="1"/>
            <a:r>
              <a:rPr lang="en-US" altLang="es-ES" sz="3200" smtClean="0">
                <a:ea typeface="ＭＳ Ｐゴシック" pitchFamily="34" charset="-128"/>
              </a:rPr>
              <a:t>For each benchmark mesh we run the parallel version multiple times using a given maximum number of active threads between 1 and 128</a:t>
            </a:r>
          </a:p>
          <a:p>
            <a:pPr eaLnBrk="1" hangingPunct="1"/>
            <a:r>
              <a:rPr lang="en-US" altLang="es-ES" sz="3200" smtClean="0">
                <a:ea typeface="ＭＳ Ｐゴシック" pitchFamily="34" charset="-128"/>
              </a:rPr>
              <a:t>Each run is divided into two phases</a:t>
            </a:r>
          </a:p>
          <a:p>
            <a:pPr lvl="1" eaLnBrk="1" hangingPunct="1"/>
            <a:r>
              <a:rPr lang="en-US" altLang="es-ES" sz="3200" smtClean="0">
                <a:ea typeface="ＭＳ Ｐゴシック" pitchFamily="34" charset="-128"/>
              </a:rPr>
              <a:t>The first of them completely untangles a mesh. This phase loops over all mesh vertices repetitively</a:t>
            </a:r>
          </a:p>
          <a:p>
            <a:pPr lvl="1" eaLnBrk="1" hangingPunct="1"/>
            <a:r>
              <a:rPr lang="en-US" altLang="es-ES" sz="3200" smtClean="0">
                <a:ea typeface="ＭＳ Ｐゴシック" pitchFamily="34" charset="-128"/>
              </a:rPr>
              <a:t>The second phase smooths the mesh until successive iterations increases the minimum mesh quality less than 5%</a:t>
            </a:r>
            <a:endParaRPr lang="es-ES" altLang="es-ES" sz="3200" smtClean="0">
              <a:ea typeface="ＭＳ Ｐゴシック" pitchFamily="34" charset="-128"/>
            </a:endParaRPr>
          </a:p>
        </p:txBody>
      </p:sp>
      <p:sp>
        <p:nvSpPr>
          <p:cNvPr id="33795"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Experimental methodology</a:t>
            </a:r>
            <a:endParaRPr lang="es-ES" altLang="es-ES" smtClean="0">
              <a:ea typeface="ＭＳ Ｐゴシック" pitchFamily="34"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285750" y="1136650"/>
            <a:ext cx="8477250" cy="1428750"/>
          </a:xfrm>
        </p:spPr>
        <p:txBody>
          <a:bodyPr/>
          <a:lstStyle/>
          <a:p>
            <a:pPr eaLnBrk="1" hangingPunct="1"/>
            <a:r>
              <a:rPr lang="en-US" altLang="es-ES" sz="3200" smtClean="0">
                <a:ea typeface="ＭＳ Ｐゴシック" pitchFamily="34" charset="-128"/>
              </a:rPr>
              <a:t>True speed-up and parallel efficiency of the </a:t>
            </a:r>
            <a:r>
              <a:rPr lang="en-US" altLang="es-ES" sz="3200" smtClean="0">
                <a:solidFill>
                  <a:srgbClr val="FF0000"/>
                </a:solidFill>
                <a:ea typeface="ＭＳ Ｐゴシック" pitchFamily="34" charset="-128"/>
              </a:rPr>
              <a:t>body of the main loop</a:t>
            </a:r>
            <a:endParaRPr lang="es-ES" altLang="es-ES" sz="3200" smtClean="0">
              <a:solidFill>
                <a:srgbClr val="FF0000"/>
              </a:solidFill>
              <a:ea typeface="ＭＳ Ｐゴシック" pitchFamily="34" charset="-128"/>
            </a:endParaRPr>
          </a:p>
        </p:txBody>
      </p:sp>
      <p:sp>
        <p:nvSpPr>
          <p:cNvPr id="34819" name="Rectangle 2"/>
          <p:cNvSpPr>
            <a:spLocks noGrp="1" noChangeArrowheads="1"/>
          </p:cNvSpPr>
          <p:nvPr>
            <p:ph type="title"/>
          </p:nvPr>
        </p:nvSpPr>
        <p:spPr>
          <a:xfrm>
            <a:off x="609600" y="44450"/>
            <a:ext cx="8001000" cy="577850"/>
          </a:xfrm>
        </p:spPr>
        <p:txBody>
          <a:bodyPr/>
          <a:lstStyle/>
          <a:p>
            <a:pPr eaLnBrk="1" hangingPunct="1"/>
            <a:r>
              <a:rPr lang="en-US" altLang="es-ES" smtClean="0">
                <a:ea typeface="ＭＳ Ｐゴシック" pitchFamily="34" charset="-128"/>
              </a:rPr>
              <a:t>Performance scalability</a:t>
            </a:r>
            <a:endParaRPr lang="es-ES" altLang="es-ES" smtClean="0">
              <a:ea typeface="ＭＳ Ｐゴシック" pitchFamily="34" charset="-128"/>
            </a:endParaRPr>
          </a:p>
        </p:txBody>
      </p:sp>
      <p:pic>
        <p:nvPicPr>
          <p:cNvPr id="5" name="4 Imagen"/>
          <p:cNvPicPr>
            <a:picLocks noChangeAspect="1"/>
          </p:cNvPicPr>
          <p:nvPr/>
        </p:nvPicPr>
        <p:blipFill>
          <a:blip r:embed="rId4"/>
          <a:srcRect/>
          <a:stretch>
            <a:fillRect/>
          </a:stretch>
        </p:blipFill>
        <p:spPr bwMode="auto">
          <a:xfrm>
            <a:off x="2014538" y="3130550"/>
            <a:ext cx="6013450" cy="3333750"/>
          </a:xfrm>
          <a:prstGeom prst="rect">
            <a:avLst/>
          </a:prstGeom>
          <a:noFill/>
          <a:ln w="9525">
            <a:noFill/>
            <a:miter lim="800000"/>
            <a:headEnd/>
            <a:tailEnd/>
          </a:ln>
        </p:spPr>
      </p:pic>
      <p:pic>
        <p:nvPicPr>
          <p:cNvPr id="6" name="5 Imagen"/>
          <p:cNvPicPr>
            <a:picLocks noChangeAspect="1"/>
          </p:cNvPicPr>
          <p:nvPr/>
        </p:nvPicPr>
        <p:blipFill>
          <a:blip r:embed="rId5"/>
          <a:srcRect/>
          <a:stretch>
            <a:fillRect/>
          </a:stretch>
        </p:blipFill>
        <p:spPr bwMode="auto">
          <a:xfrm>
            <a:off x="468313" y="3430588"/>
            <a:ext cx="935037" cy="2486025"/>
          </a:xfrm>
          <a:prstGeom prst="rect">
            <a:avLst/>
          </a:prstGeom>
          <a:noFill/>
          <a:ln w="9525">
            <a:noFill/>
            <a:miter lim="800000"/>
            <a:headEnd/>
            <a:tailEnd/>
          </a:ln>
        </p:spPr>
      </p:pic>
      <p:sp>
        <p:nvSpPr>
          <p:cNvPr id="2" name="1 CuadroTexto"/>
          <p:cNvSpPr txBox="1">
            <a:spLocks noChangeArrowheads="1"/>
          </p:cNvSpPr>
          <p:nvPr/>
        </p:nvSpPr>
        <p:spPr bwMode="auto">
          <a:xfrm>
            <a:off x="395288" y="6094413"/>
            <a:ext cx="1368425" cy="369887"/>
          </a:xfrm>
          <a:prstGeom prst="rect">
            <a:avLst/>
          </a:prstGeom>
          <a:noFill/>
          <a:ln w="9525">
            <a:noFill/>
            <a:miter lim="800000"/>
            <a:headEnd/>
            <a:tailEnd/>
          </a:ln>
        </p:spPr>
        <p:txBody>
          <a:bodyPr>
            <a:spAutoFit/>
          </a:bodyPr>
          <a:lstStyle/>
          <a:p>
            <a:pPr algn="ctr"/>
            <a:r>
              <a:rPr lang="es-ES" altLang="es-ES"/>
              <a:t>m=6358</a:t>
            </a:r>
          </a:p>
        </p:txBody>
      </p:sp>
      <p:graphicFrame>
        <p:nvGraphicFramePr>
          <p:cNvPr id="3" name="2 Objeto"/>
          <p:cNvGraphicFramePr>
            <a:graphicFrameLocks noChangeAspect="1"/>
          </p:cNvGraphicFramePr>
          <p:nvPr/>
        </p:nvGraphicFramePr>
        <p:xfrm>
          <a:off x="1738313" y="2638425"/>
          <a:ext cx="2027237" cy="838200"/>
        </p:xfrm>
        <a:graphic>
          <a:graphicData uri="http://schemas.openxmlformats.org/presentationml/2006/ole">
            <p:oleObj spid="_x0000_s34823" name="Ecuación" r:id="rId6" imgW="1104900" imgH="457200" progId="Equation.3">
              <p:embed/>
            </p:oleObj>
          </a:graphicData>
        </a:graphic>
      </p:graphicFrame>
      <p:graphicFrame>
        <p:nvGraphicFramePr>
          <p:cNvPr id="4" name="3 Objeto"/>
          <p:cNvGraphicFramePr>
            <a:graphicFrameLocks noChangeAspect="1"/>
          </p:cNvGraphicFramePr>
          <p:nvPr/>
        </p:nvGraphicFramePr>
        <p:xfrm>
          <a:off x="5210175" y="2592388"/>
          <a:ext cx="3729038" cy="838200"/>
        </p:xfrm>
        <a:graphic>
          <a:graphicData uri="http://schemas.openxmlformats.org/presentationml/2006/ole">
            <p:oleObj spid="_x0000_s34824" name="Ecuación" r:id="rId7" imgW="2032000" imgH="457200" progId="Equation.3">
              <p:embed/>
            </p:oleObj>
          </a:graphicData>
        </a:graphic>
      </p:graphicFrame>
      <p:sp>
        <p:nvSpPr>
          <p:cNvPr id="8" name="7 Cerrar llave"/>
          <p:cNvSpPr>
            <a:spLocks/>
          </p:cNvSpPr>
          <p:nvPr/>
        </p:nvSpPr>
        <p:spPr bwMode="auto">
          <a:xfrm rot="5400000">
            <a:off x="3599657" y="-134144"/>
            <a:ext cx="215900" cy="4319587"/>
          </a:xfrm>
          <a:prstGeom prst="rightBrace">
            <a:avLst>
              <a:gd name="adj1" fmla="val 8336"/>
              <a:gd name="adj2" fmla="val 50000"/>
            </a:avLst>
          </a:prstGeom>
          <a:noFill/>
          <a:ln w="19050">
            <a:solidFill>
              <a:schemeClr val="accent1"/>
            </a:solidFill>
            <a:round/>
            <a:headEnd/>
            <a:tailEnd/>
          </a:ln>
        </p:spPr>
        <p:txBody>
          <a:bodyPr/>
          <a:lstStyle/>
          <a:p>
            <a:pPr eaLnBrk="0" hangingPunct="0"/>
            <a:endParaRPr lang="es-ES" altLang="es-ES" sz="2400">
              <a:latin typeface="Times New Roman" pitchFamily="18" charset="0"/>
            </a:endParaRPr>
          </a:p>
        </p:txBody>
      </p:sp>
      <p:sp>
        <p:nvSpPr>
          <p:cNvPr id="9" name="8 Forma libre"/>
          <p:cNvSpPr>
            <a:spLocks/>
          </p:cNvSpPr>
          <p:nvPr/>
        </p:nvSpPr>
        <p:spPr bwMode="auto">
          <a:xfrm>
            <a:off x="3822700" y="2928938"/>
            <a:ext cx="690563" cy="331787"/>
          </a:xfrm>
          <a:custGeom>
            <a:avLst/>
            <a:gdLst>
              <a:gd name="T0" fmla="*/ 636923 w 691115"/>
              <a:gd name="T1" fmla="*/ 347632 h 331014"/>
              <a:gd name="T2" fmla="*/ 611946 w 691115"/>
              <a:gd name="T3" fmla="*/ 54206 h 331014"/>
              <a:gd name="T4" fmla="*/ 0 w 691115"/>
              <a:gd name="T5" fmla="*/ 856 h 331014"/>
              <a:gd name="T6" fmla="*/ 0 60000 65536"/>
              <a:gd name="T7" fmla="*/ 0 60000 65536"/>
              <a:gd name="T8" fmla="*/ 0 60000 65536"/>
              <a:gd name="T9" fmla="*/ 0 w 691115"/>
              <a:gd name="T10" fmla="*/ 0 h 331014"/>
              <a:gd name="T11" fmla="*/ 691115 w 691115"/>
              <a:gd name="T12" fmla="*/ 331014 h 331014"/>
            </a:gdLst>
            <a:ahLst/>
            <a:cxnLst>
              <a:cxn ang="T6">
                <a:pos x="T0" y="T1"/>
              </a:cxn>
              <a:cxn ang="T7">
                <a:pos x="T2" y="T3"/>
              </a:cxn>
              <a:cxn ang="T8">
                <a:pos x="T4" y="T5"/>
              </a:cxn>
            </a:cxnLst>
            <a:rect l="T9" t="T10" r="T11" b="T12"/>
            <a:pathLst>
              <a:path w="691115" h="331014">
                <a:moveTo>
                  <a:pt x="647700" y="331014"/>
                </a:moveTo>
                <a:cubicBezTo>
                  <a:pt x="688975" y="218830"/>
                  <a:pt x="730250" y="106647"/>
                  <a:pt x="622300" y="51614"/>
                </a:cubicBezTo>
                <a:cubicBezTo>
                  <a:pt x="514350" y="-3419"/>
                  <a:pt x="257175" y="-1303"/>
                  <a:pt x="0" y="814"/>
                </a:cubicBezTo>
              </a:path>
            </a:pathLst>
          </a:custGeom>
          <a:noFill/>
          <a:ln w="19050" cap="flat" cmpd="sng">
            <a:solidFill>
              <a:schemeClr val="tx1"/>
            </a:solidFill>
            <a:prstDash val="solid"/>
            <a:round/>
            <a:headEnd type="none" w="sm" len="sm"/>
            <a:tailEnd type="stealth" w="med" len="lg"/>
          </a:ln>
        </p:spPr>
        <p:txBody>
          <a:bodyPr/>
          <a:lstStyle/>
          <a:p>
            <a:endParaRPr lang="es-ES"/>
          </a:p>
        </p:txBody>
      </p:sp>
      <p:sp>
        <p:nvSpPr>
          <p:cNvPr id="10" name="9 Forma libre"/>
          <p:cNvSpPr>
            <a:spLocks/>
          </p:cNvSpPr>
          <p:nvPr/>
        </p:nvSpPr>
        <p:spPr bwMode="auto">
          <a:xfrm>
            <a:off x="4837113" y="2981325"/>
            <a:ext cx="344487" cy="266700"/>
          </a:xfrm>
          <a:custGeom>
            <a:avLst/>
            <a:gdLst>
              <a:gd name="T0" fmla="*/ 244062 w 344402"/>
              <a:gd name="T1" fmla="*/ 266700 h 266700"/>
              <a:gd name="T2" fmla="*/ 1502 w 344402"/>
              <a:gd name="T3" fmla="*/ 76200 h 266700"/>
              <a:gd name="T4" fmla="*/ 346187 w 344402"/>
              <a:gd name="T5" fmla="*/ 0 h 266700"/>
              <a:gd name="T6" fmla="*/ 0 60000 65536"/>
              <a:gd name="T7" fmla="*/ 0 60000 65536"/>
              <a:gd name="T8" fmla="*/ 0 60000 65536"/>
              <a:gd name="T9" fmla="*/ 0 w 344402"/>
              <a:gd name="T10" fmla="*/ 0 h 266700"/>
              <a:gd name="T11" fmla="*/ 344402 w 344402"/>
              <a:gd name="T12" fmla="*/ 266700 h 266700"/>
            </a:gdLst>
            <a:ahLst/>
            <a:cxnLst>
              <a:cxn ang="T6">
                <a:pos x="T0" y="T1"/>
              </a:cxn>
              <a:cxn ang="T7">
                <a:pos x="T2" y="T3"/>
              </a:cxn>
              <a:cxn ang="T8">
                <a:pos x="T4" y="T5"/>
              </a:cxn>
            </a:cxnLst>
            <a:rect l="T9" t="T10" r="T11" b="T12"/>
            <a:pathLst>
              <a:path w="344402" h="266700">
                <a:moveTo>
                  <a:pt x="242802" y="266700"/>
                </a:moveTo>
                <a:cubicBezTo>
                  <a:pt x="113685" y="193675"/>
                  <a:pt x="-15431" y="120650"/>
                  <a:pt x="1502" y="76200"/>
                </a:cubicBezTo>
                <a:cubicBezTo>
                  <a:pt x="18435" y="31750"/>
                  <a:pt x="181418" y="15875"/>
                  <a:pt x="344402" y="0"/>
                </a:cubicBezTo>
              </a:path>
            </a:pathLst>
          </a:custGeom>
          <a:noFill/>
          <a:ln w="19050" cap="flat" cmpd="sng">
            <a:solidFill>
              <a:schemeClr val="tx1"/>
            </a:solidFill>
            <a:prstDash val="solid"/>
            <a:round/>
            <a:headEnd type="none" w="sm" len="sm"/>
            <a:tailEnd type="stealth" w="med" len="lg"/>
          </a:ln>
        </p:spPr>
        <p:txBody>
          <a:bodyPr/>
          <a:lstStyle/>
          <a:p>
            <a:endParaRPr lang="es-ES"/>
          </a:p>
        </p:txBody>
      </p:sp>
      <p:sp>
        <p:nvSpPr>
          <p:cNvPr id="13" name="12 CuadroTexto"/>
          <p:cNvSpPr txBox="1">
            <a:spLocks noChangeArrowheads="1"/>
          </p:cNvSpPr>
          <p:nvPr/>
        </p:nvSpPr>
        <p:spPr bwMode="auto">
          <a:xfrm>
            <a:off x="1835150" y="2062163"/>
            <a:ext cx="4392613" cy="461962"/>
          </a:xfrm>
          <a:prstGeom prst="rect">
            <a:avLst/>
          </a:prstGeom>
          <a:noFill/>
          <a:ln w="9525">
            <a:noFill/>
            <a:miter lim="800000"/>
            <a:headEnd/>
            <a:tailEnd/>
          </a:ln>
        </p:spPr>
        <p:txBody>
          <a:bodyPr>
            <a:spAutoFit/>
          </a:bodyPr>
          <a:lstStyle/>
          <a:p>
            <a:r>
              <a:rPr lang="en-US" altLang="es-ES" sz="2400" i="1">
                <a:latin typeface="Georgia" pitchFamily="18" charset="0"/>
              </a:rPr>
              <a:t>x</a:t>
            </a:r>
            <a:r>
              <a:rPr lang="en-US" altLang="en-GB" sz="2400" i="1">
                <a:latin typeface="Georgia" pitchFamily="18" charset="0"/>
              </a:rPr>
              <a:t>’</a:t>
            </a:r>
            <a:r>
              <a:rPr lang="en-US" altLang="ja-JP" sz="2400" i="1" baseline="-25000">
                <a:latin typeface="Georgia" pitchFamily="18" charset="0"/>
              </a:rPr>
              <a:t>v</a:t>
            </a:r>
            <a:r>
              <a:rPr lang="en-US" altLang="ja-JP" sz="2400"/>
              <a:t>  ← OptimizeNode(</a:t>
            </a:r>
            <a:r>
              <a:rPr lang="en-US" altLang="ja-JP" sz="2400" i="1">
                <a:latin typeface="Georgia" pitchFamily="18" charset="0"/>
              </a:rPr>
              <a:t>x</a:t>
            </a:r>
            <a:r>
              <a:rPr lang="en-US" altLang="ja-JP" sz="2400" i="1" baseline="-25000">
                <a:latin typeface="Georgia" pitchFamily="18" charset="0"/>
              </a:rPr>
              <a:t>v</a:t>
            </a:r>
            <a:r>
              <a:rPr lang="en-US" altLang="ja-JP" sz="2400"/>
              <a:t>,N</a:t>
            </a:r>
            <a:r>
              <a:rPr lang="en-US" altLang="ja-JP" sz="2400" i="1" baseline="-25000"/>
              <a:t>v</a:t>
            </a:r>
            <a:r>
              <a:rPr lang="en-US" altLang="ja-JP" sz="2400"/>
              <a:t>)</a:t>
            </a:r>
            <a:endParaRPr lang="es-ES" altLang="es-ES" sz="2400"/>
          </a:p>
        </p:txBody>
      </p:sp>
      <p:cxnSp>
        <p:nvCxnSpPr>
          <p:cNvPr id="15" name="14 Conector recto de flecha"/>
          <p:cNvCxnSpPr>
            <a:cxnSpLocks noChangeShapeType="1"/>
          </p:cNvCxnSpPr>
          <p:nvPr/>
        </p:nvCxnSpPr>
        <p:spPr bwMode="auto">
          <a:xfrm flipV="1">
            <a:off x="2987675" y="4078288"/>
            <a:ext cx="3816350" cy="1511300"/>
          </a:xfrm>
          <a:prstGeom prst="straightConnector1">
            <a:avLst/>
          </a:prstGeom>
          <a:noFill/>
          <a:ln w="38100">
            <a:solidFill>
              <a:srgbClr val="FF0000"/>
            </a:solidFill>
            <a:round/>
            <a:headEnd type="none" w="sm" len="sm"/>
            <a:tailEnd type="arrow" w="med" len="med"/>
          </a:ln>
        </p:spPr>
      </p:cxnSp>
      <p:sp>
        <p:nvSpPr>
          <p:cNvPr id="17" name="16 Elipse"/>
          <p:cNvSpPr>
            <a:spLocks noChangeArrowheads="1"/>
          </p:cNvSpPr>
          <p:nvPr/>
        </p:nvSpPr>
        <p:spPr bwMode="auto">
          <a:xfrm>
            <a:off x="6732588" y="4365625"/>
            <a:ext cx="504825" cy="287338"/>
          </a:xfrm>
          <a:prstGeom prst="ellipse">
            <a:avLst/>
          </a:prstGeom>
          <a:noFill/>
          <a:ln w="38100">
            <a:solidFill>
              <a:srgbClr val="FF0000"/>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8" name="17 CuadroTexto"/>
          <p:cNvSpPr txBox="1">
            <a:spLocks noChangeArrowheads="1"/>
          </p:cNvSpPr>
          <p:nvPr/>
        </p:nvSpPr>
        <p:spPr bwMode="auto">
          <a:xfrm rot="-1521652">
            <a:off x="5180013" y="3571875"/>
            <a:ext cx="2303462" cy="460375"/>
          </a:xfrm>
          <a:prstGeom prst="rect">
            <a:avLst/>
          </a:prstGeom>
          <a:noFill/>
          <a:ln w="9525">
            <a:noFill/>
            <a:miter lim="800000"/>
            <a:headEnd/>
            <a:tailEnd/>
          </a:ln>
        </p:spPr>
        <p:txBody>
          <a:bodyPr>
            <a:spAutoFit/>
          </a:bodyPr>
          <a:lstStyle/>
          <a:p>
            <a:r>
              <a:rPr lang="en-US" altLang="es-ES" sz="2400" b="1">
                <a:solidFill>
                  <a:srgbClr val="FF0000"/>
                </a:solidFill>
              </a:rPr>
              <a:t>scalable</a:t>
            </a:r>
          </a:p>
        </p:txBody>
      </p:sp>
      <p:sp>
        <p:nvSpPr>
          <p:cNvPr id="16" name="15 CuadroTexto"/>
          <p:cNvSpPr txBox="1">
            <a:spLocks noChangeArrowheads="1"/>
          </p:cNvSpPr>
          <p:nvPr/>
        </p:nvSpPr>
        <p:spPr bwMode="auto">
          <a:xfrm>
            <a:off x="107950" y="549275"/>
            <a:ext cx="8893175" cy="646113"/>
          </a:xfrm>
          <a:prstGeom prst="rect">
            <a:avLst/>
          </a:prstGeom>
          <a:noFill/>
          <a:ln w="9525">
            <a:noFill/>
            <a:miter lim="800000"/>
            <a:headEnd/>
            <a:tailEnd/>
          </a:ln>
        </p:spPr>
        <p:txBody>
          <a:bodyPr>
            <a:spAutoFit/>
          </a:bodyPr>
          <a:lstStyle/>
          <a:p>
            <a:pPr marL="285750" indent="-285750"/>
            <a:r>
              <a:rPr lang="es-ES" altLang="es-ES"/>
              <a:t>This slide shows some results for one of the benchmark meshes and the body of main loop of the parallel algorithm</a:t>
            </a:r>
          </a:p>
        </p:txBody>
      </p:sp>
      <p:sp>
        <p:nvSpPr>
          <p:cNvPr id="19" name="18 CuadroTexto"/>
          <p:cNvSpPr txBox="1">
            <a:spLocks noChangeArrowheads="1"/>
          </p:cNvSpPr>
          <p:nvPr/>
        </p:nvSpPr>
        <p:spPr bwMode="auto">
          <a:xfrm>
            <a:off x="287338" y="692150"/>
            <a:ext cx="8893175" cy="369888"/>
          </a:xfrm>
          <a:prstGeom prst="rect">
            <a:avLst/>
          </a:prstGeom>
          <a:noFill/>
          <a:ln w="9525">
            <a:noFill/>
            <a:miter lim="800000"/>
            <a:headEnd/>
            <a:tailEnd/>
          </a:ln>
        </p:spPr>
        <p:txBody>
          <a:bodyPr>
            <a:spAutoFit/>
          </a:bodyPr>
          <a:lstStyle/>
          <a:p>
            <a:r>
              <a:rPr lang="en-US" altLang="es-ES"/>
              <a:t>Each bar represents the speed-up when a given number of threads/cores are used</a:t>
            </a:r>
          </a:p>
        </p:txBody>
      </p:sp>
      <p:sp>
        <p:nvSpPr>
          <p:cNvPr id="20" name="19 CuadroTexto"/>
          <p:cNvSpPr txBox="1">
            <a:spLocks noChangeArrowheads="1"/>
          </p:cNvSpPr>
          <p:nvPr/>
        </p:nvSpPr>
        <p:spPr bwMode="auto">
          <a:xfrm>
            <a:off x="71438" y="549275"/>
            <a:ext cx="9037637" cy="646113"/>
          </a:xfrm>
          <a:prstGeom prst="rect">
            <a:avLst/>
          </a:prstGeom>
          <a:noFill/>
          <a:ln w="9525">
            <a:noFill/>
            <a:miter lim="800000"/>
            <a:headEnd/>
            <a:tailEnd/>
          </a:ln>
        </p:spPr>
        <p:txBody>
          <a:bodyPr>
            <a:spAutoFit/>
          </a:bodyPr>
          <a:lstStyle/>
          <a:p>
            <a:r>
              <a:rPr lang="en-US" altLang="es-ES"/>
              <a:t>This performance scalability is caused by the parallel processing of independents sets of vertices (colors)</a:t>
            </a:r>
          </a:p>
        </p:txBody>
      </p:sp>
      <p:sp>
        <p:nvSpPr>
          <p:cNvPr id="21" name="20 CuadroTexto"/>
          <p:cNvSpPr txBox="1">
            <a:spLocks noChangeArrowheads="1"/>
          </p:cNvSpPr>
          <p:nvPr/>
        </p:nvSpPr>
        <p:spPr bwMode="auto">
          <a:xfrm>
            <a:off x="107950" y="682625"/>
            <a:ext cx="9577388" cy="369888"/>
          </a:xfrm>
          <a:prstGeom prst="rect">
            <a:avLst/>
          </a:prstGeom>
          <a:noFill/>
          <a:ln w="9525">
            <a:noFill/>
            <a:miter lim="800000"/>
            <a:headEnd/>
            <a:tailEnd/>
          </a:ln>
        </p:spPr>
        <p:txBody>
          <a:bodyPr>
            <a:spAutoFit/>
          </a:bodyPr>
          <a:lstStyle/>
          <a:p>
            <a:r>
              <a:rPr lang="en-US" altLang="es-ES"/>
              <a:t>As can be seen, the true speed-up linearly increases as the number of cores increases</a:t>
            </a:r>
          </a:p>
        </p:txBody>
      </p:sp>
      <p:sp>
        <p:nvSpPr>
          <p:cNvPr id="22" name="21 CuadroTexto"/>
          <p:cNvSpPr txBox="1">
            <a:spLocks noChangeArrowheads="1"/>
          </p:cNvSpPr>
          <p:nvPr/>
        </p:nvSpPr>
        <p:spPr bwMode="auto">
          <a:xfrm>
            <a:off x="611188" y="682625"/>
            <a:ext cx="9577387" cy="369888"/>
          </a:xfrm>
          <a:prstGeom prst="rect">
            <a:avLst/>
          </a:prstGeom>
          <a:noFill/>
          <a:ln w="9525">
            <a:noFill/>
            <a:miter lim="800000"/>
            <a:headEnd/>
            <a:tailEnd/>
          </a:ln>
        </p:spPr>
        <p:txBody>
          <a:bodyPr>
            <a:spAutoFit/>
          </a:bodyPr>
          <a:lstStyle/>
          <a:p>
            <a:r>
              <a:rPr lang="en-US" altLang="es-ES"/>
              <a:t>Note that up to 128 cores, the parallel efficiency is always above 67%</a:t>
            </a:r>
          </a:p>
        </p:txBody>
      </p:sp>
      <p:sp>
        <p:nvSpPr>
          <p:cNvPr id="23" name="22 CuadroTexto"/>
          <p:cNvSpPr txBox="1">
            <a:spLocks noChangeArrowheads="1"/>
          </p:cNvSpPr>
          <p:nvPr/>
        </p:nvSpPr>
        <p:spPr bwMode="auto">
          <a:xfrm>
            <a:off x="-36513" y="682625"/>
            <a:ext cx="9577388" cy="369888"/>
          </a:xfrm>
          <a:prstGeom prst="rect">
            <a:avLst/>
          </a:prstGeom>
          <a:noFill/>
          <a:ln w="9525">
            <a:noFill/>
            <a:miter lim="800000"/>
            <a:headEnd/>
            <a:tailEnd/>
          </a:ln>
        </p:spPr>
        <p:txBody>
          <a:bodyPr>
            <a:spAutoFit/>
          </a:bodyPr>
          <a:lstStyle/>
          <a:p>
            <a:r>
              <a:rPr lang="en-US" altLang="es-ES"/>
              <a:t>These results indicate that the main computation of our parallel algorithm is very scalable</a:t>
            </a:r>
          </a:p>
        </p:txBody>
      </p:sp>
      <p:sp>
        <p:nvSpPr>
          <p:cNvPr id="24" name="23 Flecha derecha"/>
          <p:cNvSpPr/>
          <p:nvPr/>
        </p:nvSpPr>
        <p:spPr bwMode="auto">
          <a:xfrm rot="5400000">
            <a:off x="6553201" y="3536950"/>
            <a:ext cx="792162" cy="433387"/>
          </a:xfrm>
          <a:prstGeom prst="rightArrow">
            <a:avLst/>
          </a:prstGeom>
          <a:noFill/>
          <a:ln w="38100" cap="flat" cmpd="sng" algn="ctr">
            <a:solidFill>
              <a:schemeClr val="accent6">
                <a:lumMod val="60000"/>
                <a:lumOff val="40000"/>
              </a:schemeClr>
            </a:solidFill>
            <a:prstDash val="solid"/>
            <a:round/>
            <a:headEnd type="none" w="sm" len="sm"/>
            <a:tailEnd type="stealth" w="med" len="lg"/>
          </a:ln>
          <a:effectLst/>
        </p:spPr>
        <p:txBody>
          <a:bodyPr/>
          <a:lstStyle/>
          <a:p>
            <a:pPr eaLnBrk="0" hangingPunct="0">
              <a:defRPr/>
            </a:pPr>
            <a:endParaRPr lang="es-ES" sz="2400">
              <a:latin typeface="Times New Roman"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4"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4"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ox(in)">
                                      <p:cBhvr>
                                        <p:cTn id="33" dur="50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fade">
                                      <p:cBhvr>
                                        <p:cTn id="42" dur="2000"/>
                                        <p:tgtEl>
                                          <p:spTgt spid="18">
                                            <p:txEl>
                                              <p:pRg st="0" end="0"/>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ox(in)">
                                      <p:cBhvr>
                                        <p:cTn id="45"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par>
                                <p:cTn id="56" presetID="4"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ox(in)">
                                      <p:cBhvr>
                                        <p:cTn id="58"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ox(in)">
                                      <p:cBhvr>
                                        <p:cTn id="63"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ox(in)">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2" grpId="0"/>
      <p:bldP spid="8" grpId="0" animBg="1"/>
      <p:bldP spid="9" grpId="0" animBg="1"/>
      <p:bldP spid="10" grpId="0" animBg="1"/>
      <p:bldP spid="13" grpId="0"/>
      <p:bldP spid="17" grpId="0" animBg="1"/>
      <p:bldP spid="18" grpId="0" build="allAtOnce"/>
      <p:bldP spid="16" grpId="0"/>
      <p:bldP spid="19" grpId="0"/>
      <p:bldP spid="20" grpId="0"/>
      <p:bldP spid="21" grpId="0"/>
      <p:bldP spid="22" grpId="0"/>
      <p:bldP spid="23" grpId="0"/>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0" y="1136650"/>
            <a:ext cx="9144000" cy="1428750"/>
          </a:xfrm>
        </p:spPr>
        <p:txBody>
          <a:bodyPr/>
          <a:lstStyle/>
          <a:p>
            <a:pPr eaLnBrk="1" hangingPunct="1"/>
            <a:r>
              <a:rPr lang="en-US" altLang="es-ES" sz="3200" smtClean="0">
                <a:ea typeface="ＭＳ Ｐゴシック" pitchFamily="34" charset="-128"/>
              </a:rPr>
              <a:t>True speed-up and parallel efficiency of the body of the </a:t>
            </a:r>
            <a:r>
              <a:rPr lang="en-US" altLang="es-ES" sz="3200" smtClean="0">
                <a:solidFill>
                  <a:srgbClr val="FF0000"/>
                </a:solidFill>
                <a:ea typeface="ＭＳ Ｐゴシック" pitchFamily="34" charset="-128"/>
              </a:rPr>
              <a:t>complete parallel Algorithm</a:t>
            </a:r>
            <a:endParaRPr lang="es-ES" altLang="es-ES" sz="3200" smtClean="0">
              <a:solidFill>
                <a:srgbClr val="FF0000"/>
              </a:solidFill>
              <a:ea typeface="ＭＳ Ｐゴシック" pitchFamily="34" charset="-128"/>
            </a:endParaRPr>
          </a:p>
        </p:txBody>
      </p:sp>
      <p:sp>
        <p:nvSpPr>
          <p:cNvPr id="35843" name="Rectangle 2"/>
          <p:cNvSpPr>
            <a:spLocks noGrp="1" noChangeArrowheads="1"/>
          </p:cNvSpPr>
          <p:nvPr>
            <p:ph type="title"/>
          </p:nvPr>
        </p:nvSpPr>
        <p:spPr>
          <a:xfrm>
            <a:off x="609600" y="44450"/>
            <a:ext cx="8001000" cy="577850"/>
          </a:xfrm>
        </p:spPr>
        <p:txBody>
          <a:bodyPr/>
          <a:lstStyle/>
          <a:p>
            <a:pPr eaLnBrk="1" hangingPunct="1"/>
            <a:r>
              <a:rPr lang="en-US" altLang="es-ES" smtClean="0">
                <a:ea typeface="ＭＳ Ｐゴシック" pitchFamily="34" charset="-128"/>
              </a:rPr>
              <a:t>Performance scalability</a:t>
            </a:r>
            <a:endParaRPr lang="es-ES" altLang="es-ES" smtClean="0">
              <a:ea typeface="ＭＳ Ｐゴシック" pitchFamily="34" charset="-128"/>
            </a:endParaRPr>
          </a:p>
        </p:txBody>
      </p:sp>
      <p:pic>
        <p:nvPicPr>
          <p:cNvPr id="29700" name="5 Imagen"/>
          <p:cNvPicPr>
            <a:picLocks noChangeAspect="1"/>
          </p:cNvPicPr>
          <p:nvPr/>
        </p:nvPicPr>
        <p:blipFill>
          <a:blip r:embed="rId3"/>
          <a:srcRect/>
          <a:stretch>
            <a:fillRect/>
          </a:stretch>
        </p:blipFill>
        <p:spPr bwMode="auto">
          <a:xfrm>
            <a:off x="468313" y="3197225"/>
            <a:ext cx="935037" cy="2486025"/>
          </a:xfrm>
          <a:prstGeom prst="rect">
            <a:avLst/>
          </a:prstGeom>
          <a:noFill/>
          <a:ln w="9525">
            <a:noFill/>
            <a:miter lim="800000"/>
            <a:headEnd/>
            <a:tailEnd/>
          </a:ln>
        </p:spPr>
      </p:pic>
      <p:sp>
        <p:nvSpPr>
          <p:cNvPr id="29701" name="1 CuadroTexto"/>
          <p:cNvSpPr txBox="1">
            <a:spLocks noChangeArrowheads="1"/>
          </p:cNvSpPr>
          <p:nvPr/>
        </p:nvSpPr>
        <p:spPr bwMode="auto">
          <a:xfrm>
            <a:off x="395288" y="5861050"/>
            <a:ext cx="1368425" cy="369888"/>
          </a:xfrm>
          <a:prstGeom prst="rect">
            <a:avLst/>
          </a:prstGeom>
          <a:noFill/>
          <a:ln w="9525">
            <a:noFill/>
            <a:miter lim="800000"/>
            <a:headEnd/>
            <a:tailEnd/>
          </a:ln>
        </p:spPr>
        <p:txBody>
          <a:bodyPr>
            <a:spAutoFit/>
          </a:bodyPr>
          <a:lstStyle/>
          <a:p>
            <a:pPr algn="ctr"/>
            <a:r>
              <a:rPr lang="es-ES" altLang="es-ES"/>
              <a:t>m=6358</a:t>
            </a:r>
          </a:p>
        </p:txBody>
      </p:sp>
      <p:pic>
        <p:nvPicPr>
          <p:cNvPr id="29702" name="6 Imagen"/>
          <p:cNvPicPr>
            <a:picLocks noChangeAspect="1"/>
          </p:cNvPicPr>
          <p:nvPr/>
        </p:nvPicPr>
        <p:blipFill>
          <a:blip r:embed="rId4"/>
          <a:srcRect/>
          <a:stretch>
            <a:fillRect/>
          </a:stretch>
        </p:blipFill>
        <p:spPr bwMode="auto">
          <a:xfrm>
            <a:off x="2376488" y="3244850"/>
            <a:ext cx="5688012" cy="3279775"/>
          </a:xfrm>
          <a:prstGeom prst="rect">
            <a:avLst/>
          </a:prstGeom>
          <a:noFill/>
          <a:ln w="9525">
            <a:noFill/>
            <a:miter lim="800000"/>
            <a:headEnd/>
            <a:tailEnd/>
          </a:ln>
        </p:spPr>
      </p:pic>
      <p:sp>
        <p:nvSpPr>
          <p:cNvPr id="7" name="6 Cerrar llave"/>
          <p:cNvSpPr>
            <a:spLocks/>
          </p:cNvSpPr>
          <p:nvPr/>
        </p:nvSpPr>
        <p:spPr bwMode="auto">
          <a:xfrm rot="5400000">
            <a:off x="5435601" y="-690563"/>
            <a:ext cx="215900" cy="5400675"/>
          </a:xfrm>
          <a:prstGeom prst="rightBrace">
            <a:avLst>
              <a:gd name="adj1" fmla="val 8338"/>
              <a:gd name="adj2" fmla="val 50000"/>
            </a:avLst>
          </a:prstGeom>
          <a:noFill/>
          <a:ln w="19050">
            <a:solidFill>
              <a:schemeClr val="accent1"/>
            </a:solidFill>
            <a:round/>
            <a:headEnd/>
            <a:tailEnd/>
          </a:ln>
        </p:spPr>
        <p:txBody>
          <a:bodyPr/>
          <a:lstStyle/>
          <a:p>
            <a:pPr eaLnBrk="0" hangingPunct="0"/>
            <a:endParaRPr lang="es-ES" altLang="es-ES" sz="2400">
              <a:latin typeface="Times New Roman" pitchFamily="18" charset="0"/>
            </a:endParaRPr>
          </a:p>
        </p:txBody>
      </p:sp>
      <p:sp>
        <p:nvSpPr>
          <p:cNvPr id="8" name="6 Marcador de contenido"/>
          <p:cNvSpPr txBox="1">
            <a:spLocks/>
          </p:cNvSpPr>
          <p:nvPr/>
        </p:nvSpPr>
        <p:spPr bwMode="auto">
          <a:xfrm>
            <a:off x="3924300" y="2060575"/>
            <a:ext cx="4751388" cy="3887788"/>
          </a:xfrm>
          <a:prstGeom prst="rect">
            <a:avLst/>
          </a:prstGeom>
          <a:noFill/>
          <a:ln w="9525">
            <a:noFill/>
            <a:miter lim="800000"/>
            <a:headEnd/>
            <a:tailEnd/>
          </a:ln>
        </p:spPr>
        <p:txBody>
          <a:bodyPr lIns="73025" tIns="36512" rIns="73025" bIns="36512"/>
          <a:lstStyle/>
          <a:p>
            <a:pPr marL="342900" indent="-342900">
              <a:buClr>
                <a:srgbClr val="FF0000"/>
              </a:buClr>
            </a:pPr>
            <a:r>
              <a:rPr lang="en-US" altLang="es-ES" sz="1100" b="1"/>
              <a:t>procedure</a:t>
            </a:r>
            <a:r>
              <a:rPr lang="en-US" altLang="es-ES" sz="1100"/>
              <a:t> </a:t>
            </a:r>
            <a:r>
              <a:rPr lang="en-US" altLang="es-ES" sz="1100">
                <a:solidFill>
                  <a:srgbClr val="FF0000"/>
                </a:solidFill>
              </a:rPr>
              <a:t>pSUS</a:t>
            </a:r>
            <a:endParaRPr lang="es-ES" altLang="es-ES" sz="1100">
              <a:solidFill>
                <a:srgbClr val="FF0000"/>
              </a:solidFill>
            </a:endParaRPr>
          </a:p>
          <a:p>
            <a:pPr marL="342900" indent="-342900">
              <a:buClr>
                <a:srgbClr val="FF0000"/>
              </a:buClr>
            </a:pPr>
            <a:r>
              <a:rPr lang="es-ES" altLang="es-ES" sz="1100"/>
              <a:t>…</a:t>
            </a:r>
          </a:p>
          <a:p>
            <a:pPr marL="342900" indent="-342900">
              <a:buClr>
                <a:srgbClr val="FF0000"/>
              </a:buClr>
            </a:pPr>
            <a:r>
              <a:rPr lang="en-US" altLang="es-ES" sz="1100"/>
              <a:t>   </a:t>
            </a:r>
            <a:r>
              <a:rPr lang="en-US" altLang="es-ES" sz="1100" b="1"/>
              <a:t>while</a:t>
            </a:r>
            <a:r>
              <a:rPr lang="en-US" altLang="es-ES" sz="1100"/>
              <a:t> Q &lt; </a:t>
            </a:r>
            <a:r>
              <a:rPr lang="en-US" altLang="es-ES" sz="1100">
                <a:sym typeface="Symbol" pitchFamily="18" charset="2"/>
              </a:rPr>
              <a:t></a:t>
            </a:r>
            <a:r>
              <a:rPr lang="en-US" altLang="es-ES" sz="1100"/>
              <a:t> </a:t>
            </a:r>
            <a:r>
              <a:rPr lang="en-US" altLang="es-ES" sz="1100" b="1"/>
              <a:t>and</a:t>
            </a:r>
            <a:r>
              <a:rPr lang="en-US" altLang="es-ES" sz="1100"/>
              <a:t> k &lt; maxIter </a:t>
            </a:r>
            <a:r>
              <a:rPr lang="en-US" altLang="es-ES" sz="1100" b="1"/>
              <a:t>do</a:t>
            </a:r>
            <a:endParaRPr lang="es-ES" altLang="es-ES" sz="1100"/>
          </a:p>
          <a:p>
            <a:pPr marL="342900" indent="-342900">
              <a:buClr>
                <a:srgbClr val="FF0000"/>
              </a:buClr>
            </a:pPr>
            <a:r>
              <a:rPr lang="en-US" altLang="es-ES" sz="1100"/>
              <a:t>     </a:t>
            </a:r>
            <a:r>
              <a:rPr lang="en-US" altLang="es-ES" sz="1100" b="1"/>
              <a:t>for</a:t>
            </a:r>
            <a:r>
              <a:rPr lang="en-US" altLang="es-ES" sz="1100"/>
              <a:t> </a:t>
            </a:r>
            <a:r>
              <a:rPr lang="en-US" altLang="es-ES" sz="1100" b="1"/>
              <a:t>each</a:t>
            </a:r>
            <a:r>
              <a:rPr lang="en-US" altLang="es-ES" sz="1100"/>
              <a:t> independent set I</a:t>
            </a:r>
            <a:r>
              <a:rPr lang="en-US" altLang="es-ES" sz="1100" baseline="-25000"/>
              <a:t>i</a:t>
            </a:r>
            <a:r>
              <a:rPr lang="en-US" altLang="es-ES" sz="1100"/>
              <a:t> </a:t>
            </a:r>
            <a:r>
              <a:rPr lang="en-US" altLang="es-ES" sz="1100">
                <a:sym typeface="Symbol" pitchFamily="18" charset="2"/>
              </a:rPr>
              <a:t></a:t>
            </a:r>
            <a:r>
              <a:rPr lang="en-US" altLang="es-ES" sz="1100"/>
              <a:t> I </a:t>
            </a:r>
            <a:r>
              <a:rPr lang="en-US" altLang="es-ES" sz="1100" b="1"/>
              <a:t>do</a:t>
            </a:r>
            <a:endParaRPr lang="es-ES" altLang="es-ES" sz="1100"/>
          </a:p>
          <a:p>
            <a:pPr marL="342900" indent="-342900">
              <a:buClr>
                <a:srgbClr val="FF0000"/>
              </a:buClr>
            </a:pPr>
            <a:r>
              <a:rPr lang="en-US" altLang="es-ES" sz="1100"/>
              <a:t>       </a:t>
            </a:r>
            <a:r>
              <a:rPr lang="en-US" altLang="es-ES" sz="1100" b="1"/>
              <a:t>for</a:t>
            </a:r>
            <a:r>
              <a:rPr lang="en-US" altLang="es-ES" sz="1100"/>
              <a:t> </a:t>
            </a:r>
            <a:r>
              <a:rPr lang="en-US" altLang="es-ES" sz="1100" b="1"/>
              <a:t>each</a:t>
            </a:r>
            <a:r>
              <a:rPr lang="en-US" altLang="es-ES" sz="1100"/>
              <a:t> vertex </a:t>
            </a:r>
            <a:r>
              <a:rPr lang="en-US" altLang="es-ES" sz="1100" i="1"/>
              <a:t>v</a:t>
            </a:r>
            <a:r>
              <a:rPr lang="en-US" altLang="es-ES" sz="1100"/>
              <a:t> </a:t>
            </a:r>
            <a:r>
              <a:rPr lang="en-US" altLang="es-ES" sz="1100">
                <a:sym typeface="Symbol" pitchFamily="18" charset="2"/>
              </a:rPr>
              <a:t></a:t>
            </a:r>
            <a:r>
              <a:rPr lang="en-US" altLang="es-ES" sz="1100"/>
              <a:t> I</a:t>
            </a:r>
            <a:r>
              <a:rPr lang="en-US" altLang="es-ES" sz="1100" baseline="-25000"/>
              <a:t>i</a:t>
            </a:r>
            <a:r>
              <a:rPr lang="en-US" altLang="es-ES" sz="1100"/>
              <a:t> </a:t>
            </a:r>
            <a:r>
              <a:rPr lang="en-US" altLang="es-ES" sz="1100" b="1"/>
              <a:t>in parallel do</a:t>
            </a:r>
            <a:endParaRPr lang="es-ES" altLang="es-ES" sz="1100"/>
          </a:p>
          <a:p>
            <a:pPr marL="342900" indent="-342900">
              <a:buClr>
                <a:srgbClr val="FF0000"/>
              </a:buClr>
            </a:pPr>
            <a:r>
              <a:rPr lang="en-US" altLang="es-ES" sz="1100"/>
              <a:t> 	</a:t>
            </a:r>
            <a:r>
              <a:rPr lang="en-US" altLang="es-ES" sz="1100" i="1">
                <a:latin typeface="Georgia" pitchFamily="18" charset="0"/>
              </a:rPr>
              <a:t>x</a:t>
            </a:r>
            <a:r>
              <a:rPr lang="en-US" altLang="en-GB" sz="1100" i="1">
                <a:latin typeface="Georgia" pitchFamily="18" charset="0"/>
              </a:rPr>
              <a:t>’</a:t>
            </a:r>
            <a:r>
              <a:rPr lang="en-US" altLang="ja-JP" sz="1100" i="1" baseline="-25000">
                <a:latin typeface="Georgia" pitchFamily="18" charset="0"/>
              </a:rPr>
              <a:t>v</a:t>
            </a:r>
            <a:r>
              <a:rPr lang="es-ES" altLang="ja-JP" sz="1100"/>
              <a:t> </a:t>
            </a:r>
            <a:r>
              <a:rPr lang="en-US" altLang="ja-JP" sz="1100"/>
              <a:t>← OptimizeNode(</a:t>
            </a:r>
            <a:r>
              <a:rPr lang="en-US" altLang="ja-JP" sz="1100" i="1">
                <a:latin typeface="Georgia" pitchFamily="18" charset="0"/>
              </a:rPr>
              <a:t>x</a:t>
            </a:r>
            <a:r>
              <a:rPr lang="en-US" altLang="ja-JP" sz="1100" i="1" baseline="-25000">
                <a:latin typeface="Georgia" pitchFamily="18" charset="0"/>
              </a:rPr>
              <a:t>v</a:t>
            </a:r>
            <a:r>
              <a:rPr lang="en-US" altLang="ja-JP" sz="1100"/>
              <a:t>,N</a:t>
            </a:r>
            <a:r>
              <a:rPr lang="en-US" altLang="ja-JP" sz="1100" i="1" baseline="-25000"/>
              <a:t>v</a:t>
            </a:r>
            <a:r>
              <a:rPr lang="en-US" altLang="ja-JP" sz="1100"/>
              <a:t>)</a:t>
            </a:r>
            <a:endParaRPr lang="es-ES" altLang="es-ES" sz="1100"/>
          </a:p>
        </p:txBody>
      </p:sp>
      <p:sp>
        <p:nvSpPr>
          <p:cNvPr id="9" name="8 Elipse"/>
          <p:cNvSpPr>
            <a:spLocks noChangeArrowheads="1"/>
          </p:cNvSpPr>
          <p:nvPr/>
        </p:nvSpPr>
        <p:spPr bwMode="auto">
          <a:xfrm>
            <a:off x="5940425" y="5302250"/>
            <a:ext cx="503238" cy="287338"/>
          </a:xfrm>
          <a:prstGeom prst="ellipse">
            <a:avLst/>
          </a:prstGeom>
          <a:noFill/>
          <a:ln w="38100">
            <a:solidFill>
              <a:srgbClr val="FF0000"/>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10" name="9 CuadroTexto"/>
          <p:cNvSpPr txBox="1">
            <a:spLocks noChangeArrowheads="1"/>
          </p:cNvSpPr>
          <p:nvPr/>
        </p:nvSpPr>
        <p:spPr bwMode="auto">
          <a:xfrm>
            <a:off x="0" y="549275"/>
            <a:ext cx="9180513" cy="646113"/>
          </a:xfrm>
          <a:prstGeom prst="rect">
            <a:avLst/>
          </a:prstGeom>
          <a:noFill/>
          <a:ln w="9525">
            <a:noFill/>
            <a:miter lim="800000"/>
            <a:headEnd/>
            <a:tailEnd/>
          </a:ln>
        </p:spPr>
        <p:txBody>
          <a:bodyPr>
            <a:spAutoFit/>
          </a:bodyPr>
          <a:lstStyle/>
          <a:p>
            <a:r>
              <a:rPr lang="en-US" altLang="es-ES"/>
              <a:t>When the execution times of the complete sequential and parallel algorithms are profiled, we obtained results for speed-up and parallel efficiency as depicted in this figure</a:t>
            </a:r>
          </a:p>
        </p:txBody>
      </p:sp>
      <p:sp>
        <p:nvSpPr>
          <p:cNvPr id="11" name="10 CuadroTexto"/>
          <p:cNvSpPr txBox="1">
            <a:spLocks noChangeArrowheads="1"/>
          </p:cNvSpPr>
          <p:nvPr/>
        </p:nvSpPr>
        <p:spPr bwMode="auto">
          <a:xfrm>
            <a:off x="34925" y="549275"/>
            <a:ext cx="9180513" cy="646113"/>
          </a:xfrm>
          <a:prstGeom prst="rect">
            <a:avLst/>
          </a:prstGeom>
          <a:noFill/>
          <a:ln w="9525">
            <a:noFill/>
            <a:miter lim="800000"/>
            <a:headEnd/>
            <a:tailEnd/>
          </a:ln>
        </p:spPr>
        <p:txBody>
          <a:bodyPr>
            <a:spAutoFit/>
          </a:bodyPr>
          <a:lstStyle/>
          <a:p>
            <a:r>
              <a:rPr lang="en-US" altLang="es-ES"/>
              <a:t>Note that in this case, the speed-up does not increase so linearly as when the main mesh optimization procedures of algorithms are profiled</a:t>
            </a:r>
          </a:p>
        </p:txBody>
      </p:sp>
      <p:sp>
        <p:nvSpPr>
          <p:cNvPr id="12" name="11 CuadroTexto"/>
          <p:cNvSpPr txBox="1">
            <a:spLocks noChangeArrowheads="1"/>
          </p:cNvSpPr>
          <p:nvPr/>
        </p:nvSpPr>
        <p:spPr bwMode="auto">
          <a:xfrm>
            <a:off x="504825" y="692150"/>
            <a:ext cx="9180513" cy="369888"/>
          </a:xfrm>
          <a:prstGeom prst="rect">
            <a:avLst/>
          </a:prstGeom>
          <a:noFill/>
          <a:ln w="9525">
            <a:noFill/>
            <a:miter lim="800000"/>
            <a:headEnd/>
            <a:tailEnd/>
          </a:ln>
        </p:spPr>
        <p:txBody>
          <a:bodyPr>
            <a:spAutoFit/>
          </a:bodyPr>
          <a:lstStyle/>
          <a:p>
            <a:r>
              <a:rPr lang="en-US" altLang="es-ES"/>
              <a:t>and maximum parallel efficiency is lower than 20%</a:t>
            </a:r>
          </a:p>
        </p:txBody>
      </p:sp>
      <p:grpSp>
        <p:nvGrpSpPr>
          <p:cNvPr id="3" name="2 Grupo"/>
          <p:cNvGrpSpPr>
            <a:grpSpLocks/>
          </p:cNvGrpSpPr>
          <p:nvPr/>
        </p:nvGrpSpPr>
        <p:grpSpPr bwMode="auto">
          <a:xfrm>
            <a:off x="3490913" y="4768850"/>
            <a:ext cx="3889375" cy="860425"/>
            <a:chOff x="3491345" y="4768825"/>
            <a:chExt cx="3888173" cy="860079"/>
          </a:xfrm>
        </p:grpSpPr>
        <p:sp>
          <p:nvSpPr>
            <p:cNvPr id="35854" name="12 CuadroTexto"/>
            <p:cNvSpPr txBox="1">
              <a:spLocks noChangeArrowheads="1"/>
            </p:cNvSpPr>
            <p:nvPr/>
          </p:nvSpPr>
          <p:spPr bwMode="auto">
            <a:xfrm>
              <a:off x="5076056" y="4768825"/>
              <a:ext cx="2303462" cy="460375"/>
            </a:xfrm>
            <a:prstGeom prst="rect">
              <a:avLst/>
            </a:prstGeom>
            <a:noFill/>
            <a:ln w="9525">
              <a:noFill/>
              <a:miter lim="800000"/>
              <a:headEnd/>
              <a:tailEnd/>
            </a:ln>
          </p:spPr>
          <p:txBody>
            <a:bodyPr>
              <a:spAutoFit/>
            </a:bodyPr>
            <a:lstStyle/>
            <a:p>
              <a:r>
                <a:rPr lang="en-US" altLang="es-ES" sz="2400" b="1">
                  <a:solidFill>
                    <a:srgbClr val="FF0000"/>
                  </a:solidFill>
                </a:rPr>
                <a:t>non-scalable</a:t>
              </a:r>
            </a:p>
          </p:txBody>
        </p:sp>
        <p:sp>
          <p:nvSpPr>
            <p:cNvPr id="35855" name="1 Forma libre"/>
            <p:cNvSpPr>
              <a:spLocks/>
            </p:cNvSpPr>
            <p:nvPr/>
          </p:nvSpPr>
          <p:spPr bwMode="auto">
            <a:xfrm>
              <a:off x="3491345" y="5331417"/>
              <a:ext cx="3420094" cy="297487"/>
            </a:xfrm>
            <a:custGeom>
              <a:avLst/>
              <a:gdLst>
                <a:gd name="T0" fmla="*/ 0 w 3420094"/>
                <a:gd name="T1" fmla="*/ 297487 h 297487"/>
                <a:gd name="T2" fmla="*/ 1223159 w 3420094"/>
                <a:gd name="T3" fmla="*/ 48105 h 297487"/>
                <a:gd name="T4" fmla="*/ 2256312 w 3420094"/>
                <a:gd name="T5" fmla="*/ 604 h 297487"/>
                <a:gd name="T6" fmla="*/ 3420094 w 3420094"/>
                <a:gd name="T7" fmla="*/ 59980 h 297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20094" h="297487">
                  <a:moveTo>
                    <a:pt x="0" y="297487"/>
                  </a:moveTo>
                  <a:cubicBezTo>
                    <a:pt x="423553" y="197536"/>
                    <a:pt x="847107" y="97586"/>
                    <a:pt x="1223159" y="48105"/>
                  </a:cubicBezTo>
                  <a:cubicBezTo>
                    <a:pt x="1599211" y="-1376"/>
                    <a:pt x="1890156" y="-1375"/>
                    <a:pt x="2256312" y="604"/>
                  </a:cubicBezTo>
                  <a:cubicBezTo>
                    <a:pt x="2622468" y="2583"/>
                    <a:pt x="3021281" y="31281"/>
                    <a:pt x="3420094" y="59980"/>
                  </a:cubicBezTo>
                </a:path>
              </a:pathLst>
            </a:custGeom>
            <a:noFill/>
            <a:ln w="38100" cap="flat" cmpd="sng" algn="ctr">
              <a:solidFill>
                <a:schemeClr val="accent1"/>
              </a:solidFill>
              <a:prstDash val="solid"/>
              <a:round/>
              <a:headEnd type="none" w="sm" len="sm"/>
              <a:tailEnd type="stealth" w="med" len="lg"/>
            </a:ln>
          </p:spPr>
          <p:txBody>
            <a:bodyPr/>
            <a:lstStyle/>
            <a:p>
              <a:endParaRPr lang="es-E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8914">
                                            <p:txEl>
                                              <p:pRg st="0" end="0"/>
                                            </p:txEl>
                                          </p:spTgt>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2000"/>
                                        <p:tgtEl>
                                          <p:spTgt spid="8">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2000"/>
                                        <p:tgtEl>
                                          <p:spTgt spid="8">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2000"/>
                                        <p:tgtEl>
                                          <p:spTgt spid="8">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2000"/>
                                        <p:tgtEl>
                                          <p:spTgt spid="8">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2000"/>
                                        <p:tgtEl>
                                          <p:spTgt spid="8">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29700"/>
                                        </p:tgtEl>
                                        <p:attrNameLst>
                                          <p:attrName>style.visibility</p:attrName>
                                        </p:attrNameLst>
                                      </p:cBhvr>
                                      <p:to>
                                        <p:strVal val="visible"/>
                                      </p:to>
                                    </p:set>
                                    <p:animEffect transition="in" filter="fade">
                                      <p:cBhvr>
                                        <p:cTn id="34" dur="2000"/>
                                        <p:tgtEl>
                                          <p:spTgt spid="2970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38" presetID="10" presetClass="entr" presetSubtype="0" fill="hold" grpId="0" nodeType="withEffect">
                                  <p:stCondLst>
                                    <p:cond delay="0"/>
                                  </p:stCondLst>
                                  <p:childTnLst>
                                    <p:set>
                                      <p:cBhvr>
                                        <p:cTn id="39" dur="1" fill="hold">
                                          <p:stCondLst>
                                            <p:cond delay="0"/>
                                          </p:stCondLst>
                                        </p:cTn>
                                        <p:tgtEl>
                                          <p:spTgt spid="29701"/>
                                        </p:tgtEl>
                                        <p:attrNameLst>
                                          <p:attrName>style.visibility</p:attrName>
                                        </p:attrNameLst>
                                      </p:cBhvr>
                                      <p:to>
                                        <p:strVal val="visible"/>
                                      </p:to>
                                    </p:set>
                                    <p:animEffect transition="in" filter="fade">
                                      <p:cBhvr>
                                        <p:cTn id="40" dur="2000"/>
                                        <p:tgtEl>
                                          <p:spTgt spid="29701"/>
                                        </p:tgtEl>
                                      </p:cBhvr>
                                    </p:animEffect>
                                  </p:childTnLst>
                                </p:cTn>
                              </p:par>
                              <p:par>
                                <p:cTn id="41" presetID="10" presetClass="entr" presetSubtype="0" fill="hold" nodeType="withEffect">
                                  <p:stCondLst>
                                    <p:cond delay="0"/>
                                  </p:stCondLst>
                                  <p:childTnLst>
                                    <p:set>
                                      <p:cBhvr>
                                        <p:cTn id="42" dur="1" fill="hold">
                                          <p:stCondLst>
                                            <p:cond delay="0"/>
                                          </p:stCondLst>
                                        </p:cTn>
                                        <p:tgtEl>
                                          <p:spTgt spid="29702"/>
                                        </p:tgtEl>
                                        <p:attrNameLst>
                                          <p:attrName>style.visibility</p:attrName>
                                        </p:attrNameLst>
                                      </p:cBhvr>
                                      <p:to>
                                        <p:strVal val="visible"/>
                                      </p:to>
                                    </p:set>
                                    <p:animEffect transition="in" filter="fade">
                                      <p:cBhvr>
                                        <p:cTn id="43" dur="2000"/>
                                        <p:tgtEl>
                                          <p:spTgt spid="29702"/>
                                        </p:tgtEl>
                                      </p:cBhvr>
                                    </p:animEffect>
                                  </p:childTnLst>
                                </p:cTn>
                              </p:par>
                              <p:par>
                                <p:cTn id="44" presetID="1"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par>
                                <p:cTn id="52" presetID="4"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29701" grpId="0"/>
      <p:bldP spid="7" grpId="0" animBg="1"/>
      <p:bldP spid="8" grpId="0" build="allAtOnce"/>
      <p:bldP spid="9" grpId="0" animBg="1"/>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9 Imagen"/>
          <p:cNvPicPr>
            <a:picLocks noChangeAspect="1"/>
          </p:cNvPicPr>
          <p:nvPr/>
        </p:nvPicPr>
        <p:blipFill>
          <a:blip r:embed="rId3"/>
          <a:srcRect/>
          <a:stretch>
            <a:fillRect/>
          </a:stretch>
        </p:blipFill>
        <p:spPr bwMode="auto">
          <a:xfrm>
            <a:off x="-36513" y="2060575"/>
            <a:ext cx="1665288" cy="2139950"/>
          </a:xfrm>
          <a:prstGeom prst="rect">
            <a:avLst/>
          </a:prstGeom>
          <a:noFill/>
          <a:ln w="9525">
            <a:noFill/>
            <a:miter lim="800000"/>
            <a:headEnd/>
            <a:tailEnd/>
          </a:ln>
        </p:spPr>
      </p:pic>
      <p:sp>
        <p:nvSpPr>
          <p:cNvPr id="36867" name="Rectangle 3"/>
          <p:cNvSpPr>
            <a:spLocks noGrp="1" noChangeArrowheads="1"/>
          </p:cNvSpPr>
          <p:nvPr>
            <p:ph idx="1"/>
          </p:nvPr>
        </p:nvSpPr>
        <p:spPr>
          <a:xfrm>
            <a:off x="0" y="1352550"/>
            <a:ext cx="9144000" cy="1428750"/>
          </a:xfrm>
        </p:spPr>
        <p:txBody>
          <a:bodyPr/>
          <a:lstStyle/>
          <a:p>
            <a:pPr eaLnBrk="1" hangingPunct="1"/>
            <a:r>
              <a:rPr lang="en-US" altLang="es-ES" sz="3200" smtClean="0">
                <a:ea typeface="ＭＳ Ｐゴシック" pitchFamily="34" charset="-128"/>
              </a:rPr>
              <a:t>True speed-up and parallel efficiency of the body of the </a:t>
            </a:r>
            <a:r>
              <a:rPr lang="en-US" altLang="es-ES" sz="3200" smtClean="0">
                <a:solidFill>
                  <a:srgbClr val="FF0000"/>
                </a:solidFill>
                <a:ea typeface="ＭＳ Ｐゴシック" pitchFamily="34" charset="-128"/>
              </a:rPr>
              <a:t>complete parallel Algorithm</a:t>
            </a:r>
            <a:endParaRPr lang="es-ES" altLang="es-ES" sz="3200" smtClean="0">
              <a:solidFill>
                <a:srgbClr val="FF0000"/>
              </a:solidFill>
              <a:ea typeface="ＭＳ Ｐゴシック" pitchFamily="34" charset="-128"/>
            </a:endParaRPr>
          </a:p>
        </p:txBody>
      </p:sp>
      <p:sp>
        <p:nvSpPr>
          <p:cNvPr id="36868"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Performance scalability</a:t>
            </a:r>
            <a:endParaRPr lang="es-ES" altLang="es-ES" smtClean="0">
              <a:ea typeface="ＭＳ Ｐゴシック" pitchFamily="34" charset="-128"/>
            </a:endParaRPr>
          </a:p>
        </p:txBody>
      </p:sp>
      <p:sp>
        <p:nvSpPr>
          <p:cNvPr id="36869" name="1 CuadroTexto"/>
          <p:cNvSpPr txBox="1">
            <a:spLocks noChangeArrowheads="1"/>
          </p:cNvSpPr>
          <p:nvPr/>
        </p:nvSpPr>
        <p:spPr bwMode="auto">
          <a:xfrm>
            <a:off x="944563" y="2946400"/>
            <a:ext cx="1368425" cy="369888"/>
          </a:xfrm>
          <a:prstGeom prst="rect">
            <a:avLst/>
          </a:prstGeom>
          <a:noFill/>
          <a:ln w="9525">
            <a:noFill/>
            <a:miter lim="800000"/>
            <a:headEnd/>
            <a:tailEnd/>
          </a:ln>
        </p:spPr>
        <p:txBody>
          <a:bodyPr>
            <a:spAutoFit/>
          </a:bodyPr>
          <a:lstStyle/>
          <a:p>
            <a:pPr algn="ctr"/>
            <a:r>
              <a:rPr lang="es-ES" altLang="es-ES"/>
              <a:t>m=</a:t>
            </a:r>
            <a:r>
              <a:rPr lang="en-US" altLang="es-ES"/>
              <a:t>520128</a:t>
            </a:r>
            <a:endParaRPr lang="es-ES" altLang="es-ES"/>
          </a:p>
        </p:txBody>
      </p:sp>
      <p:sp>
        <p:nvSpPr>
          <p:cNvPr id="36870" name="6 Cerrar llave"/>
          <p:cNvSpPr>
            <a:spLocks/>
          </p:cNvSpPr>
          <p:nvPr/>
        </p:nvSpPr>
        <p:spPr bwMode="auto">
          <a:xfrm rot="5400000">
            <a:off x="5435601" y="-387350"/>
            <a:ext cx="215900" cy="5400675"/>
          </a:xfrm>
          <a:prstGeom prst="rightBrace">
            <a:avLst>
              <a:gd name="adj1" fmla="val 8338"/>
              <a:gd name="adj2" fmla="val 50000"/>
            </a:avLst>
          </a:prstGeom>
          <a:noFill/>
          <a:ln w="19050">
            <a:solidFill>
              <a:schemeClr val="accent1"/>
            </a:solidFill>
            <a:round/>
            <a:headEnd/>
            <a:tailEnd/>
          </a:ln>
        </p:spPr>
        <p:txBody>
          <a:bodyPr/>
          <a:lstStyle/>
          <a:p>
            <a:pPr eaLnBrk="0" hangingPunct="0"/>
            <a:endParaRPr lang="es-ES" altLang="es-ES" sz="2400">
              <a:latin typeface="Times New Roman" pitchFamily="18" charset="0"/>
            </a:endParaRPr>
          </a:p>
        </p:txBody>
      </p:sp>
      <p:sp>
        <p:nvSpPr>
          <p:cNvPr id="36871" name="6 Marcador de contenido"/>
          <p:cNvSpPr txBox="1">
            <a:spLocks/>
          </p:cNvSpPr>
          <p:nvPr/>
        </p:nvSpPr>
        <p:spPr bwMode="auto">
          <a:xfrm>
            <a:off x="3924300" y="2349500"/>
            <a:ext cx="4751388" cy="3887788"/>
          </a:xfrm>
          <a:prstGeom prst="rect">
            <a:avLst/>
          </a:prstGeom>
          <a:noFill/>
          <a:ln w="9525">
            <a:noFill/>
            <a:miter lim="800000"/>
            <a:headEnd/>
            <a:tailEnd/>
          </a:ln>
        </p:spPr>
        <p:txBody>
          <a:bodyPr lIns="73025" tIns="36512" rIns="73025" bIns="36512"/>
          <a:lstStyle/>
          <a:p>
            <a:pPr marL="342900" indent="-342900">
              <a:buClr>
                <a:srgbClr val="FF0000"/>
              </a:buClr>
            </a:pPr>
            <a:r>
              <a:rPr lang="en-US" altLang="es-ES" sz="1100" b="1"/>
              <a:t>procedure</a:t>
            </a:r>
            <a:r>
              <a:rPr lang="en-US" altLang="es-ES" sz="1100"/>
              <a:t> </a:t>
            </a:r>
            <a:r>
              <a:rPr lang="en-US" altLang="es-ES" sz="1100">
                <a:solidFill>
                  <a:srgbClr val="FF0000"/>
                </a:solidFill>
              </a:rPr>
              <a:t>pSUS</a:t>
            </a:r>
            <a:endParaRPr lang="es-ES" altLang="es-ES" sz="1100">
              <a:solidFill>
                <a:srgbClr val="FF0000"/>
              </a:solidFill>
            </a:endParaRPr>
          </a:p>
          <a:p>
            <a:pPr marL="342900" indent="-342900">
              <a:buClr>
                <a:srgbClr val="FF0000"/>
              </a:buClr>
            </a:pPr>
            <a:r>
              <a:rPr lang="es-ES" altLang="es-ES" sz="1100"/>
              <a:t>…</a:t>
            </a:r>
          </a:p>
          <a:p>
            <a:pPr marL="342900" indent="-342900">
              <a:buClr>
                <a:srgbClr val="FF0000"/>
              </a:buClr>
            </a:pPr>
            <a:r>
              <a:rPr lang="en-US" altLang="es-ES" sz="1100"/>
              <a:t>   </a:t>
            </a:r>
            <a:r>
              <a:rPr lang="en-US" altLang="es-ES" sz="1100" b="1"/>
              <a:t>while</a:t>
            </a:r>
            <a:r>
              <a:rPr lang="en-US" altLang="es-ES" sz="1100"/>
              <a:t> Q &lt; </a:t>
            </a:r>
            <a:r>
              <a:rPr lang="en-US" altLang="es-ES" sz="1100">
                <a:sym typeface="Symbol" pitchFamily="18" charset="2"/>
              </a:rPr>
              <a:t></a:t>
            </a:r>
            <a:r>
              <a:rPr lang="en-US" altLang="es-ES" sz="1100"/>
              <a:t> </a:t>
            </a:r>
            <a:r>
              <a:rPr lang="en-US" altLang="es-ES" sz="1100" b="1"/>
              <a:t>and</a:t>
            </a:r>
            <a:r>
              <a:rPr lang="en-US" altLang="es-ES" sz="1100"/>
              <a:t> k &lt; maxIter </a:t>
            </a:r>
            <a:r>
              <a:rPr lang="en-US" altLang="es-ES" sz="1100" b="1"/>
              <a:t>do</a:t>
            </a:r>
            <a:endParaRPr lang="es-ES" altLang="es-ES" sz="1100"/>
          </a:p>
          <a:p>
            <a:pPr marL="342900" indent="-342900">
              <a:buClr>
                <a:srgbClr val="FF0000"/>
              </a:buClr>
            </a:pPr>
            <a:r>
              <a:rPr lang="en-US" altLang="es-ES" sz="1100"/>
              <a:t>     </a:t>
            </a:r>
            <a:r>
              <a:rPr lang="en-US" altLang="es-ES" sz="1100" b="1"/>
              <a:t>for</a:t>
            </a:r>
            <a:r>
              <a:rPr lang="en-US" altLang="es-ES" sz="1100"/>
              <a:t> </a:t>
            </a:r>
            <a:r>
              <a:rPr lang="en-US" altLang="es-ES" sz="1100" b="1"/>
              <a:t>each</a:t>
            </a:r>
            <a:r>
              <a:rPr lang="en-US" altLang="es-ES" sz="1100"/>
              <a:t> independent set I</a:t>
            </a:r>
            <a:r>
              <a:rPr lang="en-US" altLang="es-ES" sz="1100" baseline="-25000"/>
              <a:t>i</a:t>
            </a:r>
            <a:r>
              <a:rPr lang="en-US" altLang="es-ES" sz="1100"/>
              <a:t> </a:t>
            </a:r>
            <a:r>
              <a:rPr lang="en-US" altLang="es-ES" sz="1100">
                <a:sym typeface="Symbol" pitchFamily="18" charset="2"/>
              </a:rPr>
              <a:t></a:t>
            </a:r>
            <a:r>
              <a:rPr lang="en-US" altLang="es-ES" sz="1100"/>
              <a:t> I </a:t>
            </a:r>
            <a:r>
              <a:rPr lang="en-US" altLang="es-ES" sz="1100" b="1"/>
              <a:t>do</a:t>
            </a:r>
            <a:endParaRPr lang="es-ES" altLang="es-ES" sz="1100"/>
          </a:p>
          <a:p>
            <a:pPr marL="342900" indent="-342900">
              <a:buClr>
                <a:srgbClr val="FF0000"/>
              </a:buClr>
            </a:pPr>
            <a:r>
              <a:rPr lang="en-US" altLang="es-ES" sz="1100"/>
              <a:t>       </a:t>
            </a:r>
            <a:r>
              <a:rPr lang="en-US" altLang="es-ES" sz="1100" b="1"/>
              <a:t>for</a:t>
            </a:r>
            <a:r>
              <a:rPr lang="en-US" altLang="es-ES" sz="1100"/>
              <a:t> </a:t>
            </a:r>
            <a:r>
              <a:rPr lang="en-US" altLang="es-ES" sz="1100" b="1"/>
              <a:t>each</a:t>
            </a:r>
            <a:r>
              <a:rPr lang="en-US" altLang="es-ES" sz="1100"/>
              <a:t> vertex </a:t>
            </a:r>
            <a:r>
              <a:rPr lang="en-US" altLang="es-ES" sz="1100" i="1"/>
              <a:t>v</a:t>
            </a:r>
            <a:r>
              <a:rPr lang="en-US" altLang="es-ES" sz="1100"/>
              <a:t> </a:t>
            </a:r>
            <a:r>
              <a:rPr lang="en-US" altLang="es-ES" sz="1100">
                <a:sym typeface="Symbol" pitchFamily="18" charset="2"/>
              </a:rPr>
              <a:t></a:t>
            </a:r>
            <a:r>
              <a:rPr lang="en-US" altLang="es-ES" sz="1100"/>
              <a:t> I</a:t>
            </a:r>
            <a:r>
              <a:rPr lang="en-US" altLang="es-ES" sz="1100" baseline="-25000"/>
              <a:t>i</a:t>
            </a:r>
            <a:r>
              <a:rPr lang="en-US" altLang="es-ES" sz="1100"/>
              <a:t> </a:t>
            </a:r>
            <a:r>
              <a:rPr lang="en-US" altLang="es-ES" sz="1100" b="1"/>
              <a:t>in parallel do</a:t>
            </a:r>
            <a:endParaRPr lang="es-ES" altLang="es-ES" sz="1100"/>
          </a:p>
          <a:p>
            <a:pPr marL="342900" indent="-342900">
              <a:buClr>
                <a:srgbClr val="FF0000"/>
              </a:buClr>
            </a:pPr>
            <a:r>
              <a:rPr lang="en-US" altLang="es-ES" sz="1100"/>
              <a:t> 	</a:t>
            </a:r>
            <a:r>
              <a:rPr lang="en-US" altLang="es-ES" sz="1100" i="1">
                <a:latin typeface="Georgia" pitchFamily="18" charset="0"/>
              </a:rPr>
              <a:t>x</a:t>
            </a:r>
            <a:r>
              <a:rPr lang="en-US" altLang="en-GB" sz="1100" i="1">
                <a:latin typeface="Georgia" pitchFamily="18" charset="0"/>
              </a:rPr>
              <a:t>’</a:t>
            </a:r>
            <a:r>
              <a:rPr lang="en-US" altLang="ja-JP" sz="1100" i="1" baseline="-25000">
                <a:latin typeface="Georgia" pitchFamily="18" charset="0"/>
              </a:rPr>
              <a:t>v</a:t>
            </a:r>
            <a:r>
              <a:rPr lang="es-ES" altLang="ja-JP" sz="1100"/>
              <a:t> </a:t>
            </a:r>
            <a:r>
              <a:rPr lang="en-US" altLang="ja-JP" sz="1100"/>
              <a:t>← OptimizeNode(</a:t>
            </a:r>
            <a:r>
              <a:rPr lang="en-US" altLang="ja-JP" sz="1100" i="1">
                <a:latin typeface="Georgia" pitchFamily="18" charset="0"/>
              </a:rPr>
              <a:t>x</a:t>
            </a:r>
            <a:r>
              <a:rPr lang="en-US" altLang="ja-JP" sz="1100" i="1" baseline="-25000">
                <a:latin typeface="Georgia" pitchFamily="18" charset="0"/>
              </a:rPr>
              <a:t>v</a:t>
            </a:r>
            <a:r>
              <a:rPr lang="en-US" altLang="ja-JP" sz="1100"/>
              <a:t>,N</a:t>
            </a:r>
            <a:r>
              <a:rPr lang="en-US" altLang="ja-JP" sz="1100" i="1" baseline="-25000"/>
              <a:t>v</a:t>
            </a:r>
            <a:r>
              <a:rPr lang="en-US" altLang="ja-JP" sz="1100"/>
              <a:t>)</a:t>
            </a:r>
            <a:endParaRPr lang="es-ES" altLang="es-ES" sz="1100"/>
          </a:p>
        </p:txBody>
      </p:sp>
      <p:pic>
        <p:nvPicPr>
          <p:cNvPr id="36872" name="10 Imagen"/>
          <p:cNvPicPr>
            <a:picLocks noChangeAspect="1"/>
          </p:cNvPicPr>
          <p:nvPr/>
        </p:nvPicPr>
        <p:blipFill>
          <a:blip r:embed="rId4"/>
          <a:srcRect/>
          <a:stretch>
            <a:fillRect/>
          </a:stretch>
        </p:blipFill>
        <p:spPr bwMode="auto">
          <a:xfrm>
            <a:off x="34925" y="4149725"/>
            <a:ext cx="3821113" cy="1800225"/>
          </a:xfrm>
          <a:prstGeom prst="rect">
            <a:avLst/>
          </a:prstGeom>
          <a:noFill/>
          <a:ln w="9525">
            <a:noFill/>
            <a:miter lim="800000"/>
            <a:headEnd/>
            <a:tailEnd/>
          </a:ln>
        </p:spPr>
      </p:pic>
      <p:pic>
        <p:nvPicPr>
          <p:cNvPr id="36873" name="11 Imagen"/>
          <p:cNvPicPr>
            <a:picLocks noChangeAspect="1"/>
          </p:cNvPicPr>
          <p:nvPr/>
        </p:nvPicPr>
        <p:blipFill>
          <a:blip r:embed="rId5"/>
          <a:srcRect/>
          <a:stretch>
            <a:fillRect/>
          </a:stretch>
        </p:blipFill>
        <p:spPr bwMode="auto">
          <a:xfrm>
            <a:off x="3995738" y="3644900"/>
            <a:ext cx="5113337" cy="2825750"/>
          </a:xfrm>
          <a:prstGeom prst="rect">
            <a:avLst/>
          </a:prstGeom>
          <a:noFill/>
          <a:ln w="9525">
            <a:noFill/>
            <a:miter lim="800000"/>
            <a:headEnd/>
            <a:tailEnd/>
          </a:ln>
        </p:spPr>
      </p:pic>
      <p:sp>
        <p:nvSpPr>
          <p:cNvPr id="10" name="9 CuadroTexto"/>
          <p:cNvSpPr txBox="1">
            <a:spLocks noChangeArrowheads="1"/>
          </p:cNvSpPr>
          <p:nvPr/>
        </p:nvSpPr>
        <p:spPr bwMode="auto">
          <a:xfrm>
            <a:off x="34925" y="693738"/>
            <a:ext cx="9180513" cy="647700"/>
          </a:xfrm>
          <a:prstGeom prst="rect">
            <a:avLst/>
          </a:prstGeom>
          <a:noFill/>
          <a:ln w="9525">
            <a:noFill/>
            <a:miter lim="800000"/>
            <a:headEnd/>
            <a:tailEnd/>
          </a:ln>
        </p:spPr>
        <p:txBody>
          <a:bodyPr>
            <a:spAutoFit/>
          </a:bodyPr>
          <a:lstStyle/>
          <a:p>
            <a:r>
              <a:rPr lang="en-US" altLang="es-ES"/>
              <a:t>For this another mesh, the scalability is better but at some number of cores, the speed-up does not increase, i.e., the execution time does not decrease</a:t>
            </a:r>
          </a:p>
        </p:txBody>
      </p:sp>
      <p:grpSp>
        <p:nvGrpSpPr>
          <p:cNvPr id="5" name="4 Grupo"/>
          <p:cNvGrpSpPr>
            <a:grpSpLocks/>
          </p:cNvGrpSpPr>
          <p:nvPr/>
        </p:nvGrpSpPr>
        <p:grpSpPr bwMode="auto">
          <a:xfrm>
            <a:off x="612775" y="4581525"/>
            <a:ext cx="8305800" cy="949325"/>
            <a:chOff x="612759" y="4738255"/>
            <a:chExt cx="8305610" cy="950026"/>
          </a:xfrm>
        </p:grpSpPr>
        <p:sp>
          <p:nvSpPr>
            <p:cNvPr id="36876" name="1 Forma libre"/>
            <p:cNvSpPr>
              <a:spLocks/>
            </p:cNvSpPr>
            <p:nvPr/>
          </p:nvSpPr>
          <p:spPr bwMode="auto">
            <a:xfrm>
              <a:off x="1068779" y="5379522"/>
              <a:ext cx="2137559" cy="308759"/>
            </a:xfrm>
            <a:custGeom>
              <a:avLst/>
              <a:gdLst>
                <a:gd name="T0" fmla="*/ 0 w 2137559"/>
                <a:gd name="T1" fmla="*/ 308759 h 308759"/>
                <a:gd name="T2" fmla="*/ 605642 w 2137559"/>
                <a:gd name="T3" fmla="*/ 142504 h 308759"/>
                <a:gd name="T4" fmla="*/ 1377538 w 2137559"/>
                <a:gd name="T5" fmla="*/ 47501 h 308759"/>
                <a:gd name="T6" fmla="*/ 2137559 w 2137559"/>
                <a:gd name="T7" fmla="*/ 0 h 3087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559" h="308759">
                  <a:moveTo>
                    <a:pt x="0" y="308759"/>
                  </a:moveTo>
                  <a:cubicBezTo>
                    <a:pt x="188026" y="247403"/>
                    <a:pt x="376052" y="186047"/>
                    <a:pt x="605642" y="142504"/>
                  </a:cubicBezTo>
                  <a:cubicBezTo>
                    <a:pt x="835232" y="98961"/>
                    <a:pt x="1122219" y="71252"/>
                    <a:pt x="1377538" y="47501"/>
                  </a:cubicBezTo>
                  <a:cubicBezTo>
                    <a:pt x="1632857" y="23750"/>
                    <a:pt x="1885208" y="11875"/>
                    <a:pt x="2137559" y="0"/>
                  </a:cubicBezTo>
                </a:path>
              </a:pathLst>
            </a:custGeom>
            <a:noFill/>
            <a:ln w="38100" cap="flat" cmpd="sng" algn="ctr">
              <a:solidFill>
                <a:schemeClr val="accent1"/>
              </a:solidFill>
              <a:prstDash val="solid"/>
              <a:round/>
              <a:headEnd type="none" w="sm" len="sm"/>
              <a:tailEnd type="stealth" w="med" len="lg"/>
            </a:ln>
          </p:spPr>
          <p:txBody>
            <a:bodyPr/>
            <a:lstStyle/>
            <a:p>
              <a:endParaRPr lang="es-ES"/>
            </a:p>
          </p:txBody>
        </p:sp>
        <p:sp>
          <p:nvSpPr>
            <p:cNvPr id="36877" name="2 Forma libre"/>
            <p:cNvSpPr>
              <a:spLocks/>
            </p:cNvSpPr>
            <p:nvPr/>
          </p:nvSpPr>
          <p:spPr bwMode="auto">
            <a:xfrm>
              <a:off x="5450774" y="4738255"/>
              <a:ext cx="3467595" cy="724394"/>
            </a:xfrm>
            <a:custGeom>
              <a:avLst/>
              <a:gdLst>
                <a:gd name="T0" fmla="*/ 0 w 3467595"/>
                <a:gd name="T1" fmla="*/ 0 h 724394"/>
                <a:gd name="T2" fmla="*/ 581891 w 3467595"/>
                <a:gd name="T3" fmla="*/ 391885 h 724394"/>
                <a:gd name="T4" fmla="*/ 1436914 w 3467595"/>
                <a:gd name="T5" fmla="*/ 570015 h 724394"/>
                <a:gd name="T6" fmla="*/ 2470068 w 3467595"/>
                <a:gd name="T7" fmla="*/ 688768 h 724394"/>
                <a:gd name="T8" fmla="*/ 3467595 w 3467595"/>
                <a:gd name="T9" fmla="*/ 724394 h 724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7595" h="724394">
                  <a:moveTo>
                    <a:pt x="0" y="0"/>
                  </a:moveTo>
                  <a:cubicBezTo>
                    <a:pt x="171202" y="148441"/>
                    <a:pt x="342405" y="296883"/>
                    <a:pt x="581891" y="391885"/>
                  </a:cubicBezTo>
                  <a:cubicBezTo>
                    <a:pt x="821377" y="486887"/>
                    <a:pt x="1122218" y="520534"/>
                    <a:pt x="1436914" y="570015"/>
                  </a:cubicBezTo>
                  <a:cubicBezTo>
                    <a:pt x="1751610" y="619496"/>
                    <a:pt x="2131621" y="663038"/>
                    <a:pt x="2470068" y="688768"/>
                  </a:cubicBezTo>
                  <a:cubicBezTo>
                    <a:pt x="2808515" y="714498"/>
                    <a:pt x="3138055" y="719446"/>
                    <a:pt x="3467595" y="724394"/>
                  </a:cubicBezTo>
                </a:path>
              </a:pathLst>
            </a:custGeom>
            <a:noFill/>
            <a:ln w="28575" cap="flat" cmpd="sng" algn="ctr">
              <a:solidFill>
                <a:schemeClr val="accent1"/>
              </a:solidFill>
              <a:prstDash val="solid"/>
              <a:round/>
              <a:headEnd type="none" w="sm" len="sm"/>
              <a:tailEnd type="stealth" w="med" len="lg"/>
            </a:ln>
          </p:spPr>
          <p:txBody>
            <a:bodyPr/>
            <a:lstStyle/>
            <a:p>
              <a:endParaRPr lang="es-ES"/>
            </a:p>
          </p:txBody>
        </p:sp>
        <p:sp>
          <p:nvSpPr>
            <p:cNvPr id="36878" name="3 CuadroTexto"/>
            <p:cNvSpPr txBox="1">
              <a:spLocks noChangeArrowheads="1"/>
            </p:cNvSpPr>
            <p:nvPr/>
          </p:nvSpPr>
          <p:spPr bwMode="auto">
            <a:xfrm>
              <a:off x="7020272" y="4941168"/>
              <a:ext cx="1584176" cy="369332"/>
            </a:xfrm>
            <a:prstGeom prst="rect">
              <a:avLst/>
            </a:prstGeom>
            <a:noFill/>
            <a:ln w="9525">
              <a:noFill/>
              <a:miter lim="800000"/>
              <a:headEnd/>
              <a:tailEnd/>
            </a:ln>
          </p:spPr>
          <p:txBody>
            <a:bodyPr>
              <a:spAutoFit/>
            </a:bodyPr>
            <a:lstStyle/>
            <a:p>
              <a:r>
                <a:rPr lang="es-ES" altLang="es-ES" b="1">
                  <a:solidFill>
                    <a:srgbClr val="FF0000"/>
                  </a:solidFill>
                </a:rPr>
                <a:t>TIME</a:t>
              </a:r>
            </a:p>
          </p:txBody>
        </p:sp>
        <p:sp>
          <p:nvSpPr>
            <p:cNvPr id="36879" name="13 CuadroTexto"/>
            <p:cNvSpPr txBox="1">
              <a:spLocks noChangeArrowheads="1"/>
            </p:cNvSpPr>
            <p:nvPr/>
          </p:nvSpPr>
          <p:spPr bwMode="auto">
            <a:xfrm>
              <a:off x="612759" y="5003884"/>
              <a:ext cx="1584176" cy="369332"/>
            </a:xfrm>
            <a:prstGeom prst="rect">
              <a:avLst/>
            </a:prstGeom>
            <a:noFill/>
            <a:ln w="9525">
              <a:noFill/>
              <a:miter lim="800000"/>
              <a:headEnd/>
              <a:tailEnd/>
            </a:ln>
          </p:spPr>
          <p:txBody>
            <a:bodyPr>
              <a:spAutoFit/>
            </a:bodyPr>
            <a:lstStyle/>
            <a:p>
              <a:r>
                <a:rPr lang="es-ES" altLang="es-ES" b="1">
                  <a:solidFill>
                    <a:srgbClr val="FF0000"/>
                  </a:solidFill>
                </a:rPr>
                <a:t>speed-up</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142875"/>
            <a:ext cx="8001000" cy="577850"/>
          </a:xfrm>
        </p:spPr>
        <p:txBody>
          <a:bodyPr/>
          <a:lstStyle/>
          <a:p>
            <a:pPr eaLnBrk="1" hangingPunct="1"/>
            <a:r>
              <a:rPr lang="en-GB" altLang="es-ES" smtClean="0">
                <a:ea typeface="ＭＳ Ｐゴシック" pitchFamily="34" charset="-128"/>
              </a:rPr>
              <a:t>Best runtime</a:t>
            </a:r>
            <a:endParaRPr lang="es-ES" altLang="es-ES" smtClean="0">
              <a:ea typeface="ＭＳ Ｐゴシック" pitchFamily="34" charset="-128"/>
            </a:endParaRPr>
          </a:p>
        </p:txBody>
      </p:sp>
      <p:graphicFrame>
        <p:nvGraphicFramePr>
          <p:cNvPr id="5" name="4 Tabla"/>
          <p:cNvGraphicFramePr>
            <a:graphicFrameLocks noGrp="1"/>
          </p:cNvGraphicFramePr>
          <p:nvPr/>
        </p:nvGraphicFramePr>
        <p:xfrm>
          <a:off x="250825" y="2786063"/>
          <a:ext cx="8424863" cy="1828800"/>
        </p:xfrm>
        <a:graphic>
          <a:graphicData uri="http://schemas.openxmlformats.org/drawingml/2006/table">
            <a:tbl>
              <a:tblPr firstRow="1" firstCol="1" bandRow="1">
                <a:tableStyleId>{5C22544A-7EE6-4342-B048-85BDC9FD1C3A}</a:tableStyleId>
              </a:tblPr>
              <a:tblGrid>
                <a:gridCol w="934206"/>
                <a:gridCol w="816297"/>
                <a:gridCol w="816297"/>
                <a:gridCol w="604286"/>
                <a:gridCol w="823098"/>
                <a:gridCol w="823098"/>
                <a:gridCol w="685917"/>
                <a:gridCol w="614489"/>
                <a:gridCol w="739202"/>
                <a:gridCol w="800424"/>
                <a:gridCol w="767547"/>
              </a:tblGrid>
              <a:tr h="0">
                <a:tc>
                  <a:txBody>
                    <a:bodyPr/>
                    <a:lstStyle/>
                    <a:p>
                      <a:pPr marL="0" indent="0" algn="ctr">
                        <a:spcBef>
                          <a:spcPts val="600"/>
                        </a:spcBef>
                        <a:spcAft>
                          <a:spcPts val="600"/>
                        </a:spcAft>
                      </a:pPr>
                      <a:r>
                        <a:rPr lang="en-US" sz="1200" dirty="0">
                          <a:effectLst/>
                        </a:rPr>
                        <a:t>Name of tetrahedral mesh</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Serial runtime (seconds)</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Best parallel runtime </a:t>
                      </a:r>
                      <a:r>
                        <a:rPr lang="en-US" sz="1200" dirty="0" smtClean="0">
                          <a:effectLst/>
                        </a:rPr>
                        <a:t>(</a:t>
                      </a:r>
                      <a:r>
                        <a:rPr lang="en-US" sz="1200" dirty="0">
                          <a:effectLst/>
                        </a:rPr>
                        <a:t>seconds)</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Best number of cores</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Best Speed-Up</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Best parallel efficiency</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Best </a:t>
                      </a:r>
                      <a:r>
                        <a:rPr lang="en-US" sz="1200" dirty="0" smtClean="0">
                          <a:effectLst/>
                        </a:rPr>
                        <a:t>coloring </a:t>
                      </a:r>
                      <a:r>
                        <a:rPr lang="en-US" sz="1200" dirty="0">
                          <a:effectLst/>
                        </a:rPr>
                        <a:t>algorithm</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Number of colors</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Number of iterations (U&amp;S)</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Minimum mesh quality</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Average mesh quality</a:t>
                      </a:r>
                      <a:endParaRPr lang="es-ES" sz="1600">
                        <a:effectLst/>
                        <a:latin typeface="Times"/>
                        <a:ea typeface="Times New Roman"/>
                        <a:cs typeface="Times New Roman"/>
                      </a:endParaRPr>
                    </a:p>
                  </a:txBody>
                  <a:tcPr marL="17780" marR="17780" marT="0" marB="0" anchor="ctr"/>
                </a:tc>
              </a:tr>
              <a:tr h="0">
                <a:tc>
                  <a:txBody>
                    <a:bodyPr/>
                    <a:lstStyle/>
                    <a:p>
                      <a:pPr marL="0" indent="0" algn="ctr">
                        <a:spcBef>
                          <a:spcPts val="600"/>
                        </a:spcBef>
                        <a:spcAft>
                          <a:spcPts val="600"/>
                        </a:spcAft>
                      </a:pPr>
                      <a:r>
                        <a:rPr lang="en-US" sz="1200">
                          <a:effectLst/>
                        </a:rPr>
                        <a:t>m=6358</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17.33</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1.49</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72</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11.7X</a:t>
                      </a:r>
                      <a:endParaRPr lang="es-ES" sz="1600" dirty="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dirty="0">
                          <a:effectLst/>
                        </a:rPr>
                        <a:t>16.2%</a:t>
                      </a:r>
                      <a:endParaRPr lang="es-ES" sz="1600" dirty="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a:effectLst/>
                        </a:rPr>
                        <a:t>C</a:t>
                      </a:r>
                      <a:r>
                        <a:rPr lang="en-US" sz="1200" baseline="-25000">
                          <a:effectLst/>
                        </a:rPr>
                        <a:t>1</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29</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25</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0.1319</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0.6564</a:t>
                      </a:r>
                      <a:endParaRPr lang="es-ES" sz="1600">
                        <a:effectLst/>
                        <a:latin typeface="Times"/>
                        <a:ea typeface="Times New Roman"/>
                        <a:cs typeface="Times New Roman"/>
                      </a:endParaRPr>
                    </a:p>
                  </a:txBody>
                  <a:tcPr marL="17780" marR="17780" marT="0" marB="0" anchor="ctr"/>
                </a:tc>
              </a:tr>
              <a:tr h="0">
                <a:tc>
                  <a:txBody>
                    <a:bodyPr/>
                    <a:lstStyle/>
                    <a:p>
                      <a:pPr marL="0" indent="0" algn="ctr">
                        <a:spcBef>
                          <a:spcPts val="600"/>
                        </a:spcBef>
                        <a:spcAft>
                          <a:spcPts val="600"/>
                        </a:spcAft>
                      </a:pPr>
                      <a:r>
                        <a:rPr lang="en-US" sz="1200">
                          <a:effectLst/>
                        </a:rPr>
                        <a:t>m=9176</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37.25</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1.17</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88</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31.9X</a:t>
                      </a:r>
                      <a:endParaRPr lang="es-ES" sz="1600" dirty="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dirty="0">
                          <a:effectLst/>
                        </a:rPr>
                        <a:t>36.3%</a:t>
                      </a:r>
                      <a:endParaRPr lang="es-ES" sz="1600" dirty="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a:effectLst/>
                        </a:rPr>
                        <a:t>C</a:t>
                      </a:r>
                      <a:r>
                        <a:rPr lang="en-US" sz="1200" baseline="-25000">
                          <a:effectLst/>
                        </a:rPr>
                        <a:t>3</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29</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26</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0.2580</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0.6823</a:t>
                      </a:r>
                      <a:endParaRPr lang="es-ES" sz="1600">
                        <a:effectLst/>
                        <a:latin typeface="Times"/>
                        <a:ea typeface="Times New Roman"/>
                        <a:cs typeface="Times New Roman"/>
                      </a:endParaRPr>
                    </a:p>
                  </a:txBody>
                  <a:tcPr marL="17780" marR="17780" marT="0" marB="0" anchor="ctr"/>
                </a:tc>
              </a:tr>
              <a:tr h="0">
                <a:tc>
                  <a:txBody>
                    <a:bodyPr/>
                    <a:lstStyle/>
                    <a:p>
                      <a:pPr marL="0" indent="0" algn="ctr">
                        <a:spcBef>
                          <a:spcPts val="600"/>
                        </a:spcBef>
                        <a:spcAft>
                          <a:spcPts val="600"/>
                        </a:spcAft>
                      </a:pPr>
                      <a:r>
                        <a:rPr lang="en-US" sz="1200">
                          <a:effectLst/>
                        </a:rPr>
                        <a:t>m=11525</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33.69</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1.13</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120</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29.7X</a:t>
                      </a:r>
                      <a:endParaRPr lang="es-ES" sz="1600" dirty="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dirty="0">
                          <a:effectLst/>
                        </a:rPr>
                        <a:t>24.8%</a:t>
                      </a:r>
                      <a:endParaRPr lang="es-ES" sz="1600" dirty="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dirty="0">
                          <a:effectLst/>
                        </a:rPr>
                        <a:t>C</a:t>
                      </a:r>
                      <a:r>
                        <a:rPr lang="en-US" sz="1200" baseline="-25000" dirty="0">
                          <a:effectLst/>
                        </a:rPr>
                        <a:t>3</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10</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38</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0.1109</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0.6474</a:t>
                      </a:r>
                      <a:endParaRPr lang="es-ES" sz="1600">
                        <a:effectLst/>
                        <a:latin typeface="Times"/>
                        <a:ea typeface="Times New Roman"/>
                        <a:cs typeface="Times New Roman"/>
                      </a:endParaRPr>
                    </a:p>
                  </a:txBody>
                  <a:tcPr marL="17780" marR="17780" marT="0" marB="0" anchor="ctr"/>
                </a:tc>
              </a:tr>
              <a:tr h="0">
                <a:tc>
                  <a:txBody>
                    <a:bodyPr/>
                    <a:lstStyle/>
                    <a:p>
                      <a:pPr marL="0" indent="0" algn="ctr">
                        <a:spcBef>
                          <a:spcPts val="600"/>
                        </a:spcBef>
                        <a:spcAft>
                          <a:spcPts val="600"/>
                        </a:spcAft>
                      </a:pPr>
                      <a:r>
                        <a:rPr lang="en-US" sz="1200">
                          <a:effectLst/>
                        </a:rPr>
                        <a:t>m=39617</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87.40</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1.59</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128</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54.9X</a:t>
                      </a:r>
                      <a:endParaRPr lang="es-ES" sz="160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dirty="0">
                          <a:effectLst/>
                        </a:rPr>
                        <a:t>42.9%</a:t>
                      </a:r>
                      <a:endParaRPr lang="es-ES" sz="1600" dirty="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dirty="0">
                          <a:effectLst/>
                        </a:rPr>
                        <a:t>C</a:t>
                      </a:r>
                      <a:r>
                        <a:rPr lang="en-US" sz="1200" baseline="-25000" dirty="0">
                          <a:effectLst/>
                        </a:rPr>
                        <a:t>1</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31</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11</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0.1698</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0.7329</a:t>
                      </a:r>
                      <a:endParaRPr lang="es-ES" sz="1600">
                        <a:effectLst/>
                        <a:latin typeface="Times"/>
                        <a:ea typeface="Times New Roman"/>
                        <a:cs typeface="Times New Roman"/>
                      </a:endParaRPr>
                    </a:p>
                  </a:txBody>
                  <a:tcPr marL="17780" marR="17780" marT="0" marB="0" anchor="ctr"/>
                </a:tc>
              </a:tr>
              <a:tr h="0">
                <a:tc>
                  <a:txBody>
                    <a:bodyPr/>
                    <a:lstStyle/>
                    <a:p>
                      <a:pPr marL="0" indent="0" algn="ctr">
                        <a:spcBef>
                          <a:spcPts val="600"/>
                        </a:spcBef>
                        <a:spcAft>
                          <a:spcPts val="600"/>
                        </a:spcAft>
                      </a:pPr>
                      <a:r>
                        <a:rPr lang="en-US" sz="1200">
                          <a:effectLst/>
                        </a:rPr>
                        <a:t>m=201530</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2505.37</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81.28</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128</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30.8X</a:t>
                      </a:r>
                      <a:endParaRPr lang="es-ES" sz="160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a:effectLst/>
                        </a:rPr>
                        <a:t>24.1%</a:t>
                      </a:r>
                      <a:endParaRPr lang="es-ES" sz="160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dirty="0">
                          <a:effectLst/>
                        </a:rPr>
                        <a:t>C</a:t>
                      </a:r>
                      <a:r>
                        <a:rPr lang="en-US" sz="1200" baseline="-25000" dirty="0">
                          <a:effectLst/>
                        </a:rPr>
                        <a:t>2</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21</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143</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0.2275</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0.6687</a:t>
                      </a:r>
                      <a:endParaRPr lang="es-ES" sz="1600" dirty="0">
                        <a:effectLst/>
                        <a:latin typeface="Times"/>
                        <a:ea typeface="Times New Roman"/>
                        <a:cs typeface="Times New Roman"/>
                      </a:endParaRPr>
                    </a:p>
                  </a:txBody>
                  <a:tcPr marL="17780" marR="17780" marT="0" marB="0" anchor="ctr"/>
                </a:tc>
              </a:tr>
              <a:tr h="0">
                <a:tc>
                  <a:txBody>
                    <a:bodyPr/>
                    <a:lstStyle/>
                    <a:p>
                      <a:pPr marL="0" indent="0" algn="ctr">
                        <a:spcBef>
                          <a:spcPts val="600"/>
                        </a:spcBef>
                        <a:spcAft>
                          <a:spcPts val="600"/>
                        </a:spcAft>
                      </a:pPr>
                      <a:r>
                        <a:rPr lang="en-US" sz="1200">
                          <a:effectLst/>
                        </a:rPr>
                        <a:t>m=520128</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2259.72</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41.86</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120</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54.0X</a:t>
                      </a:r>
                      <a:endParaRPr lang="es-ES" sz="160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a:effectLst/>
                        </a:rPr>
                        <a:t>45.0%</a:t>
                      </a:r>
                      <a:endParaRPr lang="es-ES" sz="1600">
                        <a:effectLst/>
                        <a:latin typeface="Times"/>
                        <a:ea typeface="Times New Roman"/>
                        <a:cs typeface="Times New Roman"/>
                      </a:endParaRPr>
                    </a:p>
                  </a:txBody>
                  <a:tcPr marL="17780" marR="17780" marT="0" marB="0" anchor="b"/>
                </a:tc>
                <a:tc>
                  <a:txBody>
                    <a:bodyPr/>
                    <a:lstStyle/>
                    <a:p>
                      <a:pPr marL="0" indent="0" algn="ctr">
                        <a:spcBef>
                          <a:spcPts val="600"/>
                        </a:spcBef>
                        <a:spcAft>
                          <a:spcPts val="600"/>
                        </a:spcAft>
                      </a:pPr>
                      <a:r>
                        <a:rPr lang="en-US" sz="1200">
                          <a:effectLst/>
                        </a:rPr>
                        <a:t>C</a:t>
                      </a:r>
                      <a:r>
                        <a:rPr lang="en-US" sz="1200" baseline="-25000">
                          <a:effectLst/>
                        </a:rPr>
                        <a:t>3</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a:effectLst/>
                        </a:rPr>
                        <a:t>34</a:t>
                      </a:r>
                      <a:endParaRPr lang="es-ES" sz="160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36</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0.2233</a:t>
                      </a:r>
                      <a:endParaRPr lang="es-ES" sz="1600" dirty="0">
                        <a:effectLst/>
                        <a:latin typeface="Times"/>
                        <a:ea typeface="Times New Roman"/>
                        <a:cs typeface="Times New Roman"/>
                      </a:endParaRPr>
                    </a:p>
                  </a:txBody>
                  <a:tcPr marL="17780" marR="17780" marT="0" marB="0" anchor="ctr"/>
                </a:tc>
                <a:tc>
                  <a:txBody>
                    <a:bodyPr/>
                    <a:lstStyle/>
                    <a:p>
                      <a:pPr marL="0" indent="0" algn="ctr">
                        <a:spcBef>
                          <a:spcPts val="600"/>
                        </a:spcBef>
                        <a:spcAft>
                          <a:spcPts val="600"/>
                        </a:spcAft>
                      </a:pPr>
                      <a:r>
                        <a:rPr lang="en-US" sz="1200" dirty="0">
                          <a:effectLst/>
                        </a:rPr>
                        <a:t>0.6750</a:t>
                      </a:r>
                      <a:endParaRPr lang="es-ES" sz="1600" dirty="0">
                        <a:effectLst/>
                        <a:latin typeface="Times"/>
                        <a:ea typeface="Times New Roman"/>
                        <a:cs typeface="Times New Roman"/>
                      </a:endParaRPr>
                    </a:p>
                  </a:txBody>
                  <a:tcPr marL="17780" marR="17780" marT="0" marB="0" anchor="ctr"/>
                </a:tc>
              </a:tr>
            </a:tbl>
          </a:graphicData>
        </a:graphic>
      </p:graphicFrame>
      <p:sp>
        <p:nvSpPr>
          <p:cNvPr id="3" name="2 Elipse"/>
          <p:cNvSpPr>
            <a:spLocks noChangeArrowheads="1"/>
          </p:cNvSpPr>
          <p:nvPr/>
        </p:nvSpPr>
        <p:spPr bwMode="auto">
          <a:xfrm>
            <a:off x="4284663" y="4365625"/>
            <a:ext cx="792162" cy="358775"/>
          </a:xfrm>
          <a:prstGeom prst="ellipse">
            <a:avLst/>
          </a:prstGeom>
          <a:noFill/>
          <a:ln w="38100" algn="ctr">
            <a:solidFill>
              <a:schemeClr val="accent6">
                <a:lumMod val="60000"/>
                <a:lumOff val="40000"/>
              </a:schemeClr>
            </a:solidFill>
            <a:round/>
            <a:headEnd type="none" w="sm" len="sm"/>
            <a:tailEnd type="stealth" w="med" len="lg"/>
          </a:ln>
        </p:spPr>
        <p:txBody>
          <a:bodyPr/>
          <a:lstStyle/>
          <a:p>
            <a:pPr eaLnBrk="0" hangingPunct="0">
              <a:defRPr/>
            </a:pPr>
            <a:endParaRPr lang="es-ES" sz="2400">
              <a:latin typeface="Times New Roman" pitchFamily="18" charset="0"/>
              <a:ea typeface="+mn-ea"/>
              <a:cs typeface="Arial" charset="0"/>
            </a:endParaRPr>
          </a:p>
        </p:txBody>
      </p:sp>
      <p:sp>
        <p:nvSpPr>
          <p:cNvPr id="6" name="5 Rectángulo redondeado"/>
          <p:cNvSpPr/>
          <p:nvPr/>
        </p:nvSpPr>
        <p:spPr bwMode="auto">
          <a:xfrm>
            <a:off x="2771775" y="2708275"/>
            <a:ext cx="1512888" cy="2016125"/>
          </a:xfrm>
          <a:prstGeom prst="roundRect">
            <a:avLst/>
          </a:prstGeom>
          <a:noFill/>
          <a:ln w="38100" cap="flat" cmpd="sng" algn="ctr">
            <a:solidFill>
              <a:schemeClr val="accent6">
                <a:lumMod val="60000"/>
                <a:lumOff val="40000"/>
              </a:schemeClr>
            </a:solidFill>
            <a:prstDash val="solid"/>
            <a:round/>
            <a:headEnd type="none" w="sm" len="sm"/>
            <a:tailEnd type="stealth" w="med" len="lg"/>
          </a:ln>
          <a:effectLst/>
        </p:spPr>
        <p:txBody>
          <a:bodyPr/>
          <a:lstStyle/>
          <a:p>
            <a:pPr eaLnBrk="0" hangingPunct="0">
              <a:defRPr/>
            </a:pPr>
            <a:endParaRPr lang="es-ES" sz="2400">
              <a:latin typeface="Times New Roman" charset="0"/>
              <a:ea typeface="+mn-ea"/>
              <a:cs typeface="Arial" charset="0"/>
            </a:endParaRPr>
          </a:p>
        </p:txBody>
      </p:sp>
      <p:sp>
        <p:nvSpPr>
          <p:cNvPr id="7" name="6 Elipse"/>
          <p:cNvSpPr>
            <a:spLocks noChangeArrowheads="1"/>
          </p:cNvSpPr>
          <p:nvPr/>
        </p:nvSpPr>
        <p:spPr bwMode="auto">
          <a:xfrm>
            <a:off x="250825" y="4365625"/>
            <a:ext cx="936625" cy="358775"/>
          </a:xfrm>
          <a:prstGeom prst="ellipse">
            <a:avLst/>
          </a:prstGeom>
          <a:noFill/>
          <a:ln w="38100" algn="ctr">
            <a:solidFill>
              <a:schemeClr val="accent6">
                <a:lumMod val="60000"/>
                <a:lumOff val="40000"/>
              </a:schemeClr>
            </a:solidFill>
            <a:round/>
            <a:headEnd type="none" w="sm" len="sm"/>
            <a:tailEnd type="stealth" w="med" len="lg"/>
          </a:ln>
        </p:spPr>
        <p:txBody>
          <a:bodyPr/>
          <a:lstStyle/>
          <a:p>
            <a:pPr eaLnBrk="0" hangingPunct="0">
              <a:defRPr/>
            </a:pPr>
            <a:endParaRPr lang="es-ES" sz="2400">
              <a:latin typeface="Times New Roman" pitchFamily="18" charset="0"/>
              <a:ea typeface="+mn-ea"/>
              <a:cs typeface="Arial" charset="0"/>
            </a:endParaRPr>
          </a:p>
        </p:txBody>
      </p:sp>
      <p:sp>
        <p:nvSpPr>
          <p:cNvPr id="8" name="7 CuadroTexto"/>
          <p:cNvSpPr txBox="1">
            <a:spLocks noChangeArrowheads="1"/>
          </p:cNvSpPr>
          <p:nvPr/>
        </p:nvSpPr>
        <p:spPr bwMode="auto">
          <a:xfrm>
            <a:off x="539750" y="755650"/>
            <a:ext cx="8496300" cy="369888"/>
          </a:xfrm>
          <a:prstGeom prst="rect">
            <a:avLst/>
          </a:prstGeom>
          <a:noFill/>
          <a:ln w="9525">
            <a:noFill/>
            <a:miter lim="800000"/>
            <a:headEnd/>
            <a:tailEnd/>
          </a:ln>
        </p:spPr>
        <p:txBody>
          <a:bodyPr>
            <a:spAutoFit/>
          </a:bodyPr>
          <a:lstStyle/>
          <a:p>
            <a:r>
              <a:rPr lang="en-US" altLang="es-ES"/>
              <a:t>This table shows the best results for all meshes</a:t>
            </a:r>
          </a:p>
        </p:txBody>
      </p:sp>
      <p:sp>
        <p:nvSpPr>
          <p:cNvPr id="9" name="8 CuadroTexto"/>
          <p:cNvSpPr txBox="1">
            <a:spLocks noChangeArrowheads="1"/>
          </p:cNvSpPr>
          <p:nvPr/>
        </p:nvSpPr>
        <p:spPr bwMode="auto">
          <a:xfrm>
            <a:off x="539750" y="1052513"/>
            <a:ext cx="8459788" cy="646112"/>
          </a:xfrm>
          <a:prstGeom prst="rect">
            <a:avLst/>
          </a:prstGeom>
          <a:noFill/>
          <a:ln w="9525">
            <a:noFill/>
            <a:miter lim="800000"/>
            <a:headEnd/>
            <a:tailEnd/>
          </a:ln>
        </p:spPr>
        <p:txBody>
          <a:bodyPr>
            <a:spAutoFit/>
          </a:bodyPr>
          <a:lstStyle/>
          <a:p>
            <a:r>
              <a:rPr lang="en-US" altLang="es-ES"/>
              <a:t>The maximum parallel efficiency is 45%, which was obtained when </a:t>
            </a:r>
            <a:r>
              <a:rPr lang="en-US" altLang="en-GB"/>
              <a:t>the biggest </a:t>
            </a:r>
            <a:r>
              <a:rPr lang="en-US" altLang="es-ES"/>
              <a:t>mesh was optimized</a:t>
            </a:r>
          </a:p>
        </p:txBody>
      </p:sp>
      <p:sp>
        <p:nvSpPr>
          <p:cNvPr id="10" name="9 CuadroTexto"/>
          <p:cNvSpPr txBox="1">
            <a:spLocks noChangeArrowheads="1"/>
          </p:cNvSpPr>
          <p:nvPr/>
        </p:nvSpPr>
        <p:spPr bwMode="auto">
          <a:xfrm>
            <a:off x="287338" y="5508625"/>
            <a:ext cx="9180512" cy="368300"/>
          </a:xfrm>
          <a:prstGeom prst="rect">
            <a:avLst/>
          </a:prstGeom>
          <a:noFill/>
          <a:ln w="9525">
            <a:noFill/>
            <a:miter lim="800000"/>
            <a:headEnd/>
            <a:tailEnd/>
          </a:ln>
        </p:spPr>
        <p:txBody>
          <a:bodyPr>
            <a:spAutoFit/>
          </a:bodyPr>
          <a:lstStyle/>
          <a:p>
            <a:r>
              <a:rPr lang="en-US" altLang="es-ES"/>
              <a:t>We investigated the causes of this performance degradation</a:t>
            </a:r>
          </a:p>
        </p:txBody>
      </p:sp>
      <p:sp>
        <p:nvSpPr>
          <p:cNvPr id="11" name="10 CuadroTexto"/>
          <p:cNvSpPr txBox="1">
            <a:spLocks noChangeArrowheads="1"/>
          </p:cNvSpPr>
          <p:nvPr/>
        </p:nvSpPr>
        <p:spPr bwMode="auto">
          <a:xfrm>
            <a:off x="539750" y="1628775"/>
            <a:ext cx="9180513" cy="646113"/>
          </a:xfrm>
          <a:prstGeom prst="rect">
            <a:avLst/>
          </a:prstGeom>
          <a:noFill/>
          <a:ln w="9525">
            <a:noFill/>
            <a:miter lim="800000"/>
            <a:headEnd/>
            <a:tailEnd/>
          </a:ln>
        </p:spPr>
        <p:txBody>
          <a:bodyPr>
            <a:spAutoFit/>
          </a:bodyPr>
          <a:lstStyle/>
          <a:p>
            <a:r>
              <a:rPr lang="en-US" altLang="es-ES"/>
              <a:t>The number of cores with best speed-up and parallel efficiency depends on the benchmark mesh</a:t>
            </a:r>
          </a:p>
        </p:txBody>
      </p:sp>
      <p:sp>
        <p:nvSpPr>
          <p:cNvPr id="12" name="11 CuadroTexto"/>
          <p:cNvSpPr txBox="1">
            <a:spLocks noChangeArrowheads="1"/>
          </p:cNvSpPr>
          <p:nvPr/>
        </p:nvSpPr>
        <p:spPr bwMode="auto">
          <a:xfrm>
            <a:off x="539750" y="2133600"/>
            <a:ext cx="8424863" cy="646113"/>
          </a:xfrm>
          <a:prstGeom prst="rect">
            <a:avLst/>
          </a:prstGeom>
          <a:noFill/>
          <a:ln w="9525">
            <a:noFill/>
            <a:miter lim="800000"/>
            <a:headEnd/>
            <a:tailEnd/>
          </a:ln>
        </p:spPr>
        <p:txBody>
          <a:bodyPr>
            <a:spAutoFit/>
          </a:bodyPr>
          <a:lstStyle/>
          <a:p>
            <a:r>
              <a:rPr lang="en-US" altLang="es-ES"/>
              <a:t>In some cases, the highest performance results are obtained when the number of cores is lower than maximum (128)</a:t>
            </a:r>
          </a:p>
        </p:txBody>
      </p:sp>
      <p:sp>
        <p:nvSpPr>
          <p:cNvPr id="14" name="13 Flecha derecha"/>
          <p:cNvSpPr/>
          <p:nvPr/>
        </p:nvSpPr>
        <p:spPr bwMode="auto">
          <a:xfrm rot="16200000">
            <a:off x="2736851" y="4832350"/>
            <a:ext cx="792162" cy="433387"/>
          </a:xfrm>
          <a:prstGeom prst="rightArrow">
            <a:avLst/>
          </a:prstGeom>
          <a:noFill/>
          <a:ln w="38100" cap="flat" cmpd="sng" algn="ctr">
            <a:solidFill>
              <a:schemeClr val="accent6">
                <a:lumMod val="60000"/>
                <a:lumOff val="40000"/>
              </a:schemeClr>
            </a:solidFill>
            <a:prstDash val="solid"/>
            <a:round/>
            <a:headEnd type="none" w="sm" len="sm"/>
            <a:tailEnd type="stealth" w="med" len="lg"/>
          </a:ln>
          <a:effectLst/>
        </p:spPr>
        <p:txBody>
          <a:bodyPr/>
          <a:lstStyle/>
          <a:p>
            <a:pPr eaLnBrk="0" hangingPunct="0">
              <a:defRPr/>
            </a:pPr>
            <a:endParaRPr lang="es-ES" sz="2400">
              <a:latin typeface="Times New Roman"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P spid="9" grpId="0"/>
      <p:bldP spid="10" grpId="0"/>
      <p:bldP spid="11" grpId="0"/>
      <p:bldP spid="12" grpId="0"/>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44450"/>
            <a:ext cx="8001000" cy="1112838"/>
          </a:xfrm>
        </p:spPr>
        <p:txBody>
          <a:bodyPr/>
          <a:lstStyle/>
          <a:p>
            <a:pPr eaLnBrk="1" hangingPunct="1"/>
            <a:r>
              <a:rPr lang="en-US" altLang="es-ES" smtClean="0">
                <a:ea typeface="ＭＳ Ｐゴシック" pitchFamily="34" charset="-128"/>
              </a:rPr>
              <a:t>Main cause of performance degradation</a:t>
            </a:r>
            <a:endParaRPr lang="es-ES" altLang="es-ES" smtClean="0">
              <a:ea typeface="ＭＳ Ｐゴシック" pitchFamily="34" charset="-128"/>
            </a:endParaRPr>
          </a:p>
        </p:txBody>
      </p:sp>
      <p:sp>
        <p:nvSpPr>
          <p:cNvPr id="38915" name="6 Marcador de contenido"/>
          <p:cNvSpPr txBox="1">
            <a:spLocks/>
          </p:cNvSpPr>
          <p:nvPr/>
        </p:nvSpPr>
        <p:spPr bwMode="auto">
          <a:xfrm>
            <a:off x="1331913" y="3286125"/>
            <a:ext cx="3332162" cy="3887788"/>
          </a:xfrm>
          <a:prstGeom prst="rect">
            <a:avLst/>
          </a:prstGeom>
          <a:noFill/>
          <a:ln w="9525">
            <a:noFill/>
            <a:miter lim="800000"/>
            <a:headEnd/>
            <a:tailEnd/>
          </a:ln>
        </p:spPr>
        <p:txBody>
          <a:bodyPr lIns="73025" tIns="36512" rIns="73025" bIns="36512"/>
          <a:lstStyle/>
          <a:p>
            <a:pPr marL="342900" indent="-342900">
              <a:buClr>
                <a:srgbClr val="FF0000"/>
              </a:buClr>
            </a:pPr>
            <a:r>
              <a:rPr lang="en-US" altLang="es-ES" sz="1100" b="1"/>
              <a:t>procedure</a:t>
            </a:r>
            <a:r>
              <a:rPr lang="en-US" altLang="es-ES" sz="1100"/>
              <a:t> </a:t>
            </a:r>
            <a:r>
              <a:rPr lang="en-US" altLang="es-ES" sz="1100">
                <a:solidFill>
                  <a:srgbClr val="FF0000"/>
                </a:solidFill>
              </a:rPr>
              <a:t>pSUS</a:t>
            </a:r>
            <a:endParaRPr lang="es-ES" altLang="es-ES" sz="1100">
              <a:solidFill>
                <a:srgbClr val="FF0000"/>
              </a:solidFill>
            </a:endParaRPr>
          </a:p>
          <a:p>
            <a:pPr marL="342900" indent="-342900">
              <a:buClr>
                <a:srgbClr val="FF0000"/>
              </a:buClr>
            </a:pPr>
            <a:r>
              <a:rPr lang="es-ES" altLang="es-ES" sz="1100"/>
              <a:t>…</a:t>
            </a:r>
          </a:p>
          <a:p>
            <a:pPr marL="342900" indent="-342900">
              <a:buClr>
                <a:srgbClr val="FF0000"/>
              </a:buClr>
            </a:pPr>
            <a:r>
              <a:rPr lang="en-US" altLang="es-ES" sz="1100"/>
              <a:t>   </a:t>
            </a:r>
            <a:r>
              <a:rPr lang="en-US" altLang="es-ES" sz="1100" b="1"/>
              <a:t>while</a:t>
            </a:r>
            <a:r>
              <a:rPr lang="en-US" altLang="es-ES" sz="1100"/>
              <a:t> Q &lt; </a:t>
            </a:r>
            <a:r>
              <a:rPr lang="en-US" altLang="es-ES" sz="1100">
                <a:sym typeface="Symbol" pitchFamily="18" charset="2"/>
              </a:rPr>
              <a:t></a:t>
            </a:r>
            <a:r>
              <a:rPr lang="en-US" altLang="es-ES" sz="1100"/>
              <a:t> </a:t>
            </a:r>
            <a:r>
              <a:rPr lang="en-US" altLang="es-ES" sz="1100" b="1"/>
              <a:t>and</a:t>
            </a:r>
            <a:r>
              <a:rPr lang="en-US" altLang="es-ES" sz="1100"/>
              <a:t> k &lt; maxIter </a:t>
            </a:r>
            <a:r>
              <a:rPr lang="en-US" altLang="es-ES" sz="1100" b="1"/>
              <a:t>do</a:t>
            </a:r>
            <a:endParaRPr lang="es-ES" altLang="es-ES" sz="1100"/>
          </a:p>
          <a:p>
            <a:pPr marL="342900" indent="-342900">
              <a:buClr>
                <a:srgbClr val="FF0000"/>
              </a:buClr>
            </a:pPr>
            <a:r>
              <a:rPr lang="en-US" altLang="es-ES" sz="1100"/>
              <a:t>     </a:t>
            </a:r>
            <a:r>
              <a:rPr lang="en-US" altLang="es-ES" sz="1100" b="1"/>
              <a:t>for</a:t>
            </a:r>
            <a:r>
              <a:rPr lang="en-US" altLang="es-ES" sz="1100"/>
              <a:t> </a:t>
            </a:r>
            <a:r>
              <a:rPr lang="en-US" altLang="es-ES" sz="1100" b="1"/>
              <a:t>each</a:t>
            </a:r>
            <a:r>
              <a:rPr lang="en-US" altLang="es-ES" sz="1100"/>
              <a:t> independent set I</a:t>
            </a:r>
            <a:r>
              <a:rPr lang="en-US" altLang="es-ES" sz="1100" baseline="-25000"/>
              <a:t>i</a:t>
            </a:r>
            <a:r>
              <a:rPr lang="en-US" altLang="es-ES" sz="1100"/>
              <a:t> </a:t>
            </a:r>
            <a:r>
              <a:rPr lang="en-US" altLang="es-ES" sz="1100">
                <a:sym typeface="Symbol" pitchFamily="18" charset="2"/>
              </a:rPr>
              <a:t></a:t>
            </a:r>
            <a:r>
              <a:rPr lang="en-US" altLang="es-ES" sz="1100"/>
              <a:t> I </a:t>
            </a:r>
            <a:r>
              <a:rPr lang="en-US" altLang="es-ES" sz="1100" b="1"/>
              <a:t>do</a:t>
            </a:r>
            <a:endParaRPr lang="es-ES" altLang="es-ES" sz="1100"/>
          </a:p>
          <a:p>
            <a:pPr marL="342900" indent="-342900">
              <a:buClr>
                <a:srgbClr val="FF0000"/>
              </a:buClr>
            </a:pPr>
            <a:r>
              <a:rPr lang="en-US" altLang="es-ES" sz="1100"/>
              <a:t>       </a:t>
            </a:r>
            <a:r>
              <a:rPr lang="en-US" altLang="es-ES" sz="1100" b="1"/>
              <a:t>for</a:t>
            </a:r>
            <a:r>
              <a:rPr lang="en-US" altLang="es-ES" sz="1100"/>
              <a:t> </a:t>
            </a:r>
            <a:r>
              <a:rPr lang="en-US" altLang="es-ES" sz="1100" b="1"/>
              <a:t>each</a:t>
            </a:r>
            <a:r>
              <a:rPr lang="en-US" altLang="es-ES" sz="1100"/>
              <a:t> vertex </a:t>
            </a:r>
            <a:r>
              <a:rPr lang="en-US" altLang="es-ES" sz="1100" i="1"/>
              <a:t>v</a:t>
            </a:r>
            <a:r>
              <a:rPr lang="en-US" altLang="es-ES" sz="1100"/>
              <a:t> </a:t>
            </a:r>
            <a:r>
              <a:rPr lang="en-US" altLang="es-ES" sz="1100">
                <a:sym typeface="Symbol" pitchFamily="18" charset="2"/>
              </a:rPr>
              <a:t></a:t>
            </a:r>
            <a:r>
              <a:rPr lang="en-US" altLang="es-ES" sz="1100"/>
              <a:t> I</a:t>
            </a:r>
            <a:r>
              <a:rPr lang="en-US" altLang="es-ES" sz="1100" baseline="-25000"/>
              <a:t>i</a:t>
            </a:r>
            <a:r>
              <a:rPr lang="en-US" altLang="es-ES" sz="1100"/>
              <a:t> </a:t>
            </a:r>
            <a:r>
              <a:rPr lang="en-US" altLang="es-ES" sz="1100" b="1"/>
              <a:t>in parallel do</a:t>
            </a:r>
            <a:endParaRPr lang="es-ES" altLang="es-ES" sz="1100"/>
          </a:p>
          <a:p>
            <a:pPr marL="342900" indent="-342900">
              <a:buClr>
                <a:srgbClr val="FF0000"/>
              </a:buClr>
            </a:pPr>
            <a:r>
              <a:rPr lang="en-US" altLang="es-ES" sz="1100"/>
              <a:t> 	</a:t>
            </a:r>
            <a:r>
              <a:rPr lang="en-US" altLang="es-ES" sz="1100" i="1">
                <a:latin typeface="Georgia" pitchFamily="18" charset="0"/>
              </a:rPr>
              <a:t>x</a:t>
            </a:r>
            <a:r>
              <a:rPr lang="en-US" altLang="en-GB" sz="1100" i="1">
                <a:latin typeface="Georgia" pitchFamily="18" charset="0"/>
              </a:rPr>
              <a:t>’</a:t>
            </a:r>
            <a:r>
              <a:rPr lang="en-US" altLang="ja-JP" sz="1100" i="1" baseline="-25000">
                <a:latin typeface="Georgia" pitchFamily="18" charset="0"/>
              </a:rPr>
              <a:t>v</a:t>
            </a:r>
            <a:r>
              <a:rPr lang="es-ES" altLang="ja-JP" sz="1100"/>
              <a:t> </a:t>
            </a:r>
            <a:r>
              <a:rPr lang="en-US" altLang="ja-JP" sz="1100"/>
              <a:t>← OptimizeNode(</a:t>
            </a:r>
            <a:r>
              <a:rPr lang="en-US" altLang="ja-JP" sz="1100" i="1">
                <a:latin typeface="Georgia" pitchFamily="18" charset="0"/>
              </a:rPr>
              <a:t>x</a:t>
            </a:r>
            <a:r>
              <a:rPr lang="en-US" altLang="ja-JP" sz="1100" i="1" baseline="-25000">
                <a:latin typeface="Georgia" pitchFamily="18" charset="0"/>
              </a:rPr>
              <a:t>v</a:t>
            </a:r>
            <a:r>
              <a:rPr lang="en-US" altLang="ja-JP" sz="1100"/>
              <a:t>,N</a:t>
            </a:r>
            <a:r>
              <a:rPr lang="en-US" altLang="ja-JP" sz="1100" i="1" baseline="-25000"/>
              <a:t>v</a:t>
            </a:r>
            <a:r>
              <a:rPr lang="en-US" altLang="ja-JP" sz="1100"/>
              <a:t>)</a:t>
            </a:r>
            <a:endParaRPr lang="es-ES" altLang="es-ES" sz="1100"/>
          </a:p>
        </p:txBody>
      </p:sp>
      <p:sp>
        <p:nvSpPr>
          <p:cNvPr id="38916" name="9 CuadroTexto"/>
          <p:cNvSpPr txBox="1">
            <a:spLocks noChangeArrowheads="1"/>
          </p:cNvSpPr>
          <p:nvPr/>
        </p:nvSpPr>
        <p:spPr bwMode="auto">
          <a:xfrm>
            <a:off x="144463" y="1403350"/>
            <a:ext cx="8675687" cy="1385888"/>
          </a:xfrm>
          <a:prstGeom prst="rect">
            <a:avLst/>
          </a:prstGeom>
          <a:noFill/>
          <a:ln w="9525">
            <a:noFill/>
            <a:miter lim="800000"/>
            <a:headEnd/>
            <a:tailEnd/>
          </a:ln>
        </p:spPr>
        <p:txBody>
          <a:bodyPr>
            <a:spAutoFit/>
          </a:bodyPr>
          <a:lstStyle/>
          <a:p>
            <a:pPr algn="ctr"/>
            <a:r>
              <a:rPr lang="en-US" altLang="es-ES" sz="2800" b="1"/>
              <a:t>… was found to be the loop-scheduling overhead of the OpenMP programming methodology when the main loop of our algorithm is parallelized</a:t>
            </a:r>
            <a:endParaRPr lang="es-ES" altLang="es-ES" sz="2800" b="1"/>
          </a:p>
        </p:txBody>
      </p:sp>
      <p:sp>
        <p:nvSpPr>
          <p:cNvPr id="17" name="6 Marcador de contenido"/>
          <p:cNvSpPr txBox="1">
            <a:spLocks/>
          </p:cNvSpPr>
          <p:nvPr/>
        </p:nvSpPr>
        <p:spPr bwMode="auto">
          <a:xfrm>
            <a:off x="5292725" y="3070225"/>
            <a:ext cx="3332163" cy="3887788"/>
          </a:xfrm>
          <a:prstGeom prst="rect">
            <a:avLst/>
          </a:prstGeom>
          <a:noFill/>
          <a:ln w="9525">
            <a:noFill/>
            <a:miter lim="800000"/>
            <a:headEnd/>
            <a:tailEnd/>
          </a:ln>
        </p:spPr>
        <p:txBody>
          <a:bodyPr lIns="73025" tIns="36512" rIns="73025" bIns="36512"/>
          <a:lstStyle/>
          <a:p>
            <a:pPr marL="342900" indent="-342900">
              <a:buClr>
                <a:srgbClr val="FF0000"/>
              </a:buClr>
            </a:pPr>
            <a:r>
              <a:rPr lang="es-ES" altLang="es-ES" sz="1100" b="1"/>
              <a:t>OpenMP program</a:t>
            </a:r>
          </a:p>
          <a:p>
            <a:pPr marL="342900" indent="-342900">
              <a:buClr>
                <a:srgbClr val="FF0000"/>
              </a:buClr>
            </a:pPr>
            <a:endParaRPr lang="es-ES" altLang="es-ES" sz="1100" b="1"/>
          </a:p>
          <a:p>
            <a:pPr marL="342900" indent="-342900">
              <a:buClr>
                <a:srgbClr val="FF0000"/>
              </a:buClr>
            </a:pPr>
            <a:endParaRPr lang="es-ES" altLang="es-ES" sz="1100" b="1"/>
          </a:p>
          <a:p>
            <a:pPr marL="342900" indent="-342900">
              <a:buClr>
                <a:srgbClr val="FF0000"/>
              </a:buClr>
            </a:pPr>
            <a:r>
              <a:rPr lang="es-ES" altLang="es-ES" sz="1100" b="1"/>
              <a:t>…</a:t>
            </a:r>
          </a:p>
          <a:p>
            <a:pPr marL="342900" indent="-342900">
              <a:buClr>
                <a:srgbClr val="FF0000"/>
              </a:buClr>
            </a:pPr>
            <a:endParaRPr lang="es-ES" altLang="es-ES" sz="1100" b="1"/>
          </a:p>
          <a:p>
            <a:pPr marL="342900" indent="-342900">
              <a:buClr>
                <a:srgbClr val="FF0000"/>
              </a:buClr>
            </a:pPr>
            <a:r>
              <a:rPr lang="es-ES" altLang="es-ES" sz="1100" b="1">
                <a:solidFill>
                  <a:srgbClr val="FF0000"/>
                </a:solidFill>
              </a:rPr>
              <a:t>#pragma parallel for</a:t>
            </a:r>
          </a:p>
          <a:p>
            <a:pPr marL="342900" indent="-342900">
              <a:buClr>
                <a:srgbClr val="FF0000"/>
              </a:buClr>
            </a:pPr>
            <a:r>
              <a:rPr lang="en-US" altLang="es-ES" sz="1100"/>
              <a:t> </a:t>
            </a:r>
            <a:r>
              <a:rPr lang="en-US" altLang="es-ES" sz="1100" b="1"/>
              <a:t>for</a:t>
            </a:r>
            <a:r>
              <a:rPr lang="en-US" altLang="es-ES" sz="1100"/>
              <a:t> </a:t>
            </a:r>
            <a:r>
              <a:rPr lang="en-US" altLang="es-ES" sz="1100" b="1"/>
              <a:t>each</a:t>
            </a:r>
            <a:r>
              <a:rPr lang="en-US" altLang="es-ES" sz="1100"/>
              <a:t> vertex </a:t>
            </a:r>
            <a:r>
              <a:rPr lang="en-US" altLang="es-ES" sz="1100" i="1"/>
              <a:t>v</a:t>
            </a:r>
            <a:r>
              <a:rPr lang="en-US" altLang="es-ES" sz="1100"/>
              <a:t> </a:t>
            </a:r>
            <a:r>
              <a:rPr lang="en-US" altLang="es-ES" sz="1100">
                <a:sym typeface="Symbol" pitchFamily="18" charset="2"/>
              </a:rPr>
              <a:t></a:t>
            </a:r>
            <a:r>
              <a:rPr lang="en-US" altLang="es-ES" sz="1100"/>
              <a:t> I</a:t>
            </a:r>
            <a:r>
              <a:rPr lang="en-US" altLang="es-ES" sz="1100" baseline="-25000"/>
              <a:t>i</a:t>
            </a:r>
            <a:endParaRPr lang="es-ES" altLang="es-ES" sz="1100"/>
          </a:p>
          <a:p>
            <a:pPr marL="342900" indent="-342900">
              <a:buClr>
                <a:srgbClr val="FF0000"/>
              </a:buClr>
            </a:pPr>
            <a:r>
              <a:rPr lang="en-US" altLang="es-ES" sz="1100"/>
              <a:t> 	</a:t>
            </a:r>
            <a:r>
              <a:rPr lang="en-US" altLang="es-ES" sz="1100" i="1">
                <a:latin typeface="Georgia" pitchFamily="18" charset="0"/>
              </a:rPr>
              <a:t>x</a:t>
            </a:r>
            <a:r>
              <a:rPr lang="en-US" altLang="en-GB" sz="1100" i="1">
                <a:latin typeface="Georgia" pitchFamily="18" charset="0"/>
              </a:rPr>
              <a:t>’</a:t>
            </a:r>
            <a:r>
              <a:rPr lang="en-US" altLang="ja-JP" sz="1100" i="1" baseline="-25000">
                <a:latin typeface="Georgia" pitchFamily="18" charset="0"/>
              </a:rPr>
              <a:t>v</a:t>
            </a:r>
            <a:r>
              <a:rPr lang="es-ES" altLang="ja-JP" sz="1100"/>
              <a:t> </a:t>
            </a:r>
            <a:r>
              <a:rPr lang="en-US" altLang="ja-JP" sz="1100"/>
              <a:t>← OptimizeNode(</a:t>
            </a:r>
            <a:r>
              <a:rPr lang="en-US" altLang="ja-JP" sz="1100" i="1">
                <a:latin typeface="Georgia" pitchFamily="18" charset="0"/>
              </a:rPr>
              <a:t>x</a:t>
            </a:r>
            <a:r>
              <a:rPr lang="en-US" altLang="ja-JP" sz="1100" i="1" baseline="-25000">
                <a:latin typeface="Georgia" pitchFamily="18" charset="0"/>
              </a:rPr>
              <a:t>v</a:t>
            </a:r>
            <a:r>
              <a:rPr lang="en-US" altLang="ja-JP" sz="1100"/>
              <a:t>,N</a:t>
            </a:r>
            <a:r>
              <a:rPr lang="en-US" altLang="ja-JP" sz="1100" i="1" baseline="-25000"/>
              <a:t>v</a:t>
            </a:r>
            <a:r>
              <a:rPr lang="en-US" altLang="ja-JP" sz="1100"/>
              <a:t>)</a:t>
            </a:r>
          </a:p>
          <a:p>
            <a:pPr marL="342900" indent="-342900">
              <a:buClr>
                <a:srgbClr val="FF0000"/>
              </a:buClr>
            </a:pPr>
            <a:endParaRPr lang="en-US" altLang="es-ES" sz="1100"/>
          </a:p>
          <a:p>
            <a:pPr marL="342900" indent="-342900">
              <a:buClr>
                <a:srgbClr val="FF0000"/>
              </a:buClr>
            </a:pPr>
            <a:r>
              <a:rPr lang="en-US" altLang="es-ES" sz="1100"/>
              <a:t>…</a:t>
            </a:r>
            <a:endParaRPr lang="es-ES" altLang="es-ES" sz="1100"/>
          </a:p>
        </p:txBody>
      </p:sp>
      <p:sp>
        <p:nvSpPr>
          <p:cNvPr id="5" name="4 Rectángulo"/>
          <p:cNvSpPr>
            <a:spLocks noChangeArrowheads="1"/>
          </p:cNvSpPr>
          <p:nvPr/>
        </p:nvSpPr>
        <p:spPr bwMode="auto">
          <a:xfrm>
            <a:off x="1423988" y="4005263"/>
            <a:ext cx="2592387" cy="431800"/>
          </a:xfrm>
          <a:prstGeom prst="rect">
            <a:avLst/>
          </a:prstGeom>
          <a:noFill/>
          <a:ln w="9525" algn="ctr">
            <a:solidFill>
              <a:schemeClr val="accent1"/>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0" name="19 Flecha derecha"/>
          <p:cNvSpPr/>
          <p:nvPr/>
        </p:nvSpPr>
        <p:spPr bwMode="auto">
          <a:xfrm>
            <a:off x="4087813" y="4005263"/>
            <a:ext cx="792162" cy="433387"/>
          </a:xfrm>
          <a:prstGeom prst="rightArrow">
            <a:avLst/>
          </a:prstGeom>
          <a:noFill/>
          <a:ln w="38100" cap="flat" cmpd="sng" algn="ctr">
            <a:solidFill>
              <a:schemeClr val="accent6">
                <a:lumMod val="60000"/>
                <a:lumOff val="40000"/>
              </a:schemeClr>
            </a:solidFill>
            <a:prstDash val="solid"/>
            <a:round/>
            <a:headEnd type="none" w="sm" len="sm"/>
            <a:tailEnd type="stealth" w="med" len="lg"/>
          </a:ln>
          <a:effectLst/>
        </p:spPr>
        <p:txBody>
          <a:bodyPr/>
          <a:lstStyle/>
          <a:p>
            <a:pPr eaLnBrk="0" hangingPunct="0">
              <a:defRPr/>
            </a:pPr>
            <a:endParaRPr lang="es-ES" sz="2400">
              <a:latin typeface="Times New Roman"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5 Imagen"/>
          <p:cNvPicPr>
            <a:picLocks noChangeAspect="1"/>
          </p:cNvPicPr>
          <p:nvPr/>
        </p:nvPicPr>
        <p:blipFill>
          <a:blip r:embed="rId3"/>
          <a:srcRect/>
          <a:stretch>
            <a:fillRect/>
          </a:stretch>
        </p:blipFill>
        <p:spPr bwMode="auto">
          <a:xfrm>
            <a:off x="1231900" y="3860800"/>
            <a:ext cx="6961188" cy="2592388"/>
          </a:xfrm>
          <a:prstGeom prst="rect">
            <a:avLst/>
          </a:prstGeom>
          <a:noFill/>
          <a:ln w="9525">
            <a:noFill/>
            <a:miter lim="800000"/>
            <a:headEnd/>
            <a:tailEnd/>
          </a:ln>
        </p:spPr>
      </p:pic>
      <p:sp>
        <p:nvSpPr>
          <p:cNvPr id="39939" name="Rectangle 2"/>
          <p:cNvSpPr>
            <a:spLocks noGrp="1" noChangeArrowheads="1"/>
          </p:cNvSpPr>
          <p:nvPr>
            <p:ph type="title"/>
          </p:nvPr>
        </p:nvSpPr>
        <p:spPr>
          <a:xfrm>
            <a:off x="395288" y="142875"/>
            <a:ext cx="8497887" cy="577850"/>
          </a:xfrm>
        </p:spPr>
        <p:txBody>
          <a:bodyPr/>
          <a:lstStyle/>
          <a:p>
            <a:pPr eaLnBrk="1" hangingPunct="1"/>
            <a:r>
              <a:rPr lang="en-US" altLang="es-ES" smtClean="0">
                <a:ea typeface="ＭＳ Ｐゴシック" pitchFamily="34" charset="-128"/>
              </a:rPr>
              <a:t>Other bottleneck: load balancing</a:t>
            </a:r>
            <a:endParaRPr lang="es-ES" altLang="es-ES" smtClean="0">
              <a:ea typeface="ＭＳ Ｐゴシック" pitchFamily="34" charset="-128"/>
            </a:endParaRPr>
          </a:p>
        </p:txBody>
      </p:sp>
      <p:pic>
        <p:nvPicPr>
          <p:cNvPr id="39940" name="4 Imagen"/>
          <p:cNvPicPr>
            <a:picLocks noChangeAspect="1" noChangeArrowheads="1"/>
          </p:cNvPicPr>
          <p:nvPr/>
        </p:nvPicPr>
        <p:blipFill>
          <a:blip r:embed="rId4"/>
          <a:srcRect/>
          <a:stretch>
            <a:fillRect/>
          </a:stretch>
        </p:blipFill>
        <p:spPr bwMode="auto">
          <a:xfrm>
            <a:off x="2195513" y="3213100"/>
            <a:ext cx="2952750" cy="792163"/>
          </a:xfrm>
          <a:prstGeom prst="rect">
            <a:avLst/>
          </a:prstGeom>
          <a:noFill/>
          <a:ln w="9525">
            <a:noFill/>
            <a:miter lim="800000"/>
            <a:headEnd/>
            <a:tailEnd/>
          </a:ln>
        </p:spPr>
      </p:pic>
      <p:sp>
        <p:nvSpPr>
          <p:cNvPr id="39941" name="1 CuadroTexto"/>
          <p:cNvSpPr txBox="1">
            <a:spLocks noChangeArrowheads="1"/>
          </p:cNvSpPr>
          <p:nvPr/>
        </p:nvSpPr>
        <p:spPr bwMode="auto">
          <a:xfrm>
            <a:off x="5508625" y="3284538"/>
            <a:ext cx="2087563" cy="369887"/>
          </a:xfrm>
          <a:prstGeom prst="rect">
            <a:avLst/>
          </a:prstGeom>
          <a:noFill/>
          <a:ln w="9525">
            <a:noFill/>
            <a:miter lim="800000"/>
            <a:headEnd/>
            <a:tailEnd/>
          </a:ln>
        </p:spPr>
        <p:txBody>
          <a:bodyPr>
            <a:spAutoFit/>
          </a:bodyPr>
          <a:lstStyle/>
          <a:p>
            <a:pPr algn="ctr"/>
            <a:r>
              <a:rPr lang="en-US" altLang="es-ES" i="1"/>
              <a:t>t</a:t>
            </a:r>
            <a:r>
              <a:rPr lang="en-US" altLang="es-ES" i="1" baseline="-25000"/>
              <a:t>max</a:t>
            </a:r>
            <a:r>
              <a:rPr lang="en-US" altLang="es-ES"/>
              <a:t> &gt; </a:t>
            </a:r>
            <a:r>
              <a:rPr lang="en-US" altLang="es-ES" i="1"/>
              <a:t>t</a:t>
            </a:r>
            <a:r>
              <a:rPr lang="en-US" altLang="es-ES" i="1" baseline="-25000"/>
              <a:t>avg  </a:t>
            </a:r>
            <a:r>
              <a:rPr lang="en-US" altLang="es-ES"/>
              <a:t>&gt; </a:t>
            </a:r>
            <a:r>
              <a:rPr lang="en-US" altLang="es-ES" i="1"/>
              <a:t>t</a:t>
            </a:r>
            <a:r>
              <a:rPr lang="en-US" altLang="es-ES" i="1" baseline="-25000"/>
              <a:t>min</a:t>
            </a:r>
            <a:r>
              <a:rPr lang="en-US" altLang="es-ES"/>
              <a:t> &gt; 0</a:t>
            </a:r>
            <a:endParaRPr lang="es-ES" altLang="es-ES"/>
          </a:p>
        </p:txBody>
      </p:sp>
      <p:sp>
        <p:nvSpPr>
          <p:cNvPr id="7" name="6 Rectángulo redondeado"/>
          <p:cNvSpPr>
            <a:spLocks noChangeArrowheads="1"/>
          </p:cNvSpPr>
          <p:nvPr/>
        </p:nvSpPr>
        <p:spPr bwMode="auto">
          <a:xfrm>
            <a:off x="6443663" y="3860800"/>
            <a:ext cx="431800" cy="2376488"/>
          </a:xfrm>
          <a:prstGeom prst="roundRect">
            <a:avLst>
              <a:gd name="adj" fmla="val 16667"/>
            </a:avLst>
          </a:prstGeom>
          <a:noFill/>
          <a:ln w="38100">
            <a:solidFill>
              <a:srgbClr val="FF0000"/>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9" name="8 CuadroTexto"/>
          <p:cNvSpPr txBox="1">
            <a:spLocks noChangeArrowheads="1"/>
          </p:cNvSpPr>
          <p:nvPr/>
        </p:nvSpPr>
        <p:spPr bwMode="auto">
          <a:xfrm>
            <a:off x="539750" y="971550"/>
            <a:ext cx="8496300" cy="646113"/>
          </a:xfrm>
          <a:prstGeom prst="rect">
            <a:avLst/>
          </a:prstGeom>
          <a:noFill/>
          <a:ln w="9525">
            <a:noFill/>
            <a:miter lim="800000"/>
            <a:headEnd/>
            <a:tailEnd/>
          </a:ln>
        </p:spPr>
        <p:txBody>
          <a:bodyPr>
            <a:spAutoFit/>
          </a:bodyPr>
          <a:lstStyle/>
          <a:p>
            <a:r>
              <a:rPr lang="en-US" altLang="es-ES"/>
              <a:t>This figure shows the load unbalancing (</a:t>
            </a:r>
            <a:r>
              <a:rPr lang="en-US" altLang="es-ES" i="1"/>
              <a:t>L</a:t>
            </a:r>
            <a:r>
              <a:rPr lang="en-US" altLang="es-ES" i="1" baseline="-25000"/>
              <a:t>Nc</a:t>
            </a:r>
            <a:r>
              <a:rPr lang="en-US" altLang="es-ES"/>
              <a:t>) of our parallel algorithm for the six benchmark meshes when up to 128 processors are used</a:t>
            </a:r>
          </a:p>
        </p:txBody>
      </p:sp>
      <p:sp>
        <p:nvSpPr>
          <p:cNvPr id="10" name="9 CuadroTexto"/>
          <p:cNvSpPr txBox="1">
            <a:spLocks noChangeArrowheads="1"/>
          </p:cNvSpPr>
          <p:nvPr/>
        </p:nvSpPr>
        <p:spPr bwMode="auto">
          <a:xfrm>
            <a:off x="539750" y="1763713"/>
            <a:ext cx="8459788" cy="369887"/>
          </a:xfrm>
          <a:prstGeom prst="rect">
            <a:avLst/>
          </a:prstGeom>
          <a:noFill/>
          <a:ln w="9525">
            <a:noFill/>
            <a:miter lim="800000"/>
            <a:headEnd/>
            <a:tailEnd/>
          </a:ln>
        </p:spPr>
        <p:txBody>
          <a:bodyPr>
            <a:spAutoFit/>
          </a:bodyPr>
          <a:lstStyle/>
          <a:p>
            <a:r>
              <a:rPr lang="en-US" altLang="es-ES"/>
              <a:t>The main impact on load unbalancing is caused by the number of active threads</a:t>
            </a:r>
          </a:p>
        </p:txBody>
      </p:sp>
      <p:sp>
        <p:nvSpPr>
          <p:cNvPr id="11" name="10 CuadroTexto"/>
          <p:cNvSpPr txBox="1">
            <a:spLocks noChangeArrowheads="1"/>
          </p:cNvSpPr>
          <p:nvPr/>
        </p:nvSpPr>
        <p:spPr bwMode="auto">
          <a:xfrm>
            <a:off x="539750" y="2339975"/>
            <a:ext cx="9180513" cy="368300"/>
          </a:xfrm>
          <a:prstGeom prst="rect">
            <a:avLst/>
          </a:prstGeom>
          <a:noFill/>
          <a:ln w="9525">
            <a:noFill/>
            <a:miter lim="800000"/>
            <a:headEnd/>
            <a:tailEnd/>
          </a:ln>
        </p:spPr>
        <p:txBody>
          <a:bodyPr>
            <a:spAutoFit/>
          </a:bodyPr>
          <a:lstStyle/>
          <a:p>
            <a:r>
              <a:rPr lang="en-US" altLang="es-ES"/>
              <a:t>The higher the number of active parallel threads, the higher the load unbalancing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a:srcRect/>
          <a:stretch>
            <a:fillRect/>
          </a:stretch>
        </p:blipFill>
        <p:spPr bwMode="auto">
          <a:xfrm>
            <a:off x="3759200" y="2613025"/>
            <a:ext cx="5349875" cy="2832100"/>
          </a:xfrm>
          <a:prstGeom prst="rect">
            <a:avLst/>
          </a:prstGeom>
          <a:noFill/>
          <a:ln w="9525">
            <a:noFill/>
            <a:miter lim="800000"/>
            <a:headEnd/>
            <a:tailEnd/>
          </a:ln>
        </p:spPr>
      </p:pic>
      <p:sp>
        <p:nvSpPr>
          <p:cNvPr id="168963" name="Rectangle 3"/>
          <p:cNvSpPr>
            <a:spLocks noGrp="1" noChangeArrowheads="1"/>
          </p:cNvSpPr>
          <p:nvPr>
            <p:ph idx="1"/>
          </p:nvPr>
        </p:nvSpPr>
        <p:spPr>
          <a:xfrm>
            <a:off x="0" y="1389063"/>
            <a:ext cx="9144000" cy="1873250"/>
          </a:xfrm>
        </p:spPr>
        <p:txBody>
          <a:bodyPr/>
          <a:lstStyle/>
          <a:p>
            <a:pPr eaLnBrk="1" hangingPunct="1">
              <a:defRPr/>
            </a:pPr>
            <a:r>
              <a:rPr lang="en-US" sz="2300" dirty="0">
                <a:ea typeface="+mn-ea"/>
              </a:rPr>
              <a:t>Percentage of total parallel runtime that is required by the three graph coloring algorithms C</a:t>
            </a:r>
            <a:r>
              <a:rPr lang="en-US" sz="2300" baseline="-25000" dirty="0">
                <a:ea typeface="+mn-ea"/>
              </a:rPr>
              <a:t>1</a:t>
            </a:r>
            <a:r>
              <a:rPr lang="en-US" sz="2300" dirty="0">
                <a:ea typeface="+mn-ea"/>
              </a:rPr>
              <a:t>, C</a:t>
            </a:r>
            <a:r>
              <a:rPr lang="en-US" sz="2300" baseline="-25000" dirty="0">
                <a:ea typeface="+mn-ea"/>
              </a:rPr>
              <a:t>2</a:t>
            </a:r>
            <a:r>
              <a:rPr lang="en-US" sz="2300" dirty="0">
                <a:ea typeface="+mn-ea"/>
              </a:rPr>
              <a:t>, and C</a:t>
            </a:r>
            <a:r>
              <a:rPr lang="en-US" sz="2300" baseline="-25000" dirty="0">
                <a:ea typeface="+mn-ea"/>
              </a:rPr>
              <a:t>3</a:t>
            </a:r>
            <a:r>
              <a:rPr lang="en-US" sz="2300" dirty="0">
                <a:ea typeface="+mn-ea"/>
              </a:rPr>
              <a:t> when the six benchmark meshes are untangled and smoothed and 128 Itanium2 processors are </a:t>
            </a:r>
            <a:r>
              <a:rPr lang="en-US" sz="2300" dirty="0" smtClean="0">
                <a:ea typeface="+mn-ea"/>
              </a:rPr>
              <a:t>used</a:t>
            </a:r>
          </a:p>
          <a:p>
            <a:pPr eaLnBrk="1" hangingPunct="1">
              <a:defRPr/>
            </a:pPr>
            <a:endParaRPr lang="en-US" sz="2300" dirty="0">
              <a:ea typeface="+mn-ea"/>
            </a:endParaRPr>
          </a:p>
          <a:p>
            <a:pPr eaLnBrk="1" hangingPunct="1">
              <a:defRPr/>
            </a:pPr>
            <a:endParaRPr lang="en-US" sz="2300" dirty="0" smtClean="0">
              <a:ea typeface="+mn-ea"/>
            </a:endParaRPr>
          </a:p>
          <a:p>
            <a:pPr eaLnBrk="1" hangingPunct="1">
              <a:defRPr/>
            </a:pPr>
            <a:endParaRPr lang="en-US" sz="2300" dirty="0">
              <a:ea typeface="+mn-ea"/>
            </a:endParaRPr>
          </a:p>
          <a:p>
            <a:pPr eaLnBrk="1" hangingPunct="1">
              <a:defRPr/>
            </a:pPr>
            <a:endParaRPr lang="en-US" sz="2300" dirty="0" smtClean="0">
              <a:ea typeface="+mn-ea"/>
            </a:endParaRPr>
          </a:p>
          <a:p>
            <a:pPr eaLnBrk="1" hangingPunct="1">
              <a:defRPr/>
            </a:pPr>
            <a:endParaRPr lang="en-US" sz="2300" dirty="0">
              <a:ea typeface="+mn-ea"/>
            </a:endParaRPr>
          </a:p>
          <a:p>
            <a:pPr eaLnBrk="1" hangingPunct="1">
              <a:defRPr/>
            </a:pPr>
            <a:endParaRPr lang="en-US" sz="2300" kern="1200" dirty="0" smtClean="0">
              <a:ea typeface="+mn-ea"/>
            </a:endParaRPr>
          </a:p>
          <a:p>
            <a:pPr eaLnBrk="1" hangingPunct="1">
              <a:defRPr/>
            </a:pPr>
            <a:r>
              <a:rPr lang="en-US" sz="2300" kern="1200" dirty="0" smtClean="0">
                <a:ea typeface="+mn-ea"/>
              </a:rPr>
              <a:t>This </a:t>
            </a:r>
            <a:r>
              <a:rPr lang="en-US" sz="2300" kern="1200" dirty="0">
                <a:ea typeface="+mn-ea"/>
              </a:rPr>
              <a:t>means that </a:t>
            </a:r>
            <a:r>
              <a:rPr lang="en-US" sz="2300" kern="1200" dirty="0" smtClean="0">
                <a:ea typeface="+mn-ea"/>
              </a:rPr>
              <a:t>selecting a low-overhead coloring algorithm, the </a:t>
            </a:r>
            <a:r>
              <a:rPr lang="en-US" sz="2300" kern="1200" dirty="0">
                <a:ea typeface="+mn-ea"/>
              </a:rPr>
              <a:t>computational load required by our parallel algorithm is much heavier than required by </a:t>
            </a:r>
            <a:r>
              <a:rPr lang="en-US" sz="2300" kern="1200" dirty="0" smtClean="0">
                <a:ea typeface="+mn-ea"/>
              </a:rPr>
              <a:t>the graph </a:t>
            </a:r>
            <a:r>
              <a:rPr lang="en-US" sz="2300" kern="1200" dirty="0">
                <a:ea typeface="+mn-ea"/>
              </a:rPr>
              <a:t>coloring </a:t>
            </a:r>
            <a:r>
              <a:rPr lang="en-US" sz="2300" kern="1200" dirty="0" smtClean="0">
                <a:ea typeface="+mn-ea"/>
              </a:rPr>
              <a:t>algorithm. </a:t>
            </a:r>
            <a:endParaRPr lang="es-ES" sz="2300" dirty="0">
              <a:ea typeface="+mn-ea"/>
            </a:endParaRPr>
          </a:p>
        </p:txBody>
      </p:sp>
      <p:sp>
        <p:nvSpPr>
          <p:cNvPr id="40964" name="Rectangle 2"/>
          <p:cNvSpPr>
            <a:spLocks noGrp="1" noChangeArrowheads="1"/>
          </p:cNvSpPr>
          <p:nvPr>
            <p:ph type="title"/>
          </p:nvPr>
        </p:nvSpPr>
        <p:spPr>
          <a:xfrm>
            <a:off x="609600" y="142875"/>
            <a:ext cx="8001000" cy="1112838"/>
          </a:xfrm>
        </p:spPr>
        <p:txBody>
          <a:bodyPr/>
          <a:lstStyle/>
          <a:p>
            <a:pPr eaLnBrk="1" hangingPunct="1"/>
            <a:r>
              <a:rPr lang="en-US" altLang="es-ES" smtClean="0">
                <a:ea typeface="ＭＳ Ｐゴシック" pitchFamily="34" charset="-128"/>
              </a:rPr>
              <a:t>Influence of coloring algorithms on parallel performance</a:t>
            </a:r>
            <a:endParaRPr lang="es-ES" altLang="es-ES" smtClean="0">
              <a:ea typeface="ＭＳ Ｐゴシック" pitchFamily="34" charset="-128"/>
            </a:endParaRPr>
          </a:p>
        </p:txBody>
      </p:sp>
      <p:sp>
        <p:nvSpPr>
          <p:cNvPr id="5" name="Rectangle 3"/>
          <p:cNvSpPr txBox="1">
            <a:spLocks noChangeArrowheads="1"/>
          </p:cNvSpPr>
          <p:nvPr/>
        </p:nvSpPr>
        <p:spPr bwMode="auto">
          <a:xfrm>
            <a:off x="34925" y="3116263"/>
            <a:ext cx="3724275"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025" tIns="36512" rIns="73025" bIns="36512"/>
          <a:lstStyle>
            <a:lvl1pPr marL="482600" indent="-482600" algn="l" defTabSz="479425" rtl="0" eaLnBrk="0" fontAlgn="base" hangingPunct="0">
              <a:lnSpc>
                <a:spcPct val="90000"/>
              </a:lnSpc>
              <a:spcBef>
                <a:spcPct val="30000"/>
              </a:spcBef>
              <a:spcAft>
                <a:spcPct val="0"/>
              </a:spcAft>
              <a:buClr>
                <a:schemeClr val="accent1"/>
              </a:buClr>
              <a:buSzPct val="100000"/>
              <a:buChar char="•"/>
              <a:defRPr sz="2400" b="1">
                <a:solidFill>
                  <a:schemeClr val="tx1"/>
                </a:solidFill>
                <a:latin typeface="+mn-lt"/>
                <a:ea typeface="ＭＳ Ｐゴシック" charset="0"/>
                <a:cs typeface="+mn-cs"/>
              </a:defRPr>
            </a:lvl1pPr>
            <a:lvl2pPr marL="1052513" indent="-379413" algn="l" defTabSz="479425"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0"/>
              </a:defRPr>
            </a:lvl2pPr>
            <a:lvl3pPr marL="1439863" indent="-196850" algn="l" defTabSz="479425" rtl="0" eaLnBrk="0" fontAlgn="base" hangingPunct="0">
              <a:lnSpc>
                <a:spcPct val="90000"/>
              </a:lnSpc>
              <a:spcBef>
                <a:spcPct val="30000"/>
              </a:spcBef>
              <a:spcAft>
                <a:spcPct val="0"/>
              </a:spcAft>
              <a:buSzPct val="100000"/>
              <a:buChar char="–"/>
              <a:defRPr sz="2400" b="1">
                <a:solidFill>
                  <a:schemeClr val="tx1"/>
                </a:solidFill>
                <a:latin typeface="+mn-lt"/>
                <a:ea typeface="ＭＳ Ｐゴシック" charset="0"/>
              </a:defRPr>
            </a:lvl3pPr>
            <a:lvl4pPr marL="1766888" indent="-136525" algn="l" defTabSz="479425" rtl="0" eaLnBrk="0" fontAlgn="base" hangingPunct="0">
              <a:lnSpc>
                <a:spcPct val="90000"/>
              </a:lnSpc>
              <a:spcBef>
                <a:spcPct val="30000"/>
              </a:spcBef>
              <a:spcAft>
                <a:spcPct val="0"/>
              </a:spcAft>
              <a:buSzPct val="100000"/>
              <a:buChar char="•"/>
              <a:defRPr b="1">
                <a:solidFill>
                  <a:schemeClr val="tx1"/>
                </a:solidFill>
                <a:latin typeface="+mn-lt"/>
                <a:ea typeface="ＭＳ Ｐゴシック" charset="0"/>
              </a:defRPr>
            </a:lvl4pPr>
            <a:lvl5pPr marL="2117725" indent="-160338" algn="l" defTabSz="479425" rtl="0" eaLnBrk="0" fontAlgn="base" hangingPunct="0">
              <a:lnSpc>
                <a:spcPct val="90000"/>
              </a:lnSpc>
              <a:spcBef>
                <a:spcPct val="30000"/>
              </a:spcBef>
              <a:spcAft>
                <a:spcPct val="0"/>
              </a:spcAft>
              <a:buSzPct val="100000"/>
              <a:buChar char="–"/>
              <a:defRPr sz="1600" b="1">
                <a:solidFill>
                  <a:schemeClr val="tx1"/>
                </a:solidFill>
                <a:latin typeface="+mn-lt"/>
                <a:ea typeface="ＭＳ Ｐゴシック" charset="0"/>
              </a:defRPr>
            </a:lvl5pPr>
            <a:lvl6pPr marL="25749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6pPr>
            <a:lvl7pPr marL="30321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7pPr>
            <a:lvl8pPr marL="34893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8pPr>
            <a:lvl9pPr marL="39465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9pPr>
          </a:lstStyle>
          <a:p>
            <a:pPr eaLnBrk="1" hangingPunct="1">
              <a:defRPr/>
            </a:pPr>
            <a:r>
              <a:rPr lang="en-US" sz="2300" kern="0" dirty="0" smtClean="0">
                <a:ea typeface="+mn-ea"/>
              </a:rPr>
              <a:t>It depends on the coloring algorithm</a:t>
            </a:r>
          </a:p>
          <a:p>
            <a:pPr eaLnBrk="1" hangingPunct="1">
              <a:defRPr/>
            </a:pPr>
            <a:r>
              <a:rPr lang="en-US" sz="2300" kern="0" dirty="0" smtClean="0">
                <a:ea typeface="+mn-ea"/>
              </a:rPr>
              <a:t>… and ranges from 0.1% to 1.9% when C3 is used</a:t>
            </a:r>
            <a:endParaRPr lang="es-ES" sz="2300" kern="0" dirty="0">
              <a:ea typeface="+mn-ea"/>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ox(in)">
                                      <p:cBhvr>
                                        <p:cTn id="14" dur="500"/>
                                        <p:tgtEl>
                                          <p:spTgt spid="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ox(in)">
                                      <p:cBhvr>
                                        <p:cTn id="19" dur="500"/>
                                        <p:tgtEl>
                                          <p:spTgt spid="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68963">
                                            <p:txEl>
                                              <p:pRg st="7" end="7"/>
                                            </p:txEl>
                                          </p:spTgt>
                                        </p:tgtEl>
                                        <p:attrNameLst>
                                          <p:attrName>style.visibility</p:attrName>
                                        </p:attrNameLst>
                                      </p:cBhvr>
                                      <p:to>
                                        <p:strVal val="visible"/>
                                      </p:to>
                                    </p:set>
                                    <p:animEffect transition="in" filter="box(in)">
                                      <p:cBhvr>
                                        <p:cTn id="24" dur="500"/>
                                        <p:tgtEl>
                                          <p:spTgt spid="168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ChangeAspect="1" noChangeArrowheads="1"/>
          </p:cNvPicPr>
          <p:nvPr/>
        </p:nvPicPr>
        <p:blipFill>
          <a:blip r:embed="rId3"/>
          <a:srcRect/>
          <a:stretch>
            <a:fillRect/>
          </a:stretch>
        </p:blipFill>
        <p:spPr bwMode="auto">
          <a:xfrm>
            <a:off x="827088" y="2781300"/>
            <a:ext cx="7399337" cy="3592513"/>
          </a:xfrm>
          <a:prstGeom prst="rect">
            <a:avLst/>
          </a:prstGeom>
          <a:noFill/>
          <a:ln w="9525">
            <a:noFill/>
            <a:miter lim="800000"/>
            <a:headEnd/>
            <a:tailEnd/>
          </a:ln>
        </p:spPr>
      </p:pic>
      <p:sp>
        <p:nvSpPr>
          <p:cNvPr id="168963" name="Rectangle 3"/>
          <p:cNvSpPr>
            <a:spLocks noGrp="1" noChangeArrowheads="1"/>
          </p:cNvSpPr>
          <p:nvPr>
            <p:ph idx="1"/>
          </p:nvPr>
        </p:nvSpPr>
        <p:spPr>
          <a:xfrm>
            <a:off x="179388" y="1268413"/>
            <a:ext cx="8750300" cy="1873250"/>
          </a:xfrm>
        </p:spPr>
        <p:txBody>
          <a:bodyPr/>
          <a:lstStyle/>
          <a:p>
            <a:pPr eaLnBrk="1" hangingPunct="1"/>
            <a:r>
              <a:rPr lang="en-US" altLang="es-ES" smtClean="0">
                <a:ea typeface="ＭＳ Ｐゴシック" pitchFamily="34" charset="-128"/>
              </a:rPr>
              <a:t>In conclusion, the speed-up achieved by the complete parallel algorithm (pSUS) depends on the mesh coloring algorithm</a:t>
            </a:r>
            <a:endParaRPr lang="es-ES" altLang="es-ES" smtClean="0">
              <a:ea typeface="ＭＳ Ｐゴシック" pitchFamily="34" charset="-128"/>
            </a:endParaRPr>
          </a:p>
        </p:txBody>
      </p:sp>
      <p:sp>
        <p:nvSpPr>
          <p:cNvPr id="41988" name="Rectangle 2"/>
          <p:cNvSpPr>
            <a:spLocks noGrp="1" noChangeArrowheads="1"/>
          </p:cNvSpPr>
          <p:nvPr>
            <p:ph type="title"/>
          </p:nvPr>
        </p:nvSpPr>
        <p:spPr>
          <a:xfrm>
            <a:off x="609600" y="142875"/>
            <a:ext cx="8001000" cy="1112838"/>
          </a:xfrm>
        </p:spPr>
        <p:txBody>
          <a:bodyPr/>
          <a:lstStyle/>
          <a:p>
            <a:pPr eaLnBrk="1" hangingPunct="1"/>
            <a:r>
              <a:rPr lang="en-US" altLang="es-ES" smtClean="0">
                <a:ea typeface="ＭＳ Ｐゴシック" pitchFamily="34" charset="-128"/>
              </a:rPr>
              <a:t>Influence of coloring algorithms on parallel performance</a:t>
            </a:r>
            <a:endParaRPr lang="es-ES" altLang="es-ES" smtClean="0">
              <a:ea typeface="ＭＳ Ｐゴシック" pitchFamily="34" charset="-128"/>
            </a:endParaRPr>
          </a:p>
        </p:txBody>
      </p:sp>
      <p:sp>
        <p:nvSpPr>
          <p:cNvPr id="5" name="4 Rectángulo redondeado"/>
          <p:cNvSpPr>
            <a:spLocks noChangeArrowheads="1"/>
          </p:cNvSpPr>
          <p:nvPr/>
        </p:nvSpPr>
        <p:spPr bwMode="auto">
          <a:xfrm>
            <a:off x="1169988" y="3317875"/>
            <a:ext cx="2016125" cy="360363"/>
          </a:xfrm>
          <a:prstGeom prst="roundRect">
            <a:avLst>
              <a:gd name="adj" fmla="val 16667"/>
            </a:avLst>
          </a:prstGeom>
          <a:noFill/>
          <a:ln w="38100">
            <a:solidFill>
              <a:srgbClr val="FF0000"/>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6" name="Rectangle 3"/>
          <p:cNvSpPr txBox="1">
            <a:spLocks noChangeArrowheads="1"/>
          </p:cNvSpPr>
          <p:nvPr/>
        </p:nvSpPr>
        <p:spPr bwMode="auto">
          <a:xfrm>
            <a:off x="179388" y="1268413"/>
            <a:ext cx="8750300"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025" tIns="36512" rIns="73025" bIns="36512"/>
          <a:lstStyle>
            <a:lvl1pPr marL="482600" indent="-482600" algn="l" defTabSz="479425" rtl="0" eaLnBrk="0" fontAlgn="base" hangingPunct="0">
              <a:lnSpc>
                <a:spcPct val="90000"/>
              </a:lnSpc>
              <a:spcBef>
                <a:spcPct val="30000"/>
              </a:spcBef>
              <a:spcAft>
                <a:spcPct val="0"/>
              </a:spcAft>
              <a:buClr>
                <a:schemeClr val="accent1"/>
              </a:buClr>
              <a:buSzPct val="100000"/>
              <a:buChar char="•"/>
              <a:defRPr sz="2400" b="1">
                <a:solidFill>
                  <a:schemeClr val="tx1"/>
                </a:solidFill>
                <a:latin typeface="+mn-lt"/>
                <a:ea typeface="ＭＳ Ｐゴシック" charset="0"/>
                <a:cs typeface="+mn-cs"/>
              </a:defRPr>
            </a:lvl1pPr>
            <a:lvl2pPr marL="1052513" indent="-379413" algn="l" defTabSz="479425"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0"/>
              </a:defRPr>
            </a:lvl2pPr>
            <a:lvl3pPr marL="1439863" indent="-196850" algn="l" defTabSz="479425" rtl="0" eaLnBrk="0" fontAlgn="base" hangingPunct="0">
              <a:lnSpc>
                <a:spcPct val="90000"/>
              </a:lnSpc>
              <a:spcBef>
                <a:spcPct val="30000"/>
              </a:spcBef>
              <a:spcAft>
                <a:spcPct val="0"/>
              </a:spcAft>
              <a:buSzPct val="100000"/>
              <a:buChar char="–"/>
              <a:defRPr sz="2400" b="1">
                <a:solidFill>
                  <a:schemeClr val="tx1"/>
                </a:solidFill>
                <a:latin typeface="+mn-lt"/>
                <a:ea typeface="ＭＳ Ｐゴシック" charset="0"/>
              </a:defRPr>
            </a:lvl3pPr>
            <a:lvl4pPr marL="1766888" indent="-136525" algn="l" defTabSz="479425" rtl="0" eaLnBrk="0" fontAlgn="base" hangingPunct="0">
              <a:lnSpc>
                <a:spcPct val="90000"/>
              </a:lnSpc>
              <a:spcBef>
                <a:spcPct val="30000"/>
              </a:spcBef>
              <a:spcAft>
                <a:spcPct val="0"/>
              </a:spcAft>
              <a:buSzPct val="100000"/>
              <a:buChar char="•"/>
              <a:defRPr b="1">
                <a:solidFill>
                  <a:schemeClr val="tx1"/>
                </a:solidFill>
                <a:latin typeface="+mn-lt"/>
                <a:ea typeface="ＭＳ Ｐゴシック" charset="0"/>
              </a:defRPr>
            </a:lvl4pPr>
            <a:lvl5pPr marL="2117725" indent="-160338" algn="l" defTabSz="479425" rtl="0" eaLnBrk="0" fontAlgn="base" hangingPunct="0">
              <a:lnSpc>
                <a:spcPct val="90000"/>
              </a:lnSpc>
              <a:spcBef>
                <a:spcPct val="30000"/>
              </a:spcBef>
              <a:spcAft>
                <a:spcPct val="0"/>
              </a:spcAft>
              <a:buSzPct val="100000"/>
              <a:buChar char="–"/>
              <a:defRPr sz="1600" b="1">
                <a:solidFill>
                  <a:schemeClr val="tx1"/>
                </a:solidFill>
                <a:latin typeface="+mn-lt"/>
                <a:ea typeface="ＭＳ Ｐゴシック" charset="0"/>
              </a:defRPr>
            </a:lvl5pPr>
            <a:lvl6pPr marL="25749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6pPr>
            <a:lvl7pPr marL="30321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7pPr>
            <a:lvl8pPr marL="34893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8pPr>
            <a:lvl9pPr marL="39465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9pPr>
          </a:lstStyle>
          <a:p>
            <a:pPr eaLnBrk="1" hangingPunct="1">
              <a:defRPr/>
            </a:pPr>
            <a:r>
              <a:rPr lang="en-US" altLang="es-ES" kern="0" dirty="0" smtClean="0">
                <a:ea typeface="ＭＳ Ｐゴシック" pitchFamily="34" charset="-128"/>
              </a:rPr>
              <a:t>Speed-up achieved by the complete parallel algorithm (</a:t>
            </a:r>
            <a:r>
              <a:rPr lang="en-US" altLang="es-ES" kern="0" dirty="0" err="1" smtClean="0">
                <a:ea typeface="ＭＳ Ｐゴシック" pitchFamily="34" charset="-128"/>
              </a:rPr>
              <a:t>pSUS</a:t>
            </a:r>
            <a:r>
              <a:rPr lang="en-US" altLang="es-ES" kern="0" dirty="0" smtClean="0">
                <a:ea typeface="ＭＳ Ｐゴシック" pitchFamily="34" charset="-128"/>
              </a:rPr>
              <a:t>) for all six benchmark meshes when three graph coloring algorithms (C</a:t>
            </a:r>
            <a:r>
              <a:rPr lang="en-US" altLang="es-ES" kern="0" baseline="-25000" dirty="0" smtClean="0">
                <a:ea typeface="ＭＳ Ｐゴシック" pitchFamily="34" charset="-128"/>
              </a:rPr>
              <a:t>1</a:t>
            </a:r>
            <a:r>
              <a:rPr lang="en-US" altLang="es-ES" kern="0" dirty="0" smtClean="0">
                <a:ea typeface="ＭＳ Ｐゴシック" pitchFamily="34" charset="-128"/>
              </a:rPr>
              <a:t>, C</a:t>
            </a:r>
            <a:r>
              <a:rPr lang="en-US" altLang="es-ES" kern="0" baseline="-25000" dirty="0" smtClean="0">
                <a:ea typeface="ＭＳ Ｐゴシック" pitchFamily="34" charset="-128"/>
              </a:rPr>
              <a:t>2</a:t>
            </a:r>
            <a:r>
              <a:rPr lang="en-US" altLang="es-ES" kern="0" dirty="0" smtClean="0">
                <a:ea typeface="ＭＳ Ｐゴシック" pitchFamily="34" charset="-128"/>
              </a:rPr>
              <a:t>, and C</a:t>
            </a:r>
            <a:r>
              <a:rPr lang="en-US" altLang="es-ES" kern="0" baseline="-25000" dirty="0" smtClean="0">
                <a:ea typeface="ＭＳ Ｐゴシック" pitchFamily="34" charset="-128"/>
              </a:rPr>
              <a:t>3</a:t>
            </a:r>
            <a:r>
              <a:rPr lang="en-US" altLang="es-ES" kern="0" dirty="0" smtClean="0">
                <a:ea typeface="ＭＳ Ｐゴシック" pitchFamily="34" charset="-128"/>
              </a:rPr>
              <a:t>) are used and all 128 shared-memory Itanium2 processors are active</a:t>
            </a:r>
            <a:endParaRPr lang="es-ES" altLang="es-ES" kern="0" dirty="0" smtClean="0">
              <a:ea typeface="ＭＳ Ｐゴシック" pitchFamily="34" charset="-128"/>
            </a:endParaRPr>
          </a:p>
        </p:txBody>
      </p:sp>
      <p:sp>
        <p:nvSpPr>
          <p:cNvPr id="7" name="Rectangle 3"/>
          <p:cNvSpPr txBox="1">
            <a:spLocks noChangeArrowheads="1"/>
          </p:cNvSpPr>
          <p:nvPr/>
        </p:nvSpPr>
        <p:spPr bwMode="auto">
          <a:xfrm>
            <a:off x="179388" y="1268413"/>
            <a:ext cx="8750300"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025" tIns="36512" rIns="73025" bIns="36512"/>
          <a:lstStyle>
            <a:lvl1pPr marL="482600" indent="-482600" algn="l" defTabSz="479425" rtl="0" eaLnBrk="0" fontAlgn="base" hangingPunct="0">
              <a:lnSpc>
                <a:spcPct val="90000"/>
              </a:lnSpc>
              <a:spcBef>
                <a:spcPct val="30000"/>
              </a:spcBef>
              <a:spcAft>
                <a:spcPct val="0"/>
              </a:spcAft>
              <a:buClr>
                <a:schemeClr val="accent1"/>
              </a:buClr>
              <a:buSzPct val="100000"/>
              <a:buChar char="•"/>
              <a:defRPr sz="2400" b="1">
                <a:solidFill>
                  <a:schemeClr val="tx1"/>
                </a:solidFill>
                <a:latin typeface="+mn-lt"/>
                <a:ea typeface="ＭＳ Ｐゴシック" charset="0"/>
                <a:cs typeface="+mn-cs"/>
              </a:defRPr>
            </a:lvl1pPr>
            <a:lvl2pPr marL="1052513" indent="-379413" algn="l" defTabSz="479425"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0"/>
              </a:defRPr>
            </a:lvl2pPr>
            <a:lvl3pPr marL="1439863" indent="-196850" algn="l" defTabSz="479425" rtl="0" eaLnBrk="0" fontAlgn="base" hangingPunct="0">
              <a:lnSpc>
                <a:spcPct val="90000"/>
              </a:lnSpc>
              <a:spcBef>
                <a:spcPct val="30000"/>
              </a:spcBef>
              <a:spcAft>
                <a:spcPct val="0"/>
              </a:spcAft>
              <a:buSzPct val="100000"/>
              <a:buChar char="–"/>
              <a:defRPr sz="2400" b="1">
                <a:solidFill>
                  <a:schemeClr val="tx1"/>
                </a:solidFill>
                <a:latin typeface="+mn-lt"/>
                <a:ea typeface="ＭＳ Ｐゴシック" charset="0"/>
              </a:defRPr>
            </a:lvl3pPr>
            <a:lvl4pPr marL="1766888" indent="-136525" algn="l" defTabSz="479425" rtl="0" eaLnBrk="0" fontAlgn="base" hangingPunct="0">
              <a:lnSpc>
                <a:spcPct val="90000"/>
              </a:lnSpc>
              <a:spcBef>
                <a:spcPct val="30000"/>
              </a:spcBef>
              <a:spcAft>
                <a:spcPct val="0"/>
              </a:spcAft>
              <a:buSzPct val="100000"/>
              <a:buChar char="•"/>
              <a:defRPr b="1">
                <a:solidFill>
                  <a:schemeClr val="tx1"/>
                </a:solidFill>
                <a:latin typeface="+mn-lt"/>
                <a:ea typeface="ＭＳ Ｐゴシック" charset="0"/>
              </a:defRPr>
            </a:lvl4pPr>
            <a:lvl5pPr marL="2117725" indent="-160338" algn="l" defTabSz="479425" rtl="0" eaLnBrk="0" fontAlgn="base" hangingPunct="0">
              <a:lnSpc>
                <a:spcPct val="90000"/>
              </a:lnSpc>
              <a:spcBef>
                <a:spcPct val="30000"/>
              </a:spcBef>
              <a:spcAft>
                <a:spcPct val="0"/>
              </a:spcAft>
              <a:buSzPct val="100000"/>
              <a:buChar char="–"/>
              <a:defRPr sz="1600" b="1">
                <a:solidFill>
                  <a:schemeClr val="tx1"/>
                </a:solidFill>
                <a:latin typeface="+mn-lt"/>
                <a:ea typeface="ＭＳ Ｐゴシック" charset="0"/>
              </a:defRPr>
            </a:lvl5pPr>
            <a:lvl6pPr marL="25749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6pPr>
            <a:lvl7pPr marL="30321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7pPr>
            <a:lvl8pPr marL="34893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8pPr>
            <a:lvl9pPr marL="3946525" indent="-160338" algn="l" defTabSz="479425" rtl="0" eaLnBrk="1" fontAlgn="base" hangingPunct="1">
              <a:lnSpc>
                <a:spcPct val="90000"/>
              </a:lnSpc>
              <a:spcBef>
                <a:spcPct val="30000"/>
              </a:spcBef>
              <a:spcAft>
                <a:spcPct val="0"/>
              </a:spcAft>
              <a:buSzPct val="100000"/>
              <a:buChar char="–"/>
              <a:defRPr sz="1600" b="1">
                <a:solidFill>
                  <a:schemeClr val="tx1"/>
                </a:solidFill>
                <a:latin typeface="+mn-lt"/>
              </a:defRPr>
            </a:lvl9pPr>
          </a:lstStyle>
          <a:p>
            <a:pPr eaLnBrk="1" hangingPunct="1">
              <a:defRPr/>
            </a:pPr>
            <a:r>
              <a:rPr lang="en-US" altLang="es-ES" dirty="0" smtClean="0">
                <a:ea typeface="ＭＳ Ｐゴシック" pitchFamily="34" charset="-128"/>
              </a:rPr>
              <a:t>C</a:t>
            </a:r>
            <a:r>
              <a:rPr lang="en-US" altLang="es-ES" baseline="-25000" dirty="0" smtClean="0">
                <a:ea typeface="ＭＳ Ｐゴシック" pitchFamily="34" charset="-128"/>
              </a:rPr>
              <a:t>3</a:t>
            </a:r>
            <a:r>
              <a:rPr lang="en-US" altLang="es-ES" dirty="0" smtClean="0">
                <a:ea typeface="ＭＳ Ｐゴシック" pitchFamily="34" charset="-128"/>
              </a:rPr>
              <a:t> coloring algorithm provides the best performance results</a:t>
            </a:r>
            <a:endParaRPr lang="es-ES" altLang="es-ES" kern="0" dirty="0" smtClean="0">
              <a:ea typeface="ＭＳ Ｐゴシック" pitchFamily="34"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subTnLst>
                                    <p:set>
                                      <p:cBhvr override="childStyle">
                                        <p:cTn dur="1" fill="hold" display="0" masterRel="nextClick" afterEffect="1"/>
                                        <p:tgtEl>
                                          <p:spTgt spid="6">
                                            <p:txEl>
                                              <p:pRg st="0" end="0"/>
                                            </p:txEl>
                                          </p:spTgt>
                                        </p:tgtEl>
                                        <p:attrNameLst>
                                          <p:attrName>style.visibility</p:attrName>
                                        </p:attrNameLst>
                                      </p:cBhvr>
                                      <p:to>
                                        <p:strVal val="hidden"/>
                                      </p:to>
                                    </p:set>
                                  </p:subTnLst>
                                </p:cTn>
                              </p:par>
                              <p:par>
                                <p:cTn id="8" presetID="1" presetClass="entr" presetSubtype="0" fill="hold" nodeType="withEffect">
                                  <p:stCondLst>
                                    <p:cond delay="0"/>
                                  </p:stCondLst>
                                  <p:childTnLst>
                                    <p:set>
                                      <p:cBhvr>
                                        <p:cTn id="9" dur="1" fill="hold">
                                          <p:stCondLst>
                                            <p:cond delay="0"/>
                                          </p:stCondLst>
                                        </p:cTn>
                                        <p:tgtEl>
                                          <p:spTgt spid="4710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68963">
                                            <p:txEl>
                                              <p:pRg st="0" end="0"/>
                                            </p:txEl>
                                          </p:spTgt>
                                        </p:tgtEl>
                                        <p:attrNameLst>
                                          <p:attrName>style.visibility</p:attrName>
                                        </p:attrNameLst>
                                      </p:cBhvr>
                                      <p:to>
                                        <p:strVal val="visible"/>
                                      </p:to>
                                    </p:set>
                                    <p:animEffect transition="in" filter="box(in)">
                                      <p:cBhvr>
                                        <p:cTn id="14" dur="500"/>
                                        <p:tgtEl>
                                          <p:spTgt spid="168963">
                                            <p:txEl>
                                              <p:pRg st="0" end="0"/>
                                            </p:txEl>
                                          </p:spTgt>
                                        </p:tgtEl>
                                      </p:cBhvr>
                                    </p:animEffect>
                                  </p:childTnLst>
                                  <p:subTnLst>
                                    <p:set>
                                      <p:cBhvr override="childStyle">
                                        <p:cTn dur="1" fill="hold" display="0" masterRel="nextClick" afterEffect="1"/>
                                        <p:tgtEl>
                                          <p:spTgt spid="168963">
                                            <p:txEl>
                                              <p:pRg st="0" end="0"/>
                                            </p:txEl>
                                          </p:spTgt>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ox(in)">
                                      <p:cBhvr>
                                        <p:cTn id="19" dur="500"/>
                                        <p:tgtEl>
                                          <p:spTgt spid="7">
                                            <p:txEl>
                                              <p:pRg st="0" end="0"/>
                                            </p:txEl>
                                          </p:spTgt>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5" grpId="0" animBg="1"/>
      <p:bldP spid="6" grpId="0" build="p"/>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285750" y="1257300"/>
            <a:ext cx="8477250" cy="5029200"/>
          </a:xfrm>
        </p:spPr>
        <p:txBody>
          <a:bodyPr/>
          <a:lstStyle/>
          <a:p>
            <a:pPr eaLnBrk="1" hangingPunct="1"/>
            <a:r>
              <a:rPr lang="en-US" altLang="es-ES" sz="3200" smtClean="0">
                <a:ea typeface="ＭＳ Ｐゴシック" pitchFamily="34" charset="-128"/>
              </a:rPr>
              <a:t>We demonstrate that this algorithm is highly scalable when run on a high-performance shared-memory many-core computer with up to 128 Itanium 2 processors</a:t>
            </a:r>
          </a:p>
          <a:p>
            <a:pPr eaLnBrk="1" hangingPunct="1"/>
            <a:r>
              <a:rPr lang="en-US" altLang="es-ES" sz="3200" smtClean="0">
                <a:ea typeface="ＭＳ Ｐゴシック" pitchFamily="34" charset="-128"/>
              </a:rPr>
              <a:t>It is due to the graph coloring algorithm that is used to identify independent sets of vertices without computational dependency </a:t>
            </a:r>
          </a:p>
        </p:txBody>
      </p:sp>
      <p:sp>
        <p:nvSpPr>
          <p:cNvPr id="43011" name="Rectangle 2"/>
          <p:cNvSpPr>
            <a:spLocks noGrp="1" noChangeArrowheads="1"/>
          </p:cNvSpPr>
          <p:nvPr>
            <p:ph type="title"/>
          </p:nvPr>
        </p:nvSpPr>
        <p:spPr>
          <a:xfrm>
            <a:off x="609600" y="142875"/>
            <a:ext cx="8001000" cy="577850"/>
          </a:xfrm>
        </p:spPr>
        <p:txBody>
          <a:bodyPr/>
          <a:lstStyle/>
          <a:p>
            <a:pPr eaLnBrk="1" hangingPunct="1"/>
            <a:r>
              <a:rPr lang="es-ES" altLang="es-ES" smtClean="0">
                <a:ea typeface="ＭＳ Ｐゴシック" pitchFamily="34" charset="-128"/>
              </a:rPr>
              <a:t>Conclusions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box(in)">
                                      <p:cBhvr>
                                        <p:cTn id="12" dur="500"/>
                                        <p:tgtEl>
                                          <p:spTgt spid="168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Marcador de contenido"/>
          <p:cNvSpPr>
            <a:spLocks noGrp="1"/>
          </p:cNvSpPr>
          <p:nvPr>
            <p:ph idx="1"/>
          </p:nvPr>
        </p:nvSpPr>
        <p:spPr>
          <a:xfrm>
            <a:off x="71438" y="1566863"/>
            <a:ext cx="8858250" cy="4525962"/>
          </a:xfrm>
        </p:spPr>
        <p:txBody>
          <a:bodyPr/>
          <a:lstStyle/>
          <a:p>
            <a:pPr eaLnBrk="1" hangingPunct="1"/>
            <a:r>
              <a:rPr lang="en-US" altLang="es-ES" sz="3200" smtClean="0">
                <a:ea typeface="ＭＳ Ｐゴシック" pitchFamily="34" charset="-128"/>
              </a:rPr>
              <a:t>This work was mainly motivated by the most time-consuming procedure in the Meccano method, which is devoted to untangling and smoothing of tetrahedral meshes</a:t>
            </a:r>
          </a:p>
          <a:p>
            <a:pPr eaLnBrk="1" hangingPunct="1"/>
            <a:r>
              <a:rPr lang="en-US" altLang="es-ES" sz="3200" smtClean="0">
                <a:ea typeface="ＭＳ Ｐゴシック" pitchFamily="34" charset="-128"/>
              </a:rPr>
              <a:t>Additionally, it was motivated by the inexistence of </a:t>
            </a:r>
            <a:r>
              <a:rPr lang="en-US" altLang="es-ES" sz="3200" smtClean="0">
                <a:solidFill>
                  <a:srgbClr val="FF0000"/>
                </a:solidFill>
                <a:ea typeface="ＭＳ Ｐゴシック" pitchFamily="34" charset="-128"/>
              </a:rPr>
              <a:t>parallel</a:t>
            </a:r>
            <a:r>
              <a:rPr lang="en-US" altLang="es-ES" sz="3200" smtClean="0">
                <a:ea typeface="ＭＳ Ｐゴシック" pitchFamily="34" charset="-128"/>
              </a:rPr>
              <a:t> </a:t>
            </a:r>
            <a:r>
              <a:rPr lang="en-US" altLang="es-ES" sz="3200" smtClean="0">
                <a:solidFill>
                  <a:schemeClr val="accent2"/>
                </a:solidFill>
                <a:ea typeface="ＭＳ Ｐゴシック" pitchFamily="34" charset="-128"/>
              </a:rPr>
              <a:t>simultaneous mesh untangling and smoothing </a:t>
            </a:r>
            <a:r>
              <a:rPr lang="en-US" altLang="es-ES" sz="3200" smtClean="0">
                <a:ea typeface="ＭＳ Ｐゴシック" pitchFamily="34" charset="-128"/>
              </a:rPr>
              <a:t>techniques in the literature</a:t>
            </a:r>
            <a:endParaRPr lang="es-ES" altLang="es-ES" sz="3200" smtClean="0">
              <a:ea typeface="ＭＳ Ｐゴシック" pitchFamily="34" charset="-128"/>
            </a:endParaRPr>
          </a:p>
        </p:txBody>
      </p:sp>
      <p:sp>
        <p:nvSpPr>
          <p:cNvPr id="7171" name="1 Título"/>
          <p:cNvSpPr>
            <a:spLocks noGrp="1"/>
          </p:cNvSpPr>
          <p:nvPr>
            <p:ph type="title"/>
          </p:nvPr>
        </p:nvSpPr>
        <p:spPr>
          <a:xfrm>
            <a:off x="242888" y="207963"/>
            <a:ext cx="8686800" cy="1004887"/>
          </a:xfrm>
        </p:spPr>
        <p:txBody>
          <a:bodyPr/>
          <a:lstStyle/>
          <a:p>
            <a:pPr marL="2870200" indent="-2870200" eaLnBrk="1" hangingPunct="1"/>
            <a:r>
              <a:rPr lang="en-US" altLang="es-ES" smtClean="0">
                <a:ea typeface="ＭＳ Ｐゴシック" pitchFamily="34" charset="-128"/>
              </a:rPr>
              <a:t>Motivation: </a:t>
            </a:r>
            <a:r>
              <a:rPr lang="en-US" altLang="es-ES" sz="3200" smtClean="0">
                <a:ea typeface="ＭＳ Ｐゴシック" pitchFamily="34" charset="-128"/>
              </a:rPr>
              <a:t>parallel simultaneous untangling and smoothing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285750" y="776288"/>
            <a:ext cx="8477250" cy="5029200"/>
          </a:xfrm>
        </p:spPr>
        <p:txBody>
          <a:bodyPr/>
          <a:lstStyle/>
          <a:p>
            <a:pPr eaLnBrk="1" hangingPunct="1"/>
            <a:r>
              <a:rPr lang="en-US" altLang="es-ES" sz="3200" smtClean="0">
                <a:ea typeface="ＭＳ Ｐゴシック" pitchFamily="34" charset="-128"/>
              </a:rPr>
              <a:t>We have analyzed the causes of its parallel deterioration on a 128-core shared-memory high performance computer using six benchmark meshes. </a:t>
            </a:r>
          </a:p>
          <a:p>
            <a:pPr eaLnBrk="1" hangingPunct="1"/>
            <a:r>
              <a:rPr lang="en-US" altLang="es-ES" sz="3200" smtClean="0">
                <a:ea typeface="ＭＳ Ｐゴシック" pitchFamily="34" charset="-128"/>
              </a:rPr>
              <a:t>It is mainly due to loop-scheduling overhead of the OpenMP programming methodology.</a:t>
            </a:r>
          </a:p>
          <a:p>
            <a:pPr eaLnBrk="1" hangingPunct="1"/>
            <a:r>
              <a:rPr lang="en-US" altLang="es-ES" sz="3200" smtClean="0">
                <a:ea typeface="ＭＳ Ｐゴシック" pitchFamily="34" charset="-128"/>
              </a:rPr>
              <a:t>The graph coloring algorithm has low impact on the total execution time. However, the total execution time of our parallel algorithm depends on the selected coloring algorithm. </a:t>
            </a:r>
            <a:endParaRPr lang="es-ES" altLang="es-ES" sz="3200" smtClean="0">
              <a:ea typeface="ＭＳ Ｐゴシック" pitchFamily="34" charset="-128"/>
            </a:endParaRPr>
          </a:p>
        </p:txBody>
      </p:sp>
      <p:sp>
        <p:nvSpPr>
          <p:cNvPr id="44035" name="Rectangle 2"/>
          <p:cNvSpPr>
            <a:spLocks noGrp="1" noChangeArrowheads="1"/>
          </p:cNvSpPr>
          <p:nvPr>
            <p:ph type="title"/>
          </p:nvPr>
        </p:nvSpPr>
        <p:spPr>
          <a:xfrm>
            <a:off x="609600" y="142875"/>
            <a:ext cx="8001000" cy="577850"/>
          </a:xfrm>
        </p:spPr>
        <p:txBody>
          <a:bodyPr/>
          <a:lstStyle/>
          <a:p>
            <a:pPr eaLnBrk="1" hangingPunct="1"/>
            <a:r>
              <a:rPr lang="es-ES" altLang="es-ES" smtClean="0">
                <a:ea typeface="ＭＳ Ｐゴシック" pitchFamily="34" charset="-128"/>
              </a:rPr>
              <a:t>Conclusions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box(in)">
                                      <p:cBhvr>
                                        <p:cTn id="12" dur="500"/>
                                        <p:tgtEl>
                                          <p:spTgt spid="16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box(in)">
                                      <p:cBhvr>
                                        <p:cTn id="17" dur="500"/>
                                        <p:tgtEl>
                                          <p:spTgt spid="168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285750" y="776288"/>
            <a:ext cx="8477250" cy="5029200"/>
          </a:xfrm>
        </p:spPr>
        <p:txBody>
          <a:bodyPr/>
          <a:lstStyle/>
          <a:p>
            <a:pPr eaLnBrk="1" hangingPunct="1"/>
            <a:r>
              <a:rPr lang="en-US" altLang="es-ES" sz="3200" smtClean="0">
                <a:ea typeface="ＭＳ Ｐゴシック" pitchFamily="34" charset="-128"/>
              </a:rPr>
              <a:t>Our parallel algorithm is CPU bound and its demonstrated scalability potential for many-core architectures encourages us to extend our work to achieve higher performance improvements from massively parallel GPUs. </a:t>
            </a:r>
          </a:p>
          <a:p>
            <a:pPr eaLnBrk="1" hangingPunct="1"/>
            <a:r>
              <a:rPr lang="en-US" altLang="es-ES" sz="3200" smtClean="0">
                <a:ea typeface="ＭＳ Ｐゴシック" pitchFamily="34" charset="-128"/>
              </a:rPr>
              <a:t>The main problem will be to reduce the negative impact of global memory random accesses when the non-consecutive mesh vertices are optimized by the same streaming multiprocessor.</a:t>
            </a:r>
            <a:endParaRPr lang="es-ES" altLang="es-ES" sz="3200" smtClean="0">
              <a:ea typeface="ＭＳ Ｐゴシック" pitchFamily="34" charset="-128"/>
            </a:endParaRPr>
          </a:p>
        </p:txBody>
      </p:sp>
      <p:sp>
        <p:nvSpPr>
          <p:cNvPr id="45059"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Future work</a:t>
            </a:r>
            <a:endParaRPr lang="es-ES" altLang="es-ES" smtClean="0">
              <a:ea typeface="ＭＳ Ｐゴシック" pitchFamily="34"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box(in)">
                                      <p:cBhvr>
                                        <p:cTn id="12" dur="500"/>
                                        <p:tgtEl>
                                          <p:spTgt spid="168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contenido"/>
          <p:cNvSpPr>
            <a:spLocks noGrp="1"/>
          </p:cNvSpPr>
          <p:nvPr>
            <p:ph idx="1"/>
          </p:nvPr>
        </p:nvSpPr>
        <p:spPr/>
        <p:txBody>
          <a:bodyPr/>
          <a:lstStyle/>
          <a:p>
            <a:endParaRPr lang="es-ES" altLang="es-ES" smtClean="0">
              <a:ea typeface="ＭＳ Ｐゴシック" pitchFamily="34" charset="-128"/>
            </a:endParaRPr>
          </a:p>
        </p:txBody>
      </p:sp>
      <p:sp>
        <p:nvSpPr>
          <p:cNvPr id="46083" name="2 Título"/>
          <p:cNvSpPr>
            <a:spLocks noGrp="1"/>
          </p:cNvSpPr>
          <p:nvPr>
            <p:ph type="title"/>
          </p:nvPr>
        </p:nvSpPr>
        <p:spPr>
          <a:xfrm>
            <a:off x="609600" y="228600"/>
            <a:ext cx="8001000" cy="577850"/>
          </a:xfrm>
        </p:spPr>
        <p:txBody>
          <a:bodyPr/>
          <a:lstStyle/>
          <a:p>
            <a:r>
              <a:rPr lang="es-ES" altLang="es-ES" smtClean="0">
                <a:ea typeface="ＭＳ Ｐゴシック" pitchFamily="34" charset="-128"/>
              </a:rPr>
              <a:t>Borrador</a:t>
            </a: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idx="1"/>
          </p:nvPr>
        </p:nvSpPr>
        <p:spPr>
          <a:xfrm>
            <a:off x="71438" y="847725"/>
            <a:ext cx="5021262" cy="4525963"/>
          </a:xfrm>
        </p:spPr>
        <p:txBody>
          <a:bodyPr/>
          <a:lstStyle/>
          <a:p>
            <a:pPr eaLnBrk="1" hangingPunct="1"/>
            <a:r>
              <a:rPr lang="en-US" altLang="es-ES" smtClean="0">
                <a:ea typeface="ＭＳ Ｐゴシック" pitchFamily="34" charset="-128"/>
              </a:rPr>
              <a:t>Frequent tasks in mesh generation methods</a:t>
            </a:r>
          </a:p>
          <a:p>
            <a:pPr lvl="1" eaLnBrk="1" hangingPunct="1"/>
            <a:r>
              <a:rPr lang="en-US" altLang="es-ES" sz="1600" smtClean="0">
                <a:ea typeface="ＭＳ Ｐゴシック" pitchFamily="34" charset="-128"/>
              </a:rPr>
              <a:t>CAD model</a:t>
            </a:r>
          </a:p>
          <a:p>
            <a:pPr lvl="1" eaLnBrk="1" hangingPunct="1"/>
            <a:r>
              <a:rPr lang="en-US" altLang="es-ES" sz="1600" smtClean="0">
                <a:ea typeface="ＭＳ Ｐゴシック" pitchFamily="34" charset="-128"/>
              </a:rPr>
              <a:t>Surface mesh </a:t>
            </a:r>
          </a:p>
          <a:p>
            <a:pPr lvl="1" eaLnBrk="1" hangingPunct="1"/>
            <a:r>
              <a:rPr lang="en-US" altLang="es-ES" sz="1600" smtClean="0">
                <a:ea typeface="ＭＳ Ｐゴシック" pitchFamily="34" charset="-128"/>
              </a:rPr>
              <a:t>3D mesh</a:t>
            </a:r>
          </a:p>
          <a:p>
            <a:pPr eaLnBrk="1" hangingPunct="1"/>
            <a:r>
              <a:rPr lang="en-US" altLang="es-ES" smtClean="0">
                <a:ea typeface="ＭＳ Ｐゴシック" pitchFamily="34" charset="-128"/>
              </a:rPr>
              <a:t>Our Meccano method for 3D mesh generation is divided into 3 tasks:</a:t>
            </a:r>
          </a:p>
          <a:p>
            <a:pPr lvl="1"/>
            <a:r>
              <a:rPr lang="es-ES" altLang="es-ES" sz="1600" smtClean="0">
                <a:ea typeface="ＭＳ Ｐゴシック" pitchFamily="34" charset="-128"/>
              </a:rPr>
              <a:t>Boundary mapping (it transforms the surface </a:t>
            </a:r>
            <a:r>
              <a:rPr lang="en-US" altLang="es-ES" sz="1600" smtClean="0">
                <a:ea typeface="ＭＳ Ｐゴシック" pitchFamily="34" charset="-128"/>
              </a:rPr>
              <a:t>triangulation onto the faces of a cube</a:t>
            </a:r>
            <a:r>
              <a:rPr lang="es-ES" altLang="es-ES" sz="1600" smtClean="0">
                <a:ea typeface="ＭＳ Ｐゴシック" pitchFamily="34" charset="-128"/>
              </a:rPr>
              <a:t>)</a:t>
            </a:r>
            <a:endParaRPr lang="en-US" altLang="es-ES" sz="1600" smtClean="0">
              <a:ea typeface="ＭＳ Ｐゴシック" pitchFamily="34" charset="-128"/>
            </a:endParaRPr>
          </a:p>
          <a:p>
            <a:pPr lvl="1" eaLnBrk="1" hangingPunct="1"/>
            <a:r>
              <a:rPr lang="en-US" altLang="es-ES" sz="1600" smtClean="0">
                <a:ea typeface="ＭＳ Ｐゴシック" pitchFamily="34" charset="-128"/>
              </a:rPr>
              <a:t>Generation of an adapted tetrahedral mesh using </a:t>
            </a:r>
            <a:r>
              <a:rPr lang="es-ES" altLang="es-ES" sz="1600" smtClean="0">
                <a:ea typeface="ＭＳ Ｐゴシック" pitchFamily="34" charset="-128"/>
              </a:rPr>
              <a:t>Kossaczky</a:t>
            </a:r>
            <a:r>
              <a:rPr lang="es-ES" altLang="en-GB" sz="1600" smtClean="0">
                <a:ea typeface="ＭＳ Ｐゴシック" pitchFamily="34" charset="-128"/>
              </a:rPr>
              <a:t>’</a:t>
            </a:r>
            <a:r>
              <a:rPr lang="es-ES" altLang="es-ES" sz="1600" smtClean="0">
                <a:ea typeface="ＭＳ Ｐゴシック" pitchFamily="34" charset="-128"/>
              </a:rPr>
              <a:t>s algorithm</a:t>
            </a:r>
            <a:endParaRPr lang="en-US" altLang="es-ES" sz="1600" smtClean="0">
              <a:ea typeface="ＭＳ Ｐゴシック" pitchFamily="34" charset="-128"/>
            </a:endParaRPr>
          </a:p>
          <a:p>
            <a:pPr lvl="1" eaLnBrk="1" hangingPunct="1"/>
            <a:r>
              <a:rPr lang="en-US" altLang="es-ES" sz="1600" smtClean="0">
                <a:ea typeface="ＭＳ Ｐゴシック" pitchFamily="34" charset="-128"/>
              </a:rPr>
              <a:t>Simultaneous untangling and smoothing of the tetrahedral mesh</a:t>
            </a:r>
          </a:p>
        </p:txBody>
      </p:sp>
      <p:sp>
        <p:nvSpPr>
          <p:cNvPr id="47107" name="1 Título"/>
          <p:cNvSpPr>
            <a:spLocks noGrp="1"/>
          </p:cNvSpPr>
          <p:nvPr>
            <p:ph type="title"/>
          </p:nvPr>
        </p:nvSpPr>
        <p:spPr>
          <a:xfrm>
            <a:off x="242888" y="207963"/>
            <a:ext cx="8686800" cy="577850"/>
          </a:xfrm>
        </p:spPr>
        <p:txBody>
          <a:bodyPr/>
          <a:lstStyle/>
          <a:p>
            <a:pPr eaLnBrk="1" hangingPunct="1"/>
            <a:r>
              <a:rPr lang="en-US" altLang="es-ES" smtClean="0">
                <a:ea typeface="ＭＳ Ｐゴシック" pitchFamily="34" charset="-128"/>
              </a:rPr>
              <a:t>Motivation: </a:t>
            </a:r>
            <a:r>
              <a:rPr lang="en-US" altLang="es-ES" sz="3200" smtClean="0">
                <a:ea typeface="ＭＳ Ｐゴシック" pitchFamily="34" charset="-128"/>
              </a:rPr>
              <a:t>Meccano method</a:t>
            </a:r>
            <a:endParaRPr lang="en-US" altLang="es-ES" smtClean="0">
              <a:solidFill>
                <a:srgbClr val="0070C0"/>
              </a:solidFill>
              <a:ea typeface="ＭＳ Ｐゴシック" pitchFamily="34" charset="-128"/>
            </a:endParaRPr>
          </a:p>
        </p:txBody>
      </p:sp>
      <p:grpSp>
        <p:nvGrpSpPr>
          <p:cNvPr id="2" name="11 Grupo"/>
          <p:cNvGrpSpPr>
            <a:grpSpLocks/>
          </p:cNvGrpSpPr>
          <p:nvPr/>
        </p:nvGrpSpPr>
        <p:grpSpPr bwMode="auto">
          <a:xfrm>
            <a:off x="4427538" y="833438"/>
            <a:ext cx="1512887" cy="1658937"/>
            <a:chOff x="4427983" y="833982"/>
            <a:chExt cx="1512168" cy="1658914"/>
          </a:xfrm>
        </p:grpSpPr>
        <p:sp>
          <p:nvSpPr>
            <p:cNvPr id="47116" name="4 CuadroTexto"/>
            <p:cNvSpPr txBox="1">
              <a:spLocks noChangeArrowheads="1"/>
            </p:cNvSpPr>
            <p:nvPr/>
          </p:nvSpPr>
          <p:spPr bwMode="auto">
            <a:xfrm>
              <a:off x="4427983" y="833982"/>
              <a:ext cx="1512168" cy="369332"/>
            </a:xfrm>
            <a:prstGeom prst="rect">
              <a:avLst/>
            </a:prstGeom>
            <a:noFill/>
            <a:ln w="9525">
              <a:noFill/>
              <a:miter lim="800000"/>
              <a:headEnd/>
              <a:tailEnd/>
            </a:ln>
          </p:spPr>
          <p:txBody>
            <a:bodyPr>
              <a:spAutoFit/>
            </a:bodyPr>
            <a:lstStyle/>
            <a:p>
              <a:pPr algn="ctr"/>
              <a:r>
                <a:rPr lang="es-ES" altLang="es-ES"/>
                <a:t>CAD model</a:t>
              </a:r>
            </a:p>
          </p:txBody>
        </p:sp>
        <p:pic>
          <p:nvPicPr>
            <p:cNvPr id="47117" name="Picture 7" descr="http://download.autodesk.com/us/algor/userguides/mergedProjects/meshing_overview/Meshing_CAD_Solid_Models/mesh-CADmodel.png"/>
            <p:cNvPicPr>
              <a:picLocks noChangeAspect="1" noChangeArrowheads="1"/>
            </p:cNvPicPr>
            <p:nvPr/>
          </p:nvPicPr>
          <p:blipFill>
            <a:blip r:embed="rId3"/>
            <a:srcRect/>
            <a:stretch>
              <a:fillRect/>
            </a:stretch>
          </p:blipFill>
          <p:spPr bwMode="auto">
            <a:xfrm>
              <a:off x="4427984" y="1194022"/>
              <a:ext cx="1492735" cy="1298874"/>
            </a:xfrm>
            <a:prstGeom prst="rect">
              <a:avLst/>
            </a:prstGeom>
            <a:noFill/>
            <a:ln w="9525">
              <a:noFill/>
              <a:miter lim="800000"/>
              <a:headEnd/>
              <a:tailEnd/>
            </a:ln>
          </p:spPr>
        </p:pic>
      </p:grpSp>
      <p:grpSp>
        <p:nvGrpSpPr>
          <p:cNvPr id="3" name="12 Grupo"/>
          <p:cNvGrpSpPr>
            <a:grpSpLocks/>
          </p:cNvGrpSpPr>
          <p:nvPr/>
        </p:nvGrpSpPr>
        <p:grpSpPr bwMode="auto">
          <a:xfrm>
            <a:off x="5867400" y="833438"/>
            <a:ext cx="1657350" cy="1658937"/>
            <a:chOff x="5868143" y="833982"/>
            <a:chExt cx="1656184" cy="1658914"/>
          </a:xfrm>
        </p:grpSpPr>
        <p:pic>
          <p:nvPicPr>
            <p:cNvPr id="47114" name="Picture 9" descr="http://download.autodesk.com/us/algor/userguides/mergedProjects/meshing_overview/Meshing_CAD_Solid_Models/mesh-plate.png"/>
            <p:cNvPicPr>
              <a:picLocks noChangeAspect="1" noChangeArrowheads="1"/>
            </p:cNvPicPr>
            <p:nvPr/>
          </p:nvPicPr>
          <p:blipFill>
            <a:blip r:embed="rId4"/>
            <a:srcRect/>
            <a:stretch>
              <a:fillRect/>
            </a:stretch>
          </p:blipFill>
          <p:spPr bwMode="auto">
            <a:xfrm>
              <a:off x="5940151" y="1194022"/>
              <a:ext cx="1492735" cy="1298874"/>
            </a:xfrm>
            <a:prstGeom prst="rect">
              <a:avLst/>
            </a:prstGeom>
            <a:noFill/>
            <a:ln w="9525">
              <a:noFill/>
              <a:miter lim="800000"/>
              <a:headEnd/>
              <a:tailEnd/>
            </a:ln>
          </p:spPr>
        </p:pic>
        <p:sp>
          <p:nvSpPr>
            <p:cNvPr id="47115" name="7 CuadroTexto"/>
            <p:cNvSpPr txBox="1">
              <a:spLocks noChangeArrowheads="1"/>
            </p:cNvSpPr>
            <p:nvPr/>
          </p:nvSpPr>
          <p:spPr bwMode="auto">
            <a:xfrm>
              <a:off x="5868143" y="833982"/>
              <a:ext cx="1656184" cy="369332"/>
            </a:xfrm>
            <a:prstGeom prst="rect">
              <a:avLst/>
            </a:prstGeom>
            <a:noFill/>
            <a:ln w="9525">
              <a:noFill/>
              <a:miter lim="800000"/>
              <a:headEnd/>
              <a:tailEnd/>
            </a:ln>
          </p:spPr>
          <p:txBody>
            <a:bodyPr>
              <a:spAutoFit/>
            </a:bodyPr>
            <a:lstStyle/>
            <a:p>
              <a:pPr algn="ctr"/>
              <a:r>
                <a:rPr lang="es-ES" altLang="es-ES"/>
                <a:t>Surface mesh</a:t>
              </a:r>
            </a:p>
          </p:txBody>
        </p:sp>
      </p:grpSp>
      <p:grpSp>
        <p:nvGrpSpPr>
          <p:cNvPr id="4" name="13 Grupo"/>
          <p:cNvGrpSpPr>
            <a:grpSpLocks/>
          </p:cNvGrpSpPr>
          <p:nvPr/>
        </p:nvGrpSpPr>
        <p:grpSpPr bwMode="auto">
          <a:xfrm>
            <a:off x="7524750" y="833438"/>
            <a:ext cx="1511300" cy="1657350"/>
            <a:chOff x="7524327" y="833982"/>
            <a:chExt cx="1512169" cy="1656183"/>
          </a:xfrm>
        </p:grpSpPr>
        <p:sp>
          <p:nvSpPr>
            <p:cNvPr id="47112" name="8 CuadroTexto"/>
            <p:cNvSpPr txBox="1">
              <a:spLocks noChangeArrowheads="1"/>
            </p:cNvSpPr>
            <p:nvPr/>
          </p:nvSpPr>
          <p:spPr bwMode="auto">
            <a:xfrm>
              <a:off x="7524327" y="833982"/>
              <a:ext cx="1512168" cy="369332"/>
            </a:xfrm>
            <a:prstGeom prst="rect">
              <a:avLst/>
            </a:prstGeom>
            <a:noFill/>
            <a:ln w="9525">
              <a:noFill/>
              <a:miter lim="800000"/>
              <a:headEnd/>
              <a:tailEnd/>
            </a:ln>
          </p:spPr>
          <p:txBody>
            <a:bodyPr>
              <a:spAutoFit/>
            </a:bodyPr>
            <a:lstStyle/>
            <a:p>
              <a:pPr algn="ctr"/>
              <a:r>
                <a:rPr lang="es-ES" altLang="es-ES"/>
                <a:t>3D mesh</a:t>
              </a:r>
            </a:p>
          </p:txBody>
        </p:sp>
        <p:pic>
          <p:nvPicPr>
            <p:cNvPr id="47113" name="Picture 11" descr="http://download.autodesk.com/us/algor/userguides/mergedProjects/meshing_overview/Meshing_CAD_Solid_Models/mesh-brick.png"/>
            <p:cNvPicPr>
              <a:picLocks noChangeAspect="1" noChangeArrowheads="1"/>
            </p:cNvPicPr>
            <p:nvPr/>
          </p:nvPicPr>
          <p:blipFill>
            <a:blip r:embed="rId5"/>
            <a:srcRect/>
            <a:stretch>
              <a:fillRect/>
            </a:stretch>
          </p:blipFill>
          <p:spPr bwMode="auto">
            <a:xfrm>
              <a:off x="7524328" y="1174382"/>
              <a:ext cx="1512168" cy="1315783"/>
            </a:xfrm>
            <a:prstGeom prst="rect">
              <a:avLst/>
            </a:prstGeom>
            <a:noFill/>
            <a:ln w="9525">
              <a:noFill/>
              <a:miter lim="800000"/>
              <a:headEnd/>
              <a:tailEnd/>
            </a:ln>
          </p:spPr>
        </p:pic>
      </p:grpSp>
      <p:sp>
        <p:nvSpPr>
          <p:cNvPr id="47111" name="10 CuadroTexto"/>
          <p:cNvSpPr txBox="1">
            <a:spLocks noChangeArrowheads="1"/>
          </p:cNvSpPr>
          <p:nvPr/>
        </p:nvSpPr>
        <p:spPr bwMode="auto">
          <a:xfrm>
            <a:off x="5867400" y="3789363"/>
            <a:ext cx="2592388" cy="368300"/>
          </a:xfrm>
          <a:prstGeom prst="rect">
            <a:avLst/>
          </a:prstGeom>
          <a:noFill/>
          <a:ln w="9525">
            <a:noFill/>
            <a:miter lim="800000"/>
            <a:headEnd/>
            <a:tailEnd/>
          </a:ln>
        </p:spPr>
        <p:txBody>
          <a:bodyPr>
            <a:spAutoFit/>
          </a:bodyPr>
          <a:lstStyle/>
          <a:p>
            <a:pPr algn="ctr"/>
            <a:r>
              <a:rPr lang="es-ES" altLang="es-ES" b="1">
                <a:solidFill>
                  <a:srgbClr val="FF0000"/>
                </a:solidFill>
              </a:rPr>
              <a:t>¿FIGURAS?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animEffect transition="in" filter="fade">
                                      <p:cBhvr>
                                        <p:cTn id="20" dur="2000"/>
                                        <p:tgtEl>
                                          <p:spTgt spid="7171">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2000"/>
                                        <p:tgtEl>
                                          <p:spTgt spid="7171">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171">
                                            <p:txEl>
                                              <p:pRg st="4" end="4"/>
                                            </p:txEl>
                                          </p:spTgt>
                                        </p:tgtEl>
                                        <p:attrNameLst>
                                          <p:attrName>style.visibility</p:attrName>
                                        </p:attrNameLst>
                                      </p:cBhvr>
                                      <p:to>
                                        <p:strVal val="visible"/>
                                      </p:to>
                                    </p:set>
                                    <p:animEffect transition="in" filter="fade">
                                      <p:cBhvr>
                                        <p:cTn id="36" dur="2000"/>
                                        <p:tgtEl>
                                          <p:spTgt spid="7171">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171">
                                            <p:txEl>
                                              <p:pRg st="5" end="5"/>
                                            </p:txEl>
                                          </p:spTgt>
                                        </p:tgtEl>
                                        <p:attrNameLst>
                                          <p:attrName>style.visibility</p:attrName>
                                        </p:attrNameLst>
                                      </p:cBhvr>
                                      <p:to>
                                        <p:strVal val="visible"/>
                                      </p:to>
                                    </p:set>
                                    <p:animEffect transition="in" filter="fade">
                                      <p:cBhvr>
                                        <p:cTn id="41" dur="2000"/>
                                        <p:tgtEl>
                                          <p:spTgt spid="7171">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171">
                                            <p:txEl>
                                              <p:pRg st="6" end="6"/>
                                            </p:txEl>
                                          </p:spTgt>
                                        </p:tgtEl>
                                        <p:attrNameLst>
                                          <p:attrName>style.visibility</p:attrName>
                                        </p:attrNameLst>
                                      </p:cBhvr>
                                      <p:to>
                                        <p:strVal val="visible"/>
                                      </p:to>
                                    </p:set>
                                    <p:animEffect transition="in" filter="fade">
                                      <p:cBhvr>
                                        <p:cTn id="46" dur="2000"/>
                                        <p:tgtEl>
                                          <p:spTgt spid="7171">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171">
                                            <p:txEl>
                                              <p:pRg st="7" end="7"/>
                                            </p:txEl>
                                          </p:spTgt>
                                        </p:tgtEl>
                                        <p:attrNameLst>
                                          <p:attrName>style.visibility</p:attrName>
                                        </p:attrNameLst>
                                      </p:cBhvr>
                                      <p:to>
                                        <p:strVal val="visible"/>
                                      </p:to>
                                    </p:set>
                                    <p:animEffect transition="in" filter="fade">
                                      <p:cBhvr>
                                        <p:cTn id="51" dur="20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142875"/>
            <a:ext cx="8001000" cy="1112838"/>
          </a:xfrm>
        </p:spPr>
        <p:txBody>
          <a:bodyPr/>
          <a:lstStyle/>
          <a:p>
            <a:pPr eaLnBrk="1" hangingPunct="1"/>
            <a:r>
              <a:rPr lang="en-US" altLang="es-ES" smtClean="0">
                <a:ea typeface="ＭＳ Ｐゴシック" pitchFamily="34" charset="-128"/>
              </a:rPr>
              <a:t>Our mathematical approach to tetrahedral mesh optimization</a:t>
            </a:r>
            <a:endParaRPr lang="es-ES" altLang="es-ES" smtClean="0">
              <a:ea typeface="ＭＳ Ｐゴシック" pitchFamily="34" charset="-128"/>
            </a:endParaRPr>
          </a:p>
        </p:txBody>
      </p:sp>
      <p:pic>
        <p:nvPicPr>
          <p:cNvPr id="4" name="2 Imagen" descr="tangled1.1.png"/>
          <p:cNvPicPr>
            <a:picLocks noChangeAspect="1" noChangeArrowheads="1"/>
          </p:cNvPicPr>
          <p:nvPr/>
        </p:nvPicPr>
        <p:blipFill>
          <a:blip r:embed="rId3"/>
          <a:srcRect/>
          <a:stretch>
            <a:fillRect/>
          </a:stretch>
        </p:blipFill>
        <p:spPr bwMode="auto">
          <a:xfrm>
            <a:off x="6732588" y="1662113"/>
            <a:ext cx="2428875" cy="2336800"/>
          </a:xfrm>
          <a:prstGeom prst="rect">
            <a:avLst/>
          </a:prstGeom>
          <a:noFill/>
          <a:ln w="9525">
            <a:noFill/>
            <a:miter lim="800000"/>
            <a:headEnd/>
            <a:tailEnd/>
          </a:ln>
        </p:spPr>
      </p:pic>
      <p:pic>
        <p:nvPicPr>
          <p:cNvPr id="7" name="3 Imagen" descr="optimized1.1.png"/>
          <p:cNvPicPr>
            <a:picLocks noChangeAspect="1" noChangeArrowheads="1"/>
          </p:cNvPicPr>
          <p:nvPr/>
        </p:nvPicPr>
        <p:blipFill>
          <a:blip r:embed="rId4"/>
          <a:srcRect/>
          <a:stretch>
            <a:fillRect/>
          </a:stretch>
        </p:blipFill>
        <p:spPr bwMode="auto">
          <a:xfrm>
            <a:off x="6594475" y="4149725"/>
            <a:ext cx="2441575" cy="2347913"/>
          </a:xfrm>
          <a:prstGeom prst="rect">
            <a:avLst/>
          </a:prstGeom>
          <a:noFill/>
          <a:ln w="9525">
            <a:noFill/>
            <a:miter lim="800000"/>
            <a:headEnd/>
            <a:tailEnd/>
          </a:ln>
        </p:spPr>
      </p:pic>
      <p:sp>
        <p:nvSpPr>
          <p:cNvPr id="18" name="17 CuadroTexto"/>
          <p:cNvSpPr txBox="1">
            <a:spLocks noChangeArrowheads="1"/>
          </p:cNvSpPr>
          <p:nvPr/>
        </p:nvSpPr>
        <p:spPr bwMode="auto">
          <a:xfrm>
            <a:off x="4932363" y="1628775"/>
            <a:ext cx="2293937" cy="1754188"/>
          </a:xfrm>
          <a:prstGeom prst="rect">
            <a:avLst/>
          </a:prstGeom>
          <a:noFill/>
          <a:ln w="9525">
            <a:noFill/>
            <a:miter lim="800000"/>
            <a:headEnd/>
            <a:tailEnd/>
          </a:ln>
        </p:spPr>
        <p:txBody>
          <a:bodyPr>
            <a:spAutoFit/>
          </a:bodyPr>
          <a:lstStyle/>
          <a:p>
            <a:pPr algn="ctr"/>
            <a:r>
              <a:rPr lang="es-ES" altLang="es-ES"/>
              <a:t>Tetrahedral mesh with non-valid tetrahedra (artificially tangled for our experimental tests)</a:t>
            </a:r>
          </a:p>
        </p:txBody>
      </p:sp>
      <p:sp>
        <p:nvSpPr>
          <p:cNvPr id="19" name="18 Flecha abajo"/>
          <p:cNvSpPr>
            <a:spLocks noChangeArrowheads="1"/>
          </p:cNvSpPr>
          <p:nvPr/>
        </p:nvSpPr>
        <p:spPr bwMode="auto">
          <a:xfrm>
            <a:off x="7524750" y="3860800"/>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sp>
        <p:nvSpPr>
          <p:cNvPr id="20" name="19 CuadroTexto"/>
          <p:cNvSpPr txBox="1">
            <a:spLocks noChangeArrowheads="1"/>
          </p:cNvSpPr>
          <p:nvPr/>
        </p:nvSpPr>
        <p:spPr bwMode="auto">
          <a:xfrm>
            <a:off x="5076825" y="3657600"/>
            <a:ext cx="2293938" cy="1200150"/>
          </a:xfrm>
          <a:prstGeom prst="rect">
            <a:avLst/>
          </a:prstGeom>
          <a:noFill/>
          <a:ln w="9525">
            <a:noFill/>
            <a:miter lim="800000"/>
            <a:headEnd/>
            <a:tailEnd/>
          </a:ln>
        </p:spPr>
        <p:txBody>
          <a:bodyPr>
            <a:spAutoFit/>
          </a:bodyPr>
          <a:lstStyle/>
          <a:p>
            <a:pPr algn="ctr"/>
            <a:r>
              <a:rPr lang="es-ES" altLang="es-ES"/>
              <a:t>Optimized tetrahedral mesh without  non-valid tetrahedra</a:t>
            </a:r>
          </a:p>
        </p:txBody>
      </p:sp>
      <p:pic>
        <p:nvPicPr>
          <p:cNvPr id="21" name="Picture 4" descr="http://people.sc.fsu.edu/%7Ejburkardt/m_src/tet_mesh_display/cube_order4.png"/>
          <p:cNvPicPr>
            <a:picLocks noChangeAspect="1" noChangeArrowheads="1"/>
          </p:cNvPicPr>
          <p:nvPr/>
        </p:nvPicPr>
        <p:blipFill>
          <a:blip r:embed="rId5"/>
          <a:srcRect/>
          <a:stretch>
            <a:fillRect/>
          </a:stretch>
        </p:blipFill>
        <p:spPr bwMode="auto">
          <a:xfrm>
            <a:off x="739775" y="2997200"/>
            <a:ext cx="4470400" cy="3344863"/>
          </a:xfrm>
          <a:prstGeom prst="rect">
            <a:avLst/>
          </a:prstGeom>
          <a:noFill/>
          <a:ln w="9525">
            <a:noFill/>
            <a:miter lim="800000"/>
            <a:headEnd/>
            <a:tailEnd/>
          </a:ln>
        </p:spPr>
      </p:pic>
      <p:pic>
        <p:nvPicPr>
          <p:cNvPr id="22" name="Picture 2" descr="http://codeforces.ru/renderer/41a23824f9e98639ea33d97a378b247c70c1a5e6.png"/>
          <p:cNvPicPr>
            <a:picLocks noChangeAspect="1" noChangeArrowheads="1"/>
          </p:cNvPicPr>
          <p:nvPr/>
        </p:nvPicPr>
        <p:blipFill>
          <a:blip r:embed="rId6"/>
          <a:srcRect/>
          <a:stretch>
            <a:fillRect/>
          </a:stretch>
        </p:blipFill>
        <p:spPr bwMode="auto">
          <a:xfrm>
            <a:off x="2701925" y="1268413"/>
            <a:ext cx="1582738" cy="1728787"/>
          </a:xfrm>
          <a:prstGeom prst="rect">
            <a:avLst/>
          </a:prstGeom>
          <a:noFill/>
          <a:ln w="9525">
            <a:noFill/>
            <a:miter lim="800000"/>
            <a:headEnd/>
            <a:tailEnd/>
          </a:ln>
        </p:spPr>
      </p:pic>
      <p:sp>
        <p:nvSpPr>
          <p:cNvPr id="23" name="22 CuadroTexto"/>
          <p:cNvSpPr txBox="1">
            <a:spLocks noChangeArrowheads="1"/>
          </p:cNvSpPr>
          <p:nvPr/>
        </p:nvSpPr>
        <p:spPr bwMode="auto">
          <a:xfrm>
            <a:off x="765175" y="1630363"/>
            <a:ext cx="2293938" cy="646112"/>
          </a:xfrm>
          <a:prstGeom prst="rect">
            <a:avLst/>
          </a:prstGeom>
          <a:noFill/>
          <a:ln w="9525">
            <a:noFill/>
            <a:miter lim="800000"/>
            <a:headEnd/>
            <a:tailEnd/>
          </a:ln>
        </p:spPr>
        <p:txBody>
          <a:bodyPr>
            <a:spAutoFit/>
          </a:bodyPr>
          <a:lstStyle/>
          <a:p>
            <a:pPr algn="ctr"/>
            <a:r>
              <a:rPr lang="es-ES" altLang="es-ES"/>
              <a:t>Equilateral tetrahedron</a:t>
            </a:r>
          </a:p>
        </p:txBody>
      </p:sp>
      <p:sp>
        <p:nvSpPr>
          <p:cNvPr id="24" name="23 CuadroTexto"/>
          <p:cNvSpPr txBox="1">
            <a:spLocks noChangeArrowheads="1"/>
          </p:cNvSpPr>
          <p:nvPr/>
        </p:nvSpPr>
        <p:spPr bwMode="auto">
          <a:xfrm>
            <a:off x="107950" y="2924175"/>
            <a:ext cx="2087563" cy="923925"/>
          </a:xfrm>
          <a:prstGeom prst="rect">
            <a:avLst/>
          </a:prstGeom>
          <a:noFill/>
          <a:ln w="9525">
            <a:noFill/>
            <a:miter lim="800000"/>
            <a:headEnd/>
            <a:tailEnd/>
          </a:ln>
        </p:spPr>
        <p:txBody>
          <a:bodyPr>
            <a:spAutoFit/>
          </a:bodyPr>
          <a:lstStyle/>
          <a:p>
            <a:pPr algn="ctr"/>
            <a:r>
              <a:rPr lang="es-ES" altLang="es-ES"/>
              <a:t>Example of a valid tetrahedral mesh for a cube</a:t>
            </a:r>
          </a:p>
        </p:txBody>
      </p:sp>
      <p:sp>
        <p:nvSpPr>
          <p:cNvPr id="25" name="24 CuadroTexto"/>
          <p:cNvSpPr txBox="1">
            <a:spLocks noChangeArrowheads="1"/>
          </p:cNvSpPr>
          <p:nvPr/>
        </p:nvSpPr>
        <p:spPr bwMode="auto">
          <a:xfrm>
            <a:off x="3792538" y="2997200"/>
            <a:ext cx="1633537" cy="646113"/>
          </a:xfrm>
          <a:prstGeom prst="rect">
            <a:avLst/>
          </a:prstGeom>
          <a:noFill/>
          <a:ln w="9525">
            <a:noFill/>
            <a:miter lim="800000"/>
            <a:headEnd/>
            <a:tailEnd/>
          </a:ln>
        </p:spPr>
        <p:txBody>
          <a:bodyPr>
            <a:spAutoFit/>
          </a:bodyPr>
          <a:lstStyle/>
          <a:p>
            <a:r>
              <a:rPr lang="es-ES" altLang="es-ES" b="1">
                <a:solidFill>
                  <a:srgbClr val="3333CC"/>
                </a:solidFill>
              </a:rPr>
              <a:t>Valid Tetrahedron</a:t>
            </a:r>
          </a:p>
        </p:txBody>
      </p:sp>
      <p:cxnSp>
        <p:nvCxnSpPr>
          <p:cNvPr id="26" name="25 Conector recto de flecha"/>
          <p:cNvCxnSpPr>
            <a:stCxn id="25" idx="1"/>
          </p:cNvCxnSpPr>
          <p:nvPr/>
        </p:nvCxnSpPr>
        <p:spPr bwMode="auto">
          <a:xfrm flipH="1">
            <a:off x="3554413" y="3319463"/>
            <a:ext cx="238125" cy="539750"/>
          </a:xfrm>
          <a:prstGeom prst="straightConnector1">
            <a:avLst/>
          </a:prstGeom>
          <a:noFill/>
          <a:ln w="38100" cap="flat" cmpd="sng" algn="ctr">
            <a:solidFill>
              <a:schemeClr val="accent2">
                <a:lumMod val="60000"/>
                <a:lumOff val="40000"/>
              </a:schemeClr>
            </a:solidFill>
            <a:prstDash val="solid"/>
            <a:round/>
            <a:headEnd type="none" w="sm" len="sm"/>
            <a:tailEnd type="arrow"/>
          </a:ln>
          <a:effectLst/>
        </p:spPr>
      </p:cxnSp>
      <p:sp>
        <p:nvSpPr>
          <p:cNvPr id="27" name="26 CuadroTexto"/>
          <p:cNvSpPr txBox="1">
            <a:spLocks noChangeArrowheads="1"/>
          </p:cNvSpPr>
          <p:nvPr/>
        </p:nvSpPr>
        <p:spPr bwMode="auto">
          <a:xfrm>
            <a:off x="-36513" y="5300663"/>
            <a:ext cx="2293938" cy="646112"/>
          </a:xfrm>
          <a:prstGeom prst="rect">
            <a:avLst/>
          </a:prstGeom>
          <a:noFill/>
          <a:ln w="9525">
            <a:noFill/>
            <a:miter lim="800000"/>
            <a:headEnd/>
            <a:tailEnd/>
          </a:ln>
        </p:spPr>
        <p:txBody>
          <a:bodyPr>
            <a:spAutoFit/>
          </a:bodyPr>
          <a:lstStyle/>
          <a:p>
            <a:pPr algn="ctr"/>
            <a:r>
              <a:rPr lang="es-ES" altLang="es-ES" b="1">
                <a:solidFill>
                  <a:srgbClr val="00B050"/>
                </a:solidFill>
              </a:rPr>
              <a:t>A mesh vertex (node)</a:t>
            </a:r>
          </a:p>
        </p:txBody>
      </p:sp>
      <p:cxnSp>
        <p:nvCxnSpPr>
          <p:cNvPr id="28" name="27 Conector recto de flecha"/>
          <p:cNvCxnSpPr>
            <a:cxnSpLocks noChangeShapeType="1"/>
          </p:cNvCxnSpPr>
          <p:nvPr/>
        </p:nvCxnSpPr>
        <p:spPr bwMode="auto">
          <a:xfrm>
            <a:off x="1631950" y="5689600"/>
            <a:ext cx="985838" cy="257175"/>
          </a:xfrm>
          <a:prstGeom prst="straightConnector1">
            <a:avLst/>
          </a:prstGeom>
          <a:noFill/>
          <a:ln w="38100">
            <a:solidFill>
              <a:srgbClr val="00B050"/>
            </a:solidFill>
            <a:round/>
            <a:headEnd type="none" w="sm" len="sm"/>
            <a:tailEnd type="arrow" w="med" len="med"/>
          </a:ln>
        </p:spPr>
      </p:cxn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3" grpId="0"/>
      <p:bldP spid="24" grpId="0"/>
      <p:bldP spid="25"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142875"/>
            <a:ext cx="8001000" cy="1112838"/>
          </a:xfrm>
        </p:spPr>
        <p:txBody>
          <a:bodyPr/>
          <a:lstStyle/>
          <a:p>
            <a:pPr eaLnBrk="1" hangingPunct="1"/>
            <a:r>
              <a:rPr lang="en-US" altLang="es-ES" smtClean="0">
                <a:ea typeface="ＭＳ Ｐゴシック" pitchFamily="34" charset="-128"/>
              </a:rPr>
              <a:t>Our mathematical approach to tetrahedral mesh optimization</a:t>
            </a:r>
            <a:endParaRPr lang="es-ES" altLang="es-ES" smtClean="0">
              <a:ea typeface="ＭＳ Ｐゴシック" pitchFamily="34" charset="-128"/>
            </a:endParaRPr>
          </a:p>
        </p:txBody>
      </p:sp>
      <p:pic>
        <p:nvPicPr>
          <p:cNvPr id="49155" name="Picture 2" descr="http://codeforces.ru/renderer/41a23824f9e98639ea33d97a378b247c70c1a5e6.png"/>
          <p:cNvPicPr>
            <a:picLocks noChangeAspect="1" noChangeArrowheads="1"/>
          </p:cNvPicPr>
          <p:nvPr/>
        </p:nvPicPr>
        <p:blipFill>
          <a:blip r:embed="rId3"/>
          <a:srcRect/>
          <a:stretch>
            <a:fillRect/>
          </a:stretch>
        </p:blipFill>
        <p:spPr bwMode="auto">
          <a:xfrm>
            <a:off x="2195513" y="1268413"/>
            <a:ext cx="1582737" cy="1728787"/>
          </a:xfrm>
          <a:prstGeom prst="rect">
            <a:avLst/>
          </a:prstGeom>
          <a:noFill/>
          <a:ln w="9525">
            <a:noFill/>
            <a:miter lim="800000"/>
            <a:headEnd/>
            <a:tailEnd/>
          </a:ln>
        </p:spPr>
      </p:pic>
      <p:sp>
        <p:nvSpPr>
          <p:cNvPr id="49156" name="22 CuadroTexto"/>
          <p:cNvSpPr txBox="1">
            <a:spLocks noChangeArrowheads="1"/>
          </p:cNvSpPr>
          <p:nvPr/>
        </p:nvSpPr>
        <p:spPr bwMode="auto">
          <a:xfrm>
            <a:off x="723900" y="1341438"/>
            <a:ext cx="2295525" cy="646112"/>
          </a:xfrm>
          <a:prstGeom prst="rect">
            <a:avLst/>
          </a:prstGeom>
          <a:noFill/>
          <a:ln w="9525">
            <a:noFill/>
            <a:miter lim="800000"/>
            <a:headEnd/>
            <a:tailEnd/>
          </a:ln>
        </p:spPr>
        <p:txBody>
          <a:bodyPr>
            <a:spAutoFit/>
          </a:bodyPr>
          <a:lstStyle/>
          <a:p>
            <a:pPr algn="ctr"/>
            <a:r>
              <a:rPr lang="es-ES" altLang="es-ES"/>
              <a:t>Equilateral tetrahedron</a:t>
            </a:r>
          </a:p>
        </p:txBody>
      </p:sp>
      <p:sp>
        <p:nvSpPr>
          <p:cNvPr id="49157" name="1 CuadroTexto"/>
          <p:cNvSpPr txBox="1">
            <a:spLocks noChangeArrowheads="1"/>
          </p:cNvSpPr>
          <p:nvPr/>
        </p:nvSpPr>
        <p:spPr bwMode="auto">
          <a:xfrm>
            <a:off x="4572000" y="1412875"/>
            <a:ext cx="3529013" cy="1477963"/>
          </a:xfrm>
          <a:prstGeom prst="rect">
            <a:avLst/>
          </a:prstGeom>
          <a:noFill/>
          <a:ln w="9525">
            <a:noFill/>
            <a:miter lim="800000"/>
            <a:headEnd/>
            <a:tailEnd/>
          </a:ln>
        </p:spPr>
        <p:txBody>
          <a:bodyPr>
            <a:spAutoFit/>
          </a:bodyPr>
          <a:lstStyle/>
          <a:p>
            <a:pPr algn="ctr"/>
            <a:r>
              <a:rPr lang="es-ES" altLang="es-ES"/>
              <a:t>Its quality (q) </a:t>
            </a:r>
            <a:r>
              <a:rPr lang="en-US" altLang="es-ES"/>
              <a:t>specifies the degree to which regularity is achieved:</a:t>
            </a:r>
          </a:p>
          <a:p>
            <a:r>
              <a:rPr lang="en-US" altLang="es-ES"/>
              <a:t>q=1: equilateral tetrahedron</a:t>
            </a:r>
          </a:p>
          <a:p>
            <a:r>
              <a:rPr lang="en-US" altLang="es-ES"/>
              <a:t>q&lt;1: non-equilateral tetrahedron</a:t>
            </a:r>
            <a:endParaRPr lang="es-ES" altLang="es-ES"/>
          </a:p>
        </p:txBody>
      </p:sp>
      <p:pic>
        <p:nvPicPr>
          <p:cNvPr id="214018" name="Picture 2" descr="http://origin-ars.els-cdn.com/content/image/1-s2.0-S0010448506000224-gr1.jpg"/>
          <p:cNvPicPr>
            <a:picLocks noChangeAspect="1" noChangeArrowheads="1"/>
          </p:cNvPicPr>
          <p:nvPr/>
        </p:nvPicPr>
        <p:blipFill>
          <a:blip r:embed="rId4"/>
          <a:srcRect/>
          <a:stretch>
            <a:fillRect/>
          </a:stretch>
        </p:blipFill>
        <p:spPr bwMode="auto">
          <a:xfrm>
            <a:off x="2466975" y="3055938"/>
            <a:ext cx="4265613" cy="3468687"/>
          </a:xfrm>
          <a:prstGeom prst="rect">
            <a:avLst/>
          </a:prstGeom>
          <a:noFill/>
          <a:ln w="9525">
            <a:noFill/>
            <a:miter lim="800000"/>
            <a:headEnd/>
            <a:tailEnd/>
          </a:ln>
        </p:spPr>
      </p:pic>
      <p:sp>
        <p:nvSpPr>
          <p:cNvPr id="3" name="2 CuadroTexto"/>
          <p:cNvSpPr txBox="1">
            <a:spLocks noChangeArrowheads="1"/>
          </p:cNvSpPr>
          <p:nvPr/>
        </p:nvSpPr>
        <p:spPr bwMode="auto">
          <a:xfrm>
            <a:off x="3779838" y="3492500"/>
            <a:ext cx="1512887" cy="368300"/>
          </a:xfrm>
          <a:prstGeom prst="rect">
            <a:avLst/>
          </a:prstGeom>
          <a:noFill/>
          <a:ln w="9525">
            <a:noFill/>
            <a:miter lim="800000"/>
            <a:headEnd/>
            <a:tailEnd/>
          </a:ln>
        </p:spPr>
        <p:txBody>
          <a:bodyPr>
            <a:spAutoFit/>
          </a:bodyPr>
          <a:lstStyle/>
          <a:p>
            <a:pPr algn="ctr"/>
            <a:r>
              <a:rPr lang="es-ES" altLang="es-ES" b="1">
                <a:solidFill>
                  <a:srgbClr val="FF0000"/>
                </a:solidFill>
              </a:rPr>
              <a:t>q &lt; 1</a:t>
            </a:r>
          </a:p>
        </p:txBody>
      </p:sp>
      <p:sp>
        <p:nvSpPr>
          <p:cNvPr id="29" name="28 CuadroTexto"/>
          <p:cNvSpPr txBox="1">
            <a:spLocks noChangeArrowheads="1"/>
          </p:cNvSpPr>
          <p:nvPr/>
        </p:nvSpPr>
        <p:spPr bwMode="auto">
          <a:xfrm>
            <a:off x="2627313" y="3716338"/>
            <a:ext cx="1512887" cy="369887"/>
          </a:xfrm>
          <a:prstGeom prst="rect">
            <a:avLst/>
          </a:prstGeom>
          <a:noFill/>
          <a:ln w="9525">
            <a:noFill/>
            <a:miter lim="800000"/>
            <a:headEnd/>
            <a:tailEnd/>
          </a:ln>
        </p:spPr>
        <p:txBody>
          <a:bodyPr>
            <a:spAutoFit/>
          </a:bodyPr>
          <a:lstStyle/>
          <a:p>
            <a:pPr algn="ctr"/>
            <a:r>
              <a:rPr lang="es-ES" altLang="es-ES" b="1">
                <a:solidFill>
                  <a:srgbClr val="FF0000"/>
                </a:solidFill>
              </a:rPr>
              <a:t>q &lt; 1</a:t>
            </a:r>
          </a:p>
        </p:txBody>
      </p:sp>
      <p:sp>
        <p:nvSpPr>
          <p:cNvPr id="30" name="29 CuadroTexto"/>
          <p:cNvSpPr txBox="1">
            <a:spLocks noChangeArrowheads="1"/>
          </p:cNvSpPr>
          <p:nvPr/>
        </p:nvSpPr>
        <p:spPr bwMode="auto">
          <a:xfrm>
            <a:off x="4932363" y="4932363"/>
            <a:ext cx="1511300" cy="368300"/>
          </a:xfrm>
          <a:prstGeom prst="rect">
            <a:avLst/>
          </a:prstGeom>
          <a:noFill/>
          <a:ln w="9525">
            <a:noFill/>
            <a:miter lim="800000"/>
            <a:headEnd/>
            <a:tailEnd/>
          </a:ln>
        </p:spPr>
        <p:txBody>
          <a:bodyPr>
            <a:spAutoFit/>
          </a:bodyPr>
          <a:lstStyle/>
          <a:p>
            <a:pPr algn="ctr"/>
            <a:r>
              <a:rPr lang="es-ES" altLang="es-ES" b="1">
                <a:solidFill>
                  <a:srgbClr val="FF0000"/>
                </a:solidFill>
              </a:rPr>
              <a:t>q → 1</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40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142875"/>
            <a:ext cx="8001000" cy="1112838"/>
          </a:xfrm>
        </p:spPr>
        <p:txBody>
          <a:bodyPr/>
          <a:lstStyle/>
          <a:p>
            <a:pPr eaLnBrk="1" hangingPunct="1"/>
            <a:r>
              <a:rPr lang="en-US" altLang="es-ES" smtClean="0">
                <a:ea typeface="ＭＳ Ｐゴシック" pitchFamily="34" charset="-128"/>
              </a:rPr>
              <a:t>Our mathematical approach to tetrahedral mesh optimization</a:t>
            </a:r>
            <a:endParaRPr lang="es-ES" altLang="es-ES" smtClean="0">
              <a:ea typeface="ＭＳ Ｐゴシック" pitchFamily="34" charset="-128"/>
            </a:endParaRPr>
          </a:p>
        </p:txBody>
      </p:sp>
      <p:pic>
        <p:nvPicPr>
          <p:cNvPr id="5" name="6 Imagen" descr="Imagen9.png"/>
          <p:cNvPicPr>
            <a:picLocks noChangeAspect="1" noChangeArrowheads="1"/>
          </p:cNvPicPr>
          <p:nvPr/>
        </p:nvPicPr>
        <p:blipFill>
          <a:blip r:embed="rId3"/>
          <a:srcRect l="47331"/>
          <a:stretch>
            <a:fillRect/>
          </a:stretch>
        </p:blipFill>
        <p:spPr bwMode="auto">
          <a:xfrm>
            <a:off x="34925" y="4198938"/>
            <a:ext cx="1317625" cy="1709737"/>
          </a:xfrm>
          <a:prstGeom prst="rect">
            <a:avLst/>
          </a:prstGeom>
          <a:noFill/>
          <a:ln w="9525">
            <a:noFill/>
            <a:miter lim="800000"/>
            <a:headEnd/>
            <a:tailEnd/>
          </a:ln>
        </p:spPr>
      </p:pic>
      <p:pic>
        <p:nvPicPr>
          <p:cNvPr id="6" name="6 Imagen" descr="Imagen9.png"/>
          <p:cNvPicPr>
            <a:picLocks noChangeAspect="1" noChangeArrowheads="1"/>
          </p:cNvPicPr>
          <p:nvPr/>
        </p:nvPicPr>
        <p:blipFill>
          <a:blip r:embed="rId4"/>
          <a:srcRect r="48207"/>
          <a:stretch>
            <a:fillRect/>
          </a:stretch>
        </p:blipFill>
        <p:spPr bwMode="auto">
          <a:xfrm>
            <a:off x="107950" y="1925638"/>
            <a:ext cx="1360488" cy="1797050"/>
          </a:xfrm>
          <a:prstGeom prst="rect">
            <a:avLst/>
          </a:prstGeom>
          <a:noFill/>
          <a:ln w="9525">
            <a:noFill/>
            <a:miter lim="800000"/>
            <a:headEnd/>
            <a:tailEnd/>
          </a:ln>
        </p:spPr>
      </p:pic>
      <p:pic>
        <p:nvPicPr>
          <p:cNvPr id="8" name="7 Imagen" descr="Imagenes4.png"/>
          <p:cNvPicPr>
            <a:picLocks noChangeAspect="1" noChangeArrowheads="1"/>
          </p:cNvPicPr>
          <p:nvPr/>
        </p:nvPicPr>
        <p:blipFill>
          <a:blip r:embed="rId5"/>
          <a:srcRect r="50533"/>
          <a:stretch>
            <a:fillRect/>
          </a:stretch>
        </p:blipFill>
        <p:spPr bwMode="auto">
          <a:xfrm>
            <a:off x="3409950" y="2098675"/>
            <a:ext cx="1012825" cy="1339850"/>
          </a:xfrm>
          <a:prstGeom prst="rect">
            <a:avLst/>
          </a:prstGeom>
          <a:noFill/>
          <a:ln w="9525">
            <a:noFill/>
            <a:miter lim="800000"/>
            <a:headEnd/>
            <a:tailEnd/>
          </a:ln>
        </p:spPr>
      </p:pic>
      <p:pic>
        <p:nvPicPr>
          <p:cNvPr id="9" name="4 Imagen" descr="tangled2.1.png"/>
          <p:cNvPicPr>
            <a:picLocks noChangeAspect="1" noChangeArrowheads="1"/>
          </p:cNvPicPr>
          <p:nvPr/>
        </p:nvPicPr>
        <p:blipFill>
          <a:blip r:embed="rId6"/>
          <a:srcRect/>
          <a:stretch>
            <a:fillRect/>
          </a:stretch>
        </p:blipFill>
        <p:spPr bwMode="auto">
          <a:xfrm>
            <a:off x="4462463" y="1992313"/>
            <a:ext cx="1852612" cy="1781175"/>
          </a:xfrm>
          <a:prstGeom prst="rect">
            <a:avLst/>
          </a:prstGeom>
          <a:noFill/>
          <a:ln w="9525">
            <a:noFill/>
            <a:miter lim="800000"/>
            <a:headEnd/>
            <a:tailEnd/>
          </a:ln>
        </p:spPr>
      </p:pic>
      <p:pic>
        <p:nvPicPr>
          <p:cNvPr id="10" name="5 Imagen" descr="optimized2.1.png"/>
          <p:cNvPicPr>
            <a:picLocks noChangeAspect="1" noChangeArrowheads="1"/>
          </p:cNvPicPr>
          <p:nvPr/>
        </p:nvPicPr>
        <p:blipFill>
          <a:blip r:embed="rId7"/>
          <a:srcRect/>
          <a:stretch>
            <a:fillRect/>
          </a:stretch>
        </p:blipFill>
        <p:spPr bwMode="auto">
          <a:xfrm>
            <a:off x="4414838" y="4113213"/>
            <a:ext cx="2144712" cy="2062162"/>
          </a:xfrm>
          <a:prstGeom prst="rect">
            <a:avLst/>
          </a:prstGeom>
          <a:noFill/>
          <a:ln w="9525">
            <a:noFill/>
            <a:miter lim="800000"/>
            <a:headEnd/>
            <a:tailEnd/>
          </a:ln>
        </p:spPr>
      </p:pic>
      <p:sp>
        <p:nvSpPr>
          <p:cNvPr id="11" name="10 Flecha abajo"/>
          <p:cNvSpPr>
            <a:spLocks noChangeArrowheads="1"/>
          </p:cNvSpPr>
          <p:nvPr/>
        </p:nvSpPr>
        <p:spPr bwMode="auto">
          <a:xfrm>
            <a:off x="3638550" y="3770313"/>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sp>
        <p:nvSpPr>
          <p:cNvPr id="12" name="11 Flecha abajo"/>
          <p:cNvSpPr>
            <a:spLocks noChangeArrowheads="1"/>
          </p:cNvSpPr>
          <p:nvPr/>
        </p:nvSpPr>
        <p:spPr bwMode="auto">
          <a:xfrm>
            <a:off x="5148263" y="3770313"/>
            <a:ext cx="357187"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pic>
        <p:nvPicPr>
          <p:cNvPr id="13" name="7 Imagen" descr="Imagenes4.png"/>
          <p:cNvPicPr>
            <a:picLocks noChangeAspect="1" noChangeArrowheads="1"/>
          </p:cNvPicPr>
          <p:nvPr/>
        </p:nvPicPr>
        <p:blipFill>
          <a:blip r:embed="rId8"/>
          <a:srcRect l="49583"/>
          <a:stretch>
            <a:fillRect/>
          </a:stretch>
        </p:blipFill>
        <p:spPr bwMode="auto">
          <a:xfrm>
            <a:off x="3348038" y="4481513"/>
            <a:ext cx="1008062" cy="1309687"/>
          </a:xfrm>
          <a:prstGeom prst="rect">
            <a:avLst/>
          </a:prstGeom>
          <a:noFill/>
          <a:ln w="9525">
            <a:noFill/>
            <a:miter lim="800000"/>
            <a:headEnd/>
            <a:tailEnd/>
          </a:ln>
        </p:spPr>
      </p:pic>
      <p:pic>
        <p:nvPicPr>
          <p:cNvPr id="18" name="Picture 4" descr="C:\Users\Despacho\AppData\Local\Temp\ej_10_medium.png"/>
          <p:cNvPicPr>
            <a:picLocks noChangeAspect="1" noChangeArrowheads="1"/>
          </p:cNvPicPr>
          <p:nvPr/>
        </p:nvPicPr>
        <p:blipFill>
          <a:blip r:embed="rId9"/>
          <a:srcRect/>
          <a:stretch>
            <a:fillRect/>
          </a:stretch>
        </p:blipFill>
        <p:spPr bwMode="auto">
          <a:xfrm>
            <a:off x="7777163" y="4710113"/>
            <a:ext cx="1331912" cy="989012"/>
          </a:xfrm>
          <a:prstGeom prst="rect">
            <a:avLst/>
          </a:prstGeom>
          <a:noFill/>
          <a:ln w="9525">
            <a:noFill/>
            <a:miter lim="800000"/>
            <a:headEnd/>
            <a:tailEnd/>
          </a:ln>
        </p:spPr>
      </p:pic>
      <p:sp>
        <p:nvSpPr>
          <p:cNvPr id="22" name="21 Flecha abajo"/>
          <p:cNvSpPr>
            <a:spLocks noChangeArrowheads="1"/>
          </p:cNvSpPr>
          <p:nvPr/>
        </p:nvSpPr>
        <p:spPr bwMode="auto">
          <a:xfrm>
            <a:off x="8247063" y="3773488"/>
            <a:ext cx="357187"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sp>
        <p:nvSpPr>
          <p:cNvPr id="23" name="22 Flecha abajo"/>
          <p:cNvSpPr>
            <a:spLocks noChangeArrowheads="1"/>
          </p:cNvSpPr>
          <p:nvPr/>
        </p:nvSpPr>
        <p:spPr bwMode="auto">
          <a:xfrm>
            <a:off x="2051050" y="3773488"/>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sp>
        <p:nvSpPr>
          <p:cNvPr id="25" name="24 Flecha abajo"/>
          <p:cNvSpPr>
            <a:spLocks noChangeArrowheads="1"/>
          </p:cNvSpPr>
          <p:nvPr/>
        </p:nvSpPr>
        <p:spPr bwMode="auto">
          <a:xfrm>
            <a:off x="539750" y="3773488"/>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pic>
        <p:nvPicPr>
          <p:cNvPr id="210946" name="Picture 2" descr="C:\Users\domingo\Desktop\INVESTIGACION\INVESTIGACION mallas\LCNpapermallas\graficas mallas\e9_bn_400x300.png"/>
          <p:cNvPicPr>
            <a:picLocks noChangeAspect="1" noChangeArrowheads="1"/>
          </p:cNvPicPr>
          <p:nvPr/>
        </p:nvPicPr>
        <p:blipFill>
          <a:blip r:embed="rId10"/>
          <a:srcRect/>
          <a:stretch>
            <a:fillRect/>
          </a:stretch>
        </p:blipFill>
        <p:spPr bwMode="auto">
          <a:xfrm>
            <a:off x="1374775" y="1992313"/>
            <a:ext cx="1757363" cy="1446212"/>
          </a:xfrm>
          <a:prstGeom prst="rect">
            <a:avLst/>
          </a:prstGeom>
          <a:noFill/>
          <a:ln w="9525">
            <a:noFill/>
            <a:miter lim="800000"/>
            <a:headEnd/>
            <a:tailEnd/>
          </a:ln>
        </p:spPr>
      </p:pic>
      <p:pic>
        <p:nvPicPr>
          <p:cNvPr id="210947" name="Picture 3" descr="C:\Users\domingo\Desktop\INVESTIGACION\INVESTIGACION mallas\LCNpapermallas\graficas mallas\e9_bn_800x400.png"/>
          <p:cNvPicPr>
            <a:picLocks noChangeAspect="1" noChangeArrowheads="1"/>
          </p:cNvPicPr>
          <p:nvPr/>
        </p:nvPicPr>
        <p:blipFill>
          <a:blip r:embed="rId11"/>
          <a:srcRect/>
          <a:stretch>
            <a:fillRect/>
          </a:stretch>
        </p:blipFill>
        <p:spPr bwMode="auto">
          <a:xfrm>
            <a:off x="1457325" y="4540250"/>
            <a:ext cx="1665288" cy="1368425"/>
          </a:xfrm>
          <a:prstGeom prst="rect">
            <a:avLst/>
          </a:prstGeom>
          <a:noFill/>
          <a:ln w="9525">
            <a:noFill/>
            <a:miter lim="800000"/>
            <a:headEnd/>
            <a:tailEnd/>
          </a:ln>
        </p:spPr>
      </p:pic>
      <p:pic>
        <p:nvPicPr>
          <p:cNvPr id="210949" name="Picture 5" descr="C:\Users\domingo\Desktop\INVESTIGACION\INVESTIGACION mallas\LCNpapermallas\graficas mallas\e10_520128_bn_400x300.png"/>
          <p:cNvPicPr>
            <a:picLocks noChangeAspect="1" noChangeArrowheads="1"/>
          </p:cNvPicPr>
          <p:nvPr/>
        </p:nvPicPr>
        <p:blipFill>
          <a:blip r:embed="rId12"/>
          <a:srcRect/>
          <a:stretch>
            <a:fillRect/>
          </a:stretch>
        </p:blipFill>
        <p:spPr bwMode="auto">
          <a:xfrm>
            <a:off x="7762875" y="2222500"/>
            <a:ext cx="1346200" cy="1109663"/>
          </a:xfrm>
          <a:prstGeom prst="rect">
            <a:avLst/>
          </a:prstGeom>
          <a:noFill/>
          <a:ln w="9525">
            <a:noFill/>
            <a:miter lim="800000"/>
            <a:headEnd/>
            <a:tailEnd/>
          </a:ln>
        </p:spPr>
      </p:pic>
      <p:sp>
        <p:nvSpPr>
          <p:cNvPr id="26" name="25 Flecha abajo"/>
          <p:cNvSpPr>
            <a:spLocks noChangeArrowheads="1"/>
          </p:cNvSpPr>
          <p:nvPr/>
        </p:nvSpPr>
        <p:spPr bwMode="auto">
          <a:xfrm>
            <a:off x="6807200" y="3773488"/>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pic>
        <p:nvPicPr>
          <p:cNvPr id="210950" name="Picture 6" descr="C:\Users\domingo\Desktop\INVESTIGACION\INVESTIGACION mallas\LCNpapermallas\graficas mallas\e10_201530_detail_bn_400x300.png"/>
          <p:cNvPicPr>
            <a:picLocks noChangeAspect="1" noChangeArrowheads="1"/>
          </p:cNvPicPr>
          <p:nvPr/>
        </p:nvPicPr>
        <p:blipFill>
          <a:blip r:embed="rId13"/>
          <a:srcRect/>
          <a:stretch>
            <a:fillRect/>
          </a:stretch>
        </p:blipFill>
        <p:spPr bwMode="auto">
          <a:xfrm>
            <a:off x="6318250" y="2214563"/>
            <a:ext cx="1266825" cy="1042987"/>
          </a:xfrm>
          <a:prstGeom prst="rect">
            <a:avLst/>
          </a:prstGeom>
          <a:noFill/>
          <a:ln w="9525">
            <a:noFill/>
            <a:miter lim="800000"/>
            <a:headEnd/>
            <a:tailEnd/>
          </a:ln>
        </p:spPr>
      </p:pic>
      <p:pic>
        <p:nvPicPr>
          <p:cNvPr id="210951" name="Picture 7" descr="C:\Users\domingo\Desktop\INVESTIGACION\INVESTIGACION mallas\LCNpapermallas\graficas mallas\e10_201530_detail_bn_800x400.png"/>
          <p:cNvPicPr>
            <a:picLocks noChangeAspect="1" noChangeArrowheads="1"/>
          </p:cNvPicPr>
          <p:nvPr/>
        </p:nvPicPr>
        <p:blipFill>
          <a:blip r:embed="rId14"/>
          <a:srcRect/>
          <a:stretch>
            <a:fillRect/>
          </a:stretch>
        </p:blipFill>
        <p:spPr bwMode="auto">
          <a:xfrm>
            <a:off x="6300788" y="4565650"/>
            <a:ext cx="1333500" cy="1096963"/>
          </a:xfrm>
          <a:prstGeom prst="rect">
            <a:avLst/>
          </a:prstGeom>
          <a:noFill/>
          <a:ln w="9525">
            <a:noFill/>
            <a:miter lim="800000"/>
            <a:headEnd/>
            <a:tailEnd/>
          </a:ln>
        </p:spPr>
      </p:pic>
      <p:sp>
        <p:nvSpPr>
          <p:cNvPr id="3" name="2 CuadroTexto"/>
          <p:cNvSpPr txBox="1">
            <a:spLocks noChangeArrowheads="1"/>
          </p:cNvSpPr>
          <p:nvPr/>
        </p:nvSpPr>
        <p:spPr bwMode="auto">
          <a:xfrm>
            <a:off x="2843213" y="1268413"/>
            <a:ext cx="3333750" cy="461962"/>
          </a:xfrm>
          <a:prstGeom prst="rect">
            <a:avLst/>
          </a:prstGeom>
          <a:noFill/>
          <a:ln w="9525">
            <a:noFill/>
            <a:miter lim="800000"/>
            <a:headEnd/>
            <a:tailEnd/>
          </a:ln>
        </p:spPr>
        <p:txBody>
          <a:bodyPr>
            <a:spAutoFit/>
          </a:bodyPr>
          <a:lstStyle/>
          <a:p>
            <a:pPr algn="ctr"/>
            <a:r>
              <a:rPr lang="es-ES" altLang="es-ES" sz="2400" b="1">
                <a:solidFill>
                  <a:srgbClr val="FF0000"/>
                </a:solidFill>
              </a:rPr>
              <a:t>TANGLED MESHES</a:t>
            </a:r>
          </a:p>
        </p:txBody>
      </p:sp>
      <p:sp>
        <p:nvSpPr>
          <p:cNvPr id="2" name="1 Rectángulo redondeado"/>
          <p:cNvSpPr>
            <a:spLocks noChangeArrowheads="1"/>
          </p:cNvSpPr>
          <p:nvPr/>
        </p:nvSpPr>
        <p:spPr bwMode="auto">
          <a:xfrm>
            <a:off x="107950" y="1341438"/>
            <a:ext cx="8928100" cy="2528887"/>
          </a:xfrm>
          <a:prstGeom prst="roundRect">
            <a:avLst>
              <a:gd name="adj" fmla="val 16667"/>
            </a:avLst>
          </a:prstGeom>
          <a:noFill/>
          <a:ln w="9525">
            <a:solidFill>
              <a:srgbClr val="FF0000"/>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7" name="26 CuadroTexto"/>
          <p:cNvSpPr txBox="1">
            <a:spLocks noChangeArrowheads="1"/>
          </p:cNvSpPr>
          <p:nvPr/>
        </p:nvSpPr>
        <p:spPr bwMode="auto">
          <a:xfrm>
            <a:off x="2603500" y="5713413"/>
            <a:ext cx="3768725" cy="461962"/>
          </a:xfrm>
          <a:prstGeom prst="rect">
            <a:avLst/>
          </a:prstGeom>
          <a:noFill/>
          <a:ln w="9525">
            <a:noFill/>
            <a:miter lim="800000"/>
            <a:headEnd/>
            <a:tailEnd/>
          </a:ln>
        </p:spPr>
        <p:txBody>
          <a:bodyPr>
            <a:spAutoFit/>
          </a:bodyPr>
          <a:lstStyle/>
          <a:p>
            <a:pPr algn="ctr"/>
            <a:r>
              <a:rPr lang="es-ES" altLang="es-ES" sz="2400" b="1">
                <a:solidFill>
                  <a:srgbClr val="FF0000"/>
                </a:solidFill>
              </a:rPr>
              <a:t>UNTANGLED MESHES</a:t>
            </a:r>
          </a:p>
        </p:txBody>
      </p:sp>
      <p:sp>
        <p:nvSpPr>
          <p:cNvPr id="28" name="27 Rectángulo redondeado"/>
          <p:cNvSpPr>
            <a:spLocks noChangeArrowheads="1"/>
          </p:cNvSpPr>
          <p:nvPr/>
        </p:nvSpPr>
        <p:spPr bwMode="auto">
          <a:xfrm>
            <a:off x="107950" y="4014788"/>
            <a:ext cx="8928100" cy="2087562"/>
          </a:xfrm>
          <a:prstGeom prst="roundRect">
            <a:avLst>
              <a:gd name="adj" fmla="val 16667"/>
            </a:avLst>
          </a:prstGeom>
          <a:noFill/>
          <a:ln w="9525">
            <a:solidFill>
              <a:srgbClr val="FF0000"/>
            </a:solidFill>
            <a:round/>
            <a:headEnd type="none" w="sm" len="sm"/>
            <a:tailEnd type="stealth" w="med" len="lg"/>
          </a:ln>
        </p:spPr>
        <p:txBody>
          <a:bodyPr/>
          <a:lstStyle/>
          <a:p>
            <a:pPr eaLnBrk="0" hangingPunct="0"/>
            <a:endParaRPr lang="es-ES" altLang="es-ES" sz="2400">
              <a:latin typeface="Times New Roman" pitchFamily="18" charset="0"/>
            </a:endParaRPr>
          </a:p>
        </p:txBody>
      </p:sp>
      <p:sp>
        <p:nvSpPr>
          <p:cNvPr id="29" name="28 Rectángulo"/>
          <p:cNvSpPr>
            <a:spLocks noChangeArrowheads="1"/>
          </p:cNvSpPr>
          <p:nvPr/>
        </p:nvSpPr>
        <p:spPr bwMode="auto">
          <a:xfrm>
            <a:off x="468313" y="1628775"/>
            <a:ext cx="8621712" cy="646113"/>
          </a:xfrm>
          <a:prstGeom prst="rect">
            <a:avLst/>
          </a:prstGeom>
          <a:noFill/>
          <a:ln w="9525">
            <a:noFill/>
            <a:miter lim="800000"/>
            <a:headEnd/>
            <a:tailEnd/>
          </a:ln>
        </p:spPr>
        <p:txBody>
          <a:bodyPr>
            <a:spAutoFit/>
          </a:bodyPr>
          <a:lstStyle/>
          <a:p>
            <a:r>
              <a:rPr lang="en-US" altLang="es-ES"/>
              <a:t>Bunny           Tube 	    Bone 	          Screwdriver         Toroid           HR toroid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09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9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09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09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09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2" grpId="0" animBg="1"/>
      <p:bldP spid="23" grpId="0" animBg="1"/>
      <p:bldP spid="25" grpId="0" animBg="1"/>
      <p:bldP spid="26" grpId="0" animBg="1"/>
      <p:bldP spid="3" grpId="0"/>
      <p:bldP spid="2" grpId="0" animBg="1"/>
      <p:bldP spid="27" grpId="0"/>
      <p:bldP spid="28" grpId="0" animBg="1"/>
      <p:bldP spid="2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http://www.adobe.com/support/freehand/basics/3d_animations/images/xyz.gif"/>
          <p:cNvPicPr>
            <a:picLocks noChangeAspect="1" noChangeArrowheads="1"/>
          </p:cNvPicPr>
          <p:nvPr/>
        </p:nvPicPr>
        <p:blipFill>
          <a:blip r:embed="rId3"/>
          <a:srcRect/>
          <a:stretch>
            <a:fillRect/>
          </a:stretch>
        </p:blipFill>
        <p:spPr bwMode="auto">
          <a:xfrm>
            <a:off x="5473700" y="2293938"/>
            <a:ext cx="1187450" cy="919162"/>
          </a:xfrm>
          <a:prstGeom prst="rect">
            <a:avLst/>
          </a:prstGeom>
          <a:noFill/>
          <a:ln w="9525">
            <a:noFill/>
            <a:miter lim="800000"/>
            <a:headEnd/>
            <a:tailEnd/>
          </a:ln>
        </p:spPr>
      </p:pic>
      <p:sp>
        <p:nvSpPr>
          <p:cNvPr id="1031" name="6 Marcador de contenido"/>
          <p:cNvSpPr>
            <a:spLocks noGrp="1"/>
          </p:cNvSpPr>
          <p:nvPr>
            <p:ph idx="1"/>
          </p:nvPr>
        </p:nvSpPr>
        <p:spPr>
          <a:xfrm>
            <a:off x="250825" y="1423988"/>
            <a:ext cx="5689600" cy="5029200"/>
          </a:xfrm>
        </p:spPr>
        <p:txBody>
          <a:bodyPr/>
          <a:lstStyle/>
          <a:p>
            <a:pPr eaLnBrk="1" hangingPunct="1"/>
            <a:r>
              <a:rPr lang="es-ES" altLang="es-ES" sz="3200" smtClean="0">
                <a:ea typeface="ＭＳ Ｐゴシック" pitchFamily="34" charset="-128"/>
              </a:rPr>
              <a:t>M : a tetrahedral mesh</a:t>
            </a:r>
          </a:p>
          <a:p>
            <a:pPr eaLnBrk="1" hangingPunct="1"/>
            <a:r>
              <a:rPr lang="es-ES" altLang="es-ES" sz="3200" i="1" smtClean="0">
                <a:latin typeface="Georgia" pitchFamily="18" charset="0"/>
                <a:ea typeface="ＭＳ Ｐゴシック" pitchFamily="34" charset="-128"/>
              </a:rPr>
              <a:t>v</a:t>
            </a:r>
            <a:r>
              <a:rPr lang="es-ES" altLang="es-ES" sz="3200" smtClean="0">
                <a:ea typeface="ＭＳ Ｐゴシック" pitchFamily="34" charset="-128"/>
              </a:rPr>
              <a:t> : inner mesh node</a:t>
            </a:r>
          </a:p>
          <a:p>
            <a:pPr eaLnBrk="1" hangingPunct="1"/>
            <a:r>
              <a:rPr lang="es-ES" altLang="es-ES" sz="3200" b="0" i="1" smtClean="0">
                <a:latin typeface="Georgia" pitchFamily="18" charset="0"/>
                <a:ea typeface="ＭＳ Ｐゴシック" pitchFamily="34" charset="-128"/>
              </a:rPr>
              <a:t>x</a:t>
            </a:r>
            <a:r>
              <a:rPr lang="es-ES" altLang="es-ES" sz="3200" i="1" baseline="-25000" smtClean="0">
                <a:latin typeface="Georgia" pitchFamily="18" charset="0"/>
                <a:ea typeface="ＭＳ Ｐゴシック" pitchFamily="34" charset="-128"/>
              </a:rPr>
              <a:t>v</a:t>
            </a:r>
            <a:r>
              <a:rPr lang="es-ES" altLang="es-ES" sz="3200" smtClean="0">
                <a:ea typeface="ＭＳ Ｐゴシック" pitchFamily="34" charset="-128"/>
              </a:rPr>
              <a:t> : node position</a:t>
            </a:r>
          </a:p>
          <a:p>
            <a:pPr eaLnBrk="1" hangingPunct="1"/>
            <a:r>
              <a:rPr lang="es-ES" altLang="es-ES" sz="3200" b="0" smtClean="0">
                <a:latin typeface="Castellar" pitchFamily="18" charset="0"/>
                <a:ea typeface="ＭＳ Ｐゴシック" pitchFamily="34" charset="-128"/>
              </a:rPr>
              <a:t>N</a:t>
            </a:r>
            <a:r>
              <a:rPr lang="es-ES" altLang="es-ES" sz="3200" i="1" baseline="-25000" smtClean="0">
                <a:latin typeface="Georgia" pitchFamily="18" charset="0"/>
                <a:ea typeface="ＭＳ Ｐゴシック" pitchFamily="34" charset="-128"/>
              </a:rPr>
              <a:t>v</a:t>
            </a:r>
            <a:r>
              <a:rPr lang="es-ES" altLang="es-ES" sz="3200" smtClean="0">
                <a:ea typeface="ＭＳ Ｐゴシック" pitchFamily="34" charset="-128"/>
              </a:rPr>
              <a:t> : the local submesh (set of tetrahedra connected to the node </a:t>
            </a:r>
            <a:r>
              <a:rPr lang="es-ES" altLang="es-ES" sz="3200" i="1" smtClean="0">
                <a:latin typeface="Georgia" pitchFamily="18" charset="0"/>
                <a:ea typeface="ＭＳ Ｐゴシック" pitchFamily="34" charset="-128"/>
              </a:rPr>
              <a:t>v</a:t>
            </a:r>
            <a:r>
              <a:rPr lang="es-ES" altLang="es-ES" sz="3200" smtClean="0">
                <a:ea typeface="ＭＳ Ｐゴシック" pitchFamily="34" charset="-128"/>
              </a:rPr>
              <a:t>)</a:t>
            </a:r>
          </a:p>
          <a:p>
            <a:pPr eaLnBrk="1" hangingPunct="1"/>
            <a:r>
              <a:rPr lang="es-ES" altLang="es-ES" sz="3200" b="0" i="1" smtClean="0">
                <a:latin typeface="Times New Roman" pitchFamily="18" charset="0"/>
                <a:ea typeface="ＭＳ Ｐゴシック" pitchFamily="34" charset="-128"/>
                <a:cs typeface="Times New Roman" pitchFamily="18" charset="0"/>
              </a:rPr>
              <a:t>K</a:t>
            </a:r>
            <a:r>
              <a:rPr lang="es-ES" altLang="es-ES" sz="3200" smtClean="0">
                <a:ea typeface="ＭＳ Ｐゴシック" pitchFamily="34" charset="-128"/>
              </a:rPr>
              <a:t>(</a:t>
            </a:r>
            <a:r>
              <a:rPr lang="es-ES" altLang="es-ES" sz="3200" b="0" i="1" smtClean="0">
                <a:latin typeface="Georgia" pitchFamily="18" charset="0"/>
                <a:ea typeface="ＭＳ Ｐゴシック" pitchFamily="34" charset="-128"/>
              </a:rPr>
              <a:t>x</a:t>
            </a:r>
            <a:r>
              <a:rPr lang="es-ES" altLang="es-ES" sz="3200" i="1" baseline="-25000" smtClean="0">
                <a:latin typeface="Georgia" pitchFamily="18" charset="0"/>
                <a:ea typeface="ＭＳ Ｐゴシック" pitchFamily="34" charset="-128"/>
              </a:rPr>
              <a:t>v</a:t>
            </a:r>
            <a:r>
              <a:rPr lang="es-ES" altLang="es-ES" sz="3200" smtClean="0">
                <a:ea typeface="ＭＳ Ｐゴシック" pitchFamily="34" charset="-128"/>
              </a:rPr>
              <a:t>) : objetive function that measures the quality of the local submesh</a:t>
            </a:r>
          </a:p>
          <a:p>
            <a:pPr eaLnBrk="1" hangingPunct="1"/>
            <a:endParaRPr lang="es-ES" altLang="es-ES" sz="3200" smtClean="0">
              <a:ea typeface="ＭＳ Ｐゴシック" pitchFamily="34" charset="-128"/>
            </a:endParaRPr>
          </a:p>
        </p:txBody>
      </p:sp>
      <p:sp>
        <p:nvSpPr>
          <p:cNvPr id="51204" name="Rectangle 2"/>
          <p:cNvSpPr>
            <a:spLocks noGrp="1" noChangeArrowheads="1"/>
          </p:cNvSpPr>
          <p:nvPr>
            <p:ph type="title"/>
          </p:nvPr>
        </p:nvSpPr>
        <p:spPr>
          <a:xfrm>
            <a:off x="609600" y="142875"/>
            <a:ext cx="8001000" cy="1112838"/>
          </a:xfrm>
        </p:spPr>
        <p:txBody>
          <a:bodyPr/>
          <a:lstStyle/>
          <a:p>
            <a:pPr eaLnBrk="1" hangingPunct="1"/>
            <a:r>
              <a:rPr lang="en-US" altLang="es-ES" smtClean="0">
                <a:ea typeface="ＭＳ Ｐゴシック" pitchFamily="34" charset="-128"/>
              </a:rPr>
              <a:t>Our mathematical approach to tetrahedral mesh optimization</a:t>
            </a:r>
            <a:endParaRPr lang="es-ES" altLang="es-ES" smtClean="0">
              <a:ea typeface="ＭＳ Ｐゴシック" pitchFamily="34" charset="-128"/>
            </a:endParaRPr>
          </a:p>
        </p:txBody>
      </p:sp>
      <p:pic>
        <p:nvPicPr>
          <p:cNvPr id="4" name="2 Imagen" descr="tangled1.1.png"/>
          <p:cNvPicPr>
            <a:picLocks noChangeAspect="1" noChangeArrowheads="1"/>
          </p:cNvPicPr>
          <p:nvPr/>
        </p:nvPicPr>
        <p:blipFill>
          <a:blip r:embed="rId4"/>
          <a:srcRect/>
          <a:stretch>
            <a:fillRect/>
          </a:stretch>
        </p:blipFill>
        <p:spPr bwMode="auto">
          <a:xfrm>
            <a:off x="6716713" y="1452563"/>
            <a:ext cx="2428875" cy="2336800"/>
          </a:xfrm>
          <a:prstGeom prst="rect">
            <a:avLst/>
          </a:prstGeom>
          <a:noFill/>
          <a:ln w="9525">
            <a:noFill/>
            <a:miter lim="800000"/>
            <a:headEnd/>
            <a:tailEnd/>
          </a:ln>
        </p:spPr>
      </p:pic>
      <p:pic>
        <p:nvPicPr>
          <p:cNvPr id="212998" name="Picture 6" descr="http://www.geatbx.com/ver_3_3/msh_f1a_5.gif"/>
          <p:cNvPicPr>
            <a:picLocks noChangeAspect="1" noChangeArrowheads="1"/>
          </p:cNvPicPr>
          <p:nvPr/>
        </p:nvPicPr>
        <p:blipFill>
          <a:blip r:embed="rId5"/>
          <a:srcRect/>
          <a:stretch>
            <a:fillRect/>
          </a:stretch>
        </p:blipFill>
        <p:spPr bwMode="auto">
          <a:xfrm>
            <a:off x="6626225" y="4510088"/>
            <a:ext cx="2297113" cy="1838325"/>
          </a:xfrm>
          <a:prstGeom prst="rect">
            <a:avLst/>
          </a:prstGeom>
          <a:noFill/>
          <a:ln w="9525">
            <a:noFill/>
            <a:miter lim="800000"/>
            <a:headEnd/>
            <a:tailEnd/>
          </a:ln>
        </p:spPr>
      </p:pic>
      <p:sp>
        <p:nvSpPr>
          <p:cNvPr id="512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tLang="es-ES"/>
          </a:p>
        </p:txBody>
      </p:sp>
      <p:sp>
        <p:nvSpPr>
          <p:cNvPr id="5120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tLang="es-E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xEl>
                                              <p:pRg st="0" end="0"/>
                                            </p:txEl>
                                          </p:spTgt>
                                        </p:tgtEl>
                                        <p:attrNameLst>
                                          <p:attrName>style.visibility</p:attrName>
                                        </p:attrNameLst>
                                      </p:cBhvr>
                                      <p:to>
                                        <p:strVal val="visible"/>
                                      </p:to>
                                    </p:set>
                                    <p:animEffect transition="in" filter="fade">
                                      <p:cBhvr>
                                        <p:cTn id="7" dur="2000"/>
                                        <p:tgtEl>
                                          <p:spTgt spid="10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31">
                                            <p:txEl>
                                              <p:pRg st="1" end="1"/>
                                            </p:txEl>
                                          </p:spTgt>
                                        </p:tgtEl>
                                        <p:attrNameLst>
                                          <p:attrName>style.visibility</p:attrName>
                                        </p:attrNameLst>
                                      </p:cBhvr>
                                      <p:to>
                                        <p:strVal val="visible"/>
                                      </p:to>
                                    </p:set>
                                    <p:animEffect transition="in" filter="fade">
                                      <p:cBhvr>
                                        <p:cTn id="15" dur="2000"/>
                                        <p:tgtEl>
                                          <p:spTgt spid="103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31">
                                            <p:txEl>
                                              <p:pRg st="2" end="2"/>
                                            </p:txEl>
                                          </p:spTgt>
                                        </p:tgtEl>
                                        <p:attrNameLst>
                                          <p:attrName>style.visibility</p:attrName>
                                        </p:attrNameLst>
                                      </p:cBhvr>
                                      <p:to>
                                        <p:strVal val="visible"/>
                                      </p:to>
                                    </p:set>
                                    <p:animEffect transition="in" filter="fade">
                                      <p:cBhvr>
                                        <p:cTn id="20" dur="2000"/>
                                        <p:tgtEl>
                                          <p:spTgt spid="1031">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12994"/>
                                        </p:tgtEl>
                                        <p:attrNameLst>
                                          <p:attrName>style.visibility</p:attrName>
                                        </p:attrNameLst>
                                      </p:cBhvr>
                                      <p:to>
                                        <p:strVal val="visible"/>
                                      </p:to>
                                    </p:set>
                                    <p:animEffect transition="in" filter="fade">
                                      <p:cBhvr>
                                        <p:cTn id="23" dur="2000"/>
                                        <p:tgtEl>
                                          <p:spTgt spid="2129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31">
                                            <p:txEl>
                                              <p:pRg st="3" end="3"/>
                                            </p:txEl>
                                          </p:spTgt>
                                        </p:tgtEl>
                                        <p:attrNameLst>
                                          <p:attrName>style.visibility</p:attrName>
                                        </p:attrNameLst>
                                      </p:cBhvr>
                                      <p:to>
                                        <p:strVal val="visible"/>
                                      </p:to>
                                    </p:set>
                                    <p:animEffect transition="in" filter="fade">
                                      <p:cBhvr>
                                        <p:cTn id="28" dur="2000"/>
                                        <p:tgtEl>
                                          <p:spTgt spid="103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31">
                                            <p:txEl>
                                              <p:pRg st="4" end="4"/>
                                            </p:txEl>
                                          </p:spTgt>
                                        </p:tgtEl>
                                        <p:attrNameLst>
                                          <p:attrName>style.visibility</p:attrName>
                                        </p:attrNameLst>
                                      </p:cBhvr>
                                      <p:to>
                                        <p:strVal val="visible"/>
                                      </p:to>
                                    </p:set>
                                    <p:animEffect transition="in" filter="fade">
                                      <p:cBhvr>
                                        <p:cTn id="33" dur="2000"/>
                                        <p:tgtEl>
                                          <p:spTgt spid="1031">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12998"/>
                                        </p:tgtEl>
                                        <p:attrNameLst>
                                          <p:attrName>style.visibility</p:attrName>
                                        </p:attrNameLst>
                                      </p:cBhvr>
                                      <p:to>
                                        <p:strVal val="visible"/>
                                      </p:to>
                                    </p:set>
                                    <p:animEffect transition="in" filter="fade">
                                      <p:cBhvr>
                                        <p:cTn id="36" dur="2000"/>
                                        <p:tgtEl>
                                          <p:spTgt spid="212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p:cNvPicPr>
            <a:picLocks noChangeAspect="1" noChangeArrowheads="1"/>
          </p:cNvPicPr>
          <p:nvPr/>
        </p:nvPicPr>
        <p:blipFill>
          <a:blip r:embed="rId4"/>
          <a:srcRect/>
          <a:stretch>
            <a:fillRect/>
          </a:stretch>
        </p:blipFill>
        <p:spPr bwMode="auto">
          <a:xfrm>
            <a:off x="6154738" y="2244725"/>
            <a:ext cx="2601912" cy="2220913"/>
          </a:xfrm>
          <a:prstGeom prst="rect">
            <a:avLst/>
          </a:prstGeom>
          <a:noFill/>
          <a:ln w="57150">
            <a:noFill/>
            <a:miter lim="800000"/>
            <a:headEnd/>
            <a:tailEnd/>
          </a:ln>
        </p:spPr>
      </p:pic>
      <p:sp>
        <p:nvSpPr>
          <p:cNvPr id="1928200" name="Rectangle 8"/>
          <p:cNvSpPr>
            <a:spLocks noChangeArrowheads="1"/>
          </p:cNvSpPr>
          <p:nvPr/>
        </p:nvSpPr>
        <p:spPr bwMode="auto">
          <a:xfrm>
            <a:off x="636588" y="2476500"/>
            <a:ext cx="2317750" cy="400050"/>
          </a:xfrm>
          <a:prstGeom prst="rect">
            <a:avLst/>
          </a:prstGeom>
          <a:noFill/>
          <a:ln w="31750">
            <a:noFill/>
            <a:miter lim="800000"/>
            <a:headEnd/>
            <a:tailEnd/>
          </a:ln>
        </p:spPr>
        <p:txBody>
          <a:bodyPr wrap="none" anchor="ctr">
            <a:spAutoFit/>
          </a:bodyPr>
          <a:lstStyle/>
          <a:p>
            <a:pPr>
              <a:defRPr/>
            </a:pPr>
            <a:r>
              <a:rPr lang="en-GB" sz="2000" b="1" dirty="0">
                <a:latin typeface="+mj-lt"/>
                <a:ea typeface="+mn-ea"/>
                <a:cs typeface="Arial" charset="0"/>
              </a:rPr>
              <a:t>Original function:</a:t>
            </a:r>
          </a:p>
        </p:txBody>
      </p:sp>
      <p:sp>
        <p:nvSpPr>
          <p:cNvPr id="1928201" name="Rectangle 9"/>
          <p:cNvSpPr>
            <a:spLocks noChangeArrowheads="1"/>
          </p:cNvSpPr>
          <p:nvPr/>
        </p:nvSpPr>
        <p:spPr bwMode="auto">
          <a:xfrm>
            <a:off x="641350" y="3708400"/>
            <a:ext cx="2405063" cy="400050"/>
          </a:xfrm>
          <a:prstGeom prst="rect">
            <a:avLst/>
          </a:prstGeom>
          <a:noFill/>
          <a:ln w="31750">
            <a:noFill/>
            <a:miter lim="800000"/>
            <a:headEnd/>
            <a:tailEnd/>
          </a:ln>
        </p:spPr>
        <p:txBody>
          <a:bodyPr wrap="none" anchor="ctr">
            <a:spAutoFit/>
          </a:bodyPr>
          <a:lstStyle/>
          <a:p>
            <a:pPr>
              <a:defRPr/>
            </a:pPr>
            <a:r>
              <a:rPr lang="en-GB" sz="2000" b="1" dirty="0">
                <a:solidFill>
                  <a:srgbClr val="FF0000"/>
                </a:solidFill>
                <a:latin typeface="+mj-lt"/>
                <a:ea typeface="+mn-ea"/>
                <a:cs typeface="Arial" charset="0"/>
              </a:rPr>
              <a:t>Modified function:</a:t>
            </a:r>
          </a:p>
        </p:txBody>
      </p:sp>
      <p:sp>
        <p:nvSpPr>
          <p:cNvPr id="52229" name="Line 10"/>
          <p:cNvSpPr>
            <a:spLocks noChangeShapeType="1"/>
          </p:cNvSpPr>
          <p:nvPr/>
        </p:nvSpPr>
        <p:spPr bwMode="auto">
          <a:xfrm>
            <a:off x="4851400" y="2722563"/>
            <a:ext cx="1301750" cy="0"/>
          </a:xfrm>
          <a:prstGeom prst="line">
            <a:avLst/>
          </a:prstGeom>
          <a:noFill/>
          <a:ln w="57150">
            <a:solidFill>
              <a:schemeClr val="folHlink"/>
            </a:solidFill>
            <a:round/>
            <a:headEnd/>
            <a:tailEnd type="triangle" w="med" len="med"/>
          </a:ln>
        </p:spPr>
        <p:txBody>
          <a:bodyPr lIns="90000" tIns="46800" rIns="90000" bIns="46800">
            <a:spAutoFit/>
          </a:bodyPr>
          <a:lstStyle/>
          <a:p>
            <a:endParaRPr lang="es-ES"/>
          </a:p>
        </p:txBody>
      </p:sp>
      <p:sp>
        <p:nvSpPr>
          <p:cNvPr id="52230" name="Line 11"/>
          <p:cNvSpPr>
            <a:spLocks noChangeShapeType="1"/>
          </p:cNvSpPr>
          <p:nvPr/>
        </p:nvSpPr>
        <p:spPr bwMode="auto">
          <a:xfrm flipH="1">
            <a:off x="5527675" y="3956050"/>
            <a:ext cx="625475" cy="0"/>
          </a:xfrm>
          <a:prstGeom prst="line">
            <a:avLst/>
          </a:prstGeom>
          <a:noFill/>
          <a:ln w="57150">
            <a:solidFill>
              <a:schemeClr val="folHlink"/>
            </a:solidFill>
            <a:round/>
            <a:headEnd/>
            <a:tailEnd type="triangle" w="med" len="med"/>
          </a:ln>
        </p:spPr>
        <p:txBody>
          <a:bodyPr lIns="90000" tIns="46800" rIns="90000" bIns="46800">
            <a:spAutoFit/>
          </a:bodyPr>
          <a:lstStyle/>
          <a:p>
            <a:endParaRPr lang="es-ES"/>
          </a:p>
        </p:txBody>
      </p:sp>
      <p:graphicFrame>
        <p:nvGraphicFramePr>
          <p:cNvPr id="52231" name="Object 2"/>
          <p:cNvGraphicFramePr>
            <a:graphicFrameLocks noChangeAspect="1"/>
          </p:cNvGraphicFramePr>
          <p:nvPr/>
        </p:nvGraphicFramePr>
        <p:xfrm>
          <a:off x="369888" y="1588"/>
          <a:ext cx="103187" cy="176212"/>
        </p:xfrm>
        <a:graphic>
          <a:graphicData uri="http://schemas.openxmlformats.org/presentationml/2006/ole">
            <p:oleObj spid="_x0000_s52231" name="Equation" r:id="rId5" imgW="113887" imgH="177708" progId="">
              <p:embed/>
            </p:oleObj>
          </a:graphicData>
        </a:graphic>
      </p:graphicFrame>
      <p:pic>
        <p:nvPicPr>
          <p:cNvPr id="52232" name="Imagen 3"/>
          <p:cNvPicPr>
            <a:picLocks noChangeAspect="1"/>
          </p:cNvPicPr>
          <p:nvPr/>
        </p:nvPicPr>
        <p:blipFill>
          <a:blip r:embed="rId6"/>
          <a:srcRect/>
          <a:stretch>
            <a:fillRect/>
          </a:stretch>
        </p:blipFill>
        <p:spPr bwMode="auto">
          <a:xfrm>
            <a:off x="2955925" y="2217738"/>
            <a:ext cx="1770063" cy="838200"/>
          </a:xfrm>
          <a:prstGeom prst="rect">
            <a:avLst/>
          </a:prstGeom>
          <a:noFill/>
          <a:ln w="9525">
            <a:noFill/>
            <a:miter lim="800000"/>
            <a:headEnd/>
            <a:tailEnd/>
          </a:ln>
        </p:spPr>
      </p:pic>
      <p:pic>
        <p:nvPicPr>
          <p:cNvPr id="52233" name="Imagen 4"/>
          <p:cNvPicPr>
            <a:picLocks noChangeAspect="1"/>
          </p:cNvPicPr>
          <p:nvPr/>
        </p:nvPicPr>
        <p:blipFill>
          <a:blip r:embed="rId7"/>
          <a:srcRect/>
          <a:stretch>
            <a:fillRect/>
          </a:stretch>
        </p:blipFill>
        <p:spPr bwMode="auto">
          <a:xfrm>
            <a:off x="2903538" y="3448050"/>
            <a:ext cx="2003425" cy="927100"/>
          </a:xfrm>
          <a:prstGeom prst="rect">
            <a:avLst/>
          </a:prstGeom>
          <a:noFill/>
          <a:ln w="9525">
            <a:noFill/>
            <a:miter lim="800000"/>
            <a:headEnd/>
            <a:tailEnd/>
          </a:ln>
        </p:spPr>
      </p:pic>
      <p:sp>
        <p:nvSpPr>
          <p:cNvPr id="17" name="Text Box 26"/>
          <p:cNvSpPr txBox="1">
            <a:spLocks noChangeArrowheads="1"/>
          </p:cNvSpPr>
          <p:nvPr/>
        </p:nvSpPr>
        <p:spPr bwMode="auto">
          <a:xfrm>
            <a:off x="0" y="4624388"/>
            <a:ext cx="9144000" cy="1385887"/>
          </a:xfrm>
          <a:prstGeom prst="rect">
            <a:avLst/>
          </a:prstGeom>
          <a:solidFill>
            <a:srgbClr val="FFFFFF"/>
          </a:solidFill>
          <a:ln w="57150" algn="ctr">
            <a:noFill/>
            <a:miter lim="800000"/>
            <a:headEnd/>
            <a:tailEnd/>
          </a:ln>
          <a:effectLst/>
        </p:spPr>
        <p:txBody>
          <a:bodyPr>
            <a:spAutoFit/>
          </a:bodyPr>
          <a:lstStyle/>
          <a:p>
            <a:pPr algn="ctr">
              <a:spcBef>
                <a:spcPct val="50000"/>
              </a:spcBef>
              <a:defRPr/>
            </a:pPr>
            <a:r>
              <a:rPr lang="en-US" sz="2400" b="1" i="1" dirty="0">
                <a:latin typeface="+mj-lt"/>
                <a:ea typeface="+mn-ea"/>
                <a:cs typeface="Arial" charset="0"/>
              </a:rPr>
              <a:t>Modified function is regular in all R</a:t>
            </a:r>
            <a:r>
              <a:rPr lang="en-US" sz="2400" b="1" i="1" baseline="30000" dirty="0">
                <a:latin typeface="+mj-lt"/>
                <a:ea typeface="+mn-ea"/>
                <a:cs typeface="Arial" charset="0"/>
              </a:rPr>
              <a:t>2</a:t>
            </a:r>
            <a:r>
              <a:rPr lang="en-US" sz="2400" b="1" i="1" dirty="0">
                <a:latin typeface="+mj-lt"/>
                <a:ea typeface="+mn-ea"/>
                <a:cs typeface="Arial" charset="0"/>
              </a:rPr>
              <a:t>:</a:t>
            </a:r>
          </a:p>
          <a:p>
            <a:pPr algn="ctr">
              <a:spcBef>
                <a:spcPct val="50000"/>
              </a:spcBef>
              <a:defRPr/>
            </a:pPr>
            <a:r>
              <a:rPr lang="en-US" sz="2400" b="1" i="1" dirty="0">
                <a:latin typeface="+mj-lt"/>
                <a:ea typeface="+mn-ea"/>
                <a:cs typeface="Arial" charset="0"/>
              </a:rPr>
              <a:t> It allows a simultaneous untangling and smoothing of triangular and tetrahedral meshes</a:t>
            </a:r>
            <a:endParaRPr lang="en-US" sz="2400" b="1" i="1" dirty="0">
              <a:solidFill>
                <a:srgbClr val="000000"/>
              </a:solidFill>
              <a:latin typeface="+mj-lt"/>
              <a:ea typeface="+mn-ea"/>
              <a:cs typeface="Arial" charset="0"/>
            </a:endParaRPr>
          </a:p>
        </p:txBody>
      </p:sp>
      <p:pic>
        <p:nvPicPr>
          <p:cNvPr id="52235" name="Imagen 5"/>
          <p:cNvPicPr>
            <a:picLocks noChangeAspect="1"/>
          </p:cNvPicPr>
          <p:nvPr/>
        </p:nvPicPr>
        <p:blipFill>
          <a:blip r:embed="rId8"/>
          <a:srcRect/>
          <a:stretch>
            <a:fillRect/>
          </a:stretch>
        </p:blipFill>
        <p:spPr bwMode="auto">
          <a:xfrm>
            <a:off x="2808288" y="1196975"/>
            <a:ext cx="1290637" cy="965200"/>
          </a:xfrm>
          <a:prstGeom prst="rect">
            <a:avLst/>
          </a:prstGeom>
          <a:noFill/>
          <a:ln w="9525">
            <a:noFill/>
            <a:miter lim="800000"/>
            <a:headEnd/>
            <a:tailEnd/>
          </a:ln>
        </p:spPr>
      </p:pic>
      <p:graphicFrame>
        <p:nvGraphicFramePr>
          <p:cNvPr id="52236" name="Object 3"/>
          <p:cNvGraphicFramePr>
            <a:graphicFrameLocks noChangeAspect="1"/>
          </p:cNvGraphicFramePr>
          <p:nvPr/>
        </p:nvGraphicFramePr>
        <p:xfrm>
          <a:off x="3997325" y="1398588"/>
          <a:ext cx="503238" cy="661987"/>
        </p:xfrm>
        <a:graphic>
          <a:graphicData uri="http://schemas.openxmlformats.org/presentationml/2006/ole">
            <p:oleObj spid="_x0000_s52236" name="Equation" r:id="rId9" imgW="355600" imgH="431800" progId="">
              <p:embed/>
            </p:oleObj>
          </a:graphicData>
        </a:graphic>
      </p:graphicFrame>
      <p:sp>
        <p:nvSpPr>
          <p:cNvPr id="21" name="Rectangle 8"/>
          <p:cNvSpPr>
            <a:spLocks noChangeArrowheads="1"/>
          </p:cNvSpPr>
          <p:nvPr/>
        </p:nvSpPr>
        <p:spPr bwMode="auto">
          <a:xfrm>
            <a:off x="549275" y="1544638"/>
            <a:ext cx="2419350" cy="400050"/>
          </a:xfrm>
          <a:prstGeom prst="rect">
            <a:avLst/>
          </a:prstGeom>
          <a:noFill/>
          <a:ln w="31750">
            <a:noFill/>
            <a:miter lim="800000"/>
            <a:headEnd/>
            <a:tailEnd/>
          </a:ln>
        </p:spPr>
        <p:txBody>
          <a:bodyPr wrap="none" anchor="ctr">
            <a:spAutoFit/>
          </a:bodyPr>
          <a:lstStyle/>
          <a:p>
            <a:pPr>
              <a:defRPr/>
            </a:pPr>
            <a:r>
              <a:rPr lang="en-GB" sz="2000" b="1" dirty="0">
                <a:latin typeface="+mj-lt"/>
                <a:ea typeface="+mn-ea"/>
                <a:cs typeface="Arial" charset="0"/>
              </a:rPr>
              <a:t>Triangle distortion</a:t>
            </a:r>
          </a:p>
        </p:txBody>
      </p:sp>
      <p:sp>
        <p:nvSpPr>
          <p:cNvPr id="52238" name="15 Título"/>
          <p:cNvSpPr>
            <a:spLocks noGrp="1"/>
          </p:cNvSpPr>
          <p:nvPr>
            <p:ph type="title"/>
          </p:nvPr>
        </p:nvSpPr>
        <p:spPr>
          <a:xfrm>
            <a:off x="609600" y="115888"/>
            <a:ext cx="8001000" cy="577850"/>
          </a:xfrm>
        </p:spPr>
        <p:txBody>
          <a:bodyPr/>
          <a:lstStyle/>
          <a:p>
            <a:r>
              <a:rPr lang="en-US" altLang="es-ES" smtClean="0">
                <a:solidFill>
                  <a:srgbClr val="FFFFFF"/>
                </a:solidFill>
                <a:latin typeface="Trebuchet MS" pitchFamily="34" charset="0"/>
                <a:ea typeface="ＭＳ Ｐゴシック" pitchFamily="34" charset="-128"/>
              </a:rPr>
              <a:t>Modified objective function</a:t>
            </a:r>
            <a:endParaRPr lang="es-ES" altLang="es-ES" smtClean="0">
              <a:ea typeface="ＭＳ Ｐゴシック" pitchFamily="34" charset="-128"/>
            </a:endParaRP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3 Marcador de contenido"/>
          <p:cNvSpPr>
            <a:spLocks noGrp="1"/>
          </p:cNvSpPr>
          <p:nvPr>
            <p:ph idx="1"/>
          </p:nvPr>
        </p:nvSpPr>
        <p:spPr>
          <a:xfrm>
            <a:off x="179388" y="1352550"/>
            <a:ext cx="8859837" cy="5029200"/>
          </a:xfrm>
        </p:spPr>
        <p:txBody>
          <a:bodyPr/>
          <a:lstStyle/>
          <a:p>
            <a:r>
              <a:rPr lang="en-US" altLang="es-ES" sz="3200" smtClean="0">
                <a:ea typeface="ＭＳ Ｐゴシック" pitchFamily="34" charset="-128"/>
              </a:rPr>
              <a:t>Our untangling and smoothing technique finds the new position </a:t>
            </a:r>
            <a:r>
              <a:rPr lang="en-US" altLang="es-ES" sz="3200" b="0" i="1" smtClean="0">
                <a:latin typeface="Georgia" pitchFamily="18" charset="0"/>
                <a:ea typeface="ＭＳ Ｐゴシック" pitchFamily="34" charset="-128"/>
              </a:rPr>
              <a:t>x</a:t>
            </a:r>
            <a:r>
              <a:rPr lang="en-US" altLang="es-ES" sz="3200" i="1" baseline="-25000" smtClean="0">
                <a:latin typeface="Georgia" pitchFamily="18" charset="0"/>
                <a:ea typeface="ＭＳ Ｐゴシック" pitchFamily="34" charset="-128"/>
              </a:rPr>
              <a:t>v  </a:t>
            </a:r>
            <a:r>
              <a:rPr lang="en-US" altLang="es-ES" sz="3200" smtClean="0">
                <a:ea typeface="ＭＳ Ｐゴシック" pitchFamily="34" charset="-128"/>
              </a:rPr>
              <a:t>that each inner mesh node </a:t>
            </a:r>
            <a:r>
              <a:rPr lang="en-US" altLang="es-ES" sz="3200" i="1" smtClean="0">
                <a:latin typeface="Georgia" pitchFamily="18" charset="0"/>
                <a:ea typeface="ＭＳ Ｐゴシック" pitchFamily="34" charset="-128"/>
              </a:rPr>
              <a:t>v </a:t>
            </a:r>
            <a:r>
              <a:rPr lang="en-US" altLang="es-ES" sz="3200" smtClean="0">
                <a:ea typeface="ＭＳ Ｐゴシック" pitchFamily="34" charset="-128"/>
              </a:rPr>
              <a:t>must hold, in such a way that </a:t>
            </a:r>
            <a:r>
              <a:rPr lang="en-US" altLang="es-ES" sz="3200" b="0" i="1" smtClean="0">
                <a:latin typeface="Times New Roman" pitchFamily="18" charset="0"/>
                <a:ea typeface="ＭＳ Ｐゴシック" pitchFamily="34" charset="-128"/>
                <a:cs typeface="Times New Roman" pitchFamily="18" charset="0"/>
              </a:rPr>
              <a:t>K</a:t>
            </a:r>
            <a:r>
              <a:rPr lang="en-US" altLang="es-ES" sz="3200" smtClean="0">
                <a:ea typeface="ＭＳ Ｐゴシック" pitchFamily="34" charset="-128"/>
              </a:rPr>
              <a:t>(</a:t>
            </a:r>
            <a:r>
              <a:rPr lang="en-US" altLang="es-ES" sz="3200" b="0" i="1" smtClean="0">
                <a:latin typeface="Georgia" pitchFamily="18" charset="0"/>
                <a:ea typeface="ＭＳ Ｐゴシック" pitchFamily="34" charset="-128"/>
              </a:rPr>
              <a:t>x</a:t>
            </a:r>
            <a:r>
              <a:rPr lang="en-US" altLang="es-ES" sz="3200" i="1" baseline="-25000" smtClean="0">
                <a:latin typeface="Georgia" pitchFamily="18" charset="0"/>
                <a:ea typeface="ＭＳ Ｐゴシック" pitchFamily="34" charset="-128"/>
              </a:rPr>
              <a:t>v</a:t>
            </a:r>
            <a:r>
              <a:rPr lang="en-US" altLang="es-ES" sz="3200" smtClean="0">
                <a:ea typeface="ＭＳ Ｐゴシック" pitchFamily="34" charset="-128"/>
              </a:rPr>
              <a:t>) is optimized</a:t>
            </a:r>
          </a:p>
          <a:p>
            <a:r>
              <a:rPr lang="en-US" altLang="es-ES" sz="3200" smtClean="0">
                <a:ea typeface="ＭＳ Ｐゴシック" pitchFamily="34" charset="-128"/>
              </a:rPr>
              <a:t>This process repeats several times for all the nodes of the mesh M</a:t>
            </a:r>
          </a:p>
          <a:p>
            <a:r>
              <a:rPr lang="en-US" altLang="es-ES" sz="3200" smtClean="0">
                <a:ea typeface="ＭＳ Ｐゴシック" pitchFamily="34" charset="-128"/>
              </a:rPr>
              <a:t>Mathematical details: </a:t>
            </a:r>
            <a:r>
              <a:rPr lang="en-US" altLang="es-ES" b="0" smtClean="0">
                <a:ea typeface="ＭＳ Ｐゴシック" pitchFamily="34" charset="-128"/>
              </a:rPr>
              <a:t>J. M. Escobar , E. Rodrıguez , R. Montenegro , G. Montero , J. M. Gonzalez-Yuste (2003) Simultaneous untangling and smoothing of tetrahedral meshes. Computer Methods in Applied Mechanics and Engineering, 192: 2775-2787</a:t>
            </a:r>
            <a:endParaRPr lang="en-US" altLang="es-ES" smtClean="0">
              <a:ea typeface="ＭＳ Ｐゴシック" pitchFamily="34" charset="-128"/>
            </a:endParaRPr>
          </a:p>
        </p:txBody>
      </p:sp>
      <p:sp>
        <p:nvSpPr>
          <p:cNvPr id="53251" name="Rectangle 2"/>
          <p:cNvSpPr>
            <a:spLocks noGrp="1" noChangeArrowheads="1"/>
          </p:cNvSpPr>
          <p:nvPr>
            <p:ph type="title"/>
          </p:nvPr>
        </p:nvSpPr>
        <p:spPr>
          <a:xfrm>
            <a:off x="609600" y="142875"/>
            <a:ext cx="8001000" cy="1112838"/>
          </a:xfrm>
        </p:spPr>
        <p:txBody>
          <a:bodyPr/>
          <a:lstStyle/>
          <a:p>
            <a:pPr eaLnBrk="1" hangingPunct="1"/>
            <a:r>
              <a:rPr lang="en-US" altLang="es-ES" smtClean="0">
                <a:ea typeface="ＭＳ Ｐゴシック" pitchFamily="34" charset="-128"/>
              </a:rPr>
              <a:t>Our mathematical approach to tetrahedral mesh optimization</a:t>
            </a:r>
            <a:endParaRPr lang="es-ES" altLang="es-ES" smtClean="0">
              <a:ea typeface="ＭＳ Ｐゴシック" pitchFamily="34"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Marcador de contenido"/>
          <p:cNvSpPr>
            <a:spLocks noGrp="1"/>
          </p:cNvSpPr>
          <p:nvPr>
            <p:ph idx="1"/>
          </p:nvPr>
        </p:nvSpPr>
        <p:spPr>
          <a:xfrm>
            <a:off x="0" y="765175"/>
            <a:ext cx="5940425" cy="4525963"/>
          </a:xfrm>
        </p:spPr>
        <p:txBody>
          <a:bodyPr/>
          <a:lstStyle/>
          <a:p>
            <a:pPr marL="263525" indent="-263525" eaLnBrk="1" hangingPunct="1"/>
            <a:r>
              <a:rPr lang="en-US" altLang="es-ES" sz="2800" smtClean="0">
                <a:ea typeface="ＭＳ Ｐゴシック" pitchFamily="34" charset="-128"/>
              </a:rPr>
              <a:t>On the other hand, the industry still appears to be committed to the current style of many cores</a:t>
            </a:r>
          </a:p>
          <a:p>
            <a:pPr marL="263525" indent="-263525" eaLnBrk="1" hangingPunct="1"/>
            <a:r>
              <a:rPr lang="en-US" altLang="es-ES" sz="2800" smtClean="0">
                <a:ea typeface="ＭＳ Ｐゴシック" pitchFamily="34" charset="-128"/>
              </a:rPr>
              <a:t>On-die memory will also trend to increase</a:t>
            </a:r>
          </a:p>
          <a:p>
            <a:pPr marL="263525" indent="-263525" eaLnBrk="1" hangingPunct="1"/>
            <a:r>
              <a:rPr lang="en-US" altLang="es-ES" sz="2800" smtClean="0">
                <a:ea typeface="ＭＳ Ｐゴシック" pitchFamily="34" charset="-128"/>
              </a:rPr>
              <a:t>Thus, shared-memory parallel computers will provide much opportunity for higher performance computers</a:t>
            </a:r>
          </a:p>
          <a:p>
            <a:pPr marL="263525" indent="-263525" eaLnBrk="1" hangingPunct="1"/>
            <a:r>
              <a:rPr lang="en-US" altLang="es-ES" sz="2800" smtClean="0">
                <a:ea typeface="ＭＳ Ｐゴシック" pitchFamily="34" charset="-128"/>
              </a:rPr>
              <a:t>As parallelism keeps increasing, mesh generation could be adapted for keeping up with the increasing concurrency in shared-memory computers</a:t>
            </a:r>
          </a:p>
          <a:p>
            <a:pPr marL="263525" indent="-263525" eaLnBrk="1" hangingPunct="1"/>
            <a:endParaRPr lang="es-ES" altLang="es-ES" sz="2800" smtClean="0">
              <a:ea typeface="ＭＳ Ｐゴシック" pitchFamily="34" charset="-128"/>
            </a:endParaRPr>
          </a:p>
        </p:txBody>
      </p:sp>
      <p:sp>
        <p:nvSpPr>
          <p:cNvPr id="2" name="1 Título"/>
          <p:cNvSpPr>
            <a:spLocks noGrp="1"/>
          </p:cNvSpPr>
          <p:nvPr>
            <p:ph type="title"/>
          </p:nvPr>
        </p:nvSpPr>
        <p:spPr>
          <a:xfrm>
            <a:off x="242888" y="207963"/>
            <a:ext cx="8686800" cy="577850"/>
          </a:xfrm>
        </p:spPr>
        <p:txBody>
          <a:bodyPr/>
          <a:lstStyle/>
          <a:p>
            <a:pPr marL="2870200" indent="-2870200" eaLnBrk="1" hangingPunct="1"/>
            <a:r>
              <a:rPr lang="en-US" altLang="es-ES" smtClean="0">
                <a:ea typeface="ＭＳ Ｐゴシック" pitchFamily="34" charset="-128"/>
              </a:rPr>
              <a:t>Motivation: </a:t>
            </a:r>
            <a:r>
              <a:rPr lang="en-US" altLang="es-ES" sz="3200" smtClean="0">
                <a:ea typeface="ＭＳ Ｐゴシック" pitchFamily="34" charset="-128"/>
              </a:rPr>
              <a:t>future processor trend</a:t>
            </a:r>
          </a:p>
        </p:txBody>
      </p:sp>
      <p:pic>
        <p:nvPicPr>
          <p:cNvPr id="101378" name="Picture 2" descr="http://images.anandtech.com/reviews/tradeshows/IDF/2005/Spring/Day3/FutureCPU/evolution.jpg"/>
          <p:cNvPicPr>
            <a:picLocks noChangeAspect="1" noChangeArrowheads="1"/>
          </p:cNvPicPr>
          <p:nvPr/>
        </p:nvPicPr>
        <p:blipFill>
          <a:blip r:embed="rId3"/>
          <a:srcRect/>
          <a:stretch>
            <a:fillRect/>
          </a:stretch>
        </p:blipFill>
        <p:spPr bwMode="auto">
          <a:xfrm>
            <a:off x="5867400" y="981075"/>
            <a:ext cx="3241675" cy="2430463"/>
          </a:xfrm>
          <a:prstGeom prst="rect">
            <a:avLst/>
          </a:prstGeom>
          <a:noFill/>
          <a:ln w="9525">
            <a:noFill/>
            <a:miter lim="800000"/>
            <a:headEnd/>
            <a:tailEnd/>
          </a:ln>
        </p:spPr>
      </p:pic>
      <p:pic>
        <p:nvPicPr>
          <p:cNvPr id="101380" name="Picture 4" descr="http://images.anandtech.com/reviews/tradeshows/IDF/2005/Spring/Day3/FutureCPU/vision.jpg"/>
          <p:cNvPicPr>
            <a:picLocks noChangeAspect="1" noChangeArrowheads="1"/>
          </p:cNvPicPr>
          <p:nvPr/>
        </p:nvPicPr>
        <p:blipFill>
          <a:blip r:embed="rId4"/>
          <a:srcRect/>
          <a:stretch>
            <a:fillRect/>
          </a:stretch>
        </p:blipFill>
        <p:spPr bwMode="auto">
          <a:xfrm>
            <a:off x="5916613" y="3698875"/>
            <a:ext cx="3192462" cy="239395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1378"/>
                                        </p:tgtEl>
                                        <p:attrNameLst>
                                          <p:attrName>style.visibility</p:attrName>
                                        </p:attrNameLst>
                                      </p:cBhvr>
                                      <p:to>
                                        <p:strVal val="visible"/>
                                      </p:to>
                                    </p:set>
                                    <p:animEffect transition="in" filter="box(in)">
                                      <p:cBhvr>
                                        <p:cTn id="10" dur="500"/>
                                        <p:tgtEl>
                                          <p:spTgt spid="1013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2000"/>
                                        <p:tgtEl>
                                          <p:spTgt spid="819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195">
                                            <p:txEl>
                                              <p:pRg st="2" end="2"/>
                                            </p:txEl>
                                          </p:spTgt>
                                        </p:tgtEl>
                                        <p:attrNameLst>
                                          <p:attrName>style.visibility</p:attrName>
                                        </p:attrNameLst>
                                      </p:cBhvr>
                                      <p:to>
                                        <p:strVal val="visible"/>
                                      </p:to>
                                    </p:set>
                                    <p:animEffect transition="in" filter="fade">
                                      <p:cBhvr>
                                        <p:cTn id="20" dur="2000"/>
                                        <p:tgtEl>
                                          <p:spTgt spid="819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Effect transition="in" filter="fade">
                                      <p:cBhvr>
                                        <p:cTn id="25" dur="2000"/>
                                        <p:tgtEl>
                                          <p:spTgt spid="8195">
                                            <p:txEl>
                                              <p:pRg st="3" end="3"/>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101380"/>
                                        </p:tgtEl>
                                        <p:attrNameLst>
                                          <p:attrName>style.visibility</p:attrName>
                                        </p:attrNameLst>
                                      </p:cBhvr>
                                      <p:to>
                                        <p:strVal val="visible"/>
                                      </p:to>
                                    </p:set>
                                    <p:animEffect transition="in" filter="box(in)">
                                      <p:cBhvr>
                                        <p:cTn id="28"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Marcador de contenido"/>
          <p:cNvSpPr>
            <a:spLocks noGrp="1"/>
          </p:cNvSpPr>
          <p:nvPr>
            <p:ph idx="1"/>
          </p:nvPr>
        </p:nvSpPr>
        <p:spPr>
          <a:xfrm>
            <a:off x="609600" y="765175"/>
            <a:ext cx="8153400" cy="5029200"/>
          </a:xfrm>
        </p:spPr>
        <p:txBody>
          <a:bodyPr/>
          <a:lstStyle/>
          <a:p>
            <a:r>
              <a:rPr lang="es-ES" altLang="es-ES" sz="3200" u="sng" smtClean="0">
                <a:ea typeface="ＭＳ Ｐゴシック" pitchFamily="34" charset="-128"/>
              </a:rPr>
              <a:t>Sequential</a:t>
            </a:r>
            <a:r>
              <a:rPr lang="es-ES" altLang="es-ES" sz="3200" smtClean="0">
                <a:ea typeface="ＭＳ Ｐゴシック" pitchFamily="34" charset="-128"/>
              </a:rPr>
              <a:t> algorithm (</a:t>
            </a:r>
            <a:r>
              <a:rPr lang="es-ES" altLang="es-ES" sz="3200" smtClean="0">
                <a:solidFill>
                  <a:srgbClr val="FF0000"/>
                </a:solidFill>
                <a:ea typeface="ＭＳ Ｐゴシック" pitchFamily="34" charset="-128"/>
              </a:rPr>
              <a:t>SUS</a:t>
            </a:r>
            <a:r>
              <a:rPr lang="es-ES" altLang="es-ES" sz="3200" smtClean="0">
                <a:ea typeface="ＭＳ Ｐゴシック" pitchFamily="34" charset="-128"/>
              </a:rPr>
              <a:t>) for the simultaneous untangling and smoothing of a tetrahedral mesh M</a:t>
            </a:r>
          </a:p>
          <a:p>
            <a:pPr>
              <a:buFontTx/>
              <a:buAutoNum type="arabicPeriod"/>
            </a:pPr>
            <a:r>
              <a:rPr lang="en-US" altLang="es-ES" sz="1700" smtClean="0">
                <a:ea typeface="ＭＳ Ｐゴシック" pitchFamily="34" charset="-128"/>
              </a:rPr>
              <a:t>function</a:t>
            </a:r>
            <a:r>
              <a:rPr lang="en-US" altLang="es-ES" sz="1700" b="0" smtClean="0">
                <a:ea typeface="ＭＳ Ｐゴシック" pitchFamily="34" charset="-128"/>
              </a:rPr>
              <a:t> OptimizeNode(</a:t>
            </a:r>
            <a:r>
              <a:rPr lang="en-US" altLang="es-ES" sz="1700" b="0" i="1" smtClean="0">
                <a:latin typeface="Georgia" pitchFamily="18" charset="0"/>
                <a:ea typeface="ＭＳ Ｐゴシック" pitchFamily="34" charset="-128"/>
              </a:rPr>
              <a:t>x</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a:t>
            </a:r>
            <a:r>
              <a:rPr lang="es-ES" altLang="es-ES" sz="1700" b="0" smtClean="0">
                <a:latin typeface="Castellar" pitchFamily="18" charset="0"/>
                <a:ea typeface="ＭＳ Ｐゴシック" pitchFamily="34" charset="-128"/>
              </a:rPr>
              <a:t> N</a:t>
            </a:r>
            <a:r>
              <a:rPr lang="es-E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   </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Optimize objective function K(</a:t>
            </a:r>
            <a:r>
              <a:rPr lang="en-US" altLang="es-ES" sz="1700" b="0" i="1" smtClean="0">
                <a:latin typeface="Georgia" pitchFamily="18" charset="0"/>
                <a:ea typeface="ＭＳ Ｐゴシック" pitchFamily="34" charset="-128"/>
              </a:rPr>
              <a:t>x</a:t>
            </a:r>
            <a:r>
              <a:rPr lang="en-US" altLang="es-ES" sz="1700" i="1" baseline="-25000" smtClean="0">
                <a:latin typeface="Georgia" pitchFamily="18" charset="0"/>
                <a:ea typeface="ＭＳ Ｐゴシック" pitchFamily="34" charset="-128"/>
              </a:rPr>
              <a:t>v</a:t>
            </a:r>
            <a:r>
              <a:rPr lang="en-US" altLang="es-ES" sz="1700" b="0" smtClean="0">
                <a:ea typeface="ＭＳ Ｐゴシック" pitchFamily="34" charset="-128"/>
              </a:rPr>
              <a:t>)</a:t>
            </a:r>
            <a:endParaRPr lang="es-ES" altLang="es-ES" sz="1700" b="0" smtClean="0">
              <a:ea typeface="ＭＳ Ｐゴシック" pitchFamily="34" charset="-128"/>
            </a:endParaRPr>
          </a:p>
          <a:p>
            <a:pPr>
              <a:buFontTx/>
              <a:buAutoNum type="arabicPeriod"/>
            </a:pPr>
            <a:r>
              <a:rPr lang="en-US" altLang="es-ES" sz="1700" smtClean="0">
                <a:ea typeface="ＭＳ Ｐゴシック" pitchFamily="34" charset="-128"/>
              </a:rPr>
              <a:t>end function</a:t>
            </a:r>
            <a:endParaRPr lang="es-ES" altLang="es-ES" sz="1700" smtClean="0">
              <a:ea typeface="ＭＳ Ｐゴシック" pitchFamily="34" charset="-128"/>
            </a:endParaRPr>
          </a:p>
          <a:p>
            <a:pPr>
              <a:buFontTx/>
              <a:buAutoNum type="arabicPeriod"/>
            </a:pPr>
            <a:r>
              <a:rPr lang="en-US" altLang="es-ES" sz="1700" smtClean="0">
                <a:ea typeface="ＭＳ Ｐゴシック" pitchFamily="34" charset="-128"/>
              </a:rPr>
              <a:t>procedure</a:t>
            </a:r>
            <a:r>
              <a:rPr lang="en-US" altLang="es-ES" sz="1700" b="0" smtClean="0">
                <a:ea typeface="ＭＳ Ｐゴシック" pitchFamily="34" charset="-128"/>
              </a:rPr>
              <a:t> </a:t>
            </a:r>
            <a:r>
              <a:rPr lang="en-US" altLang="es-ES" sz="1700" b="0" smtClean="0">
                <a:solidFill>
                  <a:srgbClr val="FF0000"/>
                </a:solidFill>
                <a:ea typeface="ＭＳ Ｐゴシック" pitchFamily="34" charset="-128"/>
              </a:rPr>
              <a:t>SUS</a:t>
            </a:r>
            <a:endParaRPr lang="es-ES" altLang="es-ES" sz="1700" b="0" smtClean="0">
              <a:solidFill>
                <a:srgbClr val="FF0000"/>
              </a:solidFill>
              <a:ea typeface="ＭＳ Ｐゴシック" pitchFamily="34" charset="-128"/>
            </a:endParaRPr>
          </a:p>
          <a:p>
            <a:pPr>
              <a:buFontTx/>
              <a:buAutoNum type="arabicPeriod"/>
            </a:pPr>
            <a:r>
              <a:rPr lang="en-US" altLang="es-ES" sz="1700" b="0" smtClean="0">
                <a:ea typeface="ＭＳ Ｐゴシック" pitchFamily="34" charset="-128"/>
              </a:rPr>
              <a:t>   Q ← 0</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s-ES" altLang="es-ES" sz="1700" b="0" smtClean="0">
                <a:ea typeface="ＭＳ Ｐゴシック" pitchFamily="34" charset="-128"/>
              </a:rPr>
              <a:t>k </a:t>
            </a:r>
            <a:r>
              <a:rPr lang="en-US" altLang="es-ES" sz="1700" b="0" smtClean="0">
                <a:ea typeface="ＭＳ Ｐゴシック" pitchFamily="34" charset="-128"/>
              </a:rPr>
              <a:t>← 0</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while</a:t>
            </a:r>
            <a:r>
              <a:rPr lang="en-US" altLang="es-ES" sz="1700" b="0" smtClean="0">
                <a:ea typeface="ＭＳ Ｐゴシック" pitchFamily="34" charset="-128"/>
              </a:rPr>
              <a:t> Q &lt; </a:t>
            </a:r>
            <a:r>
              <a:rPr lang="en-US" altLang="es-ES" sz="1700" b="0" smtClean="0">
                <a:ea typeface="ＭＳ Ｐゴシック" pitchFamily="34" charset="-128"/>
                <a:sym typeface="Symbol" pitchFamily="18" charset="2"/>
              </a:rPr>
              <a:t></a:t>
            </a:r>
            <a:r>
              <a:rPr lang="en-US" altLang="es-ES" sz="1700" b="0" smtClean="0">
                <a:ea typeface="ＭＳ Ｐゴシック" pitchFamily="34" charset="-128"/>
              </a:rPr>
              <a:t> </a:t>
            </a:r>
            <a:r>
              <a:rPr lang="en-US" altLang="es-ES" sz="1700" smtClean="0">
                <a:ea typeface="ＭＳ Ｐゴシック" pitchFamily="34" charset="-128"/>
              </a:rPr>
              <a:t>and</a:t>
            </a:r>
            <a:r>
              <a:rPr lang="en-US" altLang="es-ES" sz="1700" b="0" smtClean="0">
                <a:ea typeface="ＭＳ Ｐゴシック" pitchFamily="34" charset="-128"/>
              </a:rPr>
              <a:t> k &lt; maxIter </a:t>
            </a:r>
            <a:r>
              <a:rPr lang="en-US" altLang="es-ES" sz="1700" smtClean="0">
                <a:ea typeface="ＭＳ Ｐゴシック" pitchFamily="34" charset="-128"/>
              </a:rPr>
              <a:t>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for</a:t>
            </a:r>
            <a:r>
              <a:rPr lang="en-US" altLang="es-ES" sz="1700" b="0" smtClean="0">
                <a:ea typeface="ＭＳ Ｐゴシック" pitchFamily="34" charset="-128"/>
              </a:rPr>
              <a:t> each vertex </a:t>
            </a:r>
            <a:r>
              <a:rPr lang="es-ES" altLang="es-ES" sz="1700" i="1" smtClean="0">
                <a:latin typeface="Georgia" pitchFamily="18" charset="0"/>
                <a:ea typeface="ＭＳ Ｐゴシック" pitchFamily="34" charset="-128"/>
              </a:rPr>
              <a:t>v</a:t>
            </a:r>
            <a:r>
              <a:rPr lang="en-US" altLang="es-ES" sz="1700" b="0" smtClean="0">
                <a:ea typeface="ＭＳ Ｐゴシック" pitchFamily="34" charset="-128"/>
              </a:rPr>
              <a:t> </a:t>
            </a:r>
            <a:r>
              <a:rPr lang="en-US" altLang="es-ES" sz="1700" b="0" smtClean="0">
                <a:ea typeface="ＭＳ Ｐゴシック" pitchFamily="34" charset="-128"/>
                <a:sym typeface="Symbol" pitchFamily="18" charset="2"/>
              </a:rPr>
              <a:t></a:t>
            </a:r>
            <a:r>
              <a:rPr lang="en-US" altLang="es-ES" sz="1700" b="0" smtClean="0">
                <a:ea typeface="ＭＳ Ｐゴシック" pitchFamily="34" charset="-128"/>
              </a:rPr>
              <a:t> </a:t>
            </a:r>
            <a:r>
              <a:rPr lang="en-US" altLang="es-ES" sz="1700" b="0" i="1" smtClean="0">
                <a:ea typeface="ＭＳ Ｐゴシック" pitchFamily="34" charset="-128"/>
              </a:rPr>
              <a:t>M</a:t>
            </a:r>
            <a:r>
              <a:rPr lang="en-US" altLang="es-ES" sz="1700" b="0" smtClean="0">
                <a:ea typeface="ＭＳ Ｐゴシック" pitchFamily="34" charset="-128"/>
              </a:rPr>
              <a:t> </a:t>
            </a:r>
            <a:r>
              <a:rPr lang="en-US" altLang="es-ES" sz="1700" smtClean="0">
                <a:ea typeface="ＭＳ Ｐゴシック" pitchFamily="34" charset="-128"/>
              </a:rPr>
              <a:t>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a:t>
            </a:r>
            <a:r>
              <a:rPr lang="en-US" altLang="es-ES" sz="1700" b="0" i="1" smtClean="0">
                <a:latin typeface="Georgia" pitchFamily="18" charset="0"/>
                <a:ea typeface="ＭＳ Ｐゴシック" pitchFamily="34" charset="-128"/>
              </a:rPr>
              <a:t>x</a:t>
            </a:r>
            <a:r>
              <a:rPr lang="en-US" altLang="en-GB" sz="1700" b="0" i="1" smtClean="0">
                <a:latin typeface="Georgia" pitchFamily="18" charset="0"/>
                <a:ea typeface="ＭＳ Ｐゴシック" pitchFamily="34" charset="-128"/>
              </a:rPr>
              <a:t>’</a:t>
            </a:r>
            <a:r>
              <a:rPr lang="en-US" altLang="ja-JP" sz="1700" i="1" baseline="-25000" smtClean="0">
                <a:latin typeface="Georgia" pitchFamily="18" charset="0"/>
                <a:ea typeface="ＭＳ Ｐゴシック" pitchFamily="34" charset="-128"/>
              </a:rPr>
              <a:t>v</a:t>
            </a:r>
            <a:r>
              <a:rPr lang="en-US" altLang="ja-JP" sz="1700" b="0" smtClean="0">
                <a:ea typeface="ＭＳ Ｐゴシック" pitchFamily="34" charset="-128"/>
              </a:rPr>
              <a:t>  ← OptimizeNode(</a:t>
            </a:r>
            <a:r>
              <a:rPr lang="en-US" altLang="ja-JP" sz="1700" b="0" i="1" smtClean="0">
                <a:latin typeface="Georgia" pitchFamily="18" charset="0"/>
                <a:ea typeface="ＭＳ Ｐゴシック" pitchFamily="34" charset="-128"/>
              </a:rPr>
              <a:t>x</a:t>
            </a:r>
            <a:r>
              <a:rPr lang="en-US" altLang="ja-JP" sz="1700" i="1" baseline="-25000" smtClean="0">
                <a:latin typeface="Georgia" pitchFamily="18" charset="0"/>
                <a:ea typeface="ＭＳ Ｐゴシック" pitchFamily="34" charset="-128"/>
              </a:rPr>
              <a:t>v</a:t>
            </a:r>
            <a:r>
              <a:rPr lang="en-US" altLang="ja-JP" sz="1700" b="0" smtClean="0">
                <a:ea typeface="ＭＳ Ｐゴシック" pitchFamily="34" charset="-128"/>
              </a:rPr>
              <a:t>,N</a:t>
            </a:r>
            <a:r>
              <a:rPr lang="en-US" altLang="ja-JP" sz="1700" b="0" i="1" baseline="-25000" smtClean="0">
                <a:ea typeface="ＭＳ Ｐゴシック" pitchFamily="34" charset="-128"/>
              </a:rPr>
              <a:t>v</a:t>
            </a:r>
            <a:r>
              <a:rPr lang="en-US" altLang="ja-JP" sz="1700" b="0" smtClean="0">
                <a:ea typeface="ＭＳ Ｐゴシック" pitchFamily="34" charset="-128"/>
              </a:rPr>
              <a:t>)</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end do</a:t>
            </a:r>
            <a:endParaRPr lang="es-ES" altLang="es-ES" sz="1700" smtClean="0">
              <a:ea typeface="ＭＳ Ｐゴシック" pitchFamily="34" charset="-128"/>
            </a:endParaRPr>
          </a:p>
          <a:p>
            <a:pPr>
              <a:buFontTx/>
              <a:buAutoNum type="arabicPeriod"/>
            </a:pPr>
            <a:r>
              <a:rPr lang="en-US" altLang="es-ES" sz="1700" b="0" smtClean="0">
                <a:ea typeface="ＭＳ Ｐゴシック" pitchFamily="34" charset="-128"/>
              </a:rPr>
              <a:t>      Q ← quality(</a:t>
            </a:r>
            <a:r>
              <a:rPr lang="en-US" altLang="es-ES" sz="1700" b="0" i="1" smtClean="0">
                <a:ea typeface="ＭＳ Ｐゴシック" pitchFamily="34" charset="-128"/>
              </a:rPr>
              <a:t>M</a:t>
            </a:r>
            <a:r>
              <a:rPr lang="en-US" altLang="es-ES" sz="1700" b="0" smtClean="0">
                <a:ea typeface="ＭＳ Ｐゴシック" pitchFamily="34" charset="-128"/>
              </a:rPr>
              <a:t>)</a:t>
            </a:r>
            <a:endParaRPr lang="es-ES" altLang="es-ES" sz="1700" b="0" smtClean="0">
              <a:ea typeface="ＭＳ Ｐゴシック" pitchFamily="34" charset="-128"/>
            </a:endParaRPr>
          </a:p>
          <a:p>
            <a:pPr>
              <a:buFontTx/>
              <a:buAutoNum type="arabicPeriod"/>
            </a:pPr>
            <a:r>
              <a:rPr lang="en-US" altLang="es-ES" sz="1700" b="0" smtClean="0">
                <a:ea typeface="ＭＳ Ｐゴシック" pitchFamily="34" charset="-128"/>
              </a:rPr>
              <a:t>      </a:t>
            </a:r>
            <a:r>
              <a:rPr lang="es-ES" altLang="es-ES" sz="1700" b="0" smtClean="0">
                <a:ea typeface="ＭＳ Ｐゴシック" pitchFamily="34" charset="-128"/>
              </a:rPr>
              <a:t>k </a:t>
            </a:r>
            <a:r>
              <a:rPr lang="en-US" altLang="es-ES" sz="1700" b="0" smtClean="0">
                <a:ea typeface="ＭＳ Ｐゴシック" pitchFamily="34" charset="-128"/>
              </a:rPr>
              <a:t>← k+1</a:t>
            </a:r>
          </a:p>
          <a:p>
            <a:pPr>
              <a:buFontTx/>
              <a:buAutoNum type="arabicPeriod"/>
            </a:pPr>
            <a:r>
              <a:rPr lang="en-US" altLang="es-ES" sz="1700" b="0" smtClean="0">
                <a:ea typeface="ＭＳ Ｐゴシック" pitchFamily="34" charset="-128"/>
              </a:rPr>
              <a:t>   </a:t>
            </a:r>
            <a:r>
              <a:rPr lang="en-US" altLang="es-ES" sz="1700" smtClean="0">
                <a:ea typeface="ＭＳ Ｐゴシック" pitchFamily="34" charset="-128"/>
              </a:rPr>
              <a:t>end do</a:t>
            </a:r>
            <a:endParaRPr lang="es-ES" altLang="es-ES" sz="1700" smtClean="0">
              <a:ea typeface="ＭＳ Ｐゴシック" pitchFamily="34" charset="-128"/>
            </a:endParaRPr>
          </a:p>
          <a:p>
            <a:pPr>
              <a:buFontTx/>
              <a:buAutoNum type="arabicPeriod"/>
            </a:pPr>
            <a:r>
              <a:rPr lang="en-US" altLang="es-ES" sz="1700" smtClean="0">
                <a:ea typeface="ＭＳ Ｐゴシック" pitchFamily="34" charset="-128"/>
              </a:rPr>
              <a:t>end procedure</a:t>
            </a:r>
            <a:endParaRPr lang="es-ES" altLang="es-ES" sz="1700" smtClean="0">
              <a:ea typeface="ＭＳ Ｐゴシック" pitchFamily="34" charset="-128"/>
            </a:endParaRPr>
          </a:p>
        </p:txBody>
      </p:sp>
      <p:sp>
        <p:nvSpPr>
          <p:cNvPr id="54275"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The novel parallel algorithm</a:t>
            </a:r>
            <a:endParaRPr lang="es-ES" altLang="es-ES" smtClean="0">
              <a:ea typeface="ＭＳ Ｐゴシック" pitchFamily="34" charset="-128"/>
            </a:endParaRPr>
          </a:p>
        </p:txBody>
      </p:sp>
      <p:sp>
        <p:nvSpPr>
          <p:cNvPr id="54276" name="1 CuadroTexto"/>
          <p:cNvSpPr txBox="1">
            <a:spLocks noChangeArrowheads="1"/>
          </p:cNvSpPr>
          <p:nvPr/>
        </p:nvSpPr>
        <p:spPr bwMode="auto">
          <a:xfrm>
            <a:off x="5148263" y="2492375"/>
            <a:ext cx="3744912" cy="3786188"/>
          </a:xfrm>
          <a:prstGeom prst="rect">
            <a:avLst/>
          </a:prstGeom>
          <a:noFill/>
          <a:ln w="9525">
            <a:noFill/>
            <a:miter lim="800000"/>
            <a:headEnd/>
            <a:tailEnd/>
          </a:ln>
        </p:spPr>
        <p:txBody>
          <a:bodyPr>
            <a:spAutoFit/>
          </a:bodyPr>
          <a:lstStyle/>
          <a:p>
            <a:pPr marL="285750" indent="-285750">
              <a:buFontTx/>
              <a:buChar char="•"/>
            </a:pPr>
            <a:r>
              <a:rPr lang="en-US" altLang="es-ES" sz="2400"/>
              <a:t>Our untangling and smoothing technique finds the new position </a:t>
            </a:r>
            <a:r>
              <a:rPr lang="en-US" altLang="es-ES" sz="2400" i="1">
                <a:latin typeface="Georgia" pitchFamily="18" charset="0"/>
              </a:rPr>
              <a:t>x</a:t>
            </a:r>
            <a:r>
              <a:rPr lang="en-US" altLang="es-ES" sz="2400" i="1" baseline="-25000">
                <a:latin typeface="Georgia" pitchFamily="18" charset="0"/>
              </a:rPr>
              <a:t>v  </a:t>
            </a:r>
            <a:r>
              <a:rPr lang="en-US" altLang="es-ES" sz="2400"/>
              <a:t>that each inner mesh node </a:t>
            </a:r>
            <a:r>
              <a:rPr lang="en-US" altLang="es-ES" sz="2400" i="1">
                <a:latin typeface="Georgia" pitchFamily="18" charset="0"/>
              </a:rPr>
              <a:t>v </a:t>
            </a:r>
            <a:r>
              <a:rPr lang="en-US" altLang="es-ES" sz="2400"/>
              <a:t>must hold, in such a way that </a:t>
            </a:r>
            <a:r>
              <a:rPr lang="en-US" altLang="es-ES" sz="2400" i="1">
                <a:latin typeface="Times New Roman" pitchFamily="18" charset="0"/>
                <a:cs typeface="Times New Roman" pitchFamily="18" charset="0"/>
              </a:rPr>
              <a:t>K</a:t>
            </a:r>
            <a:r>
              <a:rPr lang="en-US" altLang="es-ES" sz="2400"/>
              <a:t>(</a:t>
            </a:r>
            <a:r>
              <a:rPr lang="en-US" altLang="es-ES" sz="2400" i="1">
                <a:latin typeface="Georgia" pitchFamily="18" charset="0"/>
              </a:rPr>
              <a:t>x</a:t>
            </a:r>
            <a:r>
              <a:rPr lang="en-US" altLang="es-ES" sz="2400" i="1" baseline="-25000">
                <a:latin typeface="Georgia" pitchFamily="18" charset="0"/>
              </a:rPr>
              <a:t>v</a:t>
            </a:r>
            <a:r>
              <a:rPr lang="en-US" altLang="es-ES" sz="2400"/>
              <a:t>) is optimized</a:t>
            </a:r>
          </a:p>
          <a:p>
            <a:pPr marL="285750" indent="-285750">
              <a:buFontTx/>
              <a:buChar char="•"/>
            </a:pPr>
            <a:r>
              <a:rPr lang="en-US" altLang="es-ES" sz="2400"/>
              <a:t>This process repeats several times for all the nodes of the mesh M</a:t>
            </a: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285750" y="776288"/>
            <a:ext cx="8477250" cy="1428750"/>
          </a:xfrm>
        </p:spPr>
        <p:txBody>
          <a:bodyPr/>
          <a:lstStyle/>
          <a:p>
            <a:pPr eaLnBrk="1" hangingPunct="1"/>
            <a:r>
              <a:rPr lang="en-GB" altLang="es-ES" sz="3200" smtClean="0">
                <a:ea typeface="ＭＳ Ｐゴシック" pitchFamily="34" charset="-128"/>
              </a:rPr>
              <a:t>Performance model for our parallel algorithm based on </a:t>
            </a:r>
            <a:r>
              <a:rPr lang="en-US" altLang="es-ES" sz="3200" smtClean="0">
                <a:ea typeface="ＭＳ Ｐゴシック" pitchFamily="34" charset="-128"/>
              </a:rPr>
              <a:t>Amdahl</a:t>
            </a:r>
            <a:r>
              <a:rPr lang="en-US" altLang="en-GB" sz="3200" smtClean="0">
                <a:ea typeface="ＭＳ Ｐゴシック" pitchFamily="34" charset="-128"/>
              </a:rPr>
              <a:t>’</a:t>
            </a:r>
            <a:r>
              <a:rPr lang="en-US" altLang="es-ES" sz="3200" smtClean="0">
                <a:ea typeface="ＭＳ Ｐゴシック" pitchFamily="34" charset="-128"/>
              </a:rPr>
              <a:t>s law</a:t>
            </a:r>
            <a:endParaRPr lang="es-ES" altLang="es-ES" sz="3200" smtClean="0">
              <a:ea typeface="ＭＳ Ｐゴシック" pitchFamily="34" charset="-128"/>
            </a:endParaRPr>
          </a:p>
        </p:txBody>
      </p:sp>
      <p:sp>
        <p:nvSpPr>
          <p:cNvPr id="55299"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Performance scalability</a:t>
            </a:r>
            <a:endParaRPr lang="es-ES" altLang="es-ES" smtClean="0">
              <a:ea typeface="ＭＳ Ｐゴシック" pitchFamily="34" charset="-128"/>
            </a:endParaRPr>
          </a:p>
        </p:txBody>
      </p:sp>
      <p:sp>
        <p:nvSpPr>
          <p:cNvPr id="553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es-ES" altLang="es-ES"/>
          </a:p>
        </p:txBody>
      </p:sp>
      <p:graphicFrame>
        <p:nvGraphicFramePr>
          <p:cNvPr id="3" name="2 Objeto"/>
          <p:cNvGraphicFramePr>
            <a:graphicFrameLocks noChangeAspect="1"/>
          </p:cNvGraphicFramePr>
          <p:nvPr/>
        </p:nvGraphicFramePr>
        <p:xfrm>
          <a:off x="5962650" y="2636838"/>
          <a:ext cx="2497138" cy="1152525"/>
        </p:xfrm>
        <a:graphic>
          <a:graphicData uri="http://schemas.openxmlformats.org/presentationml/2006/ole">
            <p:oleObj spid="_x0000_s55301" name="Ecuación" r:id="rId4" imgW="914400" imgH="431800" progId="Equation.3">
              <p:embed/>
            </p:oleObj>
          </a:graphicData>
        </a:graphic>
      </p:graphicFrame>
      <p:sp>
        <p:nvSpPr>
          <p:cNvPr id="553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es-ES" altLang="es-ES"/>
          </a:p>
        </p:txBody>
      </p:sp>
      <p:sp>
        <p:nvSpPr>
          <p:cNvPr id="5530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es-ES" altLang="es-ES"/>
          </a:p>
        </p:txBody>
      </p:sp>
      <p:graphicFrame>
        <p:nvGraphicFramePr>
          <p:cNvPr id="10" name="9 Objeto"/>
          <p:cNvGraphicFramePr>
            <a:graphicFrameLocks noChangeAspect="1"/>
          </p:cNvGraphicFramePr>
          <p:nvPr/>
        </p:nvGraphicFramePr>
        <p:xfrm>
          <a:off x="1277938" y="2330450"/>
          <a:ext cx="301625" cy="442913"/>
        </p:xfrm>
        <a:graphic>
          <a:graphicData uri="http://schemas.openxmlformats.org/presentationml/2006/ole">
            <p:oleObj spid="_x0000_s55304" name="Ecuación" r:id="rId5" imgW="152334" imgH="228501" progId="Equation.3">
              <p:embed/>
            </p:oleObj>
          </a:graphicData>
        </a:graphic>
      </p:graphicFrame>
      <p:graphicFrame>
        <p:nvGraphicFramePr>
          <p:cNvPr id="12" name="11 Objeto"/>
          <p:cNvGraphicFramePr>
            <a:graphicFrameLocks noChangeAspect="1"/>
          </p:cNvGraphicFramePr>
          <p:nvPr/>
        </p:nvGraphicFramePr>
        <p:xfrm>
          <a:off x="1216025" y="2997200"/>
          <a:ext cx="425450" cy="492125"/>
        </p:xfrm>
        <a:graphic>
          <a:graphicData uri="http://schemas.openxmlformats.org/presentationml/2006/ole">
            <p:oleObj spid="_x0000_s55305" name="Ecuación" r:id="rId6" imgW="215713" imgH="253780" progId="Equation.3">
              <p:embed/>
            </p:oleObj>
          </a:graphicData>
        </a:graphic>
      </p:graphicFrame>
      <p:graphicFrame>
        <p:nvGraphicFramePr>
          <p:cNvPr id="15" name="14 Objeto"/>
          <p:cNvGraphicFramePr>
            <a:graphicFrameLocks noChangeAspect="1"/>
          </p:cNvGraphicFramePr>
          <p:nvPr/>
        </p:nvGraphicFramePr>
        <p:xfrm>
          <a:off x="323850" y="3573463"/>
          <a:ext cx="1630363" cy="482600"/>
        </p:xfrm>
        <a:graphic>
          <a:graphicData uri="http://schemas.openxmlformats.org/presentationml/2006/ole">
            <p:oleObj spid="_x0000_s55306" name="Ecuación" r:id="rId7" imgW="837836" imgH="253890" progId="Equation.3">
              <p:embed/>
            </p:oleObj>
          </a:graphicData>
        </a:graphic>
      </p:graphicFrame>
      <p:sp>
        <p:nvSpPr>
          <p:cNvPr id="16" name="15 CuadroTexto"/>
          <p:cNvSpPr txBox="1">
            <a:spLocks noChangeArrowheads="1"/>
          </p:cNvSpPr>
          <p:nvPr/>
        </p:nvSpPr>
        <p:spPr bwMode="auto">
          <a:xfrm>
            <a:off x="1979613" y="2411413"/>
            <a:ext cx="2347912" cy="369887"/>
          </a:xfrm>
          <a:prstGeom prst="rect">
            <a:avLst/>
          </a:prstGeom>
          <a:noFill/>
          <a:ln w="9525">
            <a:noFill/>
            <a:miter lim="800000"/>
            <a:headEnd/>
            <a:tailEnd/>
          </a:ln>
        </p:spPr>
        <p:txBody>
          <a:bodyPr>
            <a:spAutoFit/>
          </a:bodyPr>
          <a:lstStyle/>
          <a:p>
            <a:r>
              <a:rPr lang="es-ES" altLang="es-ES"/>
              <a:t>Sequential time</a:t>
            </a:r>
          </a:p>
        </p:txBody>
      </p:sp>
      <p:sp>
        <p:nvSpPr>
          <p:cNvPr id="19" name="18 CuadroTexto"/>
          <p:cNvSpPr txBox="1">
            <a:spLocks noChangeArrowheads="1"/>
          </p:cNvSpPr>
          <p:nvPr/>
        </p:nvSpPr>
        <p:spPr bwMode="auto">
          <a:xfrm>
            <a:off x="1979613" y="2987675"/>
            <a:ext cx="3384550" cy="369888"/>
          </a:xfrm>
          <a:prstGeom prst="rect">
            <a:avLst/>
          </a:prstGeom>
          <a:noFill/>
          <a:ln w="9525">
            <a:noFill/>
            <a:miter lim="800000"/>
            <a:headEnd/>
            <a:tailEnd/>
          </a:ln>
        </p:spPr>
        <p:txBody>
          <a:bodyPr>
            <a:spAutoFit/>
          </a:bodyPr>
          <a:lstStyle/>
          <a:p>
            <a:r>
              <a:rPr lang="es-ES" altLang="es-ES"/>
              <a:t>Parallel time </a:t>
            </a:r>
            <a:r>
              <a:rPr lang="es-ES" altLang="es-ES" u="sng"/>
              <a:t>without</a:t>
            </a:r>
            <a:r>
              <a:rPr lang="es-ES" altLang="es-ES"/>
              <a:t> overhead</a:t>
            </a:r>
          </a:p>
        </p:txBody>
      </p:sp>
      <p:sp>
        <p:nvSpPr>
          <p:cNvPr id="20" name="19 CuadroTexto"/>
          <p:cNvSpPr txBox="1">
            <a:spLocks noChangeArrowheads="1"/>
          </p:cNvSpPr>
          <p:nvPr/>
        </p:nvSpPr>
        <p:spPr bwMode="auto">
          <a:xfrm>
            <a:off x="1979613" y="3614738"/>
            <a:ext cx="3384550" cy="369887"/>
          </a:xfrm>
          <a:prstGeom prst="rect">
            <a:avLst/>
          </a:prstGeom>
          <a:noFill/>
          <a:ln w="9525">
            <a:noFill/>
            <a:miter lim="800000"/>
            <a:headEnd/>
            <a:tailEnd/>
          </a:ln>
        </p:spPr>
        <p:txBody>
          <a:bodyPr>
            <a:spAutoFit/>
          </a:bodyPr>
          <a:lstStyle/>
          <a:p>
            <a:r>
              <a:rPr lang="es-ES" altLang="es-ES"/>
              <a:t>Parallel time </a:t>
            </a:r>
            <a:r>
              <a:rPr lang="es-ES" altLang="es-ES" u="sng"/>
              <a:t>with</a:t>
            </a:r>
            <a:r>
              <a:rPr lang="es-ES" altLang="es-ES"/>
              <a:t> overhead</a:t>
            </a:r>
          </a:p>
        </p:txBody>
      </p:sp>
      <p:sp>
        <p:nvSpPr>
          <p:cNvPr id="17" name="16 Cerrar llave"/>
          <p:cNvSpPr>
            <a:spLocks/>
          </p:cNvSpPr>
          <p:nvPr/>
        </p:nvSpPr>
        <p:spPr bwMode="auto">
          <a:xfrm>
            <a:off x="5364163" y="2205038"/>
            <a:ext cx="144462" cy="1779587"/>
          </a:xfrm>
          <a:prstGeom prst="rightBrace">
            <a:avLst>
              <a:gd name="adj1" fmla="val 8327"/>
              <a:gd name="adj2" fmla="val 50000"/>
            </a:avLst>
          </a:prstGeom>
          <a:noFill/>
          <a:ln w="9525">
            <a:solidFill>
              <a:srgbClr val="FF0000"/>
            </a:solidFill>
            <a:round/>
            <a:headEnd/>
            <a:tailEnd/>
          </a:ln>
        </p:spPr>
        <p:txBody>
          <a:bodyPr/>
          <a:lstStyle/>
          <a:p>
            <a:pPr eaLnBrk="0" hangingPunct="0"/>
            <a:endParaRPr lang="es-ES" altLang="es-ES" sz="2400">
              <a:latin typeface="Times New Roman" pitchFamily="18" charset="0"/>
            </a:endParaRPr>
          </a:p>
        </p:txBody>
      </p:sp>
      <p:sp>
        <p:nvSpPr>
          <p:cNvPr id="22" name="21 CuadroTexto"/>
          <p:cNvSpPr txBox="1">
            <a:spLocks noChangeArrowheads="1"/>
          </p:cNvSpPr>
          <p:nvPr/>
        </p:nvSpPr>
        <p:spPr bwMode="auto">
          <a:xfrm>
            <a:off x="6184900" y="2124075"/>
            <a:ext cx="2347913" cy="460375"/>
          </a:xfrm>
          <a:prstGeom prst="rect">
            <a:avLst/>
          </a:prstGeom>
          <a:noFill/>
          <a:ln w="9525">
            <a:noFill/>
            <a:miter lim="800000"/>
            <a:headEnd/>
            <a:tailEnd/>
          </a:ln>
        </p:spPr>
        <p:txBody>
          <a:bodyPr>
            <a:spAutoFit/>
          </a:bodyPr>
          <a:lstStyle/>
          <a:p>
            <a:r>
              <a:rPr lang="es-ES" altLang="es-ES" sz="2400" b="1"/>
              <a:t>Speed-up</a:t>
            </a:r>
          </a:p>
        </p:txBody>
      </p:sp>
      <p:graphicFrame>
        <p:nvGraphicFramePr>
          <p:cNvPr id="18" name="17 Objeto"/>
          <p:cNvGraphicFramePr>
            <a:graphicFrameLocks noChangeAspect="1"/>
          </p:cNvGraphicFramePr>
          <p:nvPr/>
        </p:nvGraphicFramePr>
        <p:xfrm>
          <a:off x="539750" y="4797425"/>
          <a:ext cx="1508125" cy="822325"/>
        </p:xfrm>
        <a:graphic>
          <a:graphicData uri="http://schemas.openxmlformats.org/presentationml/2006/ole">
            <p:oleObj spid="_x0000_s55312" name="Ecuación" r:id="rId8" imgW="800100" imgH="419100" progId="Equation.3">
              <p:embed/>
            </p:oleObj>
          </a:graphicData>
        </a:graphic>
      </p:graphicFrame>
      <p:sp>
        <p:nvSpPr>
          <p:cNvPr id="24" name="23 CuadroTexto"/>
          <p:cNvSpPr txBox="1">
            <a:spLocks noChangeArrowheads="1"/>
          </p:cNvSpPr>
          <p:nvPr/>
        </p:nvSpPr>
        <p:spPr bwMode="auto">
          <a:xfrm>
            <a:off x="2268538" y="5013325"/>
            <a:ext cx="3382962" cy="369888"/>
          </a:xfrm>
          <a:prstGeom prst="rect">
            <a:avLst/>
          </a:prstGeom>
          <a:noFill/>
          <a:ln w="9525">
            <a:noFill/>
            <a:miter lim="800000"/>
            <a:headEnd/>
            <a:tailEnd/>
          </a:ln>
        </p:spPr>
        <p:txBody>
          <a:bodyPr>
            <a:spAutoFit/>
          </a:bodyPr>
          <a:lstStyle/>
          <a:p>
            <a:r>
              <a:rPr lang="es-ES" altLang="es-ES"/>
              <a:t>CPU time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16" grpId="0"/>
      <p:bldP spid="19" grpId="0"/>
      <p:bldP spid="20" grpId="0"/>
      <p:bldP spid="17" grpId="0" animBg="1"/>
      <p:bldP spid="22"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285750" y="776288"/>
            <a:ext cx="8477250" cy="1428750"/>
          </a:xfrm>
        </p:spPr>
        <p:txBody>
          <a:bodyPr/>
          <a:lstStyle/>
          <a:p>
            <a:pPr eaLnBrk="1" hangingPunct="1"/>
            <a:r>
              <a:rPr lang="en-GB" altLang="es-ES" sz="3200" smtClean="0">
                <a:ea typeface="ＭＳ Ｐゴシック" pitchFamily="34" charset="-128"/>
              </a:rPr>
              <a:t>Performance model for our parallel algorithm based on </a:t>
            </a:r>
            <a:r>
              <a:rPr lang="en-US" altLang="es-ES" sz="3200" smtClean="0">
                <a:ea typeface="ＭＳ Ｐゴシック" pitchFamily="34" charset="-128"/>
              </a:rPr>
              <a:t>Amdahl</a:t>
            </a:r>
            <a:r>
              <a:rPr lang="en-US" altLang="en-GB" sz="3200" smtClean="0">
                <a:ea typeface="ＭＳ Ｐゴシック" pitchFamily="34" charset="-128"/>
              </a:rPr>
              <a:t>’</a:t>
            </a:r>
            <a:r>
              <a:rPr lang="en-US" altLang="es-ES" sz="3200" smtClean="0">
                <a:ea typeface="ＭＳ Ｐゴシック" pitchFamily="34" charset="-128"/>
              </a:rPr>
              <a:t>s law</a:t>
            </a:r>
            <a:endParaRPr lang="es-ES" altLang="es-ES" sz="3200" smtClean="0">
              <a:ea typeface="ＭＳ Ｐゴシック" pitchFamily="34" charset="-128"/>
            </a:endParaRPr>
          </a:p>
        </p:txBody>
      </p:sp>
      <p:sp>
        <p:nvSpPr>
          <p:cNvPr id="56323"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Performance scalability</a:t>
            </a:r>
            <a:endParaRPr lang="es-ES" altLang="es-ES" smtClean="0">
              <a:ea typeface="ＭＳ Ｐゴシック" pitchFamily="34" charset="-128"/>
            </a:endParaRPr>
          </a:p>
        </p:txBody>
      </p:sp>
      <p:pic>
        <p:nvPicPr>
          <p:cNvPr id="6" name="5 Imagen"/>
          <p:cNvPicPr>
            <a:picLocks noChangeAspect="1"/>
          </p:cNvPicPr>
          <p:nvPr/>
        </p:nvPicPr>
        <p:blipFill>
          <a:blip r:embed="rId4"/>
          <a:srcRect/>
          <a:stretch>
            <a:fillRect/>
          </a:stretch>
        </p:blipFill>
        <p:spPr bwMode="auto">
          <a:xfrm>
            <a:off x="250825" y="3429000"/>
            <a:ext cx="6335713" cy="3024188"/>
          </a:xfrm>
          <a:prstGeom prst="rect">
            <a:avLst/>
          </a:prstGeom>
          <a:noFill/>
          <a:ln w="9525">
            <a:noFill/>
            <a:miter lim="800000"/>
            <a:headEnd/>
            <a:tailEnd/>
          </a:ln>
        </p:spPr>
      </p:pic>
      <p:sp>
        <p:nvSpPr>
          <p:cNvPr id="563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es-ES" altLang="es-ES"/>
          </a:p>
        </p:txBody>
      </p:sp>
      <p:graphicFrame>
        <p:nvGraphicFramePr>
          <p:cNvPr id="3" name="2 Objeto"/>
          <p:cNvGraphicFramePr>
            <a:graphicFrameLocks noChangeAspect="1"/>
          </p:cNvGraphicFramePr>
          <p:nvPr/>
        </p:nvGraphicFramePr>
        <p:xfrm>
          <a:off x="900113" y="1944688"/>
          <a:ext cx="3155950" cy="1258887"/>
        </p:xfrm>
        <a:graphic>
          <a:graphicData uri="http://schemas.openxmlformats.org/presentationml/2006/ole">
            <p:oleObj spid="_x0000_s56326" name="Ecuación" r:id="rId5" imgW="2082800" imgH="850900" progId="Equation.3">
              <p:embed/>
            </p:oleObj>
          </a:graphicData>
        </a:graphic>
      </p:graphicFrame>
      <p:sp>
        <p:nvSpPr>
          <p:cNvPr id="563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es-ES" altLang="es-ES"/>
          </a:p>
        </p:txBody>
      </p:sp>
      <p:graphicFrame>
        <p:nvGraphicFramePr>
          <p:cNvPr id="7" name="6 Objeto"/>
          <p:cNvGraphicFramePr>
            <a:graphicFrameLocks noChangeAspect="1"/>
          </p:cNvGraphicFramePr>
          <p:nvPr/>
        </p:nvGraphicFramePr>
        <p:xfrm>
          <a:off x="4806950" y="1844675"/>
          <a:ext cx="1204913" cy="839788"/>
        </p:xfrm>
        <a:graphic>
          <a:graphicData uri="http://schemas.openxmlformats.org/presentationml/2006/ole">
            <p:oleObj spid="_x0000_s56328" name="Ecuación" r:id="rId6" imgW="609336" imgH="431613" progId="Equation.3">
              <p:embed/>
            </p:oleObj>
          </a:graphicData>
        </a:graphic>
      </p:graphicFrame>
      <p:sp>
        <p:nvSpPr>
          <p:cNvPr id="5632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es-ES" altLang="es-ES"/>
          </a:p>
        </p:txBody>
      </p:sp>
      <p:graphicFrame>
        <p:nvGraphicFramePr>
          <p:cNvPr id="9" name="8 Objeto"/>
          <p:cNvGraphicFramePr>
            <a:graphicFrameLocks noChangeAspect="1"/>
          </p:cNvGraphicFramePr>
          <p:nvPr/>
        </p:nvGraphicFramePr>
        <p:xfrm>
          <a:off x="4643438" y="2603500"/>
          <a:ext cx="3302000" cy="896938"/>
        </p:xfrm>
        <a:graphic>
          <a:graphicData uri="http://schemas.openxmlformats.org/presentationml/2006/ole">
            <p:oleObj spid="_x0000_s56330" name="Ecuación" r:id="rId7" imgW="1752600" imgH="457200" progId="Equation.3">
              <p:embed/>
            </p:oleObj>
          </a:graphicData>
        </a:graphic>
      </p:graphicFrame>
      <p:cxnSp>
        <p:nvCxnSpPr>
          <p:cNvPr id="11" name="10 Conector recto de flecha"/>
          <p:cNvCxnSpPr>
            <a:cxnSpLocks noChangeShapeType="1"/>
          </p:cNvCxnSpPr>
          <p:nvPr/>
        </p:nvCxnSpPr>
        <p:spPr bwMode="auto">
          <a:xfrm flipV="1">
            <a:off x="4043363" y="2208213"/>
            <a:ext cx="647700" cy="215900"/>
          </a:xfrm>
          <a:prstGeom prst="straightConnector1">
            <a:avLst/>
          </a:prstGeom>
          <a:noFill/>
          <a:ln w="9525">
            <a:solidFill>
              <a:schemeClr val="tx1"/>
            </a:solidFill>
            <a:round/>
            <a:headEnd type="none" w="sm" len="sm"/>
            <a:tailEnd type="arrow" w="med" len="med"/>
          </a:ln>
        </p:spPr>
      </p:cxnSp>
      <p:cxnSp>
        <p:nvCxnSpPr>
          <p:cNvPr id="14" name="13 Conector recto de flecha"/>
          <p:cNvCxnSpPr>
            <a:cxnSpLocks noChangeShapeType="1"/>
          </p:cNvCxnSpPr>
          <p:nvPr/>
        </p:nvCxnSpPr>
        <p:spPr bwMode="auto">
          <a:xfrm>
            <a:off x="4075113" y="2770188"/>
            <a:ext cx="504825" cy="309562"/>
          </a:xfrm>
          <a:prstGeom prst="straightConnector1">
            <a:avLst/>
          </a:prstGeom>
          <a:noFill/>
          <a:ln w="9525">
            <a:solidFill>
              <a:schemeClr val="tx1"/>
            </a:solidFill>
            <a:round/>
            <a:headEnd type="none" w="sm" len="sm"/>
            <a:tailEnd type="arrow" w="med" len="med"/>
          </a:ln>
        </p:spPr>
      </p:cxnSp>
      <p:sp>
        <p:nvSpPr>
          <p:cNvPr id="5" name="4 CuadroTexto"/>
          <p:cNvSpPr txBox="1">
            <a:spLocks noChangeArrowheads="1"/>
          </p:cNvSpPr>
          <p:nvPr/>
        </p:nvSpPr>
        <p:spPr bwMode="auto">
          <a:xfrm>
            <a:off x="6586538" y="3789363"/>
            <a:ext cx="2462212" cy="2584450"/>
          </a:xfrm>
          <a:prstGeom prst="rect">
            <a:avLst/>
          </a:prstGeom>
          <a:noFill/>
          <a:ln w="9525">
            <a:noFill/>
            <a:miter lim="800000"/>
            <a:headEnd/>
            <a:tailEnd/>
          </a:ln>
        </p:spPr>
        <p:txBody>
          <a:bodyPr>
            <a:spAutoFit/>
          </a:bodyPr>
          <a:lstStyle/>
          <a:p>
            <a:pPr algn="ctr"/>
            <a:r>
              <a:rPr lang="es-ES" altLang="es-ES" b="1"/>
              <a:t>Conclusion: </a:t>
            </a:r>
          </a:p>
          <a:p>
            <a:pPr algn="ctr"/>
            <a:r>
              <a:rPr lang="en-US" altLang="es-ES" b="1"/>
              <a:t>parallel efficiency deteriorate as the number of threads increases because they tend to be dominated by the thread scheduling overhead</a:t>
            </a:r>
            <a:endParaRPr lang="es-ES" altLang="es-ES" b="1"/>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141288" y="776288"/>
            <a:ext cx="8751887" cy="5029200"/>
          </a:xfrm>
        </p:spPr>
        <p:txBody>
          <a:bodyPr/>
          <a:lstStyle/>
          <a:p>
            <a:pPr eaLnBrk="1" hangingPunct="1"/>
            <a:r>
              <a:rPr lang="en-US" altLang="es-ES" sz="3200" smtClean="0">
                <a:ea typeface="ＭＳ Ｐゴシック" pitchFamily="34" charset="-128"/>
              </a:rPr>
              <a:t>Six different tangled benchmark meshes</a:t>
            </a:r>
            <a:endParaRPr lang="es-ES" altLang="es-ES" sz="3200" smtClean="0">
              <a:ea typeface="ＭＳ Ｐゴシック" pitchFamily="34" charset="-128"/>
            </a:endParaRPr>
          </a:p>
        </p:txBody>
      </p:sp>
      <p:sp>
        <p:nvSpPr>
          <p:cNvPr id="57347"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Experimental methodology</a:t>
            </a:r>
            <a:endParaRPr lang="es-ES" altLang="es-ES" smtClean="0">
              <a:ea typeface="ＭＳ Ｐゴシック" pitchFamily="34" charset="-128"/>
            </a:endParaRPr>
          </a:p>
        </p:txBody>
      </p:sp>
      <p:pic>
        <p:nvPicPr>
          <p:cNvPr id="57348" name="6 Imagen" descr="Imagen9.png"/>
          <p:cNvPicPr>
            <a:picLocks noChangeAspect="1" noChangeArrowheads="1"/>
          </p:cNvPicPr>
          <p:nvPr/>
        </p:nvPicPr>
        <p:blipFill>
          <a:blip r:embed="rId3"/>
          <a:srcRect l="47331"/>
          <a:stretch>
            <a:fillRect/>
          </a:stretch>
        </p:blipFill>
        <p:spPr bwMode="auto">
          <a:xfrm>
            <a:off x="34925" y="4429125"/>
            <a:ext cx="1317625" cy="1709738"/>
          </a:xfrm>
          <a:prstGeom prst="rect">
            <a:avLst/>
          </a:prstGeom>
          <a:noFill/>
          <a:ln w="9525">
            <a:noFill/>
            <a:miter lim="800000"/>
            <a:headEnd/>
            <a:tailEnd/>
          </a:ln>
        </p:spPr>
      </p:pic>
      <p:pic>
        <p:nvPicPr>
          <p:cNvPr id="57349" name="6 Imagen" descr="Imagen9.png"/>
          <p:cNvPicPr>
            <a:picLocks noChangeAspect="1" noChangeArrowheads="1"/>
          </p:cNvPicPr>
          <p:nvPr/>
        </p:nvPicPr>
        <p:blipFill>
          <a:blip r:embed="rId4"/>
          <a:srcRect r="48207"/>
          <a:stretch>
            <a:fillRect/>
          </a:stretch>
        </p:blipFill>
        <p:spPr bwMode="auto">
          <a:xfrm>
            <a:off x="107950" y="2157413"/>
            <a:ext cx="1360488" cy="1797050"/>
          </a:xfrm>
          <a:prstGeom prst="rect">
            <a:avLst/>
          </a:prstGeom>
          <a:noFill/>
          <a:ln w="9525">
            <a:noFill/>
            <a:miter lim="800000"/>
            <a:headEnd/>
            <a:tailEnd/>
          </a:ln>
        </p:spPr>
      </p:pic>
      <p:pic>
        <p:nvPicPr>
          <p:cNvPr id="57350" name="7 Imagen" descr="Imagenes4.png"/>
          <p:cNvPicPr>
            <a:picLocks noChangeAspect="1" noChangeArrowheads="1"/>
          </p:cNvPicPr>
          <p:nvPr/>
        </p:nvPicPr>
        <p:blipFill>
          <a:blip r:embed="rId5"/>
          <a:srcRect r="50533"/>
          <a:stretch>
            <a:fillRect/>
          </a:stretch>
        </p:blipFill>
        <p:spPr bwMode="auto">
          <a:xfrm>
            <a:off x="3409950" y="2222500"/>
            <a:ext cx="1012825" cy="1339850"/>
          </a:xfrm>
          <a:prstGeom prst="rect">
            <a:avLst/>
          </a:prstGeom>
          <a:noFill/>
          <a:ln w="9525">
            <a:noFill/>
            <a:miter lim="800000"/>
            <a:headEnd/>
            <a:tailEnd/>
          </a:ln>
        </p:spPr>
      </p:pic>
      <p:pic>
        <p:nvPicPr>
          <p:cNvPr id="57351" name="4 Imagen" descr="tangled2.1.png"/>
          <p:cNvPicPr>
            <a:picLocks noChangeAspect="1" noChangeArrowheads="1"/>
          </p:cNvPicPr>
          <p:nvPr/>
        </p:nvPicPr>
        <p:blipFill>
          <a:blip r:embed="rId6"/>
          <a:srcRect/>
          <a:stretch>
            <a:fillRect/>
          </a:stretch>
        </p:blipFill>
        <p:spPr bwMode="auto">
          <a:xfrm>
            <a:off x="4462463" y="2222500"/>
            <a:ext cx="1852612" cy="1782763"/>
          </a:xfrm>
          <a:prstGeom prst="rect">
            <a:avLst/>
          </a:prstGeom>
          <a:noFill/>
          <a:ln w="9525">
            <a:noFill/>
            <a:miter lim="800000"/>
            <a:headEnd/>
            <a:tailEnd/>
          </a:ln>
        </p:spPr>
      </p:pic>
      <p:pic>
        <p:nvPicPr>
          <p:cNvPr id="57352" name="5 Imagen" descr="optimized2.1.png"/>
          <p:cNvPicPr>
            <a:picLocks noChangeAspect="1" noChangeArrowheads="1"/>
          </p:cNvPicPr>
          <p:nvPr/>
        </p:nvPicPr>
        <p:blipFill>
          <a:blip r:embed="rId7"/>
          <a:srcRect/>
          <a:stretch>
            <a:fillRect/>
          </a:stretch>
        </p:blipFill>
        <p:spPr bwMode="auto">
          <a:xfrm>
            <a:off x="4414838" y="4286250"/>
            <a:ext cx="2144712" cy="2062163"/>
          </a:xfrm>
          <a:prstGeom prst="rect">
            <a:avLst/>
          </a:prstGeom>
          <a:noFill/>
          <a:ln w="9525">
            <a:noFill/>
            <a:miter lim="800000"/>
            <a:headEnd/>
            <a:tailEnd/>
          </a:ln>
        </p:spPr>
      </p:pic>
      <p:sp>
        <p:nvSpPr>
          <p:cNvPr id="57353" name="10 Flecha abajo"/>
          <p:cNvSpPr>
            <a:spLocks noChangeArrowheads="1"/>
          </p:cNvSpPr>
          <p:nvPr/>
        </p:nvSpPr>
        <p:spPr bwMode="auto">
          <a:xfrm>
            <a:off x="3638550" y="4000500"/>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sp>
        <p:nvSpPr>
          <p:cNvPr id="57354" name="11 Flecha abajo"/>
          <p:cNvSpPr>
            <a:spLocks noChangeArrowheads="1"/>
          </p:cNvSpPr>
          <p:nvPr/>
        </p:nvSpPr>
        <p:spPr bwMode="auto">
          <a:xfrm>
            <a:off x="5148263" y="4000500"/>
            <a:ext cx="357187"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pic>
        <p:nvPicPr>
          <p:cNvPr id="57355" name="7 Imagen" descr="Imagenes4.png"/>
          <p:cNvPicPr>
            <a:picLocks noChangeAspect="1" noChangeArrowheads="1"/>
          </p:cNvPicPr>
          <p:nvPr/>
        </p:nvPicPr>
        <p:blipFill>
          <a:blip r:embed="rId8"/>
          <a:srcRect l="49583"/>
          <a:stretch>
            <a:fillRect/>
          </a:stretch>
        </p:blipFill>
        <p:spPr bwMode="auto">
          <a:xfrm>
            <a:off x="3348038" y="4711700"/>
            <a:ext cx="1008062" cy="1309688"/>
          </a:xfrm>
          <a:prstGeom prst="rect">
            <a:avLst/>
          </a:prstGeom>
          <a:noFill/>
          <a:ln w="9525">
            <a:noFill/>
            <a:miter lim="800000"/>
            <a:headEnd/>
            <a:tailEnd/>
          </a:ln>
        </p:spPr>
      </p:pic>
      <p:pic>
        <p:nvPicPr>
          <p:cNvPr id="57356" name="Picture 4" descr="C:\Users\Despacho\AppData\Local\Temp\ej_10_medium.png"/>
          <p:cNvPicPr>
            <a:picLocks noChangeAspect="1" noChangeArrowheads="1"/>
          </p:cNvPicPr>
          <p:nvPr/>
        </p:nvPicPr>
        <p:blipFill>
          <a:blip r:embed="rId9"/>
          <a:srcRect/>
          <a:stretch>
            <a:fillRect/>
          </a:stretch>
        </p:blipFill>
        <p:spPr bwMode="auto">
          <a:xfrm>
            <a:off x="7777163" y="4941888"/>
            <a:ext cx="1331912" cy="987425"/>
          </a:xfrm>
          <a:prstGeom prst="rect">
            <a:avLst/>
          </a:prstGeom>
          <a:noFill/>
          <a:ln w="9525">
            <a:noFill/>
            <a:miter lim="800000"/>
            <a:headEnd/>
            <a:tailEnd/>
          </a:ln>
        </p:spPr>
      </p:pic>
      <p:sp>
        <p:nvSpPr>
          <p:cNvPr id="57357" name="21 Flecha abajo"/>
          <p:cNvSpPr>
            <a:spLocks noChangeArrowheads="1"/>
          </p:cNvSpPr>
          <p:nvPr/>
        </p:nvSpPr>
        <p:spPr bwMode="auto">
          <a:xfrm>
            <a:off x="8247063" y="4005263"/>
            <a:ext cx="357187"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sp>
        <p:nvSpPr>
          <p:cNvPr id="57358" name="22 Flecha abajo"/>
          <p:cNvSpPr>
            <a:spLocks noChangeArrowheads="1"/>
          </p:cNvSpPr>
          <p:nvPr/>
        </p:nvSpPr>
        <p:spPr bwMode="auto">
          <a:xfrm>
            <a:off x="2051050" y="4005263"/>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sp>
        <p:nvSpPr>
          <p:cNvPr id="57359" name="24 Flecha abajo"/>
          <p:cNvSpPr>
            <a:spLocks noChangeArrowheads="1"/>
          </p:cNvSpPr>
          <p:nvPr/>
        </p:nvSpPr>
        <p:spPr bwMode="auto">
          <a:xfrm>
            <a:off x="539750" y="4005263"/>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pic>
        <p:nvPicPr>
          <p:cNvPr id="57360" name="Picture 2" descr="C:\Users\domingo\Desktop\INVESTIGACION\INVESTIGACION mallas\LCNpapermallas\graficas mallas\e9_bn_400x300.png"/>
          <p:cNvPicPr>
            <a:picLocks noChangeAspect="1" noChangeArrowheads="1"/>
          </p:cNvPicPr>
          <p:nvPr/>
        </p:nvPicPr>
        <p:blipFill>
          <a:blip r:embed="rId10"/>
          <a:srcRect/>
          <a:stretch>
            <a:fillRect/>
          </a:stretch>
        </p:blipFill>
        <p:spPr bwMode="auto">
          <a:xfrm>
            <a:off x="1374775" y="2222500"/>
            <a:ext cx="1757363" cy="1446213"/>
          </a:xfrm>
          <a:prstGeom prst="rect">
            <a:avLst/>
          </a:prstGeom>
          <a:noFill/>
          <a:ln w="9525">
            <a:noFill/>
            <a:miter lim="800000"/>
            <a:headEnd/>
            <a:tailEnd/>
          </a:ln>
        </p:spPr>
      </p:pic>
      <p:pic>
        <p:nvPicPr>
          <p:cNvPr id="57361" name="Picture 3" descr="C:\Users\domingo\Desktop\INVESTIGACION\INVESTIGACION mallas\LCNpapermallas\graficas mallas\e9_bn_800x400.png"/>
          <p:cNvPicPr>
            <a:picLocks noChangeAspect="1" noChangeArrowheads="1"/>
          </p:cNvPicPr>
          <p:nvPr/>
        </p:nvPicPr>
        <p:blipFill>
          <a:blip r:embed="rId11"/>
          <a:srcRect/>
          <a:stretch>
            <a:fillRect/>
          </a:stretch>
        </p:blipFill>
        <p:spPr bwMode="auto">
          <a:xfrm>
            <a:off x="1457325" y="4772025"/>
            <a:ext cx="1665288" cy="1366838"/>
          </a:xfrm>
          <a:prstGeom prst="rect">
            <a:avLst/>
          </a:prstGeom>
          <a:noFill/>
          <a:ln w="9525">
            <a:noFill/>
            <a:miter lim="800000"/>
            <a:headEnd/>
            <a:tailEnd/>
          </a:ln>
        </p:spPr>
      </p:pic>
      <p:pic>
        <p:nvPicPr>
          <p:cNvPr id="57362" name="Picture 5" descr="C:\Users\domingo\Desktop\INVESTIGACION\INVESTIGACION mallas\LCNpapermallas\graficas mallas\e10_520128_bn_400x300.png"/>
          <p:cNvPicPr>
            <a:picLocks noChangeAspect="1" noChangeArrowheads="1"/>
          </p:cNvPicPr>
          <p:nvPr/>
        </p:nvPicPr>
        <p:blipFill>
          <a:blip r:embed="rId12"/>
          <a:srcRect/>
          <a:stretch>
            <a:fillRect/>
          </a:stretch>
        </p:blipFill>
        <p:spPr bwMode="auto">
          <a:xfrm>
            <a:off x="7762875" y="2454275"/>
            <a:ext cx="1346200" cy="1108075"/>
          </a:xfrm>
          <a:prstGeom prst="rect">
            <a:avLst/>
          </a:prstGeom>
          <a:noFill/>
          <a:ln w="9525">
            <a:noFill/>
            <a:miter lim="800000"/>
            <a:headEnd/>
            <a:tailEnd/>
          </a:ln>
        </p:spPr>
      </p:pic>
      <p:sp>
        <p:nvSpPr>
          <p:cNvPr id="57363" name="25 Flecha abajo"/>
          <p:cNvSpPr>
            <a:spLocks noChangeArrowheads="1"/>
          </p:cNvSpPr>
          <p:nvPr/>
        </p:nvSpPr>
        <p:spPr bwMode="auto">
          <a:xfrm>
            <a:off x="6807200" y="4005263"/>
            <a:ext cx="357188" cy="428625"/>
          </a:xfrm>
          <a:prstGeom prst="downArrow">
            <a:avLst>
              <a:gd name="adj1" fmla="val 50000"/>
              <a:gd name="adj2" fmla="val 50000"/>
            </a:avLst>
          </a:prstGeom>
          <a:solidFill>
            <a:srgbClr val="00004D"/>
          </a:solidFill>
          <a:ln w="9525">
            <a:solidFill>
              <a:schemeClr val="tx1"/>
            </a:solidFill>
            <a:round/>
            <a:headEnd/>
            <a:tailEnd/>
          </a:ln>
          <a:effectLst>
            <a:outerShdw dist="38100" dir="2700000" algn="tl" rotWithShape="0">
              <a:srgbClr val="808080">
                <a:alpha val="39998"/>
              </a:srgbClr>
            </a:outerShdw>
          </a:effectLst>
        </p:spPr>
        <p:txBody>
          <a:bodyPr/>
          <a:lstStyle/>
          <a:p>
            <a:pPr algn="ctr"/>
            <a:endParaRPr lang="es-ES" altLang="es-ES"/>
          </a:p>
        </p:txBody>
      </p:sp>
      <p:pic>
        <p:nvPicPr>
          <p:cNvPr id="57364" name="Picture 6" descr="C:\Users\domingo\Desktop\INVESTIGACION\INVESTIGACION mallas\LCNpapermallas\graficas mallas\e10_201530_detail_bn_400x300.png"/>
          <p:cNvPicPr>
            <a:picLocks noChangeAspect="1" noChangeArrowheads="1"/>
          </p:cNvPicPr>
          <p:nvPr/>
        </p:nvPicPr>
        <p:blipFill>
          <a:blip r:embed="rId13"/>
          <a:srcRect/>
          <a:stretch>
            <a:fillRect/>
          </a:stretch>
        </p:blipFill>
        <p:spPr bwMode="auto">
          <a:xfrm>
            <a:off x="6318250" y="2444750"/>
            <a:ext cx="1266825" cy="1042988"/>
          </a:xfrm>
          <a:prstGeom prst="rect">
            <a:avLst/>
          </a:prstGeom>
          <a:noFill/>
          <a:ln w="9525">
            <a:noFill/>
            <a:miter lim="800000"/>
            <a:headEnd/>
            <a:tailEnd/>
          </a:ln>
        </p:spPr>
      </p:pic>
      <p:pic>
        <p:nvPicPr>
          <p:cNvPr id="57365" name="Picture 7" descr="C:\Users\domingo\Desktop\INVESTIGACION\INVESTIGACION mallas\LCNpapermallas\graficas mallas\e10_201530_detail_bn_800x400.png"/>
          <p:cNvPicPr>
            <a:picLocks noChangeAspect="1" noChangeArrowheads="1"/>
          </p:cNvPicPr>
          <p:nvPr/>
        </p:nvPicPr>
        <p:blipFill>
          <a:blip r:embed="rId14"/>
          <a:srcRect/>
          <a:stretch>
            <a:fillRect/>
          </a:stretch>
        </p:blipFill>
        <p:spPr bwMode="auto">
          <a:xfrm>
            <a:off x="6300788" y="4797425"/>
            <a:ext cx="1333500" cy="1096963"/>
          </a:xfrm>
          <a:prstGeom prst="rect">
            <a:avLst/>
          </a:prstGeom>
          <a:noFill/>
          <a:ln w="9525">
            <a:noFill/>
            <a:miter lim="800000"/>
            <a:headEnd/>
            <a:tailEnd/>
          </a:ln>
        </p:spPr>
      </p:pic>
      <p:sp>
        <p:nvSpPr>
          <p:cNvPr id="57366" name="1 Rectángulo"/>
          <p:cNvSpPr>
            <a:spLocks noChangeArrowheads="1"/>
          </p:cNvSpPr>
          <p:nvPr/>
        </p:nvSpPr>
        <p:spPr bwMode="auto">
          <a:xfrm>
            <a:off x="250825" y="1408113"/>
            <a:ext cx="9001125" cy="369887"/>
          </a:xfrm>
          <a:prstGeom prst="rect">
            <a:avLst/>
          </a:prstGeom>
          <a:noFill/>
          <a:ln w="9525">
            <a:noFill/>
            <a:miter lim="800000"/>
            <a:headEnd/>
            <a:tailEnd/>
          </a:ln>
        </p:spPr>
        <p:txBody>
          <a:bodyPr>
            <a:spAutoFit/>
          </a:bodyPr>
          <a:lstStyle/>
          <a:p>
            <a:r>
              <a:rPr lang="en-US" altLang="en-GB"/>
              <a:t>“</a:t>
            </a:r>
            <a:r>
              <a:rPr lang="en-US" altLang="es-ES"/>
              <a:t>m=6358</a:t>
            </a:r>
            <a:r>
              <a:rPr lang="en-US" altLang="en-GB"/>
              <a:t>”</a:t>
            </a:r>
            <a:r>
              <a:rPr lang="en-US" altLang="es-ES"/>
              <a:t>      </a:t>
            </a:r>
            <a:r>
              <a:rPr lang="en-US" altLang="en-GB"/>
              <a:t>“</a:t>
            </a:r>
            <a:r>
              <a:rPr lang="en-US" altLang="es-ES"/>
              <a:t>m=9176</a:t>
            </a:r>
            <a:r>
              <a:rPr lang="en-US" altLang="en-GB"/>
              <a:t>”</a:t>
            </a:r>
            <a:r>
              <a:rPr lang="en-US" altLang="es-ES"/>
              <a:t>          </a:t>
            </a:r>
            <a:r>
              <a:rPr lang="en-US" altLang="en-GB"/>
              <a:t>“</a:t>
            </a:r>
            <a:r>
              <a:rPr lang="en-US" altLang="es-ES"/>
              <a:t>m=11525</a:t>
            </a:r>
            <a:r>
              <a:rPr lang="en-US" altLang="en-GB"/>
              <a:t>”</a:t>
            </a:r>
            <a:r>
              <a:rPr lang="en-US" altLang="es-ES"/>
              <a:t>	</a:t>
            </a:r>
            <a:r>
              <a:rPr lang="en-US" altLang="en-GB"/>
              <a:t>“</a:t>
            </a:r>
            <a:r>
              <a:rPr lang="en-US" altLang="es-ES"/>
              <a:t>m=39617</a:t>
            </a:r>
            <a:r>
              <a:rPr lang="en-US" altLang="en-GB"/>
              <a:t>”</a:t>
            </a:r>
            <a:r>
              <a:rPr lang="en-US" altLang="es-ES"/>
              <a:t>     </a:t>
            </a:r>
            <a:r>
              <a:rPr lang="en-US" altLang="en-GB"/>
              <a:t>“</a:t>
            </a:r>
            <a:r>
              <a:rPr lang="en-US" altLang="es-ES"/>
              <a:t>m=201530</a:t>
            </a:r>
            <a:r>
              <a:rPr lang="en-US" altLang="en-GB"/>
              <a:t>”</a:t>
            </a:r>
            <a:r>
              <a:rPr lang="en-US" altLang="es-ES"/>
              <a:t>	  </a:t>
            </a:r>
            <a:r>
              <a:rPr lang="en-US" altLang="en-GB"/>
              <a:t>“</a:t>
            </a:r>
            <a:r>
              <a:rPr lang="en-US" altLang="es-ES"/>
              <a:t>m=520128</a:t>
            </a:r>
            <a:r>
              <a:rPr lang="en-US" altLang="en-GB"/>
              <a:t>”</a:t>
            </a:r>
            <a:endParaRPr lang="en-US" altLang="es-ES"/>
          </a:p>
        </p:txBody>
      </p:sp>
      <p:sp>
        <p:nvSpPr>
          <p:cNvPr id="57367" name="2 Rectángulo"/>
          <p:cNvSpPr>
            <a:spLocks noChangeArrowheads="1"/>
          </p:cNvSpPr>
          <p:nvPr/>
        </p:nvSpPr>
        <p:spPr bwMode="auto">
          <a:xfrm>
            <a:off x="485775" y="1700213"/>
            <a:ext cx="8623300" cy="647700"/>
          </a:xfrm>
          <a:prstGeom prst="rect">
            <a:avLst/>
          </a:prstGeom>
          <a:noFill/>
          <a:ln w="9525">
            <a:noFill/>
            <a:miter lim="800000"/>
            <a:headEnd/>
            <a:tailEnd/>
          </a:ln>
        </p:spPr>
        <p:txBody>
          <a:bodyPr>
            <a:spAutoFit/>
          </a:bodyPr>
          <a:lstStyle/>
          <a:p>
            <a:r>
              <a:rPr lang="en-US" altLang="es-ES"/>
              <a:t>Bunny           Tube 	    Bone 	          Screwdriver         Toroid           HR toroid	</a:t>
            </a:r>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107950" y="776288"/>
            <a:ext cx="9182100" cy="5029200"/>
          </a:xfrm>
        </p:spPr>
        <p:txBody>
          <a:bodyPr/>
          <a:lstStyle/>
          <a:p>
            <a:pPr marL="482600" lvl="1" indent="-482600" eaLnBrk="1" hangingPunct="1">
              <a:buClr>
                <a:schemeClr val="accent1"/>
              </a:buClr>
            </a:pPr>
            <a:r>
              <a:rPr lang="en-US" altLang="es-ES" sz="2800" smtClean="0">
                <a:ea typeface="ＭＳ Ｐゴシック" pitchFamily="34" charset="-128"/>
              </a:rPr>
              <a:t>During runtime of the main mesh optimization procedure, stall cycles of each parallel thread are in the range from 29%(1 core) to 58%(128 cores)</a:t>
            </a:r>
          </a:p>
          <a:p>
            <a:pPr eaLnBrk="1" hangingPunct="1"/>
            <a:r>
              <a:rPr lang="en-US" altLang="es-ES" sz="2800" smtClean="0">
                <a:ea typeface="ＭＳ Ｐゴシック" pitchFamily="34" charset="-128"/>
              </a:rPr>
              <a:t>These computation bottlenecks are located in:</a:t>
            </a:r>
          </a:p>
          <a:p>
            <a:pPr marL="482600" lvl="1" indent="-482600" eaLnBrk="1" hangingPunct="1"/>
            <a:r>
              <a:rPr lang="en-US" altLang="es-ES" smtClean="0">
                <a:solidFill>
                  <a:srgbClr val="FF0000"/>
                </a:solidFill>
                <a:ea typeface="ＭＳ Ｐゴシック" pitchFamily="34" charset="-128"/>
              </a:rPr>
              <a:t>double-precision floating-point units</a:t>
            </a:r>
            <a:r>
              <a:rPr lang="en-US" altLang="es-ES" smtClean="0">
                <a:ea typeface="ＭＳ Ｐゴシック" pitchFamily="34" charset="-128"/>
              </a:rPr>
              <a:t>: from 70%(1c) to 27%(128c) of stall cycles  </a:t>
            </a:r>
          </a:p>
          <a:p>
            <a:pPr marL="482600" lvl="1" indent="-482600" eaLnBrk="1" hangingPunct="1"/>
            <a:r>
              <a:rPr lang="en-US" altLang="es-ES" smtClean="0">
                <a:solidFill>
                  <a:srgbClr val="FF0000"/>
                </a:solidFill>
                <a:ea typeface="ＭＳ Ｐゴシック" pitchFamily="34" charset="-128"/>
              </a:rPr>
              <a:t>data loads</a:t>
            </a:r>
            <a:r>
              <a:rPr lang="en-US" altLang="es-ES" smtClean="0">
                <a:ea typeface="ＭＳ Ｐゴシック" pitchFamily="34" charset="-128"/>
              </a:rPr>
              <a:t>: from 16%(1c) to 55%(128c)</a:t>
            </a:r>
          </a:p>
          <a:p>
            <a:pPr lvl="2" eaLnBrk="1" hangingPunct="1"/>
            <a:r>
              <a:rPr lang="en-US" altLang="es-ES" smtClean="0">
                <a:ea typeface="ＭＳ Ｐゴシック" pitchFamily="34" charset="-128"/>
              </a:rPr>
              <a:t>cache memories: main source of data load stall cycles</a:t>
            </a:r>
          </a:p>
          <a:p>
            <a:pPr lvl="2" eaLnBrk="1" hangingPunct="1"/>
            <a:r>
              <a:rPr lang="en-US" altLang="es-ES" smtClean="0">
                <a:ea typeface="ＭＳ Ｐゴシック" pitchFamily="34" charset="-128"/>
              </a:rPr>
              <a:t>NUMA (Non-Uniform Memory Access) memory: less than 1% of data load stall cycles</a:t>
            </a:r>
          </a:p>
          <a:p>
            <a:pPr marL="482600" lvl="1" indent="-482600" eaLnBrk="1" hangingPunct="1"/>
            <a:r>
              <a:rPr lang="en-US" altLang="es-ES" smtClean="0">
                <a:solidFill>
                  <a:srgbClr val="FF0000"/>
                </a:solidFill>
                <a:ea typeface="ＭＳ Ｐゴシック" pitchFamily="34" charset="-128"/>
              </a:rPr>
              <a:t>branch instructions</a:t>
            </a:r>
            <a:r>
              <a:rPr lang="en-US" altLang="es-ES" smtClean="0">
                <a:ea typeface="ＭＳ Ｐゴシック" pitchFamily="34" charset="-128"/>
              </a:rPr>
              <a:t>: from 5%(1c) to 14%(128c)</a:t>
            </a:r>
          </a:p>
          <a:p>
            <a:pPr marL="482600" lvl="1" indent="-482600" eaLnBrk="1" hangingPunct="1"/>
            <a:r>
              <a:rPr lang="en-US" altLang="en-GB" smtClean="0">
                <a:solidFill>
                  <a:srgbClr val="FF0000"/>
                </a:solidFill>
                <a:ea typeface="ＭＳ Ｐゴシック" pitchFamily="34" charset="-128"/>
              </a:rPr>
              <a:t>“</a:t>
            </a:r>
            <a:r>
              <a:rPr lang="en-US" altLang="es-ES" smtClean="0">
                <a:solidFill>
                  <a:srgbClr val="FF0000"/>
                </a:solidFill>
                <a:ea typeface="ＭＳ Ｐゴシック" pitchFamily="34" charset="-128"/>
              </a:rPr>
              <a:t>no-operation</a:t>
            </a:r>
            <a:r>
              <a:rPr lang="en-US" altLang="en-GB" smtClean="0">
                <a:solidFill>
                  <a:srgbClr val="FF0000"/>
                </a:solidFill>
                <a:ea typeface="ＭＳ Ｐゴシック" pitchFamily="34" charset="-128"/>
              </a:rPr>
              <a:t>”</a:t>
            </a:r>
            <a:r>
              <a:rPr lang="en-US" altLang="es-ES" smtClean="0">
                <a:solidFill>
                  <a:srgbClr val="FF0000"/>
                </a:solidFill>
                <a:ea typeface="ＭＳ Ｐゴシック" pitchFamily="34" charset="-128"/>
              </a:rPr>
              <a:t> instructions (40%)</a:t>
            </a:r>
            <a:r>
              <a:rPr lang="en-US" altLang="es-ES" smtClean="0">
                <a:ea typeface="ＭＳ Ｐゴシック" pitchFamily="34" charset="-128"/>
              </a:rPr>
              <a:t>: caused by the long instruction format and compiler inefficiency</a:t>
            </a:r>
            <a:endParaRPr lang="es-ES" altLang="es-ES" smtClean="0">
              <a:ea typeface="ＭＳ Ｐゴシック" pitchFamily="34" charset="-128"/>
            </a:endParaRPr>
          </a:p>
        </p:txBody>
      </p:sp>
      <p:sp>
        <p:nvSpPr>
          <p:cNvPr id="58371"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Parallelism bottlenecks</a:t>
            </a:r>
            <a:endParaRPr lang="es-ES" altLang="es-ES" smtClean="0">
              <a:ea typeface="ＭＳ Ｐゴシック" pitchFamily="34"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box(in)">
                                      <p:cBhvr>
                                        <p:cTn id="12" dur="500"/>
                                        <p:tgtEl>
                                          <p:spTgt spid="16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box(in)">
                                      <p:cBhvr>
                                        <p:cTn id="17" dur="500"/>
                                        <p:tgtEl>
                                          <p:spTgt spid="168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box(in)">
                                      <p:cBhvr>
                                        <p:cTn id="22" dur="500"/>
                                        <p:tgtEl>
                                          <p:spTgt spid="168963">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68963">
                                            <p:txEl>
                                              <p:pRg st="4" end="4"/>
                                            </p:txEl>
                                          </p:spTgt>
                                        </p:tgtEl>
                                        <p:attrNameLst>
                                          <p:attrName>style.visibility</p:attrName>
                                        </p:attrNameLst>
                                      </p:cBhvr>
                                      <p:to>
                                        <p:strVal val="visible"/>
                                      </p:to>
                                    </p:set>
                                    <p:animEffect transition="in" filter="box(in)">
                                      <p:cBhvr>
                                        <p:cTn id="25" dur="500"/>
                                        <p:tgtEl>
                                          <p:spTgt spid="168963">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68963">
                                            <p:txEl>
                                              <p:pRg st="5" end="5"/>
                                            </p:txEl>
                                          </p:spTgt>
                                        </p:tgtEl>
                                        <p:attrNameLst>
                                          <p:attrName>style.visibility</p:attrName>
                                        </p:attrNameLst>
                                      </p:cBhvr>
                                      <p:to>
                                        <p:strVal val="visible"/>
                                      </p:to>
                                    </p:set>
                                    <p:animEffect transition="in" filter="box(in)">
                                      <p:cBhvr>
                                        <p:cTn id="28" dur="500"/>
                                        <p:tgtEl>
                                          <p:spTgt spid="16896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68963">
                                            <p:txEl>
                                              <p:pRg st="6" end="6"/>
                                            </p:txEl>
                                          </p:spTgt>
                                        </p:tgtEl>
                                        <p:attrNameLst>
                                          <p:attrName>style.visibility</p:attrName>
                                        </p:attrNameLst>
                                      </p:cBhvr>
                                      <p:to>
                                        <p:strVal val="visible"/>
                                      </p:to>
                                    </p:set>
                                    <p:animEffect transition="in" filter="box(in)">
                                      <p:cBhvr>
                                        <p:cTn id="33" dur="500"/>
                                        <p:tgtEl>
                                          <p:spTgt spid="16896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68963">
                                            <p:txEl>
                                              <p:pRg st="7" end="7"/>
                                            </p:txEl>
                                          </p:spTgt>
                                        </p:tgtEl>
                                        <p:attrNameLst>
                                          <p:attrName>style.visibility</p:attrName>
                                        </p:attrNameLst>
                                      </p:cBhvr>
                                      <p:to>
                                        <p:strVal val="visible"/>
                                      </p:to>
                                    </p:set>
                                    <p:animEffect transition="in" filter="box(in)">
                                      <p:cBhvr>
                                        <p:cTn id="38" dur="500"/>
                                        <p:tgtEl>
                                          <p:spTgt spid="168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42875"/>
            <a:ext cx="8001000" cy="1112838"/>
          </a:xfrm>
        </p:spPr>
        <p:txBody>
          <a:bodyPr/>
          <a:lstStyle/>
          <a:p>
            <a:pPr eaLnBrk="1" hangingPunct="1"/>
            <a:r>
              <a:rPr lang="en-US" altLang="es-ES" smtClean="0">
                <a:ea typeface="ＭＳ Ｐゴシック" pitchFamily="34" charset="-128"/>
              </a:rPr>
              <a:t>Influence of coloring algorithms on parallel performance</a:t>
            </a:r>
            <a:endParaRPr lang="es-ES" altLang="es-ES" smtClean="0">
              <a:ea typeface="ＭＳ Ｐゴシック" pitchFamily="34" charset="-128"/>
            </a:endParaRPr>
          </a:p>
        </p:txBody>
      </p:sp>
      <p:pic>
        <p:nvPicPr>
          <p:cNvPr id="5" name="Picture 2"/>
          <p:cNvPicPr>
            <a:picLocks noChangeAspect="1" noChangeArrowheads="1"/>
          </p:cNvPicPr>
          <p:nvPr/>
        </p:nvPicPr>
        <p:blipFill>
          <a:blip r:embed="rId3"/>
          <a:srcRect/>
          <a:stretch>
            <a:fillRect/>
          </a:stretch>
        </p:blipFill>
        <p:spPr bwMode="auto">
          <a:xfrm>
            <a:off x="2339975" y="1412875"/>
            <a:ext cx="1619250" cy="1924050"/>
          </a:xfrm>
          <a:prstGeom prst="rect">
            <a:avLst/>
          </a:prstGeom>
          <a:noFill/>
          <a:ln w="9525">
            <a:noFill/>
            <a:miter lim="800000"/>
            <a:headEnd/>
            <a:tailEnd/>
          </a:ln>
        </p:spPr>
      </p:pic>
      <p:sp>
        <p:nvSpPr>
          <p:cNvPr id="6" name="5 CuadroTexto"/>
          <p:cNvSpPr txBox="1">
            <a:spLocks noChangeArrowheads="1"/>
          </p:cNvSpPr>
          <p:nvPr/>
        </p:nvSpPr>
        <p:spPr bwMode="auto">
          <a:xfrm>
            <a:off x="4427538" y="1857375"/>
            <a:ext cx="2592387" cy="1200150"/>
          </a:xfrm>
          <a:prstGeom prst="rect">
            <a:avLst/>
          </a:prstGeom>
          <a:noFill/>
          <a:ln w="9525">
            <a:noFill/>
            <a:miter lim="800000"/>
            <a:headEnd/>
            <a:tailEnd/>
          </a:ln>
        </p:spPr>
        <p:txBody>
          <a:bodyPr>
            <a:spAutoFit/>
          </a:bodyPr>
          <a:lstStyle/>
          <a:p>
            <a:pPr algn="ctr"/>
            <a:r>
              <a:rPr lang="en-US" altLang="es-ES" b="1">
                <a:solidFill>
                  <a:srgbClr val="FF0000"/>
                </a:solidFill>
              </a:rPr>
              <a:t>Distance-1 coloring </a:t>
            </a:r>
            <a:r>
              <a:rPr lang="en-US" altLang="es-ES" b="1"/>
              <a:t>: adjacent nodes do not have the same color</a:t>
            </a:r>
            <a:endParaRPr lang="es-ES" altLang="es-ES" b="1"/>
          </a:p>
        </p:txBody>
      </p:sp>
      <p:pic>
        <p:nvPicPr>
          <p:cNvPr id="8" name="Picture 4" descr="File:Independent set graph.svg"/>
          <p:cNvPicPr>
            <a:picLocks noChangeAspect="1" noChangeArrowheads="1"/>
          </p:cNvPicPr>
          <p:nvPr/>
        </p:nvPicPr>
        <p:blipFill>
          <a:blip r:embed="rId4"/>
          <a:srcRect/>
          <a:stretch>
            <a:fillRect/>
          </a:stretch>
        </p:blipFill>
        <p:spPr bwMode="auto">
          <a:xfrm>
            <a:off x="1763713" y="3608388"/>
            <a:ext cx="2663825" cy="2663825"/>
          </a:xfrm>
          <a:prstGeom prst="rect">
            <a:avLst/>
          </a:prstGeom>
          <a:noFill/>
          <a:ln w="9525">
            <a:noFill/>
            <a:miter lim="800000"/>
            <a:headEnd/>
            <a:tailEnd/>
          </a:ln>
        </p:spPr>
      </p:pic>
      <p:sp>
        <p:nvSpPr>
          <p:cNvPr id="9" name="8 CuadroTexto"/>
          <p:cNvSpPr txBox="1">
            <a:spLocks noChangeArrowheads="1"/>
          </p:cNvSpPr>
          <p:nvPr/>
        </p:nvSpPr>
        <p:spPr bwMode="auto">
          <a:xfrm>
            <a:off x="4500563" y="4076700"/>
            <a:ext cx="2592387" cy="923925"/>
          </a:xfrm>
          <a:prstGeom prst="rect">
            <a:avLst/>
          </a:prstGeom>
          <a:noFill/>
          <a:ln w="9525">
            <a:noFill/>
            <a:miter lim="800000"/>
            <a:headEnd/>
            <a:tailEnd/>
          </a:ln>
        </p:spPr>
        <p:txBody>
          <a:bodyPr>
            <a:spAutoFit/>
          </a:bodyPr>
          <a:lstStyle/>
          <a:p>
            <a:pPr algn="ctr"/>
            <a:r>
              <a:rPr lang="en-US" altLang="es-ES" b="1"/>
              <a:t>An </a:t>
            </a:r>
            <a:r>
              <a:rPr lang="en-US" altLang="es-ES" b="1">
                <a:solidFill>
                  <a:srgbClr val="FF0000"/>
                </a:solidFill>
              </a:rPr>
              <a:t>independent set </a:t>
            </a:r>
            <a:r>
              <a:rPr lang="en-US" altLang="es-ES" b="1"/>
              <a:t>of a graph is a set of not adjacent vertices</a:t>
            </a:r>
            <a:endParaRPr lang="es-ES" altLang="es-ES" b="1"/>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285750" y="1268413"/>
            <a:ext cx="8477250" cy="1873250"/>
          </a:xfrm>
        </p:spPr>
        <p:txBody>
          <a:bodyPr/>
          <a:lstStyle/>
          <a:p>
            <a:pPr eaLnBrk="1" hangingPunct="1"/>
            <a:r>
              <a:rPr lang="en-US" altLang="es-ES" sz="3200" smtClean="0">
                <a:ea typeface="ＭＳ Ｐゴシック" pitchFamily="34" charset="-128"/>
              </a:rPr>
              <a:t>Speed-up achieved by the complete parallel algorithm (pSUS) depends on the mesh coloring algorithm</a:t>
            </a:r>
            <a:endParaRPr lang="es-ES" altLang="es-ES" sz="3200" smtClean="0">
              <a:ea typeface="ＭＳ Ｐゴシック" pitchFamily="34" charset="-128"/>
            </a:endParaRPr>
          </a:p>
        </p:txBody>
      </p:sp>
      <p:sp>
        <p:nvSpPr>
          <p:cNvPr id="60419" name="Rectangle 2"/>
          <p:cNvSpPr>
            <a:spLocks noGrp="1" noChangeArrowheads="1"/>
          </p:cNvSpPr>
          <p:nvPr>
            <p:ph type="title"/>
          </p:nvPr>
        </p:nvSpPr>
        <p:spPr>
          <a:xfrm>
            <a:off x="609600" y="142875"/>
            <a:ext cx="8001000" cy="1112838"/>
          </a:xfrm>
        </p:spPr>
        <p:txBody>
          <a:bodyPr/>
          <a:lstStyle/>
          <a:p>
            <a:pPr eaLnBrk="1" hangingPunct="1"/>
            <a:r>
              <a:rPr lang="en-US" altLang="es-ES" smtClean="0">
                <a:ea typeface="ＭＳ Ｐゴシック" pitchFamily="34" charset="-128"/>
              </a:rPr>
              <a:t>Influence of coloring algorithms on parallel performance</a:t>
            </a:r>
            <a:endParaRPr lang="es-ES" altLang="es-ES" smtClean="0">
              <a:ea typeface="ＭＳ Ｐゴシック" pitchFamily="34" charset="-128"/>
            </a:endParaRPr>
          </a:p>
        </p:txBody>
      </p:sp>
      <p:pic>
        <p:nvPicPr>
          <p:cNvPr id="5" name="4 Imagen"/>
          <p:cNvPicPr>
            <a:picLocks noChangeAspect="1"/>
          </p:cNvPicPr>
          <p:nvPr/>
        </p:nvPicPr>
        <p:blipFill>
          <a:blip r:embed="rId3"/>
          <a:srcRect/>
          <a:stretch>
            <a:fillRect/>
          </a:stretch>
        </p:blipFill>
        <p:spPr bwMode="auto">
          <a:xfrm>
            <a:off x="2162175" y="2997200"/>
            <a:ext cx="6713538" cy="3248025"/>
          </a:xfrm>
          <a:prstGeom prst="rect">
            <a:avLst/>
          </a:prstGeom>
          <a:noFill/>
          <a:ln w="9525">
            <a:noFill/>
            <a:miter lim="800000"/>
            <a:headEnd/>
            <a:tailEnd/>
          </a:ln>
        </p:spPr>
      </p:pic>
      <p:pic>
        <p:nvPicPr>
          <p:cNvPr id="6" name="Picture 3"/>
          <p:cNvPicPr>
            <a:picLocks noChangeAspect="1"/>
          </p:cNvPicPr>
          <p:nvPr/>
        </p:nvPicPr>
        <p:blipFill>
          <a:blip r:embed="rId4"/>
          <a:srcRect/>
          <a:stretch>
            <a:fillRect/>
          </a:stretch>
        </p:blipFill>
        <p:spPr bwMode="auto">
          <a:xfrm>
            <a:off x="611188" y="3284538"/>
            <a:ext cx="1223962" cy="2536825"/>
          </a:xfrm>
          <a:prstGeom prst="rect">
            <a:avLst/>
          </a:prstGeom>
          <a:noFill/>
          <a:ln w="9525">
            <a:noFill/>
            <a:miter lim="800000"/>
            <a:headEnd/>
            <a:tailEnd/>
          </a:ln>
        </p:spPr>
      </p:pic>
      <p:sp>
        <p:nvSpPr>
          <p:cNvPr id="7" name="6 CuadroTexto"/>
          <p:cNvSpPr txBox="1">
            <a:spLocks noChangeArrowheads="1"/>
          </p:cNvSpPr>
          <p:nvPr/>
        </p:nvSpPr>
        <p:spPr bwMode="auto">
          <a:xfrm>
            <a:off x="395288" y="5661025"/>
            <a:ext cx="1368425" cy="369888"/>
          </a:xfrm>
          <a:prstGeom prst="rect">
            <a:avLst/>
          </a:prstGeom>
          <a:noFill/>
          <a:ln w="9525">
            <a:noFill/>
            <a:miter lim="800000"/>
            <a:headEnd/>
            <a:tailEnd/>
          </a:ln>
        </p:spPr>
        <p:txBody>
          <a:bodyPr>
            <a:spAutoFit/>
          </a:bodyPr>
          <a:lstStyle/>
          <a:p>
            <a:pPr algn="ctr"/>
            <a:r>
              <a:rPr lang="es-ES" altLang="es-ES"/>
              <a:t>m=39617</a:t>
            </a:r>
          </a:p>
        </p:txBody>
      </p:sp>
      <p:sp>
        <p:nvSpPr>
          <p:cNvPr id="8" name="7 Rectángulo redondeado"/>
          <p:cNvSpPr>
            <a:spLocks noChangeArrowheads="1"/>
          </p:cNvSpPr>
          <p:nvPr/>
        </p:nvSpPr>
        <p:spPr bwMode="auto">
          <a:xfrm>
            <a:off x="6516688" y="2997200"/>
            <a:ext cx="2087562" cy="431800"/>
          </a:xfrm>
          <a:prstGeom prst="roundRect">
            <a:avLst>
              <a:gd name="adj" fmla="val 16667"/>
            </a:avLst>
          </a:prstGeom>
          <a:noFill/>
          <a:ln w="38100">
            <a:solidFill>
              <a:srgbClr val="FF0000"/>
            </a:solidFill>
            <a:round/>
            <a:headEnd type="none" w="sm" len="sm"/>
            <a:tailEnd type="stealth" w="med" len="lg"/>
          </a:ln>
        </p:spPr>
        <p:txBody>
          <a:bodyPr/>
          <a:lstStyle/>
          <a:p>
            <a:pPr eaLnBrk="0" hangingPunct="0"/>
            <a:endParaRPr lang="es-ES" altLang="es-ES" sz="2400">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0" y="1143000"/>
            <a:ext cx="9286875" cy="4541838"/>
          </a:xfrm>
        </p:spPr>
        <p:txBody>
          <a:bodyPr/>
          <a:lstStyle/>
          <a:p>
            <a:pPr eaLnBrk="1" hangingPunct="1">
              <a:lnSpc>
                <a:spcPct val="80000"/>
              </a:lnSpc>
            </a:pPr>
            <a:r>
              <a:rPr lang="en-US" altLang="es-ES" sz="3200" smtClean="0">
                <a:ea typeface="ＭＳ Ｐゴシック" pitchFamily="34" charset="-128"/>
              </a:rPr>
              <a:t>We propose a </a:t>
            </a:r>
            <a:r>
              <a:rPr lang="en-US" altLang="es-ES" sz="3200" smtClean="0">
                <a:solidFill>
                  <a:srgbClr val="FF0000"/>
                </a:solidFill>
                <a:ea typeface="ＭＳ Ｐゴシック" pitchFamily="34" charset="-128"/>
              </a:rPr>
              <a:t>new parallel algorithm </a:t>
            </a:r>
            <a:r>
              <a:rPr lang="en-US" altLang="es-ES" sz="3200" smtClean="0">
                <a:ea typeface="ＭＳ Ｐゴシック" pitchFamily="34" charset="-128"/>
              </a:rPr>
              <a:t>for simultaneous untangling and smoothing of tetrahedral meshes </a:t>
            </a:r>
            <a:r>
              <a:rPr lang="en-US" altLang="es-ES" sz="3200" b="0" smtClean="0">
                <a:ea typeface="ＭＳ Ｐゴシック" pitchFamily="34" charset="-128"/>
              </a:rPr>
              <a:t>(it is a tetrahedral mesh optimization method)</a:t>
            </a:r>
          </a:p>
          <a:p>
            <a:pPr eaLnBrk="1" hangingPunct="1">
              <a:lnSpc>
                <a:spcPct val="80000"/>
              </a:lnSpc>
            </a:pPr>
            <a:r>
              <a:rPr lang="en-US" altLang="es-ES" sz="3200" smtClean="0">
                <a:ea typeface="ＭＳ Ｐゴシック" pitchFamily="34" charset="-128"/>
              </a:rPr>
              <a:t>We also provide a detailed analysis of its parallelization on a </a:t>
            </a:r>
            <a:r>
              <a:rPr lang="en-US" altLang="es-ES" sz="3200" smtClean="0">
                <a:solidFill>
                  <a:srgbClr val="FF0000"/>
                </a:solidFill>
                <a:ea typeface="ＭＳ Ｐゴシック" pitchFamily="34" charset="-128"/>
              </a:rPr>
              <a:t>many-core computer</a:t>
            </a:r>
            <a:r>
              <a:rPr lang="en-US" altLang="es-ES" sz="3200" smtClean="0">
                <a:ea typeface="ＭＳ Ｐゴシック" pitchFamily="34" charset="-128"/>
              </a:rPr>
              <a:t>:</a:t>
            </a:r>
          </a:p>
          <a:p>
            <a:pPr lvl="1" eaLnBrk="1" hangingPunct="1">
              <a:lnSpc>
                <a:spcPct val="80000"/>
              </a:lnSpc>
            </a:pPr>
            <a:r>
              <a:rPr lang="en-US" altLang="es-ES" sz="2800" smtClean="0">
                <a:ea typeface="ＭＳ Ｐゴシック" pitchFamily="34" charset="-128"/>
              </a:rPr>
              <a:t>parallel scalability</a:t>
            </a:r>
          </a:p>
          <a:p>
            <a:pPr lvl="1" eaLnBrk="1" hangingPunct="1">
              <a:lnSpc>
                <a:spcPct val="80000"/>
              </a:lnSpc>
            </a:pPr>
            <a:r>
              <a:rPr lang="en-US" altLang="es-ES" sz="2800" smtClean="0">
                <a:ea typeface="ＭＳ Ｐゴシック" pitchFamily="34" charset="-128"/>
              </a:rPr>
              <a:t>load balancing</a:t>
            </a:r>
          </a:p>
          <a:p>
            <a:pPr lvl="1" eaLnBrk="1" hangingPunct="1">
              <a:lnSpc>
                <a:spcPct val="80000"/>
              </a:lnSpc>
            </a:pPr>
            <a:r>
              <a:rPr lang="en-US" altLang="es-ES" sz="2800" smtClean="0">
                <a:ea typeface="ＭＳ Ｐゴシック" pitchFamily="34" charset="-128"/>
              </a:rPr>
              <a:t>parallelism bottlenecks</a:t>
            </a:r>
          </a:p>
          <a:p>
            <a:pPr lvl="1" eaLnBrk="1" hangingPunct="1">
              <a:lnSpc>
                <a:spcPct val="80000"/>
              </a:lnSpc>
            </a:pPr>
            <a:r>
              <a:rPr lang="en-US" altLang="es-ES" sz="2800" smtClean="0">
                <a:ea typeface="ＭＳ Ｐゴシック" pitchFamily="34" charset="-128"/>
              </a:rPr>
              <a:t>influence of 3 graph coloring algorithms </a:t>
            </a:r>
          </a:p>
        </p:txBody>
      </p:sp>
      <p:sp>
        <p:nvSpPr>
          <p:cNvPr id="9219" name="Rectangle 2"/>
          <p:cNvSpPr>
            <a:spLocks noGrp="1" noChangeArrowheads="1"/>
          </p:cNvSpPr>
          <p:nvPr>
            <p:ph type="title"/>
          </p:nvPr>
        </p:nvSpPr>
        <p:spPr>
          <a:xfrm>
            <a:off x="457200" y="142875"/>
            <a:ext cx="8229600" cy="577850"/>
          </a:xfrm>
        </p:spPr>
        <p:txBody>
          <a:bodyPr/>
          <a:lstStyle/>
          <a:p>
            <a:pPr eaLnBrk="1" hangingPunct="1"/>
            <a:r>
              <a:rPr lang="en-US" altLang="es-ES" smtClean="0">
                <a:ea typeface="ＭＳ Ｐゴシック" pitchFamily="34" charset="-128"/>
              </a:rPr>
              <a:t>Outline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ox(in)">
                                      <p:cBhvr>
                                        <p:cTn id="12" dur="500"/>
                                        <p:tgtEl>
                                          <p:spTgt spid="512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ox(in)">
                                      <p:cBhvr>
                                        <p:cTn id="15" dur="500"/>
                                        <p:tgtEl>
                                          <p:spTgt spid="512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box(in)">
                                      <p:cBhvr>
                                        <p:cTn id="18" dur="500"/>
                                        <p:tgtEl>
                                          <p:spTgt spid="5123">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box(in)">
                                      <p:cBhvr>
                                        <p:cTn id="21" dur="500"/>
                                        <p:tgtEl>
                                          <p:spTgt spid="5123">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123">
                                            <p:txEl>
                                              <p:pRg st="5" end="5"/>
                                            </p:txEl>
                                          </p:spTgt>
                                        </p:tgtEl>
                                        <p:attrNameLst>
                                          <p:attrName>style.visibility</p:attrName>
                                        </p:attrNameLst>
                                      </p:cBhvr>
                                      <p:to>
                                        <p:strVal val="visible"/>
                                      </p:to>
                                    </p:set>
                                    <p:animEffect transition="in" filter="box(in)">
                                      <p:cBhvr>
                                        <p:cTn id="24"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285750" y="776288"/>
            <a:ext cx="8477250" cy="5029200"/>
          </a:xfrm>
        </p:spPr>
        <p:txBody>
          <a:bodyPr/>
          <a:lstStyle/>
          <a:p>
            <a:pPr eaLnBrk="1" hangingPunct="1"/>
            <a:r>
              <a:rPr lang="en-US" altLang="es-ES" sz="3200" smtClean="0">
                <a:ea typeface="ＭＳ Ｐゴシック" pitchFamily="34" charset="-128"/>
              </a:rPr>
              <a:t>Our approach to tetrahedral mesh optimization</a:t>
            </a:r>
          </a:p>
          <a:p>
            <a:pPr eaLnBrk="1" hangingPunct="1"/>
            <a:r>
              <a:rPr lang="en-US" altLang="es-ES" sz="3200" smtClean="0">
                <a:ea typeface="ＭＳ Ｐゴシック" pitchFamily="34" charset="-128"/>
              </a:rPr>
              <a:t>The novel parallel algorithm</a:t>
            </a:r>
          </a:p>
          <a:p>
            <a:pPr eaLnBrk="1" hangingPunct="1"/>
            <a:r>
              <a:rPr lang="en-US" altLang="es-ES" sz="3200" smtClean="0">
                <a:ea typeface="ＭＳ Ｐゴシック" pitchFamily="34" charset="-128"/>
              </a:rPr>
              <a:t>Experimental methodology</a:t>
            </a:r>
          </a:p>
          <a:p>
            <a:pPr eaLnBrk="1" hangingPunct="1"/>
            <a:r>
              <a:rPr lang="en-US" altLang="es-ES" sz="3200" smtClean="0">
                <a:ea typeface="ＭＳ Ｐゴシック" pitchFamily="34" charset="-128"/>
              </a:rPr>
              <a:t>Performance scalability</a:t>
            </a:r>
          </a:p>
          <a:p>
            <a:pPr eaLnBrk="1" hangingPunct="1"/>
            <a:r>
              <a:rPr lang="en-US" altLang="es-ES" sz="3200" smtClean="0">
                <a:ea typeface="ＭＳ Ｐゴシック" pitchFamily="34" charset="-128"/>
              </a:rPr>
              <a:t>Load balancing</a:t>
            </a:r>
          </a:p>
          <a:p>
            <a:pPr eaLnBrk="1" hangingPunct="1"/>
            <a:r>
              <a:rPr lang="en-US" altLang="es-ES" sz="3200" smtClean="0">
                <a:ea typeface="ＭＳ Ｐゴシック" pitchFamily="34" charset="-128"/>
              </a:rPr>
              <a:t>Influence of coloring algorithms on parallel performance</a:t>
            </a:r>
          </a:p>
          <a:p>
            <a:pPr eaLnBrk="1" hangingPunct="1"/>
            <a:r>
              <a:rPr lang="en-US" altLang="es-ES" sz="3200" smtClean="0">
                <a:ea typeface="ＭＳ Ｐゴシック" pitchFamily="34" charset="-128"/>
              </a:rPr>
              <a:t>Conclusions and future work</a:t>
            </a:r>
            <a:endParaRPr lang="es-ES" altLang="es-ES" sz="3200" smtClean="0">
              <a:ea typeface="ＭＳ Ｐゴシック" pitchFamily="34" charset="-128"/>
            </a:endParaRPr>
          </a:p>
        </p:txBody>
      </p:sp>
      <p:sp>
        <p:nvSpPr>
          <p:cNvPr id="10243" name="Rectangle 2"/>
          <p:cNvSpPr>
            <a:spLocks noGrp="1" noChangeArrowheads="1"/>
          </p:cNvSpPr>
          <p:nvPr>
            <p:ph type="title"/>
          </p:nvPr>
        </p:nvSpPr>
        <p:spPr>
          <a:xfrm>
            <a:off x="609600" y="142875"/>
            <a:ext cx="8001000" cy="577850"/>
          </a:xfrm>
        </p:spPr>
        <p:txBody>
          <a:bodyPr/>
          <a:lstStyle/>
          <a:p>
            <a:pPr eaLnBrk="1" hangingPunct="1"/>
            <a:r>
              <a:rPr lang="en-US" altLang="es-ES" smtClean="0">
                <a:ea typeface="ＭＳ Ｐゴシック" pitchFamily="34" charset="-128"/>
              </a:rPr>
              <a:t>Summary</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in)">
                                      <p:cBhvr>
                                        <p:cTn id="7" dur="5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box(in)">
                                      <p:cBhvr>
                                        <p:cTn id="12" dur="500"/>
                                        <p:tgtEl>
                                          <p:spTgt spid="16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box(in)">
                                      <p:cBhvr>
                                        <p:cTn id="17" dur="500"/>
                                        <p:tgtEl>
                                          <p:spTgt spid="168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box(in)">
                                      <p:cBhvr>
                                        <p:cTn id="22" dur="500"/>
                                        <p:tgtEl>
                                          <p:spTgt spid="168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8963">
                                            <p:txEl>
                                              <p:pRg st="4" end="4"/>
                                            </p:txEl>
                                          </p:spTgt>
                                        </p:tgtEl>
                                        <p:attrNameLst>
                                          <p:attrName>style.visibility</p:attrName>
                                        </p:attrNameLst>
                                      </p:cBhvr>
                                      <p:to>
                                        <p:strVal val="visible"/>
                                      </p:to>
                                    </p:set>
                                    <p:animEffect transition="in" filter="box(in)">
                                      <p:cBhvr>
                                        <p:cTn id="27" dur="500"/>
                                        <p:tgtEl>
                                          <p:spTgt spid="168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8963">
                                            <p:txEl>
                                              <p:pRg st="5" end="5"/>
                                            </p:txEl>
                                          </p:spTgt>
                                        </p:tgtEl>
                                        <p:attrNameLst>
                                          <p:attrName>style.visibility</p:attrName>
                                        </p:attrNameLst>
                                      </p:cBhvr>
                                      <p:to>
                                        <p:strVal val="visible"/>
                                      </p:to>
                                    </p:set>
                                    <p:animEffect transition="in" filter="box(in)">
                                      <p:cBhvr>
                                        <p:cTn id="32" dur="500"/>
                                        <p:tgtEl>
                                          <p:spTgt spid="1689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8963">
                                            <p:txEl>
                                              <p:pRg st="6" end="6"/>
                                            </p:txEl>
                                          </p:spTgt>
                                        </p:tgtEl>
                                        <p:attrNameLst>
                                          <p:attrName>style.visibility</p:attrName>
                                        </p:attrNameLst>
                                      </p:cBhvr>
                                      <p:to>
                                        <p:strVal val="visible"/>
                                      </p:to>
                                    </p:set>
                                    <p:animEffect transition="in" filter="box(in)">
                                      <p:cBhvr>
                                        <p:cTn id="37" dur="500"/>
                                        <p:tgtEl>
                                          <p:spTgt spid="168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a:srcRect/>
          <a:stretch>
            <a:fillRect/>
          </a:stretch>
        </p:blipFill>
        <p:spPr bwMode="auto">
          <a:xfrm>
            <a:off x="125413" y="1577975"/>
            <a:ext cx="3686175" cy="4443413"/>
          </a:xfrm>
          <a:prstGeom prst="rect">
            <a:avLst/>
          </a:prstGeom>
          <a:noFill/>
          <a:ln w="57150">
            <a:noFill/>
            <a:miter lim="800000"/>
            <a:headEnd/>
            <a:tailEnd/>
          </a:ln>
        </p:spPr>
      </p:pic>
      <p:sp>
        <p:nvSpPr>
          <p:cNvPr id="11267" name="Rectangle 41"/>
          <p:cNvSpPr>
            <a:spLocks noGrp="1" noChangeArrowheads="1"/>
          </p:cNvSpPr>
          <p:nvPr>
            <p:ph type="title"/>
          </p:nvPr>
        </p:nvSpPr>
        <p:spPr>
          <a:xfrm>
            <a:off x="125413" y="115888"/>
            <a:ext cx="8918575" cy="908050"/>
          </a:xfrm>
          <a:solidFill>
            <a:schemeClr val="accent2"/>
          </a:solidFill>
        </p:spPr>
        <p:txBody>
          <a:bodyPr/>
          <a:lstStyle/>
          <a:p>
            <a:pPr marL="3944938" indent="-3944938"/>
            <a:r>
              <a:rPr lang="en-US" altLang="es-ES" sz="3600" smtClean="0">
                <a:latin typeface="Trebuchet MS" pitchFamily="34" charset="0"/>
                <a:ea typeface="ＭＳ Ｐゴシック" pitchFamily="34" charset="-128"/>
              </a:rPr>
              <a:t>Meccano method: </a:t>
            </a:r>
            <a:r>
              <a:rPr lang="en-US" altLang="es-ES" sz="2800" smtClean="0">
                <a:latin typeface="Trebuchet MS" pitchFamily="34" charset="0"/>
                <a:ea typeface="ＭＳ Ｐゴシック" pitchFamily="34" charset="-128"/>
              </a:rPr>
              <a:t>Partition and surface parameterization</a:t>
            </a:r>
            <a:endParaRPr lang="es-ES" altLang="es-ES" sz="3600" smtClean="0">
              <a:latin typeface="Trebuchet MS" pitchFamily="34" charset="0"/>
              <a:ea typeface="ＭＳ Ｐゴシック" pitchFamily="34" charset="-128"/>
            </a:endParaRPr>
          </a:p>
        </p:txBody>
      </p:sp>
      <p:sp>
        <p:nvSpPr>
          <p:cNvPr id="8" name="Rectangle 38"/>
          <p:cNvSpPr>
            <a:spLocks noChangeArrowheads="1"/>
          </p:cNvSpPr>
          <p:nvPr/>
        </p:nvSpPr>
        <p:spPr bwMode="auto">
          <a:xfrm>
            <a:off x="528638" y="5929313"/>
            <a:ext cx="3200400" cy="585787"/>
          </a:xfrm>
          <a:prstGeom prst="rect">
            <a:avLst/>
          </a:prstGeom>
          <a:noFill/>
          <a:ln w="31750" algn="ctr">
            <a:noFill/>
            <a:miter lim="800000"/>
            <a:headEnd/>
            <a:tailEnd/>
          </a:ln>
        </p:spPr>
        <p:txBody>
          <a:bodyPr>
            <a:spAutoFit/>
          </a:bodyPr>
          <a:lstStyle/>
          <a:p>
            <a:pPr algn="ctr">
              <a:defRPr/>
            </a:pPr>
            <a:r>
              <a:rPr lang="en-US" sz="1600" b="1" i="1" dirty="0">
                <a:solidFill>
                  <a:srgbClr val="000000"/>
                </a:solidFill>
                <a:latin typeface="+mj-lt"/>
                <a:ea typeface="+mn-ea"/>
                <a:cs typeface="Arial" charset="0"/>
              </a:rPr>
              <a:t>Partition of the input surface triangulation</a:t>
            </a:r>
          </a:p>
        </p:txBody>
      </p:sp>
      <p:pic>
        <p:nvPicPr>
          <p:cNvPr id="11269" name="Picture 2"/>
          <p:cNvPicPr>
            <a:picLocks noChangeAspect="1" noChangeArrowheads="1"/>
          </p:cNvPicPr>
          <p:nvPr/>
        </p:nvPicPr>
        <p:blipFill>
          <a:blip r:embed="rId4"/>
          <a:srcRect/>
          <a:stretch>
            <a:fillRect/>
          </a:stretch>
        </p:blipFill>
        <p:spPr bwMode="auto">
          <a:xfrm>
            <a:off x="5589588" y="1671638"/>
            <a:ext cx="3454400" cy="4089400"/>
          </a:xfrm>
          <a:prstGeom prst="rect">
            <a:avLst/>
          </a:prstGeom>
          <a:noFill/>
          <a:ln w="57150">
            <a:noFill/>
            <a:miter lim="800000"/>
            <a:headEnd/>
            <a:tailEnd/>
          </a:ln>
        </p:spPr>
      </p:pic>
      <p:sp>
        <p:nvSpPr>
          <p:cNvPr id="14" name="Rectangle 38"/>
          <p:cNvSpPr>
            <a:spLocks noChangeArrowheads="1"/>
          </p:cNvSpPr>
          <p:nvPr/>
        </p:nvSpPr>
        <p:spPr bwMode="auto">
          <a:xfrm>
            <a:off x="5867400" y="5805488"/>
            <a:ext cx="2878138" cy="338137"/>
          </a:xfrm>
          <a:prstGeom prst="rect">
            <a:avLst/>
          </a:prstGeom>
          <a:noFill/>
          <a:ln w="31750" algn="ctr">
            <a:noFill/>
            <a:miter lim="800000"/>
            <a:headEnd/>
            <a:tailEnd/>
          </a:ln>
        </p:spPr>
        <p:txBody>
          <a:bodyPr>
            <a:spAutoFit/>
          </a:bodyPr>
          <a:lstStyle/>
          <a:p>
            <a:pPr algn="ctr">
              <a:defRPr/>
            </a:pPr>
            <a:r>
              <a:rPr lang="en-US" sz="1600" b="1" i="1" dirty="0">
                <a:solidFill>
                  <a:srgbClr val="000000"/>
                </a:solidFill>
                <a:latin typeface="+mj-lt"/>
                <a:ea typeface="+mn-ea"/>
                <a:cs typeface="Arial" charset="0"/>
              </a:rPr>
              <a:t>Surface parameterization</a:t>
            </a:r>
            <a:endParaRPr lang="es-ES" sz="1600" b="1" i="1" dirty="0">
              <a:solidFill>
                <a:srgbClr val="000000"/>
              </a:solidFill>
              <a:latin typeface="+mj-lt"/>
              <a:ea typeface="+mn-ea"/>
              <a:cs typeface="Arial" charset="0"/>
            </a:endParaRPr>
          </a:p>
        </p:txBody>
      </p:sp>
      <p:sp>
        <p:nvSpPr>
          <p:cNvPr id="11271" name="Rectangle 38"/>
          <p:cNvSpPr>
            <a:spLocks noChangeArrowheads="1"/>
          </p:cNvSpPr>
          <p:nvPr/>
        </p:nvSpPr>
        <p:spPr bwMode="auto">
          <a:xfrm>
            <a:off x="3303588" y="2565400"/>
            <a:ext cx="2420937" cy="1322388"/>
          </a:xfrm>
          <a:prstGeom prst="rect">
            <a:avLst/>
          </a:prstGeom>
          <a:noFill/>
          <a:ln w="31750" algn="ctr">
            <a:noFill/>
            <a:miter lim="800000"/>
            <a:headEnd/>
            <a:tailEnd/>
          </a:ln>
        </p:spPr>
        <p:txBody>
          <a:bodyPr>
            <a:spAutoFit/>
          </a:bodyPr>
          <a:lstStyle/>
          <a:p>
            <a:pPr algn="ctr"/>
            <a:r>
              <a:rPr lang="en-US" altLang="es-ES" sz="1600" b="1">
                <a:solidFill>
                  <a:srgbClr val="FF0000"/>
                </a:solidFill>
              </a:rPr>
              <a:t>Parameterization of the patches onto the cube faces: </a:t>
            </a:r>
            <a:r>
              <a:rPr lang="en-US" altLang="es-ES" sz="1600" i="1">
                <a:solidFill>
                  <a:srgbClr val="000000"/>
                </a:solidFill>
              </a:rPr>
              <a:t>Floater</a:t>
            </a:r>
            <a:r>
              <a:rPr lang="en-US" altLang="en-GB" sz="1600" i="1">
                <a:solidFill>
                  <a:srgbClr val="000000"/>
                </a:solidFill>
              </a:rPr>
              <a:t>’</a:t>
            </a:r>
            <a:r>
              <a:rPr lang="en-US" altLang="es-ES" sz="1600" i="1">
                <a:solidFill>
                  <a:srgbClr val="000000"/>
                </a:solidFill>
              </a:rPr>
              <a:t>s algorithm (mean value coordinates)</a:t>
            </a:r>
            <a:endParaRPr lang="es-ES" altLang="es-ES" sz="1600" i="1">
              <a:solidFill>
                <a:srgbClr val="000000"/>
              </a:solidFill>
            </a:endParaRPr>
          </a:p>
        </p:txBody>
      </p:sp>
      <p:sp>
        <p:nvSpPr>
          <p:cNvPr id="11272" name="Freeform 65"/>
          <p:cNvSpPr>
            <a:spLocks/>
          </p:cNvSpPr>
          <p:nvPr/>
        </p:nvSpPr>
        <p:spPr bwMode="auto">
          <a:xfrm>
            <a:off x="2847975" y="3713163"/>
            <a:ext cx="2800350" cy="487362"/>
          </a:xfrm>
          <a:custGeom>
            <a:avLst/>
            <a:gdLst>
              <a:gd name="T0" fmla="*/ 0 w 4091"/>
              <a:gd name="T1" fmla="*/ 0 h 747"/>
              <a:gd name="T2" fmla="*/ 2147483647 w 4091"/>
              <a:gd name="T3" fmla="*/ 2147483647 h 747"/>
              <a:gd name="T4" fmla="*/ 2147483647 w 4091"/>
              <a:gd name="T5" fmla="*/ 2147483647 h 747"/>
              <a:gd name="T6" fmla="*/ 2147483647 w 4091"/>
              <a:gd name="T7" fmla="*/ 2147483647 h 747"/>
              <a:gd name="T8" fmla="*/ 2147483647 w 4091"/>
              <a:gd name="T9" fmla="*/ 2147483647 h 747"/>
              <a:gd name="T10" fmla="*/ 2147483647 w 4091"/>
              <a:gd name="T11" fmla="*/ 2147483647 h 747"/>
              <a:gd name="T12" fmla="*/ 0 60000 65536"/>
              <a:gd name="T13" fmla="*/ 0 60000 65536"/>
              <a:gd name="T14" fmla="*/ 0 60000 65536"/>
              <a:gd name="T15" fmla="*/ 0 60000 65536"/>
              <a:gd name="T16" fmla="*/ 0 60000 65536"/>
              <a:gd name="T17" fmla="*/ 0 60000 65536"/>
              <a:gd name="T18" fmla="*/ 0 w 4091"/>
              <a:gd name="T19" fmla="*/ 0 h 747"/>
              <a:gd name="T20" fmla="*/ 4091 w 4091"/>
              <a:gd name="T21" fmla="*/ 747 h 747"/>
            </a:gdLst>
            <a:ahLst/>
            <a:cxnLst>
              <a:cxn ang="T12">
                <a:pos x="T0" y="T1"/>
              </a:cxn>
              <a:cxn ang="T13">
                <a:pos x="T2" y="T3"/>
              </a:cxn>
              <a:cxn ang="T14">
                <a:pos x="T4" y="T5"/>
              </a:cxn>
              <a:cxn ang="T15">
                <a:pos x="T6" y="T7"/>
              </a:cxn>
              <a:cxn ang="T16">
                <a:pos x="T8" y="T9"/>
              </a:cxn>
              <a:cxn ang="T17">
                <a:pos x="T10" y="T11"/>
              </a:cxn>
            </a:cxnLst>
            <a:rect l="T18" t="T19" r="T20" b="T21"/>
            <a:pathLst>
              <a:path w="4091" h="747">
                <a:moveTo>
                  <a:pt x="0" y="0"/>
                </a:moveTo>
                <a:cubicBezTo>
                  <a:pt x="93" y="64"/>
                  <a:pt x="358" y="277"/>
                  <a:pt x="560" y="384"/>
                </a:cubicBezTo>
                <a:cubicBezTo>
                  <a:pt x="762" y="491"/>
                  <a:pt x="945" y="582"/>
                  <a:pt x="1211" y="640"/>
                </a:cubicBezTo>
                <a:cubicBezTo>
                  <a:pt x="1477" y="698"/>
                  <a:pt x="1846" y="747"/>
                  <a:pt x="2155" y="731"/>
                </a:cubicBezTo>
                <a:cubicBezTo>
                  <a:pt x="2464" y="715"/>
                  <a:pt x="2744" y="654"/>
                  <a:pt x="3067" y="544"/>
                </a:cubicBezTo>
                <a:cubicBezTo>
                  <a:pt x="3390" y="434"/>
                  <a:pt x="3878" y="168"/>
                  <a:pt x="4091" y="69"/>
                </a:cubicBezTo>
              </a:path>
            </a:pathLst>
          </a:custGeom>
          <a:noFill/>
          <a:ln w="57150" cap="flat" cmpd="sng">
            <a:solidFill>
              <a:srgbClr val="FF0000"/>
            </a:solidFill>
            <a:prstDash val="solid"/>
            <a:round/>
            <a:headEnd type="none" w="med" len="med"/>
            <a:tailEnd type="triangle" w="med" len="med"/>
          </a:ln>
        </p:spPr>
        <p:txBody>
          <a:bodyPr wrap="none" anchor="ctr"/>
          <a:lstStyle/>
          <a:p>
            <a:endParaRPr lang="es-ES"/>
          </a:p>
        </p:txBody>
      </p:sp>
      <p:sp>
        <p:nvSpPr>
          <p:cNvPr id="17417" name="6 Rectángulo"/>
          <p:cNvSpPr>
            <a:spLocks noChangeArrowheads="1"/>
          </p:cNvSpPr>
          <p:nvPr/>
        </p:nvSpPr>
        <p:spPr bwMode="auto">
          <a:xfrm>
            <a:off x="0" y="3152775"/>
            <a:ext cx="1547813" cy="739775"/>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s-ES" altLang="es-ES" sz="1050" i="1" dirty="0" smtClean="0"/>
              <a:t>http://graphics.stanford.edu/data/3Dscanrep/, </a:t>
            </a:r>
            <a:r>
              <a:rPr lang="es-ES" altLang="es-ES" sz="1050" dirty="0" smtClean="0"/>
              <a:t>Stanford </a:t>
            </a:r>
            <a:r>
              <a:rPr lang="es-ES" altLang="es-ES" sz="1050" dirty="0" err="1" smtClean="0"/>
              <a:t>Computer</a:t>
            </a:r>
            <a:r>
              <a:rPr lang="es-ES" altLang="es-ES" sz="1050" dirty="0" smtClean="0"/>
              <a:t> </a:t>
            </a:r>
            <a:r>
              <a:rPr lang="es-ES" altLang="es-ES" sz="1050" dirty="0" err="1" smtClean="0"/>
              <a:t>Graphics</a:t>
            </a:r>
            <a:r>
              <a:rPr lang="es-ES" altLang="es-ES" sz="1050" dirty="0" smtClean="0"/>
              <a:t> </a:t>
            </a:r>
            <a:r>
              <a:rPr lang="es-ES" altLang="es-ES" sz="1050" dirty="0" err="1" smtClean="0"/>
              <a:t>Laboratory</a:t>
            </a:r>
            <a:endParaRPr lang="es-ES" altLang="es-ES" sz="1050" dirty="0" smtClean="0"/>
          </a:p>
        </p:txBody>
      </p:sp>
      <p:sp>
        <p:nvSpPr>
          <p:cNvPr id="10" name="9 CuadroTexto"/>
          <p:cNvSpPr txBox="1">
            <a:spLocks noChangeArrowheads="1"/>
          </p:cNvSpPr>
          <p:nvPr/>
        </p:nvSpPr>
        <p:spPr bwMode="auto">
          <a:xfrm>
            <a:off x="0" y="1052513"/>
            <a:ext cx="8893175" cy="646112"/>
          </a:xfrm>
          <a:prstGeom prst="rect">
            <a:avLst/>
          </a:prstGeom>
          <a:noFill/>
          <a:ln w="9525">
            <a:noFill/>
            <a:miter lim="800000"/>
            <a:headEnd/>
            <a:tailEnd/>
          </a:ln>
        </p:spPr>
        <p:txBody>
          <a:bodyPr>
            <a:spAutoFit/>
          </a:bodyPr>
          <a:lstStyle/>
          <a:p>
            <a:pPr>
              <a:spcBef>
                <a:spcPct val="30000"/>
              </a:spcBef>
              <a:buFont typeface="Wingdings" pitchFamily="2" charset="2"/>
              <a:buChar char="§"/>
            </a:pPr>
            <a:r>
              <a:rPr lang="en-US" altLang="es-ES"/>
              <a:t>Our approach to tetrahedral mesh optimization is part of our Meccano method, which was published in 2003.</a:t>
            </a:r>
          </a:p>
        </p:txBody>
      </p:sp>
      <p:sp>
        <p:nvSpPr>
          <p:cNvPr id="11" name="10 CuadroTexto"/>
          <p:cNvSpPr txBox="1">
            <a:spLocks noChangeArrowheads="1"/>
          </p:cNvSpPr>
          <p:nvPr/>
        </p:nvSpPr>
        <p:spPr bwMode="auto">
          <a:xfrm>
            <a:off x="250825" y="1196975"/>
            <a:ext cx="8893175" cy="369888"/>
          </a:xfrm>
          <a:prstGeom prst="rect">
            <a:avLst/>
          </a:prstGeom>
          <a:noFill/>
          <a:ln w="9525">
            <a:noFill/>
            <a:miter lim="800000"/>
            <a:headEnd/>
            <a:tailEnd/>
          </a:ln>
        </p:spPr>
        <p:txBody>
          <a:bodyPr>
            <a:spAutoFit/>
          </a:bodyPr>
          <a:lstStyle/>
          <a:p>
            <a:pPr>
              <a:buFont typeface="Wingdings" pitchFamily="2" charset="2"/>
              <a:buChar char="§"/>
            </a:pPr>
            <a:r>
              <a:rPr lang="en-US" altLang="es-ES"/>
              <a:t>The first step of the process is the surface parameterization.</a:t>
            </a:r>
            <a:endParaRPr lang="es-ES" altLang="es-ES"/>
          </a:p>
        </p:txBody>
      </p:sp>
      <p:sp>
        <p:nvSpPr>
          <p:cNvPr id="12" name="11 CuadroTexto"/>
          <p:cNvSpPr txBox="1">
            <a:spLocks noChangeArrowheads="1"/>
          </p:cNvSpPr>
          <p:nvPr/>
        </p:nvSpPr>
        <p:spPr bwMode="auto">
          <a:xfrm>
            <a:off x="0" y="1125538"/>
            <a:ext cx="8893175" cy="368300"/>
          </a:xfrm>
          <a:prstGeom prst="rect">
            <a:avLst/>
          </a:prstGeom>
          <a:noFill/>
          <a:ln w="9525">
            <a:noFill/>
            <a:miter lim="800000"/>
            <a:headEnd/>
            <a:tailEnd/>
          </a:ln>
        </p:spPr>
        <p:txBody>
          <a:bodyPr>
            <a:spAutoFit/>
          </a:bodyPr>
          <a:lstStyle/>
          <a:p>
            <a:pPr>
              <a:buFont typeface="Wingdings" pitchFamily="2" charset="2"/>
              <a:buChar char="§"/>
            </a:pPr>
            <a:r>
              <a:rPr lang="en-US" altLang="es-ES"/>
              <a:t> Suppose that the input is a triangulation of the solid. </a:t>
            </a:r>
          </a:p>
        </p:txBody>
      </p:sp>
      <p:sp>
        <p:nvSpPr>
          <p:cNvPr id="13" name="12 CuadroTexto"/>
          <p:cNvSpPr txBox="1">
            <a:spLocks noChangeArrowheads="1"/>
          </p:cNvSpPr>
          <p:nvPr/>
        </p:nvSpPr>
        <p:spPr bwMode="auto">
          <a:xfrm>
            <a:off x="179388" y="1052513"/>
            <a:ext cx="8893175" cy="646112"/>
          </a:xfrm>
          <a:prstGeom prst="rect">
            <a:avLst/>
          </a:prstGeom>
          <a:noFill/>
          <a:ln w="9525">
            <a:noFill/>
            <a:miter lim="800000"/>
            <a:headEnd/>
            <a:tailEnd/>
          </a:ln>
        </p:spPr>
        <p:txBody>
          <a:bodyPr>
            <a:spAutoFit/>
          </a:bodyPr>
          <a:lstStyle/>
          <a:p>
            <a:pPr>
              <a:buFont typeface="Wingdings" pitchFamily="2" charset="2"/>
              <a:buChar char="§"/>
            </a:pPr>
            <a:r>
              <a:rPr lang="en-US" altLang="es-ES"/>
              <a:t> We construct a partition of the solid surface in such away that each patch is mapped to the corresponding cube face by using the Floater parameterization technique.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subTnLst>
                                    <p:set>
                                      <p:cBhvr override="childStyle">
                                        <p:cTn dur="1" fill="hold" display="0" masterRel="nextClick" afterEffect="1"/>
                                        <p:tgtEl>
                                          <p:spTgt spid="10">
                                            <p:txEl>
                                              <p:pRg st="0" end="0"/>
                                            </p:txEl>
                                          </p:spTgt>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8" presetID="4" presetClass="entr" presetSubtype="16" fill="hold" nodeType="with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box(in)">
                                      <p:cBhvr>
                                        <p:cTn id="20" dur="500"/>
                                        <p:tgtEl>
                                          <p:spTgt spid="1126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417"/>
                                        </p:tgtEl>
                                        <p:attrNameLst>
                                          <p:attrName>style.visibility</p:attrName>
                                        </p:attrNameLst>
                                      </p:cBhvr>
                                      <p:to>
                                        <p:strVal val="visible"/>
                                      </p:to>
                                    </p:set>
                                    <p:animEffect transition="in" filter="box(in)">
                                      <p:cBhvr>
                                        <p:cTn id="23" dur="500"/>
                                        <p:tgtEl>
                                          <p:spTgt spid="174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271"/>
                                        </p:tgtEl>
                                        <p:attrNameLst>
                                          <p:attrName>style.visibility</p:attrName>
                                        </p:attrNameLst>
                                      </p:cBhvr>
                                      <p:to>
                                        <p:strVal val="visible"/>
                                      </p:to>
                                    </p:set>
                                    <p:animEffect transition="in" filter="box(in)">
                                      <p:cBhvr>
                                        <p:cTn id="34" dur="500"/>
                                        <p:tgtEl>
                                          <p:spTgt spid="1127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1272"/>
                                        </p:tgtEl>
                                        <p:attrNameLst>
                                          <p:attrName>style.visibility</p:attrName>
                                        </p:attrNameLst>
                                      </p:cBhvr>
                                      <p:to>
                                        <p:strVal val="visible"/>
                                      </p:to>
                                    </p:set>
                                    <p:animEffect transition="in" filter="box(in)">
                                      <p:cBhvr>
                                        <p:cTn id="37" dur="500"/>
                                        <p:tgtEl>
                                          <p:spTgt spid="11272"/>
                                        </p:tgtEl>
                                      </p:cBhvr>
                                    </p:animEffect>
                                  </p:childTnLst>
                                </p:cTn>
                              </p:par>
                              <p:par>
                                <p:cTn id="38" presetID="4" presetClass="entr" presetSubtype="16" fill="hold" nodeType="withEffect">
                                  <p:stCondLst>
                                    <p:cond delay="0"/>
                                  </p:stCondLst>
                                  <p:childTnLst>
                                    <p:set>
                                      <p:cBhvr>
                                        <p:cTn id="39" dur="1" fill="hold">
                                          <p:stCondLst>
                                            <p:cond delay="0"/>
                                          </p:stCondLst>
                                        </p:cTn>
                                        <p:tgtEl>
                                          <p:spTgt spid="11269"/>
                                        </p:tgtEl>
                                        <p:attrNameLst>
                                          <p:attrName>style.visibility</p:attrName>
                                        </p:attrNameLst>
                                      </p:cBhvr>
                                      <p:to>
                                        <p:strVal val="visible"/>
                                      </p:to>
                                    </p:set>
                                    <p:animEffect transition="in" filter="box(in)">
                                      <p:cBhvr>
                                        <p:cTn id="40" dur="500"/>
                                        <p:tgtEl>
                                          <p:spTgt spid="11269"/>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ox(i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1271" grpId="0"/>
      <p:bldP spid="11272" grpId="0" animBg="1"/>
      <p:bldP spid="17417" grpId="0"/>
      <p:bldP spid="10" grpId="0" build="allAtOnce"/>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118 CuadroTexto"/>
          <p:cNvSpPr txBox="1">
            <a:spLocks noChangeArrowheads="1"/>
          </p:cNvSpPr>
          <p:nvPr/>
        </p:nvSpPr>
        <p:spPr bwMode="auto">
          <a:xfrm>
            <a:off x="0" y="981075"/>
            <a:ext cx="8893175" cy="646113"/>
          </a:xfrm>
          <a:prstGeom prst="rect">
            <a:avLst/>
          </a:prstGeom>
          <a:noFill/>
          <a:ln w="9525">
            <a:noFill/>
            <a:miter lim="800000"/>
            <a:headEnd/>
            <a:tailEnd/>
          </a:ln>
        </p:spPr>
        <p:txBody>
          <a:bodyPr>
            <a:spAutoFit/>
          </a:bodyPr>
          <a:lstStyle/>
          <a:p>
            <a:pPr>
              <a:buFont typeface="Wingdings" pitchFamily="2" charset="2"/>
              <a:buChar char="§"/>
            </a:pPr>
            <a:r>
              <a:rPr lang="en-US" altLang="es-ES"/>
              <a:t> The following step consist on mapping the cube faces onto the solid surface by using mean value coordinates </a:t>
            </a:r>
          </a:p>
        </p:txBody>
      </p:sp>
      <p:sp>
        <p:nvSpPr>
          <p:cNvPr id="120" name="119 CuadroTexto"/>
          <p:cNvSpPr txBox="1">
            <a:spLocks noChangeArrowheads="1"/>
          </p:cNvSpPr>
          <p:nvPr/>
        </p:nvSpPr>
        <p:spPr bwMode="auto">
          <a:xfrm>
            <a:off x="0" y="981075"/>
            <a:ext cx="8893175" cy="646113"/>
          </a:xfrm>
          <a:prstGeom prst="rect">
            <a:avLst/>
          </a:prstGeom>
          <a:noFill/>
          <a:ln w="9525">
            <a:noFill/>
            <a:miter lim="800000"/>
            <a:headEnd/>
            <a:tailEnd/>
          </a:ln>
        </p:spPr>
        <p:txBody>
          <a:bodyPr>
            <a:spAutoFit/>
          </a:bodyPr>
          <a:lstStyle/>
          <a:p>
            <a:pPr>
              <a:buFont typeface="Wingdings" pitchFamily="2" charset="2"/>
              <a:buChar char="§"/>
            </a:pPr>
            <a:r>
              <a:rPr lang="en-US" altLang="es-ES"/>
              <a:t> And, finally, the tetrahedral mesh of the solid is optimized. In this way, we have a volumetric parameterization of the solid</a:t>
            </a:r>
          </a:p>
        </p:txBody>
      </p:sp>
      <p:pic>
        <p:nvPicPr>
          <p:cNvPr id="18434" name="Picture 3"/>
          <p:cNvPicPr>
            <a:picLocks noChangeAspect="1" noChangeArrowheads="1"/>
          </p:cNvPicPr>
          <p:nvPr/>
        </p:nvPicPr>
        <p:blipFill>
          <a:blip r:embed="rId3"/>
          <a:srcRect/>
          <a:stretch>
            <a:fillRect/>
          </a:stretch>
        </p:blipFill>
        <p:spPr bwMode="auto">
          <a:xfrm>
            <a:off x="7134225" y="1377950"/>
            <a:ext cx="1908175" cy="2305050"/>
          </a:xfrm>
          <a:prstGeom prst="rect">
            <a:avLst/>
          </a:prstGeom>
          <a:noFill/>
          <a:ln w="57150">
            <a:noFill/>
            <a:miter lim="800000"/>
            <a:headEnd/>
            <a:tailEnd/>
          </a:ln>
        </p:spPr>
      </p:pic>
      <p:pic>
        <p:nvPicPr>
          <p:cNvPr id="12293" name="Picture 2"/>
          <p:cNvPicPr>
            <a:picLocks noChangeAspect="1" noChangeArrowheads="1"/>
          </p:cNvPicPr>
          <p:nvPr/>
        </p:nvPicPr>
        <p:blipFill>
          <a:blip r:embed="rId4"/>
          <a:srcRect/>
          <a:stretch>
            <a:fillRect/>
          </a:stretch>
        </p:blipFill>
        <p:spPr bwMode="auto">
          <a:xfrm>
            <a:off x="60325" y="1560513"/>
            <a:ext cx="2065338" cy="2444750"/>
          </a:xfrm>
          <a:prstGeom prst="rect">
            <a:avLst/>
          </a:prstGeom>
          <a:noFill/>
          <a:ln w="57150">
            <a:noFill/>
            <a:miter lim="800000"/>
            <a:headEnd/>
            <a:tailEnd/>
          </a:ln>
        </p:spPr>
      </p:pic>
      <p:sp>
        <p:nvSpPr>
          <p:cNvPr id="18436" name="AutoShape 62"/>
          <p:cNvSpPr>
            <a:spLocks noChangeArrowheads="1"/>
          </p:cNvSpPr>
          <p:nvPr/>
        </p:nvSpPr>
        <p:spPr bwMode="auto">
          <a:xfrm>
            <a:off x="3167063" y="2897188"/>
            <a:ext cx="2005012" cy="177800"/>
          </a:xfrm>
          <a:prstGeom prst="rightArrow">
            <a:avLst>
              <a:gd name="adj1" fmla="val 50000"/>
              <a:gd name="adj2" fmla="val 51059"/>
            </a:avLst>
          </a:prstGeom>
          <a:solidFill>
            <a:srgbClr val="FF0000"/>
          </a:solidFill>
          <a:ln w="31750">
            <a:solidFill>
              <a:srgbClr val="FFFFF5"/>
            </a:solidFill>
            <a:miter lim="800000"/>
            <a:headEnd/>
            <a:tailEnd/>
          </a:ln>
        </p:spPr>
        <p:txBody>
          <a:bodyPr wrap="none" anchor="ctr"/>
          <a:lstStyle/>
          <a:p>
            <a:endParaRPr lang="es-ES" altLang="es-ES"/>
          </a:p>
        </p:txBody>
      </p:sp>
      <p:sp>
        <p:nvSpPr>
          <p:cNvPr id="18437" name="79 Rectángulo"/>
          <p:cNvSpPr>
            <a:spLocks noChangeArrowheads="1"/>
          </p:cNvSpPr>
          <p:nvPr/>
        </p:nvSpPr>
        <p:spPr bwMode="auto">
          <a:xfrm>
            <a:off x="3132138" y="2976563"/>
            <a:ext cx="2179637" cy="307975"/>
          </a:xfrm>
          <a:prstGeom prst="rect">
            <a:avLst/>
          </a:prstGeom>
          <a:noFill/>
          <a:ln w="9525">
            <a:noFill/>
            <a:miter lim="800000"/>
            <a:headEnd/>
            <a:tailEnd/>
          </a:ln>
        </p:spPr>
        <p:txBody>
          <a:bodyPr>
            <a:spAutoFit/>
          </a:bodyPr>
          <a:lstStyle/>
          <a:p>
            <a:r>
              <a:rPr lang="es-ES" altLang="es-ES" sz="1400">
                <a:latin typeface="Trebuchet MS" pitchFamily="34" charset="0"/>
              </a:rPr>
              <a:t>Kossaczky</a:t>
            </a:r>
            <a:r>
              <a:rPr lang="es-ES" altLang="en-GB" sz="1400">
                <a:latin typeface="Trebuchet MS" pitchFamily="34" charset="0"/>
              </a:rPr>
              <a:t>’</a:t>
            </a:r>
            <a:r>
              <a:rPr lang="es-ES" altLang="es-ES" sz="1400">
                <a:latin typeface="Trebuchet MS" pitchFamily="34" charset="0"/>
              </a:rPr>
              <a:t>s refinement </a:t>
            </a:r>
            <a:endParaRPr lang="en-US" altLang="es-ES" sz="1400"/>
          </a:p>
        </p:txBody>
      </p:sp>
      <p:sp>
        <p:nvSpPr>
          <p:cNvPr id="81" name="Rectangle 38"/>
          <p:cNvSpPr>
            <a:spLocks noChangeArrowheads="1"/>
          </p:cNvSpPr>
          <p:nvPr/>
        </p:nvSpPr>
        <p:spPr bwMode="auto">
          <a:xfrm>
            <a:off x="5534025" y="1700213"/>
            <a:ext cx="1341438" cy="923925"/>
          </a:xfrm>
          <a:prstGeom prst="rect">
            <a:avLst/>
          </a:prstGeom>
          <a:noFill/>
          <a:ln w="31750" algn="ctr">
            <a:noFill/>
            <a:miter lim="800000"/>
            <a:headEnd/>
            <a:tailEnd/>
          </a:ln>
        </p:spPr>
        <p:txBody>
          <a:bodyPr>
            <a:spAutoFit/>
          </a:bodyPr>
          <a:lstStyle/>
          <a:p>
            <a:pPr>
              <a:defRPr/>
            </a:pPr>
            <a:r>
              <a:rPr lang="en-US" dirty="0">
                <a:latin typeface="+mj-lt"/>
                <a:ea typeface="+mn-ea"/>
                <a:cs typeface="Arial" charset="0"/>
              </a:rPr>
              <a:t>Adapted </a:t>
            </a:r>
            <a:r>
              <a:rPr lang="en-US" dirty="0">
                <a:solidFill>
                  <a:srgbClr val="000000"/>
                </a:solidFill>
                <a:latin typeface="+mj-lt"/>
                <a:ea typeface="+mn-ea"/>
                <a:cs typeface="Arial" charset="0"/>
              </a:rPr>
              <a:t>tetrahedral</a:t>
            </a:r>
            <a:r>
              <a:rPr lang="en-US" dirty="0">
                <a:solidFill>
                  <a:srgbClr val="FF0000"/>
                </a:solidFill>
                <a:latin typeface="+mj-lt"/>
                <a:ea typeface="+mn-ea"/>
                <a:cs typeface="Arial" charset="0"/>
              </a:rPr>
              <a:t> </a:t>
            </a:r>
            <a:r>
              <a:rPr lang="en-US" dirty="0">
                <a:latin typeface="+mj-lt"/>
                <a:ea typeface="+mn-ea"/>
                <a:cs typeface="Arial" charset="0"/>
              </a:rPr>
              <a:t>mesh</a:t>
            </a:r>
            <a:endParaRPr lang="es-ES" i="1" dirty="0">
              <a:latin typeface="+mj-lt"/>
              <a:ea typeface="+mn-ea"/>
              <a:cs typeface="Arial" charset="0"/>
            </a:endParaRPr>
          </a:p>
        </p:txBody>
      </p:sp>
      <p:sp>
        <p:nvSpPr>
          <p:cNvPr id="87" name="Rectangle 38"/>
          <p:cNvSpPr>
            <a:spLocks noChangeArrowheads="1"/>
          </p:cNvSpPr>
          <p:nvPr/>
        </p:nvSpPr>
        <p:spPr bwMode="auto">
          <a:xfrm rot="18737610">
            <a:off x="7492206" y="4323557"/>
            <a:ext cx="1709737" cy="584200"/>
          </a:xfrm>
          <a:prstGeom prst="rect">
            <a:avLst/>
          </a:prstGeom>
          <a:noFill/>
          <a:ln w="31750" algn="ctr">
            <a:noFill/>
            <a:miter lim="800000"/>
            <a:headEnd/>
            <a:tailEnd/>
          </a:ln>
        </p:spPr>
        <p:txBody>
          <a:bodyPr>
            <a:spAutoFit/>
          </a:bodyPr>
          <a:lstStyle/>
          <a:p>
            <a:pPr>
              <a:defRPr/>
            </a:pPr>
            <a:r>
              <a:rPr lang="en-US" sz="1600" dirty="0">
                <a:latin typeface="+mj-lt"/>
                <a:ea typeface="+mn-ea"/>
                <a:cs typeface="Arial" charset="0"/>
              </a:rPr>
              <a:t>Surface mapping</a:t>
            </a:r>
            <a:endParaRPr lang="es-ES" sz="1600" i="1" dirty="0">
              <a:latin typeface="+mj-lt"/>
              <a:ea typeface="+mn-ea"/>
              <a:cs typeface="Arial" charset="0"/>
            </a:endParaRPr>
          </a:p>
        </p:txBody>
      </p:sp>
      <p:sp>
        <p:nvSpPr>
          <p:cNvPr id="18440" name="93 Flecha izquierda y derecha"/>
          <p:cNvSpPr>
            <a:spLocks noChangeArrowheads="1"/>
          </p:cNvSpPr>
          <p:nvPr/>
        </p:nvSpPr>
        <p:spPr bwMode="auto">
          <a:xfrm rot="-1346123">
            <a:off x="4232275" y="2952750"/>
            <a:ext cx="2835275" cy="425450"/>
          </a:xfrm>
          <a:prstGeom prst="leftRightArrow">
            <a:avLst>
              <a:gd name="adj1" fmla="val 50000"/>
              <a:gd name="adj2" fmla="val 50105"/>
            </a:avLst>
          </a:prstGeom>
          <a:noFill/>
          <a:ln w="31750">
            <a:solidFill>
              <a:srgbClr val="FFC000"/>
            </a:solidFill>
            <a:miter lim="800000"/>
            <a:headEnd/>
            <a:tailEnd/>
          </a:ln>
        </p:spPr>
        <p:txBody>
          <a:bodyPr wrap="none" anchor="ctr"/>
          <a:lstStyle/>
          <a:p>
            <a:pPr algn="ctr"/>
            <a:endParaRPr lang="en-US" altLang="es-ES"/>
          </a:p>
        </p:txBody>
      </p:sp>
      <p:sp>
        <p:nvSpPr>
          <p:cNvPr id="95" name="Rectangle 38"/>
          <p:cNvSpPr>
            <a:spLocks noChangeArrowheads="1"/>
          </p:cNvSpPr>
          <p:nvPr/>
        </p:nvSpPr>
        <p:spPr bwMode="auto">
          <a:xfrm rot="20233053">
            <a:off x="4357688" y="2959100"/>
            <a:ext cx="2760662" cy="307975"/>
          </a:xfrm>
          <a:prstGeom prst="rect">
            <a:avLst/>
          </a:prstGeom>
          <a:noFill/>
          <a:ln w="31750" algn="ctr">
            <a:noFill/>
            <a:miter lim="800000"/>
            <a:headEnd/>
            <a:tailEnd/>
          </a:ln>
        </p:spPr>
        <p:txBody>
          <a:bodyPr>
            <a:spAutoFit/>
          </a:bodyPr>
          <a:lstStyle/>
          <a:p>
            <a:pPr>
              <a:defRPr/>
            </a:pPr>
            <a:r>
              <a:rPr lang="en-US" sz="1400" b="1" dirty="0">
                <a:latin typeface="+mj-lt"/>
                <a:ea typeface="+mn-ea"/>
                <a:cs typeface="Arial" charset="0"/>
              </a:rPr>
              <a:t>Volumetric parameterization</a:t>
            </a:r>
            <a:endParaRPr lang="es-ES" sz="1400" b="1" i="1" dirty="0">
              <a:latin typeface="+mj-lt"/>
              <a:ea typeface="+mn-ea"/>
              <a:cs typeface="Arial" charset="0"/>
            </a:endParaRPr>
          </a:p>
        </p:txBody>
      </p:sp>
      <p:pic>
        <p:nvPicPr>
          <p:cNvPr id="18442" name="Imagen 4"/>
          <p:cNvPicPr>
            <a:picLocks noChangeAspect="1"/>
          </p:cNvPicPr>
          <p:nvPr/>
        </p:nvPicPr>
        <p:blipFill>
          <a:blip r:embed="rId5"/>
          <a:srcRect/>
          <a:stretch>
            <a:fillRect/>
          </a:stretch>
        </p:blipFill>
        <p:spPr bwMode="auto">
          <a:xfrm>
            <a:off x="5080000" y="3683000"/>
            <a:ext cx="2573338" cy="2852738"/>
          </a:xfrm>
          <a:prstGeom prst="rect">
            <a:avLst/>
          </a:prstGeom>
          <a:noFill/>
          <a:ln w="9525">
            <a:noFill/>
            <a:miter lim="800000"/>
            <a:headEnd/>
            <a:tailEnd/>
          </a:ln>
        </p:spPr>
      </p:pic>
      <p:sp>
        <p:nvSpPr>
          <p:cNvPr id="18443" name="Freeform 62"/>
          <p:cNvSpPr>
            <a:spLocks/>
          </p:cNvSpPr>
          <p:nvPr/>
        </p:nvSpPr>
        <p:spPr bwMode="auto">
          <a:xfrm rot="9002706">
            <a:off x="6969125" y="4484688"/>
            <a:ext cx="1393825" cy="306387"/>
          </a:xfrm>
          <a:custGeom>
            <a:avLst/>
            <a:gdLst>
              <a:gd name="T0" fmla="*/ 0 w 2326"/>
              <a:gd name="T1" fmla="*/ 2147483647 h 795"/>
              <a:gd name="T2" fmla="*/ 2147483647 w 2326"/>
              <a:gd name="T3" fmla="*/ 2147483647 h 795"/>
              <a:gd name="T4" fmla="*/ 2147483647 w 2326"/>
              <a:gd name="T5" fmla="*/ 2147483647 h 795"/>
              <a:gd name="T6" fmla="*/ 2147483647 w 2326"/>
              <a:gd name="T7" fmla="*/ 2147483647 h 795"/>
              <a:gd name="T8" fmla="*/ 2147483647 w 2326"/>
              <a:gd name="T9" fmla="*/ 2147483647 h 795"/>
              <a:gd name="T10" fmla="*/ 2147483647 w 2326"/>
              <a:gd name="T11" fmla="*/ 2147483647 h 795"/>
              <a:gd name="T12" fmla="*/ 0 60000 65536"/>
              <a:gd name="T13" fmla="*/ 0 60000 65536"/>
              <a:gd name="T14" fmla="*/ 0 60000 65536"/>
              <a:gd name="T15" fmla="*/ 0 60000 65536"/>
              <a:gd name="T16" fmla="*/ 0 60000 65536"/>
              <a:gd name="T17" fmla="*/ 0 60000 65536"/>
              <a:gd name="T18" fmla="*/ 0 w 2326"/>
              <a:gd name="T19" fmla="*/ 0 h 795"/>
              <a:gd name="T20" fmla="*/ 2326 w 2326"/>
              <a:gd name="T21" fmla="*/ 795 h 795"/>
            </a:gdLst>
            <a:ahLst/>
            <a:cxnLst>
              <a:cxn ang="T12">
                <a:pos x="T0" y="T1"/>
              </a:cxn>
              <a:cxn ang="T13">
                <a:pos x="T2" y="T3"/>
              </a:cxn>
              <a:cxn ang="T14">
                <a:pos x="T4" y="T5"/>
              </a:cxn>
              <a:cxn ang="T15">
                <a:pos x="T6" y="T7"/>
              </a:cxn>
              <a:cxn ang="T16">
                <a:pos x="T8" y="T9"/>
              </a:cxn>
              <a:cxn ang="T17">
                <a:pos x="T10" y="T11"/>
              </a:cxn>
            </a:cxnLst>
            <a:rect l="T18" t="T19" r="T20" b="T21"/>
            <a:pathLst>
              <a:path w="2326" h="795">
                <a:moveTo>
                  <a:pt x="0" y="795"/>
                </a:moveTo>
                <a:cubicBezTo>
                  <a:pt x="46" y="734"/>
                  <a:pt x="154" y="542"/>
                  <a:pt x="278" y="427"/>
                </a:cubicBezTo>
                <a:cubicBezTo>
                  <a:pt x="402" y="312"/>
                  <a:pt x="579" y="176"/>
                  <a:pt x="742" y="107"/>
                </a:cubicBezTo>
                <a:cubicBezTo>
                  <a:pt x="905" y="38"/>
                  <a:pt x="1078" y="0"/>
                  <a:pt x="1254" y="11"/>
                </a:cubicBezTo>
                <a:cubicBezTo>
                  <a:pt x="1430" y="22"/>
                  <a:pt x="1619" y="73"/>
                  <a:pt x="1798" y="171"/>
                </a:cubicBezTo>
                <a:cubicBezTo>
                  <a:pt x="1977" y="269"/>
                  <a:pt x="2216" y="508"/>
                  <a:pt x="2326" y="597"/>
                </a:cubicBezTo>
              </a:path>
            </a:pathLst>
          </a:custGeom>
          <a:noFill/>
          <a:ln w="57150" cap="flat" cmpd="sng">
            <a:solidFill>
              <a:srgbClr val="FF0000"/>
            </a:solidFill>
            <a:prstDash val="solid"/>
            <a:round/>
            <a:headEnd type="none" w="med" len="med"/>
            <a:tailEnd type="triangle" w="med" len="med"/>
          </a:ln>
        </p:spPr>
        <p:txBody>
          <a:bodyPr wrap="none" anchor="ctr"/>
          <a:lstStyle/>
          <a:p>
            <a:endParaRPr lang="es-ES"/>
          </a:p>
        </p:txBody>
      </p:sp>
      <p:pic>
        <p:nvPicPr>
          <p:cNvPr id="18444" name="Imagen 73727"/>
          <p:cNvPicPr>
            <a:picLocks noChangeAspect="1"/>
          </p:cNvPicPr>
          <p:nvPr/>
        </p:nvPicPr>
        <p:blipFill>
          <a:blip r:embed="rId6"/>
          <a:srcRect/>
          <a:stretch>
            <a:fillRect/>
          </a:stretch>
        </p:blipFill>
        <p:spPr bwMode="auto">
          <a:xfrm>
            <a:off x="1692275" y="3644900"/>
            <a:ext cx="2566988" cy="2849563"/>
          </a:xfrm>
          <a:prstGeom prst="rect">
            <a:avLst/>
          </a:prstGeom>
          <a:noFill/>
          <a:ln w="9525">
            <a:noFill/>
            <a:miter lim="800000"/>
            <a:headEnd/>
            <a:tailEnd/>
          </a:ln>
        </p:spPr>
      </p:pic>
      <p:sp>
        <p:nvSpPr>
          <p:cNvPr id="89" name="Rectangle 38"/>
          <p:cNvSpPr>
            <a:spLocks noChangeArrowheads="1"/>
          </p:cNvSpPr>
          <p:nvPr/>
        </p:nvSpPr>
        <p:spPr bwMode="auto">
          <a:xfrm>
            <a:off x="85725" y="5661025"/>
            <a:ext cx="2254250" cy="708025"/>
          </a:xfrm>
          <a:prstGeom prst="rect">
            <a:avLst/>
          </a:prstGeom>
          <a:noFill/>
          <a:ln w="31750" algn="ctr">
            <a:noFill/>
            <a:miter lim="800000"/>
            <a:headEnd/>
            <a:tailEnd/>
          </a:ln>
        </p:spPr>
        <p:txBody>
          <a:bodyPr>
            <a:spAutoFit/>
          </a:bodyPr>
          <a:lstStyle/>
          <a:p>
            <a:pPr algn="ctr">
              <a:defRPr/>
            </a:pPr>
            <a:r>
              <a:rPr lang="en-US" sz="2000" dirty="0">
                <a:solidFill>
                  <a:srgbClr val="FF0000"/>
                </a:solidFill>
                <a:latin typeface="+mj-lt"/>
                <a:ea typeface="+mn-ea"/>
                <a:cs typeface="Arial" charset="0"/>
              </a:rPr>
              <a:t>Output: </a:t>
            </a:r>
            <a:r>
              <a:rPr lang="en-US" sz="2000" dirty="0">
                <a:solidFill>
                  <a:srgbClr val="000000"/>
                </a:solidFill>
                <a:latin typeface="+mj-lt"/>
                <a:ea typeface="+mn-ea"/>
                <a:cs typeface="Arial" charset="0"/>
              </a:rPr>
              <a:t>tetrahedral mesh</a:t>
            </a:r>
            <a:endParaRPr lang="es-ES" sz="2000" dirty="0">
              <a:solidFill>
                <a:srgbClr val="000000"/>
              </a:solidFill>
              <a:latin typeface="+mj-lt"/>
              <a:ea typeface="+mn-ea"/>
              <a:cs typeface="Arial" charset="0"/>
            </a:endParaRPr>
          </a:p>
        </p:txBody>
      </p:sp>
      <p:sp>
        <p:nvSpPr>
          <p:cNvPr id="92" name="Rectangle 38"/>
          <p:cNvSpPr>
            <a:spLocks noChangeArrowheads="1"/>
          </p:cNvSpPr>
          <p:nvPr/>
        </p:nvSpPr>
        <p:spPr bwMode="auto">
          <a:xfrm>
            <a:off x="3411538" y="4745038"/>
            <a:ext cx="1774825" cy="1631950"/>
          </a:xfrm>
          <a:prstGeom prst="rect">
            <a:avLst/>
          </a:prstGeom>
          <a:noFill/>
          <a:ln w="31750" algn="ctr">
            <a:noFill/>
            <a:miter lim="800000"/>
            <a:headEnd/>
            <a:tailEnd/>
          </a:ln>
        </p:spPr>
        <p:txBody>
          <a:bodyPr>
            <a:spAutoFit/>
          </a:bodyPr>
          <a:lstStyle/>
          <a:p>
            <a:pPr algn="ctr">
              <a:defRPr/>
            </a:pPr>
            <a:r>
              <a:rPr lang="en-US" sz="2000" b="1" dirty="0">
                <a:latin typeface="+mj-lt"/>
                <a:ea typeface="+mn-ea"/>
                <a:cs typeface="Arial" charset="0"/>
              </a:rPr>
              <a:t>Mesh optimization: untangling </a:t>
            </a:r>
          </a:p>
          <a:p>
            <a:pPr algn="ctr">
              <a:defRPr/>
            </a:pPr>
            <a:r>
              <a:rPr lang="en-US" sz="2000" b="1" dirty="0">
                <a:latin typeface="+mj-lt"/>
                <a:ea typeface="+mn-ea"/>
                <a:cs typeface="Arial" charset="0"/>
              </a:rPr>
              <a:t>and smoothing</a:t>
            </a:r>
            <a:endParaRPr lang="es-ES" sz="2000" b="1" i="1" dirty="0">
              <a:latin typeface="+mj-lt"/>
              <a:ea typeface="+mn-ea"/>
              <a:cs typeface="Arial" charset="0"/>
            </a:endParaRPr>
          </a:p>
        </p:txBody>
      </p:sp>
      <p:sp>
        <p:nvSpPr>
          <p:cNvPr id="18447" name="AutoShape 62"/>
          <p:cNvSpPr>
            <a:spLocks noChangeArrowheads="1"/>
          </p:cNvSpPr>
          <p:nvPr/>
        </p:nvSpPr>
        <p:spPr bwMode="auto">
          <a:xfrm rot="10800000">
            <a:off x="4103688" y="4521200"/>
            <a:ext cx="781050" cy="195263"/>
          </a:xfrm>
          <a:prstGeom prst="rightArrow">
            <a:avLst>
              <a:gd name="adj1" fmla="val 50000"/>
              <a:gd name="adj2" fmla="val 50926"/>
            </a:avLst>
          </a:prstGeom>
          <a:solidFill>
            <a:srgbClr val="FF0000"/>
          </a:solidFill>
          <a:ln w="31750">
            <a:solidFill>
              <a:srgbClr val="FFFFF5"/>
            </a:solidFill>
            <a:miter lim="800000"/>
            <a:headEnd/>
            <a:tailEnd/>
          </a:ln>
        </p:spPr>
        <p:txBody>
          <a:bodyPr wrap="none" anchor="ctr"/>
          <a:lstStyle/>
          <a:p>
            <a:endParaRPr lang="es-ES" altLang="es-ES"/>
          </a:p>
        </p:txBody>
      </p:sp>
      <p:sp>
        <p:nvSpPr>
          <p:cNvPr id="7" name="Rectangle 38"/>
          <p:cNvSpPr>
            <a:spLocks noChangeArrowheads="1"/>
          </p:cNvSpPr>
          <p:nvPr/>
        </p:nvSpPr>
        <p:spPr bwMode="auto">
          <a:xfrm>
            <a:off x="107950" y="3644900"/>
            <a:ext cx="1168400" cy="954088"/>
          </a:xfrm>
          <a:prstGeom prst="rect">
            <a:avLst/>
          </a:prstGeom>
          <a:noFill/>
          <a:ln w="31750" algn="ctr">
            <a:noFill/>
            <a:miter lim="800000"/>
            <a:headEnd/>
            <a:tailEnd/>
          </a:ln>
        </p:spPr>
        <p:txBody>
          <a:bodyPr>
            <a:spAutoFit/>
          </a:bodyPr>
          <a:lstStyle/>
          <a:p>
            <a:pPr>
              <a:defRPr/>
            </a:pPr>
            <a:r>
              <a:rPr lang="en-US" sz="1400" dirty="0">
                <a:solidFill>
                  <a:srgbClr val="FF0000"/>
                </a:solidFill>
                <a:latin typeface="+mj-lt"/>
                <a:ea typeface="+mn-ea"/>
                <a:cs typeface="Arial" charset="0"/>
              </a:rPr>
              <a:t>Input: </a:t>
            </a:r>
            <a:r>
              <a:rPr lang="en-US" sz="1400" dirty="0">
                <a:solidFill>
                  <a:srgbClr val="000000"/>
                </a:solidFill>
                <a:latin typeface="+mj-lt"/>
                <a:ea typeface="+mn-ea"/>
                <a:cs typeface="Arial" charset="0"/>
              </a:rPr>
              <a:t>Surface </a:t>
            </a:r>
            <a:r>
              <a:rPr lang="en-US" sz="1400" dirty="0" err="1">
                <a:solidFill>
                  <a:srgbClr val="000000"/>
                </a:solidFill>
                <a:latin typeface="+mj-lt"/>
                <a:ea typeface="+mn-ea"/>
                <a:cs typeface="Arial" charset="0"/>
              </a:rPr>
              <a:t>parameteri-zation</a:t>
            </a:r>
            <a:endParaRPr lang="es-ES" sz="1400" dirty="0">
              <a:solidFill>
                <a:srgbClr val="000000"/>
              </a:solidFill>
              <a:latin typeface="+mj-lt"/>
              <a:ea typeface="+mn-ea"/>
              <a:cs typeface="Arial" charset="0"/>
            </a:endParaRPr>
          </a:p>
        </p:txBody>
      </p:sp>
      <p:grpSp>
        <p:nvGrpSpPr>
          <p:cNvPr id="2" name="118 Grupo"/>
          <p:cNvGrpSpPr>
            <a:grpSpLocks noChangeAspect="1"/>
          </p:cNvGrpSpPr>
          <p:nvPr/>
        </p:nvGrpSpPr>
        <p:grpSpPr bwMode="auto">
          <a:xfrm>
            <a:off x="2771775" y="1690688"/>
            <a:ext cx="1281113" cy="1233487"/>
            <a:chOff x="893763" y="2678113"/>
            <a:chExt cx="3517900" cy="3300412"/>
          </a:xfrm>
        </p:grpSpPr>
        <p:sp>
          <p:nvSpPr>
            <p:cNvPr id="12382" name="Line 3"/>
            <p:cNvSpPr>
              <a:spLocks noChangeShapeType="1"/>
            </p:cNvSpPr>
            <p:nvPr/>
          </p:nvSpPr>
          <p:spPr bwMode="auto">
            <a:xfrm rot="-5400000">
              <a:off x="-312737" y="4679950"/>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83" name="Line 4"/>
            <p:cNvSpPr>
              <a:spLocks noChangeShapeType="1"/>
            </p:cNvSpPr>
            <p:nvPr/>
          </p:nvSpPr>
          <p:spPr bwMode="auto">
            <a:xfrm>
              <a:off x="933450" y="5930900"/>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84" name="Line 5"/>
            <p:cNvSpPr>
              <a:spLocks noChangeShapeType="1"/>
            </p:cNvSpPr>
            <p:nvPr/>
          </p:nvSpPr>
          <p:spPr bwMode="auto">
            <a:xfrm rot="-5400000">
              <a:off x="2170113" y="4686300"/>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85" name="Line 6"/>
            <p:cNvSpPr>
              <a:spLocks noChangeShapeType="1"/>
            </p:cNvSpPr>
            <p:nvPr/>
          </p:nvSpPr>
          <p:spPr bwMode="auto">
            <a:xfrm>
              <a:off x="933450" y="3430588"/>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86" name="Oval 7"/>
            <p:cNvSpPr>
              <a:spLocks noChangeArrowheads="1"/>
            </p:cNvSpPr>
            <p:nvPr/>
          </p:nvSpPr>
          <p:spPr bwMode="auto">
            <a:xfrm>
              <a:off x="896938" y="3403600"/>
              <a:ext cx="87312"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87" name="Oval 8"/>
            <p:cNvSpPr>
              <a:spLocks noChangeArrowheads="1"/>
            </p:cNvSpPr>
            <p:nvPr/>
          </p:nvSpPr>
          <p:spPr bwMode="auto">
            <a:xfrm>
              <a:off x="3373438" y="5889625"/>
              <a:ext cx="87312"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88" name="Oval 9"/>
            <p:cNvSpPr>
              <a:spLocks noChangeArrowheads="1"/>
            </p:cNvSpPr>
            <p:nvPr/>
          </p:nvSpPr>
          <p:spPr bwMode="auto">
            <a:xfrm>
              <a:off x="893763" y="5878513"/>
              <a:ext cx="88900"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89" name="Oval 10"/>
            <p:cNvSpPr>
              <a:spLocks noChangeArrowheads="1"/>
            </p:cNvSpPr>
            <p:nvPr/>
          </p:nvSpPr>
          <p:spPr bwMode="auto">
            <a:xfrm>
              <a:off x="3368675" y="3409950"/>
              <a:ext cx="88900"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90" name="Line 11"/>
            <p:cNvSpPr>
              <a:spLocks noChangeShapeType="1"/>
            </p:cNvSpPr>
            <p:nvPr/>
          </p:nvSpPr>
          <p:spPr bwMode="auto">
            <a:xfrm rot="-5400000">
              <a:off x="638175" y="3954463"/>
              <a:ext cx="2482850" cy="0"/>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391" name="Line 12"/>
            <p:cNvSpPr>
              <a:spLocks noChangeShapeType="1"/>
            </p:cNvSpPr>
            <p:nvPr/>
          </p:nvSpPr>
          <p:spPr bwMode="auto">
            <a:xfrm>
              <a:off x="1884363" y="5205413"/>
              <a:ext cx="2482850" cy="0"/>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392" name="Line 13"/>
            <p:cNvSpPr>
              <a:spLocks noChangeShapeType="1"/>
            </p:cNvSpPr>
            <p:nvPr/>
          </p:nvSpPr>
          <p:spPr bwMode="auto">
            <a:xfrm rot="-5400000">
              <a:off x="3122613" y="3960813"/>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93" name="Line 14"/>
            <p:cNvSpPr>
              <a:spLocks noChangeShapeType="1"/>
            </p:cNvSpPr>
            <p:nvPr/>
          </p:nvSpPr>
          <p:spPr bwMode="auto">
            <a:xfrm>
              <a:off x="1884363" y="2705100"/>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94" name="Oval 15"/>
            <p:cNvSpPr>
              <a:spLocks noChangeArrowheads="1"/>
            </p:cNvSpPr>
            <p:nvPr/>
          </p:nvSpPr>
          <p:spPr bwMode="auto">
            <a:xfrm>
              <a:off x="1846263" y="2678113"/>
              <a:ext cx="88900"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95" name="Oval 16"/>
            <p:cNvSpPr>
              <a:spLocks noChangeArrowheads="1"/>
            </p:cNvSpPr>
            <p:nvPr/>
          </p:nvSpPr>
          <p:spPr bwMode="auto">
            <a:xfrm>
              <a:off x="4322763" y="5164138"/>
              <a:ext cx="88900"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96" name="Oval 17"/>
            <p:cNvSpPr>
              <a:spLocks noChangeArrowheads="1"/>
            </p:cNvSpPr>
            <p:nvPr/>
          </p:nvSpPr>
          <p:spPr bwMode="auto">
            <a:xfrm>
              <a:off x="1846263" y="5153025"/>
              <a:ext cx="87312"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97" name="Oval 18"/>
            <p:cNvSpPr>
              <a:spLocks noChangeArrowheads="1"/>
            </p:cNvSpPr>
            <p:nvPr/>
          </p:nvSpPr>
          <p:spPr bwMode="auto">
            <a:xfrm>
              <a:off x="4319588" y="2684463"/>
              <a:ext cx="88900"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98" name="Line 19"/>
            <p:cNvSpPr>
              <a:spLocks noChangeShapeType="1"/>
            </p:cNvSpPr>
            <p:nvPr/>
          </p:nvSpPr>
          <p:spPr bwMode="auto">
            <a:xfrm flipV="1">
              <a:off x="925513" y="2725738"/>
              <a:ext cx="952500" cy="714375"/>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99" name="Line 20"/>
            <p:cNvSpPr>
              <a:spLocks noChangeShapeType="1"/>
            </p:cNvSpPr>
            <p:nvPr/>
          </p:nvSpPr>
          <p:spPr bwMode="auto">
            <a:xfrm flipV="1">
              <a:off x="3429000" y="2733675"/>
              <a:ext cx="952500" cy="714375"/>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400" name="Line 21"/>
            <p:cNvSpPr>
              <a:spLocks noChangeShapeType="1"/>
            </p:cNvSpPr>
            <p:nvPr/>
          </p:nvSpPr>
          <p:spPr bwMode="auto">
            <a:xfrm flipV="1">
              <a:off x="931863" y="5208588"/>
              <a:ext cx="952500" cy="714375"/>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401" name="Line 22"/>
            <p:cNvSpPr>
              <a:spLocks noChangeShapeType="1"/>
            </p:cNvSpPr>
            <p:nvPr/>
          </p:nvSpPr>
          <p:spPr bwMode="auto">
            <a:xfrm flipV="1">
              <a:off x="3416300" y="5207000"/>
              <a:ext cx="952500" cy="714375"/>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402" name="Line 23"/>
            <p:cNvSpPr>
              <a:spLocks noChangeShapeType="1"/>
            </p:cNvSpPr>
            <p:nvPr/>
          </p:nvSpPr>
          <p:spPr bwMode="auto">
            <a:xfrm>
              <a:off x="1879600" y="2728913"/>
              <a:ext cx="1524000" cy="3206750"/>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403" name="Line 24"/>
            <p:cNvSpPr>
              <a:spLocks noChangeShapeType="1"/>
            </p:cNvSpPr>
            <p:nvPr/>
          </p:nvSpPr>
          <p:spPr bwMode="auto">
            <a:xfrm>
              <a:off x="1908175" y="2757488"/>
              <a:ext cx="2422525" cy="2424112"/>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404" name="Line 25"/>
            <p:cNvSpPr>
              <a:spLocks noChangeShapeType="1"/>
            </p:cNvSpPr>
            <p:nvPr/>
          </p:nvSpPr>
          <p:spPr bwMode="auto">
            <a:xfrm>
              <a:off x="968375" y="3482975"/>
              <a:ext cx="2425700" cy="2424113"/>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405" name="Line 26"/>
            <p:cNvSpPr>
              <a:spLocks noChangeShapeType="1"/>
            </p:cNvSpPr>
            <p:nvPr/>
          </p:nvSpPr>
          <p:spPr bwMode="auto">
            <a:xfrm flipH="1">
              <a:off x="3417888" y="2728913"/>
              <a:ext cx="942975" cy="3192462"/>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406" name="Line 27"/>
            <p:cNvSpPr>
              <a:spLocks noChangeShapeType="1"/>
            </p:cNvSpPr>
            <p:nvPr/>
          </p:nvSpPr>
          <p:spPr bwMode="auto">
            <a:xfrm flipH="1">
              <a:off x="939800" y="2722563"/>
              <a:ext cx="942975" cy="3192462"/>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407" name="Line 28"/>
            <p:cNvSpPr>
              <a:spLocks noChangeShapeType="1"/>
            </p:cNvSpPr>
            <p:nvPr/>
          </p:nvSpPr>
          <p:spPr bwMode="auto">
            <a:xfrm>
              <a:off x="1879600" y="2714625"/>
              <a:ext cx="1538288" cy="725488"/>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408" name="Line 29"/>
            <p:cNvSpPr>
              <a:spLocks noChangeShapeType="1"/>
            </p:cNvSpPr>
            <p:nvPr/>
          </p:nvSpPr>
          <p:spPr bwMode="auto">
            <a:xfrm>
              <a:off x="1858963" y="5194300"/>
              <a:ext cx="1538287" cy="725488"/>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grpSp>
      <p:grpSp>
        <p:nvGrpSpPr>
          <p:cNvPr id="3" name="146 Grupo"/>
          <p:cNvGrpSpPr>
            <a:grpSpLocks noChangeAspect="1"/>
          </p:cNvGrpSpPr>
          <p:nvPr/>
        </p:nvGrpSpPr>
        <p:grpSpPr bwMode="auto">
          <a:xfrm>
            <a:off x="4162425" y="1617663"/>
            <a:ext cx="1417638" cy="1260475"/>
            <a:chOff x="3938588" y="2251075"/>
            <a:chExt cx="3540125" cy="3306763"/>
          </a:xfrm>
        </p:grpSpPr>
        <p:sp>
          <p:nvSpPr>
            <p:cNvPr id="12312" name="Line 3"/>
            <p:cNvSpPr>
              <a:spLocks noChangeShapeType="1"/>
            </p:cNvSpPr>
            <p:nvPr/>
          </p:nvSpPr>
          <p:spPr bwMode="auto">
            <a:xfrm rot="-5400000">
              <a:off x="2743200" y="4259263"/>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13" name="Line 4"/>
            <p:cNvSpPr>
              <a:spLocks noChangeShapeType="1"/>
            </p:cNvSpPr>
            <p:nvPr/>
          </p:nvSpPr>
          <p:spPr bwMode="auto">
            <a:xfrm>
              <a:off x="3989388" y="5510213"/>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14" name="Line 5"/>
            <p:cNvSpPr>
              <a:spLocks noChangeShapeType="1"/>
            </p:cNvSpPr>
            <p:nvPr/>
          </p:nvSpPr>
          <p:spPr bwMode="auto">
            <a:xfrm rot="-5400000">
              <a:off x="5226050" y="4265613"/>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15" name="Line 6"/>
            <p:cNvSpPr>
              <a:spLocks noChangeShapeType="1"/>
            </p:cNvSpPr>
            <p:nvPr/>
          </p:nvSpPr>
          <p:spPr bwMode="auto">
            <a:xfrm>
              <a:off x="3989388" y="3009900"/>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16" name="Oval 7"/>
            <p:cNvSpPr>
              <a:spLocks noChangeArrowheads="1"/>
            </p:cNvSpPr>
            <p:nvPr/>
          </p:nvSpPr>
          <p:spPr bwMode="auto">
            <a:xfrm>
              <a:off x="6429375" y="5468938"/>
              <a:ext cx="87313"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17" name="Line 8"/>
            <p:cNvSpPr>
              <a:spLocks noChangeShapeType="1"/>
            </p:cNvSpPr>
            <p:nvPr/>
          </p:nvSpPr>
          <p:spPr bwMode="auto">
            <a:xfrm rot="-5400000">
              <a:off x="3694113" y="3533775"/>
              <a:ext cx="2482850" cy="0"/>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318" name="Line 9"/>
            <p:cNvSpPr>
              <a:spLocks noChangeShapeType="1"/>
            </p:cNvSpPr>
            <p:nvPr/>
          </p:nvSpPr>
          <p:spPr bwMode="auto">
            <a:xfrm>
              <a:off x="4940300" y="4784725"/>
              <a:ext cx="2482850" cy="0"/>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319" name="Line 10"/>
            <p:cNvSpPr>
              <a:spLocks noChangeShapeType="1"/>
            </p:cNvSpPr>
            <p:nvPr/>
          </p:nvSpPr>
          <p:spPr bwMode="auto">
            <a:xfrm rot="-5400000">
              <a:off x="6178550" y="3540125"/>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20" name="Line 11"/>
            <p:cNvSpPr>
              <a:spLocks noChangeShapeType="1"/>
            </p:cNvSpPr>
            <p:nvPr/>
          </p:nvSpPr>
          <p:spPr bwMode="auto">
            <a:xfrm>
              <a:off x="4940300" y="2284413"/>
              <a:ext cx="2482850" cy="0"/>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21" name="Oval 12"/>
            <p:cNvSpPr>
              <a:spLocks noChangeArrowheads="1"/>
            </p:cNvSpPr>
            <p:nvPr/>
          </p:nvSpPr>
          <p:spPr bwMode="auto">
            <a:xfrm>
              <a:off x="4902200" y="2257425"/>
              <a:ext cx="88900"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22" name="Line 13"/>
            <p:cNvSpPr>
              <a:spLocks noChangeShapeType="1"/>
            </p:cNvSpPr>
            <p:nvPr/>
          </p:nvSpPr>
          <p:spPr bwMode="auto">
            <a:xfrm flipV="1">
              <a:off x="3981450" y="2305050"/>
              <a:ext cx="952500" cy="714375"/>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23" name="Line 14"/>
            <p:cNvSpPr>
              <a:spLocks noChangeShapeType="1"/>
            </p:cNvSpPr>
            <p:nvPr/>
          </p:nvSpPr>
          <p:spPr bwMode="auto">
            <a:xfrm flipV="1">
              <a:off x="6484938" y="2312988"/>
              <a:ext cx="952500" cy="714375"/>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24" name="Line 15"/>
            <p:cNvSpPr>
              <a:spLocks noChangeShapeType="1"/>
            </p:cNvSpPr>
            <p:nvPr/>
          </p:nvSpPr>
          <p:spPr bwMode="auto">
            <a:xfrm flipV="1">
              <a:off x="3987800" y="4787900"/>
              <a:ext cx="952500" cy="714375"/>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325" name="Line 16"/>
            <p:cNvSpPr>
              <a:spLocks noChangeShapeType="1"/>
            </p:cNvSpPr>
            <p:nvPr/>
          </p:nvSpPr>
          <p:spPr bwMode="auto">
            <a:xfrm flipV="1">
              <a:off x="6472238" y="4786313"/>
              <a:ext cx="952500" cy="714375"/>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26" name="Line 17"/>
            <p:cNvSpPr>
              <a:spLocks noChangeShapeType="1"/>
            </p:cNvSpPr>
            <p:nvPr/>
          </p:nvSpPr>
          <p:spPr bwMode="auto">
            <a:xfrm>
              <a:off x="4935538" y="2308225"/>
              <a:ext cx="1524000" cy="3206750"/>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327" name="Line 18"/>
            <p:cNvSpPr>
              <a:spLocks noChangeShapeType="1"/>
            </p:cNvSpPr>
            <p:nvPr/>
          </p:nvSpPr>
          <p:spPr bwMode="auto">
            <a:xfrm>
              <a:off x="4964113" y="2336800"/>
              <a:ext cx="2422525" cy="2424113"/>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328" name="Line 19"/>
            <p:cNvSpPr>
              <a:spLocks noChangeShapeType="1"/>
            </p:cNvSpPr>
            <p:nvPr/>
          </p:nvSpPr>
          <p:spPr bwMode="auto">
            <a:xfrm>
              <a:off x="4024313" y="3062288"/>
              <a:ext cx="2425700" cy="2424112"/>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29" name="Line 20"/>
            <p:cNvSpPr>
              <a:spLocks noChangeShapeType="1"/>
            </p:cNvSpPr>
            <p:nvPr/>
          </p:nvSpPr>
          <p:spPr bwMode="auto">
            <a:xfrm flipH="1">
              <a:off x="6473825" y="2308225"/>
              <a:ext cx="942975" cy="3192463"/>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30" name="Line 21"/>
            <p:cNvSpPr>
              <a:spLocks noChangeShapeType="1"/>
            </p:cNvSpPr>
            <p:nvPr/>
          </p:nvSpPr>
          <p:spPr bwMode="auto">
            <a:xfrm flipH="1">
              <a:off x="3995738" y="2301875"/>
              <a:ext cx="942975" cy="3192463"/>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331" name="Line 22"/>
            <p:cNvSpPr>
              <a:spLocks noChangeShapeType="1"/>
            </p:cNvSpPr>
            <p:nvPr/>
          </p:nvSpPr>
          <p:spPr bwMode="auto">
            <a:xfrm>
              <a:off x="4935538" y="2293938"/>
              <a:ext cx="1538287" cy="725487"/>
            </a:xfrm>
            <a:prstGeom prst="line">
              <a:avLst/>
            </a:prstGeom>
            <a:noFill/>
            <a:ln w="12700">
              <a:solidFill>
                <a:srgbClr val="000000"/>
              </a:solidFill>
              <a:round/>
              <a:headEnd/>
              <a:tailEnd/>
            </a:ln>
          </p:spPr>
          <p:txBody>
            <a:bodyPr lIns="90000" tIns="46800" rIns="90000" bIns="46800">
              <a:spAutoFit/>
            </a:bodyPr>
            <a:lstStyle/>
            <a:p>
              <a:endParaRPr lang="es-ES"/>
            </a:p>
          </p:txBody>
        </p:sp>
        <p:sp>
          <p:nvSpPr>
            <p:cNvPr id="12332" name="Line 23"/>
            <p:cNvSpPr>
              <a:spLocks noChangeShapeType="1"/>
            </p:cNvSpPr>
            <p:nvPr/>
          </p:nvSpPr>
          <p:spPr bwMode="auto">
            <a:xfrm>
              <a:off x="4914900" y="4773613"/>
              <a:ext cx="1538288" cy="725487"/>
            </a:xfrm>
            <a:prstGeom prst="line">
              <a:avLst/>
            </a:prstGeom>
            <a:noFill/>
            <a:ln w="12700">
              <a:solidFill>
                <a:srgbClr val="000000"/>
              </a:solidFill>
              <a:prstDash val="dash"/>
              <a:round/>
              <a:headEnd/>
              <a:tailEnd/>
            </a:ln>
          </p:spPr>
          <p:txBody>
            <a:bodyPr lIns="90000" tIns="46800" rIns="90000" bIns="46800">
              <a:spAutoFit/>
            </a:bodyPr>
            <a:lstStyle/>
            <a:p>
              <a:endParaRPr lang="es-ES"/>
            </a:p>
          </p:txBody>
        </p:sp>
        <p:sp>
          <p:nvSpPr>
            <p:cNvPr id="12333" name="Line 24"/>
            <p:cNvSpPr>
              <a:spLocks noChangeShapeType="1"/>
            </p:cNvSpPr>
            <p:nvPr/>
          </p:nvSpPr>
          <p:spPr bwMode="auto">
            <a:xfrm flipH="1">
              <a:off x="4935538" y="3019425"/>
              <a:ext cx="1524000" cy="1741488"/>
            </a:xfrm>
            <a:prstGeom prst="line">
              <a:avLst/>
            </a:prstGeom>
            <a:noFill/>
            <a:ln w="12700">
              <a:solidFill>
                <a:srgbClr val="FF0000"/>
              </a:solidFill>
              <a:prstDash val="dash"/>
              <a:round/>
              <a:headEnd/>
              <a:tailEnd/>
            </a:ln>
          </p:spPr>
          <p:txBody>
            <a:bodyPr lIns="90000" tIns="46800" rIns="90000" bIns="46800">
              <a:spAutoFit/>
            </a:bodyPr>
            <a:lstStyle/>
            <a:p>
              <a:endParaRPr lang="es-ES"/>
            </a:p>
          </p:txBody>
        </p:sp>
        <p:sp>
          <p:nvSpPr>
            <p:cNvPr id="12334" name="Line 25"/>
            <p:cNvSpPr>
              <a:spLocks noChangeShapeType="1"/>
            </p:cNvSpPr>
            <p:nvPr/>
          </p:nvSpPr>
          <p:spPr bwMode="auto">
            <a:xfrm>
              <a:off x="3976688" y="3019425"/>
              <a:ext cx="3454400" cy="1755775"/>
            </a:xfrm>
            <a:prstGeom prst="line">
              <a:avLst/>
            </a:prstGeom>
            <a:noFill/>
            <a:ln w="12700">
              <a:solidFill>
                <a:srgbClr val="FF0000"/>
              </a:solidFill>
              <a:prstDash val="dash"/>
              <a:round/>
              <a:headEnd/>
              <a:tailEnd/>
            </a:ln>
          </p:spPr>
          <p:txBody>
            <a:bodyPr lIns="90000" tIns="46800" rIns="90000" bIns="46800">
              <a:spAutoFit/>
            </a:bodyPr>
            <a:lstStyle/>
            <a:p>
              <a:endParaRPr lang="es-ES"/>
            </a:p>
          </p:txBody>
        </p:sp>
        <p:sp>
          <p:nvSpPr>
            <p:cNvPr id="12335" name="Line 26"/>
            <p:cNvSpPr>
              <a:spLocks noChangeShapeType="1"/>
            </p:cNvSpPr>
            <p:nvPr/>
          </p:nvSpPr>
          <p:spPr bwMode="auto">
            <a:xfrm flipH="1">
              <a:off x="3976688" y="2293938"/>
              <a:ext cx="3440112" cy="3221037"/>
            </a:xfrm>
            <a:prstGeom prst="line">
              <a:avLst/>
            </a:prstGeom>
            <a:noFill/>
            <a:ln w="12700">
              <a:solidFill>
                <a:srgbClr val="FF0000"/>
              </a:solidFill>
              <a:prstDash val="dash"/>
              <a:round/>
              <a:headEnd/>
              <a:tailEnd/>
            </a:ln>
          </p:spPr>
          <p:txBody>
            <a:bodyPr lIns="90000" tIns="46800" rIns="90000" bIns="46800">
              <a:spAutoFit/>
            </a:bodyPr>
            <a:lstStyle/>
            <a:p>
              <a:endParaRPr lang="es-ES"/>
            </a:p>
          </p:txBody>
        </p:sp>
        <p:sp>
          <p:nvSpPr>
            <p:cNvPr id="12336" name="Line 27"/>
            <p:cNvSpPr>
              <a:spLocks noChangeShapeType="1"/>
            </p:cNvSpPr>
            <p:nvPr/>
          </p:nvSpPr>
          <p:spPr bwMode="auto">
            <a:xfrm rot="-5400000">
              <a:off x="4462463" y="3902075"/>
              <a:ext cx="2482850" cy="0"/>
            </a:xfrm>
            <a:prstGeom prst="line">
              <a:avLst/>
            </a:prstGeom>
            <a:noFill/>
            <a:ln w="12700">
              <a:solidFill>
                <a:srgbClr val="009900"/>
              </a:solidFill>
              <a:prstDash val="dash"/>
              <a:round/>
              <a:headEnd/>
              <a:tailEnd/>
            </a:ln>
          </p:spPr>
          <p:txBody>
            <a:bodyPr lIns="90000" tIns="46800" rIns="90000" bIns="46800">
              <a:spAutoFit/>
            </a:bodyPr>
            <a:lstStyle/>
            <a:p>
              <a:endParaRPr lang="es-ES"/>
            </a:p>
          </p:txBody>
        </p:sp>
        <p:sp>
          <p:nvSpPr>
            <p:cNvPr id="12337" name="Line 28"/>
            <p:cNvSpPr>
              <a:spLocks noChangeShapeType="1"/>
            </p:cNvSpPr>
            <p:nvPr/>
          </p:nvSpPr>
          <p:spPr bwMode="auto">
            <a:xfrm>
              <a:off x="4462463" y="3892550"/>
              <a:ext cx="2482850" cy="0"/>
            </a:xfrm>
            <a:prstGeom prst="line">
              <a:avLst/>
            </a:prstGeom>
            <a:noFill/>
            <a:ln w="12700">
              <a:solidFill>
                <a:srgbClr val="009900"/>
              </a:solidFill>
              <a:prstDash val="dash"/>
              <a:round/>
              <a:headEnd/>
              <a:tailEnd/>
            </a:ln>
          </p:spPr>
          <p:txBody>
            <a:bodyPr lIns="90000" tIns="46800" rIns="90000" bIns="46800">
              <a:spAutoFit/>
            </a:bodyPr>
            <a:lstStyle/>
            <a:p>
              <a:endParaRPr lang="es-ES"/>
            </a:p>
          </p:txBody>
        </p:sp>
        <p:sp>
          <p:nvSpPr>
            <p:cNvPr id="12338" name="Line 29"/>
            <p:cNvSpPr>
              <a:spLocks noChangeShapeType="1"/>
            </p:cNvSpPr>
            <p:nvPr/>
          </p:nvSpPr>
          <p:spPr bwMode="auto">
            <a:xfrm flipV="1">
              <a:off x="5237163" y="3536950"/>
              <a:ext cx="952500" cy="714375"/>
            </a:xfrm>
            <a:prstGeom prst="line">
              <a:avLst/>
            </a:prstGeom>
            <a:noFill/>
            <a:ln w="12700">
              <a:solidFill>
                <a:srgbClr val="009900"/>
              </a:solidFill>
              <a:prstDash val="dash"/>
              <a:round/>
              <a:headEnd/>
              <a:tailEnd/>
            </a:ln>
          </p:spPr>
          <p:txBody>
            <a:bodyPr lIns="90000" tIns="46800" rIns="90000" bIns="46800">
              <a:spAutoFit/>
            </a:bodyPr>
            <a:lstStyle/>
            <a:p>
              <a:endParaRPr lang="es-ES"/>
            </a:p>
          </p:txBody>
        </p:sp>
        <p:sp>
          <p:nvSpPr>
            <p:cNvPr id="12339" name="Line 30"/>
            <p:cNvSpPr>
              <a:spLocks noChangeShapeType="1"/>
            </p:cNvSpPr>
            <p:nvPr/>
          </p:nvSpPr>
          <p:spPr bwMode="auto">
            <a:xfrm flipV="1">
              <a:off x="3990975" y="2293938"/>
              <a:ext cx="3440113" cy="725487"/>
            </a:xfrm>
            <a:prstGeom prst="line">
              <a:avLst/>
            </a:prstGeom>
            <a:noFill/>
            <a:ln w="12700">
              <a:solidFill>
                <a:srgbClr val="009900"/>
              </a:solidFill>
              <a:round/>
              <a:headEnd/>
              <a:tailEnd/>
            </a:ln>
          </p:spPr>
          <p:txBody>
            <a:bodyPr lIns="90000" tIns="46800" rIns="90000" bIns="46800">
              <a:spAutoFit/>
            </a:bodyPr>
            <a:lstStyle/>
            <a:p>
              <a:endParaRPr lang="es-ES"/>
            </a:p>
          </p:txBody>
        </p:sp>
        <p:sp>
          <p:nvSpPr>
            <p:cNvPr id="12340" name="Line 31"/>
            <p:cNvSpPr>
              <a:spLocks noChangeShapeType="1"/>
            </p:cNvSpPr>
            <p:nvPr/>
          </p:nvSpPr>
          <p:spPr bwMode="auto">
            <a:xfrm flipV="1">
              <a:off x="3984625" y="4773613"/>
              <a:ext cx="3440113" cy="725487"/>
            </a:xfrm>
            <a:prstGeom prst="line">
              <a:avLst/>
            </a:prstGeom>
            <a:noFill/>
            <a:ln w="12700">
              <a:solidFill>
                <a:srgbClr val="009900"/>
              </a:solidFill>
              <a:prstDash val="dash"/>
              <a:round/>
              <a:headEnd/>
              <a:tailEnd/>
            </a:ln>
          </p:spPr>
          <p:txBody>
            <a:bodyPr lIns="90000" tIns="46800" rIns="90000" bIns="46800">
              <a:spAutoFit/>
            </a:bodyPr>
            <a:lstStyle/>
            <a:p>
              <a:endParaRPr lang="es-ES"/>
            </a:p>
          </p:txBody>
        </p:sp>
        <p:sp>
          <p:nvSpPr>
            <p:cNvPr id="12341" name="Line 32"/>
            <p:cNvSpPr>
              <a:spLocks noChangeShapeType="1"/>
            </p:cNvSpPr>
            <p:nvPr/>
          </p:nvSpPr>
          <p:spPr bwMode="auto">
            <a:xfrm>
              <a:off x="6473825" y="3019425"/>
              <a:ext cx="942975" cy="1755775"/>
            </a:xfrm>
            <a:prstGeom prst="line">
              <a:avLst/>
            </a:prstGeom>
            <a:noFill/>
            <a:ln w="12700">
              <a:solidFill>
                <a:srgbClr val="009900"/>
              </a:solidFill>
              <a:round/>
              <a:headEnd/>
              <a:tailEnd/>
            </a:ln>
          </p:spPr>
          <p:txBody>
            <a:bodyPr lIns="90000" tIns="46800" rIns="90000" bIns="46800">
              <a:spAutoFit/>
            </a:bodyPr>
            <a:lstStyle/>
            <a:p>
              <a:endParaRPr lang="es-ES"/>
            </a:p>
          </p:txBody>
        </p:sp>
        <p:sp>
          <p:nvSpPr>
            <p:cNvPr id="12342" name="Line 33"/>
            <p:cNvSpPr>
              <a:spLocks noChangeShapeType="1"/>
            </p:cNvSpPr>
            <p:nvPr/>
          </p:nvSpPr>
          <p:spPr bwMode="auto">
            <a:xfrm>
              <a:off x="3995738" y="3013075"/>
              <a:ext cx="942975" cy="1755775"/>
            </a:xfrm>
            <a:prstGeom prst="line">
              <a:avLst/>
            </a:prstGeom>
            <a:noFill/>
            <a:ln w="12700">
              <a:solidFill>
                <a:srgbClr val="009900"/>
              </a:solidFill>
              <a:prstDash val="dash"/>
              <a:round/>
              <a:headEnd/>
              <a:tailEnd/>
            </a:ln>
          </p:spPr>
          <p:txBody>
            <a:bodyPr lIns="90000" tIns="46800" rIns="90000" bIns="46800">
              <a:spAutoFit/>
            </a:bodyPr>
            <a:lstStyle/>
            <a:p>
              <a:endParaRPr lang="es-ES"/>
            </a:p>
          </p:txBody>
        </p:sp>
        <p:sp>
          <p:nvSpPr>
            <p:cNvPr id="12343" name="Line 34"/>
            <p:cNvSpPr>
              <a:spLocks noChangeShapeType="1"/>
            </p:cNvSpPr>
            <p:nvPr/>
          </p:nvSpPr>
          <p:spPr bwMode="auto">
            <a:xfrm flipH="1">
              <a:off x="3976688" y="3019425"/>
              <a:ext cx="2482850" cy="2481263"/>
            </a:xfrm>
            <a:prstGeom prst="line">
              <a:avLst/>
            </a:prstGeom>
            <a:noFill/>
            <a:ln w="12700">
              <a:solidFill>
                <a:srgbClr val="009900"/>
              </a:solidFill>
              <a:round/>
              <a:headEnd/>
              <a:tailEnd/>
            </a:ln>
          </p:spPr>
          <p:txBody>
            <a:bodyPr lIns="90000" tIns="46800" rIns="90000" bIns="46800">
              <a:spAutoFit/>
            </a:bodyPr>
            <a:lstStyle/>
            <a:p>
              <a:endParaRPr lang="es-ES"/>
            </a:p>
          </p:txBody>
        </p:sp>
        <p:sp>
          <p:nvSpPr>
            <p:cNvPr id="12344" name="Line 35"/>
            <p:cNvSpPr>
              <a:spLocks noChangeShapeType="1"/>
            </p:cNvSpPr>
            <p:nvPr/>
          </p:nvSpPr>
          <p:spPr bwMode="auto">
            <a:xfrm flipH="1">
              <a:off x="4956175" y="2298700"/>
              <a:ext cx="2484438" cy="2481263"/>
            </a:xfrm>
            <a:prstGeom prst="line">
              <a:avLst/>
            </a:prstGeom>
            <a:noFill/>
            <a:ln w="12700">
              <a:solidFill>
                <a:srgbClr val="009900"/>
              </a:solidFill>
              <a:prstDash val="dash"/>
              <a:round/>
              <a:headEnd/>
              <a:tailEnd/>
            </a:ln>
          </p:spPr>
          <p:txBody>
            <a:bodyPr lIns="90000" tIns="46800" rIns="90000" bIns="46800">
              <a:spAutoFit/>
            </a:bodyPr>
            <a:lstStyle/>
            <a:p>
              <a:endParaRPr lang="es-ES"/>
            </a:p>
          </p:txBody>
        </p:sp>
        <p:sp>
          <p:nvSpPr>
            <p:cNvPr id="12345" name="Line 36"/>
            <p:cNvSpPr>
              <a:spLocks noChangeShapeType="1"/>
            </p:cNvSpPr>
            <p:nvPr/>
          </p:nvSpPr>
          <p:spPr bwMode="auto">
            <a:xfrm>
              <a:off x="4462463" y="2649538"/>
              <a:ext cx="2482850" cy="0"/>
            </a:xfrm>
            <a:prstGeom prst="line">
              <a:avLst/>
            </a:prstGeom>
            <a:noFill/>
            <a:ln w="12700">
              <a:solidFill>
                <a:schemeClr val="accent2"/>
              </a:solidFill>
              <a:round/>
              <a:headEnd/>
              <a:tailEnd/>
            </a:ln>
          </p:spPr>
          <p:txBody>
            <a:bodyPr lIns="90000" tIns="46800" rIns="90000" bIns="46800">
              <a:spAutoFit/>
            </a:bodyPr>
            <a:lstStyle/>
            <a:p>
              <a:endParaRPr lang="es-ES"/>
            </a:p>
          </p:txBody>
        </p:sp>
        <p:sp>
          <p:nvSpPr>
            <p:cNvPr id="12346" name="Line 37"/>
            <p:cNvSpPr>
              <a:spLocks noChangeShapeType="1"/>
            </p:cNvSpPr>
            <p:nvPr/>
          </p:nvSpPr>
          <p:spPr bwMode="auto">
            <a:xfrm>
              <a:off x="3956050" y="4257675"/>
              <a:ext cx="2482850" cy="0"/>
            </a:xfrm>
            <a:prstGeom prst="line">
              <a:avLst/>
            </a:prstGeom>
            <a:noFill/>
            <a:ln w="12700">
              <a:solidFill>
                <a:schemeClr val="accent2"/>
              </a:solidFill>
              <a:round/>
              <a:headEnd/>
              <a:tailEnd/>
            </a:ln>
          </p:spPr>
          <p:txBody>
            <a:bodyPr lIns="90000" tIns="46800" rIns="90000" bIns="46800">
              <a:spAutoFit/>
            </a:bodyPr>
            <a:lstStyle/>
            <a:p>
              <a:endParaRPr lang="es-ES"/>
            </a:p>
          </p:txBody>
        </p:sp>
        <p:sp>
          <p:nvSpPr>
            <p:cNvPr id="12347" name="Line 38"/>
            <p:cNvSpPr>
              <a:spLocks noChangeShapeType="1"/>
            </p:cNvSpPr>
            <p:nvPr/>
          </p:nvSpPr>
          <p:spPr bwMode="auto">
            <a:xfrm>
              <a:off x="4484688" y="5129213"/>
              <a:ext cx="2482850" cy="0"/>
            </a:xfrm>
            <a:prstGeom prst="line">
              <a:avLst/>
            </a:prstGeom>
            <a:noFill/>
            <a:ln w="12700">
              <a:solidFill>
                <a:schemeClr val="accent2"/>
              </a:solidFill>
              <a:prstDash val="dash"/>
              <a:round/>
              <a:headEnd/>
              <a:tailEnd/>
            </a:ln>
          </p:spPr>
          <p:txBody>
            <a:bodyPr lIns="90000" tIns="46800" rIns="90000" bIns="46800">
              <a:spAutoFit/>
            </a:bodyPr>
            <a:lstStyle/>
            <a:p>
              <a:endParaRPr lang="es-ES"/>
            </a:p>
          </p:txBody>
        </p:sp>
        <p:sp>
          <p:nvSpPr>
            <p:cNvPr id="12348" name="Line 39"/>
            <p:cNvSpPr>
              <a:spLocks noChangeShapeType="1"/>
            </p:cNvSpPr>
            <p:nvPr/>
          </p:nvSpPr>
          <p:spPr bwMode="auto">
            <a:xfrm>
              <a:off x="4935538" y="3579813"/>
              <a:ext cx="2484437" cy="0"/>
            </a:xfrm>
            <a:prstGeom prst="line">
              <a:avLst/>
            </a:prstGeom>
            <a:noFill/>
            <a:ln w="12700">
              <a:solidFill>
                <a:schemeClr val="accent2"/>
              </a:solidFill>
              <a:prstDash val="dash"/>
              <a:round/>
              <a:headEnd/>
              <a:tailEnd/>
            </a:ln>
          </p:spPr>
          <p:txBody>
            <a:bodyPr lIns="90000" tIns="46800" rIns="90000" bIns="46800">
              <a:spAutoFit/>
            </a:bodyPr>
            <a:lstStyle/>
            <a:p>
              <a:endParaRPr lang="es-ES"/>
            </a:p>
          </p:txBody>
        </p:sp>
        <p:sp>
          <p:nvSpPr>
            <p:cNvPr id="12349" name="Line 40"/>
            <p:cNvSpPr>
              <a:spLocks noChangeShapeType="1"/>
            </p:cNvSpPr>
            <p:nvPr/>
          </p:nvSpPr>
          <p:spPr bwMode="auto">
            <a:xfrm flipV="1">
              <a:off x="6443663" y="3570288"/>
              <a:ext cx="987425" cy="682625"/>
            </a:xfrm>
            <a:prstGeom prst="line">
              <a:avLst/>
            </a:prstGeom>
            <a:noFill/>
            <a:ln w="12700">
              <a:solidFill>
                <a:schemeClr val="accent2"/>
              </a:solidFill>
              <a:round/>
              <a:headEnd/>
              <a:tailEnd/>
            </a:ln>
          </p:spPr>
          <p:txBody>
            <a:bodyPr lIns="90000" tIns="46800" rIns="90000" bIns="46800">
              <a:spAutoFit/>
            </a:bodyPr>
            <a:lstStyle/>
            <a:p>
              <a:endParaRPr lang="es-ES"/>
            </a:p>
          </p:txBody>
        </p:sp>
        <p:sp>
          <p:nvSpPr>
            <p:cNvPr id="12350" name="Line 41"/>
            <p:cNvSpPr>
              <a:spLocks noChangeShapeType="1"/>
            </p:cNvSpPr>
            <p:nvPr/>
          </p:nvSpPr>
          <p:spPr bwMode="auto">
            <a:xfrm flipV="1">
              <a:off x="5253038" y="2292350"/>
              <a:ext cx="985837" cy="682625"/>
            </a:xfrm>
            <a:prstGeom prst="line">
              <a:avLst/>
            </a:prstGeom>
            <a:noFill/>
            <a:ln w="12700">
              <a:solidFill>
                <a:schemeClr val="accent2"/>
              </a:solidFill>
              <a:round/>
              <a:headEnd/>
              <a:tailEnd/>
            </a:ln>
          </p:spPr>
          <p:txBody>
            <a:bodyPr lIns="90000" tIns="46800" rIns="90000" bIns="46800">
              <a:spAutoFit/>
            </a:bodyPr>
            <a:lstStyle/>
            <a:p>
              <a:endParaRPr lang="es-ES"/>
            </a:p>
          </p:txBody>
        </p:sp>
        <p:sp>
          <p:nvSpPr>
            <p:cNvPr id="12351" name="Line 42"/>
            <p:cNvSpPr>
              <a:spLocks noChangeShapeType="1"/>
            </p:cNvSpPr>
            <p:nvPr/>
          </p:nvSpPr>
          <p:spPr bwMode="auto">
            <a:xfrm flipV="1">
              <a:off x="5180013" y="4792663"/>
              <a:ext cx="987425" cy="682625"/>
            </a:xfrm>
            <a:prstGeom prst="line">
              <a:avLst/>
            </a:prstGeom>
            <a:noFill/>
            <a:ln w="12700">
              <a:solidFill>
                <a:schemeClr val="accent2"/>
              </a:solidFill>
              <a:prstDash val="dash"/>
              <a:round/>
              <a:headEnd/>
              <a:tailEnd/>
            </a:ln>
          </p:spPr>
          <p:txBody>
            <a:bodyPr lIns="90000" tIns="46800" rIns="90000" bIns="46800">
              <a:spAutoFit/>
            </a:bodyPr>
            <a:lstStyle/>
            <a:p>
              <a:endParaRPr lang="es-ES"/>
            </a:p>
          </p:txBody>
        </p:sp>
        <p:sp>
          <p:nvSpPr>
            <p:cNvPr id="12352" name="Line 43"/>
            <p:cNvSpPr>
              <a:spLocks noChangeShapeType="1"/>
            </p:cNvSpPr>
            <p:nvPr/>
          </p:nvSpPr>
          <p:spPr bwMode="auto">
            <a:xfrm flipV="1">
              <a:off x="3959225" y="3586163"/>
              <a:ext cx="987425" cy="682625"/>
            </a:xfrm>
            <a:prstGeom prst="line">
              <a:avLst/>
            </a:prstGeom>
            <a:noFill/>
            <a:ln w="12700">
              <a:solidFill>
                <a:schemeClr val="accent2"/>
              </a:solidFill>
              <a:prstDash val="dash"/>
              <a:round/>
              <a:headEnd/>
              <a:tailEnd/>
            </a:ln>
          </p:spPr>
          <p:txBody>
            <a:bodyPr lIns="90000" tIns="46800" rIns="90000" bIns="46800">
              <a:spAutoFit/>
            </a:bodyPr>
            <a:lstStyle/>
            <a:p>
              <a:endParaRPr lang="es-ES"/>
            </a:p>
          </p:txBody>
        </p:sp>
        <p:sp>
          <p:nvSpPr>
            <p:cNvPr id="12353" name="Line 44"/>
            <p:cNvSpPr>
              <a:spLocks noChangeShapeType="1"/>
            </p:cNvSpPr>
            <p:nvPr/>
          </p:nvSpPr>
          <p:spPr bwMode="auto">
            <a:xfrm rot="-5400000">
              <a:off x="3949700" y="4244975"/>
              <a:ext cx="2482850" cy="0"/>
            </a:xfrm>
            <a:prstGeom prst="line">
              <a:avLst/>
            </a:prstGeom>
            <a:noFill/>
            <a:ln w="12700">
              <a:solidFill>
                <a:schemeClr val="accent2"/>
              </a:solidFill>
              <a:round/>
              <a:headEnd/>
              <a:tailEnd/>
            </a:ln>
          </p:spPr>
          <p:txBody>
            <a:bodyPr lIns="90000" tIns="46800" rIns="90000" bIns="46800">
              <a:spAutoFit/>
            </a:bodyPr>
            <a:lstStyle/>
            <a:p>
              <a:endParaRPr lang="es-ES"/>
            </a:p>
          </p:txBody>
        </p:sp>
        <p:sp>
          <p:nvSpPr>
            <p:cNvPr id="12354" name="Line 45"/>
            <p:cNvSpPr>
              <a:spLocks noChangeShapeType="1"/>
            </p:cNvSpPr>
            <p:nvPr/>
          </p:nvSpPr>
          <p:spPr bwMode="auto">
            <a:xfrm rot="-5400000">
              <a:off x="5713413" y="3895725"/>
              <a:ext cx="2482850" cy="0"/>
            </a:xfrm>
            <a:prstGeom prst="line">
              <a:avLst/>
            </a:prstGeom>
            <a:noFill/>
            <a:ln w="12700">
              <a:solidFill>
                <a:schemeClr val="accent2"/>
              </a:solidFill>
              <a:round/>
              <a:headEnd/>
              <a:tailEnd/>
            </a:ln>
          </p:spPr>
          <p:txBody>
            <a:bodyPr lIns="90000" tIns="46800" rIns="90000" bIns="46800">
              <a:spAutoFit/>
            </a:bodyPr>
            <a:lstStyle/>
            <a:p>
              <a:endParaRPr lang="es-ES"/>
            </a:p>
          </p:txBody>
        </p:sp>
        <p:sp>
          <p:nvSpPr>
            <p:cNvPr id="12355" name="Line 46"/>
            <p:cNvSpPr>
              <a:spLocks noChangeShapeType="1"/>
            </p:cNvSpPr>
            <p:nvPr/>
          </p:nvSpPr>
          <p:spPr bwMode="auto">
            <a:xfrm rot="-5400000">
              <a:off x="3255963" y="3881438"/>
              <a:ext cx="2482850" cy="0"/>
            </a:xfrm>
            <a:prstGeom prst="line">
              <a:avLst/>
            </a:prstGeom>
            <a:noFill/>
            <a:ln w="12700">
              <a:solidFill>
                <a:schemeClr val="accent2"/>
              </a:solidFill>
              <a:prstDash val="dash"/>
              <a:round/>
              <a:headEnd/>
              <a:tailEnd/>
            </a:ln>
          </p:spPr>
          <p:txBody>
            <a:bodyPr lIns="90000" tIns="46800" rIns="90000" bIns="46800">
              <a:spAutoFit/>
            </a:bodyPr>
            <a:lstStyle/>
            <a:p>
              <a:endParaRPr lang="es-ES"/>
            </a:p>
          </p:txBody>
        </p:sp>
        <p:sp>
          <p:nvSpPr>
            <p:cNvPr id="12356" name="Line 47"/>
            <p:cNvSpPr>
              <a:spLocks noChangeShapeType="1"/>
            </p:cNvSpPr>
            <p:nvPr/>
          </p:nvSpPr>
          <p:spPr bwMode="auto">
            <a:xfrm rot="-5400000">
              <a:off x="4964113" y="3532188"/>
              <a:ext cx="2482850" cy="0"/>
            </a:xfrm>
            <a:prstGeom prst="line">
              <a:avLst/>
            </a:prstGeom>
            <a:noFill/>
            <a:ln w="12700">
              <a:solidFill>
                <a:schemeClr val="accent2"/>
              </a:solidFill>
              <a:prstDash val="dash"/>
              <a:round/>
              <a:headEnd/>
              <a:tailEnd/>
            </a:ln>
          </p:spPr>
          <p:txBody>
            <a:bodyPr lIns="90000" tIns="46800" rIns="90000" bIns="46800">
              <a:spAutoFit/>
            </a:bodyPr>
            <a:lstStyle/>
            <a:p>
              <a:endParaRPr lang="es-ES"/>
            </a:p>
          </p:txBody>
        </p:sp>
        <p:sp>
          <p:nvSpPr>
            <p:cNvPr id="12357" name="Oval 48"/>
            <p:cNvSpPr>
              <a:spLocks noChangeArrowheads="1"/>
            </p:cNvSpPr>
            <p:nvPr/>
          </p:nvSpPr>
          <p:spPr bwMode="auto">
            <a:xfrm>
              <a:off x="4438650" y="2593975"/>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58" name="Oval 49"/>
            <p:cNvSpPr>
              <a:spLocks noChangeArrowheads="1"/>
            </p:cNvSpPr>
            <p:nvPr/>
          </p:nvSpPr>
          <p:spPr bwMode="auto">
            <a:xfrm>
              <a:off x="6910388" y="2608263"/>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59" name="Oval 50"/>
            <p:cNvSpPr>
              <a:spLocks noChangeArrowheads="1"/>
            </p:cNvSpPr>
            <p:nvPr/>
          </p:nvSpPr>
          <p:spPr bwMode="auto">
            <a:xfrm>
              <a:off x="6181725" y="2251075"/>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60" name="Oval 51"/>
            <p:cNvSpPr>
              <a:spLocks noChangeArrowheads="1"/>
            </p:cNvSpPr>
            <p:nvPr/>
          </p:nvSpPr>
          <p:spPr bwMode="auto">
            <a:xfrm>
              <a:off x="5153025" y="2951163"/>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61" name="Oval 52"/>
            <p:cNvSpPr>
              <a:spLocks noChangeArrowheads="1"/>
            </p:cNvSpPr>
            <p:nvPr/>
          </p:nvSpPr>
          <p:spPr bwMode="auto">
            <a:xfrm>
              <a:off x="3938588" y="4208463"/>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62" name="Oval 53"/>
            <p:cNvSpPr>
              <a:spLocks noChangeArrowheads="1"/>
            </p:cNvSpPr>
            <p:nvPr/>
          </p:nvSpPr>
          <p:spPr bwMode="auto">
            <a:xfrm>
              <a:off x="6418263" y="4216400"/>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63" name="Oval 54"/>
            <p:cNvSpPr>
              <a:spLocks noChangeArrowheads="1"/>
            </p:cNvSpPr>
            <p:nvPr/>
          </p:nvSpPr>
          <p:spPr bwMode="auto">
            <a:xfrm>
              <a:off x="4889500" y="3559175"/>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64" name="Oval 55"/>
            <p:cNvSpPr>
              <a:spLocks noChangeArrowheads="1"/>
            </p:cNvSpPr>
            <p:nvPr/>
          </p:nvSpPr>
          <p:spPr bwMode="auto">
            <a:xfrm>
              <a:off x="7389813" y="3530600"/>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65" name="Oval 56"/>
            <p:cNvSpPr>
              <a:spLocks noChangeArrowheads="1"/>
            </p:cNvSpPr>
            <p:nvPr/>
          </p:nvSpPr>
          <p:spPr bwMode="auto">
            <a:xfrm>
              <a:off x="4475163" y="5059363"/>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66" name="Oval 57"/>
            <p:cNvSpPr>
              <a:spLocks noChangeArrowheads="1"/>
            </p:cNvSpPr>
            <p:nvPr/>
          </p:nvSpPr>
          <p:spPr bwMode="auto">
            <a:xfrm>
              <a:off x="5133975" y="5462588"/>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67" name="Oval 58"/>
            <p:cNvSpPr>
              <a:spLocks noChangeArrowheads="1"/>
            </p:cNvSpPr>
            <p:nvPr/>
          </p:nvSpPr>
          <p:spPr bwMode="auto">
            <a:xfrm>
              <a:off x="6918325" y="5083175"/>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68" name="Oval 59"/>
            <p:cNvSpPr>
              <a:spLocks noChangeArrowheads="1"/>
            </p:cNvSpPr>
            <p:nvPr/>
          </p:nvSpPr>
          <p:spPr bwMode="auto">
            <a:xfrm>
              <a:off x="6164263" y="4721225"/>
              <a:ext cx="88900" cy="88900"/>
            </a:xfrm>
            <a:prstGeom prst="ellipse">
              <a:avLst/>
            </a:prstGeom>
            <a:solidFill>
              <a:schemeClr val="accent2"/>
            </a:solidFill>
            <a:ln w="57150">
              <a:solidFill>
                <a:schemeClr val="accent2"/>
              </a:solidFill>
              <a:round/>
              <a:headEnd/>
              <a:tailEnd/>
            </a:ln>
          </p:spPr>
          <p:txBody>
            <a:bodyPr wrap="none" lIns="90000" tIns="46800" rIns="90000" bIns="46800" anchor="ctr">
              <a:spAutoFit/>
            </a:bodyPr>
            <a:lstStyle/>
            <a:p>
              <a:endParaRPr lang="en-GB" altLang="es-ES"/>
            </a:p>
          </p:txBody>
        </p:sp>
        <p:sp>
          <p:nvSpPr>
            <p:cNvPr id="12369" name="Oval 62"/>
            <p:cNvSpPr>
              <a:spLocks noChangeArrowheads="1"/>
            </p:cNvSpPr>
            <p:nvPr/>
          </p:nvSpPr>
          <p:spPr bwMode="auto">
            <a:xfrm>
              <a:off x="3952875" y="2982913"/>
              <a:ext cx="87313"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70" name="Oval 63"/>
            <p:cNvSpPr>
              <a:spLocks noChangeArrowheads="1"/>
            </p:cNvSpPr>
            <p:nvPr/>
          </p:nvSpPr>
          <p:spPr bwMode="auto">
            <a:xfrm>
              <a:off x="6424613" y="2989263"/>
              <a:ext cx="88900"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71" name="Oval 64"/>
            <p:cNvSpPr>
              <a:spLocks noChangeArrowheads="1"/>
            </p:cNvSpPr>
            <p:nvPr/>
          </p:nvSpPr>
          <p:spPr bwMode="auto">
            <a:xfrm>
              <a:off x="7375525" y="2263775"/>
              <a:ext cx="88900"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72" name="Oval 65"/>
            <p:cNvSpPr>
              <a:spLocks noChangeArrowheads="1"/>
            </p:cNvSpPr>
            <p:nvPr/>
          </p:nvSpPr>
          <p:spPr bwMode="auto">
            <a:xfrm>
              <a:off x="5653088" y="2608263"/>
              <a:ext cx="88900" cy="88900"/>
            </a:xfrm>
            <a:prstGeom prst="ellipse">
              <a:avLst/>
            </a:prstGeom>
            <a:solidFill>
              <a:srgbClr val="009900"/>
            </a:solidFill>
            <a:ln w="57150">
              <a:solidFill>
                <a:srgbClr val="009900"/>
              </a:solidFill>
              <a:round/>
              <a:headEnd/>
              <a:tailEnd/>
            </a:ln>
          </p:spPr>
          <p:txBody>
            <a:bodyPr wrap="none" lIns="90000" tIns="46800" rIns="90000" bIns="46800" anchor="ctr">
              <a:spAutoFit/>
            </a:bodyPr>
            <a:lstStyle/>
            <a:p>
              <a:endParaRPr lang="en-GB" altLang="es-ES"/>
            </a:p>
          </p:txBody>
        </p:sp>
        <p:sp>
          <p:nvSpPr>
            <p:cNvPr id="12373" name="Oval 66"/>
            <p:cNvSpPr>
              <a:spLocks noChangeArrowheads="1"/>
            </p:cNvSpPr>
            <p:nvPr/>
          </p:nvSpPr>
          <p:spPr bwMode="auto">
            <a:xfrm>
              <a:off x="5651500" y="3862388"/>
              <a:ext cx="88900" cy="88900"/>
            </a:xfrm>
            <a:prstGeom prst="ellipse">
              <a:avLst/>
            </a:prstGeom>
            <a:solidFill>
              <a:srgbClr val="FF0000"/>
            </a:solidFill>
            <a:ln w="57150">
              <a:solidFill>
                <a:srgbClr val="FF0000"/>
              </a:solidFill>
              <a:round/>
              <a:headEnd/>
              <a:tailEnd/>
            </a:ln>
          </p:spPr>
          <p:txBody>
            <a:bodyPr wrap="none" lIns="90000" tIns="46800" rIns="90000" bIns="46800" anchor="ctr">
              <a:spAutoFit/>
            </a:bodyPr>
            <a:lstStyle/>
            <a:p>
              <a:endParaRPr lang="en-GB" altLang="es-ES"/>
            </a:p>
          </p:txBody>
        </p:sp>
        <p:sp>
          <p:nvSpPr>
            <p:cNvPr id="12374" name="Oval 67"/>
            <p:cNvSpPr>
              <a:spLocks noChangeArrowheads="1"/>
            </p:cNvSpPr>
            <p:nvPr/>
          </p:nvSpPr>
          <p:spPr bwMode="auto">
            <a:xfrm>
              <a:off x="6151563" y="3530600"/>
              <a:ext cx="88900" cy="88900"/>
            </a:xfrm>
            <a:prstGeom prst="ellipse">
              <a:avLst/>
            </a:prstGeom>
            <a:solidFill>
              <a:srgbClr val="009900"/>
            </a:solidFill>
            <a:ln w="57150">
              <a:solidFill>
                <a:srgbClr val="009900"/>
              </a:solidFill>
              <a:round/>
              <a:headEnd/>
              <a:tailEnd/>
            </a:ln>
          </p:spPr>
          <p:txBody>
            <a:bodyPr wrap="none" lIns="90000" tIns="46800" rIns="90000" bIns="46800" anchor="ctr">
              <a:spAutoFit/>
            </a:bodyPr>
            <a:lstStyle/>
            <a:p>
              <a:endParaRPr lang="en-GB" altLang="es-ES"/>
            </a:p>
          </p:txBody>
        </p:sp>
        <p:sp>
          <p:nvSpPr>
            <p:cNvPr id="12375" name="Oval 68"/>
            <p:cNvSpPr>
              <a:spLocks noChangeArrowheads="1"/>
            </p:cNvSpPr>
            <p:nvPr/>
          </p:nvSpPr>
          <p:spPr bwMode="auto">
            <a:xfrm>
              <a:off x="4432300" y="3859213"/>
              <a:ext cx="88900" cy="88900"/>
            </a:xfrm>
            <a:prstGeom prst="ellipse">
              <a:avLst/>
            </a:prstGeom>
            <a:solidFill>
              <a:srgbClr val="009900"/>
            </a:solidFill>
            <a:ln w="57150">
              <a:solidFill>
                <a:srgbClr val="009900"/>
              </a:solidFill>
              <a:round/>
              <a:headEnd/>
              <a:tailEnd/>
            </a:ln>
          </p:spPr>
          <p:txBody>
            <a:bodyPr wrap="none" lIns="90000" tIns="46800" rIns="90000" bIns="46800" anchor="ctr">
              <a:spAutoFit/>
            </a:bodyPr>
            <a:lstStyle/>
            <a:p>
              <a:endParaRPr lang="en-GB" altLang="es-ES"/>
            </a:p>
          </p:txBody>
        </p:sp>
        <p:sp>
          <p:nvSpPr>
            <p:cNvPr id="12376" name="Oval 69"/>
            <p:cNvSpPr>
              <a:spLocks noChangeArrowheads="1"/>
            </p:cNvSpPr>
            <p:nvPr/>
          </p:nvSpPr>
          <p:spPr bwMode="auto">
            <a:xfrm>
              <a:off x="4902200" y="4732338"/>
              <a:ext cx="87313"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77" name="Oval 70"/>
            <p:cNvSpPr>
              <a:spLocks noChangeArrowheads="1"/>
            </p:cNvSpPr>
            <p:nvPr/>
          </p:nvSpPr>
          <p:spPr bwMode="auto">
            <a:xfrm>
              <a:off x="3949700" y="5457825"/>
              <a:ext cx="88900"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78" name="Oval 71"/>
            <p:cNvSpPr>
              <a:spLocks noChangeArrowheads="1"/>
            </p:cNvSpPr>
            <p:nvPr/>
          </p:nvSpPr>
          <p:spPr bwMode="auto">
            <a:xfrm>
              <a:off x="7378700" y="4743450"/>
              <a:ext cx="88900" cy="88900"/>
            </a:xfrm>
            <a:prstGeom prst="ellipse">
              <a:avLst/>
            </a:prstGeom>
            <a:solidFill>
              <a:srgbClr val="000000"/>
            </a:solidFill>
            <a:ln w="57150">
              <a:solidFill>
                <a:srgbClr val="000000"/>
              </a:solidFill>
              <a:round/>
              <a:headEnd/>
              <a:tailEnd/>
            </a:ln>
          </p:spPr>
          <p:txBody>
            <a:bodyPr wrap="none" lIns="90000" tIns="46800" rIns="90000" bIns="46800" anchor="ctr">
              <a:spAutoFit/>
            </a:bodyPr>
            <a:lstStyle/>
            <a:p>
              <a:endParaRPr lang="en-GB" altLang="es-ES"/>
            </a:p>
          </p:txBody>
        </p:sp>
        <p:sp>
          <p:nvSpPr>
            <p:cNvPr id="12379" name="Oval 72"/>
            <p:cNvSpPr>
              <a:spLocks noChangeArrowheads="1"/>
            </p:cNvSpPr>
            <p:nvPr/>
          </p:nvSpPr>
          <p:spPr bwMode="auto">
            <a:xfrm>
              <a:off x="6918325" y="3844925"/>
              <a:ext cx="88900" cy="88900"/>
            </a:xfrm>
            <a:prstGeom prst="ellipse">
              <a:avLst/>
            </a:prstGeom>
            <a:solidFill>
              <a:srgbClr val="009900"/>
            </a:solidFill>
            <a:ln w="57150">
              <a:solidFill>
                <a:srgbClr val="009900"/>
              </a:solidFill>
              <a:round/>
              <a:headEnd/>
              <a:tailEnd/>
            </a:ln>
          </p:spPr>
          <p:txBody>
            <a:bodyPr wrap="none" lIns="90000" tIns="46800" rIns="90000" bIns="46800" anchor="ctr">
              <a:spAutoFit/>
            </a:bodyPr>
            <a:lstStyle/>
            <a:p>
              <a:endParaRPr lang="en-GB" altLang="es-ES"/>
            </a:p>
          </p:txBody>
        </p:sp>
        <p:sp>
          <p:nvSpPr>
            <p:cNvPr id="12380" name="Oval 73"/>
            <p:cNvSpPr>
              <a:spLocks noChangeArrowheads="1"/>
            </p:cNvSpPr>
            <p:nvPr/>
          </p:nvSpPr>
          <p:spPr bwMode="auto">
            <a:xfrm>
              <a:off x="5137150" y="4216400"/>
              <a:ext cx="88900" cy="88900"/>
            </a:xfrm>
            <a:prstGeom prst="ellipse">
              <a:avLst/>
            </a:prstGeom>
            <a:solidFill>
              <a:srgbClr val="009900"/>
            </a:solidFill>
            <a:ln w="57150">
              <a:solidFill>
                <a:srgbClr val="009900"/>
              </a:solidFill>
              <a:round/>
              <a:headEnd/>
              <a:tailEnd/>
            </a:ln>
          </p:spPr>
          <p:txBody>
            <a:bodyPr wrap="none" lIns="90000" tIns="46800" rIns="90000" bIns="46800" anchor="ctr">
              <a:spAutoFit/>
            </a:bodyPr>
            <a:lstStyle/>
            <a:p>
              <a:endParaRPr lang="en-GB" altLang="es-ES"/>
            </a:p>
          </p:txBody>
        </p:sp>
        <p:sp>
          <p:nvSpPr>
            <p:cNvPr id="12381" name="Oval 74"/>
            <p:cNvSpPr>
              <a:spLocks noChangeArrowheads="1"/>
            </p:cNvSpPr>
            <p:nvPr/>
          </p:nvSpPr>
          <p:spPr bwMode="auto">
            <a:xfrm>
              <a:off x="5646738" y="5087938"/>
              <a:ext cx="88900" cy="88900"/>
            </a:xfrm>
            <a:prstGeom prst="ellipse">
              <a:avLst/>
            </a:prstGeom>
            <a:solidFill>
              <a:srgbClr val="009900"/>
            </a:solidFill>
            <a:ln w="57150">
              <a:solidFill>
                <a:srgbClr val="009900"/>
              </a:solidFill>
              <a:round/>
              <a:headEnd/>
              <a:tailEnd/>
            </a:ln>
          </p:spPr>
          <p:txBody>
            <a:bodyPr wrap="none" lIns="90000" tIns="46800" rIns="90000" bIns="46800" anchor="ctr">
              <a:spAutoFit/>
            </a:bodyPr>
            <a:lstStyle/>
            <a:p>
              <a:endParaRPr lang="en-GB" altLang="es-ES"/>
            </a:p>
          </p:txBody>
        </p:sp>
      </p:grpSp>
      <p:sp>
        <p:nvSpPr>
          <p:cNvPr id="12309" name="Rectangle 41"/>
          <p:cNvSpPr txBox="1">
            <a:spLocks noChangeArrowheads="1"/>
          </p:cNvSpPr>
          <p:nvPr/>
        </p:nvSpPr>
        <p:spPr bwMode="gray">
          <a:xfrm>
            <a:off x="36513" y="73025"/>
            <a:ext cx="9144000" cy="952500"/>
          </a:xfrm>
          <a:prstGeom prst="rect">
            <a:avLst/>
          </a:prstGeom>
          <a:solidFill>
            <a:schemeClr val="accent2"/>
          </a:solidFill>
          <a:ln w="9525">
            <a:noFill/>
            <a:miter lim="800000"/>
            <a:headEnd/>
            <a:tailEnd/>
          </a:ln>
        </p:spPr>
        <p:txBody>
          <a:bodyPr lIns="50800" tIns="20638" rIns="50800" bIns="20638">
            <a:spAutoFit/>
          </a:bodyPr>
          <a:lstStyle/>
          <a:p>
            <a:pPr marL="3944938" indent="-3944938" defTabSz="479425" eaLnBrk="0" hangingPunct="0">
              <a:lnSpc>
                <a:spcPct val="87000"/>
              </a:lnSpc>
            </a:pPr>
            <a:r>
              <a:rPr lang="en-US" altLang="es-ES" sz="3600" b="1">
                <a:solidFill>
                  <a:schemeClr val="bg1"/>
                </a:solidFill>
                <a:latin typeface="Trebuchet MS" pitchFamily="34" charset="0"/>
              </a:rPr>
              <a:t>Meccano method: </a:t>
            </a:r>
            <a:r>
              <a:rPr lang="en-US" altLang="es-ES" sz="3200" b="1">
                <a:solidFill>
                  <a:schemeClr val="bg1"/>
                </a:solidFill>
                <a:latin typeface="Trebuchet MS" pitchFamily="34" charset="0"/>
              </a:rPr>
              <a:t>Main stages in volumetric parameterization</a:t>
            </a:r>
            <a:endParaRPr lang="es-ES" altLang="es-ES" sz="3600" b="1">
              <a:solidFill>
                <a:schemeClr val="bg1"/>
              </a:solidFill>
              <a:latin typeface="Trebuchet MS" pitchFamily="34" charset="0"/>
            </a:endParaRPr>
          </a:p>
        </p:txBody>
      </p:sp>
      <p:sp>
        <p:nvSpPr>
          <p:cNvPr id="117" name="116 CuadroTexto"/>
          <p:cNvSpPr txBox="1">
            <a:spLocks noChangeArrowheads="1"/>
          </p:cNvSpPr>
          <p:nvPr/>
        </p:nvSpPr>
        <p:spPr bwMode="auto">
          <a:xfrm>
            <a:off x="0" y="982663"/>
            <a:ext cx="8893175" cy="646112"/>
          </a:xfrm>
          <a:prstGeom prst="rect">
            <a:avLst/>
          </a:prstGeom>
          <a:noFill/>
          <a:ln w="9525">
            <a:noFill/>
            <a:miter lim="800000"/>
            <a:headEnd/>
            <a:tailEnd/>
          </a:ln>
        </p:spPr>
        <p:txBody>
          <a:bodyPr>
            <a:spAutoFit/>
          </a:bodyPr>
          <a:lstStyle/>
          <a:p>
            <a:pPr>
              <a:spcBef>
                <a:spcPct val="30000"/>
              </a:spcBef>
              <a:buFont typeface="Wingdings" pitchFamily="2" charset="2"/>
              <a:buChar char="§"/>
            </a:pPr>
            <a:r>
              <a:rPr lang="en-US" altLang="es-ES"/>
              <a:t>Once the surface parameterization is done, a coarse tetrahedral mesh of the cube is constructed </a:t>
            </a:r>
          </a:p>
        </p:txBody>
      </p:sp>
      <p:sp>
        <p:nvSpPr>
          <p:cNvPr id="118" name="117 CuadroTexto"/>
          <p:cNvSpPr txBox="1">
            <a:spLocks noChangeArrowheads="1"/>
          </p:cNvSpPr>
          <p:nvPr/>
        </p:nvSpPr>
        <p:spPr bwMode="auto">
          <a:xfrm>
            <a:off x="0" y="981075"/>
            <a:ext cx="8893175" cy="646113"/>
          </a:xfrm>
          <a:prstGeom prst="rect">
            <a:avLst/>
          </a:prstGeom>
          <a:noFill/>
          <a:ln w="9525">
            <a:noFill/>
            <a:miter lim="800000"/>
            <a:headEnd/>
            <a:tailEnd/>
          </a:ln>
        </p:spPr>
        <p:txBody>
          <a:bodyPr>
            <a:spAutoFit/>
          </a:bodyPr>
          <a:lstStyle/>
          <a:p>
            <a:pPr>
              <a:buFont typeface="Wingdings" pitchFamily="2" charset="2"/>
              <a:buChar char="§"/>
            </a:pPr>
            <a:r>
              <a:rPr lang="en-US" altLang="es-ES"/>
              <a:t>This tetrahedral mesh is refined in such a way that the faces of the cube, mapped to the solid, differ no more than a user specified distance from the real surface</a:t>
            </a:r>
            <a:endParaRPr lang="es-ES" altLang="es-E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box(in)">
                                      <p:cBhvr>
                                        <p:cTn id="7" dur="500"/>
                                        <p:tgtEl>
                                          <p:spTgt spid="117">
                                            <p:txEl>
                                              <p:pRg st="0" end="0"/>
                                            </p:txEl>
                                          </p:spTgt>
                                        </p:tgtEl>
                                      </p:cBhvr>
                                    </p:animEffect>
                                  </p:childTnLst>
                                  <p:subTnLst>
                                    <p:set>
                                      <p:cBhvr override="childStyle">
                                        <p:cTn dur="1" fill="hold" display="0" masterRel="nextClick" afterEffect="1"/>
                                        <p:tgtEl>
                                          <p:spTgt spid="117">
                                            <p:txEl>
                                              <p:pRg st="0" end="0"/>
                                            </p:txEl>
                                          </p:spTgt>
                                        </p:tgtEl>
                                        <p:attrNameLst>
                                          <p:attrName>style.visibility</p:attrName>
                                        </p:attrNameLst>
                                      </p:cBhvr>
                                      <p:to>
                                        <p:strVal val="hidden"/>
                                      </p:to>
                                    </p:set>
                                  </p:sub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43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43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box(in)">
                                      <p:cBhvr>
                                        <p:cTn id="22" dur="500"/>
                                        <p:tgtEl>
                                          <p:spTgt spid="118"/>
                                        </p:tgtEl>
                                      </p:cBhvr>
                                    </p:animEffect>
                                  </p:childTnLst>
                                  <p:subTnLst>
                                    <p:set>
                                      <p:cBhvr override="childStyle">
                                        <p:cTn dur="1" fill="hold" display="0" masterRel="nextClick" afterEffect="1"/>
                                        <p:tgtEl>
                                          <p:spTgt spid="118"/>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843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box(in)">
                                      <p:cBhvr>
                                        <p:cTn id="29" dur="500"/>
                                        <p:tgtEl>
                                          <p:spTgt spid="119"/>
                                        </p:tgtEl>
                                      </p:cBhvr>
                                    </p:animEffect>
                                  </p:childTnLst>
                                  <p:subTnLst>
                                    <p:set>
                                      <p:cBhvr override="childStyle">
                                        <p:cTn dur="1" fill="hold" display="0" masterRel="nextClick" afterEffect="1"/>
                                        <p:tgtEl>
                                          <p:spTgt spid="119"/>
                                        </p:tgtEl>
                                        <p:attrNameLst>
                                          <p:attrName>style.visibility</p:attrName>
                                        </p:attrNameLst>
                                      </p:cBhvr>
                                      <p:to>
                                        <p:strVal val="hidden"/>
                                      </p:to>
                                    </p:set>
                                  </p:subTnLst>
                                </p:cTn>
                              </p:par>
                              <p:par>
                                <p:cTn id="30" presetID="1" presetClass="entr" presetSubtype="0" fill="hold" grpId="0" nodeType="withEffect">
                                  <p:stCondLst>
                                    <p:cond delay="0"/>
                                  </p:stCondLst>
                                  <p:childTnLst>
                                    <p:set>
                                      <p:cBhvr>
                                        <p:cTn id="31" dur="1" fill="hold">
                                          <p:stCondLst>
                                            <p:cond delay="0"/>
                                          </p:stCondLst>
                                        </p:cTn>
                                        <p:tgtEl>
                                          <p:spTgt spid="8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44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44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box(in)">
                                      <p:cBhvr>
                                        <p:cTn id="40" dur="500"/>
                                        <p:tgtEl>
                                          <p:spTgt spid="120"/>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4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4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4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8436" grpId="0" animBg="1"/>
      <p:bldP spid="18437" grpId="0"/>
      <p:bldP spid="81" grpId="0"/>
      <p:bldP spid="87" grpId="0"/>
      <p:bldP spid="18440" grpId="0" animBg="1"/>
      <p:bldP spid="95" grpId="0"/>
      <p:bldP spid="18443" grpId="0" animBg="1"/>
      <p:bldP spid="89" grpId="0"/>
      <p:bldP spid="92" grpId="0"/>
      <p:bldP spid="18447" grpId="0" animBg="1"/>
      <p:bldP spid="117" grpId="0" build="allAtOnce"/>
      <p:bldP spid="118" grpId="0"/>
    </p:bldLst>
  </p:timing>
</p:sld>
</file>

<file path=ppt/theme/theme1.xml><?xml version="1.0" encoding="utf-8"?>
<a:theme xmlns:a="http://schemas.openxmlformats.org/drawingml/2006/main" name="AVParis010921">
  <a:themeElements>
    <a:clrScheme name="">
      <a:dk1>
        <a:srgbClr val="000000"/>
      </a:dk1>
      <a:lt1>
        <a:srgbClr val="FFFFFF"/>
      </a:lt1>
      <a:dk2>
        <a:srgbClr val="FF9933"/>
      </a:dk2>
      <a:lt2>
        <a:srgbClr val="919191"/>
      </a:lt2>
      <a:accent1>
        <a:srgbClr val="FC0128"/>
      </a:accent1>
      <a:accent2>
        <a:srgbClr val="000099"/>
      </a:accent2>
      <a:accent3>
        <a:srgbClr val="FFFFFF"/>
      </a:accent3>
      <a:accent4>
        <a:srgbClr val="000000"/>
      </a:accent4>
      <a:accent5>
        <a:srgbClr val="FDAAAC"/>
      </a:accent5>
      <a:accent6>
        <a:srgbClr val="00008A"/>
      </a:accent6>
      <a:hlink>
        <a:srgbClr val="00FFFF"/>
      </a:hlink>
      <a:folHlink>
        <a:srgbClr val="339933"/>
      </a:folHlink>
    </a:clrScheme>
    <a:fontScheme name="AVParis01092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stealth" w="med"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stealth" w="med"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VParis01092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VParis01092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VParis01092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VParis01092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VParis01092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VParis01092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VParis01092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10916</TotalTime>
  <Words>7733</Words>
  <Application>Microsoft Office PowerPoint</Application>
  <PresentationFormat>Presentación en pantalla (4:3)</PresentationFormat>
  <Paragraphs>986</Paragraphs>
  <Slides>56</Slides>
  <Notes>55</Notes>
  <HiddenSlides>1</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4</vt:i4>
      </vt:variant>
      <vt:variant>
        <vt:lpstr>Títulos de diapositiva</vt:lpstr>
      </vt:variant>
      <vt:variant>
        <vt:i4>56</vt:i4>
      </vt:variant>
    </vt:vector>
  </HeadingPairs>
  <TitlesOfParts>
    <vt:vector size="73" baseType="lpstr">
      <vt:lpstr>Arial</vt:lpstr>
      <vt:lpstr>ＭＳ Ｐゴシック</vt:lpstr>
      <vt:lpstr>Times New Roman</vt:lpstr>
      <vt:lpstr>Trebuchet MS</vt:lpstr>
      <vt:lpstr>Wingdings</vt:lpstr>
      <vt:lpstr>Math1</vt:lpstr>
      <vt:lpstr>Georgia</vt:lpstr>
      <vt:lpstr>Castellar</vt:lpstr>
      <vt:lpstr>Symbol</vt:lpstr>
      <vt:lpstr>Courier New</vt:lpstr>
      <vt:lpstr>Times</vt:lpstr>
      <vt:lpstr>Cambria Math</vt:lpstr>
      <vt:lpstr>AVParis010921</vt:lpstr>
      <vt:lpstr>MathType 6.0 Equation</vt:lpstr>
      <vt:lpstr>Microsoft Editor de ecuaciones 3.0</vt:lpstr>
      <vt:lpstr>Ecuación</vt:lpstr>
      <vt:lpstr>Equation</vt:lpstr>
      <vt:lpstr>Parallel and Simultaneous Untangling and Smoothing of Tetrahedral Meshes</vt:lpstr>
      <vt:lpstr>Motivation: relevance of mesh generation</vt:lpstr>
      <vt:lpstr>Motivation: why parallel mesh generation?</vt:lpstr>
      <vt:lpstr>Motivation: parallel simultaneous untangling and smoothing</vt:lpstr>
      <vt:lpstr>Motivation: future processor trend</vt:lpstr>
      <vt:lpstr>Outline</vt:lpstr>
      <vt:lpstr>Summary</vt:lpstr>
      <vt:lpstr>Meccano method: Partition and surface parameterization</vt:lpstr>
      <vt:lpstr>Diapositiva 9</vt:lpstr>
      <vt:lpstr>Mesh optimization for tetrahedral meshes</vt:lpstr>
      <vt:lpstr>Quality metric of tetrahedra</vt:lpstr>
      <vt:lpstr>Modified objective function</vt:lpstr>
      <vt:lpstr>Plotting modified objective function</vt:lpstr>
      <vt:lpstr>Sequential mesh optimization</vt:lpstr>
      <vt:lpstr>The sequential algorithm  </vt:lpstr>
      <vt:lpstr>The sequential algorithm </vt:lpstr>
      <vt:lpstr>The sequential algorithm </vt:lpstr>
      <vt:lpstr>The sequential algorithm </vt:lpstr>
      <vt:lpstr>Parallel mesh preprocessing: mesh coloring</vt:lpstr>
      <vt:lpstr>Parallel mesh optimization</vt:lpstr>
      <vt:lpstr>Parallel mesh optimization: performance improvement</vt:lpstr>
      <vt:lpstr>The novel parallel algorithm</vt:lpstr>
      <vt:lpstr>The novel parallel algorithm</vt:lpstr>
      <vt:lpstr>The novel parallel algorithm</vt:lpstr>
      <vt:lpstr>The novel parallel algorithm</vt:lpstr>
      <vt:lpstr>Experimental methodology</vt:lpstr>
      <vt:lpstr>Experimental methodology</vt:lpstr>
      <vt:lpstr>Experimental methodology</vt:lpstr>
      <vt:lpstr>Experimental methodology</vt:lpstr>
      <vt:lpstr>Experimental methodology</vt:lpstr>
      <vt:lpstr>Performance scalability</vt:lpstr>
      <vt:lpstr>Performance scalability</vt:lpstr>
      <vt:lpstr>Performance scalability</vt:lpstr>
      <vt:lpstr>Best runtime</vt:lpstr>
      <vt:lpstr>Main cause of performance degradation</vt:lpstr>
      <vt:lpstr>Other bottleneck: load balancing</vt:lpstr>
      <vt:lpstr>Influence of coloring algorithms on parallel performance</vt:lpstr>
      <vt:lpstr>Influence of coloring algorithms on parallel performance</vt:lpstr>
      <vt:lpstr>Conclusions</vt:lpstr>
      <vt:lpstr>Conclusions</vt:lpstr>
      <vt:lpstr>Future work</vt:lpstr>
      <vt:lpstr>Borrador</vt:lpstr>
      <vt:lpstr>Motivation: Meccano method</vt:lpstr>
      <vt:lpstr>Our mathematical approach to tetrahedral mesh optimization</vt:lpstr>
      <vt:lpstr>Our mathematical approach to tetrahedral mesh optimization</vt:lpstr>
      <vt:lpstr>Our mathematical approach to tetrahedral mesh optimization</vt:lpstr>
      <vt:lpstr>Our mathematical approach to tetrahedral mesh optimization</vt:lpstr>
      <vt:lpstr>Modified objective function</vt:lpstr>
      <vt:lpstr>Our mathematical approach to tetrahedral mesh optimization</vt:lpstr>
      <vt:lpstr>The novel parallel algorithm</vt:lpstr>
      <vt:lpstr>Performance scalability</vt:lpstr>
      <vt:lpstr>Performance scalability</vt:lpstr>
      <vt:lpstr>Experimental methodology</vt:lpstr>
      <vt:lpstr>Parallelism bottlenecks</vt:lpstr>
      <vt:lpstr>Influence of coloring algorithms on parallel performance</vt:lpstr>
      <vt:lpstr>Influence of coloring algorithms on parallel performance</vt:lpstr>
    </vt:vector>
  </TitlesOfParts>
  <Company>ULPGC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ILP and Energy Efficiency with a Reconfigurable L2 Cache</dc:title>
  <dc:creator>domingo</dc:creator>
  <cp:lastModifiedBy>WebEditor</cp:lastModifiedBy>
  <cp:revision>588</cp:revision>
  <dcterms:created xsi:type="dcterms:W3CDTF">2007-02-04T09:21:44Z</dcterms:created>
  <dcterms:modified xsi:type="dcterms:W3CDTF">2013-10-29T10:24:42Z</dcterms:modified>
</cp:coreProperties>
</file>