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49" r:id="rId2"/>
    <p:sldMasterId id="2147483716" r:id="rId3"/>
    <p:sldMasterId id="2147483718" r:id="rId4"/>
    <p:sldMasterId id="2147483720" r:id="rId5"/>
    <p:sldMasterId id="2147483722" r:id="rId6"/>
    <p:sldMasterId id="2147483724" r:id="rId7"/>
    <p:sldMasterId id="2147483726" r:id="rId8"/>
    <p:sldMasterId id="2147483728" r:id="rId9"/>
    <p:sldMasterId id="2147483730" r:id="rId10"/>
    <p:sldMasterId id="2147483732" r:id="rId11"/>
    <p:sldMasterId id="2147483734" r:id="rId12"/>
  </p:sldMasterIdLst>
  <p:notesMasterIdLst>
    <p:notesMasterId r:id="rId43"/>
  </p:notesMasterIdLst>
  <p:sldIdLst>
    <p:sldId id="260" r:id="rId13"/>
    <p:sldId id="262" r:id="rId14"/>
    <p:sldId id="265" r:id="rId15"/>
    <p:sldId id="283" r:id="rId16"/>
    <p:sldId id="266" r:id="rId17"/>
    <p:sldId id="263" r:id="rId18"/>
    <p:sldId id="264" r:id="rId19"/>
    <p:sldId id="267" r:id="rId20"/>
    <p:sldId id="268" r:id="rId21"/>
    <p:sldId id="274" r:id="rId22"/>
    <p:sldId id="270" r:id="rId23"/>
    <p:sldId id="271" r:id="rId24"/>
    <p:sldId id="302" r:id="rId25"/>
    <p:sldId id="297" r:id="rId26"/>
    <p:sldId id="300" r:id="rId27"/>
    <p:sldId id="278" r:id="rId28"/>
    <p:sldId id="306" r:id="rId29"/>
    <p:sldId id="301" r:id="rId30"/>
    <p:sldId id="296" r:id="rId31"/>
    <p:sldId id="286" r:id="rId32"/>
    <p:sldId id="281" r:id="rId33"/>
    <p:sldId id="294" r:id="rId34"/>
    <p:sldId id="292" r:id="rId35"/>
    <p:sldId id="295" r:id="rId36"/>
    <p:sldId id="287" r:id="rId37"/>
    <p:sldId id="298" r:id="rId38"/>
    <p:sldId id="299" r:id="rId39"/>
    <p:sldId id="303" r:id="rId40"/>
    <p:sldId id="305" r:id="rId41"/>
    <p:sldId id="304" r:id="rId42"/>
  </p:sldIdLst>
  <p:sldSz cx="9144000" cy="6858000" type="screen4x3"/>
  <p:notesSz cx="7099300" cy="10234613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1pPr>
    <a:lvl2pPr marL="4572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2pPr>
    <a:lvl3pPr marL="9144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3pPr>
    <a:lvl4pPr marL="1371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4pPr>
    <a:lvl5pPr marL="18288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8" charset="0"/>
        <a:ea typeface="DejaVu Sans" pitchFamily="32" charset="0"/>
        <a:cs typeface="DejaVu Sans" pitchFamily="32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0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22" autoAdjust="0"/>
  </p:normalViewPr>
  <p:slideViewPr>
    <p:cSldViewPr>
      <p:cViewPr varScale="1">
        <p:scale>
          <a:sx n="70" d="100"/>
          <a:sy n="70" d="100"/>
        </p:scale>
        <p:origin x="-1170" y="-10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49152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3015"/>
        <p:guide pos="2308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"/>
          <p:cNvSpPr>
            <a:spLocks noChangeArrowheads="1"/>
          </p:cNvSpPr>
          <p:nvPr/>
        </p:nvSpPr>
        <p:spPr bwMode="auto">
          <a:xfrm>
            <a:off x="1" y="1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506" tIns="48253" rIns="96506" bIns="48253" anchor="ctr"/>
          <a:lstStyle/>
          <a:p>
            <a:endParaRPr lang="ca-ES"/>
          </a:p>
        </p:txBody>
      </p:sp>
      <p:sp>
        <p:nvSpPr>
          <p:cNvPr id="32771" name="AutoShape 2"/>
          <p:cNvSpPr>
            <a:spLocks noChangeArrowheads="1"/>
          </p:cNvSpPr>
          <p:nvPr/>
        </p:nvSpPr>
        <p:spPr bwMode="auto">
          <a:xfrm>
            <a:off x="1" y="1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506" tIns="48253" rIns="96506" bIns="48253" anchor="ctr"/>
          <a:lstStyle/>
          <a:p>
            <a:endParaRPr lang="ca-ES"/>
          </a:p>
        </p:txBody>
      </p:sp>
      <p:sp>
        <p:nvSpPr>
          <p:cNvPr id="32772" name="AutoShape 3"/>
          <p:cNvSpPr>
            <a:spLocks noChangeArrowheads="1"/>
          </p:cNvSpPr>
          <p:nvPr/>
        </p:nvSpPr>
        <p:spPr bwMode="auto">
          <a:xfrm>
            <a:off x="1" y="1"/>
            <a:ext cx="7099300" cy="1023461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6506" tIns="48253" rIns="96506" bIns="48253" anchor="ctr"/>
          <a:lstStyle/>
          <a:p>
            <a:endParaRPr lang="ca-E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1" y="0"/>
            <a:ext cx="3071389" cy="50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6" tIns="49393" rIns="94986" bIns="49393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2"/>
              <a:buNone/>
              <a:tabLst>
                <a:tab pos="764004" algn="l"/>
                <a:tab pos="1528008" algn="l"/>
                <a:tab pos="229201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4021128" y="0"/>
            <a:ext cx="3071388" cy="50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6" tIns="49393" rIns="94986" bIns="4939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Wingdings" charset="2"/>
              <a:buNone/>
              <a:tabLst>
                <a:tab pos="764004" algn="l"/>
                <a:tab pos="1528008" algn="l"/>
                <a:tab pos="229201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775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92188" y="768350"/>
            <a:ext cx="5110162" cy="383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10609" y="4862230"/>
            <a:ext cx="5672995" cy="4599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a-ES" noProof="0" smtClean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1" y="9721137"/>
            <a:ext cx="3071389" cy="50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6" tIns="49393" rIns="94986" bIns="49393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buFont typeface="Wingdings" charset="2"/>
              <a:buNone/>
              <a:tabLst>
                <a:tab pos="764004" algn="l"/>
                <a:tab pos="1528008" algn="l"/>
                <a:tab pos="229201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4021128" y="9721137"/>
            <a:ext cx="3071388" cy="506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986" tIns="49393" rIns="94986" bIns="4939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Wingdings" charset="2"/>
              <a:buNone/>
              <a:tabLst>
                <a:tab pos="764004" algn="l"/>
                <a:tab pos="1528008" algn="l"/>
                <a:tab pos="2292012" algn="l"/>
              </a:tabLst>
              <a:defRPr sz="1300">
                <a:solidFill>
                  <a:srgbClr val="000000"/>
                </a:solidFill>
                <a:latin typeface="Times New Roman" pitchFamily="16" charset="0"/>
                <a:ea typeface="DejaVu Sans" pitchFamily="32" charset="0"/>
                <a:cs typeface="DejaVu Sans" pitchFamily="32" charset="0"/>
              </a:defRPr>
            </a:lvl1pPr>
          </a:lstStyle>
          <a:p>
            <a:pPr>
              <a:defRPr/>
            </a:pPr>
            <a:fld id="{8F5306A9-33B0-48D0-B4D6-E0FE120B91E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5622593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ca-ES" dirty="0"/>
          </a:p>
        </p:txBody>
      </p:sp>
    </p:spTree>
    <p:extLst>
      <p:ext uri="{BB962C8B-B14F-4D97-AF65-F5344CB8AC3E}">
        <p14:creationId xmlns="" xmlns:p14="http://schemas.microsoft.com/office/powerpoint/2010/main" val="2175371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ontenido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ca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ca-E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3642C7CF-FD17-44A9-BA3E-D3801D872D2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11069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036638" y="1814513"/>
            <a:ext cx="7483475" cy="146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323850" y="6597650"/>
            <a:ext cx="8820150" cy="260350"/>
          </a:xfrm>
          <a:prstGeom prst="rect">
            <a:avLst/>
          </a:prstGeom>
          <a:solidFill>
            <a:srgbClr val="4990D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547813" y="4292600"/>
            <a:ext cx="6400800" cy="144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/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sz="1900">
                <a:solidFill>
                  <a:srgbClr val="E8F5FF"/>
                </a:solidFill>
                <a:latin typeface="Arial" charset="0"/>
              </a:rPr>
              <a:t>Laboratori de Càlcul Numèric</a:t>
            </a:r>
            <a:r>
              <a:rPr lang="en-US" sz="1900">
                <a:solidFill>
                  <a:srgbClr val="E8F5FF"/>
                </a:solidFill>
                <a:latin typeface="Arial" charset="0"/>
              </a:rPr>
              <a:t> (LaCàN)</a:t>
            </a:r>
            <a:r>
              <a:rPr lang="ar-SA" sz="1900">
                <a:solidFill>
                  <a:srgbClr val="E8F5FF"/>
                </a:solidFill>
                <a:latin typeface="Arial" charset="0"/>
                <a:cs typeface="Arial" charset="0"/>
              </a:rPr>
              <a:t>‏</a:t>
            </a:r>
            <a:endParaRPr lang="en-US" sz="1900">
              <a:solidFill>
                <a:srgbClr val="E8F5FF"/>
              </a:solidFill>
              <a:latin typeface="Arial" charset="0"/>
            </a:endParaRPr>
          </a:p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sz="1900">
                <a:solidFill>
                  <a:srgbClr val="E8F5FF"/>
                </a:solidFill>
                <a:latin typeface="Arial" charset="0"/>
              </a:rPr>
              <a:t> Departament de Matemàtica Aplicada III</a:t>
            </a:r>
          </a:p>
          <a:p>
            <a:pPr algn="ctr">
              <a:spcBef>
                <a:spcPts val="475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_tradnl" sz="1900">
                <a:solidFill>
                  <a:srgbClr val="E8F5FF"/>
                </a:solidFill>
                <a:latin typeface="Arial" charset="0"/>
              </a:rPr>
              <a:t>Universitat Politècnica de Catalunya (Spain)</a:t>
            </a:r>
            <a:br>
              <a:rPr lang="es-ES_tradnl" sz="1900">
                <a:solidFill>
                  <a:srgbClr val="E8F5FF"/>
                </a:solidFill>
                <a:latin typeface="Arial" charset="0"/>
              </a:rPr>
            </a:br>
            <a:r>
              <a:rPr lang="es-ES_tradnl" sz="1900">
                <a:solidFill>
                  <a:srgbClr val="E8F5FF"/>
                </a:solidFill>
                <a:latin typeface="Arial" charset="0"/>
              </a:rPr>
              <a:t>http://www-lacan.upc.es</a:t>
            </a:r>
          </a:p>
        </p:txBody>
      </p:sp>
      <p:sp>
        <p:nvSpPr>
          <p:cNvPr id="2054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pic>
        <p:nvPicPr>
          <p:cNvPr id="2055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iming>
    <p:tnLst>
      <p:par>
        <p:cTn id="1" dur="indefinite" restart="never" nodeType="tmRoot"/>
      </p:par>
    </p:tnLst>
  </p:timing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0"/>
            <a:ext cx="8815388" cy="76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908050"/>
            <a:ext cx="8815388" cy="568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323850" y="6597650"/>
            <a:ext cx="8815388" cy="311150"/>
          </a:xfrm>
          <a:prstGeom prst="rect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buFont typeface="Arial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11</a:t>
            </a:r>
            <a:r>
              <a:rPr lang="en-US" baseline="30000"/>
              <a:t>th</a:t>
            </a:r>
            <a:r>
              <a:rPr lang="en-US"/>
              <a:t> EMS Annual Meeting · Berlin · 12-16 September 2011 · </a:t>
            </a:r>
            <a:fld id="{1C37D507-7B59-4DF6-96D2-F45D1C3DD8F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0" y="6597650"/>
            <a:ext cx="323850" cy="260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a-ES">
              <a:solidFill>
                <a:srgbClr val="FFFFFF"/>
              </a:solidFill>
            </a:endParaRPr>
          </a:p>
        </p:txBody>
      </p:sp>
      <p:pic>
        <p:nvPicPr>
          <p:cNvPr id="103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p:hf sldNum="0" hdr="0" dt="0"/>
  <p:txStyles>
    <p:titleStyle>
      <a:lvl1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+mj-lt"/>
          <a:ea typeface="+mj-ea"/>
          <a:cs typeface="+mj-cs"/>
        </a:defRPr>
      </a:lvl1pPr>
      <a:lvl2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2pPr>
      <a:lvl3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3pPr>
      <a:lvl4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4pPr>
      <a:lvl5pPr algn="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4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5pPr>
      <a:lvl6pPr marL="4572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6pPr>
      <a:lvl7pPr marL="9144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7pPr>
      <a:lvl8pPr marL="13716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8pPr>
      <a:lvl9pPr marL="1828800" algn="r" defTabSz="449263" rtl="0" fontAlgn="base">
        <a:lnSpc>
          <a:spcPct val="98000"/>
        </a:lnSpc>
        <a:spcBef>
          <a:spcPct val="0"/>
        </a:spcBef>
        <a:spcAft>
          <a:spcPct val="0"/>
        </a:spcAft>
        <a:buClr>
          <a:srgbClr val="FF9900"/>
        </a:buClr>
        <a:buSzPct val="100000"/>
        <a:buFont typeface="Tahoma" pitchFamily="32" charset="0"/>
        <a:defRPr sz="3000" b="1">
          <a:solidFill>
            <a:srgbClr val="FF9900"/>
          </a:solidFill>
          <a:latin typeface="Tahoma" pitchFamily="32" charset="0"/>
          <a:ea typeface="DejaVu Sans" pitchFamily="32" charset="0"/>
          <a:cs typeface="DejaVu Sans" pitchFamily="32" charset="0"/>
        </a:defRPr>
      </a:lvl9pPr>
    </p:titleStyle>
    <p:bodyStyle>
      <a:lvl1pPr marL="338138" indent="-338138" algn="l" defTabSz="449263" rtl="0" eaLnBrk="0" fontAlgn="base" hangingPunct="0">
        <a:lnSpc>
          <a:spcPct val="93000"/>
        </a:lnSpc>
        <a:spcBef>
          <a:spcPts val="600"/>
        </a:spcBef>
        <a:spcAft>
          <a:spcPct val="0"/>
        </a:spcAft>
        <a:buClr>
          <a:srgbClr val="3A83C5"/>
        </a:buClr>
        <a:buSzPct val="100000"/>
        <a:buFont typeface="Wingdings" pitchFamily="2" charset="2"/>
        <a:buChar char=""/>
        <a:defRPr sz="2400">
          <a:solidFill>
            <a:srgbClr val="000000"/>
          </a:solidFill>
          <a:latin typeface="+mn-lt"/>
          <a:ea typeface="+mn-ea"/>
          <a:cs typeface="+mn-cs"/>
        </a:defRPr>
      </a:lvl1pPr>
      <a:lvl2pPr marL="738188" indent="-280988" algn="l" defTabSz="449263" rtl="0" eaLnBrk="0" fontAlgn="base" hangingPunct="0">
        <a:lnSpc>
          <a:spcPct val="93000"/>
        </a:lnSpc>
        <a:spcBef>
          <a:spcPts val="525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21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ts val="4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ts val="40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6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3000"/>
        </a:lnSpc>
        <a:spcBef>
          <a:spcPts val="350"/>
        </a:spcBef>
        <a:spcAft>
          <a:spcPct val="0"/>
        </a:spcAft>
        <a:buClr>
          <a:srgbClr val="3A83C5"/>
        </a:buClr>
        <a:buSzPct val="100000"/>
        <a:buFont typeface="Arial" charset="0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ca.iusiani.ulpgc.es/proyecto2012-201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png"/><Relationship Id="rId4" Type="http://schemas.openxmlformats.org/officeDocument/2006/relationships/hyperlink" Target="Figuras%20y%20video/test.avi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1 Título"/>
          <p:cNvSpPr>
            <a:spLocks noGrp="1"/>
          </p:cNvSpPr>
          <p:nvPr>
            <p:ph type="ctrTitle"/>
          </p:nvPr>
        </p:nvSpPr>
        <p:spPr>
          <a:xfrm>
            <a:off x="323528" y="1560720"/>
            <a:ext cx="8820472" cy="1470025"/>
          </a:xfrm>
        </p:spPr>
        <p:txBody>
          <a:bodyPr/>
          <a:lstStyle/>
          <a:p>
            <a:pPr algn="ctr"/>
            <a:r>
              <a:rPr lang="en-GB" dirty="0" smtClean="0"/>
              <a:t>Local Scale Finite Element Modelling of </a:t>
            </a:r>
            <a:br>
              <a:rPr lang="en-GB" dirty="0" smtClean="0"/>
            </a:br>
            <a:r>
              <a:rPr lang="en-GB" dirty="0" smtClean="0"/>
              <a:t>Stack Pollutant Emissions</a:t>
            </a:r>
            <a:endParaRPr lang="en-US" dirty="0" smtClean="0"/>
          </a:p>
        </p:txBody>
      </p:sp>
      <p:sp>
        <p:nvSpPr>
          <p:cNvPr id="5123" name="2 Subtítulo"/>
          <p:cNvSpPr>
            <a:spLocks noGrp="1"/>
          </p:cNvSpPr>
          <p:nvPr>
            <p:ph type="subTitle" idx="1"/>
          </p:nvPr>
        </p:nvSpPr>
        <p:spPr>
          <a:xfrm>
            <a:off x="395536" y="2928872"/>
            <a:ext cx="8748464" cy="1752600"/>
          </a:xfrm>
        </p:spPr>
        <p:txBody>
          <a:bodyPr/>
          <a:lstStyle/>
          <a:p>
            <a:r>
              <a:rPr lang="en-US" sz="2000" dirty="0" smtClean="0">
                <a:solidFill>
                  <a:schemeClr val="bg1"/>
                </a:solidFill>
              </a:rPr>
              <a:t>R. Montenegro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(1)</a:t>
            </a:r>
            <a:r>
              <a:rPr lang="en-US" sz="2000" dirty="0" smtClean="0">
                <a:solidFill>
                  <a:schemeClr val="bg1"/>
                </a:solidFill>
              </a:rPr>
              <a:t>*, A. Oliver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(2)</a:t>
            </a:r>
            <a:r>
              <a:rPr lang="en-US" sz="2000" dirty="0" smtClean="0">
                <a:solidFill>
                  <a:schemeClr val="bg1"/>
                </a:solidFill>
              </a:rPr>
              <a:t>, E. </a:t>
            </a:r>
            <a:r>
              <a:rPr lang="en-US" sz="2000" dirty="0" err="1" smtClean="0">
                <a:solidFill>
                  <a:schemeClr val="bg1"/>
                </a:solidFill>
              </a:rPr>
              <a:t>Rodríguez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(1)</a:t>
            </a:r>
            <a:r>
              <a:rPr lang="en-US" sz="2000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J.M. Escobar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(1)</a:t>
            </a:r>
            <a:r>
              <a:rPr lang="en-US" sz="2000" dirty="0" smtClean="0">
                <a:solidFill>
                  <a:schemeClr val="bg1"/>
                </a:solidFill>
              </a:rPr>
              <a:t>, G. Montero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(1)</a:t>
            </a:r>
            <a:r>
              <a:rPr lang="en-US" sz="2000" dirty="0" smtClean="0">
                <a:solidFill>
                  <a:schemeClr val="bg1"/>
                </a:solidFill>
              </a:rPr>
              <a:t>, A. </a:t>
            </a:r>
            <a:r>
              <a:rPr lang="en-US" sz="2000" dirty="0" err="1" smtClean="0">
                <a:solidFill>
                  <a:schemeClr val="bg1"/>
                </a:solidFill>
              </a:rPr>
              <a:t>Pérez-Foguet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aseline="30000" dirty="0" smtClean="0">
                <a:solidFill>
                  <a:schemeClr val="bg1"/>
                </a:solidFill>
                <a:latin typeface="Trebuchet MS" pitchFamily="34" charset="0"/>
              </a:rPr>
              <a:t>(2)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pic>
        <p:nvPicPr>
          <p:cNvPr id="5124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1 CuadroTexto"/>
          <p:cNvSpPr txBox="1">
            <a:spLocks noChangeArrowheads="1"/>
          </p:cNvSpPr>
          <p:nvPr/>
        </p:nvSpPr>
        <p:spPr bwMode="auto">
          <a:xfrm>
            <a:off x="755576" y="4078813"/>
            <a:ext cx="80648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1800" baseline="30000" dirty="0" smtClean="0">
                <a:latin typeface="Trebuchet MS" pitchFamily="34" charset="0"/>
              </a:rPr>
              <a:t>(2 ) </a:t>
            </a:r>
            <a:r>
              <a:rPr lang="en-US" sz="1800" dirty="0" err="1" smtClean="0"/>
              <a:t>Laboratori</a:t>
            </a:r>
            <a:r>
              <a:rPr lang="en-US" sz="1800" dirty="0" smtClean="0"/>
              <a:t> </a:t>
            </a:r>
            <a:r>
              <a:rPr lang="en-US" sz="1800" dirty="0"/>
              <a:t>de </a:t>
            </a:r>
            <a:r>
              <a:rPr lang="en-US" sz="1800" dirty="0" err="1"/>
              <a:t>Càlcul</a:t>
            </a:r>
            <a:r>
              <a:rPr lang="en-US" sz="1800" dirty="0"/>
              <a:t> </a:t>
            </a:r>
            <a:r>
              <a:rPr lang="en-US" sz="1800" dirty="0" err="1"/>
              <a:t>Numèric</a:t>
            </a:r>
            <a:r>
              <a:rPr lang="en-US" sz="1800" dirty="0"/>
              <a:t> (</a:t>
            </a:r>
            <a:r>
              <a:rPr lang="en-US" sz="1800" dirty="0" err="1"/>
              <a:t>LaCàN</a:t>
            </a:r>
            <a:r>
              <a:rPr lang="en-US" sz="1800" dirty="0" smtClean="0"/>
              <a:t>), </a:t>
            </a:r>
            <a:r>
              <a:rPr lang="en-US" sz="1800" dirty="0" err="1" smtClean="0"/>
              <a:t>Departament</a:t>
            </a:r>
            <a:r>
              <a:rPr lang="en-US" sz="1800" dirty="0" smtClean="0"/>
              <a:t> </a:t>
            </a:r>
            <a:r>
              <a:rPr lang="en-US" sz="1800" dirty="0"/>
              <a:t>de </a:t>
            </a:r>
            <a:r>
              <a:rPr lang="en-US" sz="1800" dirty="0" err="1"/>
              <a:t>Matemàtica</a:t>
            </a:r>
            <a:r>
              <a:rPr lang="en-US" sz="1800" dirty="0"/>
              <a:t> </a:t>
            </a:r>
            <a:r>
              <a:rPr lang="en-US" sz="1800" dirty="0" err="1"/>
              <a:t>Aplicada</a:t>
            </a:r>
            <a:r>
              <a:rPr lang="en-US" sz="1800" dirty="0"/>
              <a:t> III</a:t>
            </a:r>
          </a:p>
          <a:p>
            <a:pPr eaLnBrk="1" hangingPunct="1"/>
            <a:r>
              <a:rPr lang="en-US" sz="1800" dirty="0" smtClean="0"/>
              <a:t>     </a:t>
            </a:r>
            <a:r>
              <a:rPr lang="en-US" sz="1800" dirty="0" err="1" smtClean="0"/>
              <a:t>Universitat</a:t>
            </a:r>
            <a:r>
              <a:rPr lang="en-US" sz="1800" dirty="0" smtClean="0"/>
              <a:t> </a:t>
            </a:r>
            <a:r>
              <a:rPr lang="en-US" sz="1800" dirty="0" err="1"/>
              <a:t>Politècnica</a:t>
            </a:r>
            <a:r>
              <a:rPr lang="en-US" sz="1800" dirty="0"/>
              <a:t> de </a:t>
            </a:r>
            <a:r>
              <a:rPr lang="en-US" sz="1800" dirty="0" err="1"/>
              <a:t>Catalunya</a:t>
            </a:r>
            <a:r>
              <a:rPr lang="en-US" sz="1800" dirty="0"/>
              <a:t> </a:t>
            </a:r>
            <a:r>
              <a:rPr lang="en-US" sz="1800" dirty="0" smtClean="0"/>
              <a:t>–  </a:t>
            </a:r>
            <a:r>
              <a:rPr lang="en-US" sz="1800" dirty="0" err="1" smtClean="0"/>
              <a:t>Barcelonatech</a:t>
            </a:r>
            <a:r>
              <a:rPr lang="en-US" sz="1800" dirty="0" smtClean="0"/>
              <a:t>, Spain</a:t>
            </a:r>
            <a:endParaRPr lang="en-US" sz="1800" dirty="0"/>
          </a:p>
        </p:txBody>
      </p:sp>
      <p:sp>
        <p:nvSpPr>
          <p:cNvPr id="5126" name="5 CuadroTexto"/>
          <p:cNvSpPr txBox="1">
            <a:spLocks noChangeArrowheads="1"/>
          </p:cNvSpPr>
          <p:nvPr/>
        </p:nvSpPr>
        <p:spPr bwMode="auto">
          <a:xfrm>
            <a:off x="755576" y="3720960"/>
            <a:ext cx="7992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1800" baseline="30000" dirty="0" smtClean="0">
                <a:latin typeface="Trebuchet MS" pitchFamily="34" charset="0"/>
              </a:rPr>
              <a:t>(1)  </a:t>
            </a:r>
            <a:r>
              <a:rPr lang="en-US" sz="1800" dirty="0" smtClean="0"/>
              <a:t>University Institute SIANI, </a:t>
            </a:r>
            <a:r>
              <a:rPr lang="en-US" sz="1800" dirty="0" smtClean="0"/>
              <a:t> University  of  Las </a:t>
            </a:r>
            <a:r>
              <a:rPr lang="en-US" sz="1800" dirty="0"/>
              <a:t>Palmas de Gran </a:t>
            </a:r>
            <a:r>
              <a:rPr lang="en-US" sz="1800" dirty="0" err="1" smtClean="0"/>
              <a:t>Canaria</a:t>
            </a:r>
            <a:r>
              <a:rPr lang="en-US" sz="1800" dirty="0" smtClean="0"/>
              <a:t>, Spain</a:t>
            </a:r>
            <a:endParaRPr lang="en-US" sz="1800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323528" y="6208713"/>
            <a:ext cx="8820472" cy="649287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hlinkClick r:id="rId3"/>
              </a:rPr>
              <a:t>http://www.dca.iusiani.ulpgc.es/proyecto2012-2014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23528" y="5558337"/>
            <a:ext cx="8820472" cy="64851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  <p:txBody>
          <a:bodyPr wrap="square" lIns="90000" tIns="46800" rIns="90000" bIns="46800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0" dirty="0" smtClean="0">
                <a:latin typeface="Arial" charset="0"/>
              </a:rPr>
              <a:t>MINECO y FEDER Project: CGL2011-29396-C03-00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kern="0" dirty="0" smtClean="0">
                <a:latin typeface="Arial" charset="0"/>
              </a:rPr>
              <a:t>CONACYT-SENER Project, Fondo Sectorial, </a:t>
            </a:r>
            <a:r>
              <a:rPr lang="es-ES" sz="1800" kern="0" dirty="0" err="1" smtClean="0">
                <a:latin typeface="Arial" charset="0"/>
              </a:rPr>
              <a:t>contract</a:t>
            </a:r>
            <a:r>
              <a:rPr lang="es-ES" sz="1800" kern="0" dirty="0" smtClean="0">
                <a:latin typeface="Arial" charset="0"/>
              </a:rPr>
              <a:t>: 163723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323528" y="5069052"/>
            <a:ext cx="8820472" cy="40011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000" b="1" dirty="0" smtClean="0">
                <a:latin typeface="Arial" charset="0"/>
              </a:rPr>
              <a:t>COUPLED PROBLEMS 2013, 17–19 </a:t>
            </a:r>
            <a:r>
              <a:rPr lang="en-US" sz="2000" b="1" dirty="0" err="1" smtClean="0">
                <a:latin typeface="Arial" charset="0"/>
              </a:rPr>
              <a:t>Junio</a:t>
            </a:r>
            <a:r>
              <a:rPr lang="en-US" sz="2000" b="1" dirty="0" smtClean="0">
                <a:latin typeface="Arial" charset="0"/>
              </a:rPr>
              <a:t> 2013, Ibiza, Spain </a:t>
            </a:r>
            <a:endParaRPr lang="en-US" sz="2000" b="1" dirty="0">
              <a:latin typeface="Arial" charset="0"/>
            </a:endParaRPr>
          </a:p>
        </p:txBody>
      </p:sp>
      <p:pic>
        <p:nvPicPr>
          <p:cNvPr id="1026" name="Picture 2" descr="C:\Documents and Settings\Rafa\Mis documentos\CopiaNuevaMayo2012PortatilRAFA\LOGOS\LogoULPGCrg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4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2915816" y="332656"/>
            <a:ext cx="1861028" cy="717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Wind field modeling</a:t>
            </a:r>
          </a:p>
        </p:txBody>
      </p:sp>
      <p:sp>
        <p:nvSpPr>
          <p:cNvPr id="14339" name="2 Marcador de contenido"/>
          <p:cNvSpPr>
            <a:spLocks noGrp="1"/>
          </p:cNvSpPr>
          <p:nvPr>
            <p:ph idx="1"/>
          </p:nvPr>
        </p:nvSpPr>
        <p:spPr>
          <a:xfrm>
            <a:off x="1187624" y="1628800"/>
            <a:ext cx="7416824" cy="1656184"/>
          </a:xfrm>
        </p:spPr>
        <p:txBody>
          <a:bodyPr/>
          <a:lstStyle/>
          <a:p>
            <a:r>
              <a:rPr lang="en-US" dirty="0" smtClean="0"/>
              <a:t>An interpolated wind field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en-US" sz="2800" b="1" baseline="-25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dirty="0" smtClean="0">
                <a:cs typeface="Times New Roman" pitchFamily="18" charset="0"/>
              </a:rPr>
              <a:t> in the 3-D domain </a:t>
            </a:r>
            <a:r>
              <a:rPr lang="en-US" sz="2800" dirty="0" smtClean="0">
                <a:cs typeface="Times New Roman" pitchFamily="18" charset="0"/>
                <a:sym typeface="Symbol"/>
              </a:rPr>
              <a:t></a:t>
            </a:r>
            <a:endParaRPr lang="en-US" sz="2800" dirty="0" smtClean="0">
              <a:cs typeface="Times New Roman" pitchFamily="18" charset="0"/>
            </a:endParaRPr>
          </a:p>
          <a:p>
            <a:endParaRPr lang="en-US" sz="900" dirty="0" smtClean="0"/>
          </a:p>
          <a:p>
            <a:pPr lvl="1"/>
            <a:r>
              <a:rPr lang="en-US" dirty="0" smtClean="0"/>
              <a:t>Horizontal interpolation (10 m over terrain) of data</a:t>
            </a:r>
          </a:p>
          <a:p>
            <a:pPr lvl="1"/>
            <a:endParaRPr lang="en-US" sz="900" dirty="0" smtClean="0"/>
          </a:p>
          <a:p>
            <a:pPr lvl="1"/>
            <a:r>
              <a:rPr lang="en-US" dirty="0" smtClean="0"/>
              <a:t>Vertical extrapolation (log-linear wind profile)</a:t>
            </a:r>
          </a:p>
          <a:p>
            <a:pPr lvl="1"/>
            <a:endParaRPr lang="en-US" dirty="0" smtClean="0"/>
          </a:p>
        </p:txBody>
      </p:sp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1187624" y="3573016"/>
            <a:ext cx="741682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338138" indent="-338138" eaLnBrk="0" hangingPunct="0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resulting mass-consistent wind field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</a:t>
            </a:r>
            <a:r>
              <a:rPr lang="en-US" kern="0" dirty="0" smtClean="0">
                <a:solidFill>
                  <a:srgbClr val="000000"/>
                </a:solidFill>
                <a:latin typeface="+mn-lt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Times New Roman" pitchFamily="18" charset="0"/>
              </a:rPr>
              <a:t>verifies:</a:t>
            </a:r>
          </a:p>
          <a:p>
            <a:pPr marL="338138" marR="0" lvl="0" indent="-338138" algn="l" defTabSz="449263" rtl="0" eaLnBrk="0" fontAlgn="base" latinLnBrk="0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tabLst/>
              <a:defRPr/>
            </a:pPr>
            <a:endParaRPr lang="en-US" kern="0" dirty="0" smtClean="0">
              <a:solidFill>
                <a:srgbClr val="000000"/>
              </a:solidFill>
              <a:latin typeface="+mn-lt"/>
              <a:ea typeface="+mn-ea"/>
              <a:cs typeface="Times New Roman" pitchFamily="18" charset="0"/>
            </a:endParaRPr>
          </a:p>
          <a:p>
            <a:pPr marL="338138" marR="0" lvl="0" indent="-338138" algn="l" defTabSz="449263" rtl="0" eaLnBrk="0" fontAlgn="base" latinLnBrk="0" hangingPunct="0">
              <a:lnSpc>
                <a:spcPct val="93000"/>
              </a:lnSpc>
              <a:spcBef>
                <a:spcPts val="600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Wingdings" pitchFamily="2" charset="2"/>
              <a:buChar char=""/>
              <a:tabLst/>
              <a:defRPr/>
            </a:pP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Times New Roman" pitchFamily="18" charset="0"/>
            </a:endParaRPr>
          </a:p>
          <a:p>
            <a:pPr marL="738188" marR="0" lvl="1" indent="-280988" algn="l" defTabSz="449263" rtl="0" eaLnBrk="0" fontAlgn="base" latinLnBrk="0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tabLst/>
              <a:defRPr/>
            </a:pPr>
            <a:endParaRPr lang="en-US" sz="900" kern="0" dirty="0" smtClean="0">
              <a:solidFill>
                <a:srgbClr val="000000"/>
              </a:solidFill>
              <a:latin typeface="+mn-lt"/>
              <a:ea typeface="+mn-ea"/>
              <a:cs typeface="+mn-cs"/>
            </a:endParaRPr>
          </a:p>
          <a:p>
            <a:pPr marL="738188" marR="0" lvl="1" indent="-280988" algn="l" defTabSz="449263" rtl="0" eaLnBrk="0" fontAlgn="base" latinLnBrk="0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and minimizes the adjusting functional</a:t>
            </a:r>
          </a:p>
          <a:p>
            <a:pPr marL="738188" marR="0" lvl="1" indent="-280988" algn="l" defTabSz="449263" rtl="0" eaLnBrk="0" fontAlgn="base" latinLnBrk="0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8188" marR="0" lvl="1" indent="-280988" algn="l" defTabSz="449263" rtl="0" eaLnBrk="0" fontAlgn="base" latinLnBrk="0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8188" marR="0" lvl="1" indent="-280988" algn="l" defTabSz="449263" rtl="0" eaLnBrk="0" fontAlgn="base" latinLnBrk="0" hangingPunct="0">
              <a:lnSpc>
                <a:spcPct val="93000"/>
              </a:lnSpc>
              <a:spcBef>
                <a:spcPts val="525"/>
              </a:spcBef>
              <a:spcAft>
                <a:spcPct val="0"/>
              </a:spcAft>
              <a:buClr>
                <a:srgbClr val="3A83C5"/>
              </a:buClr>
              <a:buSzPct val="100000"/>
              <a:buFont typeface="Arial" charset="0"/>
              <a:buChar char="•"/>
              <a:tabLst/>
              <a:defRPr/>
            </a:pPr>
            <a:endParaRPr kumimoji="0" lang="en-US" sz="21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9502" y="4052418"/>
            <a:ext cx="2574626" cy="88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3728" y="5445224"/>
            <a:ext cx="5814891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10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Wind field modeling</a:t>
            </a:r>
          </a:p>
        </p:txBody>
      </p:sp>
      <p:sp>
        <p:nvSpPr>
          <p:cNvPr id="16387" name="2 Marcador de contenido"/>
          <p:cNvSpPr>
            <a:spLocks noGrp="1"/>
          </p:cNvSpPr>
          <p:nvPr>
            <p:ph idx="1"/>
          </p:nvPr>
        </p:nvSpPr>
        <p:spPr>
          <a:xfrm>
            <a:off x="971600" y="1772816"/>
            <a:ext cx="7561262" cy="4608512"/>
          </a:xfrm>
        </p:spPr>
        <p:txBody>
          <a:bodyPr/>
          <a:lstStyle/>
          <a:p>
            <a:r>
              <a:rPr lang="en-US" dirty="0" smtClean="0"/>
              <a:t>Introducing the Lagrange multiplier </a:t>
            </a:r>
            <a:r>
              <a:rPr lang="en-US" sz="2900" i="1" dirty="0" smtClean="0">
                <a:sym typeface="Symbol"/>
              </a:rPr>
              <a:t></a:t>
            </a:r>
          </a:p>
          <a:p>
            <a:pPr>
              <a:buNone/>
            </a:pPr>
            <a:endParaRPr lang="en-US" sz="2900" i="1" dirty="0" smtClean="0">
              <a:sym typeface="Symbol"/>
            </a:endParaRPr>
          </a:p>
          <a:p>
            <a:pPr>
              <a:buNone/>
            </a:pPr>
            <a:endParaRPr lang="en-US" sz="2900" i="1" dirty="0" smtClean="0">
              <a:sym typeface="Symbol"/>
            </a:endParaRPr>
          </a:p>
          <a:p>
            <a:pPr>
              <a:buNone/>
            </a:pPr>
            <a:r>
              <a:rPr lang="en-US" dirty="0" smtClean="0">
                <a:sym typeface="Symbol"/>
              </a:rPr>
              <a:t>     Such that it verifies an elliptic problem in </a:t>
            </a:r>
            <a:r>
              <a:rPr lang="en-US" sz="2800" dirty="0" smtClean="0">
                <a:cs typeface="Times New Roman" pitchFamily="18" charset="0"/>
                <a:sym typeface="Symbol"/>
              </a:rPr>
              <a:t></a:t>
            </a:r>
            <a:r>
              <a:rPr lang="en-US" dirty="0" smtClean="0">
                <a:sym typeface="Symbol"/>
              </a:rPr>
              <a:t> </a:t>
            </a:r>
          </a:p>
        </p:txBody>
      </p:sp>
      <p:sp>
        <p:nvSpPr>
          <p:cNvPr id="15" name="14 Abrir llave"/>
          <p:cNvSpPr/>
          <p:nvPr/>
        </p:nvSpPr>
        <p:spPr bwMode="auto">
          <a:xfrm>
            <a:off x="1044352" y="3932510"/>
            <a:ext cx="216024" cy="1800200"/>
          </a:xfrm>
          <a:prstGeom prst="lef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2400" b="0" i="0" u="none" strike="noStrike" cap="none" normalizeH="0" baseline="0" dirty="0" smtClean="0">
              <a:noFill/>
              <a:effectLst/>
              <a:latin typeface="Times New Roman" pitchFamily="16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72544" y="2445314"/>
            <a:ext cx="3621013" cy="62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0376" y="3932510"/>
            <a:ext cx="7114155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11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Wind field modeling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52600" y="1454870"/>
            <a:ext cx="1811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Interpolated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288088" y="1454869"/>
            <a:ext cx="1471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Resulting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7267" y="1988841"/>
            <a:ext cx="4390757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60032" y="1988840"/>
            <a:ext cx="4211513" cy="313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13 CuadroTexto"/>
          <p:cNvSpPr txBox="1"/>
          <p:nvPr/>
        </p:nvSpPr>
        <p:spPr>
          <a:xfrm>
            <a:off x="4500563" y="1887538"/>
            <a:ext cx="10406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400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</a:t>
            </a:r>
          </a:p>
        </p:txBody>
      </p:sp>
      <p:pic>
        <p:nvPicPr>
          <p:cNvPr id="16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3 Rectángulo"/>
          <p:cNvSpPr>
            <a:spLocks noChangeArrowheads="1"/>
          </p:cNvSpPr>
          <p:nvPr/>
        </p:nvSpPr>
        <p:spPr bwMode="auto">
          <a:xfrm>
            <a:off x="3131840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4.0</a:t>
            </a:r>
            <a:endParaRPr lang="es-ES" sz="1800" dirty="0"/>
          </a:p>
        </p:txBody>
      </p:sp>
      <p:sp>
        <p:nvSpPr>
          <p:cNvPr id="20" name="13 Rectángulo"/>
          <p:cNvSpPr>
            <a:spLocks noChangeArrowheads="1"/>
          </p:cNvSpPr>
          <p:nvPr/>
        </p:nvSpPr>
        <p:spPr bwMode="auto">
          <a:xfrm>
            <a:off x="4788024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6.0</a:t>
            </a:r>
            <a:endParaRPr lang="es-ES" sz="1800" dirty="0"/>
          </a:p>
        </p:txBody>
      </p:sp>
      <p:sp>
        <p:nvSpPr>
          <p:cNvPr id="21" name="13 Rectángulo"/>
          <p:cNvSpPr>
            <a:spLocks noChangeArrowheads="1"/>
          </p:cNvSpPr>
          <p:nvPr/>
        </p:nvSpPr>
        <p:spPr bwMode="auto">
          <a:xfrm>
            <a:off x="6516216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8.0</a:t>
            </a:r>
            <a:endParaRPr lang="es-ES" sz="1800" dirty="0"/>
          </a:p>
        </p:txBody>
      </p:sp>
      <p:grpSp>
        <p:nvGrpSpPr>
          <p:cNvPr id="23" name="22 Grupo"/>
          <p:cNvGrpSpPr/>
          <p:nvPr/>
        </p:nvGrpSpPr>
        <p:grpSpPr>
          <a:xfrm>
            <a:off x="1762477" y="5445125"/>
            <a:ext cx="5774582" cy="657463"/>
            <a:chOff x="1762477" y="5445125"/>
            <a:chExt cx="5774582" cy="657463"/>
          </a:xfrm>
        </p:grpSpPr>
        <p:sp>
          <p:nvSpPr>
            <p:cNvPr id="15" name="13 Rectángulo"/>
            <p:cNvSpPr>
              <a:spLocks noChangeArrowheads="1"/>
            </p:cNvSpPr>
            <p:nvPr/>
          </p:nvSpPr>
          <p:spPr bwMode="auto">
            <a:xfrm>
              <a:off x="4421188" y="5445125"/>
              <a:ext cx="5572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Arial" charset="0"/>
                </a:rPr>
                <a:t>m/s</a:t>
              </a:r>
              <a:endParaRPr lang="es-ES" sz="1800" dirty="0"/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411981" y="3517011"/>
              <a:ext cx="336087" cy="4768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3 Rectángulo"/>
            <p:cNvSpPr>
              <a:spLocks noChangeArrowheads="1"/>
            </p:cNvSpPr>
            <p:nvPr/>
          </p:nvSpPr>
          <p:spPr bwMode="auto">
            <a:xfrm>
              <a:off x="1762477" y="5733256"/>
              <a:ext cx="505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</a:rPr>
                <a:t>2.7</a:t>
              </a:r>
              <a:endParaRPr lang="es-ES" sz="1800" dirty="0"/>
            </a:p>
          </p:txBody>
        </p:sp>
        <p:sp>
          <p:nvSpPr>
            <p:cNvPr id="22" name="13 Rectángulo"/>
            <p:cNvSpPr>
              <a:spLocks noChangeArrowheads="1"/>
            </p:cNvSpPr>
            <p:nvPr/>
          </p:nvSpPr>
          <p:spPr bwMode="auto">
            <a:xfrm>
              <a:off x="6903552" y="5723964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</a:rPr>
                <a:t>8.25</a:t>
              </a:r>
              <a:endParaRPr lang="es-ES" sz="1800" dirty="0"/>
            </a:p>
          </p:txBody>
        </p:sp>
      </p:grpSp>
      <p:sp>
        <p:nvSpPr>
          <p:cNvPr id="2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12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Wind field modeling</a:t>
            </a:r>
          </a:p>
        </p:txBody>
      </p:sp>
      <p:sp>
        <p:nvSpPr>
          <p:cNvPr id="2" name="1 CuadroTexto"/>
          <p:cNvSpPr txBox="1"/>
          <p:nvPr/>
        </p:nvSpPr>
        <p:spPr>
          <a:xfrm>
            <a:off x="1752600" y="1454870"/>
            <a:ext cx="1811338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Interpolated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6288088" y="1454869"/>
            <a:ext cx="1471612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/>
              </a:rPr>
              <a:t>Resulting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4500563" y="1887538"/>
            <a:ext cx="104067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400 </a:t>
            </a:r>
            <a:r>
              <a:rPr lang="en-US" dirty="0">
                <a:solidFill>
                  <a:srgbClr val="000000"/>
                </a:solidFill>
                <a:latin typeface="Arial"/>
              </a:rPr>
              <a:t>m</a:t>
            </a:r>
          </a:p>
        </p:txBody>
      </p:sp>
      <p:pic>
        <p:nvPicPr>
          <p:cNvPr id="16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13 Rectángulo"/>
          <p:cNvSpPr>
            <a:spLocks noChangeArrowheads="1"/>
          </p:cNvSpPr>
          <p:nvPr/>
        </p:nvSpPr>
        <p:spPr bwMode="auto">
          <a:xfrm>
            <a:off x="3131840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4.0</a:t>
            </a:r>
            <a:endParaRPr lang="es-ES" sz="1800" dirty="0">
              <a:solidFill>
                <a:srgbClr val="FFFFFF"/>
              </a:solidFill>
            </a:endParaRPr>
          </a:p>
        </p:txBody>
      </p:sp>
      <p:sp>
        <p:nvSpPr>
          <p:cNvPr id="20" name="13 Rectángulo"/>
          <p:cNvSpPr>
            <a:spLocks noChangeArrowheads="1"/>
          </p:cNvSpPr>
          <p:nvPr/>
        </p:nvSpPr>
        <p:spPr bwMode="auto">
          <a:xfrm>
            <a:off x="4788024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6.0</a:t>
            </a:r>
            <a:endParaRPr lang="es-ES" sz="1800" dirty="0">
              <a:solidFill>
                <a:srgbClr val="FFFFFF"/>
              </a:solidFill>
            </a:endParaRPr>
          </a:p>
        </p:txBody>
      </p:sp>
      <p:sp>
        <p:nvSpPr>
          <p:cNvPr id="21" name="13 Rectángulo"/>
          <p:cNvSpPr>
            <a:spLocks noChangeArrowheads="1"/>
          </p:cNvSpPr>
          <p:nvPr/>
        </p:nvSpPr>
        <p:spPr bwMode="auto">
          <a:xfrm>
            <a:off x="6516216" y="6093296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8.0</a:t>
            </a:r>
            <a:endParaRPr lang="es-ES" sz="1800" dirty="0">
              <a:solidFill>
                <a:srgbClr val="FFFFFF"/>
              </a:solidFill>
            </a:endParaRPr>
          </a:p>
        </p:txBody>
      </p:sp>
      <p:grpSp>
        <p:nvGrpSpPr>
          <p:cNvPr id="3" name="22 Grupo"/>
          <p:cNvGrpSpPr/>
          <p:nvPr/>
        </p:nvGrpSpPr>
        <p:grpSpPr>
          <a:xfrm>
            <a:off x="1762477" y="5445125"/>
            <a:ext cx="5774582" cy="657463"/>
            <a:chOff x="1762477" y="5445125"/>
            <a:chExt cx="5774582" cy="657463"/>
          </a:xfrm>
        </p:grpSpPr>
        <p:sp>
          <p:nvSpPr>
            <p:cNvPr id="15" name="13 Rectángulo"/>
            <p:cNvSpPr>
              <a:spLocks noChangeArrowheads="1"/>
            </p:cNvSpPr>
            <p:nvPr/>
          </p:nvSpPr>
          <p:spPr bwMode="auto">
            <a:xfrm>
              <a:off x="4421188" y="5445125"/>
              <a:ext cx="557212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rgbClr val="000000"/>
                  </a:solidFill>
                  <a:latin typeface="Arial" charset="0"/>
                </a:rPr>
                <a:t>m/s</a:t>
              </a:r>
              <a:endParaRPr lang="es-ES" sz="1800" dirty="0">
                <a:solidFill>
                  <a:srgbClr val="FFFFFF"/>
                </a:solidFill>
              </a:endParaRPr>
            </a:p>
          </p:txBody>
        </p:sp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4411981" y="3517011"/>
              <a:ext cx="336087" cy="4768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13 Rectángulo"/>
            <p:cNvSpPr>
              <a:spLocks noChangeArrowheads="1"/>
            </p:cNvSpPr>
            <p:nvPr/>
          </p:nvSpPr>
          <p:spPr bwMode="auto">
            <a:xfrm>
              <a:off x="1762477" y="5733256"/>
              <a:ext cx="50526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</a:rPr>
                <a:t>2.7</a:t>
              </a:r>
              <a:endParaRPr lang="es-ES" sz="1800" dirty="0">
                <a:solidFill>
                  <a:srgbClr val="FFFFFF"/>
                </a:solidFill>
              </a:endParaRPr>
            </a:p>
          </p:txBody>
        </p:sp>
        <p:sp>
          <p:nvSpPr>
            <p:cNvPr id="22" name="13 Rectángulo"/>
            <p:cNvSpPr>
              <a:spLocks noChangeArrowheads="1"/>
            </p:cNvSpPr>
            <p:nvPr/>
          </p:nvSpPr>
          <p:spPr bwMode="auto">
            <a:xfrm>
              <a:off x="6903552" y="5723964"/>
              <a:ext cx="6335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rgbClr val="000000"/>
                  </a:solidFill>
                  <a:latin typeface="Arial" charset="0"/>
                </a:rPr>
                <a:t>8.25</a:t>
              </a:r>
              <a:endParaRPr lang="es-ES" sz="1800" dirty="0">
                <a:solidFill>
                  <a:srgbClr val="FFFFFF"/>
                </a:solidFill>
              </a:endParaRPr>
            </a:p>
          </p:txBody>
        </p:sp>
      </p:grp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24944"/>
            <a:ext cx="4411064" cy="1882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07496" y="2924944"/>
            <a:ext cx="4536504" cy="189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13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Plume rise modeling</a:t>
            </a:r>
            <a:br>
              <a:rPr lang="en-US" dirty="0" smtClean="0"/>
            </a:br>
            <a:endParaRPr lang="en-US" sz="2400" dirty="0" smtClean="0"/>
          </a:p>
        </p:txBody>
      </p:sp>
      <p:pic>
        <p:nvPicPr>
          <p:cNvPr id="11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1628800"/>
            <a:ext cx="6154372" cy="4786734"/>
          </a:xfrm>
          <a:prstGeom prst="rect">
            <a:avLst/>
          </a:prstGeom>
          <a:noFill/>
          <a:ln w="31750" algn="ctr">
            <a:noFill/>
            <a:miter lim="800000"/>
            <a:headEnd/>
            <a:tailEnd/>
          </a:ln>
          <a:effectLst/>
        </p:spPr>
      </p:pic>
      <p:sp>
        <p:nvSpPr>
          <p:cNvPr id="7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14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Plume rise modeling</a:t>
            </a:r>
            <a:br>
              <a:rPr lang="en-US" dirty="0" smtClean="0"/>
            </a:br>
            <a:r>
              <a:rPr lang="en-US" sz="2400" dirty="0" smtClean="0"/>
              <a:t>Trajectory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827088" y="1557339"/>
            <a:ext cx="7921376" cy="187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0" tIns="0" rIns="0" bIns="0"/>
          <a:lstStyle>
            <a:lvl1pPr marL="338138" indent="-338138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38188" indent="-280988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Briggs equations contemplate two cases:</a:t>
            </a:r>
            <a:endParaRPr lang="en-US" sz="2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defRPr/>
            </a:pPr>
            <a:r>
              <a:rPr lang="en-US" sz="200" dirty="0" smtClean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lvl="1" eaLnBrk="1" hangingPunct="1">
              <a:lnSpc>
                <a:spcPct val="93000"/>
              </a:lnSpc>
              <a:spcBef>
                <a:spcPts val="525"/>
              </a:spcBef>
              <a:buClr>
                <a:srgbClr val="3A83C5"/>
              </a:buClr>
              <a:buFont typeface="Arial" charset="0"/>
              <a:buChar char="•"/>
              <a:defRPr/>
            </a:pP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Buoyant (</a:t>
            </a:r>
            <a:r>
              <a:rPr lang="en-US" sz="2100" i="1" dirty="0" err="1" smtClean="0">
                <a:solidFill>
                  <a:srgbClr val="000000"/>
                </a:solidFill>
                <a:latin typeface="Century Schoolbook" pitchFamily="18" charset="0"/>
              </a:rPr>
              <a:t>w</a:t>
            </a:r>
            <a:r>
              <a:rPr lang="en-US" sz="2100" baseline="-25000" dirty="0" err="1" smtClean="0">
                <a:solidFill>
                  <a:srgbClr val="000000"/>
                </a:solidFill>
                <a:latin typeface="Century Schoolbook" pitchFamily="18" charset="0"/>
              </a:rPr>
              <a:t>c</a:t>
            </a:r>
            <a:r>
              <a:rPr lang="en-US" sz="2100" dirty="0" smtClean="0">
                <a:solidFill>
                  <a:srgbClr val="000000"/>
                </a:solidFill>
                <a:latin typeface="Century Schoolbook" pitchFamily="18" charset="0"/>
              </a:rPr>
              <a:t> &lt; 4</a:t>
            </a:r>
            <a:r>
              <a:rPr lang="en-US" sz="2100" i="1" dirty="0" smtClean="0">
                <a:solidFill>
                  <a:srgbClr val="000000"/>
                </a:solidFill>
                <a:latin typeface="Century Schoolbook" pitchFamily="18" charset="0"/>
              </a:rPr>
              <a:t>v</a:t>
            </a:r>
            <a:r>
              <a:rPr lang="en-US" sz="2100" baseline="-25000" dirty="0" smtClean="0">
                <a:solidFill>
                  <a:srgbClr val="000000"/>
                </a:solidFill>
                <a:latin typeface="Century Schoolbook" pitchFamily="18" charset="0"/>
              </a:rPr>
              <a:t>o</a:t>
            </a: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ar-S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‏</a:t>
            </a:r>
            <a:endParaRPr lang="en-US" sz="2100" dirty="0" smtClean="0">
              <a:solidFill>
                <a:srgbClr val="000000"/>
              </a:solidFill>
              <a:latin typeface="Arial" charset="0"/>
            </a:endParaRPr>
          </a:p>
          <a:p>
            <a:pPr lvl="2" eaLnBrk="1" hangingPunct="1">
              <a:lnSpc>
                <a:spcPct val="93000"/>
              </a:lnSpc>
              <a:spcBef>
                <a:spcPts val="450"/>
              </a:spcBef>
              <a:buClr>
                <a:srgbClr val="3A83C5"/>
              </a:buClr>
              <a:buFont typeface="Arial" charset="0"/>
              <a:buChar char="•"/>
              <a:defRPr/>
            </a:pP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Curved trajectory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500563" y="1878914"/>
            <a:ext cx="4330700" cy="129311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338138" indent="-338138" eaLnBrk="0" hangingPunct="0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marL="738188" lvl="1" indent="-280988">
              <a:lnSpc>
                <a:spcPct val="93000"/>
              </a:lnSpc>
              <a:spcBef>
                <a:spcPts val="525"/>
              </a:spcBef>
              <a:buClr>
                <a:srgbClr val="3A83C5"/>
              </a:buClr>
              <a:buFont typeface="Arial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 charset="0"/>
              </a:rPr>
              <a:t>Momentum </a:t>
            </a: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100" i="1" dirty="0" err="1" smtClean="0">
                <a:solidFill>
                  <a:srgbClr val="000000"/>
                </a:solidFill>
                <a:latin typeface="Century Schoolbook" pitchFamily="18" charset="0"/>
              </a:rPr>
              <a:t>w</a:t>
            </a:r>
            <a:r>
              <a:rPr lang="en-US" sz="2100" baseline="-25000" dirty="0" err="1" smtClean="0">
                <a:solidFill>
                  <a:srgbClr val="000000"/>
                </a:solidFill>
                <a:latin typeface="Century Schoolbook" pitchFamily="18" charset="0"/>
              </a:rPr>
              <a:t>c</a:t>
            </a:r>
            <a:r>
              <a:rPr lang="en-US" sz="2100" dirty="0" smtClean="0">
                <a:solidFill>
                  <a:srgbClr val="000000"/>
                </a:solidFill>
                <a:latin typeface="Century Schoolbook" pitchFamily="18" charset="0"/>
              </a:rPr>
              <a:t> &gt; 4</a:t>
            </a:r>
            <a:r>
              <a:rPr lang="en-US" sz="2100" i="1" dirty="0" smtClean="0">
                <a:solidFill>
                  <a:srgbClr val="000000"/>
                </a:solidFill>
                <a:latin typeface="Century Schoolbook" pitchFamily="18" charset="0"/>
              </a:rPr>
              <a:t>v</a:t>
            </a:r>
            <a:r>
              <a:rPr lang="en-US" sz="2100" baseline="-25000" dirty="0" smtClean="0">
                <a:solidFill>
                  <a:srgbClr val="000000"/>
                </a:solidFill>
                <a:latin typeface="Century Schoolbook" pitchFamily="18" charset="0"/>
              </a:rPr>
              <a:t>o</a:t>
            </a:r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ar-SA" sz="21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‏</a:t>
            </a:r>
            <a:endParaRPr lang="en-US" sz="2100" dirty="0">
              <a:solidFill>
                <a:srgbClr val="000000"/>
              </a:solidFill>
              <a:latin typeface="Arial" charset="0"/>
            </a:endParaRPr>
          </a:p>
          <a:p>
            <a:pPr marL="1143000" lvl="2" indent="-228600">
              <a:lnSpc>
                <a:spcPct val="93000"/>
              </a:lnSpc>
              <a:spcBef>
                <a:spcPts val="450"/>
              </a:spcBef>
              <a:buClr>
                <a:srgbClr val="3A83C5"/>
              </a:buClr>
              <a:buFont typeface="Arial" charset="0"/>
              <a:buChar char="•"/>
            </a:pPr>
            <a:r>
              <a:rPr lang="en-US" sz="2100" dirty="0">
                <a:solidFill>
                  <a:srgbClr val="000000"/>
                </a:solidFill>
                <a:latin typeface="Arial" charset="0"/>
              </a:rPr>
              <a:t>Vertical straight trajectory</a:t>
            </a:r>
          </a:p>
        </p:txBody>
      </p:sp>
      <p:pic>
        <p:nvPicPr>
          <p:cNvPr id="9" name="Picture 9" descr="C:\Users\oliver\Dropbox\Figures_article\chimenea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528" y="2924944"/>
            <a:ext cx="468541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C:\Users\oliver\Dropbox\Figures_article\chimenea2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4008" y="2924944"/>
            <a:ext cx="4475725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15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Plume rise modeling</a:t>
            </a:r>
            <a:br>
              <a:rPr lang="en-US" dirty="0" smtClean="0"/>
            </a:br>
            <a:r>
              <a:rPr lang="en-US" sz="2400" dirty="0" smtClean="0"/>
              <a:t>Local mesh refinement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1514961"/>
            <a:ext cx="6192688" cy="493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Rectángulo"/>
          <p:cNvSpPr/>
          <p:nvPr/>
        </p:nvSpPr>
        <p:spPr>
          <a:xfrm>
            <a:off x="6444208" y="2132856"/>
            <a:ext cx="85792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Stack</a:t>
            </a:r>
            <a:endParaRPr lang="es-ES" dirty="0"/>
          </a:p>
        </p:txBody>
      </p:sp>
      <p:cxnSp>
        <p:nvCxnSpPr>
          <p:cNvPr id="9" name="8 Conector recto de flecha"/>
          <p:cNvCxnSpPr>
            <a:stCxn id="7" idx="1"/>
          </p:cNvCxnSpPr>
          <p:nvPr/>
        </p:nvCxnSpPr>
        <p:spPr bwMode="auto">
          <a:xfrm flipH="1">
            <a:off x="5868144" y="2340605"/>
            <a:ext cx="576064" cy="440323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16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Plume rise modeling</a:t>
            </a:r>
            <a:br>
              <a:rPr lang="en-US" dirty="0" smtClean="0"/>
            </a:br>
            <a:r>
              <a:rPr lang="en-US" sz="2400" dirty="0" smtClean="0"/>
              <a:t>W</a:t>
            </a:r>
            <a:r>
              <a:rPr lang="en-US" sz="2400" dirty="0" smtClean="0"/>
              <a:t>ind and local </a:t>
            </a:r>
            <a:r>
              <a:rPr lang="en-US" sz="2400" dirty="0" smtClean="0"/>
              <a:t>mesh refinement</a:t>
            </a:r>
          </a:p>
        </p:txBody>
      </p:sp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17</a:t>
            </a:fld>
            <a:r>
              <a:rPr lang="en-US" sz="1300" dirty="0" smtClean="0"/>
              <a:t> </a:t>
            </a:r>
            <a:endParaRPr lang="en-US" sz="1300" dirty="0"/>
          </a:p>
        </p:txBody>
      </p:sp>
      <p:pic>
        <p:nvPicPr>
          <p:cNvPr id="12" name="11 Imagen" descr="C:\Documents and Settings\Rafa\Escritorio\Unidad Didactica Fecyt\Figuras_unidad_didactica\pluma_unidad_didactica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1192" y="1412776"/>
            <a:ext cx="8496944" cy="51125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Plume rise modeling</a:t>
            </a:r>
            <a:br>
              <a:rPr lang="en-US" dirty="0" smtClean="0"/>
            </a:br>
            <a:r>
              <a:rPr lang="en-US" sz="2400" dirty="0" smtClean="0"/>
              <a:t>Local mesh refinement</a:t>
            </a:r>
          </a:p>
        </p:txBody>
      </p:sp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" name="103 Grupo"/>
          <p:cNvGrpSpPr/>
          <p:nvPr/>
        </p:nvGrpSpPr>
        <p:grpSpPr>
          <a:xfrm>
            <a:off x="539552" y="2348880"/>
            <a:ext cx="3528392" cy="2471025"/>
            <a:chOff x="539552" y="2348880"/>
            <a:chExt cx="3528392" cy="2471025"/>
          </a:xfrm>
        </p:grpSpPr>
        <p:grpSp>
          <p:nvGrpSpPr>
            <p:cNvPr id="50" name="Group 2"/>
            <p:cNvGrpSpPr>
              <a:grpSpLocks/>
            </p:cNvGrpSpPr>
            <p:nvPr/>
          </p:nvGrpSpPr>
          <p:grpSpPr bwMode="auto">
            <a:xfrm>
              <a:off x="539552" y="2348880"/>
              <a:ext cx="3528392" cy="2471025"/>
              <a:chOff x="960" y="1104"/>
              <a:chExt cx="3792" cy="2544"/>
            </a:xfrm>
          </p:grpSpPr>
          <p:sp>
            <p:nvSpPr>
              <p:cNvPr id="51" name="Line 3"/>
              <p:cNvSpPr>
                <a:spLocks noChangeShapeType="1"/>
              </p:cNvSpPr>
              <p:nvPr/>
            </p:nvSpPr>
            <p:spPr bwMode="auto">
              <a:xfrm flipV="1">
                <a:off x="1008" y="1152"/>
                <a:ext cx="1488" cy="24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2" name="Line 4"/>
              <p:cNvSpPr>
                <a:spLocks noChangeShapeType="1"/>
              </p:cNvSpPr>
              <p:nvPr/>
            </p:nvSpPr>
            <p:spPr bwMode="auto">
              <a:xfrm>
                <a:off x="2496" y="1152"/>
                <a:ext cx="2208" cy="244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5"/>
              <p:cNvSpPr>
                <a:spLocks noChangeShapeType="1"/>
              </p:cNvSpPr>
              <p:nvPr/>
            </p:nvSpPr>
            <p:spPr bwMode="auto">
              <a:xfrm flipH="1">
                <a:off x="1008" y="3600"/>
                <a:ext cx="369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6"/>
              <p:cNvSpPr>
                <a:spLocks noChangeShapeType="1"/>
              </p:cNvSpPr>
              <p:nvPr/>
            </p:nvSpPr>
            <p:spPr bwMode="auto">
              <a:xfrm flipH="1">
                <a:off x="2400" y="1152"/>
                <a:ext cx="96" cy="1728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7"/>
              <p:cNvSpPr>
                <a:spLocks noChangeShapeType="1"/>
              </p:cNvSpPr>
              <p:nvPr/>
            </p:nvSpPr>
            <p:spPr bwMode="auto">
              <a:xfrm>
                <a:off x="2400" y="2880"/>
                <a:ext cx="2304" cy="72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8"/>
              <p:cNvSpPr>
                <a:spLocks noChangeShapeType="1"/>
              </p:cNvSpPr>
              <p:nvPr/>
            </p:nvSpPr>
            <p:spPr bwMode="auto">
              <a:xfrm flipH="1">
                <a:off x="1008" y="2880"/>
                <a:ext cx="1392" cy="720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2448" y="1104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Oval 10"/>
              <p:cNvSpPr>
                <a:spLocks noChangeArrowheads="1"/>
              </p:cNvSpPr>
              <p:nvPr/>
            </p:nvSpPr>
            <p:spPr bwMode="auto">
              <a:xfrm>
                <a:off x="960" y="3552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Oval 11"/>
              <p:cNvSpPr>
                <a:spLocks noChangeArrowheads="1"/>
              </p:cNvSpPr>
              <p:nvPr/>
            </p:nvSpPr>
            <p:spPr bwMode="auto">
              <a:xfrm>
                <a:off x="4656" y="3552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Oval 12"/>
              <p:cNvSpPr>
                <a:spLocks noChangeArrowheads="1"/>
              </p:cNvSpPr>
              <p:nvPr/>
            </p:nvSpPr>
            <p:spPr bwMode="auto">
              <a:xfrm>
                <a:off x="2352" y="2832"/>
                <a:ext cx="96" cy="96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1" name="Group 13"/>
            <p:cNvGrpSpPr>
              <a:grpSpLocks/>
            </p:cNvGrpSpPr>
            <p:nvPr/>
          </p:nvGrpSpPr>
          <p:grpSpPr bwMode="auto">
            <a:xfrm>
              <a:off x="1298826" y="3234719"/>
              <a:ext cx="1518549" cy="1165578"/>
              <a:chOff x="1776" y="2016"/>
              <a:chExt cx="1632" cy="1200"/>
            </a:xfrm>
          </p:grpSpPr>
          <p:grpSp>
            <p:nvGrpSpPr>
              <p:cNvPr id="63" name="Group 15"/>
              <p:cNvGrpSpPr>
                <a:grpSpLocks/>
              </p:cNvGrpSpPr>
              <p:nvPr/>
            </p:nvGrpSpPr>
            <p:grpSpPr bwMode="auto">
              <a:xfrm>
                <a:off x="1776" y="2016"/>
                <a:ext cx="720" cy="1200"/>
                <a:chOff x="1776" y="2016"/>
                <a:chExt cx="720" cy="1200"/>
              </a:xfrm>
            </p:grpSpPr>
            <p:sp>
              <p:nvSpPr>
                <p:cNvPr id="67" name="Oval 17"/>
                <p:cNvSpPr>
                  <a:spLocks noChangeArrowheads="1"/>
                </p:cNvSpPr>
                <p:nvPr/>
              </p:nvSpPr>
              <p:spPr bwMode="auto">
                <a:xfrm>
                  <a:off x="2400" y="2016"/>
                  <a:ext cx="96" cy="9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Oval 18"/>
                <p:cNvSpPr>
                  <a:spLocks noChangeArrowheads="1"/>
                </p:cNvSpPr>
                <p:nvPr/>
              </p:nvSpPr>
              <p:spPr bwMode="auto">
                <a:xfrm>
                  <a:off x="1776" y="3120"/>
                  <a:ext cx="96" cy="9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rgbClr val="FF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s-ES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endParaRPr>
                </a:p>
              </p:txBody>
            </p:sp>
          </p:grpSp>
          <p:sp>
            <p:nvSpPr>
              <p:cNvPr id="64" name="Oval 19"/>
              <p:cNvSpPr>
                <a:spLocks noChangeArrowheads="1"/>
              </p:cNvSpPr>
              <p:nvPr/>
            </p:nvSpPr>
            <p:spPr bwMode="auto">
              <a:xfrm>
                <a:off x="3312" y="3120"/>
                <a:ext cx="96" cy="96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69" name="Group 21"/>
            <p:cNvGrpSpPr>
              <a:grpSpLocks/>
            </p:cNvGrpSpPr>
            <p:nvPr/>
          </p:nvGrpSpPr>
          <p:grpSpPr bwMode="auto">
            <a:xfrm>
              <a:off x="1254163" y="3281342"/>
              <a:ext cx="669948" cy="1072331"/>
              <a:chOff x="1728" y="2064"/>
              <a:chExt cx="720" cy="1104"/>
            </a:xfrm>
          </p:grpSpPr>
          <p:sp>
            <p:nvSpPr>
              <p:cNvPr id="70" name="Line 22"/>
              <p:cNvSpPr>
                <a:spLocks noChangeShapeType="1"/>
              </p:cNvSpPr>
              <p:nvPr/>
            </p:nvSpPr>
            <p:spPr bwMode="auto">
              <a:xfrm flipV="1">
                <a:off x="1728" y="2064"/>
                <a:ext cx="720" cy="336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1" name="Line 23"/>
              <p:cNvSpPr>
                <a:spLocks noChangeShapeType="1"/>
              </p:cNvSpPr>
              <p:nvPr/>
            </p:nvSpPr>
            <p:spPr bwMode="auto">
              <a:xfrm>
                <a:off x="1728" y="2400"/>
                <a:ext cx="96" cy="768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2" name="Line 24"/>
              <p:cNvSpPr>
                <a:spLocks noChangeShapeType="1"/>
              </p:cNvSpPr>
              <p:nvPr/>
            </p:nvSpPr>
            <p:spPr bwMode="auto">
              <a:xfrm flipH="1">
                <a:off x="1824" y="2064"/>
                <a:ext cx="624" cy="1104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3" name="Group 25"/>
            <p:cNvGrpSpPr>
              <a:grpSpLocks/>
            </p:cNvGrpSpPr>
            <p:nvPr/>
          </p:nvGrpSpPr>
          <p:grpSpPr bwMode="auto">
            <a:xfrm>
              <a:off x="1924111" y="3281342"/>
              <a:ext cx="937927" cy="1072331"/>
              <a:chOff x="2448" y="2064"/>
              <a:chExt cx="1008" cy="1104"/>
            </a:xfrm>
          </p:grpSpPr>
          <p:sp>
            <p:nvSpPr>
              <p:cNvPr id="74" name="Line 26"/>
              <p:cNvSpPr>
                <a:spLocks noChangeShapeType="1"/>
              </p:cNvSpPr>
              <p:nvPr/>
            </p:nvSpPr>
            <p:spPr bwMode="auto">
              <a:xfrm>
                <a:off x="2448" y="2064"/>
                <a:ext cx="1008" cy="144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5" name="Line 27"/>
              <p:cNvSpPr>
                <a:spLocks noChangeShapeType="1"/>
              </p:cNvSpPr>
              <p:nvPr/>
            </p:nvSpPr>
            <p:spPr bwMode="auto">
              <a:xfrm flipH="1">
                <a:off x="3360" y="2208"/>
                <a:ext cx="96" cy="960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6" name="Line 28"/>
              <p:cNvSpPr>
                <a:spLocks noChangeShapeType="1"/>
              </p:cNvSpPr>
              <p:nvPr/>
            </p:nvSpPr>
            <p:spPr bwMode="auto">
              <a:xfrm>
                <a:off x="2448" y="2064"/>
                <a:ext cx="912" cy="1104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77" name="Group 29"/>
            <p:cNvGrpSpPr>
              <a:grpSpLocks/>
            </p:cNvGrpSpPr>
            <p:nvPr/>
          </p:nvGrpSpPr>
          <p:grpSpPr bwMode="auto">
            <a:xfrm>
              <a:off x="1343490" y="4353673"/>
              <a:ext cx="1429222" cy="419608"/>
              <a:chOff x="1824" y="3168"/>
              <a:chExt cx="1536" cy="432"/>
            </a:xfrm>
          </p:grpSpPr>
          <p:sp>
            <p:nvSpPr>
              <p:cNvPr id="78" name="Line 30"/>
              <p:cNvSpPr>
                <a:spLocks noChangeShapeType="1"/>
              </p:cNvSpPr>
              <p:nvPr/>
            </p:nvSpPr>
            <p:spPr bwMode="auto">
              <a:xfrm>
                <a:off x="1824" y="3168"/>
                <a:ext cx="1536" cy="0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9" name="Line 31"/>
              <p:cNvSpPr>
                <a:spLocks noChangeShapeType="1"/>
              </p:cNvSpPr>
              <p:nvPr/>
            </p:nvSpPr>
            <p:spPr bwMode="auto">
              <a:xfrm>
                <a:off x="1824" y="3168"/>
                <a:ext cx="1008" cy="432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0" name="Line 32"/>
              <p:cNvSpPr>
                <a:spLocks noChangeShapeType="1"/>
              </p:cNvSpPr>
              <p:nvPr/>
            </p:nvSpPr>
            <p:spPr bwMode="auto">
              <a:xfrm flipV="1">
                <a:off x="2832" y="3168"/>
                <a:ext cx="528" cy="432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81" name="Group 33"/>
            <p:cNvGrpSpPr>
              <a:grpSpLocks/>
            </p:cNvGrpSpPr>
            <p:nvPr/>
          </p:nvGrpSpPr>
          <p:grpSpPr bwMode="auto">
            <a:xfrm>
              <a:off x="1254163" y="3421211"/>
              <a:ext cx="1607875" cy="1352070"/>
              <a:chOff x="1728" y="2208"/>
              <a:chExt cx="1728" cy="1392"/>
            </a:xfrm>
          </p:grpSpPr>
          <p:sp>
            <p:nvSpPr>
              <p:cNvPr id="82" name="Line 34"/>
              <p:cNvSpPr>
                <a:spLocks noChangeShapeType="1"/>
              </p:cNvSpPr>
              <p:nvPr/>
            </p:nvSpPr>
            <p:spPr bwMode="auto">
              <a:xfrm flipV="1">
                <a:off x="1728" y="2208"/>
                <a:ext cx="1728" cy="192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3" name="Line 35"/>
              <p:cNvSpPr>
                <a:spLocks noChangeShapeType="1"/>
              </p:cNvSpPr>
              <p:nvPr/>
            </p:nvSpPr>
            <p:spPr bwMode="auto">
              <a:xfrm flipH="1">
                <a:off x="2832" y="2208"/>
                <a:ext cx="624" cy="1392"/>
              </a:xfrm>
              <a:prstGeom prst="line">
                <a:avLst/>
              </a:pr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ES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5" name="Line 37"/>
            <p:cNvSpPr>
              <a:spLocks noChangeShapeType="1"/>
            </p:cNvSpPr>
            <p:nvPr/>
          </p:nvSpPr>
          <p:spPr bwMode="auto">
            <a:xfrm>
              <a:off x="1254163" y="3607704"/>
              <a:ext cx="1518549" cy="745970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prstDash val="dash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Line 36"/>
            <p:cNvSpPr>
              <a:spLocks noChangeShapeType="1"/>
            </p:cNvSpPr>
            <p:nvPr/>
          </p:nvSpPr>
          <p:spPr bwMode="auto">
            <a:xfrm>
              <a:off x="1254163" y="3607704"/>
              <a:ext cx="1027253" cy="1165578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4" name="Oval 20"/>
            <p:cNvSpPr>
              <a:spLocks noChangeArrowheads="1"/>
            </p:cNvSpPr>
            <p:nvPr/>
          </p:nvSpPr>
          <p:spPr bwMode="auto">
            <a:xfrm>
              <a:off x="2236753" y="4726658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6" name="Oval 14"/>
            <p:cNvSpPr>
              <a:spLocks noChangeArrowheads="1"/>
            </p:cNvSpPr>
            <p:nvPr/>
          </p:nvSpPr>
          <p:spPr bwMode="auto">
            <a:xfrm>
              <a:off x="2817375" y="3374588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7" name="Oval 14"/>
            <p:cNvSpPr>
              <a:spLocks noChangeArrowheads="1"/>
            </p:cNvSpPr>
            <p:nvPr/>
          </p:nvSpPr>
          <p:spPr bwMode="auto">
            <a:xfrm>
              <a:off x="1878766" y="3233540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Oval 14"/>
            <p:cNvSpPr>
              <a:spLocks noChangeArrowheads="1"/>
            </p:cNvSpPr>
            <p:nvPr/>
          </p:nvSpPr>
          <p:spPr bwMode="auto">
            <a:xfrm>
              <a:off x="2725842" y="4306763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Oval 14"/>
            <p:cNvSpPr>
              <a:spLocks noChangeArrowheads="1"/>
            </p:cNvSpPr>
            <p:nvPr/>
          </p:nvSpPr>
          <p:spPr bwMode="auto">
            <a:xfrm>
              <a:off x="1303688" y="4301588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Oval 14"/>
            <p:cNvSpPr>
              <a:spLocks noChangeArrowheads="1"/>
            </p:cNvSpPr>
            <p:nvPr/>
          </p:nvSpPr>
          <p:spPr bwMode="auto">
            <a:xfrm>
              <a:off x="1218514" y="3569501"/>
              <a:ext cx="89326" cy="93247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12" name="111 Grupo"/>
          <p:cNvGrpSpPr/>
          <p:nvPr/>
        </p:nvGrpSpPr>
        <p:grpSpPr>
          <a:xfrm>
            <a:off x="4644009" y="1628800"/>
            <a:ext cx="4392487" cy="4307447"/>
            <a:chOff x="4644009" y="1628800"/>
            <a:chExt cx="4392487" cy="4307447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16016" y="4005064"/>
              <a:ext cx="2088232" cy="1931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5235" y="1628800"/>
              <a:ext cx="2031261" cy="18990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44009" y="1628800"/>
              <a:ext cx="2160239" cy="1967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948264" y="4005064"/>
              <a:ext cx="2016224" cy="1924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3" name="Oval 14"/>
            <p:cNvSpPr>
              <a:spLocks noChangeArrowheads="1"/>
            </p:cNvSpPr>
            <p:nvPr/>
          </p:nvSpPr>
          <p:spPr bwMode="auto">
            <a:xfrm>
              <a:off x="7370786" y="5329786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5" name="Oval 14"/>
            <p:cNvSpPr>
              <a:spLocks noChangeArrowheads="1"/>
            </p:cNvSpPr>
            <p:nvPr/>
          </p:nvSpPr>
          <p:spPr bwMode="auto">
            <a:xfrm>
              <a:off x="5714602" y="5699915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6" name="Oval 14"/>
            <p:cNvSpPr>
              <a:spLocks noChangeArrowheads="1"/>
            </p:cNvSpPr>
            <p:nvPr/>
          </p:nvSpPr>
          <p:spPr bwMode="auto">
            <a:xfrm>
              <a:off x="6093694" y="5473802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7" name="Oval 14"/>
            <p:cNvSpPr>
              <a:spLocks noChangeArrowheads="1"/>
            </p:cNvSpPr>
            <p:nvPr/>
          </p:nvSpPr>
          <p:spPr bwMode="auto">
            <a:xfrm>
              <a:off x="5133775" y="5335112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8" name="Oval 14"/>
            <p:cNvSpPr>
              <a:spLocks noChangeArrowheads="1"/>
            </p:cNvSpPr>
            <p:nvPr/>
          </p:nvSpPr>
          <p:spPr bwMode="auto">
            <a:xfrm>
              <a:off x="7961139" y="3284984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9" name="Oval 14"/>
            <p:cNvSpPr>
              <a:spLocks noChangeArrowheads="1"/>
            </p:cNvSpPr>
            <p:nvPr/>
          </p:nvSpPr>
          <p:spPr bwMode="auto">
            <a:xfrm>
              <a:off x="7774256" y="2185812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0" name="Oval 14"/>
            <p:cNvSpPr>
              <a:spLocks noChangeArrowheads="1"/>
            </p:cNvSpPr>
            <p:nvPr/>
          </p:nvSpPr>
          <p:spPr bwMode="auto">
            <a:xfrm>
              <a:off x="5680698" y="3352229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Oval 14"/>
            <p:cNvSpPr>
              <a:spLocks noChangeArrowheads="1"/>
            </p:cNvSpPr>
            <p:nvPr/>
          </p:nvSpPr>
          <p:spPr bwMode="auto">
            <a:xfrm>
              <a:off x="5099871" y="2980476"/>
              <a:ext cx="89326" cy="93247"/>
            </a:xfrm>
            <a:prstGeom prst="ellipse">
              <a:avLst/>
            </a:prstGeom>
            <a:solidFill>
              <a:srgbClr val="00B050"/>
            </a:solidFill>
            <a:ln w="9525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62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18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pic>
        <p:nvPicPr>
          <p:cNvPr id="22535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041" y="2060848"/>
            <a:ext cx="6437359" cy="108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63" y="1513616"/>
            <a:ext cx="3312369" cy="44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611560" y="1412776"/>
            <a:ext cx="82089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Find concentration </a:t>
            </a:r>
            <a:r>
              <a:rPr lang="en-US" sz="3200" b="1" dirty="0" smtClean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srgbClr val="000000"/>
                </a:solidFill>
                <a:cs typeface="Times New Roman" pitchFamily="18" charset="0"/>
              </a:rPr>
              <a:t>(</a:t>
            </a:r>
            <a:r>
              <a:rPr lang="en-US" sz="3200" b="1" dirty="0" err="1" smtClean="0">
                <a:solidFill>
                  <a:srgbClr val="000000"/>
                </a:solidFill>
                <a:cs typeface="Times New Roman" pitchFamily="18" charset="0"/>
              </a:rPr>
              <a:t>x</a:t>
            </a:r>
            <a:r>
              <a:rPr lang="en-US" sz="3200" dirty="0" err="1" smtClean="0">
                <a:solidFill>
                  <a:srgbClr val="000000"/>
                </a:solidFill>
                <a:cs typeface="Times New Roman" pitchFamily="18" charset="0"/>
              </a:rPr>
              <a:t>,</a:t>
            </a:r>
            <a:r>
              <a:rPr lang="en-US" sz="3200" i="1" dirty="0" err="1" smtClean="0">
                <a:solidFill>
                  <a:srgbClr val="000000"/>
                </a:solidFill>
                <a:cs typeface="Times New Roman" pitchFamily="18" charset="0"/>
              </a:rPr>
              <a:t>t</a:t>
            </a:r>
            <a:r>
              <a:rPr lang="en-US" sz="3300" dirty="0" smtClean="0">
                <a:solidFill>
                  <a:srgbClr val="000000"/>
                </a:solidFill>
                <a:cs typeface="Times New Roman" pitchFamily="18" charset="0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 for 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19266" y="3212976"/>
            <a:ext cx="3888432" cy="43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645024"/>
            <a:ext cx="7769752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ontenido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19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Título"/>
          <p:cNvSpPr>
            <a:spLocks noGrp="1"/>
          </p:cNvSpPr>
          <p:nvPr>
            <p:ph type="title"/>
          </p:nvPr>
        </p:nvSpPr>
        <p:spPr>
          <a:xfrm>
            <a:off x="323850" y="476250"/>
            <a:ext cx="8640638" cy="76041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</p:txBody>
      </p:sp>
      <p:sp>
        <p:nvSpPr>
          <p:cNvPr id="6147" name="2 Marcador de contenido"/>
          <p:cNvSpPr>
            <a:spLocks noGrp="1"/>
          </p:cNvSpPr>
          <p:nvPr>
            <p:ph idx="1"/>
          </p:nvPr>
        </p:nvSpPr>
        <p:spPr>
          <a:xfrm>
            <a:off x="539552" y="1795462"/>
            <a:ext cx="8023225" cy="5062538"/>
          </a:xfrm>
        </p:spPr>
        <p:txBody>
          <a:bodyPr/>
          <a:lstStyle/>
          <a:p>
            <a:r>
              <a:rPr lang="en-US" dirty="0" smtClean="0"/>
              <a:t>Air Quality modeling over complex terrains</a:t>
            </a:r>
          </a:p>
          <a:p>
            <a:r>
              <a:rPr lang="en-US" dirty="0" smtClean="0"/>
              <a:t>Range ~ 20km x 20km</a:t>
            </a:r>
          </a:p>
          <a:p>
            <a:r>
              <a:rPr lang="en-US" dirty="0" smtClean="0"/>
              <a:t>La Palma island (Canary Islands)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</a:t>
            </a:fld>
            <a:r>
              <a:rPr lang="en-US" sz="1300" dirty="0" smtClean="0"/>
              <a:t> </a:t>
            </a:r>
            <a:endParaRPr lang="en-US" sz="1300" dirty="0"/>
          </a:p>
        </p:txBody>
      </p:sp>
      <p:pic>
        <p:nvPicPr>
          <p:cNvPr id="6149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90169"/>
            <a:ext cx="4957763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8" y="2913782"/>
            <a:ext cx="3373437" cy="271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9 Flecha izquierda y arriba"/>
          <p:cNvSpPr/>
          <p:nvPr/>
        </p:nvSpPr>
        <p:spPr bwMode="auto">
          <a:xfrm>
            <a:off x="5364088" y="5517232"/>
            <a:ext cx="792088" cy="720080"/>
          </a:xfrm>
          <a:prstGeom prst="leftUpArrow">
            <a:avLst/>
          </a:prstGeom>
          <a:solidFill>
            <a:srgbClr val="FF0000"/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5724128" y="5301208"/>
            <a:ext cx="504056" cy="21602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2" name="11 Rectángulo"/>
          <p:cNvSpPr/>
          <p:nvPr/>
        </p:nvSpPr>
        <p:spPr bwMode="auto">
          <a:xfrm>
            <a:off x="395536" y="4509120"/>
            <a:ext cx="4968552" cy="194421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pic>
        <p:nvPicPr>
          <p:cNvPr id="13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467544" y="1484784"/>
            <a:ext cx="8460432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38138" indent="-338138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Photochemical reactive model: RIVAD/ARM3 for 4 species</a:t>
            </a: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Temporal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discretization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Cranck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-Nicolson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Spatial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discretization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: Least Squares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FEM</a:t>
            </a: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Non-linear problem: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Strang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 Splitting</a:t>
            </a: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Sparse system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solver: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Preconditioned conjugate gradient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lnSpc>
                <a:spcPct val="93000"/>
              </a:lnSpc>
              <a:spcBef>
                <a:spcPts val="600"/>
              </a:spcBef>
              <a:buClr>
                <a:srgbClr val="3A83C5"/>
              </a:buClr>
              <a:buFont typeface="Wingdings" pitchFamily="2" charset="2"/>
              <a:buChar char=""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20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3528" y="1455167"/>
            <a:ext cx="8820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Immission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concentration distribution after 1000 seconds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10 CuadroTexto"/>
          <p:cNvSpPr txBox="1">
            <a:spLocks noChangeArrowheads="1"/>
          </p:cNvSpPr>
          <p:nvPr/>
        </p:nvSpPr>
        <p:spPr bwMode="auto">
          <a:xfrm>
            <a:off x="899592" y="2276872"/>
            <a:ext cx="1773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Primary (SO</a:t>
            </a:r>
            <a:r>
              <a:rPr lang="en-US" sz="2000" baseline="-25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11 CuadroTexto"/>
          <p:cNvSpPr txBox="1">
            <a:spLocks noChangeArrowheads="1"/>
          </p:cNvSpPr>
          <p:nvPr/>
        </p:nvSpPr>
        <p:spPr bwMode="auto">
          <a:xfrm>
            <a:off x="5171554" y="2276872"/>
            <a:ext cx="2116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Secondary (SO</a:t>
            </a:r>
            <a:r>
              <a:rPr lang="en-US" sz="2000" baseline="-25000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3162" y="2625943"/>
            <a:ext cx="4374039" cy="2891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1987" y="2733956"/>
            <a:ext cx="4228157" cy="2711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6276" y="5877272"/>
            <a:ext cx="74861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13 Rectángulo"/>
          <p:cNvSpPr>
            <a:spLocks noChangeArrowheads="1"/>
          </p:cNvSpPr>
          <p:nvPr/>
        </p:nvSpPr>
        <p:spPr bwMode="auto">
          <a:xfrm>
            <a:off x="4421188" y="5507384"/>
            <a:ext cx="655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</a:rPr>
              <a:t>g/m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</a:rPr>
              <a:t>3</a:t>
            </a:r>
            <a:endParaRPr lang="es-ES" sz="1800" dirty="0"/>
          </a:p>
        </p:txBody>
      </p:sp>
      <p:pic>
        <p:nvPicPr>
          <p:cNvPr id="18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onteni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21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pic>
        <p:nvPicPr>
          <p:cNvPr id="18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323528" y="1455167"/>
            <a:ext cx="8820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>
                <a:solidFill>
                  <a:schemeClr val="tx1"/>
                </a:solidFill>
                <a:latin typeface="+mn-lt"/>
              </a:rPr>
              <a:t>Immission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concentration distribution after 2000 seconds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10 CuadroTexto"/>
          <p:cNvSpPr txBox="1">
            <a:spLocks noChangeArrowheads="1"/>
          </p:cNvSpPr>
          <p:nvPr/>
        </p:nvSpPr>
        <p:spPr bwMode="auto">
          <a:xfrm>
            <a:off x="899592" y="2276872"/>
            <a:ext cx="1773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Primary (SO</a:t>
            </a:r>
            <a:r>
              <a:rPr lang="en-US" sz="2000" baseline="-25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0" name="11 CuadroTexto"/>
          <p:cNvSpPr txBox="1">
            <a:spLocks noChangeArrowheads="1"/>
          </p:cNvSpPr>
          <p:nvPr/>
        </p:nvSpPr>
        <p:spPr bwMode="auto">
          <a:xfrm>
            <a:off x="5171554" y="2276872"/>
            <a:ext cx="2116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chemeClr val="tx1"/>
                </a:solidFill>
                <a:latin typeface="+mn-lt"/>
              </a:rPr>
              <a:t>Secondary (SO</a:t>
            </a:r>
            <a:r>
              <a:rPr lang="en-US" sz="2000" baseline="-25000" dirty="0" smtClean="0">
                <a:solidFill>
                  <a:schemeClr val="tx1"/>
                </a:solidFill>
                <a:latin typeface="+mn-lt"/>
              </a:rPr>
              <a:t>4</a:t>
            </a:r>
            <a:r>
              <a:rPr lang="en-US" sz="2000" dirty="0" smtClean="0">
                <a:solidFill>
                  <a:schemeClr val="tx1"/>
                </a:solidFill>
                <a:latin typeface="+mn-lt"/>
              </a:rPr>
              <a:t>)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46276" y="5877272"/>
            <a:ext cx="74861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13 Rectángulo"/>
          <p:cNvSpPr>
            <a:spLocks noChangeArrowheads="1"/>
          </p:cNvSpPr>
          <p:nvPr/>
        </p:nvSpPr>
        <p:spPr bwMode="auto">
          <a:xfrm>
            <a:off x="4421188" y="5507384"/>
            <a:ext cx="655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Arial" charset="0"/>
              </a:rPr>
              <a:t>g/m</a:t>
            </a:r>
            <a:r>
              <a:rPr lang="en-US" sz="1800" baseline="30000" dirty="0">
                <a:solidFill>
                  <a:srgbClr val="000000"/>
                </a:solidFill>
                <a:latin typeface="Arial" charset="0"/>
              </a:rPr>
              <a:t>3</a:t>
            </a:r>
            <a:endParaRPr lang="es-ES" sz="1800" dirty="0"/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10458" y="2708920"/>
            <a:ext cx="4324799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01672" y="2713773"/>
            <a:ext cx="4283968" cy="2772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onteni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22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323528" y="1815207"/>
            <a:ext cx="8820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000000"/>
                </a:solidFill>
                <a:latin typeface="Arial"/>
              </a:rPr>
              <a:t>Isosurface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of 50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μg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/m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after 1000 seconds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10 CuadroTexto"/>
          <p:cNvSpPr txBox="1">
            <a:spLocks noChangeArrowheads="1"/>
          </p:cNvSpPr>
          <p:nvPr/>
        </p:nvSpPr>
        <p:spPr bwMode="auto">
          <a:xfrm>
            <a:off x="1784153" y="5765194"/>
            <a:ext cx="1773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Primary (SO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11 CuadroTexto"/>
          <p:cNvSpPr txBox="1">
            <a:spLocks noChangeArrowheads="1"/>
          </p:cNvSpPr>
          <p:nvPr/>
        </p:nvSpPr>
        <p:spPr bwMode="auto">
          <a:xfrm>
            <a:off x="6056115" y="5765194"/>
            <a:ext cx="2116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Secondary (SO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292" y="2708920"/>
            <a:ext cx="4283521" cy="2719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8024" y="2780928"/>
            <a:ext cx="4248472" cy="265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23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Air quality modeling</a:t>
            </a:r>
          </a:p>
        </p:txBody>
      </p:sp>
      <p:pic>
        <p:nvPicPr>
          <p:cNvPr id="25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323528" y="1815207"/>
            <a:ext cx="88204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 smtClean="0">
                <a:solidFill>
                  <a:srgbClr val="000000"/>
                </a:solidFill>
                <a:latin typeface="Arial"/>
              </a:rPr>
              <a:t>Isosurface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of 50 </a:t>
            </a:r>
            <a:r>
              <a:rPr lang="en-US" dirty="0" err="1" smtClean="0">
                <a:solidFill>
                  <a:srgbClr val="000000"/>
                </a:solidFill>
                <a:latin typeface="Arial"/>
              </a:rPr>
              <a:t>μg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/m</a:t>
            </a:r>
            <a:r>
              <a:rPr lang="en-US" baseline="30000" dirty="0" smtClean="0">
                <a:solidFill>
                  <a:srgbClr val="000000"/>
                </a:solidFill>
                <a:latin typeface="Arial"/>
              </a:rPr>
              <a:t>3</a:t>
            </a:r>
            <a:r>
              <a:rPr lang="en-US" dirty="0" smtClean="0">
                <a:solidFill>
                  <a:srgbClr val="000000"/>
                </a:solidFill>
                <a:latin typeface="Arial"/>
              </a:rPr>
              <a:t> after 2000 seconds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10 CuadroTexto"/>
          <p:cNvSpPr txBox="1">
            <a:spLocks noChangeArrowheads="1"/>
          </p:cNvSpPr>
          <p:nvPr/>
        </p:nvSpPr>
        <p:spPr bwMode="auto">
          <a:xfrm>
            <a:off x="1784153" y="5765194"/>
            <a:ext cx="177324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Primary (SO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11 CuadroTexto"/>
          <p:cNvSpPr txBox="1">
            <a:spLocks noChangeArrowheads="1"/>
          </p:cNvSpPr>
          <p:nvPr/>
        </p:nvSpPr>
        <p:spPr bwMode="auto">
          <a:xfrm>
            <a:off x="6056115" y="5765194"/>
            <a:ext cx="211628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1pPr>
            <a:lvl2pPr marL="742950" indent="-28575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2pPr>
            <a:lvl3pPr marL="11430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3pPr>
            <a:lvl4pPr marL="16002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4pPr>
            <a:lvl5pPr marL="2057400" indent="-228600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DejaVu Sans" pitchFamily="32" charset="0"/>
                <a:cs typeface="DejaVu Sans" pitchFamily="32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Secondary (SO</a:t>
            </a:r>
            <a:r>
              <a:rPr lang="en-US" sz="2000" baseline="-25000" dirty="0" smtClean="0">
                <a:solidFill>
                  <a:srgbClr val="000000"/>
                </a:solidFill>
                <a:latin typeface="Arial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Arial"/>
              </a:rPr>
              <a:t>)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5780" y="2636911"/>
            <a:ext cx="4355529" cy="284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90658" y="2708920"/>
            <a:ext cx="4248472" cy="278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24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Conclusions</a:t>
            </a:r>
          </a:p>
        </p:txBody>
      </p:sp>
      <p:sp>
        <p:nvSpPr>
          <p:cNvPr id="31750" name="2 Marcador de contenido"/>
          <p:cNvSpPr>
            <a:spLocks noGrp="1"/>
          </p:cNvSpPr>
          <p:nvPr>
            <p:ph idx="1"/>
          </p:nvPr>
        </p:nvSpPr>
        <p:spPr>
          <a:xfrm>
            <a:off x="1404119" y="1866900"/>
            <a:ext cx="7272337" cy="3938588"/>
          </a:xfrm>
        </p:spPr>
        <p:txBody>
          <a:bodyPr/>
          <a:lstStyle/>
          <a:p>
            <a:r>
              <a:rPr lang="en-US" dirty="0" smtClean="0"/>
              <a:t>Suitable approach for air pollution modeling </a:t>
            </a:r>
          </a:p>
          <a:p>
            <a:pPr>
              <a:buNone/>
            </a:pPr>
            <a:r>
              <a:rPr lang="en-US" dirty="0" smtClean="0"/>
              <a:t>    over complex terrains</a:t>
            </a:r>
          </a:p>
          <a:p>
            <a:endParaRPr lang="en-US" dirty="0" smtClean="0"/>
          </a:p>
          <a:p>
            <a:r>
              <a:rPr lang="en-US" dirty="0" smtClean="0"/>
              <a:t>The air quality model is transport dominant</a:t>
            </a:r>
          </a:p>
          <a:p>
            <a:endParaRPr lang="en-US" dirty="0" smtClean="0"/>
          </a:p>
          <a:p>
            <a:r>
              <a:rPr lang="en-US" dirty="0" smtClean="0"/>
              <a:t>Mass consistent model (compared to simple interpolation) is essential</a:t>
            </a:r>
          </a:p>
          <a:p>
            <a:endParaRPr lang="en-US" dirty="0" smtClean="0"/>
          </a:p>
          <a:p>
            <a:r>
              <a:rPr lang="en-US" dirty="0" smtClean="0"/>
              <a:t>Splitting and FEM resolution is an efficient technique to solve the problem</a:t>
            </a: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25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Future works</a:t>
            </a:r>
          </a:p>
        </p:txBody>
      </p:sp>
      <p:sp>
        <p:nvSpPr>
          <p:cNvPr id="31750" name="2 Marcador de contenido"/>
          <p:cNvSpPr>
            <a:spLocks noGrp="1"/>
          </p:cNvSpPr>
          <p:nvPr>
            <p:ph idx="1"/>
          </p:nvPr>
        </p:nvSpPr>
        <p:spPr>
          <a:xfrm>
            <a:off x="1404119" y="1866900"/>
            <a:ext cx="7272337" cy="3938588"/>
          </a:xfrm>
        </p:spPr>
        <p:txBody>
          <a:bodyPr/>
          <a:lstStyle/>
          <a:p>
            <a:r>
              <a:rPr lang="en-US" dirty="0" smtClean="0"/>
              <a:t>Mesh generation with the </a:t>
            </a:r>
            <a:r>
              <a:rPr lang="en-US" dirty="0" err="1" smtClean="0"/>
              <a:t>meccano</a:t>
            </a:r>
            <a:r>
              <a:rPr lang="en-US" dirty="0" smtClean="0"/>
              <a:t> method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between several stacks</a:t>
            </a:r>
          </a:p>
          <a:p>
            <a:endParaRPr lang="en-US" dirty="0" smtClean="0"/>
          </a:p>
          <a:p>
            <a:r>
              <a:rPr lang="en-US" dirty="0" smtClean="0"/>
              <a:t>Simulation of a greater number of pollutant species</a:t>
            </a:r>
          </a:p>
          <a:p>
            <a:endParaRPr lang="en-US" dirty="0" smtClean="0"/>
          </a:p>
          <a:p>
            <a:r>
              <a:rPr lang="en-US" dirty="0" smtClean="0"/>
              <a:t>Local mesh refinement/</a:t>
            </a:r>
            <a:r>
              <a:rPr lang="en-US" dirty="0" err="1" smtClean="0"/>
              <a:t>derefinement</a:t>
            </a:r>
            <a:endParaRPr lang="en-US" dirty="0" smtClean="0"/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26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Future works</a:t>
            </a: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Documents and Settings\Rafa\Escritorio\z-GC_malla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132855"/>
            <a:ext cx="4752528" cy="3327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1560" y="1685242"/>
            <a:ext cx="3682928" cy="195978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2809" y="4437112"/>
            <a:ext cx="3569427" cy="189077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26" name="25 Rectángulo"/>
          <p:cNvSpPr/>
          <p:nvPr/>
        </p:nvSpPr>
        <p:spPr>
          <a:xfrm>
            <a:off x="1259632" y="5733256"/>
            <a:ext cx="3026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kern="0" dirty="0" smtClean="0">
                <a:solidFill>
                  <a:srgbClr val="000000"/>
                </a:solidFill>
                <a:latin typeface="Arial"/>
              </a:rPr>
              <a:t>Gran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</a:rPr>
              <a:t>Canaria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Island </a:t>
            </a:r>
            <a:endParaRPr lang="es-ES" dirty="0"/>
          </a:p>
        </p:txBody>
      </p:sp>
      <p:cxnSp>
        <p:nvCxnSpPr>
          <p:cNvPr id="36" name="35 Conector angular"/>
          <p:cNvCxnSpPr>
            <a:stCxn id="24" idx="1"/>
          </p:cNvCxnSpPr>
          <p:nvPr/>
        </p:nvCxnSpPr>
        <p:spPr bwMode="auto">
          <a:xfrm rot="10800000" flipV="1">
            <a:off x="3203848" y="2665132"/>
            <a:ext cx="2077712" cy="619851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381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37 Conector angular"/>
          <p:cNvCxnSpPr/>
          <p:nvPr/>
        </p:nvCxnSpPr>
        <p:spPr bwMode="auto">
          <a:xfrm rot="10800000">
            <a:off x="3956268" y="4005064"/>
            <a:ext cx="1380524" cy="1363786"/>
          </a:xfrm>
          <a:prstGeom prst="bentConnector3">
            <a:avLst>
              <a:gd name="adj1" fmla="val 50000"/>
            </a:avLst>
          </a:prstGeom>
          <a:solidFill>
            <a:srgbClr val="00B8FF"/>
          </a:solidFill>
          <a:ln w="38100" cap="flat" cmpd="sng" algn="ctr">
            <a:solidFill>
              <a:srgbClr val="7030A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2" descr="contenid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27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Future works</a:t>
            </a: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Rafa\Mis documentos\CopiaNuevaJunio2013PortatilRAFA\CONFERENCIAS\Coupled2013\Figuras y video\chimenea_paisaje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84784"/>
            <a:ext cx="8623582" cy="4608512"/>
          </a:xfrm>
          <a:prstGeom prst="rect">
            <a:avLst/>
          </a:prstGeom>
          <a:noFill/>
        </p:spPr>
      </p:pic>
      <p:sp>
        <p:nvSpPr>
          <p:cNvPr id="14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28</a:t>
            </a:fld>
            <a:r>
              <a:rPr lang="en-US" sz="1300" dirty="0" smtClean="0"/>
              <a:t> </a:t>
            </a:r>
            <a:endParaRPr lang="en-US" sz="1300" dirty="0"/>
          </a:p>
        </p:txBody>
      </p:sp>
      <p:sp>
        <p:nvSpPr>
          <p:cNvPr id="8" name="7 Rectángulo"/>
          <p:cNvSpPr/>
          <p:nvPr/>
        </p:nvSpPr>
        <p:spPr>
          <a:xfrm>
            <a:off x="666152" y="6134240"/>
            <a:ext cx="857927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 smtClean="0">
                <a:solidFill>
                  <a:srgbClr val="000000"/>
                </a:solidFill>
                <a:latin typeface="Arial" charset="0"/>
              </a:rPr>
              <a:t>Stack</a:t>
            </a:r>
            <a:endParaRPr lang="es-ES" dirty="0">
              <a:solidFill>
                <a:srgbClr val="FFFFFF"/>
              </a:solidFill>
            </a:endParaRPr>
          </a:p>
        </p:txBody>
      </p:sp>
      <p:cxnSp>
        <p:nvCxnSpPr>
          <p:cNvPr id="17" name="16 Conector recto de flecha"/>
          <p:cNvCxnSpPr/>
          <p:nvPr/>
        </p:nvCxnSpPr>
        <p:spPr bwMode="auto">
          <a:xfrm flipV="1">
            <a:off x="1530248" y="5846208"/>
            <a:ext cx="864096" cy="495782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Rafa\Mis documentos\CopiaNuevaJunio2013PortatilRAFA\PUBLICACIONES\Congresos\ACM2013\Cumpleaños Tom Euge Barry\eugenio\EugenioBirthday_Neg_1800_1200_150_150_001_1350x90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-135934"/>
            <a:ext cx="9515932" cy="71653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323850" y="476250"/>
            <a:ext cx="8640638" cy="76041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</p:txBody>
      </p:sp>
      <p:pic>
        <p:nvPicPr>
          <p:cNvPr id="717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636838"/>
            <a:ext cx="2187575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176" name="4 Grupo"/>
          <p:cNvGrpSpPr>
            <a:grpSpLocks/>
          </p:cNvGrpSpPr>
          <p:nvPr/>
        </p:nvGrpSpPr>
        <p:grpSpPr bwMode="auto">
          <a:xfrm>
            <a:off x="6532563" y="6029325"/>
            <a:ext cx="2216150" cy="568325"/>
            <a:chOff x="6532970" y="6236467"/>
            <a:chExt cx="2215494" cy="568293"/>
          </a:xfrm>
        </p:grpSpPr>
        <p:cxnSp>
          <p:nvCxnSpPr>
            <p:cNvPr id="7182" name="15 Conector recto de flecha"/>
            <p:cNvCxnSpPr>
              <a:cxnSpLocks noChangeShapeType="1"/>
            </p:cNvCxnSpPr>
            <p:nvPr/>
          </p:nvCxnSpPr>
          <p:spPr bwMode="auto">
            <a:xfrm>
              <a:off x="6532970" y="6537407"/>
              <a:ext cx="53177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83" name="17 CuadroTexto"/>
            <p:cNvSpPr txBox="1">
              <a:spLocks noChangeArrowheads="1"/>
            </p:cNvSpPr>
            <p:nvPr/>
          </p:nvSpPr>
          <p:spPr bwMode="auto">
            <a:xfrm>
              <a:off x="7127064" y="6236467"/>
              <a:ext cx="1089624" cy="56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25km</a:t>
              </a:r>
            </a:p>
          </p:txBody>
        </p:sp>
        <p:cxnSp>
          <p:nvCxnSpPr>
            <p:cNvPr id="7184" name="21 Conector recto de flecha"/>
            <p:cNvCxnSpPr>
              <a:cxnSpLocks noChangeShapeType="1"/>
            </p:cNvCxnSpPr>
            <p:nvPr/>
          </p:nvCxnSpPr>
          <p:spPr bwMode="auto">
            <a:xfrm>
              <a:off x="8216687" y="6537407"/>
              <a:ext cx="53177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7177" name="5 Grupo"/>
          <p:cNvGrpSpPr>
            <a:grpSpLocks/>
          </p:cNvGrpSpPr>
          <p:nvPr/>
        </p:nvGrpSpPr>
        <p:grpSpPr bwMode="auto">
          <a:xfrm>
            <a:off x="5715000" y="2636838"/>
            <a:ext cx="1089025" cy="3368675"/>
            <a:chOff x="5292080" y="2636912"/>
            <a:chExt cx="1089624" cy="3368964"/>
          </a:xfrm>
        </p:grpSpPr>
        <p:cxnSp>
          <p:nvCxnSpPr>
            <p:cNvPr id="7179" name="19 Conector recto de flecha"/>
            <p:cNvCxnSpPr>
              <a:cxnSpLocks noChangeShapeType="1"/>
            </p:cNvCxnSpPr>
            <p:nvPr/>
          </p:nvCxnSpPr>
          <p:spPr bwMode="auto">
            <a:xfrm>
              <a:off x="5735674" y="2636912"/>
              <a:ext cx="0" cy="141871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180" name="24 Conector recto de flecha"/>
            <p:cNvCxnSpPr>
              <a:cxnSpLocks noChangeShapeType="1"/>
            </p:cNvCxnSpPr>
            <p:nvPr/>
          </p:nvCxnSpPr>
          <p:spPr bwMode="auto">
            <a:xfrm>
              <a:off x="5735674" y="4587159"/>
              <a:ext cx="0" cy="141871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7181" name="25 CuadroTexto"/>
            <p:cNvSpPr txBox="1">
              <a:spLocks noChangeArrowheads="1"/>
            </p:cNvSpPr>
            <p:nvPr/>
          </p:nvSpPr>
          <p:spPr bwMode="auto">
            <a:xfrm>
              <a:off x="5292080" y="4055629"/>
              <a:ext cx="1089624" cy="56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50km</a:t>
              </a:r>
            </a:p>
          </p:txBody>
        </p:sp>
      </p:grpSp>
      <p:pic>
        <p:nvPicPr>
          <p:cNvPr id="717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73338"/>
            <a:ext cx="49688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2 Marcador de contenido"/>
          <p:cNvSpPr>
            <a:spLocks noGrp="1"/>
          </p:cNvSpPr>
          <p:nvPr>
            <p:ph idx="1"/>
          </p:nvPr>
        </p:nvSpPr>
        <p:spPr>
          <a:xfrm>
            <a:off x="899592" y="1567066"/>
            <a:ext cx="8023225" cy="5062538"/>
          </a:xfrm>
        </p:spPr>
        <p:txBody>
          <a:bodyPr/>
          <a:lstStyle/>
          <a:p>
            <a:r>
              <a:rPr lang="en-US" dirty="0" smtClean="0"/>
              <a:t>One of the highest horizontal-vertical ratios in the world</a:t>
            </a:r>
          </a:p>
          <a:p>
            <a:r>
              <a:rPr lang="en-US" dirty="0" smtClean="0"/>
              <a:t>Maximum height: 2426 m</a:t>
            </a:r>
          </a:p>
        </p:txBody>
      </p:sp>
      <p:pic>
        <p:nvPicPr>
          <p:cNvPr id="19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3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afa\Mis documentos\CopiaNuevaJunio2013PortatilRAFA\PUBLICACIONES\Congresos\ACM2013\Cumpleaños Tom Euge Barry\eugenio\EugenioBirthday_Blu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193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1 Título"/>
          <p:cNvSpPr>
            <a:spLocks noGrp="1"/>
          </p:cNvSpPr>
          <p:nvPr>
            <p:ph type="title"/>
          </p:nvPr>
        </p:nvSpPr>
        <p:spPr>
          <a:xfrm>
            <a:off x="323850" y="476250"/>
            <a:ext cx="8640638" cy="76041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</p:txBody>
      </p:sp>
      <p:sp>
        <p:nvSpPr>
          <p:cNvPr id="8195" name="2 Marcador de contenido"/>
          <p:cNvSpPr>
            <a:spLocks noGrp="1"/>
          </p:cNvSpPr>
          <p:nvPr>
            <p:ph idx="1"/>
          </p:nvPr>
        </p:nvSpPr>
        <p:spPr>
          <a:xfrm>
            <a:off x="899592" y="1567066"/>
            <a:ext cx="8023225" cy="5062538"/>
          </a:xfrm>
        </p:spPr>
        <p:txBody>
          <a:bodyPr/>
          <a:lstStyle/>
          <a:p>
            <a:r>
              <a:rPr lang="en-US" dirty="0" smtClean="0"/>
              <a:t>One of the highest horizontal-vertical ratios in the world</a:t>
            </a:r>
          </a:p>
          <a:p>
            <a:r>
              <a:rPr lang="en-US" dirty="0" smtClean="0"/>
              <a:t>Maximum height: 2426 m</a:t>
            </a:r>
          </a:p>
        </p:txBody>
      </p:sp>
      <p:pic>
        <p:nvPicPr>
          <p:cNvPr id="819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563" y="2636838"/>
            <a:ext cx="2187575" cy="340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200" name="4 Grupo"/>
          <p:cNvGrpSpPr>
            <a:grpSpLocks/>
          </p:cNvGrpSpPr>
          <p:nvPr/>
        </p:nvGrpSpPr>
        <p:grpSpPr bwMode="auto">
          <a:xfrm>
            <a:off x="6532563" y="6029325"/>
            <a:ext cx="2216150" cy="568325"/>
            <a:chOff x="6532970" y="6236467"/>
            <a:chExt cx="2215494" cy="568293"/>
          </a:xfrm>
        </p:grpSpPr>
        <p:cxnSp>
          <p:nvCxnSpPr>
            <p:cNvPr id="8207" name="15 Conector recto de flecha"/>
            <p:cNvCxnSpPr>
              <a:cxnSpLocks noChangeShapeType="1"/>
            </p:cNvCxnSpPr>
            <p:nvPr/>
          </p:nvCxnSpPr>
          <p:spPr bwMode="auto">
            <a:xfrm>
              <a:off x="6532970" y="6537407"/>
              <a:ext cx="53177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08" name="17 CuadroTexto"/>
            <p:cNvSpPr txBox="1">
              <a:spLocks noChangeArrowheads="1"/>
            </p:cNvSpPr>
            <p:nvPr/>
          </p:nvSpPr>
          <p:spPr bwMode="auto">
            <a:xfrm>
              <a:off x="7127064" y="6236467"/>
              <a:ext cx="1089624" cy="56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25km</a:t>
              </a:r>
            </a:p>
          </p:txBody>
        </p:sp>
        <p:cxnSp>
          <p:nvCxnSpPr>
            <p:cNvPr id="8209" name="21 Conector recto de flecha"/>
            <p:cNvCxnSpPr>
              <a:cxnSpLocks noChangeShapeType="1"/>
            </p:cNvCxnSpPr>
            <p:nvPr/>
          </p:nvCxnSpPr>
          <p:spPr bwMode="auto">
            <a:xfrm>
              <a:off x="8216687" y="6537407"/>
              <a:ext cx="531777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201" name="5 Grupo"/>
          <p:cNvGrpSpPr>
            <a:grpSpLocks/>
          </p:cNvGrpSpPr>
          <p:nvPr/>
        </p:nvGrpSpPr>
        <p:grpSpPr bwMode="auto">
          <a:xfrm>
            <a:off x="5715000" y="2636838"/>
            <a:ext cx="1089025" cy="3368675"/>
            <a:chOff x="5292080" y="2636912"/>
            <a:chExt cx="1089624" cy="3368964"/>
          </a:xfrm>
        </p:grpSpPr>
        <p:cxnSp>
          <p:nvCxnSpPr>
            <p:cNvPr id="8204" name="19 Conector recto de flecha"/>
            <p:cNvCxnSpPr>
              <a:cxnSpLocks noChangeShapeType="1"/>
            </p:cNvCxnSpPr>
            <p:nvPr/>
          </p:nvCxnSpPr>
          <p:spPr bwMode="auto">
            <a:xfrm>
              <a:off x="5735674" y="2636912"/>
              <a:ext cx="0" cy="141871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 type="stealth" w="med" len="med"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205" name="24 Conector recto de flecha"/>
            <p:cNvCxnSpPr>
              <a:cxnSpLocks noChangeShapeType="1"/>
            </p:cNvCxnSpPr>
            <p:nvPr/>
          </p:nvCxnSpPr>
          <p:spPr bwMode="auto">
            <a:xfrm>
              <a:off x="5735674" y="4587159"/>
              <a:ext cx="0" cy="1418717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8206" name="25 CuadroTexto"/>
            <p:cNvSpPr txBox="1">
              <a:spLocks noChangeArrowheads="1"/>
            </p:cNvSpPr>
            <p:nvPr/>
          </p:nvSpPr>
          <p:spPr bwMode="auto">
            <a:xfrm>
              <a:off x="5292080" y="4055629"/>
              <a:ext cx="1089624" cy="5682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1pPr>
              <a:lvl2pPr marL="742950" indent="-28575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2pPr>
              <a:lvl3pPr marL="11430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3pPr>
              <a:lvl4pPr marL="16002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4pPr>
              <a:lvl5pPr marL="2057400" indent="-228600" eaLnBrk="0" hangingPunct="0"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defRPr sz="2400">
                  <a:solidFill>
                    <a:schemeClr val="bg1"/>
                  </a:solidFill>
                  <a:latin typeface="Times New Roman" pitchFamily="18" charset="0"/>
                  <a:ea typeface="DejaVu Sans" pitchFamily="32" charset="0"/>
                  <a:cs typeface="DejaVu Sans" pitchFamily="32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50km</a:t>
              </a:r>
            </a:p>
          </p:txBody>
        </p:sp>
      </p:grpSp>
      <p:pic>
        <p:nvPicPr>
          <p:cNvPr id="820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73338"/>
            <a:ext cx="4968875" cy="366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3" name="1 Rectángulo"/>
          <p:cNvSpPr>
            <a:spLocks noChangeArrowheads="1"/>
          </p:cNvSpPr>
          <p:nvPr/>
        </p:nvSpPr>
        <p:spPr bwMode="auto">
          <a:xfrm>
            <a:off x="6799263" y="4005262"/>
            <a:ext cx="1517153" cy="791889"/>
          </a:xfrm>
          <a:prstGeom prst="rect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8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4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>
          <a:xfrm>
            <a:off x="323850" y="476250"/>
            <a:ext cx="8640638" cy="760413"/>
          </a:xfrm>
        </p:spPr>
        <p:txBody>
          <a:bodyPr/>
          <a:lstStyle/>
          <a:p>
            <a:r>
              <a:rPr lang="en-US" dirty="0" smtClean="0"/>
              <a:t>Motivation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899592" y="1596548"/>
            <a:ext cx="4332288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240" rIns="0" bIns="0"/>
          <a:lstStyle/>
          <a:p>
            <a:pPr marL="338138" indent="-338138">
              <a:spcBef>
                <a:spcPts val="800"/>
              </a:spcBef>
              <a:buClr>
                <a:srgbClr val="3A83C5"/>
              </a:buClr>
              <a:buFont typeface="Wingdings" pitchFamily="2" charset="2"/>
              <a:buNone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Regional models</a:t>
            </a:r>
          </a:p>
          <a:p>
            <a:pPr marL="338138" indent="-338138">
              <a:spcBef>
                <a:spcPts val="8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US" dirty="0" err="1">
                <a:solidFill>
                  <a:srgbClr val="000000"/>
                </a:solidFill>
                <a:latin typeface="+mn-lt"/>
              </a:rPr>
              <a:t>Eulerian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marL="738188" lvl="1" indent="-280988">
              <a:spcBef>
                <a:spcPts val="7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</a:rPr>
              <a:t>CMAQ</a:t>
            </a:r>
          </a:p>
          <a:p>
            <a:pPr marL="738188" lvl="1" indent="-280988">
              <a:spcBef>
                <a:spcPts val="7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8138" algn="l"/>
                <a:tab pos="785813" algn="l"/>
                <a:tab pos="1235075" algn="l"/>
                <a:tab pos="1684338" algn="l"/>
                <a:tab pos="2133600" algn="l"/>
                <a:tab pos="2582863" algn="l"/>
                <a:tab pos="3032125" algn="l"/>
                <a:tab pos="3481388" algn="l"/>
                <a:tab pos="3930650" algn="l"/>
                <a:tab pos="4379913" algn="l"/>
                <a:tab pos="4829175" algn="l"/>
                <a:tab pos="5278438" algn="l"/>
                <a:tab pos="5727700" algn="l"/>
                <a:tab pos="6176963" algn="l"/>
                <a:tab pos="6626225" algn="l"/>
                <a:tab pos="7075488" algn="l"/>
                <a:tab pos="7524750" algn="l"/>
                <a:tab pos="7974013" algn="l"/>
                <a:tab pos="8423275" algn="l"/>
                <a:tab pos="8872538" algn="l"/>
                <a:tab pos="9321800" algn="l"/>
              </a:tabLs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</a:rPr>
              <a:t>Mocage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367338" y="1556792"/>
            <a:ext cx="3668712" cy="518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21240" rIns="0" bIns="0"/>
          <a:lstStyle/>
          <a:p>
            <a:pPr marL="339725" indent="-339725">
              <a:spcBef>
                <a:spcPts val="800"/>
              </a:spcBef>
              <a:buClr>
                <a:srgbClr val="3A83C5"/>
              </a:buClr>
              <a:buFont typeface="Wingdings" pitchFamily="2" charset="2"/>
              <a:buNone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Local models</a:t>
            </a:r>
          </a:p>
          <a:p>
            <a:pPr marL="339725" indent="-339725">
              <a:spcBef>
                <a:spcPts val="8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Gaussian plume</a:t>
            </a:r>
          </a:p>
          <a:p>
            <a:pPr marL="339725" indent="-339725">
              <a:spcBef>
                <a:spcPts val="8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dirty="0">
                <a:solidFill>
                  <a:srgbClr val="000000"/>
                </a:solidFill>
                <a:latin typeface="+mn-lt"/>
              </a:rPr>
              <a:t>Lagrangian</a:t>
            </a:r>
          </a:p>
          <a:p>
            <a:pPr marL="739775" lvl="1" indent="-282575">
              <a:spcBef>
                <a:spcPts val="7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</a:rPr>
              <a:t>Calpuff</a:t>
            </a:r>
          </a:p>
          <a:p>
            <a:pPr marL="739775" lvl="1" indent="-282575">
              <a:spcBef>
                <a:spcPts val="700"/>
              </a:spcBef>
              <a:buClr>
                <a:srgbClr val="3A83C5"/>
              </a:buClr>
              <a:buFont typeface="Wingdings" pitchFamily="2" charset="2"/>
              <a:buChar char=""/>
              <a:tabLst>
                <a:tab pos="339725" algn="l"/>
                <a:tab pos="787400" algn="l"/>
                <a:tab pos="1236663" algn="l"/>
                <a:tab pos="1685925" algn="l"/>
                <a:tab pos="2135188" algn="l"/>
                <a:tab pos="2584450" algn="l"/>
                <a:tab pos="3033713" algn="l"/>
                <a:tab pos="3482975" algn="l"/>
                <a:tab pos="3932238" algn="l"/>
                <a:tab pos="4381500" algn="l"/>
                <a:tab pos="4830763" algn="l"/>
                <a:tab pos="5280025" algn="l"/>
                <a:tab pos="5729288" algn="l"/>
                <a:tab pos="6178550" algn="l"/>
                <a:tab pos="6627813" algn="l"/>
                <a:tab pos="7077075" algn="l"/>
                <a:tab pos="7526338" algn="l"/>
                <a:tab pos="7975600" algn="l"/>
                <a:tab pos="8424863" algn="l"/>
                <a:tab pos="8874125" algn="l"/>
                <a:tab pos="9323388" algn="l"/>
              </a:tabLst>
              <a:defRPr/>
            </a:pPr>
            <a:r>
              <a:rPr lang="en-US" sz="2100" dirty="0">
                <a:solidFill>
                  <a:srgbClr val="000000"/>
                </a:solidFill>
                <a:latin typeface="+mn-lt"/>
              </a:rPr>
              <a:t>Scipuff</a:t>
            </a:r>
          </a:p>
        </p:txBody>
      </p:sp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04365"/>
            <a:ext cx="3962400" cy="264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77390"/>
            <a:ext cx="37338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5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Algorithm</a:t>
            </a:r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539553" y="1723157"/>
            <a:ext cx="8568951" cy="4802187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b="1" dirty="0" smtClean="0"/>
              <a:t>Wind and Air Pollution FE Modeling Algorithm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dirty="0" smtClean="0"/>
              <a:t>1: Construct an adaptive tetrahedral mesh of the 3D domain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dirty="0" smtClean="0"/>
              <a:t>2: Wind field simulation from experimental/meteorological data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n-US" dirty="0" smtClean="0"/>
              <a:t>3: Wind field modification including the plume rise effect</a:t>
            </a:r>
          </a:p>
          <a:p>
            <a:pPr>
              <a:buNone/>
            </a:pPr>
            <a:r>
              <a:rPr lang="en-US" dirty="0" smtClean="0"/>
              <a:t>    3.1: Compute plume rise trajectory</a:t>
            </a:r>
          </a:p>
          <a:p>
            <a:pPr>
              <a:buNone/>
            </a:pPr>
            <a:r>
              <a:rPr lang="en-US" dirty="0" smtClean="0"/>
              <a:t>    3.2: Mesh refinement along plume rise trajectory</a:t>
            </a:r>
          </a:p>
          <a:p>
            <a:pPr>
              <a:buNone/>
            </a:pPr>
            <a:r>
              <a:rPr lang="en-US" dirty="0" smtClean="0"/>
              <a:t>    3.3: Apply step 2 on the refined mesh</a:t>
            </a:r>
          </a:p>
          <a:p>
            <a:pPr>
              <a:buNone/>
            </a:pPr>
            <a:r>
              <a:rPr lang="en-US" dirty="0" smtClean="0"/>
              <a:t>    3.4: Modify the vertical wind field along the plume rise</a:t>
            </a:r>
          </a:p>
          <a:p>
            <a:pPr>
              <a:buNone/>
            </a:pPr>
            <a:endParaRPr lang="en-US" sz="900" dirty="0" smtClean="0"/>
          </a:p>
          <a:p>
            <a:pPr>
              <a:buNone/>
            </a:pPr>
            <a:r>
              <a:rPr lang="es-ES" dirty="0" smtClean="0"/>
              <a:t>4: </a:t>
            </a:r>
            <a:r>
              <a:rPr lang="en-US" dirty="0" smtClean="0"/>
              <a:t>Air pollution simulation from stack emission data</a:t>
            </a: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6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Mesh generation</a:t>
            </a:r>
          </a:p>
        </p:txBody>
      </p:sp>
      <p:sp>
        <p:nvSpPr>
          <p:cNvPr id="11267" name="2 Marcador de contenido"/>
          <p:cNvSpPr>
            <a:spLocks noGrp="1"/>
          </p:cNvSpPr>
          <p:nvPr>
            <p:ph idx="1"/>
          </p:nvPr>
        </p:nvSpPr>
        <p:spPr>
          <a:xfrm>
            <a:off x="971600" y="2060848"/>
            <a:ext cx="7885112" cy="403244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Two-dimensional adaptive triangular mesh of terrain</a:t>
            </a:r>
          </a:p>
          <a:p>
            <a:pPr lvl="1">
              <a:defRPr/>
            </a:pPr>
            <a:r>
              <a:rPr lang="en-US" dirty="0" smtClean="0"/>
              <a:t>Stack discretization</a:t>
            </a:r>
          </a:p>
          <a:p>
            <a:pPr lvl="1">
              <a:defRPr/>
            </a:pPr>
            <a:r>
              <a:rPr lang="en-US" dirty="0" smtClean="0"/>
              <a:t>Local refinement process</a:t>
            </a:r>
          </a:p>
          <a:p>
            <a:pPr marL="457200" lvl="1" indent="0">
              <a:buFont typeface="Arial" charset="0"/>
              <a:buNone/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Vertical distribution of points following layers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Three-dimensional tetrahedral mesh generation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Untangling and smoothing to optimize the mesh quality</a:t>
            </a:r>
          </a:p>
        </p:txBody>
      </p:sp>
      <p:pic>
        <p:nvPicPr>
          <p:cNvPr id="7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7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7" descr="C:\Users\oliver\Dropbox\Figures_article\malla_refinada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74195"/>
            <a:ext cx="4680520" cy="4123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8" descr="C:\Users\oliver\Dropbox\Figures_article\malla_refinada_detalle_chimene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673350"/>
            <a:ext cx="3760788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59113" y="1341438"/>
            <a:ext cx="332494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~      500.000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nodes</a:t>
            </a:r>
          </a:p>
          <a:p>
            <a:pPr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~   2.700.000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elements</a:t>
            </a:r>
          </a:p>
        </p:txBody>
      </p:sp>
      <p:sp>
        <p:nvSpPr>
          <p:cNvPr id="10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Mesh generation</a:t>
            </a:r>
          </a:p>
        </p:txBody>
      </p:sp>
      <p:pic>
        <p:nvPicPr>
          <p:cNvPr id="13" name="Picture 2" descr="contenid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ontenid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8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1 Título"/>
          <p:cNvSpPr>
            <a:spLocks noGrp="1"/>
          </p:cNvSpPr>
          <p:nvPr>
            <p:ph type="title"/>
          </p:nvPr>
        </p:nvSpPr>
        <p:spPr>
          <a:xfrm>
            <a:off x="323850" y="436563"/>
            <a:ext cx="8640638" cy="760412"/>
          </a:xfrm>
        </p:spPr>
        <p:txBody>
          <a:bodyPr/>
          <a:lstStyle/>
          <a:p>
            <a:r>
              <a:rPr lang="en-US" dirty="0" smtClean="0"/>
              <a:t>Wind field modeling</a:t>
            </a:r>
          </a:p>
        </p:txBody>
      </p:sp>
      <p:sp>
        <p:nvSpPr>
          <p:cNvPr id="13315" name="2 Marcador de contenido"/>
          <p:cNvSpPr>
            <a:spLocks noGrp="1"/>
          </p:cNvSpPr>
          <p:nvPr>
            <p:ph idx="1"/>
          </p:nvPr>
        </p:nvSpPr>
        <p:spPr>
          <a:xfrm>
            <a:off x="1258888" y="1557338"/>
            <a:ext cx="7561262" cy="4608512"/>
          </a:xfrm>
        </p:spPr>
        <p:txBody>
          <a:bodyPr/>
          <a:lstStyle/>
          <a:p>
            <a:r>
              <a:rPr lang="en-US" dirty="0" smtClean="0"/>
              <a:t>Experimental data from 4 stations (10 m over terrain)</a:t>
            </a:r>
          </a:p>
        </p:txBody>
      </p:sp>
      <p:pic>
        <p:nvPicPr>
          <p:cNvPr id="8" name="Picture 2" descr="contenid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54" y="-26988"/>
            <a:ext cx="1619250" cy="155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ontenido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73" r="10267" b="30560"/>
          <a:stretch>
            <a:fillRect/>
          </a:stretch>
        </p:blipFill>
        <p:spPr bwMode="auto">
          <a:xfrm>
            <a:off x="2051720" y="44624"/>
            <a:ext cx="1800200" cy="941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20 Grupo"/>
          <p:cNvGrpSpPr/>
          <p:nvPr/>
        </p:nvGrpSpPr>
        <p:grpSpPr>
          <a:xfrm>
            <a:off x="1619672" y="2060848"/>
            <a:ext cx="6480720" cy="4451034"/>
            <a:chOff x="1619672" y="2060848"/>
            <a:chExt cx="6480720" cy="4451034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619672" y="2060848"/>
              <a:ext cx="6480720" cy="44510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11 Rectángulo"/>
            <p:cNvSpPr/>
            <p:nvPr/>
          </p:nvSpPr>
          <p:spPr>
            <a:xfrm>
              <a:off x="6660232" y="3933056"/>
              <a:ext cx="857927" cy="415498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r>
                <a:rPr lang="en-US" sz="2100" dirty="0" smtClean="0">
                  <a:solidFill>
                    <a:srgbClr val="000000"/>
                  </a:solidFill>
                  <a:latin typeface="Arial" charset="0"/>
                </a:rPr>
                <a:t>Stack</a:t>
              </a:r>
              <a:endParaRPr lang="es-ES" dirty="0"/>
            </a:p>
          </p:txBody>
        </p:sp>
        <p:cxnSp>
          <p:nvCxnSpPr>
            <p:cNvPr id="13" name="12 Conector recto de flecha"/>
            <p:cNvCxnSpPr>
              <a:stCxn id="12" idx="1"/>
            </p:cNvCxnSpPr>
            <p:nvPr/>
          </p:nvCxnSpPr>
          <p:spPr bwMode="auto">
            <a:xfrm flipH="1">
              <a:off x="6084168" y="4140805"/>
              <a:ext cx="576064" cy="152291"/>
            </a:xfrm>
            <a:prstGeom prst="straightConnector1">
              <a:avLst/>
            </a:prstGeom>
            <a:solidFill>
              <a:srgbClr val="00B8FF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6" name="15 Rectángulo"/>
            <p:cNvSpPr/>
            <p:nvPr/>
          </p:nvSpPr>
          <p:spPr>
            <a:xfrm>
              <a:off x="5652120" y="3805590"/>
              <a:ext cx="5132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 smtClean="0">
                  <a:latin typeface="Arial" charset="0"/>
                </a:rPr>
                <a:t>S4</a:t>
              </a:r>
              <a:endParaRPr lang="es-ES" dirty="0"/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7371086" y="4509120"/>
              <a:ext cx="5132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 smtClean="0">
                  <a:latin typeface="Arial" charset="0"/>
                </a:rPr>
                <a:t>S3</a:t>
              </a:r>
              <a:endParaRPr lang="es-ES" dirty="0"/>
            </a:p>
          </p:txBody>
        </p:sp>
        <p:sp>
          <p:nvSpPr>
            <p:cNvPr id="18" name="17 Rectángulo"/>
            <p:cNvSpPr/>
            <p:nvPr/>
          </p:nvSpPr>
          <p:spPr>
            <a:xfrm>
              <a:off x="4572000" y="5317758"/>
              <a:ext cx="5132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 smtClean="0">
                  <a:latin typeface="Arial" charset="0"/>
                </a:rPr>
                <a:t>S2</a:t>
              </a:r>
              <a:endParaRPr lang="es-ES" dirty="0"/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3338638" y="4813702"/>
              <a:ext cx="513282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100" dirty="0" smtClean="0">
                  <a:latin typeface="Arial" charset="0"/>
                </a:rPr>
                <a:t>S1</a:t>
              </a:r>
              <a:endParaRPr lang="es-ES" dirty="0"/>
            </a:p>
          </p:txBody>
        </p:sp>
      </p:grpSp>
      <p:sp>
        <p:nvSpPr>
          <p:cNvPr id="15" name="3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323850" y="6597650"/>
            <a:ext cx="8815388" cy="311150"/>
          </a:xfrm>
        </p:spPr>
        <p:txBody>
          <a:bodyPr/>
          <a:lstStyle/>
          <a:p>
            <a:pPr>
              <a:defRPr/>
            </a:pPr>
            <a:r>
              <a:rPr lang="en-US" sz="1300" dirty="0" smtClean="0"/>
              <a:t>COUPLED PROBLEMS 2013 · Ibiza, Spain · 17–19 </a:t>
            </a:r>
            <a:r>
              <a:rPr lang="en-US" sz="1300" dirty="0" err="1" smtClean="0"/>
              <a:t>Junio</a:t>
            </a:r>
            <a:r>
              <a:rPr lang="en-US" sz="1300" dirty="0" smtClean="0"/>
              <a:t> 2013                                  </a:t>
            </a:r>
            <a:fld id="{ABAD5AF3-80EE-4369-8F9B-BCD9A14BCC40}" type="slidenum">
              <a:rPr lang="en-US" sz="1300" smtClean="0"/>
              <a:pPr>
                <a:defRPr/>
              </a:pPr>
              <a:t>9</a:t>
            </a:fld>
            <a:r>
              <a:rPr lang="en-US" sz="1300" dirty="0" smtClean="0"/>
              <a:t> </a:t>
            </a:r>
            <a:endParaRPr lang="en-US" sz="1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Tahoma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957</Words>
  <Application>Microsoft Office PowerPoint</Application>
  <PresentationFormat>Presentación en pantalla (4:3)</PresentationFormat>
  <Paragraphs>197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12</vt:i4>
      </vt:variant>
      <vt:variant>
        <vt:lpstr>Títulos de diapositiva</vt:lpstr>
      </vt:variant>
      <vt:variant>
        <vt:i4>30</vt:i4>
      </vt:variant>
    </vt:vector>
  </HeadingPairs>
  <TitlesOfParts>
    <vt:vector size="42" baseType="lpstr">
      <vt:lpstr>Tema de Office</vt:lpstr>
      <vt:lpstr>1_Tema de Office</vt:lpstr>
      <vt:lpstr>2_Tema de Office</vt:lpstr>
      <vt:lpstr>3_Tema de Office</vt:lpstr>
      <vt:lpstr>4_Tema de Office</vt:lpstr>
      <vt:lpstr>5_Tema de Office</vt:lpstr>
      <vt:lpstr>6_Tema de Office</vt:lpstr>
      <vt:lpstr>7_Tema de Office</vt:lpstr>
      <vt:lpstr>8_Tema de Office</vt:lpstr>
      <vt:lpstr>9_Tema de Office</vt:lpstr>
      <vt:lpstr>10_Tema de Office</vt:lpstr>
      <vt:lpstr>11_Tema de Office</vt:lpstr>
      <vt:lpstr>Local Scale Finite Element Modelling of  Stack Pollutant Emissions</vt:lpstr>
      <vt:lpstr>Motivation</vt:lpstr>
      <vt:lpstr>Motivation</vt:lpstr>
      <vt:lpstr>Motivation</vt:lpstr>
      <vt:lpstr>Motivation</vt:lpstr>
      <vt:lpstr>Algorithm</vt:lpstr>
      <vt:lpstr>Mesh generation</vt:lpstr>
      <vt:lpstr>Mesh generation</vt:lpstr>
      <vt:lpstr>Wind field modeling</vt:lpstr>
      <vt:lpstr>Wind field modeling</vt:lpstr>
      <vt:lpstr>Wind field modeling</vt:lpstr>
      <vt:lpstr>Wind field modeling</vt:lpstr>
      <vt:lpstr>Wind field modeling</vt:lpstr>
      <vt:lpstr>Plume rise modeling </vt:lpstr>
      <vt:lpstr>Plume rise modeling Trajectory</vt:lpstr>
      <vt:lpstr>Plume rise modeling Local mesh refinement</vt:lpstr>
      <vt:lpstr>Plume rise modeling Wind and local mesh refinement</vt:lpstr>
      <vt:lpstr>Plume rise modeling Local mesh refinement</vt:lpstr>
      <vt:lpstr>Air quality modeling</vt:lpstr>
      <vt:lpstr>Air quality modeling</vt:lpstr>
      <vt:lpstr>Air quality modeling</vt:lpstr>
      <vt:lpstr>Air quality modeling</vt:lpstr>
      <vt:lpstr>Air quality modeling</vt:lpstr>
      <vt:lpstr>Air quality modeling</vt:lpstr>
      <vt:lpstr>Conclusions</vt:lpstr>
      <vt:lpstr>Future works</vt:lpstr>
      <vt:lpstr>Future works</vt:lpstr>
      <vt:lpstr>Future works</vt:lpstr>
      <vt:lpstr>Diapositiva 29</vt:lpstr>
      <vt:lpstr>Diapositiva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modified xsi:type="dcterms:W3CDTF">2013-06-16T15:37:31Z</dcterms:modified>
</cp:coreProperties>
</file>