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93118" r:id="rId2"/>
  </p:sldMasterIdLst>
  <p:notesMasterIdLst>
    <p:notesMasterId r:id="rId24"/>
  </p:notesMasterIdLst>
  <p:handoutMasterIdLst>
    <p:handoutMasterId r:id="rId25"/>
  </p:handoutMasterIdLst>
  <p:sldIdLst>
    <p:sldId id="1375" r:id="rId3"/>
    <p:sldId id="1355" r:id="rId4"/>
    <p:sldId id="1357" r:id="rId5"/>
    <p:sldId id="1358" r:id="rId6"/>
    <p:sldId id="1351" r:id="rId7"/>
    <p:sldId id="1354" r:id="rId8"/>
    <p:sldId id="1035" r:id="rId9"/>
    <p:sldId id="1363" r:id="rId10"/>
    <p:sldId id="1364" r:id="rId11"/>
    <p:sldId id="1365" r:id="rId12"/>
    <p:sldId id="1366" r:id="rId13"/>
    <p:sldId id="1367" r:id="rId14"/>
    <p:sldId id="1368" r:id="rId15"/>
    <p:sldId id="1369" r:id="rId16"/>
    <p:sldId id="1370" r:id="rId17"/>
    <p:sldId id="1377" r:id="rId18"/>
    <p:sldId id="1371" r:id="rId19"/>
    <p:sldId id="1372" r:id="rId20"/>
    <p:sldId id="1373" r:id="rId21"/>
    <p:sldId id="1374" r:id="rId22"/>
    <p:sldId id="1376" r:id="rId23"/>
  </p:sldIdLst>
  <p:sldSz cx="9906000" cy="6858000" type="A4"/>
  <p:notesSz cx="7099300" cy="10234613"/>
  <p:custDataLst>
    <p:tags r:id="rId26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umimoji="1" sz="4000" kern="1200">
        <a:solidFill>
          <a:srgbClr val="FFFF00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umimoji="1" sz="4000" kern="1200">
        <a:solidFill>
          <a:srgbClr val="FFFF00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umimoji="1" sz="4000" kern="1200">
        <a:solidFill>
          <a:srgbClr val="FFFF00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umimoji="1" sz="4000" kern="1200">
        <a:solidFill>
          <a:srgbClr val="FFFF00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umimoji="1" sz="4000" kern="1200">
        <a:solidFill>
          <a:srgbClr val="FFFF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4000" kern="1200">
        <a:solidFill>
          <a:srgbClr val="FFFF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4000" kern="1200">
        <a:solidFill>
          <a:srgbClr val="FFFF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4000" kern="1200">
        <a:solidFill>
          <a:srgbClr val="FFFF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4000" kern="1200">
        <a:solidFill>
          <a:srgbClr val="FFFF00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CC66FF"/>
    <a:srgbClr val="009900"/>
    <a:srgbClr val="21FF85"/>
    <a:srgbClr val="0000FF"/>
    <a:srgbClr val="DEEDDD"/>
    <a:srgbClr val="956309"/>
    <a:srgbClr val="824226"/>
    <a:srgbClr val="85542F"/>
    <a:srgbClr val="7DFFB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45" autoAdjust="0"/>
    <p:restoredTop sz="94687" autoAdjust="0"/>
  </p:normalViewPr>
  <p:slideViewPr>
    <p:cSldViewPr snapToGrid="0">
      <p:cViewPr varScale="1">
        <p:scale>
          <a:sx n="75" d="100"/>
          <a:sy n="75" d="100"/>
        </p:scale>
        <p:origin x="-1122" y="-90"/>
      </p:cViewPr>
      <p:guideLst>
        <p:guide orient="horz" pos="1416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622" y="-58"/>
      </p:cViewPr>
      <p:guideLst>
        <p:guide orient="horz" pos="3224"/>
        <p:guide pos="2237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452099-9459-C149-A378-4A7DEEAE8371}" type="doc">
      <dgm:prSet loTypeId="urn:microsoft.com/office/officeart/2005/8/layout/lProcess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873C89B-05C5-5144-82EF-A9D5486AE47D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1085814" y="740623"/>
          <a:ext cx="3253501" cy="829378"/>
        </a:xfrm>
        <a:prstGeom prst="chevron">
          <a:avLst/>
        </a:prstGeom>
        <a:solidFill>
          <a:srgbClr val="4B89D0"/>
        </a:solidFill>
        <a:ln w="25400" cap="flat" cmpd="sng" algn="ctr">
          <a:solidFill>
            <a:srgbClr val="4B89D0">
              <a:shade val="5000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s-ES_tradnl" sz="1600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Establecer una correspondencia entre las fronteras del mecano y del objeto a mallar</a:t>
          </a:r>
          <a:endParaRPr lang="es-ES_tradnl" sz="1600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B45CFDAB-9B30-1B4D-967A-2CBA880A01F4}" type="parTrans" cxnId="{F1DC3BBC-0AF9-BF48-A884-627E9D8D93ED}">
      <dgm:prSet/>
      <dgm:spPr/>
      <dgm:t>
        <a:bodyPr/>
        <a:lstStyle/>
        <a:p>
          <a:endParaRPr lang="es-ES"/>
        </a:p>
      </dgm:t>
    </dgm:pt>
    <dgm:pt modelId="{970AB8C5-0A83-864D-ADFA-BE62AA5F01BF}" type="sibTrans" cxnId="{F1DC3BBC-0AF9-BF48-A884-627E9D8D93ED}">
      <dgm:prSet/>
      <dgm:spPr/>
      <dgm:t>
        <a:bodyPr/>
        <a:lstStyle/>
        <a:p>
          <a:endParaRPr lang="es-ES"/>
        </a:p>
      </dgm:t>
    </dgm:pt>
    <dgm:pt modelId="{164D3368-8F2D-9B4A-AF05-52F9380ECD45}">
      <dgm:prSet custT="1"/>
      <dgm:spPr>
        <a:xfrm>
          <a:off x="5348529" y="892696"/>
          <a:ext cx="1632128" cy="537640"/>
        </a:xfrm>
        <a:prstGeom prst="chevron">
          <a:avLst/>
        </a:prstGeom>
        <a:solidFill>
          <a:srgbClr val="4B89D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89D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fr-FR" sz="1200" dirty="0" err="1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Parametrización</a:t>
          </a:r>
          <a:r>
            <a:rPr lang="fr-FR" sz="1200" dirty="0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 de </a:t>
          </a:r>
          <a:r>
            <a:rPr lang="fr-FR" sz="1200" dirty="0" err="1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Floater</a:t>
          </a:r>
          <a:endParaRPr lang="fr-FR" sz="1200" dirty="0">
            <a:solidFill>
              <a:srgbClr val="191919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29BE13D3-6FBF-C249-8F12-1100CA0CDA51}" type="parTrans" cxnId="{A8DAE2EA-4A5F-9046-A71F-A0A936DB3BBE}">
      <dgm:prSet/>
      <dgm:spPr/>
      <dgm:t>
        <a:bodyPr/>
        <a:lstStyle/>
        <a:p>
          <a:endParaRPr lang="es-ES"/>
        </a:p>
      </dgm:t>
    </dgm:pt>
    <dgm:pt modelId="{0AE5876E-5FBE-1345-9C65-F954513847B7}" type="sibTrans" cxnId="{A8DAE2EA-4A5F-9046-A71F-A0A936DB3BBE}">
      <dgm:prSet/>
      <dgm:spPr/>
      <dgm:t>
        <a:bodyPr/>
        <a:lstStyle/>
        <a:p>
          <a:endParaRPr lang="es-ES"/>
        </a:p>
      </dgm:t>
    </dgm:pt>
    <dgm:pt modelId="{F752F59E-CFFD-7B49-91A6-FEBECFCC98CF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1112813" y="1660688"/>
          <a:ext cx="3161358" cy="647759"/>
        </a:xfrm>
        <a:prstGeom prst="chevron">
          <a:avLst/>
        </a:prstGeom>
        <a:solidFill>
          <a:srgbClr val="4B89D0"/>
        </a:solidFill>
        <a:ln w="25400" cap="flat" cmpd="sng" algn="ctr">
          <a:solidFill>
            <a:srgbClr val="4B89D0">
              <a:shade val="5000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s-ES_tradnl" sz="1600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Crear una malla grosera de </a:t>
          </a:r>
          <a:r>
            <a:rPr lang="es-ES_tradnl" sz="1600" smtClean="0">
              <a:solidFill>
                <a:srgbClr val="FFFFFF"/>
              </a:solidFill>
              <a:latin typeface="Calibri"/>
              <a:ea typeface="+mn-ea"/>
              <a:cs typeface="+mn-cs"/>
            </a:rPr>
            <a:t>tetraedros en </a:t>
          </a:r>
          <a:r>
            <a:rPr lang="es-ES_tradnl" sz="1600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el mecano</a:t>
          </a:r>
          <a:endParaRPr lang="es-ES_tradnl" sz="1600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9D4BC281-1DB3-6546-952A-9A64AEFE4473}" type="parTrans" cxnId="{24C4767F-F37A-F243-8DFC-00707A4B4F89}">
      <dgm:prSet/>
      <dgm:spPr/>
      <dgm:t>
        <a:bodyPr/>
        <a:lstStyle/>
        <a:p>
          <a:endParaRPr lang="es-ES"/>
        </a:p>
      </dgm:t>
    </dgm:pt>
    <dgm:pt modelId="{37301FC4-9EAE-4E42-84A0-5E17DA84DEB8}" type="sibTrans" cxnId="{24C4767F-F37A-F243-8DFC-00707A4B4F89}">
      <dgm:prSet/>
      <dgm:spPr/>
      <dgm:t>
        <a:bodyPr/>
        <a:lstStyle/>
        <a:p>
          <a:endParaRPr lang="es-ES"/>
        </a:p>
      </dgm:t>
    </dgm:pt>
    <dgm:pt modelId="{496AE82D-B06B-B84F-925E-CDD6689259B0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1112813" y="2399134"/>
          <a:ext cx="3146006" cy="647759"/>
        </a:xfrm>
        <a:prstGeom prst="chevron">
          <a:avLst/>
        </a:prstGeom>
        <a:solidFill>
          <a:srgbClr val="4B89D0"/>
        </a:solidFill>
        <a:ln w="25400" cap="flat" cmpd="sng" algn="ctr">
          <a:solidFill>
            <a:srgbClr val="4B89D0">
              <a:shade val="5000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s-ES_tradnl" sz="1600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Aproximar las superficies</a:t>
          </a:r>
          <a:endParaRPr lang="es-ES_tradnl" sz="1600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5E5D7357-C154-AE41-BF25-ACC3F4C6B8B5}" type="parTrans" cxnId="{EEDF4DC8-8097-8D42-81D6-9F3D30AF522A}">
      <dgm:prSet/>
      <dgm:spPr/>
      <dgm:t>
        <a:bodyPr/>
        <a:lstStyle/>
        <a:p>
          <a:endParaRPr lang="es-ES"/>
        </a:p>
      </dgm:t>
    </dgm:pt>
    <dgm:pt modelId="{7FAF4ACC-7A32-B04B-95F8-F52CB206A824}" type="sibTrans" cxnId="{EEDF4DC8-8097-8D42-81D6-9F3D30AF522A}">
      <dgm:prSet/>
      <dgm:spPr/>
      <dgm:t>
        <a:bodyPr/>
        <a:lstStyle/>
        <a:p>
          <a:endParaRPr lang="es-ES"/>
        </a:p>
      </dgm:t>
    </dgm:pt>
    <dgm:pt modelId="{8B50C791-16D4-8745-B009-BE0373C9B55C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1104533" y="3134392"/>
          <a:ext cx="3179462" cy="647759"/>
        </a:xfrm>
        <a:prstGeom prst="chevron">
          <a:avLst/>
        </a:prstGeom>
        <a:solidFill>
          <a:srgbClr val="4B89D0"/>
        </a:solidFill>
        <a:ln w="25400" cap="flat" cmpd="sng" algn="ctr">
          <a:solidFill>
            <a:srgbClr val="4B89D0">
              <a:shade val="5000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s-ES_tradnl" sz="1600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Colocar puntos interiores</a:t>
          </a:r>
          <a:endParaRPr lang="es-ES_tradnl" sz="1600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B5E734AA-C2A8-9840-8BC9-0C5FDFAD87B3}" type="parTrans" cxnId="{BE64F525-6FFB-1040-AC94-1C36AAFE60D7}">
      <dgm:prSet/>
      <dgm:spPr/>
      <dgm:t>
        <a:bodyPr/>
        <a:lstStyle/>
        <a:p>
          <a:endParaRPr lang="es-ES"/>
        </a:p>
      </dgm:t>
    </dgm:pt>
    <dgm:pt modelId="{A4F0323C-DD70-8C42-B317-8A48D0CFC334}" type="sibTrans" cxnId="{BE64F525-6FFB-1040-AC94-1C36AAFE60D7}">
      <dgm:prSet/>
      <dgm:spPr/>
      <dgm:t>
        <a:bodyPr/>
        <a:lstStyle/>
        <a:p>
          <a:endParaRPr lang="es-ES"/>
        </a:p>
      </dgm:t>
    </dgm:pt>
    <dgm:pt modelId="{A4995DA8-DBB9-8848-8B28-BC2345C48B53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1104533" y="3844227"/>
          <a:ext cx="3129083" cy="647759"/>
        </a:xfrm>
        <a:prstGeom prst="chevron">
          <a:avLst/>
        </a:prstGeom>
        <a:solidFill>
          <a:srgbClr val="4B89D0"/>
        </a:solidFill>
        <a:ln w="25400" cap="flat" cmpd="sng" algn="ctr">
          <a:solidFill>
            <a:srgbClr val="4B89D0">
              <a:shade val="5000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fi-FI" sz="1600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Suavizar malla</a:t>
          </a:r>
          <a:endParaRPr lang="fi-FI" sz="1600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A1EF160F-056C-C240-9125-34166793AEC6}" type="parTrans" cxnId="{8BC5CF9D-494F-8149-BC6B-69E2706EA8E1}">
      <dgm:prSet/>
      <dgm:spPr/>
      <dgm:t>
        <a:bodyPr/>
        <a:lstStyle/>
        <a:p>
          <a:endParaRPr lang="es-ES"/>
        </a:p>
      </dgm:t>
    </dgm:pt>
    <dgm:pt modelId="{CAFC862F-BAAA-1B4A-8098-BB68F5079DFC}" type="sibTrans" cxnId="{8BC5CF9D-494F-8149-BC6B-69E2706EA8E1}">
      <dgm:prSet/>
      <dgm:spPr/>
      <dgm:t>
        <a:bodyPr/>
        <a:lstStyle/>
        <a:p>
          <a:endParaRPr lang="es-ES"/>
        </a:p>
      </dgm:t>
    </dgm:pt>
    <dgm:pt modelId="{6D085DB6-38FB-6542-AD53-5920488BEA39}">
      <dgm:prSet custT="1"/>
      <dgm:spPr>
        <a:xfrm>
          <a:off x="4188001" y="897879"/>
          <a:ext cx="1344101" cy="537640"/>
        </a:xfrm>
        <a:prstGeom prst="chevron">
          <a:avLst/>
        </a:prstGeom>
        <a:solidFill>
          <a:srgbClr val="4B89D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89D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s-ES_tradnl" sz="1200" dirty="0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División en </a:t>
          </a:r>
          <a:r>
            <a:rPr lang="es-ES_tradnl" sz="1200" i="1" dirty="0" err="1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patches</a:t>
          </a:r>
          <a:r>
            <a:rPr lang="es-ES_tradnl" sz="1200" i="1" dirty="0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 </a:t>
          </a:r>
          <a:r>
            <a:rPr lang="es-ES_tradnl" sz="1200" i="0" dirty="0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compatibles</a:t>
          </a:r>
          <a:endParaRPr lang="es-ES_tradnl" sz="1200" dirty="0">
            <a:solidFill>
              <a:srgbClr val="191919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7E2B582C-8138-B14C-919D-FF8F8F116863}" type="parTrans" cxnId="{67660DC3-CDCD-B348-820A-2DB005A8D80A}">
      <dgm:prSet/>
      <dgm:spPr/>
      <dgm:t>
        <a:bodyPr/>
        <a:lstStyle/>
        <a:p>
          <a:endParaRPr lang="es-ES"/>
        </a:p>
      </dgm:t>
    </dgm:pt>
    <dgm:pt modelId="{1161FCD0-D76D-9847-BA22-D1F9D020D59D}" type="sibTrans" cxnId="{67660DC3-CDCD-B348-820A-2DB005A8D80A}">
      <dgm:prSet/>
      <dgm:spPr/>
      <dgm:t>
        <a:bodyPr/>
        <a:lstStyle/>
        <a:p>
          <a:endParaRPr lang="es-ES"/>
        </a:p>
      </dgm:t>
    </dgm:pt>
    <dgm:pt modelId="{E6B96A06-3988-934A-AB77-94DCBFADAD5E}">
      <dgm:prSet custT="1"/>
      <dgm:spPr>
        <a:xfrm>
          <a:off x="4048297" y="2454193"/>
          <a:ext cx="1481091" cy="537640"/>
        </a:xfrm>
        <a:prstGeom prst="chevron">
          <a:avLst/>
        </a:prstGeom>
        <a:solidFill>
          <a:srgbClr val="4B89D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89D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s-ES_tradnl" sz="1200" dirty="0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Regla de refinamiento</a:t>
          </a:r>
          <a:endParaRPr lang="es-ES_tradnl" sz="1200" dirty="0">
            <a:solidFill>
              <a:srgbClr val="191919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B9E3B474-8FB9-F648-A8AF-2B3339053D37}" type="parTrans" cxnId="{6FD75A84-D073-9F4F-9D5F-380FC36E2706}">
      <dgm:prSet/>
      <dgm:spPr/>
      <dgm:t>
        <a:bodyPr/>
        <a:lstStyle/>
        <a:p>
          <a:endParaRPr lang="es-ES"/>
        </a:p>
      </dgm:t>
    </dgm:pt>
    <dgm:pt modelId="{FB54BC5A-C934-134E-8B6B-5E7DD65509DC}" type="sibTrans" cxnId="{6FD75A84-D073-9F4F-9D5F-380FC36E2706}">
      <dgm:prSet/>
      <dgm:spPr/>
      <dgm:t>
        <a:bodyPr/>
        <a:lstStyle/>
        <a:p>
          <a:endParaRPr lang="es-ES"/>
        </a:p>
      </dgm:t>
    </dgm:pt>
    <dgm:pt modelId="{C37FC83C-2DA0-B743-A1C1-D992A615C213}">
      <dgm:prSet custT="1"/>
      <dgm:spPr>
        <a:xfrm>
          <a:off x="5341215" y="2454193"/>
          <a:ext cx="1775570" cy="537640"/>
        </a:xfrm>
        <a:prstGeom prst="chevron">
          <a:avLst/>
        </a:prstGeom>
        <a:solidFill>
          <a:srgbClr val="4B89D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89D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s-ES_tradnl" sz="1200" dirty="0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Evaluación de la distancia</a:t>
          </a:r>
          <a:endParaRPr lang="es-ES_tradnl" sz="1200" dirty="0">
            <a:solidFill>
              <a:srgbClr val="191919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C48F3427-CDAF-3A4A-975D-ACE6858F216C}" type="parTrans" cxnId="{E030C514-4DAD-C54C-A9FE-606D720850D9}">
      <dgm:prSet/>
      <dgm:spPr/>
      <dgm:t>
        <a:bodyPr/>
        <a:lstStyle/>
        <a:p>
          <a:endParaRPr lang="es-ES"/>
        </a:p>
      </dgm:t>
    </dgm:pt>
    <dgm:pt modelId="{CE279674-DE32-B540-A192-E2A92795F8C3}" type="sibTrans" cxnId="{E030C514-4DAD-C54C-A9FE-606D720850D9}">
      <dgm:prSet/>
      <dgm:spPr/>
      <dgm:t>
        <a:bodyPr/>
        <a:lstStyle/>
        <a:p>
          <a:endParaRPr lang="es-ES"/>
        </a:p>
      </dgm:t>
    </dgm:pt>
    <dgm:pt modelId="{E2C06A1E-E1FF-EF4B-8EAB-B2185D386176}">
      <dgm:prSet custT="1"/>
      <dgm:spPr>
        <a:xfrm>
          <a:off x="4132369" y="3196951"/>
          <a:ext cx="1710623" cy="537640"/>
        </a:xfrm>
        <a:prstGeom prst="chevron">
          <a:avLst/>
        </a:prstGeom>
        <a:solidFill>
          <a:srgbClr val="4B89D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89D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s-ES_tradnl" sz="1200" dirty="0" err="1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Parametrización</a:t>
          </a:r>
          <a:r>
            <a:rPr lang="es-ES_tradnl" sz="1200" dirty="0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 Volumétrica</a:t>
          </a:r>
          <a:endParaRPr lang="es-ES_tradnl" sz="1200" dirty="0">
            <a:solidFill>
              <a:srgbClr val="191919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C701818B-0C56-B04C-ACFC-DFBC7D347DCA}" type="parTrans" cxnId="{BB647F72-E4CD-D34C-A078-07658D1AAB82}">
      <dgm:prSet/>
      <dgm:spPr/>
      <dgm:t>
        <a:bodyPr/>
        <a:lstStyle/>
        <a:p>
          <a:endParaRPr lang="es-ES"/>
        </a:p>
      </dgm:t>
    </dgm:pt>
    <dgm:pt modelId="{12D02F4F-E4F2-5C4C-8ACD-536286B56435}" type="sibTrans" cxnId="{BB647F72-E4CD-D34C-A078-07658D1AAB82}">
      <dgm:prSet/>
      <dgm:spPr/>
      <dgm:t>
        <a:bodyPr/>
        <a:lstStyle/>
        <a:p>
          <a:endParaRPr lang="es-ES"/>
        </a:p>
      </dgm:t>
    </dgm:pt>
    <dgm:pt modelId="{AB3AD7AC-3A68-6741-B292-51BD0D932E21}">
      <dgm:prSet custT="1"/>
      <dgm:spPr>
        <a:xfrm>
          <a:off x="4066843" y="3917031"/>
          <a:ext cx="1344101" cy="537640"/>
        </a:xfrm>
        <a:prstGeom prst="chevron">
          <a:avLst/>
        </a:prstGeom>
        <a:solidFill>
          <a:srgbClr val="4B89D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89D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fi-FI" sz="1200" dirty="0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SUS</a:t>
          </a:r>
          <a:endParaRPr lang="fi-FI" sz="1200" dirty="0">
            <a:solidFill>
              <a:srgbClr val="191919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40523032-BE9E-2B4E-8B2A-F0AD794AE3DE}" type="parTrans" cxnId="{56E867FD-2537-BB43-9060-B385C7926E8D}">
      <dgm:prSet/>
      <dgm:spPr/>
      <dgm:t>
        <a:bodyPr/>
        <a:lstStyle/>
        <a:p>
          <a:endParaRPr lang="es-ES"/>
        </a:p>
      </dgm:t>
    </dgm:pt>
    <dgm:pt modelId="{583672DB-3EC5-1248-9E09-4BF37C586EF5}" type="sibTrans" cxnId="{56E867FD-2537-BB43-9060-B385C7926E8D}">
      <dgm:prSet/>
      <dgm:spPr/>
      <dgm:t>
        <a:bodyPr/>
        <a:lstStyle/>
        <a:p>
          <a:endParaRPr lang="es-ES"/>
        </a:p>
      </dgm:t>
    </dgm:pt>
    <dgm:pt modelId="{78BA39EC-419C-8A45-94D9-ADFF37DF3EF5}">
      <dgm:prSet custT="1"/>
      <dgm:spPr>
        <a:xfrm>
          <a:off x="5651020" y="3192639"/>
          <a:ext cx="1344101" cy="537640"/>
        </a:xfrm>
        <a:prstGeom prst="chevron">
          <a:avLst/>
        </a:prstGeom>
        <a:solidFill>
          <a:srgbClr val="4B89D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89D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s-ES_tradnl" sz="1200" dirty="0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SUS</a:t>
          </a:r>
          <a:endParaRPr lang="es-ES_tradnl" sz="1200" dirty="0">
            <a:solidFill>
              <a:srgbClr val="191919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93B6CB19-AFDC-1846-922A-A04DDFC291D3}" type="parTrans" cxnId="{AFB2939A-5BBE-EC49-B50A-84060AF20218}">
      <dgm:prSet/>
      <dgm:spPr/>
      <dgm:t>
        <a:bodyPr/>
        <a:lstStyle/>
        <a:p>
          <a:endParaRPr lang="es-ES"/>
        </a:p>
      </dgm:t>
    </dgm:pt>
    <dgm:pt modelId="{6EE1F7DF-F0A4-5743-B96F-E0DB08FB7CE5}" type="sibTrans" cxnId="{AFB2939A-5BBE-EC49-B50A-84060AF20218}">
      <dgm:prSet/>
      <dgm:spPr/>
      <dgm:t>
        <a:bodyPr/>
        <a:lstStyle/>
        <a:p>
          <a:endParaRPr lang="es-ES"/>
        </a:p>
      </dgm:t>
    </dgm:pt>
    <dgm:pt modelId="{C5C2C11F-E6EE-2C40-B31F-13839E8B9678}">
      <dgm:prSet custT="1"/>
      <dgm:spPr>
        <a:xfrm>
          <a:off x="4124392" y="1715747"/>
          <a:ext cx="1344101" cy="537640"/>
        </a:xfrm>
        <a:prstGeom prst="chevron">
          <a:avLst/>
        </a:prstGeom>
        <a:solidFill>
          <a:srgbClr val="4B89D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89D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s-ES_tradnl" sz="1200" dirty="0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Partición en hexaedros</a:t>
          </a:r>
          <a:endParaRPr lang="es-ES_tradnl" sz="1200" dirty="0">
            <a:solidFill>
              <a:srgbClr val="191919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C941EE3A-B414-4149-90B8-58F597923412}" type="parTrans" cxnId="{A8B7C300-D2A0-2141-823C-4A09B0A661EB}">
      <dgm:prSet/>
      <dgm:spPr/>
      <dgm:t>
        <a:bodyPr/>
        <a:lstStyle/>
        <a:p>
          <a:endParaRPr lang="es-ES"/>
        </a:p>
      </dgm:t>
    </dgm:pt>
    <dgm:pt modelId="{8C0C94FE-AEED-C446-A665-A9D8DC8A8A1B}" type="sibTrans" cxnId="{A8B7C300-D2A0-2141-823C-4A09B0A661EB}">
      <dgm:prSet/>
      <dgm:spPr/>
      <dgm:t>
        <a:bodyPr/>
        <a:lstStyle/>
        <a:p>
          <a:endParaRPr lang="es-ES"/>
        </a:p>
      </dgm:t>
    </dgm:pt>
    <dgm:pt modelId="{30B07109-9708-6647-89A3-53DFF6315303}">
      <dgm:prSet custT="1"/>
      <dgm:spPr>
        <a:xfrm>
          <a:off x="5276520" y="1715747"/>
          <a:ext cx="1580259" cy="537640"/>
        </a:xfrm>
        <a:prstGeom prst="chevron">
          <a:avLst/>
        </a:prstGeom>
        <a:solidFill>
          <a:srgbClr val="4B89D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89D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s-ES_tradnl" sz="1200" dirty="0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Cada hexaedro se divide en seis tetraedros</a:t>
          </a:r>
          <a:endParaRPr lang="es-ES_tradnl" sz="1200" dirty="0">
            <a:solidFill>
              <a:srgbClr val="191919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673A6229-B78B-5E4D-AA22-C1E8D866C2EC}" type="parTrans" cxnId="{B8B1D8EC-E99F-BC48-A072-37FFFDBB0C4B}">
      <dgm:prSet/>
      <dgm:spPr/>
      <dgm:t>
        <a:bodyPr/>
        <a:lstStyle/>
        <a:p>
          <a:endParaRPr lang="es-ES"/>
        </a:p>
      </dgm:t>
    </dgm:pt>
    <dgm:pt modelId="{35F91BC8-E213-6643-9AAF-C5B69870FDE4}" type="sibTrans" cxnId="{B8B1D8EC-E99F-BC48-A072-37FFFDBB0C4B}">
      <dgm:prSet/>
      <dgm:spPr/>
      <dgm:t>
        <a:bodyPr/>
        <a:lstStyle/>
        <a:p>
          <a:endParaRPr lang="es-ES"/>
        </a:p>
      </dgm:t>
    </dgm:pt>
    <dgm:pt modelId="{00F8D062-AA31-604C-BED9-7FF4EB3DCB21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1085818" y="35161"/>
          <a:ext cx="3187964" cy="647759"/>
        </a:xfrm>
        <a:prstGeom prst="chevron">
          <a:avLst/>
        </a:prstGeom>
        <a:solidFill>
          <a:srgbClr val="4B89D0"/>
        </a:solidFill>
        <a:ln w="25400" cap="flat" cmpd="sng" algn="ctr">
          <a:solidFill>
            <a:srgbClr val="4B89D0">
              <a:shade val="5000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s-ES_tradnl" sz="1600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Construir el Mecano</a:t>
          </a:r>
          <a:endParaRPr lang="es-ES_tradnl" sz="1600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87AA1498-1751-3946-824D-563808CB214D}" type="sibTrans" cxnId="{22B4902F-5A1C-F04E-BF88-013576A6324D}">
      <dgm:prSet/>
      <dgm:spPr/>
      <dgm:t>
        <a:bodyPr/>
        <a:lstStyle/>
        <a:p>
          <a:endParaRPr lang="es-ES"/>
        </a:p>
      </dgm:t>
    </dgm:pt>
    <dgm:pt modelId="{F3C29C3A-2E9E-B94E-927B-D2720F60D880}" type="parTrans" cxnId="{22B4902F-5A1C-F04E-BF88-013576A6324D}">
      <dgm:prSet/>
      <dgm:spPr/>
      <dgm:t>
        <a:bodyPr/>
        <a:lstStyle/>
        <a:p>
          <a:endParaRPr lang="es-ES"/>
        </a:p>
      </dgm:t>
    </dgm:pt>
    <dgm:pt modelId="{60AB0C8C-1E56-D942-9406-037F1C1119F0}" type="pres">
      <dgm:prSet presAssocID="{06452099-9459-C149-A378-4A7DEEAE837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4F6B37B-3329-F247-9FE7-F5BFED63B090}" type="pres">
      <dgm:prSet presAssocID="{00F8D062-AA31-604C-BED9-7FF4EB3DCB21}" presName="horFlow" presStyleCnt="0"/>
      <dgm:spPr/>
    </dgm:pt>
    <dgm:pt modelId="{0BFD9A8B-271D-FD40-A614-A743152B6DB9}" type="pres">
      <dgm:prSet presAssocID="{00F8D062-AA31-604C-BED9-7FF4EB3DCB21}" presName="bigChev" presStyleLbl="node1" presStyleIdx="0" presStyleCnt="6" custScaleX="196861" custLinFactNeighborX="-1667" custLinFactNeighborY="5092"/>
      <dgm:spPr/>
      <dgm:t>
        <a:bodyPr/>
        <a:lstStyle/>
        <a:p>
          <a:endParaRPr lang="es-ES"/>
        </a:p>
      </dgm:t>
    </dgm:pt>
    <dgm:pt modelId="{1AF58F86-CDAD-104F-8B72-EAA294EE1C8D}" type="pres">
      <dgm:prSet presAssocID="{00F8D062-AA31-604C-BED9-7FF4EB3DCB21}" presName="vSp" presStyleCnt="0"/>
      <dgm:spPr/>
    </dgm:pt>
    <dgm:pt modelId="{439CF8EB-F5DF-114C-BA71-738EE09CB25D}" type="pres">
      <dgm:prSet presAssocID="{1873C89B-05C5-5144-82EF-A9D5486AE47D}" presName="horFlow" presStyleCnt="0"/>
      <dgm:spPr/>
    </dgm:pt>
    <dgm:pt modelId="{89835F2A-471F-D747-8EAB-FCB343DC7010}" type="pres">
      <dgm:prSet presAssocID="{1873C89B-05C5-5144-82EF-A9D5486AE47D}" presName="bigChev" presStyleLbl="node1" presStyleIdx="1" presStyleCnt="6" custScaleX="200908" custScaleY="158476" custLinFactNeighborX="-12825"/>
      <dgm:spPr/>
      <dgm:t>
        <a:bodyPr/>
        <a:lstStyle/>
        <a:p>
          <a:endParaRPr lang="es-ES"/>
        </a:p>
      </dgm:t>
    </dgm:pt>
    <dgm:pt modelId="{DFEFBB0B-2055-8D4B-BBAB-65663D3D1DDB}" type="pres">
      <dgm:prSet presAssocID="{7E2B582C-8138-B14C-919D-FF8F8F116863}" presName="parTrans" presStyleCnt="0"/>
      <dgm:spPr/>
    </dgm:pt>
    <dgm:pt modelId="{9C341ACD-05D8-0A43-889D-27945DBAFFC3}" type="pres">
      <dgm:prSet presAssocID="{6D085DB6-38FB-6542-AD53-5920488BEA39}" presName="node" presStyleLbl="alignAccFollowNode1" presStyleIdx="0" presStyleCnt="9" custLinFactNeighborX="17116" custLinFactNeighborY="21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738716-71FB-4141-A519-7F35BD751387}" type="pres">
      <dgm:prSet presAssocID="{1161FCD0-D76D-9847-BA22-D1F9D020D59D}" presName="sibTrans" presStyleCnt="0"/>
      <dgm:spPr/>
    </dgm:pt>
    <dgm:pt modelId="{7F057367-501C-0D46-86CB-811FAE2AD319}" type="pres">
      <dgm:prSet presAssocID="{164D3368-8F2D-9B4A-AF05-52F9380ECD45}" presName="node" presStyleLbl="alignAccFollowNode1" presStyleIdx="1" presStyleCnt="9" custScaleX="121429" custLinFactNeighborX="19561" custLinFactNeighborY="11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DCD3AF-F861-6043-8B1E-3451CC42D0F6}" type="pres">
      <dgm:prSet presAssocID="{1873C89B-05C5-5144-82EF-A9D5486AE47D}" presName="vSp" presStyleCnt="0"/>
      <dgm:spPr/>
    </dgm:pt>
    <dgm:pt modelId="{B59CC129-C0F6-854F-B6B5-B0E9B9DBE3E3}" type="pres">
      <dgm:prSet presAssocID="{F752F59E-CFFD-7B49-91A6-FEBECFCC98CF}" presName="horFlow" presStyleCnt="0"/>
      <dgm:spPr/>
    </dgm:pt>
    <dgm:pt modelId="{7FA87117-0A14-1643-9C4E-E12D5AD29CD3}" type="pres">
      <dgm:prSet presAssocID="{F752F59E-CFFD-7B49-91A6-FEBECFCC98CF}" presName="bigChev" presStyleLbl="node1" presStyleIdx="2" presStyleCnt="6" custScaleX="195218"/>
      <dgm:spPr/>
      <dgm:t>
        <a:bodyPr/>
        <a:lstStyle/>
        <a:p>
          <a:endParaRPr lang="es-ES"/>
        </a:p>
      </dgm:t>
    </dgm:pt>
    <dgm:pt modelId="{D3E9CA8C-46DB-7A45-9AED-956968A01163}" type="pres">
      <dgm:prSet presAssocID="{C941EE3A-B414-4149-90B8-58F597923412}" presName="parTrans" presStyleCnt="0"/>
      <dgm:spPr/>
    </dgm:pt>
    <dgm:pt modelId="{A80851EA-DA98-8949-98C2-CA2861125A86}" type="pres">
      <dgm:prSet presAssocID="{C5C2C11F-E6EE-2C40-B31F-13839E8B9678}" presName="node" presStyleLbl="alignAccFollowNode1" presStyleIdx="2" presStyleCnt="9" custLinFactNeighborX="322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CAC487-4A78-1B41-80DF-176AA78AAF86}" type="pres">
      <dgm:prSet presAssocID="{8C0C94FE-AEED-C446-A665-A9D8DC8A8A1B}" presName="sibTrans" presStyleCnt="0"/>
      <dgm:spPr/>
    </dgm:pt>
    <dgm:pt modelId="{BC9E12D0-4DF8-3D49-8F28-E2F284B22B50}" type="pres">
      <dgm:prSet presAssocID="{30B07109-9708-6647-89A3-53DFF6315303}" presName="node" presStyleLbl="alignAccFollowNode1" presStyleIdx="3" presStyleCnt="9" custScaleX="117570" custLinFactNeighborX="302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F770C2-4F19-DC49-908B-9733532692AE}" type="pres">
      <dgm:prSet presAssocID="{F752F59E-CFFD-7B49-91A6-FEBECFCC98CF}" presName="vSp" presStyleCnt="0"/>
      <dgm:spPr/>
    </dgm:pt>
    <dgm:pt modelId="{3B503C86-E9F3-FB49-8E27-98D20612ECBE}" type="pres">
      <dgm:prSet presAssocID="{496AE82D-B06B-B84F-925E-CDD6689259B0}" presName="horFlow" presStyleCnt="0"/>
      <dgm:spPr/>
    </dgm:pt>
    <dgm:pt modelId="{DFB174EF-9EE9-D049-B49B-1B9435F04702}" type="pres">
      <dgm:prSet presAssocID="{496AE82D-B06B-B84F-925E-CDD6689259B0}" presName="bigChev" presStyleLbl="node1" presStyleIdx="3" presStyleCnt="6" custScaleX="194270"/>
      <dgm:spPr/>
      <dgm:t>
        <a:bodyPr/>
        <a:lstStyle/>
        <a:p>
          <a:endParaRPr lang="es-ES"/>
        </a:p>
      </dgm:t>
    </dgm:pt>
    <dgm:pt modelId="{AF68CFB1-596E-F744-BD3F-2F017762C2F7}" type="pres">
      <dgm:prSet presAssocID="{B9E3B474-8FB9-F648-A8AF-2B3339053D37}" presName="parTrans" presStyleCnt="0"/>
      <dgm:spPr/>
    </dgm:pt>
    <dgm:pt modelId="{81B5DBC9-B57D-8A4E-9C68-593193F2380C}" type="pres">
      <dgm:prSet presAssocID="{E6B96A06-3988-934A-AB77-94DCBFADAD5E}" presName="node" presStyleLbl="alignAccFollowNode1" presStyleIdx="4" presStyleCnt="9" custScaleX="1101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B5E17F-46A4-EA49-922D-B0DB2BB87069}" type="pres">
      <dgm:prSet presAssocID="{FB54BC5A-C934-134E-8B6B-5E7DD65509DC}" presName="sibTrans" presStyleCnt="0"/>
      <dgm:spPr/>
    </dgm:pt>
    <dgm:pt modelId="{756741E0-BF9F-6441-A3CF-09483F34F706}" type="pres">
      <dgm:prSet presAssocID="{C37FC83C-2DA0-B743-A1C1-D992A615C213}" presName="node" presStyleLbl="alignAccFollowNode1" presStyleIdx="5" presStyleCnt="9" custScaleX="1321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2E3FEF-0191-7840-91FA-90469ED923E4}" type="pres">
      <dgm:prSet presAssocID="{496AE82D-B06B-B84F-925E-CDD6689259B0}" presName="vSp" presStyleCnt="0"/>
      <dgm:spPr/>
    </dgm:pt>
    <dgm:pt modelId="{62CDC278-3747-B84F-BBE0-CAD359FBE634}" type="pres">
      <dgm:prSet presAssocID="{8B50C791-16D4-8745-B009-BE0373C9B55C}" presName="horFlow" presStyleCnt="0"/>
      <dgm:spPr/>
    </dgm:pt>
    <dgm:pt modelId="{8691F19F-A9E9-C743-9B72-42CF99FA2CD7}" type="pres">
      <dgm:prSet presAssocID="{8B50C791-16D4-8745-B009-BE0373C9B55C}" presName="bigChev" presStyleLbl="node1" presStyleIdx="4" presStyleCnt="6" custScaleX="196336" custLinFactNeighborX="-3933" custLinFactNeighborY="-492"/>
      <dgm:spPr/>
      <dgm:t>
        <a:bodyPr/>
        <a:lstStyle/>
        <a:p>
          <a:endParaRPr lang="es-ES"/>
        </a:p>
      </dgm:t>
    </dgm:pt>
    <dgm:pt modelId="{266307A9-ABD0-0746-987E-7A10A0ED61D9}" type="pres">
      <dgm:prSet presAssocID="{C701818B-0C56-B04C-ACFC-DFBC7D347DCA}" presName="parTrans" presStyleCnt="0"/>
      <dgm:spPr/>
    </dgm:pt>
    <dgm:pt modelId="{3F4F4B39-07C7-4347-BAD7-C98E9E9A15FC}" type="pres">
      <dgm:prSet presAssocID="{E2C06A1E-E1FF-EF4B-8EAB-B2185D386176}" presName="node" presStyleLbl="alignAccFollowNode1" presStyleIdx="6" presStyleCnt="9" custScaleX="127269" custLinFactNeighborX="26898" custLinFactNeighborY="8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3591F1-D574-194A-A069-832D2E626407}" type="pres">
      <dgm:prSet presAssocID="{12D02F4F-E4F2-5C4C-8ACD-536286B56435}" presName="sibTrans" presStyleCnt="0"/>
      <dgm:spPr/>
    </dgm:pt>
    <dgm:pt modelId="{982AFF4B-D731-B541-9D96-F4DA432154F0}" type="pres">
      <dgm:prSet presAssocID="{78BA39EC-419C-8A45-94D9-ADFF37DF3EF5}" presName="node" presStyleLbl="alignAccFollowNode1" presStyleIdx="7" presStyleCnt="9" custLinFactNeighborX="248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292DF3-73F5-BE4F-B993-C945F2CCAAB3}" type="pres">
      <dgm:prSet presAssocID="{8B50C791-16D4-8745-B009-BE0373C9B55C}" presName="vSp" presStyleCnt="0"/>
      <dgm:spPr/>
    </dgm:pt>
    <dgm:pt modelId="{9A061032-52AB-814A-9EFF-6DFD30CEEB0B}" type="pres">
      <dgm:prSet presAssocID="{A4995DA8-DBB9-8848-8B28-BC2345C48B53}" presName="horFlow" presStyleCnt="0"/>
      <dgm:spPr/>
    </dgm:pt>
    <dgm:pt modelId="{6BCDAD27-0F2A-D849-B55E-DAA570756592}" type="pres">
      <dgm:prSet presAssocID="{A4995DA8-DBB9-8848-8B28-BC2345C48B53}" presName="bigChev" presStyleLbl="node1" presStyleIdx="5" presStyleCnt="6" custScaleX="193225" custLinFactNeighborX="-3933" custLinFactNeighborY="-4909"/>
      <dgm:spPr/>
      <dgm:t>
        <a:bodyPr/>
        <a:lstStyle/>
        <a:p>
          <a:endParaRPr lang="es-ES"/>
        </a:p>
      </dgm:t>
    </dgm:pt>
    <dgm:pt modelId="{038D9AE5-ADDB-964D-982B-5B3FDA291DA9}" type="pres">
      <dgm:prSet presAssocID="{40523032-BE9E-2B4E-8B2A-F0AD794AE3DE}" presName="parTrans" presStyleCnt="0"/>
      <dgm:spPr/>
    </dgm:pt>
    <dgm:pt modelId="{5863E35E-F7AE-514B-817B-F3D9D6EAF257}" type="pres">
      <dgm:prSet presAssocID="{AB3AD7AC-3A68-6741-B292-51BD0D932E21}" presName="node" presStyleLbl="alignAccFollowNode1" presStyleIdx="8" presStyleCnt="9" custLinFactNeighborX="16848" custLinFactNeighborY="-26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FB2939A-5BBE-EC49-B50A-84060AF20218}" srcId="{8B50C791-16D4-8745-B009-BE0373C9B55C}" destId="{78BA39EC-419C-8A45-94D9-ADFF37DF3EF5}" srcOrd="1" destOrd="0" parTransId="{93B6CB19-AFDC-1846-922A-A04DDFC291D3}" sibTransId="{6EE1F7DF-F0A4-5743-B96F-E0DB08FB7CE5}"/>
    <dgm:cxn modelId="{AFBFCECE-EE88-4CC0-A1CD-EF1B691C4C2C}" type="presOf" srcId="{C5C2C11F-E6EE-2C40-B31F-13839E8B9678}" destId="{A80851EA-DA98-8949-98C2-CA2861125A86}" srcOrd="0" destOrd="0" presId="urn:microsoft.com/office/officeart/2005/8/layout/lProcess3"/>
    <dgm:cxn modelId="{1582DF28-88F8-4423-BC40-97C4B791AEBC}" type="presOf" srcId="{78BA39EC-419C-8A45-94D9-ADFF37DF3EF5}" destId="{982AFF4B-D731-B541-9D96-F4DA432154F0}" srcOrd="0" destOrd="0" presId="urn:microsoft.com/office/officeart/2005/8/layout/lProcess3"/>
    <dgm:cxn modelId="{56E867FD-2537-BB43-9060-B385C7926E8D}" srcId="{A4995DA8-DBB9-8848-8B28-BC2345C48B53}" destId="{AB3AD7AC-3A68-6741-B292-51BD0D932E21}" srcOrd="0" destOrd="0" parTransId="{40523032-BE9E-2B4E-8B2A-F0AD794AE3DE}" sibTransId="{583672DB-3EC5-1248-9E09-4BF37C586EF5}"/>
    <dgm:cxn modelId="{6F0A2622-FFE0-4FC5-B2D8-B4A07D7C85EC}" type="presOf" srcId="{1873C89B-05C5-5144-82EF-A9D5486AE47D}" destId="{89835F2A-471F-D747-8EAB-FCB343DC7010}" srcOrd="0" destOrd="0" presId="urn:microsoft.com/office/officeart/2005/8/layout/lProcess3"/>
    <dgm:cxn modelId="{22B4902F-5A1C-F04E-BF88-013576A6324D}" srcId="{06452099-9459-C149-A378-4A7DEEAE8371}" destId="{00F8D062-AA31-604C-BED9-7FF4EB3DCB21}" srcOrd="0" destOrd="0" parTransId="{F3C29C3A-2E9E-B94E-927B-D2720F60D880}" sibTransId="{87AA1498-1751-3946-824D-563808CB214D}"/>
    <dgm:cxn modelId="{A8DAE2EA-4A5F-9046-A71F-A0A936DB3BBE}" srcId="{1873C89B-05C5-5144-82EF-A9D5486AE47D}" destId="{164D3368-8F2D-9B4A-AF05-52F9380ECD45}" srcOrd="1" destOrd="0" parTransId="{29BE13D3-6FBF-C249-8F12-1100CA0CDA51}" sibTransId="{0AE5876E-5FBE-1345-9C65-F954513847B7}"/>
    <dgm:cxn modelId="{6FD75A84-D073-9F4F-9D5F-380FC36E2706}" srcId="{496AE82D-B06B-B84F-925E-CDD6689259B0}" destId="{E6B96A06-3988-934A-AB77-94DCBFADAD5E}" srcOrd="0" destOrd="0" parTransId="{B9E3B474-8FB9-F648-A8AF-2B3339053D37}" sibTransId="{FB54BC5A-C934-134E-8B6B-5E7DD65509DC}"/>
    <dgm:cxn modelId="{24C4767F-F37A-F243-8DFC-00707A4B4F89}" srcId="{06452099-9459-C149-A378-4A7DEEAE8371}" destId="{F752F59E-CFFD-7B49-91A6-FEBECFCC98CF}" srcOrd="2" destOrd="0" parTransId="{9D4BC281-1DB3-6546-952A-9A64AEFE4473}" sibTransId="{37301FC4-9EAE-4E42-84A0-5E17DA84DEB8}"/>
    <dgm:cxn modelId="{67660DC3-CDCD-B348-820A-2DB005A8D80A}" srcId="{1873C89B-05C5-5144-82EF-A9D5486AE47D}" destId="{6D085DB6-38FB-6542-AD53-5920488BEA39}" srcOrd="0" destOrd="0" parTransId="{7E2B582C-8138-B14C-919D-FF8F8F116863}" sibTransId="{1161FCD0-D76D-9847-BA22-D1F9D020D59D}"/>
    <dgm:cxn modelId="{BE64F525-6FFB-1040-AC94-1C36AAFE60D7}" srcId="{06452099-9459-C149-A378-4A7DEEAE8371}" destId="{8B50C791-16D4-8745-B009-BE0373C9B55C}" srcOrd="4" destOrd="0" parTransId="{B5E734AA-C2A8-9840-8BC9-0C5FDFAD87B3}" sibTransId="{A4F0323C-DD70-8C42-B317-8A48D0CFC334}"/>
    <dgm:cxn modelId="{64EE5FFC-0B71-4F56-82C9-C0BF3DBCB3B7}" type="presOf" srcId="{00F8D062-AA31-604C-BED9-7FF4EB3DCB21}" destId="{0BFD9A8B-271D-FD40-A614-A743152B6DB9}" srcOrd="0" destOrd="0" presId="urn:microsoft.com/office/officeart/2005/8/layout/lProcess3"/>
    <dgm:cxn modelId="{B8B1D8EC-E99F-BC48-A072-37FFFDBB0C4B}" srcId="{F752F59E-CFFD-7B49-91A6-FEBECFCC98CF}" destId="{30B07109-9708-6647-89A3-53DFF6315303}" srcOrd="1" destOrd="0" parTransId="{673A6229-B78B-5E4D-AA22-C1E8D866C2EC}" sibTransId="{35F91BC8-E213-6643-9AAF-C5B69870FDE4}"/>
    <dgm:cxn modelId="{E030C514-4DAD-C54C-A9FE-606D720850D9}" srcId="{496AE82D-B06B-B84F-925E-CDD6689259B0}" destId="{C37FC83C-2DA0-B743-A1C1-D992A615C213}" srcOrd="1" destOrd="0" parTransId="{C48F3427-CDAF-3A4A-975D-ACE6858F216C}" sibTransId="{CE279674-DE32-B540-A192-E2A92795F8C3}"/>
    <dgm:cxn modelId="{A8B7C300-D2A0-2141-823C-4A09B0A661EB}" srcId="{F752F59E-CFFD-7B49-91A6-FEBECFCC98CF}" destId="{C5C2C11F-E6EE-2C40-B31F-13839E8B9678}" srcOrd="0" destOrd="0" parTransId="{C941EE3A-B414-4149-90B8-58F597923412}" sibTransId="{8C0C94FE-AEED-C446-A665-A9D8DC8A8A1B}"/>
    <dgm:cxn modelId="{B886780A-B59C-4E28-97B6-12184DA2D902}" type="presOf" srcId="{A4995DA8-DBB9-8848-8B28-BC2345C48B53}" destId="{6BCDAD27-0F2A-D849-B55E-DAA570756592}" srcOrd="0" destOrd="0" presId="urn:microsoft.com/office/officeart/2005/8/layout/lProcess3"/>
    <dgm:cxn modelId="{83AD4295-13AD-47C1-A60B-4859D67D9051}" type="presOf" srcId="{8B50C791-16D4-8745-B009-BE0373C9B55C}" destId="{8691F19F-A9E9-C743-9B72-42CF99FA2CD7}" srcOrd="0" destOrd="0" presId="urn:microsoft.com/office/officeart/2005/8/layout/lProcess3"/>
    <dgm:cxn modelId="{ADA11D94-2494-4D73-8D61-757299A5DAA0}" type="presOf" srcId="{496AE82D-B06B-B84F-925E-CDD6689259B0}" destId="{DFB174EF-9EE9-D049-B49B-1B9435F04702}" srcOrd="0" destOrd="0" presId="urn:microsoft.com/office/officeart/2005/8/layout/lProcess3"/>
    <dgm:cxn modelId="{C501314C-2A8C-4021-923C-BB933655222D}" type="presOf" srcId="{E6B96A06-3988-934A-AB77-94DCBFADAD5E}" destId="{81B5DBC9-B57D-8A4E-9C68-593193F2380C}" srcOrd="0" destOrd="0" presId="urn:microsoft.com/office/officeart/2005/8/layout/lProcess3"/>
    <dgm:cxn modelId="{EEDF4DC8-8097-8D42-81D6-9F3D30AF522A}" srcId="{06452099-9459-C149-A378-4A7DEEAE8371}" destId="{496AE82D-B06B-B84F-925E-CDD6689259B0}" srcOrd="3" destOrd="0" parTransId="{5E5D7357-C154-AE41-BF25-ACC3F4C6B8B5}" sibTransId="{7FAF4ACC-7A32-B04B-95F8-F52CB206A824}"/>
    <dgm:cxn modelId="{F1DC3BBC-0AF9-BF48-A884-627E9D8D93ED}" srcId="{06452099-9459-C149-A378-4A7DEEAE8371}" destId="{1873C89B-05C5-5144-82EF-A9D5486AE47D}" srcOrd="1" destOrd="0" parTransId="{B45CFDAB-9B30-1B4D-967A-2CBA880A01F4}" sibTransId="{970AB8C5-0A83-864D-ADFA-BE62AA5F01BF}"/>
    <dgm:cxn modelId="{672FD7B5-0BE7-4FCB-916D-E16CB50DDD32}" type="presOf" srcId="{E2C06A1E-E1FF-EF4B-8EAB-B2185D386176}" destId="{3F4F4B39-07C7-4347-BAD7-C98E9E9A15FC}" srcOrd="0" destOrd="0" presId="urn:microsoft.com/office/officeart/2005/8/layout/lProcess3"/>
    <dgm:cxn modelId="{64A39F53-849A-4907-BEC9-086310EA11B2}" type="presOf" srcId="{6D085DB6-38FB-6542-AD53-5920488BEA39}" destId="{9C341ACD-05D8-0A43-889D-27945DBAFFC3}" srcOrd="0" destOrd="0" presId="urn:microsoft.com/office/officeart/2005/8/layout/lProcess3"/>
    <dgm:cxn modelId="{DE02D45E-AE61-43BE-A5E7-688103328852}" type="presOf" srcId="{164D3368-8F2D-9B4A-AF05-52F9380ECD45}" destId="{7F057367-501C-0D46-86CB-811FAE2AD319}" srcOrd="0" destOrd="0" presId="urn:microsoft.com/office/officeart/2005/8/layout/lProcess3"/>
    <dgm:cxn modelId="{FD3D86D8-A0A6-463D-836B-64E7B5C4B032}" type="presOf" srcId="{06452099-9459-C149-A378-4A7DEEAE8371}" destId="{60AB0C8C-1E56-D942-9406-037F1C1119F0}" srcOrd="0" destOrd="0" presId="urn:microsoft.com/office/officeart/2005/8/layout/lProcess3"/>
    <dgm:cxn modelId="{12123C65-E00B-4756-8A80-480A09DB04AC}" type="presOf" srcId="{AB3AD7AC-3A68-6741-B292-51BD0D932E21}" destId="{5863E35E-F7AE-514B-817B-F3D9D6EAF257}" srcOrd="0" destOrd="0" presId="urn:microsoft.com/office/officeart/2005/8/layout/lProcess3"/>
    <dgm:cxn modelId="{142E8029-CE1F-4D9D-A7F8-E9EB63EAEBF3}" type="presOf" srcId="{F752F59E-CFFD-7B49-91A6-FEBECFCC98CF}" destId="{7FA87117-0A14-1643-9C4E-E12D5AD29CD3}" srcOrd="0" destOrd="0" presId="urn:microsoft.com/office/officeart/2005/8/layout/lProcess3"/>
    <dgm:cxn modelId="{65AD9646-3AA6-49F8-87A5-D36F458D0D26}" type="presOf" srcId="{C37FC83C-2DA0-B743-A1C1-D992A615C213}" destId="{756741E0-BF9F-6441-A3CF-09483F34F706}" srcOrd="0" destOrd="0" presId="urn:microsoft.com/office/officeart/2005/8/layout/lProcess3"/>
    <dgm:cxn modelId="{8BC5CF9D-494F-8149-BC6B-69E2706EA8E1}" srcId="{06452099-9459-C149-A378-4A7DEEAE8371}" destId="{A4995DA8-DBB9-8848-8B28-BC2345C48B53}" srcOrd="5" destOrd="0" parTransId="{A1EF160F-056C-C240-9125-34166793AEC6}" sibTransId="{CAFC862F-BAAA-1B4A-8098-BB68F5079DFC}"/>
    <dgm:cxn modelId="{BB647F72-E4CD-D34C-A078-07658D1AAB82}" srcId="{8B50C791-16D4-8745-B009-BE0373C9B55C}" destId="{E2C06A1E-E1FF-EF4B-8EAB-B2185D386176}" srcOrd="0" destOrd="0" parTransId="{C701818B-0C56-B04C-ACFC-DFBC7D347DCA}" sibTransId="{12D02F4F-E4F2-5C4C-8ACD-536286B56435}"/>
    <dgm:cxn modelId="{1AA085DB-2F29-4482-B35E-C1CBDFEC7C69}" type="presOf" srcId="{30B07109-9708-6647-89A3-53DFF6315303}" destId="{BC9E12D0-4DF8-3D49-8F28-E2F284B22B50}" srcOrd="0" destOrd="0" presId="urn:microsoft.com/office/officeart/2005/8/layout/lProcess3"/>
    <dgm:cxn modelId="{B11917CF-ED02-454E-8E5B-78DBEAD29E5D}" type="presParOf" srcId="{60AB0C8C-1E56-D942-9406-037F1C1119F0}" destId="{A4F6B37B-3329-F247-9FE7-F5BFED63B090}" srcOrd="0" destOrd="0" presId="urn:microsoft.com/office/officeart/2005/8/layout/lProcess3"/>
    <dgm:cxn modelId="{0B1D8212-D88D-4767-815F-DFE30799893A}" type="presParOf" srcId="{A4F6B37B-3329-F247-9FE7-F5BFED63B090}" destId="{0BFD9A8B-271D-FD40-A614-A743152B6DB9}" srcOrd="0" destOrd="0" presId="urn:microsoft.com/office/officeart/2005/8/layout/lProcess3"/>
    <dgm:cxn modelId="{C213A523-172D-4D45-898D-C49DF529CF78}" type="presParOf" srcId="{60AB0C8C-1E56-D942-9406-037F1C1119F0}" destId="{1AF58F86-CDAD-104F-8B72-EAA294EE1C8D}" srcOrd="1" destOrd="0" presId="urn:microsoft.com/office/officeart/2005/8/layout/lProcess3"/>
    <dgm:cxn modelId="{D5BA17D7-579F-46FF-BF51-F4A4F83E5F8B}" type="presParOf" srcId="{60AB0C8C-1E56-D942-9406-037F1C1119F0}" destId="{439CF8EB-F5DF-114C-BA71-738EE09CB25D}" srcOrd="2" destOrd="0" presId="urn:microsoft.com/office/officeart/2005/8/layout/lProcess3"/>
    <dgm:cxn modelId="{7FB81439-B447-4A52-8BCF-A7B048CC9016}" type="presParOf" srcId="{439CF8EB-F5DF-114C-BA71-738EE09CB25D}" destId="{89835F2A-471F-D747-8EAB-FCB343DC7010}" srcOrd="0" destOrd="0" presId="urn:microsoft.com/office/officeart/2005/8/layout/lProcess3"/>
    <dgm:cxn modelId="{9123EA4F-63FC-4A1B-82E3-AF7AEAE2E812}" type="presParOf" srcId="{439CF8EB-F5DF-114C-BA71-738EE09CB25D}" destId="{DFEFBB0B-2055-8D4B-BBAB-65663D3D1DDB}" srcOrd="1" destOrd="0" presId="urn:microsoft.com/office/officeart/2005/8/layout/lProcess3"/>
    <dgm:cxn modelId="{3B5F9BAB-F1A8-484A-B676-E8B2A7C02884}" type="presParOf" srcId="{439CF8EB-F5DF-114C-BA71-738EE09CB25D}" destId="{9C341ACD-05D8-0A43-889D-27945DBAFFC3}" srcOrd="2" destOrd="0" presId="urn:microsoft.com/office/officeart/2005/8/layout/lProcess3"/>
    <dgm:cxn modelId="{3084F7FD-26A6-4133-B942-0896A19A0B7F}" type="presParOf" srcId="{439CF8EB-F5DF-114C-BA71-738EE09CB25D}" destId="{B7738716-71FB-4141-A519-7F35BD751387}" srcOrd="3" destOrd="0" presId="urn:microsoft.com/office/officeart/2005/8/layout/lProcess3"/>
    <dgm:cxn modelId="{0562A201-1899-44FD-A5B0-9ABAA8490920}" type="presParOf" srcId="{439CF8EB-F5DF-114C-BA71-738EE09CB25D}" destId="{7F057367-501C-0D46-86CB-811FAE2AD319}" srcOrd="4" destOrd="0" presId="urn:microsoft.com/office/officeart/2005/8/layout/lProcess3"/>
    <dgm:cxn modelId="{8512E396-994E-4134-98DD-26AC5DDB8647}" type="presParOf" srcId="{60AB0C8C-1E56-D942-9406-037F1C1119F0}" destId="{3EDCD3AF-F861-6043-8B1E-3451CC42D0F6}" srcOrd="3" destOrd="0" presId="urn:microsoft.com/office/officeart/2005/8/layout/lProcess3"/>
    <dgm:cxn modelId="{949FCC2C-5074-4A1D-B66F-5828C5C8D9F8}" type="presParOf" srcId="{60AB0C8C-1E56-D942-9406-037F1C1119F0}" destId="{B59CC129-C0F6-854F-B6B5-B0E9B9DBE3E3}" srcOrd="4" destOrd="0" presId="urn:microsoft.com/office/officeart/2005/8/layout/lProcess3"/>
    <dgm:cxn modelId="{21E2CCD1-2870-4BB4-9D32-86FB8AF79ACD}" type="presParOf" srcId="{B59CC129-C0F6-854F-B6B5-B0E9B9DBE3E3}" destId="{7FA87117-0A14-1643-9C4E-E12D5AD29CD3}" srcOrd="0" destOrd="0" presId="urn:microsoft.com/office/officeart/2005/8/layout/lProcess3"/>
    <dgm:cxn modelId="{21E7A69B-8E2D-4736-AD32-E18D1584DAD4}" type="presParOf" srcId="{B59CC129-C0F6-854F-B6B5-B0E9B9DBE3E3}" destId="{D3E9CA8C-46DB-7A45-9AED-956968A01163}" srcOrd="1" destOrd="0" presId="urn:microsoft.com/office/officeart/2005/8/layout/lProcess3"/>
    <dgm:cxn modelId="{AAE2AB2D-168B-46D3-AC2F-5E0D91A16380}" type="presParOf" srcId="{B59CC129-C0F6-854F-B6B5-B0E9B9DBE3E3}" destId="{A80851EA-DA98-8949-98C2-CA2861125A86}" srcOrd="2" destOrd="0" presId="urn:microsoft.com/office/officeart/2005/8/layout/lProcess3"/>
    <dgm:cxn modelId="{EC668176-E418-44BA-8AED-58042BC0FDB5}" type="presParOf" srcId="{B59CC129-C0F6-854F-B6B5-B0E9B9DBE3E3}" destId="{E7CAC487-4A78-1B41-80DF-176AA78AAF86}" srcOrd="3" destOrd="0" presId="urn:microsoft.com/office/officeart/2005/8/layout/lProcess3"/>
    <dgm:cxn modelId="{78CA3993-8008-48C6-821E-34DCD19725BA}" type="presParOf" srcId="{B59CC129-C0F6-854F-B6B5-B0E9B9DBE3E3}" destId="{BC9E12D0-4DF8-3D49-8F28-E2F284B22B50}" srcOrd="4" destOrd="0" presId="urn:microsoft.com/office/officeart/2005/8/layout/lProcess3"/>
    <dgm:cxn modelId="{48804217-FB65-4C54-A876-BC4BC9C8A737}" type="presParOf" srcId="{60AB0C8C-1E56-D942-9406-037F1C1119F0}" destId="{BAF770C2-4F19-DC49-908B-9733532692AE}" srcOrd="5" destOrd="0" presId="urn:microsoft.com/office/officeart/2005/8/layout/lProcess3"/>
    <dgm:cxn modelId="{AB6CF90D-F28E-42DB-B770-04B8DBFD7ED5}" type="presParOf" srcId="{60AB0C8C-1E56-D942-9406-037F1C1119F0}" destId="{3B503C86-E9F3-FB49-8E27-98D20612ECBE}" srcOrd="6" destOrd="0" presId="urn:microsoft.com/office/officeart/2005/8/layout/lProcess3"/>
    <dgm:cxn modelId="{A1F7F161-E113-44FC-AEDC-B64DD70B6AE6}" type="presParOf" srcId="{3B503C86-E9F3-FB49-8E27-98D20612ECBE}" destId="{DFB174EF-9EE9-D049-B49B-1B9435F04702}" srcOrd="0" destOrd="0" presId="urn:microsoft.com/office/officeart/2005/8/layout/lProcess3"/>
    <dgm:cxn modelId="{9E76E844-F930-4C30-8567-2AB90C849137}" type="presParOf" srcId="{3B503C86-E9F3-FB49-8E27-98D20612ECBE}" destId="{AF68CFB1-596E-F744-BD3F-2F017762C2F7}" srcOrd="1" destOrd="0" presId="urn:microsoft.com/office/officeart/2005/8/layout/lProcess3"/>
    <dgm:cxn modelId="{FEAFC41E-86E4-4951-A22B-999A3200032E}" type="presParOf" srcId="{3B503C86-E9F3-FB49-8E27-98D20612ECBE}" destId="{81B5DBC9-B57D-8A4E-9C68-593193F2380C}" srcOrd="2" destOrd="0" presId="urn:microsoft.com/office/officeart/2005/8/layout/lProcess3"/>
    <dgm:cxn modelId="{715342BB-3160-4B8B-8F43-4245981DD20F}" type="presParOf" srcId="{3B503C86-E9F3-FB49-8E27-98D20612ECBE}" destId="{EFB5E17F-46A4-EA49-922D-B0DB2BB87069}" srcOrd="3" destOrd="0" presId="urn:microsoft.com/office/officeart/2005/8/layout/lProcess3"/>
    <dgm:cxn modelId="{81B065D0-D44B-4408-8B1B-A372312542B2}" type="presParOf" srcId="{3B503C86-E9F3-FB49-8E27-98D20612ECBE}" destId="{756741E0-BF9F-6441-A3CF-09483F34F706}" srcOrd="4" destOrd="0" presId="urn:microsoft.com/office/officeart/2005/8/layout/lProcess3"/>
    <dgm:cxn modelId="{B079E0D2-076E-42C4-87F8-1040FC6A298B}" type="presParOf" srcId="{60AB0C8C-1E56-D942-9406-037F1C1119F0}" destId="{442E3FEF-0191-7840-91FA-90469ED923E4}" srcOrd="7" destOrd="0" presId="urn:microsoft.com/office/officeart/2005/8/layout/lProcess3"/>
    <dgm:cxn modelId="{308F9D11-C6ED-42E9-B87B-BE004F0463E9}" type="presParOf" srcId="{60AB0C8C-1E56-D942-9406-037F1C1119F0}" destId="{62CDC278-3747-B84F-BBE0-CAD359FBE634}" srcOrd="8" destOrd="0" presId="urn:microsoft.com/office/officeart/2005/8/layout/lProcess3"/>
    <dgm:cxn modelId="{EA0639AD-0282-43FF-9386-44CDAC8B33A0}" type="presParOf" srcId="{62CDC278-3747-B84F-BBE0-CAD359FBE634}" destId="{8691F19F-A9E9-C743-9B72-42CF99FA2CD7}" srcOrd="0" destOrd="0" presId="urn:microsoft.com/office/officeart/2005/8/layout/lProcess3"/>
    <dgm:cxn modelId="{752F3DAB-1DDE-4793-87D9-A2EECC8A00EC}" type="presParOf" srcId="{62CDC278-3747-B84F-BBE0-CAD359FBE634}" destId="{266307A9-ABD0-0746-987E-7A10A0ED61D9}" srcOrd="1" destOrd="0" presId="urn:microsoft.com/office/officeart/2005/8/layout/lProcess3"/>
    <dgm:cxn modelId="{740DA7A7-7691-43C9-879A-C16427716E34}" type="presParOf" srcId="{62CDC278-3747-B84F-BBE0-CAD359FBE634}" destId="{3F4F4B39-07C7-4347-BAD7-C98E9E9A15FC}" srcOrd="2" destOrd="0" presId="urn:microsoft.com/office/officeart/2005/8/layout/lProcess3"/>
    <dgm:cxn modelId="{3438DB48-EBAA-4AF8-8AB6-8CE07479DCA1}" type="presParOf" srcId="{62CDC278-3747-B84F-BBE0-CAD359FBE634}" destId="{A03591F1-D574-194A-A069-832D2E626407}" srcOrd="3" destOrd="0" presId="urn:microsoft.com/office/officeart/2005/8/layout/lProcess3"/>
    <dgm:cxn modelId="{2178E8C9-0D80-4831-B6E6-67AE40F1C0E6}" type="presParOf" srcId="{62CDC278-3747-B84F-BBE0-CAD359FBE634}" destId="{982AFF4B-D731-B541-9D96-F4DA432154F0}" srcOrd="4" destOrd="0" presId="urn:microsoft.com/office/officeart/2005/8/layout/lProcess3"/>
    <dgm:cxn modelId="{669E0E4D-DCC5-46FF-BA3C-59294A95BB1F}" type="presParOf" srcId="{60AB0C8C-1E56-D942-9406-037F1C1119F0}" destId="{81292DF3-73F5-BE4F-B993-C945F2CCAAB3}" srcOrd="9" destOrd="0" presId="urn:microsoft.com/office/officeart/2005/8/layout/lProcess3"/>
    <dgm:cxn modelId="{980B624D-4286-4C81-9350-690AF6EFF1C1}" type="presParOf" srcId="{60AB0C8C-1E56-D942-9406-037F1C1119F0}" destId="{9A061032-52AB-814A-9EFF-6DFD30CEEB0B}" srcOrd="10" destOrd="0" presId="urn:microsoft.com/office/officeart/2005/8/layout/lProcess3"/>
    <dgm:cxn modelId="{40C389C0-B190-4540-8E78-2ABE27C509C7}" type="presParOf" srcId="{9A061032-52AB-814A-9EFF-6DFD30CEEB0B}" destId="{6BCDAD27-0F2A-D849-B55E-DAA570756592}" srcOrd="0" destOrd="0" presId="urn:microsoft.com/office/officeart/2005/8/layout/lProcess3"/>
    <dgm:cxn modelId="{AD30FDE6-C087-4CA4-85EA-46E50F238E2B}" type="presParOf" srcId="{9A061032-52AB-814A-9EFF-6DFD30CEEB0B}" destId="{038D9AE5-ADDB-964D-982B-5B3FDA291DA9}" srcOrd="1" destOrd="0" presId="urn:microsoft.com/office/officeart/2005/8/layout/lProcess3"/>
    <dgm:cxn modelId="{44663AEF-F953-4044-9CA9-723D025980F2}" type="presParOf" srcId="{9A061032-52AB-814A-9EFF-6DFD30CEEB0B}" destId="{5863E35E-F7AE-514B-817B-F3D9D6EAF257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FD9A8B-271D-FD40-A614-A743152B6DB9}">
      <dsp:nvSpPr>
        <dsp:cNvPr id="0" name=""/>
        <dsp:cNvSpPr/>
      </dsp:nvSpPr>
      <dsp:spPr>
        <a:xfrm>
          <a:off x="1209833" y="31828"/>
          <a:ext cx="3057440" cy="621238"/>
        </a:xfrm>
        <a:prstGeom prst="chevron">
          <a:avLst/>
        </a:prstGeom>
        <a:solidFill>
          <a:srgbClr val="4B89D0"/>
        </a:solidFill>
        <a:ln w="25400" cap="flat" cmpd="sng" algn="ctr">
          <a:solidFill>
            <a:srgbClr val="4B89D0">
              <a:shade val="50000"/>
            </a:srgb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Construir el Mecano</a:t>
          </a:r>
          <a:endParaRPr lang="es-ES_tradnl" sz="16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1209833" y="31828"/>
        <a:ext cx="3057440" cy="621238"/>
      </dsp:txXfrm>
    </dsp:sp>
    <dsp:sp modelId="{89835F2A-471F-D747-8EAB-FCB343DC7010}">
      <dsp:nvSpPr>
        <dsp:cNvPr id="0" name=""/>
        <dsp:cNvSpPr/>
      </dsp:nvSpPr>
      <dsp:spPr>
        <a:xfrm>
          <a:off x="1209829" y="708407"/>
          <a:ext cx="3120293" cy="984513"/>
        </a:xfrm>
        <a:prstGeom prst="chevron">
          <a:avLst/>
        </a:prstGeom>
        <a:solidFill>
          <a:srgbClr val="4B89D0"/>
        </a:solidFill>
        <a:ln w="25400" cap="flat" cmpd="sng" algn="ctr">
          <a:solidFill>
            <a:srgbClr val="4B89D0">
              <a:shade val="50000"/>
            </a:srgb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Establecer una correspondencia entre las fronteras del mecano y del objeto a mallar</a:t>
          </a:r>
          <a:endParaRPr lang="es-ES_tradnl" sz="16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1209829" y="708407"/>
        <a:ext cx="3120293" cy="984513"/>
      </dsp:txXfrm>
    </dsp:sp>
    <dsp:sp modelId="{9C341ACD-05D8-0A43-889D-27945DBAFFC3}">
      <dsp:nvSpPr>
        <dsp:cNvPr id="0" name=""/>
        <dsp:cNvSpPr/>
      </dsp:nvSpPr>
      <dsp:spPr>
        <a:xfrm>
          <a:off x="4185004" y="953770"/>
          <a:ext cx="1289069" cy="515627"/>
        </a:xfrm>
        <a:prstGeom prst="chevron">
          <a:avLst/>
        </a:prstGeom>
        <a:solidFill>
          <a:srgbClr val="4B89D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89D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División en </a:t>
          </a:r>
          <a:r>
            <a:rPr lang="es-ES_tradnl" sz="1200" i="1" kern="1200" dirty="0" err="1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patches</a:t>
          </a:r>
          <a:r>
            <a:rPr lang="es-ES_tradnl" sz="1200" i="1" kern="1200" dirty="0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 </a:t>
          </a:r>
          <a:r>
            <a:rPr lang="es-ES_tradnl" sz="1200" i="0" kern="1200" dirty="0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compatibles</a:t>
          </a:r>
          <a:endParaRPr lang="es-ES_tradnl" sz="1200" kern="1200" dirty="0">
            <a:solidFill>
              <a:srgbClr val="191919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4185004" y="953770"/>
        <a:ext cx="1289069" cy="515627"/>
      </dsp:txXfrm>
    </dsp:sp>
    <dsp:sp modelId="{7F057367-501C-0D46-86CB-811FAE2AD319}">
      <dsp:nvSpPr>
        <dsp:cNvPr id="0" name=""/>
        <dsp:cNvSpPr/>
      </dsp:nvSpPr>
      <dsp:spPr>
        <a:xfrm>
          <a:off x="5298016" y="948800"/>
          <a:ext cx="1565304" cy="515627"/>
        </a:xfrm>
        <a:prstGeom prst="chevron">
          <a:avLst/>
        </a:prstGeom>
        <a:solidFill>
          <a:srgbClr val="4B89D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89D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Parametrización</a:t>
          </a:r>
          <a:r>
            <a:rPr lang="fr-FR" sz="1200" kern="1200" dirty="0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 de </a:t>
          </a:r>
          <a:r>
            <a:rPr lang="fr-FR" sz="1200" kern="1200" dirty="0" err="1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Floater</a:t>
          </a:r>
          <a:endParaRPr lang="fr-FR" sz="1200" kern="1200" dirty="0">
            <a:solidFill>
              <a:srgbClr val="191919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5298016" y="948800"/>
        <a:ext cx="1565304" cy="515627"/>
      </dsp:txXfrm>
    </dsp:sp>
    <dsp:sp modelId="{7FA87117-0A14-1643-9C4E-E12D5AD29CD3}">
      <dsp:nvSpPr>
        <dsp:cNvPr id="0" name=""/>
        <dsp:cNvSpPr/>
      </dsp:nvSpPr>
      <dsp:spPr>
        <a:xfrm>
          <a:off x="1235723" y="1779894"/>
          <a:ext cx="3031922" cy="621238"/>
        </a:xfrm>
        <a:prstGeom prst="chevron">
          <a:avLst/>
        </a:prstGeom>
        <a:solidFill>
          <a:srgbClr val="4B89D0"/>
        </a:solidFill>
        <a:ln w="25400" cap="flat" cmpd="sng" algn="ctr">
          <a:solidFill>
            <a:srgbClr val="4B89D0">
              <a:shade val="50000"/>
            </a:srgb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Crear una malla grosera de </a:t>
          </a:r>
          <a:r>
            <a:rPr lang="es-ES_tradnl" sz="1600" kern="1200" smtClean="0">
              <a:solidFill>
                <a:srgbClr val="FFFFFF"/>
              </a:solidFill>
              <a:latin typeface="Calibri"/>
              <a:ea typeface="+mn-ea"/>
              <a:cs typeface="+mn-cs"/>
            </a:rPr>
            <a:t>tetraedros en </a:t>
          </a:r>
          <a:r>
            <a:rPr lang="es-ES_tradnl" sz="1600" kern="1200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el mecano</a:t>
          </a:r>
          <a:endParaRPr lang="es-ES_tradnl" sz="16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1235723" y="1779894"/>
        <a:ext cx="3031922" cy="621238"/>
      </dsp:txXfrm>
    </dsp:sp>
    <dsp:sp modelId="{A80851EA-DA98-8949-98C2-CA2861125A86}">
      <dsp:nvSpPr>
        <dsp:cNvPr id="0" name=""/>
        <dsp:cNvSpPr/>
      </dsp:nvSpPr>
      <dsp:spPr>
        <a:xfrm>
          <a:off x="4123999" y="1832699"/>
          <a:ext cx="1289069" cy="515627"/>
        </a:xfrm>
        <a:prstGeom prst="chevron">
          <a:avLst/>
        </a:prstGeom>
        <a:solidFill>
          <a:srgbClr val="4B89D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89D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Partición en hexaedros</a:t>
          </a:r>
          <a:endParaRPr lang="es-ES_tradnl" sz="1200" kern="1200" dirty="0">
            <a:solidFill>
              <a:srgbClr val="191919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4123999" y="1832699"/>
        <a:ext cx="1289069" cy="515627"/>
      </dsp:txXfrm>
    </dsp:sp>
    <dsp:sp modelId="{BC9E12D0-4DF8-3D49-8F28-E2F284B22B50}">
      <dsp:nvSpPr>
        <dsp:cNvPr id="0" name=""/>
        <dsp:cNvSpPr/>
      </dsp:nvSpPr>
      <dsp:spPr>
        <a:xfrm>
          <a:off x="5228955" y="1832699"/>
          <a:ext cx="1515559" cy="515627"/>
        </a:xfrm>
        <a:prstGeom prst="chevron">
          <a:avLst/>
        </a:prstGeom>
        <a:solidFill>
          <a:srgbClr val="4B89D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89D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Cada hexaedro se divide en seis tetraedros</a:t>
          </a:r>
          <a:endParaRPr lang="es-ES_tradnl" sz="1200" kern="1200" dirty="0">
            <a:solidFill>
              <a:srgbClr val="191919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5228955" y="1832699"/>
        <a:ext cx="1515559" cy="515627"/>
      </dsp:txXfrm>
    </dsp:sp>
    <dsp:sp modelId="{DFB174EF-9EE9-D049-B49B-1B9435F04702}">
      <dsp:nvSpPr>
        <dsp:cNvPr id="0" name=""/>
        <dsp:cNvSpPr/>
      </dsp:nvSpPr>
      <dsp:spPr>
        <a:xfrm>
          <a:off x="1235723" y="2488105"/>
          <a:ext cx="3017199" cy="621238"/>
        </a:xfrm>
        <a:prstGeom prst="chevron">
          <a:avLst/>
        </a:prstGeom>
        <a:solidFill>
          <a:srgbClr val="4B89D0"/>
        </a:solidFill>
        <a:ln w="25400" cap="flat" cmpd="sng" algn="ctr">
          <a:solidFill>
            <a:srgbClr val="4B89D0">
              <a:shade val="50000"/>
            </a:srgb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Aproximar las superficies</a:t>
          </a:r>
          <a:endParaRPr lang="es-ES_tradnl" sz="16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1235723" y="2488105"/>
        <a:ext cx="3017199" cy="621238"/>
      </dsp:txXfrm>
    </dsp:sp>
    <dsp:sp modelId="{81B5DBC9-B57D-8A4E-9C68-593193F2380C}">
      <dsp:nvSpPr>
        <dsp:cNvPr id="0" name=""/>
        <dsp:cNvSpPr/>
      </dsp:nvSpPr>
      <dsp:spPr>
        <a:xfrm>
          <a:off x="4051020" y="2540911"/>
          <a:ext cx="1420451" cy="515627"/>
        </a:xfrm>
        <a:prstGeom prst="chevron">
          <a:avLst/>
        </a:prstGeom>
        <a:solidFill>
          <a:srgbClr val="4B89D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89D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Regla de refinamiento</a:t>
          </a:r>
          <a:endParaRPr lang="es-ES_tradnl" sz="1200" kern="1200" dirty="0">
            <a:solidFill>
              <a:srgbClr val="191919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4051020" y="2540911"/>
        <a:ext cx="1420451" cy="515627"/>
      </dsp:txXfrm>
    </dsp:sp>
    <dsp:sp modelId="{756741E0-BF9F-6441-A3CF-09483F34F706}">
      <dsp:nvSpPr>
        <dsp:cNvPr id="0" name=""/>
        <dsp:cNvSpPr/>
      </dsp:nvSpPr>
      <dsp:spPr>
        <a:xfrm>
          <a:off x="5291002" y="2540911"/>
          <a:ext cx="1702873" cy="515627"/>
        </a:xfrm>
        <a:prstGeom prst="chevron">
          <a:avLst/>
        </a:prstGeom>
        <a:solidFill>
          <a:srgbClr val="4B89D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89D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Evaluación de la distancia</a:t>
          </a:r>
          <a:endParaRPr lang="es-ES_tradnl" sz="1200" kern="1200" dirty="0">
            <a:solidFill>
              <a:srgbClr val="191919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5291002" y="2540911"/>
        <a:ext cx="1702873" cy="515627"/>
      </dsp:txXfrm>
    </dsp:sp>
    <dsp:sp modelId="{8691F19F-A9E9-C743-9B72-42CF99FA2CD7}">
      <dsp:nvSpPr>
        <dsp:cNvPr id="0" name=""/>
        <dsp:cNvSpPr/>
      </dsp:nvSpPr>
      <dsp:spPr>
        <a:xfrm>
          <a:off x="1227782" y="3193261"/>
          <a:ext cx="3049286" cy="621238"/>
        </a:xfrm>
        <a:prstGeom prst="chevron">
          <a:avLst/>
        </a:prstGeom>
        <a:solidFill>
          <a:srgbClr val="4B89D0"/>
        </a:solidFill>
        <a:ln w="25400" cap="flat" cmpd="sng" algn="ctr">
          <a:solidFill>
            <a:srgbClr val="4B89D0">
              <a:shade val="50000"/>
            </a:srgb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Colocar puntos interiores</a:t>
          </a:r>
          <a:endParaRPr lang="es-ES_tradnl" sz="16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1227782" y="3193261"/>
        <a:ext cx="3049286" cy="621238"/>
      </dsp:txXfrm>
    </dsp:sp>
    <dsp:sp modelId="{3F4F4B39-07C7-4347-BAD7-C98E9E9A15FC}">
      <dsp:nvSpPr>
        <dsp:cNvPr id="0" name=""/>
        <dsp:cNvSpPr/>
      </dsp:nvSpPr>
      <dsp:spPr>
        <a:xfrm>
          <a:off x="4131650" y="3253258"/>
          <a:ext cx="1640585" cy="515627"/>
        </a:xfrm>
        <a:prstGeom prst="chevron">
          <a:avLst/>
        </a:prstGeom>
        <a:solidFill>
          <a:srgbClr val="4B89D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89D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err="1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Parametrización</a:t>
          </a:r>
          <a:r>
            <a:rPr lang="es-ES_tradnl" sz="1200" kern="1200" dirty="0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 Volumétrica</a:t>
          </a:r>
          <a:endParaRPr lang="es-ES_tradnl" sz="1200" kern="1200" dirty="0">
            <a:solidFill>
              <a:srgbClr val="191919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4131650" y="3253258"/>
        <a:ext cx="1640585" cy="515627"/>
      </dsp:txXfrm>
    </dsp:sp>
    <dsp:sp modelId="{982AFF4B-D731-B541-9D96-F4DA432154F0}">
      <dsp:nvSpPr>
        <dsp:cNvPr id="0" name=""/>
        <dsp:cNvSpPr/>
      </dsp:nvSpPr>
      <dsp:spPr>
        <a:xfrm>
          <a:off x="5588122" y="3249122"/>
          <a:ext cx="1289069" cy="515627"/>
        </a:xfrm>
        <a:prstGeom prst="chevron">
          <a:avLst/>
        </a:prstGeom>
        <a:solidFill>
          <a:srgbClr val="4B89D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89D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SUS</a:t>
          </a:r>
          <a:endParaRPr lang="es-ES_tradnl" sz="1200" kern="1200" dirty="0">
            <a:solidFill>
              <a:srgbClr val="191919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5588122" y="3249122"/>
        <a:ext cx="1289069" cy="515627"/>
      </dsp:txXfrm>
    </dsp:sp>
    <dsp:sp modelId="{6BCDAD27-0F2A-D849-B55E-DAA570756592}">
      <dsp:nvSpPr>
        <dsp:cNvPr id="0" name=""/>
        <dsp:cNvSpPr/>
      </dsp:nvSpPr>
      <dsp:spPr>
        <a:xfrm>
          <a:off x="1227782" y="3874032"/>
          <a:ext cx="3000969" cy="621238"/>
        </a:xfrm>
        <a:prstGeom prst="chevron">
          <a:avLst/>
        </a:prstGeom>
        <a:solidFill>
          <a:srgbClr val="4B89D0"/>
        </a:solidFill>
        <a:ln w="25400" cap="flat" cmpd="sng" algn="ctr">
          <a:solidFill>
            <a:srgbClr val="4B89D0">
              <a:shade val="50000"/>
            </a:srgb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>
              <a:solidFill>
                <a:srgbClr val="FFFFFF"/>
              </a:solidFill>
              <a:latin typeface="Calibri"/>
              <a:ea typeface="+mn-ea"/>
              <a:cs typeface="+mn-cs"/>
            </a:rPr>
            <a:t>Suavizar malla</a:t>
          </a:r>
          <a:endParaRPr lang="fi-FI" sz="16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1227782" y="3874032"/>
        <a:ext cx="3000969" cy="621238"/>
      </dsp:txXfrm>
    </dsp:sp>
    <dsp:sp modelId="{5863E35E-F7AE-514B-817B-F3D9D6EAF257}">
      <dsp:nvSpPr>
        <dsp:cNvPr id="0" name=""/>
        <dsp:cNvSpPr/>
      </dsp:nvSpPr>
      <dsp:spPr>
        <a:xfrm>
          <a:off x="4068807" y="3943856"/>
          <a:ext cx="1289069" cy="515627"/>
        </a:xfrm>
        <a:prstGeom prst="chevron">
          <a:avLst/>
        </a:prstGeom>
        <a:solidFill>
          <a:srgbClr val="4B89D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B89D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>
              <a:solidFill>
                <a:srgbClr val="191919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SUS</a:t>
          </a:r>
          <a:endParaRPr lang="fi-FI" sz="1200" kern="1200" dirty="0">
            <a:solidFill>
              <a:srgbClr val="191919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4068807" y="3943856"/>
        <a:ext cx="1289069" cy="515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7347" tIns="48673" rIns="97347" bIns="48673" numCol="1" anchor="t" anchorCtr="0" compatLnSpc="1">
            <a:prstTxWarp prst="textNoShape">
              <a:avLst/>
            </a:prstTxWarp>
          </a:bodyPr>
          <a:lstStyle>
            <a:lvl1pPr algn="l" defTabSz="973270">
              <a:defRPr kumimoji="0"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Nombre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0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7347" tIns="48673" rIns="97347" bIns="48673" numCol="1" anchor="t" anchorCtr="0" compatLnSpc="1">
            <a:prstTxWarp prst="textNoShape">
              <a:avLst/>
            </a:prstTxWarp>
          </a:bodyPr>
          <a:lstStyle>
            <a:lvl1pPr algn="r" defTabSz="973270">
              <a:defRPr kumimoji="0"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6613"/>
            <a:ext cx="3076575" cy="50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7347" tIns="48673" rIns="97347" bIns="48673" numCol="1" anchor="b" anchorCtr="0" compatLnSpc="1">
            <a:prstTxWarp prst="textNoShape">
              <a:avLst/>
            </a:prstTxWarp>
          </a:bodyPr>
          <a:lstStyle>
            <a:lvl1pPr algn="l" defTabSz="973270">
              <a:defRPr kumimoji="0"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Escriba el título aquí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6613"/>
            <a:ext cx="3076575" cy="50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7347" tIns="48673" rIns="97347" bIns="48673" numCol="1" anchor="b" anchorCtr="0" compatLnSpc="1">
            <a:prstTxWarp prst="textNoShape">
              <a:avLst/>
            </a:prstTxWarp>
          </a:bodyPr>
          <a:lstStyle>
            <a:lvl1pPr algn="r" defTabSz="973270">
              <a:defRPr kumimoji="0"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CC94619-AF9F-457C-AC16-D50433946EC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7347" tIns="48673" rIns="97347" bIns="48673" numCol="1" anchor="t" anchorCtr="0" compatLnSpc="1">
            <a:prstTxWarp prst="textNoShape">
              <a:avLst/>
            </a:prstTxWarp>
          </a:bodyPr>
          <a:lstStyle>
            <a:lvl1pPr algn="l" defTabSz="973270">
              <a:defRPr kumimoji="0"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0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7347" tIns="48673" rIns="97347" bIns="48673" numCol="1" anchor="t" anchorCtr="0" compatLnSpc="1">
            <a:prstTxWarp prst="textNoShape">
              <a:avLst/>
            </a:prstTxWarp>
          </a:bodyPr>
          <a:lstStyle>
            <a:lvl1pPr algn="r" defTabSz="973270">
              <a:defRPr kumimoji="0"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3275" y="762000"/>
            <a:ext cx="5495925" cy="3806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19650"/>
            <a:ext cx="5203825" cy="4652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7347" tIns="48673" rIns="97347" bIns="486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6613"/>
            <a:ext cx="3076575" cy="50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7347" tIns="48673" rIns="97347" bIns="48673" numCol="1" anchor="b" anchorCtr="0" compatLnSpc="1">
            <a:prstTxWarp prst="textNoShape">
              <a:avLst/>
            </a:prstTxWarp>
          </a:bodyPr>
          <a:lstStyle>
            <a:lvl1pPr algn="l" defTabSz="973270">
              <a:defRPr kumimoji="0"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6613"/>
            <a:ext cx="3076575" cy="50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7347" tIns="48673" rIns="97347" bIns="48673" numCol="1" anchor="b" anchorCtr="0" compatLnSpc="1">
            <a:prstTxWarp prst="textNoShape">
              <a:avLst/>
            </a:prstTxWarp>
          </a:bodyPr>
          <a:lstStyle>
            <a:lvl1pPr algn="r" defTabSz="973270">
              <a:defRPr kumimoji="0"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16A8E2B-96C6-42B0-9E11-010E0EB490E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3138"/>
            <a:fld id="{E4E3D54E-4964-434A-B4FD-6E0666693804}" type="slidenum">
              <a:rPr lang="en-GB" smtClean="0"/>
              <a:pPr defTabSz="973138"/>
              <a:t>1</a:t>
            </a:fld>
            <a:endParaRPr lang="en-GB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762000"/>
            <a:ext cx="5495925" cy="3806825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3138"/>
            <a:fld id="{AF98D95B-D326-4DBF-AB51-075E7D205DF7}" type="slidenum">
              <a:rPr lang="en-GB" smtClean="0"/>
              <a:pPr defTabSz="973138"/>
              <a:t>5</a:t>
            </a:fld>
            <a:endParaRPr lang="en-GB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6763"/>
            <a:ext cx="5541962" cy="3838575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5337"/>
          </a:xfrm>
          <a:noFill/>
          <a:ln w="9525"/>
        </p:spPr>
        <p:txBody>
          <a:bodyPr/>
          <a:lstStyle/>
          <a:p>
            <a:pPr eaLnBrk="1" hangingPunct="1"/>
            <a:r>
              <a:rPr lang="es-ES_tradnl" smtClean="0"/>
              <a:t>Decimos que un tetraedro es de Tipo I si está marcado con el indicador de error. Se </a:t>
            </a:r>
            <a:r>
              <a:rPr lang="es-ES_tradnl" u="sng" smtClean="0"/>
              <a:t>introducen</a:t>
            </a:r>
            <a:r>
              <a:rPr lang="es-ES_tradnl" smtClean="0"/>
              <a:t> 6 nuevos nodos en el punto medio de sus aristas y se subdividen cada una de sus cuatro caras en 4 triángulos, </a:t>
            </a:r>
            <a:r>
              <a:rPr lang="es-ES_tradnl" u="sng" smtClean="0"/>
              <a:t>uniendo los puntos que</a:t>
            </a:r>
            <a:r>
              <a:rPr lang="es-ES_tradnl" smtClean="0"/>
              <a:t> se han introducido.</a:t>
            </a:r>
          </a:p>
          <a:p>
            <a:pPr eaLnBrk="1" hangingPunct="1"/>
            <a:r>
              <a:rPr lang="es-ES_tradnl" smtClean="0"/>
              <a:t>Cuatro subtetraedros quedan determinados a partir de los cuatro vértices del tetraedro original y las nuevas aristas.</a:t>
            </a:r>
          </a:p>
          <a:p>
            <a:pPr eaLnBrk="1" hangingPunct="1"/>
            <a:r>
              <a:rPr lang="es-ES_tradnl" smtClean="0"/>
              <a:t>Los otros cuatro tetraedros se </a:t>
            </a:r>
            <a:r>
              <a:rPr lang="es-ES_tradnl" u="sng" smtClean="0"/>
              <a:t>obtienen</a:t>
            </a:r>
            <a:r>
              <a:rPr lang="es-ES_tradnl" smtClean="0"/>
              <a:t> al unir los dos vértices opuestos más cercanos del octaedro que resulta en el interior. Estudios de Löhner y Baum aseguran que esta elección produce el menor número de tetraedros distorsionados en la malla refinada. Existen otras dos opciones para subdividir el octaedro, y se podría analizar la calidad de las divisiones, pero aumentaría el coste computacional del algoritmo.</a:t>
            </a:r>
          </a:p>
          <a:p>
            <a:pPr eaLnBrk="1" hangingPunct="1"/>
            <a:endParaRPr lang="es-ES_tradnl" smtClean="0"/>
          </a:p>
          <a:p>
            <a:pPr eaLnBrk="1" hangingPunct="1"/>
            <a:r>
              <a:rPr lang="es-ES_tradnl" smtClean="0"/>
              <a:t>Una vez marcados los tetraedros de Tipo I, para asegurar la conformidad de la malla nos podemos encontrar con tetraedros vecinos que pueden tener 6, 5,..., 1, ó 0 nuevos nodos introducidos.</a:t>
            </a:r>
          </a:p>
          <a:p>
            <a:pPr eaLnBrk="1" hangingPunct="1"/>
            <a:endParaRPr lang="es-ES_tradnl" smtClean="0"/>
          </a:p>
          <a:p>
            <a:pPr eaLnBrk="1" hangingPunct="1"/>
            <a:r>
              <a:rPr lang="es-ES_tradnl" smtClean="0"/>
              <a:t>Aquellos tetraedros que por razones de conformidad tengan marcadas sus 6 aristas pasa automáticamente al conjunto de tetraedros de Tipo I.</a:t>
            </a:r>
          </a:p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3138"/>
            <a:fld id="{6452015F-9322-44E7-BFBE-7E14FCE9EC56}" type="slidenum">
              <a:rPr lang="en-GB" smtClean="0"/>
              <a:pPr defTabSz="973138"/>
              <a:t>6</a:t>
            </a:fld>
            <a:endParaRPr lang="en-GB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4863" y="762000"/>
            <a:ext cx="5494337" cy="3805238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3138"/>
            <a:fld id="{235FE003-0A23-4588-9816-0AFC259BAA13}" type="slidenum">
              <a:rPr lang="en-GB" smtClean="0"/>
              <a:pPr defTabSz="973138"/>
              <a:t>7</a:t>
            </a:fld>
            <a:endParaRPr lang="en-GB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4863" y="762000"/>
            <a:ext cx="5494337" cy="3805238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3138"/>
            <a:fld id="{E4E3D54E-4964-434A-B4FD-6E0666693804}" type="slidenum">
              <a:rPr lang="en-GB" smtClean="0"/>
              <a:pPr defTabSz="973138"/>
              <a:t>21</a:t>
            </a:fld>
            <a:endParaRPr lang="en-GB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762000"/>
            <a:ext cx="5495925" cy="3806825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"/>
            <a:ext cx="387985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762000"/>
            <a:ext cx="3844926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3581401"/>
            <a:ext cx="9906000" cy="1071563"/>
          </a:xfrm>
          <a:prstGeom prst="rect">
            <a:avLst/>
          </a:prstGeom>
          <a:solidFill>
            <a:srgbClr val="C8C8C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200" y="5943644"/>
            <a:ext cx="12382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0" y="4724400"/>
            <a:ext cx="990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2819400"/>
            <a:ext cx="9906000" cy="762000"/>
          </a:xfrm>
          <a:prstGeom prst="rect">
            <a:avLst/>
          </a:prstGeom>
          <a:solidFill>
            <a:srgbClr val="002E6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86471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741399" y="3595690"/>
            <a:ext cx="8423275" cy="84137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Subtítulo de la presentación</a:t>
            </a:r>
          </a:p>
        </p:txBody>
      </p:sp>
      <p:sp>
        <p:nvSpPr>
          <p:cNvPr id="186471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742950" y="2814638"/>
            <a:ext cx="8420100" cy="747712"/>
          </a:xfrm>
        </p:spPr>
        <p:txBody>
          <a:bodyPr wrap="square" anchor="ctr"/>
          <a:lstStyle>
            <a:lvl1pPr>
              <a:defRPr sz="3000"/>
            </a:lvl1pPr>
          </a:lstStyle>
          <a:p>
            <a:r>
              <a:rPr lang="en-US"/>
              <a:t>Titulo de la presentación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53300" y="115888"/>
            <a:ext cx="2281238" cy="64817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8004" y="115888"/>
            <a:ext cx="6692901" cy="64817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508006" y="115888"/>
            <a:ext cx="9126538" cy="6481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98245" y="6356351"/>
            <a:ext cx="713284" cy="365125"/>
          </a:xfrm>
          <a:prstGeom prst="rect">
            <a:avLst/>
          </a:prstGeom>
        </p:spPr>
        <p:txBody>
          <a:bodyPr/>
          <a:lstStyle/>
          <a:p>
            <a:fld id="{57CE60AB-2D66-4B8C-ABCF-0989A0D6CFF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0489" y="1086977"/>
            <a:ext cx="9060211" cy="50391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46248" y="8945"/>
            <a:ext cx="6133267" cy="1064365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51287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"/>
            <a:ext cx="387985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762000"/>
            <a:ext cx="3844926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3581401"/>
            <a:ext cx="9906000" cy="1071563"/>
          </a:xfrm>
          <a:prstGeom prst="rect">
            <a:avLst/>
          </a:prstGeom>
          <a:solidFill>
            <a:srgbClr val="C8C8C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200" y="5943644"/>
            <a:ext cx="12382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0" y="4724400"/>
            <a:ext cx="990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2819400"/>
            <a:ext cx="9906000" cy="762000"/>
          </a:xfrm>
          <a:prstGeom prst="rect">
            <a:avLst/>
          </a:prstGeom>
          <a:solidFill>
            <a:srgbClr val="002E6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86471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741399" y="3595690"/>
            <a:ext cx="8423275" cy="84137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Subtítulo de la presentación</a:t>
            </a:r>
          </a:p>
        </p:txBody>
      </p:sp>
      <p:sp>
        <p:nvSpPr>
          <p:cNvPr id="186471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742950" y="2814638"/>
            <a:ext cx="8420100" cy="747712"/>
          </a:xfrm>
        </p:spPr>
        <p:txBody>
          <a:bodyPr wrap="square" anchor="ctr"/>
          <a:lstStyle>
            <a:lvl1pPr>
              <a:defRPr sz="3000"/>
            </a:lvl1pPr>
          </a:lstStyle>
          <a:p>
            <a:r>
              <a:rPr lang="en-US"/>
              <a:t>Titulo de la presentación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638" y="4406968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8037" y="1600200"/>
            <a:ext cx="4486275" cy="4997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6712" y="1600200"/>
            <a:ext cx="4487863" cy="4997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412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412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3499" y="273118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53300" y="115888"/>
            <a:ext cx="2281238" cy="64817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8004" y="115888"/>
            <a:ext cx="6692901" cy="64817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508006" y="115888"/>
            <a:ext cx="9126538" cy="6481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638" y="4406968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8037" y="1600200"/>
            <a:ext cx="4486275" cy="4997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6712" y="1600200"/>
            <a:ext cx="4487863" cy="4997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412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412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3499" y="273118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6" y="1600200"/>
            <a:ext cx="9126538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863683" name="Rectangle 3"/>
          <p:cNvSpPr>
            <a:spLocks noChangeArrowheads="1"/>
          </p:cNvSpPr>
          <p:nvPr/>
        </p:nvSpPr>
        <p:spPr bwMode="auto">
          <a:xfrm>
            <a:off x="0" y="0"/>
            <a:ext cx="9906000" cy="1295400"/>
          </a:xfrm>
          <a:prstGeom prst="rect">
            <a:avLst/>
          </a:prstGeom>
          <a:solidFill>
            <a:srgbClr val="002E6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s-E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8001" y="115888"/>
            <a:ext cx="73326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Título de la página</a:t>
            </a:r>
          </a:p>
        </p:txBody>
      </p:sp>
      <p:sp>
        <p:nvSpPr>
          <p:cNvPr id="1863685" name="Line 5"/>
          <p:cNvSpPr>
            <a:spLocks noChangeShapeType="1"/>
          </p:cNvSpPr>
          <p:nvPr/>
        </p:nvSpPr>
        <p:spPr bwMode="auto">
          <a:xfrm>
            <a:off x="0" y="1363663"/>
            <a:ext cx="990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863686" name="Rectangle 6"/>
          <p:cNvSpPr>
            <a:spLocks noChangeArrowheads="1"/>
          </p:cNvSpPr>
          <p:nvPr/>
        </p:nvSpPr>
        <p:spPr bwMode="auto">
          <a:xfrm>
            <a:off x="0" y="6705600"/>
            <a:ext cx="9906000" cy="152400"/>
          </a:xfrm>
          <a:prstGeom prst="rect">
            <a:avLst/>
          </a:prstGeom>
          <a:solidFill>
            <a:srgbClr val="525E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542341" y="134938"/>
            <a:ext cx="12477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116" r:id="rId1"/>
    <p:sldLayoutId id="2147493039" r:id="rId2"/>
    <p:sldLayoutId id="2147493040" r:id="rId3"/>
    <p:sldLayoutId id="2147493041" r:id="rId4"/>
    <p:sldLayoutId id="2147493042" r:id="rId5"/>
    <p:sldLayoutId id="2147493043" r:id="rId6"/>
    <p:sldLayoutId id="2147493044" r:id="rId7"/>
    <p:sldLayoutId id="2147493045" r:id="rId8"/>
    <p:sldLayoutId id="2147493046" r:id="rId9"/>
    <p:sldLayoutId id="2147493047" r:id="rId10"/>
    <p:sldLayoutId id="2147493048" r:id="rId11"/>
    <p:sldLayoutId id="2147493049" r:id="rId12"/>
    <p:sldLayoutId id="214749311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6" y="1600200"/>
            <a:ext cx="9126538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863683" name="Rectangle 3"/>
          <p:cNvSpPr>
            <a:spLocks noChangeArrowheads="1"/>
          </p:cNvSpPr>
          <p:nvPr/>
        </p:nvSpPr>
        <p:spPr bwMode="auto">
          <a:xfrm>
            <a:off x="0" y="0"/>
            <a:ext cx="9906000" cy="1295400"/>
          </a:xfrm>
          <a:prstGeom prst="rect">
            <a:avLst/>
          </a:prstGeom>
          <a:solidFill>
            <a:srgbClr val="002E6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8001" y="115888"/>
            <a:ext cx="73326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Título de la página</a:t>
            </a:r>
          </a:p>
        </p:txBody>
      </p:sp>
      <p:sp>
        <p:nvSpPr>
          <p:cNvPr id="1863685" name="Line 5"/>
          <p:cNvSpPr>
            <a:spLocks noChangeShapeType="1"/>
          </p:cNvSpPr>
          <p:nvPr/>
        </p:nvSpPr>
        <p:spPr bwMode="auto">
          <a:xfrm>
            <a:off x="0" y="1363663"/>
            <a:ext cx="990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863686" name="Rectangle 6"/>
          <p:cNvSpPr>
            <a:spLocks noChangeArrowheads="1"/>
          </p:cNvSpPr>
          <p:nvPr/>
        </p:nvSpPr>
        <p:spPr bwMode="auto">
          <a:xfrm>
            <a:off x="0" y="6705600"/>
            <a:ext cx="9906000" cy="152400"/>
          </a:xfrm>
          <a:prstGeom prst="rect">
            <a:avLst/>
          </a:prstGeom>
          <a:solidFill>
            <a:srgbClr val="525E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42341" y="134938"/>
            <a:ext cx="12477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119" r:id="rId1"/>
    <p:sldLayoutId id="2147493120" r:id="rId2"/>
    <p:sldLayoutId id="2147493121" r:id="rId3"/>
    <p:sldLayoutId id="2147493122" r:id="rId4"/>
    <p:sldLayoutId id="2147493123" r:id="rId5"/>
    <p:sldLayoutId id="2147493124" r:id="rId6"/>
    <p:sldLayoutId id="2147493125" r:id="rId7"/>
    <p:sldLayoutId id="2147493126" r:id="rId8"/>
    <p:sldLayoutId id="2147493127" r:id="rId9"/>
    <p:sldLayoutId id="2147493128" r:id="rId10"/>
    <p:sldLayoutId id="2147493129" r:id="rId11"/>
    <p:sldLayoutId id="214749313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a.iusiani.ulpgc.es/proyecto2012-201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bunny.avi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a.iusiani.ulpgc.es/proyecto2012-201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ChangeArrowheads="1"/>
          </p:cNvSpPr>
          <p:nvPr/>
        </p:nvSpPr>
        <p:spPr bwMode="auto">
          <a:xfrm>
            <a:off x="0" y="6078582"/>
            <a:ext cx="9906000" cy="64928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hlinkClick r:id="rId3"/>
              </a:rPr>
              <a:t>http://www.dca.iusiani.ulpgc.es/proyecto2012-2014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  <a:p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59" name="Rectangle 9"/>
          <p:cNvSpPr>
            <a:spLocks noChangeArrowheads="1"/>
          </p:cNvSpPr>
          <p:nvPr/>
        </p:nvSpPr>
        <p:spPr bwMode="auto">
          <a:xfrm>
            <a:off x="0" y="2772245"/>
            <a:ext cx="9848850" cy="83099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" sz="2400" b="1" dirty="0" smtClean="0">
                <a:solidFill>
                  <a:srgbClr val="FFFFFF"/>
                </a:solidFill>
                <a:latin typeface="Trebuchet MS" pitchFamily="34" charset="0"/>
              </a:rPr>
              <a:t>Comparación del método del mecano con </a:t>
            </a:r>
          </a:p>
          <a:p>
            <a:r>
              <a:rPr lang="es-ES" sz="2400" b="1" dirty="0" smtClean="0">
                <a:solidFill>
                  <a:srgbClr val="FFFFFF"/>
                </a:solidFill>
                <a:latin typeface="Trebuchet MS" pitchFamily="34" charset="0"/>
              </a:rPr>
              <a:t>otras técnicas convencionales de generación de mallas</a:t>
            </a:r>
            <a:endParaRPr lang="en-US" sz="24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9460" name="Rectangle 12"/>
          <p:cNvSpPr>
            <a:spLocks noChangeArrowheads="1"/>
          </p:cNvSpPr>
          <p:nvPr/>
        </p:nvSpPr>
        <p:spPr bwMode="auto">
          <a:xfrm>
            <a:off x="-6351" y="5273675"/>
            <a:ext cx="9906000" cy="64770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es-ES" sz="1800" dirty="0" smtClean="0">
                <a:solidFill>
                  <a:srgbClr val="000000"/>
                </a:solidFill>
                <a:latin typeface="Arial" charset="0"/>
              </a:rPr>
              <a:t>Proyecto del MINECO (España) y FEDER (UE): 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CGL2011-29396-C03-00</a:t>
            </a:r>
          </a:p>
          <a:p>
            <a:r>
              <a:rPr lang="es-ES" sz="1800" dirty="0" smtClean="0">
                <a:solidFill>
                  <a:srgbClr val="000000"/>
                </a:solidFill>
                <a:latin typeface="Arial" charset="0"/>
              </a:rPr>
              <a:t>Proyecto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del CONACYT-SENER (México), </a:t>
            </a:r>
            <a:r>
              <a:rPr lang="es-ES" sz="1800" dirty="0" smtClean="0">
                <a:solidFill>
                  <a:srgbClr val="000000"/>
                </a:solidFill>
                <a:latin typeface="Arial" charset="0"/>
              </a:rPr>
              <a:t>Fondo Sectorial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, refer. 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163723 </a:t>
            </a:r>
          </a:p>
        </p:txBody>
      </p:sp>
      <p:sp>
        <p:nvSpPr>
          <p:cNvPr id="19461" name="Rectangle 13"/>
          <p:cNvSpPr>
            <a:spLocks noChangeArrowheads="1"/>
          </p:cNvSpPr>
          <p:nvPr/>
        </p:nvSpPr>
        <p:spPr bwMode="auto">
          <a:xfrm>
            <a:off x="0" y="3618190"/>
            <a:ext cx="9848850" cy="36933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Trebuchet MS" pitchFamily="34" charset="0"/>
              </a:rPr>
              <a:t>J.M</a:t>
            </a:r>
            <a:r>
              <a:rPr lang="en-US" sz="1800" dirty="0">
                <a:solidFill>
                  <a:srgbClr val="000000"/>
                </a:solidFill>
                <a:latin typeface="Trebuchet MS" pitchFamily="34" charset="0"/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  <a:latin typeface="Trebuchet MS" pitchFamily="34" charset="0"/>
              </a:rPr>
              <a:t>Cascón</a:t>
            </a:r>
            <a:r>
              <a:rPr lang="en-US" sz="1800" baseline="30000" dirty="0" smtClean="0">
                <a:solidFill>
                  <a:srgbClr val="000000"/>
                </a:solidFill>
                <a:latin typeface="Trebuchet MS" pitchFamily="34" charset="0"/>
              </a:rPr>
              <a:t>(1) </a:t>
            </a:r>
            <a:r>
              <a:rPr lang="en-US" sz="1800" dirty="0">
                <a:solidFill>
                  <a:srgbClr val="000000"/>
                </a:solidFill>
                <a:latin typeface="Trebuchet MS" pitchFamily="34" charset="0"/>
              </a:rPr>
              <a:t>, </a:t>
            </a:r>
            <a:r>
              <a:rPr lang="es-ES" sz="1800" dirty="0">
                <a:solidFill>
                  <a:srgbClr val="000000"/>
                </a:solidFill>
                <a:latin typeface="Trebuchet MS" pitchFamily="34" charset="0"/>
              </a:rPr>
              <a:t>E. Rodríguez</a:t>
            </a:r>
            <a:r>
              <a:rPr lang="en-US" sz="1800" baseline="30000" dirty="0" smtClean="0">
                <a:solidFill>
                  <a:srgbClr val="000000"/>
                </a:solidFill>
                <a:latin typeface="Trebuchet MS" pitchFamily="34" charset="0"/>
              </a:rPr>
              <a:t>(2) </a:t>
            </a:r>
            <a:r>
              <a:rPr lang="en-US" sz="1800" dirty="0">
                <a:solidFill>
                  <a:srgbClr val="000000"/>
                </a:solidFill>
                <a:latin typeface="Trebuchet MS" pitchFamily="34" charset="0"/>
              </a:rPr>
              <a:t>, J.M. Escobar</a:t>
            </a:r>
            <a:r>
              <a:rPr lang="en-US" sz="1800" baseline="300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1800" baseline="30000" dirty="0" smtClean="0">
                <a:solidFill>
                  <a:srgbClr val="000000"/>
                </a:solidFill>
                <a:latin typeface="Trebuchet MS" pitchFamily="34" charset="0"/>
              </a:rPr>
              <a:t>(2) </a:t>
            </a:r>
            <a:r>
              <a:rPr lang="en-US" sz="1800" dirty="0" smtClean="0">
                <a:solidFill>
                  <a:srgbClr val="000000"/>
                </a:solidFill>
                <a:latin typeface="Trebuchet MS" pitchFamily="34" charset="0"/>
              </a:rPr>
              <a:t>, R. Montenegro</a:t>
            </a:r>
            <a:r>
              <a:rPr lang="en-US" sz="1800" baseline="30000" dirty="0" smtClean="0">
                <a:solidFill>
                  <a:srgbClr val="000000"/>
                </a:solidFill>
                <a:latin typeface="Trebuchet MS" pitchFamily="34" charset="0"/>
              </a:rPr>
              <a:t>(2)*</a:t>
            </a:r>
            <a:r>
              <a:rPr lang="en-US" sz="1400" baseline="30000" dirty="0" smtClean="0">
                <a:solidFill>
                  <a:srgbClr val="000000"/>
                </a:solidFill>
                <a:latin typeface="Trebuchet MS" pitchFamily="34" charset="0"/>
              </a:rPr>
              <a:t> </a:t>
            </a:r>
            <a:endParaRPr lang="en-US" sz="1400" baseline="300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9462" name="Rectangle 14"/>
          <p:cNvSpPr>
            <a:spLocks noChangeArrowheads="1"/>
          </p:cNvSpPr>
          <p:nvPr/>
        </p:nvSpPr>
        <p:spPr bwMode="auto">
          <a:xfrm>
            <a:off x="0" y="4024454"/>
            <a:ext cx="9906000" cy="86177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168400" lvl="2" algn="l">
              <a:spcBef>
                <a:spcPct val="20000"/>
              </a:spcBef>
            </a:pPr>
            <a:r>
              <a:rPr lang="es-ES" sz="1400" baseline="30000" dirty="0" smtClean="0">
                <a:solidFill>
                  <a:srgbClr val="010000"/>
                </a:solidFill>
                <a:latin typeface="Trebuchet MS" pitchFamily="34" charset="0"/>
              </a:rPr>
              <a:t>(1)  </a:t>
            </a:r>
            <a:r>
              <a:rPr lang="es-ES" sz="1400" dirty="0" smtClean="0">
                <a:solidFill>
                  <a:srgbClr val="010000"/>
                </a:solidFill>
                <a:latin typeface="Trebuchet MS" pitchFamily="34" charset="0"/>
              </a:rPr>
              <a:t>Departamento de Economía e Historia de la Economía, Universidad de Salamanca, España</a:t>
            </a:r>
          </a:p>
          <a:p>
            <a:pPr marL="1168400" lvl="2" algn="l">
              <a:spcBef>
                <a:spcPct val="20000"/>
              </a:spcBef>
            </a:pPr>
            <a:r>
              <a:rPr lang="es-ES" sz="1400" baseline="30000" dirty="0" smtClean="0">
                <a:solidFill>
                  <a:srgbClr val="010000"/>
                </a:solidFill>
                <a:latin typeface="Trebuchet MS" pitchFamily="34" charset="0"/>
              </a:rPr>
              <a:t>(2)  </a:t>
            </a:r>
            <a:r>
              <a:rPr lang="es-ES" sz="1400" dirty="0" smtClean="0">
                <a:solidFill>
                  <a:srgbClr val="010000"/>
                </a:solidFill>
                <a:latin typeface="Trebuchet MS" pitchFamily="34" charset="0"/>
              </a:rPr>
              <a:t>Instituto Universitario SIANI, Universidad de Las Palmas de Gran Canaria, España</a:t>
            </a:r>
          </a:p>
          <a:p>
            <a:pPr algn="l">
              <a:spcBef>
                <a:spcPct val="20000"/>
              </a:spcBef>
            </a:pPr>
            <a:endParaRPr lang="es-ES" sz="1600" dirty="0">
              <a:solidFill>
                <a:srgbClr val="010000"/>
              </a:solidFill>
              <a:latin typeface="Trebuchet MS" pitchFamily="34" charset="0"/>
            </a:endParaRPr>
          </a:p>
        </p:txBody>
      </p:sp>
      <p:sp>
        <p:nvSpPr>
          <p:cNvPr id="19463" name="Rectangle 4"/>
          <p:cNvSpPr>
            <a:spLocks noChangeArrowheads="1"/>
          </p:cNvSpPr>
          <p:nvPr/>
        </p:nvSpPr>
        <p:spPr bwMode="auto">
          <a:xfrm>
            <a:off x="0" y="4829175"/>
            <a:ext cx="9906000" cy="4000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rgbClr val="010000"/>
                </a:solidFill>
                <a:latin typeface="Arial" charset="0"/>
              </a:rPr>
              <a:t>CMN 2013, 25–28 </a:t>
            </a:r>
            <a:r>
              <a:rPr lang="es-ES" sz="2000" b="1" dirty="0" smtClean="0">
                <a:solidFill>
                  <a:srgbClr val="010000"/>
                </a:solidFill>
                <a:latin typeface="Arial" charset="0"/>
              </a:rPr>
              <a:t>Junio </a:t>
            </a:r>
            <a:r>
              <a:rPr lang="en-US" sz="2000" b="1" dirty="0" smtClean="0">
                <a:solidFill>
                  <a:srgbClr val="010000"/>
                </a:solidFill>
                <a:latin typeface="Arial" charset="0"/>
              </a:rPr>
              <a:t>2013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Bilbao</a:t>
            </a:r>
            <a:r>
              <a:rPr lang="es-ES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España</a:t>
            </a:r>
            <a:r>
              <a:rPr lang="en-US" sz="2000" b="1" dirty="0" smtClean="0">
                <a:solidFill>
                  <a:srgbClr val="010000"/>
                </a:solidFill>
                <a:latin typeface="Arial" charset="0"/>
              </a:rPr>
              <a:t> </a:t>
            </a:r>
            <a:endParaRPr lang="en-US" sz="2000" b="1" dirty="0">
              <a:solidFill>
                <a:srgbClr val="01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49" y="1422400"/>
            <a:ext cx="2695866" cy="5184360"/>
          </a:xfrm>
        </p:spPr>
      </p:pic>
      <p:pic>
        <p:nvPicPr>
          <p:cNvPr id="7" name="Imagen 6" descr="busto_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746" y="1422038"/>
            <a:ext cx="2694431" cy="5181600"/>
          </a:xfrm>
          <a:prstGeom prst="rect">
            <a:avLst/>
          </a:prstGeo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613331" y="1405474"/>
            <a:ext cx="6108700" cy="5256584"/>
          </a:xfrm>
        </p:spPr>
        <p:txBody>
          <a:bodyPr/>
          <a:lstStyle/>
          <a:p>
            <a:pPr marL="0" indent="0">
              <a:buNone/>
            </a:pPr>
            <a:r>
              <a:rPr lang="es-ES" sz="2000" b="1" dirty="0" smtClean="0"/>
              <a:t>Test</a:t>
            </a:r>
            <a:r>
              <a:rPr lang="es-ES" sz="2000" dirty="0" smtClean="0"/>
              <a:t>: Triangulación superficial Busto (AIN@SHAPE)</a:t>
            </a:r>
          </a:p>
          <a:p>
            <a:pPr lvl="1"/>
            <a:r>
              <a:rPr lang="es-ES" sz="2000" dirty="0" smtClean="0"/>
              <a:t>32002 nodos</a:t>
            </a:r>
          </a:p>
          <a:p>
            <a:pPr lvl="1"/>
            <a:r>
              <a:rPr lang="es-ES" sz="2000" dirty="0" smtClean="0"/>
              <a:t>64000 triángulos</a:t>
            </a:r>
          </a:p>
          <a:p>
            <a:r>
              <a:rPr lang="es-ES" sz="2000" dirty="0" smtClean="0"/>
              <a:t>NETGEN</a:t>
            </a:r>
          </a:p>
          <a:p>
            <a:pPr lvl="1"/>
            <a:r>
              <a:rPr lang="es-ES" sz="2000" dirty="0" smtClean="0"/>
              <a:t>Con/sin </a:t>
            </a:r>
            <a:r>
              <a:rPr lang="es-ES" sz="2000" dirty="0" err="1" smtClean="0"/>
              <a:t>Delaunay</a:t>
            </a:r>
            <a:endParaRPr lang="es-ES" sz="2000" dirty="0" smtClean="0"/>
          </a:p>
          <a:p>
            <a:r>
              <a:rPr lang="es-ES" sz="2000" dirty="0" err="1" smtClean="0"/>
              <a:t>TetGen</a:t>
            </a:r>
            <a:r>
              <a:rPr lang="es-ES" sz="2000" dirty="0" smtClean="0"/>
              <a:t> </a:t>
            </a:r>
          </a:p>
          <a:p>
            <a:pPr lvl="1"/>
            <a:r>
              <a:rPr lang="es-ES" sz="2000" i="1" dirty="0" err="1" smtClean="0"/>
              <a:t>Conformed</a:t>
            </a:r>
            <a:r>
              <a:rPr lang="es-ES" sz="2000" i="1" dirty="0" smtClean="0"/>
              <a:t>/</a:t>
            </a:r>
            <a:r>
              <a:rPr lang="es-ES" sz="2000" i="1" dirty="0" err="1" smtClean="0"/>
              <a:t>Constrained</a:t>
            </a:r>
            <a:endParaRPr lang="es-ES" sz="2000" i="1" dirty="0" smtClean="0"/>
          </a:p>
          <a:p>
            <a:pPr marL="400050"/>
            <a:r>
              <a:rPr lang="es-ES" sz="2000" dirty="0" smtClean="0"/>
              <a:t>Mecano</a:t>
            </a:r>
          </a:p>
          <a:p>
            <a:pPr lvl="1"/>
            <a:r>
              <a:rPr lang="es-ES" sz="2000" dirty="0" smtClean="0"/>
              <a:t>Distancia </a:t>
            </a:r>
            <a:r>
              <a:rPr lang="es-ES" sz="2200" i="1" dirty="0" smtClean="0">
                <a:sym typeface="Symbol"/>
              </a:rPr>
              <a:t></a:t>
            </a:r>
            <a:r>
              <a:rPr lang="es-ES" sz="2000" dirty="0" smtClean="0"/>
              <a:t> </a:t>
            </a:r>
          </a:p>
          <a:p>
            <a:pPr lvl="1"/>
            <a:endParaRPr lang="es-ES" sz="1000" dirty="0" smtClean="0"/>
          </a:p>
          <a:p>
            <a:pPr marL="0" indent="0">
              <a:buNone/>
            </a:pPr>
            <a:r>
              <a:rPr lang="es-ES" sz="2000" b="1" dirty="0" smtClean="0"/>
              <a:t>Criterios</a:t>
            </a:r>
            <a:r>
              <a:rPr lang="es-ES" sz="2000" dirty="0" smtClean="0"/>
              <a:t>: </a:t>
            </a:r>
            <a:r>
              <a:rPr lang="es-ES" sz="2000" i="1" dirty="0" smtClean="0"/>
              <a:t>mean ratio </a:t>
            </a:r>
            <a:r>
              <a:rPr lang="es-ES" sz="2000" dirty="0" smtClean="0"/>
              <a:t>(q1)</a:t>
            </a:r>
            <a:r>
              <a:rPr lang="es-ES" sz="2000" i="1" dirty="0" smtClean="0"/>
              <a:t>, </a:t>
            </a:r>
          </a:p>
          <a:p>
            <a:pPr marL="0" indent="0">
              <a:buNone/>
            </a:pPr>
            <a:r>
              <a:rPr lang="es-ES" sz="2000" i="1" dirty="0" smtClean="0"/>
              <a:t>                </a:t>
            </a:r>
            <a:r>
              <a:rPr lang="es-ES" sz="2000" dirty="0" smtClean="0"/>
              <a:t>número de condición (q2), </a:t>
            </a:r>
          </a:p>
          <a:p>
            <a:pPr marL="0" indent="0">
              <a:buNone/>
            </a:pPr>
            <a:r>
              <a:rPr lang="es-ES" sz="2000" dirty="0" smtClean="0"/>
              <a:t>                ángulo </a:t>
            </a:r>
            <a:r>
              <a:rPr lang="es-ES" sz="2000" dirty="0" err="1" smtClean="0"/>
              <a:t>diédrico</a:t>
            </a:r>
            <a:r>
              <a:rPr lang="es-ES" sz="2000" dirty="0" smtClean="0"/>
              <a:t> (q3)</a:t>
            </a:r>
            <a:endParaRPr lang="es-ES" sz="2000" i="1" dirty="0" smtClean="0"/>
          </a:p>
          <a:p>
            <a:pPr marL="0" indent="0">
              <a:buNone/>
            </a:pPr>
            <a:endParaRPr lang="es-ES" sz="1000" dirty="0" smtClean="0"/>
          </a:p>
          <a:p>
            <a:pPr marL="0" indent="0">
              <a:buNone/>
            </a:pPr>
            <a:r>
              <a:rPr lang="es-ES" sz="2000" b="1" dirty="0" smtClean="0"/>
              <a:t>Tiempo CPU</a:t>
            </a:r>
            <a:r>
              <a:rPr lang="es-ES" sz="2000" dirty="0" smtClean="0"/>
              <a:t>: </a:t>
            </a:r>
            <a:r>
              <a:rPr lang="es-ES" sz="1800" dirty="0" smtClean="0"/>
              <a:t>Dell </a:t>
            </a:r>
            <a:r>
              <a:rPr lang="es-ES" sz="1800" dirty="0" err="1" smtClean="0"/>
              <a:t>Precision</a:t>
            </a:r>
            <a:r>
              <a:rPr lang="es-ES" sz="1800" dirty="0" smtClean="0"/>
              <a:t> 690, 2 Dual </a:t>
            </a:r>
            <a:r>
              <a:rPr lang="es-ES" sz="1800" dirty="0" err="1" smtClean="0"/>
              <a:t>Core</a:t>
            </a:r>
            <a:r>
              <a:rPr lang="es-ES" sz="1800" dirty="0" smtClean="0"/>
              <a:t> </a:t>
            </a:r>
            <a:r>
              <a:rPr lang="es-ES" sz="1800" dirty="0" err="1" smtClean="0"/>
              <a:t>Xeon</a:t>
            </a:r>
            <a:endParaRPr lang="es-ES" sz="1800" dirty="0" smtClean="0"/>
          </a:p>
          <a:p>
            <a:pPr marL="0" indent="0">
              <a:buNone/>
            </a:pPr>
            <a:endParaRPr lang="es-ES" dirty="0" smtClean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508001" y="115888"/>
            <a:ext cx="7332663" cy="576262"/>
          </a:xfrm>
        </p:spPr>
        <p:txBody>
          <a:bodyPr/>
          <a:lstStyle/>
          <a:p>
            <a:r>
              <a:rPr lang="es-ES" dirty="0" smtClean="0"/>
              <a:t>Comparación con NETGEN y </a:t>
            </a:r>
            <a:r>
              <a:rPr lang="es-ES" dirty="0" err="1" smtClean="0"/>
              <a:t>TetGen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72544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 descr="TablaNETGEN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3" t="-1587" r="-25" b="2606"/>
          <a:stretch/>
        </p:blipFill>
        <p:spPr>
          <a:xfrm>
            <a:off x="350489" y="4424164"/>
            <a:ext cx="9208831" cy="1830706"/>
          </a:xfrm>
        </p:spPr>
      </p:pic>
      <p:sp>
        <p:nvSpPr>
          <p:cNvPr id="9" name="CuadroTexto 8"/>
          <p:cNvSpPr txBox="1"/>
          <p:nvPr/>
        </p:nvSpPr>
        <p:spPr>
          <a:xfrm>
            <a:off x="4186875" y="6224364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s-ES" sz="2000" kern="0" dirty="0" smtClean="0">
                <a:solidFill>
                  <a:srgbClr val="000000"/>
                </a:solidFill>
                <a:latin typeface="Trebuchet MS"/>
              </a:rPr>
              <a:t>NETGEN</a:t>
            </a:r>
            <a:endParaRPr lang="es-ES" dirty="0"/>
          </a:p>
        </p:txBody>
      </p:sp>
      <p:pic>
        <p:nvPicPr>
          <p:cNvPr id="10" name="Imagen 9" descr="TablaMeccan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89" y="1471836"/>
            <a:ext cx="9127014" cy="2429088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163707" y="3776092"/>
            <a:ext cx="1045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s-ES" sz="2000" kern="0" dirty="0" smtClean="0">
                <a:solidFill>
                  <a:srgbClr val="000000"/>
                </a:solidFill>
                <a:latin typeface="Trebuchet MS"/>
              </a:rPr>
              <a:t>Mecano</a:t>
            </a:r>
            <a:endParaRPr lang="es-ES" dirty="0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508001" y="115888"/>
            <a:ext cx="7332663" cy="576262"/>
          </a:xfrm>
        </p:spPr>
        <p:txBody>
          <a:bodyPr/>
          <a:lstStyle/>
          <a:p>
            <a:r>
              <a:rPr lang="es-ES" dirty="0" smtClean="0"/>
              <a:t>Comparación con NETGEN y </a:t>
            </a:r>
            <a:r>
              <a:rPr lang="es-ES" dirty="0" err="1" smtClean="0"/>
              <a:t>TetGen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93301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TablaTetGe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32" y="1484537"/>
            <a:ext cx="8736971" cy="484510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187803" y="6237064"/>
            <a:ext cx="1915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s-ES" sz="2000" kern="0" dirty="0" err="1" smtClean="0">
                <a:solidFill>
                  <a:srgbClr val="000000"/>
                </a:solidFill>
                <a:latin typeface="Trebuchet MS"/>
              </a:rPr>
              <a:t>TetGen</a:t>
            </a:r>
            <a:r>
              <a:rPr kumimoji="0" lang="es-ES" sz="2000" kern="0" dirty="0" smtClean="0">
                <a:solidFill>
                  <a:srgbClr val="000000"/>
                </a:solidFill>
                <a:latin typeface="Trebuchet MS"/>
              </a:rPr>
              <a:t> v.1.4.3</a:t>
            </a:r>
            <a:endParaRPr lang="es-ES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Comparación con NETGEN y </a:t>
            </a:r>
            <a:r>
              <a:rPr lang="es-ES" dirty="0" err="1" smtClean="0"/>
              <a:t>TetGen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09133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ean_rati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439733"/>
            <a:ext cx="4101746" cy="2679632"/>
          </a:xfrm>
          <a:prstGeom prst="rect">
            <a:avLst/>
          </a:prstGeom>
        </p:spPr>
      </p:pic>
      <p:pic>
        <p:nvPicPr>
          <p:cNvPr id="5" name="Imagen 4" descr="cond_numb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1442725"/>
            <a:ext cx="4051300" cy="2646675"/>
          </a:xfrm>
          <a:prstGeom prst="rect">
            <a:avLst/>
          </a:prstGeom>
        </p:spPr>
      </p:pic>
      <p:pic>
        <p:nvPicPr>
          <p:cNvPr id="7" name="Imagen 6" descr="dihedrical_angl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893" y="4075432"/>
            <a:ext cx="3967707" cy="2592067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508001" y="115888"/>
            <a:ext cx="7332663" cy="576262"/>
          </a:xfrm>
        </p:spPr>
        <p:txBody>
          <a:bodyPr/>
          <a:lstStyle/>
          <a:p>
            <a:r>
              <a:rPr lang="es-ES" dirty="0" smtClean="0"/>
              <a:t>Comparación con NETGEN y </a:t>
            </a:r>
            <a:r>
              <a:rPr lang="es-ES" dirty="0" err="1" smtClean="0"/>
              <a:t>TetGen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88066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omparis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82" r="7307"/>
          <a:stretch>
            <a:fillRect/>
          </a:stretch>
        </p:blipFill>
        <p:spPr>
          <a:xfrm>
            <a:off x="0" y="1651192"/>
            <a:ext cx="9906000" cy="386976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44904" y="5682085"/>
            <a:ext cx="92688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s-ES" sz="2000" kern="0" dirty="0" smtClean="0">
                <a:solidFill>
                  <a:srgbClr val="000000"/>
                </a:solidFill>
                <a:latin typeface="Trebuchet MS"/>
              </a:rPr>
              <a:t>Polígono de frecuencias acumuladas. </a:t>
            </a:r>
          </a:p>
          <a:p>
            <a:r>
              <a:rPr kumimoji="0" lang="es-ES" sz="2000" b="1" kern="0" dirty="0" smtClean="0">
                <a:solidFill>
                  <a:srgbClr val="0070C0"/>
                </a:solidFill>
                <a:latin typeface="Trebuchet MS"/>
              </a:rPr>
              <a:t>Azul:</a:t>
            </a:r>
            <a:r>
              <a:rPr kumimoji="0" lang="es-ES" sz="2000" kern="0" dirty="0" smtClean="0">
                <a:solidFill>
                  <a:srgbClr val="000000"/>
                </a:solidFill>
                <a:latin typeface="Trebuchet MS"/>
              </a:rPr>
              <a:t> Mecano, </a:t>
            </a:r>
            <a:r>
              <a:rPr kumimoji="0" lang="es-ES" sz="2000" b="1" kern="0" dirty="0" smtClean="0">
                <a:solidFill>
                  <a:srgbClr val="FF0000"/>
                </a:solidFill>
                <a:latin typeface="Trebuchet MS"/>
              </a:rPr>
              <a:t>Rojo:</a:t>
            </a:r>
            <a:r>
              <a:rPr kumimoji="0" lang="es-ES" sz="2000" kern="0" dirty="0" smtClean="0">
                <a:solidFill>
                  <a:srgbClr val="000000"/>
                </a:solidFill>
                <a:latin typeface="Trebuchet MS"/>
              </a:rPr>
              <a:t> NETGEN, Negro: </a:t>
            </a:r>
            <a:r>
              <a:rPr kumimoji="0" lang="es-ES" sz="2000" kern="0" dirty="0" err="1" smtClean="0">
                <a:solidFill>
                  <a:srgbClr val="000000"/>
                </a:solidFill>
                <a:latin typeface="Trebuchet MS"/>
              </a:rPr>
              <a:t>TetGen</a:t>
            </a:r>
            <a:r>
              <a:rPr kumimoji="0" lang="es-ES" sz="2000" kern="0" dirty="0" smtClean="0">
                <a:solidFill>
                  <a:srgbClr val="000000"/>
                </a:solidFill>
                <a:latin typeface="Trebuchet MS"/>
              </a:rPr>
              <a:t> v.1.4.3, </a:t>
            </a:r>
            <a:r>
              <a:rPr kumimoji="0" lang="es-ES" sz="2000" kern="0" dirty="0" smtClean="0">
                <a:solidFill>
                  <a:srgbClr val="CC66FF"/>
                </a:solidFill>
                <a:latin typeface="Trebuchet MS"/>
              </a:rPr>
              <a:t>Magenta:</a:t>
            </a:r>
            <a:r>
              <a:rPr kumimoji="0" lang="es-ES" sz="2000" kern="0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kumimoji="0" lang="es-ES" sz="2000" kern="0" dirty="0" err="1" smtClean="0">
                <a:solidFill>
                  <a:srgbClr val="000000"/>
                </a:solidFill>
                <a:latin typeface="Trebuchet MS"/>
              </a:rPr>
              <a:t>TetGen</a:t>
            </a:r>
            <a:r>
              <a:rPr kumimoji="0" lang="es-ES" sz="2000" kern="0" dirty="0" smtClean="0">
                <a:solidFill>
                  <a:srgbClr val="000000"/>
                </a:solidFill>
                <a:latin typeface="Trebuchet MS"/>
              </a:rPr>
              <a:t> v.1.5.0</a:t>
            </a:r>
            <a:endParaRPr lang="es-ES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08001" y="115888"/>
            <a:ext cx="7332663" cy="576262"/>
          </a:xfrm>
        </p:spPr>
        <p:txBody>
          <a:bodyPr/>
          <a:lstStyle/>
          <a:p>
            <a:r>
              <a:rPr lang="es-ES" dirty="0" smtClean="0"/>
              <a:t>Comparación con NETGEN y </a:t>
            </a:r>
            <a:r>
              <a:rPr lang="es-ES" dirty="0" err="1" smtClean="0"/>
              <a:t>TetGen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69137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Comparación con NETGEN y </a:t>
            </a:r>
            <a:r>
              <a:rPr lang="es-ES" dirty="0" err="1" smtClean="0"/>
              <a:t>TetGen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Imagen 3" descr="Tabla_MF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1" y="2382540"/>
            <a:ext cx="9502545" cy="259228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5254228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s-ES" sz="2000" kern="0" dirty="0" smtClean="0">
                <a:solidFill>
                  <a:srgbClr val="000000"/>
                </a:solidFill>
                <a:latin typeface="Trebuchet MS"/>
              </a:rPr>
              <a:t>Resultados con la misma triangulación superficial (generada por el mecano)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86290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Comparación con NETGEN y </a:t>
            </a:r>
            <a:r>
              <a:rPr lang="es-ES" dirty="0" err="1" smtClean="0"/>
              <a:t>TetGen</a:t>
            </a:r>
            <a:r>
              <a:rPr lang="es-ES" dirty="0" smtClean="0"/>
              <a:t> - Conclusiones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9806" y="1879476"/>
            <a:ext cx="9399494" cy="360692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s-ES" dirty="0" smtClean="0"/>
              <a:t>NETGEN y </a:t>
            </a:r>
            <a:r>
              <a:rPr lang="es-ES" dirty="0" err="1" smtClean="0"/>
              <a:t>TetGen</a:t>
            </a:r>
            <a:r>
              <a:rPr lang="es-ES" dirty="0" smtClean="0"/>
              <a:t> </a:t>
            </a:r>
            <a:r>
              <a:rPr lang="es-ES" b="1" dirty="0" smtClean="0">
                <a:solidFill>
                  <a:srgbClr val="0070C0"/>
                </a:solidFill>
              </a:rPr>
              <a:t>conservan</a:t>
            </a:r>
            <a:r>
              <a:rPr lang="es-ES" dirty="0" smtClean="0"/>
              <a:t> la superficie de entrada. </a:t>
            </a:r>
          </a:p>
          <a:p>
            <a:pPr>
              <a:spcAft>
                <a:spcPts val="1200"/>
              </a:spcAft>
            </a:pPr>
            <a:r>
              <a:rPr lang="es-ES" dirty="0" smtClean="0"/>
              <a:t>Mecano </a:t>
            </a:r>
            <a:r>
              <a:rPr lang="es-ES" b="1" dirty="0" smtClean="0">
                <a:solidFill>
                  <a:srgbClr val="4B89D0"/>
                </a:solidFill>
              </a:rPr>
              <a:t>aproxima</a:t>
            </a:r>
            <a:r>
              <a:rPr lang="es-ES" dirty="0" smtClean="0"/>
              <a:t> la superficie dato.</a:t>
            </a:r>
          </a:p>
          <a:p>
            <a:pPr>
              <a:spcAft>
                <a:spcPts val="1200"/>
              </a:spcAft>
            </a:pPr>
            <a:r>
              <a:rPr lang="es-ES" dirty="0" smtClean="0"/>
              <a:t>Mecano obtiene las mallas de </a:t>
            </a:r>
            <a:r>
              <a:rPr lang="es-ES" b="1" dirty="0" smtClean="0">
                <a:solidFill>
                  <a:srgbClr val="4B89D0"/>
                </a:solidFill>
              </a:rPr>
              <a:t>mejor calidad </a:t>
            </a:r>
            <a:r>
              <a:rPr lang="es-ES" b="1" dirty="0" smtClean="0"/>
              <a:t>a partir de la triangulación dato</a:t>
            </a:r>
            <a:r>
              <a:rPr lang="es-ES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s-ES" dirty="0" smtClean="0">
                <a:solidFill>
                  <a:srgbClr val="000000"/>
                </a:solidFill>
              </a:rPr>
              <a:t>NETGEN obtiene la mejor calidad si parte de la triangulación superficial del mecano.</a:t>
            </a:r>
            <a:endParaRPr lang="es-ES" dirty="0" smtClean="0"/>
          </a:p>
          <a:p>
            <a:pPr>
              <a:spcAft>
                <a:spcPts val="1200"/>
              </a:spcAft>
            </a:pPr>
            <a:r>
              <a:rPr lang="es-ES" dirty="0" err="1" smtClean="0"/>
              <a:t>TetGen</a:t>
            </a:r>
            <a:r>
              <a:rPr lang="es-ES" dirty="0" smtClean="0"/>
              <a:t> es el código </a:t>
            </a:r>
            <a:r>
              <a:rPr lang="es-ES" b="1" dirty="0" smtClean="0">
                <a:solidFill>
                  <a:srgbClr val="0070C0"/>
                </a:solidFill>
              </a:rPr>
              <a:t>más rápido</a:t>
            </a:r>
            <a:r>
              <a:rPr lang="es-ES" b="1" dirty="0" smtClean="0"/>
              <a:t>, en segundo lugar el mecano y después NETGEN</a:t>
            </a:r>
            <a:r>
              <a:rPr lang="es-ES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s-ES" dirty="0" smtClean="0"/>
              <a:t>Las mallas generadas por el mecano admiten el </a:t>
            </a:r>
            <a:r>
              <a:rPr lang="es-ES" b="1" dirty="0" smtClean="0">
                <a:solidFill>
                  <a:srgbClr val="4B89D0"/>
                </a:solidFill>
              </a:rPr>
              <a:t>refinamiento de </a:t>
            </a:r>
            <a:r>
              <a:rPr lang="es-ES" b="1" dirty="0" err="1" smtClean="0">
                <a:solidFill>
                  <a:srgbClr val="4B89D0"/>
                </a:solidFill>
              </a:rPr>
              <a:t>Kossaczky</a:t>
            </a:r>
            <a:r>
              <a:rPr lang="es-ES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s-ES" dirty="0" smtClean="0"/>
              <a:t>El mecano obtiene la </a:t>
            </a:r>
            <a:r>
              <a:rPr lang="es-ES" b="1" dirty="0" err="1" smtClean="0">
                <a:solidFill>
                  <a:srgbClr val="4B89D0"/>
                </a:solidFill>
              </a:rPr>
              <a:t>parametrización</a:t>
            </a:r>
            <a:r>
              <a:rPr lang="es-ES" b="1" dirty="0" smtClean="0">
                <a:solidFill>
                  <a:srgbClr val="4B89D0"/>
                </a:solidFill>
              </a:rPr>
              <a:t> volumétrica</a:t>
            </a:r>
            <a:r>
              <a:rPr lang="es-ES" dirty="0" smtClean="0"/>
              <a:t> del sólido.</a:t>
            </a:r>
          </a:p>
          <a:p>
            <a:pPr>
              <a:spcAft>
                <a:spcPts val="1200"/>
              </a:spcAft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="" xmlns:p14="http://schemas.microsoft.com/office/powerpoint/2010/main" val="286290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Refinamiento Adaptativo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762000" y="1429544"/>
            <a:ext cx="2863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tx1"/>
                </a:solidFill>
              </a:rPr>
              <a:t>Ecuación del Calor: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0" y="2839989"/>
            <a:ext cx="990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>
                <a:solidFill>
                  <a:schemeClr val="tx1"/>
                </a:solidFill>
              </a:rPr>
              <a:t>Algoritmo Adaptativo:  Resolver  </a:t>
            </a:r>
            <a:r>
              <a:rPr lang="es-ES" sz="2200" dirty="0" smtClean="0">
                <a:solidFill>
                  <a:schemeClr val="tx1"/>
                </a:solidFill>
                <a:sym typeface="Symbol"/>
              </a:rPr>
              <a:t></a:t>
            </a:r>
            <a:r>
              <a:rPr lang="es-ES" sz="2200" dirty="0" smtClean="0">
                <a:solidFill>
                  <a:schemeClr val="tx1"/>
                </a:solidFill>
              </a:rPr>
              <a:t>  Estimar </a:t>
            </a:r>
            <a:r>
              <a:rPr lang="es-ES" sz="2200" dirty="0" smtClean="0">
                <a:solidFill>
                  <a:schemeClr val="tx1"/>
                </a:solidFill>
                <a:sym typeface="Symbol"/>
              </a:rPr>
              <a:t></a:t>
            </a:r>
            <a:r>
              <a:rPr lang="es-ES" sz="2200" dirty="0" smtClean="0">
                <a:solidFill>
                  <a:schemeClr val="tx1"/>
                </a:solidFill>
              </a:rPr>
              <a:t> Marcar </a:t>
            </a:r>
            <a:r>
              <a:rPr lang="es-ES" sz="2200" dirty="0" smtClean="0">
                <a:solidFill>
                  <a:schemeClr val="tx1"/>
                </a:solidFill>
                <a:sym typeface="Symbol"/>
              </a:rPr>
              <a:t></a:t>
            </a:r>
            <a:r>
              <a:rPr lang="es-ES" sz="2200" dirty="0" smtClean="0">
                <a:solidFill>
                  <a:schemeClr val="tx1"/>
                </a:solidFill>
              </a:rPr>
              <a:t> Refinar/</a:t>
            </a:r>
            <a:r>
              <a:rPr lang="es-ES" sz="2200" dirty="0" err="1" smtClean="0">
                <a:solidFill>
                  <a:schemeClr val="tx1"/>
                </a:solidFill>
              </a:rPr>
              <a:t>Desrefinar</a:t>
            </a:r>
            <a:endParaRPr lang="es-ES" sz="2200" dirty="0">
              <a:solidFill>
                <a:schemeClr val="tx1"/>
              </a:solidFill>
            </a:endParaRPr>
          </a:p>
        </p:txBody>
      </p:sp>
      <p:pic>
        <p:nvPicPr>
          <p:cNvPr id="7" name="Imagen 6" descr="hea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792" y="1380552"/>
            <a:ext cx="5675912" cy="140074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870399" y="356372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tx1"/>
                </a:solidFill>
              </a:rPr>
              <a:t>Dominio:</a:t>
            </a:r>
            <a:endParaRPr lang="es-ES" sz="2400" b="1" dirty="0">
              <a:solidFill>
                <a:schemeClr val="tx1"/>
              </a:solidFill>
            </a:endParaRPr>
          </a:p>
        </p:txBody>
      </p:sp>
      <p:pic>
        <p:nvPicPr>
          <p:cNvPr id="11" name="Imagen 10" descr="ConejoMesh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897" y="3321368"/>
            <a:ext cx="3590236" cy="3314064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6704665" y="6064596"/>
            <a:ext cx="2090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tx1"/>
                </a:solidFill>
              </a:rPr>
              <a:t>Stanford </a:t>
            </a:r>
            <a:r>
              <a:rPr lang="es-ES" sz="2400" dirty="0" err="1" smtClean="0">
                <a:solidFill>
                  <a:schemeClr val="tx1"/>
                </a:solidFill>
              </a:rPr>
              <a:t>bunny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763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Refinamiento adaptativo - Calidades</a:t>
            </a:r>
            <a:endParaRPr lang="es-ES" dirty="0"/>
          </a:p>
        </p:txBody>
      </p:sp>
      <p:pic>
        <p:nvPicPr>
          <p:cNvPr id="5" name="Imagen 4" descr="quality_12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39" y="1988841"/>
            <a:ext cx="9906000" cy="3414653"/>
          </a:xfrm>
          <a:prstGeom prst="rect">
            <a:avLst/>
          </a:prstGeom>
        </p:spPr>
      </p:pic>
      <p:pic>
        <p:nvPicPr>
          <p:cNvPr id="6" name="Imagen 5" descr="Quality_time_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988841"/>
            <a:ext cx="9906000" cy="3414653"/>
          </a:xfrm>
          <a:prstGeom prst="rect">
            <a:avLst/>
          </a:prstGeom>
        </p:spPr>
      </p:pic>
      <p:pic>
        <p:nvPicPr>
          <p:cNvPr id="7" name="Imagen 6" descr="quality_severa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2103667"/>
            <a:ext cx="9715500" cy="32811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937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Parametrización</a:t>
            </a:r>
            <a:r>
              <a:rPr lang="es-ES" dirty="0" smtClean="0"/>
              <a:t> Volumétrica</a:t>
            </a:r>
            <a:endParaRPr lang="es-ES" dirty="0"/>
          </a:p>
        </p:txBody>
      </p:sp>
      <p:pic>
        <p:nvPicPr>
          <p:cNvPr id="4" name="Imagen 3" descr="ConejoMesh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3" y="2525308"/>
            <a:ext cx="4291829" cy="3961688"/>
          </a:xfrm>
          <a:prstGeom prst="rect">
            <a:avLst/>
          </a:prstGeom>
        </p:spPr>
      </p:pic>
      <p:pic>
        <p:nvPicPr>
          <p:cNvPr id="5" name="Imagen 4" descr="cuboMes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52" y="3173272"/>
            <a:ext cx="3433851" cy="316970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" y="1391445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tx1"/>
                </a:solidFill>
              </a:rPr>
              <a:t>El método del mecano proporciona de forma automática una </a:t>
            </a:r>
            <a:r>
              <a:rPr lang="es-ES" sz="2400" b="1" dirty="0" err="1" smtClean="0">
                <a:solidFill>
                  <a:schemeClr val="tx1"/>
                </a:solidFill>
              </a:rPr>
              <a:t>parametrización</a:t>
            </a:r>
            <a:endParaRPr lang="es-ES" sz="2400" b="1" dirty="0" smtClean="0">
              <a:solidFill>
                <a:schemeClr val="tx1"/>
              </a:solidFill>
            </a:endParaRPr>
          </a:p>
          <a:p>
            <a:pPr algn="l"/>
            <a:r>
              <a:rPr lang="es-ES" sz="2400" b="1" dirty="0" smtClean="0">
                <a:solidFill>
                  <a:schemeClr val="tx1"/>
                </a:solidFill>
              </a:rPr>
              <a:t> volumétrica </a:t>
            </a:r>
            <a:r>
              <a:rPr lang="es-ES" sz="2400" dirty="0" smtClean="0">
                <a:solidFill>
                  <a:schemeClr val="tx1"/>
                </a:solidFill>
              </a:rPr>
              <a:t>que puede emplearse para la construcción de una T-</a:t>
            </a:r>
            <a:r>
              <a:rPr lang="es-ES" sz="2400" dirty="0" err="1" smtClean="0">
                <a:solidFill>
                  <a:schemeClr val="tx1"/>
                </a:solidFill>
              </a:rPr>
              <a:t>mesh</a:t>
            </a:r>
            <a:r>
              <a:rPr lang="es-ES" sz="2400" dirty="0" smtClean="0">
                <a:solidFill>
                  <a:schemeClr val="tx1"/>
                </a:solidFill>
              </a:rPr>
              <a:t> (IGA).</a:t>
            </a:r>
            <a:endParaRPr lang="es-ES" sz="2400" b="1" dirty="0">
              <a:solidFill>
                <a:schemeClr val="tx1"/>
              </a:solidFill>
            </a:endParaRPr>
          </a:p>
        </p:txBody>
      </p:sp>
      <p:pic>
        <p:nvPicPr>
          <p:cNvPr id="10" name="Imagen 9" descr="cuboTmesh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8" y="3245280"/>
            <a:ext cx="3433851" cy="3169709"/>
          </a:xfrm>
          <a:prstGeom prst="rect">
            <a:avLst/>
          </a:prstGeom>
        </p:spPr>
      </p:pic>
      <p:pic>
        <p:nvPicPr>
          <p:cNvPr id="11" name="Imagen 10" descr="ConejoTmesh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069" y="2526556"/>
            <a:ext cx="4292314" cy="3962136"/>
          </a:xfrm>
          <a:prstGeom prst="rect">
            <a:avLst/>
          </a:prstGeom>
        </p:spPr>
      </p:pic>
      <p:sp>
        <p:nvSpPr>
          <p:cNvPr id="12" name="Flecha izquierda y derecha 9"/>
          <p:cNvSpPr/>
          <p:nvPr/>
        </p:nvSpPr>
        <p:spPr>
          <a:xfrm>
            <a:off x="4478496" y="4033664"/>
            <a:ext cx="891540" cy="54864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8134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Contenido</a:t>
            </a:r>
            <a:endParaRPr lang="es-MX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" y="1689100"/>
            <a:ext cx="9906000" cy="48133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>
              <a:spcAft>
                <a:spcPts val="1200"/>
              </a:spcAft>
              <a:buFont typeface="Wingdings" pitchFamily="2" charset="2"/>
              <a:buChar char="q"/>
            </a:pPr>
            <a:r>
              <a:rPr lang="es-ES" sz="2400" dirty="0" smtClean="0">
                <a:solidFill>
                  <a:schemeClr val="tx2"/>
                </a:solidFill>
              </a:rPr>
              <a:t> Introducción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q"/>
            </a:pPr>
            <a:r>
              <a:rPr lang="es-ES" sz="2400" dirty="0" smtClean="0">
                <a:solidFill>
                  <a:schemeClr val="tx2"/>
                </a:solidFill>
              </a:rPr>
              <a:t> Algoritmo del método del mecano</a:t>
            </a:r>
          </a:p>
          <a:p>
            <a:pPr lvl="2">
              <a:spcAft>
                <a:spcPts val="1200"/>
              </a:spcAft>
            </a:pPr>
            <a:r>
              <a:rPr lang="es-ES" sz="2400" dirty="0" err="1" smtClean="0">
                <a:solidFill>
                  <a:schemeClr val="tx2"/>
                </a:solidFill>
              </a:rPr>
              <a:t>Parametrización</a:t>
            </a:r>
            <a:r>
              <a:rPr lang="es-ES" sz="2400" dirty="0" smtClean="0">
                <a:solidFill>
                  <a:schemeClr val="tx2"/>
                </a:solidFill>
              </a:rPr>
              <a:t> de superficies (</a:t>
            </a:r>
            <a:r>
              <a:rPr lang="es-ES" sz="2400" dirty="0" err="1" smtClean="0">
                <a:solidFill>
                  <a:schemeClr val="tx2"/>
                </a:solidFill>
              </a:rPr>
              <a:t>Floater</a:t>
            </a:r>
            <a:r>
              <a:rPr lang="es-ES" sz="2400" dirty="0" smtClean="0">
                <a:solidFill>
                  <a:schemeClr val="tx2"/>
                </a:solidFill>
              </a:rPr>
              <a:t>)</a:t>
            </a:r>
          </a:p>
          <a:p>
            <a:pPr lvl="2">
              <a:spcAft>
                <a:spcPts val="1200"/>
              </a:spcAft>
            </a:pPr>
            <a:r>
              <a:rPr lang="es-ES" sz="2400" dirty="0" smtClean="0">
                <a:solidFill>
                  <a:schemeClr val="tx2"/>
                </a:solidFill>
              </a:rPr>
              <a:t>Regla de refinamiento local de tetraedros (</a:t>
            </a:r>
            <a:r>
              <a:rPr lang="es-ES" sz="2400" dirty="0" err="1" smtClean="0">
                <a:solidFill>
                  <a:schemeClr val="tx2"/>
                </a:solidFill>
              </a:rPr>
              <a:t>Kossaczky</a:t>
            </a:r>
            <a:r>
              <a:rPr lang="es-ES" sz="2400" dirty="0" smtClean="0">
                <a:solidFill>
                  <a:schemeClr val="tx2"/>
                </a:solidFill>
              </a:rPr>
              <a:t>)</a:t>
            </a:r>
          </a:p>
          <a:p>
            <a:pPr lvl="2">
              <a:spcAft>
                <a:spcPts val="1200"/>
              </a:spcAft>
            </a:pPr>
            <a:r>
              <a:rPr lang="es-ES" sz="2400" dirty="0" smtClean="0">
                <a:solidFill>
                  <a:schemeClr val="tx2"/>
                </a:solidFill>
              </a:rPr>
              <a:t>Desenredo y suavizado simultáneo (SUS)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q"/>
            </a:pPr>
            <a:r>
              <a:rPr lang="es-ES" sz="2400" dirty="0" smtClean="0">
                <a:solidFill>
                  <a:schemeClr val="tx2"/>
                </a:solidFill>
              </a:rPr>
              <a:t> Comparación con NETGEN y </a:t>
            </a:r>
            <a:r>
              <a:rPr lang="es-ES" sz="2400" dirty="0" err="1" smtClean="0">
                <a:solidFill>
                  <a:schemeClr val="tx2"/>
                </a:solidFill>
              </a:rPr>
              <a:t>TetGen</a:t>
            </a:r>
            <a:endParaRPr lang="es-ES" sz="2400" dirty="0" smtClean="0">
              <a:solidFill>
                <a:schemeClr val="tx2"/>
              </a:solidFill>
            </a:endParaRPr>
          </a:p>
          <a:p>
            <a:pPr lvl="1">
              <a:spcAft>
                <a:spcPts val="1200"/>
              </a:spcAft>
              <a:buFont typeface="Wingdings" pitchFamily="2" charset="2"/>
              <a:buChar char="q"/>
            </a:pPr>
            <a:r>
              <a:rPr lang="es-ES" sz="2400" dirty="0" smtClean="0">
                <a:solidFill>
                  <a:schemeClr val="tx2"/>
                </a:solidFill>
              </a:rPr>
              <a:t> Refinamiento adaptativo - Adaptación de la malla a la solución 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q"/>
            </a:pPr>
            <a:r>
              <a:rPr lang="es-ES" sz="2400" dirty="0" smtClean="0">
                <a:solidFill>
                  <a:schemeClr val="tx2"/>
                </a:solidFill>
              </a:rPr>
              <a:t> </a:t>
            </a:r>
            <a:r>
              <a:rPr lang="es-ES" sz="2400" dirty="0" err="1" smtClean="0">
                <a:solidFill>
                  <a:schemeClr val="tx2"/>
                </a:solidFill>
              </a:rPr>
              <a:t>Parametrización</a:t>
            </a:r>
            <a:r>
              <a:rPr lang="es-ES" sz="2400" dirty="0" smtClean="0">
                <a:solidFill>
                  <a:schemeClr val="tx2"/>
                </a:solidFill>
              </a:rPr>
              <a:t> volumétrica – Análisis </a:t>
            </a:r>
            <a:r>
              <a:rPr lang="es-ES" sz="2400" dirty="0" err="1" smtClean="0">
                <a:solidFill>
                  <a:schemeClr val="tx2"/>
                </a:solidFill>
              </a:rPr>
              <a:t>isogeométrico</a:t>
            </a:r>
            <a:r>
              <a:rPr lang="es-ES" sz="2400" dirty="0" smtClean="0">
                <a:solidFill>
                  <a:schemeClr val="tx2"/>
                </a:solidFill>
              </a:rPr>
              <a:t> (IGA)</a:t>
            </a:r>
          </a:p>
          <a:p>
            <a:endParaRPr lang="es-ES" dirty="0" smtClean="0">
              <a:solidFill>
                <a:schemeClr val="tx2"/>
              </a:solidFill>
            </a:endParaRPr>
          </a:p>
          <a:p>
            <a:endParaRPr lang="es-E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s-ES" dirty="0" smtClean="0">
              <a:solidFill>
                <a:schemeClr val="tx2"/>
              </a:solidFill>
            </a:endParaRPr>
          </a:p>
          <a:p>
            <a:endParaRPr lang="es-E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585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350489" y="1582277"/>
            <a:ext cx="9377711" cy="50391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b="1" dirty="0" smtClean="0"/>
              <a:t>Conclusiones</a:t>
            </a:r>
          </a:p>
          <a:p>
            <a:pPr lvl="1"/>
            <a:r>
              <a:rPr lang="es-ES" dirty="0" smtClean="0"/>
              <a:t>El mecano es un método </a:t>
            </a:r>
            <a:r>
              <a:rPr lang="es-ES" b="1" dirty="0" smtClean="0">
                <a:solidFill>
                  <a:srgbClr val="0070C0"/>
                </a:solidFill>
              </a:rPr>
              <a:t>eficiente</a:t>
            </a:r>
            <a:r>
              <a:rPr lang="es-ES" dirty="0" smtClean="0"/>
              <a:t> para la generación de mallas adaptadas de tetraedros, que requiere </a:t>
            </a:r>
            <a:r>
              <a:rPr lang="es-ES" b="1" dirty="0" smtClean="0">
                <a:solidFill>
                  <a:srgbClr val="0070C0"/>
                </a:solidFill>
              </a:rPr>
              <a:t>mínima intervención</a:t>
            </a:r>
            <a:r>
              <a:rPr lang="es-ES" b="1" dirty="0" smtClean="0">
                <a:solidFill>
                  <a:schemeClr val="accent1"/>
                </a:solidFill>
              </a:rPr>
              <a:t> </a:t>
            </a:r>
            <a:r>
              <a:rPr lang="es-ES" dirty="0" smtClean="0"/>
              <a:t>de usuario.</a:t>
            </a:r>
          </a:p>
          <a:p>
            <a:pPr lvl="1"/>
            <a:r>
              <a:rPr lang="es-ES" dirty="0" smtClean="0"/>
              <a:t>Claves: </a:t>
            </a:r>
            <a:r>
              <a:rPr lang="es-ES" b="1" dirty="0" err="1" smtClean="0">
                <a:solidFill>
                  <a:srgbClr val="4B89D0"/>
                </a:solidFill>
              </a:rPr>
              <a:t>Parametrización</a:t>
            </a:r>
            <a:r>
              <a:rPr lang="es-ES" dirty="0" smtClean="0"/>
              <a:t>, </a:t>
            </a:r>
            <a:r>
              <a:rPr lang="es-ES" b="1" dirty="0" smtClean="0">
                <a:solidFill>
                  <a:srgbClr val="4B89D0"/>
                </a:solidFill>
              </a:rPr>
              <a:t>Regla de Refinamiento</a:t>
            </a:r>
            <a:r>
              <a:rPr lang="es-ES" dirty="0" smtClean="0"/>
              <a:t>, </a:t>
            </a:r>
            <a:r>
              <a:rPr lang="es-ES" b="1" dirty="0" smtClean="0">
                <a:solidFill>
                  <a:srgbClr val="0070C0"/>
                </a:solidFill>
              </a:rPr>
              <a:t>Desenredo y Suavizado</a:t>
            </a:r>
            <a:r>
              <a:rPr lang="es-ES" dirty="0" smtClean="0"/>
              <a:t> (SUS).</a:t>
            </a:r>
          </a:p>
          <a:p>
            <a:pPr lvl="1"/>
            <a:r>
              <a:rPr lang="es-ES" dirty="0" smtClean="0"/>
              <a:t>El método es </a:t>
            </a:r>
            <a:r>
              <a:rPr lang="es-ES" b="1" dirty="0" smtClean="0">
                <a:solidFill>
                  <a:srgbClr val="4B89D0"/>
                </a:solidFill>
              </a:rPr>
              <a:t>competitivo</a:t>
            </a:r>
            <a:r>
              <a:rPr lang="es-ES" dirty="0" smtClean="0"/>
              <a:t> frente a NETGEN, </a:t>
            </a:r>
            <a:r>
              <a:rPr lang="es-ES" dirty="0" err="1" smtClean="0"/>
              <a:t>TetGen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Las mallas generadas admiten la </a:t>
            </a:r>
            <a:r>
              <a:rPr lang="es-ES" b="1" dirty="0" smtClean="0">
                <a:solidFill>
                  <a:srgbClr val="4B89D0"/>
                </a:solidFill>
              </a:rPr>
              <a:t>bisección de </a:t>
            </a:r>
            <a:r>
              <a:rPr lang="es-ES" b="1" dirty="0" err="1" smtClean="0">
                <a:solidFill>
                  <a:srgbClr val="4B89D0"/>
                </a:solidFill>
              </a:rPr>
              <a:t>Kossazcky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El método proporciona de forma automática una </a:t>
            </a:r>
            <a:r>
              <a:rPr lang="es-ES" b="1" dirty="0" err="1" smtClean="0">
                <a:solidFill>
                  <a:srgbClr val="4B89D0"/>
                </a:solidFill>
              </a:rPr>
              <a:t>parametrización</a:t>
            </a:r>
            <a:r>
              <a:rPr lang="es-ES" b="1" dirty="0" smtClean="0">
                <a:solidFill>
                  <a:srgbClr val="4B89D0"/>
                </a:solidFill>
              </a:rPr>
              <a:t> volumétrica </a:t>
            </a:r>
            <a:r>
              <a:rPr lang="es-ES" dirty="0" smtClean="0"/>
              <a:t>(IGA).</a:t>
            </a:r>
          </a:p>
          <a:p>
            <a:pPr marL="457200" lvl="1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b="1" dirty="0" smtClean="0"/>
              <a:t>Líneas Futuras</a:t>
            </a:r>
          </a:p>
          <a:p>
            <a:pPr lvl="1"/>
            <a:r>
              <a:rPr lang="es-ES" dirty="0" smtClean="0"/>
              <a:t>Generación automática de objetos de género mayor que cero.</a:t>
            </a:r>
          </a:p>
          <a:p>
            <a:pPr lvl="1"/>
            <a:r>
              <a:rPr lang="es-ES" dirty="0" smtClean="0"/>
              <a:t>Integración con CAD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448" y="72445"/>
            <a:ext cx="6133267" cy="1064365"/>
          </a:xfrm>
        </p:spPr>
        <p:txBody>
          <a:bodyPr/>
          <a:lstStyle/>
          <a:p>
            <a:r>
              <a:rPr lang="es-ES" sz="2800" dirty="0" smtClean="0"/>
              <a:t>Conclusiones y Líneas Futuras</a:t>
            </a:r>
            <a:endParaRPr lang="es-ES" sz="2800" dirty="0"/>
          </a:p>
        </p:txBody>
      </p:sp>
    </p:spTree>
    <p:extLst>
      <p:ext uri="{BB962C8B-B14F-4D97-AF65-F5344CB8AC3E}">
        <p14:creationId xmlns="" xmlns:p14="http://schemas.microsoft.com/office/powerpoint/2010/main" val="124413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ChangeArrowheads="1"/>
          </p:cNvSpPr>
          <p:nvPr/>
        </p:nvSpPr>
        <p:spPr bwMode="auto">
          <a:xfrm>
            <a:off x="0" y="6078582"/>
            <a:ext cx="9906000" cy="64928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hlinkClick r:id="rId3"/>
              </a:rPr>
              <a:t>http://www.dca.iusiani.ulpgc.es/proyecto2012-2014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  <a:p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59" name="Rectangle 9"/>
          <p:cNvSpPr>
            <a:spLocks noChangeArrowheads="1"/>
          </p:cNvSpPr>
          <p:nvPr/>
        </p:nvSpPr>
        <p:spPr bwMode="auto">
          <a:xfrm>
            <a:off x="0" y="2772245"/>
            <a:ext cx="9848850" cy="83099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" sz="2400" b="1" dirty="0" smtClean="0">
                <a:solidFill>
                  <a:srgbClr val="FFFFFF"/>
                </a:solidFill>
                <a:latin typeface="Trebuchet MS" pitchFamily="34" charset="0"/>
              </a:rPr>
              <a:t>Comparación del método del mecano con </a:t>
            </a:r>
          </a:p>
          <a:p>
            <a:r>
              <a:rPr lang="es-ES" sz="2400" b="1" dirty="0" smtClean="0">
                <a:solidFill>
                  <a:srgbClr val="FFFFFF"/>
                </a:solidFill>
                <a:latin typeface="Trebuchet MS" pitchFamily="34" charset="0"/>
              </a:rPr>
              <a:t>otras técnicas convencionales de generación de mallas</a:t>
            </a:r>
            <a:endParaRPr lang="en-US" sz="24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9460" name="Rectangle 12"/>
          <p:cNvSpPr>
            <a:spLocks noChangeArrowheads="1"/>
          </p:cNvSpPr>
          <p:nvPr/>
        </p:nvSpPr>
        <p:spPr bwMode="auto">
          <a:xfrm>
            <a:off x="-6351" y="5273675"/>
            <a:ext cx="9906000" cy="64770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es-ES" sz="1800" dirty="0" smtClean="0">
                <a:solidFill>
                  <a:srgbClr val="000000"/>
                </a:solidFill>
                <a:latin typeface="Arial" charset="0"/>
              </a:rPr>
              <a:t>Proyecto del MINECO (España) y FEDER (UE): 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CGL2011-29396-C03-00</a:t>
            </a:r>
          </a:p>
          <a:p>
            <a:r>
              <a:rPr lang="es-ES" sz="1800" dirty="0" smtClean="0">
                <a:solidFill>
                  <a:srgbClr val="000000"/>
                </a:solidFill>
                <a:latin typeface="Arial" charset="0"/>
              </a:rPr>
              <a:t>Proyecto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del CONACYT-SENER (México), </a:t>
            </a:r>
            <a:r>
              <a:rPr lang="es-ES" sz="1800" dirty="0" smtClean="0">
                <a:solidFill>
                  <a:srgbClr val="000000"/>
                </a:solidFill>
                <a:latin typeface="Arial" charset="0"/>
              </a:rPr>
              <a:t>Fondo Sectorial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, refer. 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163723 </a:t>
            </a:r>
          </a:p>
        </p:txBody>
      </p:sp>
      <p:sp>
        <p:nvSpPr>
          <p:cNvPr id="19461" name="Rectangle 13"/>
          <p:cNvSpPr>
            <a:spLocks noChangeArrowheads="1"/>
          </p:cNvSpPr>
          <p:nvPr/>
        </p:nvSpPr>
        <p:spPr bwMode="auto">
          <a:xfrm>
            <a:off x="0" y="3618190"/>
            <a:ext cx="9848850" cy="36933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Trebuchet MS" pitchFamily="34" charset="0"/>
              </a:rPr>
              <a:t>J.M</a:t>
            </a:r>
            <a:r>
              <a:rPr lang="en-US" sz="1800" dirty="0">
                <a:solidFill>
                  <a:srgbClr val="000000"/>
                </a:solidFill>
                <a:latin typeface="Trebuchet MS" pitchFamily="34" charset="0"/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  <a:latin typeface="Trebuchet MS" pitchFamily="34" charset="0"/>
              </a:rPr>
              <a:t>Cascón</a:t>
            </a:r>
            <a:r>
              <a:rPr lang="en-US" sz="1800" baseline="30000" dirty="0" smtClean="0">
                <a:solidFill>
                  <a:srgbClr val="000000"/>
                </a:solidFill>
                <a:latin typeface="Trebuchet MS" pitchFamily="34" charset="0"/>
              </a:rPr>
              <a:t>(1) </a:t>
            </a:r>
            <a:r>
              <a:rPr lang="en-US" sz="1800" dirty="0">
                <a:solidFill>
                  <a:srgbClr val="000000"/>
                </a:solidFill>
                <a:latin typeface="Trebuchet MS" pitchFamily="34" charset="0"/>
              </a:rPr>
              <a:t>, </a:t>
            </a:r>
            <a:r>
              <a:rPr lang="es-ES" sz="1800" dirty="0">
                <a:solidFill>
                  <a:srgbClr val="000000"/>
                </a:solidFill>
                <a:latin typeface="Trebuchet MS" pitchFamily="34" charset="0"/>
              </a:rPr>
              <a:t>E. Rodríguez</a:t>
            </a:r>
            <a:r>
              <a:rPr lang="en-US" sz="1800" baseline="30000" dirty="0" smtClean="0">
                <a:solidFill>
                  <a:srgbClr val="000000"/>
                </a:solidFill>
                <a:latin typeface="Trebuchet MS" pitchFamily="34" charset="0"/>
              </a:rPr>
              <a:t>(2) </a:t>
            </a:r>
            <a:r>
              <a:rPr lang="en-US" sz="1800" dirty="0">
                <a:solidFill>
                  <a:srgbClr val="000000"/>
                </a:solidFill>
                <a:latin typeface="Trebuchet MS" pitchFamily="34" charset="0"/>
              </a:rPr>
              <a:t>, J.M. Escobar</a:t>
            </a:r>
            <a:r>
              <a:rPr lang="en-US" sz="1800" baseline="300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en-US" sz="1800" baseline="30000" dirty="0" smtClean="0">
                <a:solidFill>
                  <a:srgbClr val="000000"/>
                </a:solidFill>
                <a:latin typeface="Trebuchet MS" pitchFamily="34" charset="0"/>
              </a:rPr>
              <a:t>(2) </a:t>
            </a:r>
            <a:r>
              <a:rPr lang="en-US" sz="1800" dirty="0" smtClean="0">
                <a:solidFill>
                  <a:srgbClr val="000000"/>
                </a:solidFill>
                <a:latin typeface="Trebuchet MS" pitchFamily="34" charset="0"/>
              </a:rPr>
              <a:t>, R. Montenegro</a:t>
            </a:r>
            <a:r>
              <a:rPr lang="en-US" sz="1800" baseline="30000" dirty="0" smtClean="0">
                <a:solidFill>
                  <a:srgbClr val="000000"/>
                </a:solidFill>
                <a:latin typeface="Trebuchet MS" pitchFamily="34" charset="0"/>
              </a:rPr>
              <a:t>(2)*</a:t>
            </a:r>
            <a:r>
              <a:rPr lang="en-US" sz="1400" baseline="30000" dirty="0" smtClean="0">
                <a:solidFill>
                  <a:srgbClr val="000000"/>
                </a:solidFill>
                <a:latin typeface="Trebuchet MS" pitchFamily="34" charset="0"/>
              </a:rPr>
              <a:t> </a:t>
            </a:r>
            <a:endParaRPr lang="en-US" sz="1400" baseline="300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9462" name="Rectangle 14"/>
          <p:cNvSpPr>
            <a:spLocks noChangeArrowheads="1"/>
          </p:cNvSpPr>
          <p:nvPr/>
        </p:nvSpPr>
        <p:spPr bwMode="auto">
          <a:xfrm>
            <a:off x="0" y="4024454"/>
            <a:ext cx="9906000" cy="86177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168400" lvl="2" algn="l">
              <a:spcBef>
                <a:spcPct val="20000"/>
              </a:spcBef>
            </a:pPr>
            <a:r>
              <a:rPr lang="es-ES" sz="1400" baseline="30000" dirty="0" smtClean="0">
                <a:solidFill>
                  <a:srgbClr val="010000"/>
                </a:solidFill>
                <a:latin typeface="Trebuchet MS" pitchFamily="34" charset="0"/>
              </a:rPr>
              <a:t>(1)  </a:t>
            </a:r>
            <a:r>
              <a:rPr lang="es-ES" sz="1400" dirty="0" smtClean="0">
                <a:solidFill>
                  <a:srgbClr val="010000"/>
                </a:solidFill>
                <a:latin typeface="Trebuchet MS" pitchFamily="34" charset="0"/>
              </a:rPr>
              <a:t>Departamento de Economía e Historia de la Economía, Universidad de Salamanca, España</a:t>
            </a:r>
          </a:p>
          <a:p>
            <a:pPr marL="1168400" lvl="2" algn="l">
              <a:spcBef>
                <a:spcPct val="20000"/>
              </a:spcBef>
            </a:pPr>
            <a:r>
              <a:rPr lang="es-ES" sz="1400" baseline="30000" dirty="0" smtClean="0">
                <a:solidFill>
                  <a:srgbClr val="010000"/>
                </a:solidFill>
                <a:latin typeface="Trebuchet MS" pitchFamily="34" charset="0"/>
              </a:rPr>
              <a:t>(2)  </a:t>
            </a:r>
            <a:r>
              <a:rPr lang="es-ES" sz="1400" dirty="0" smtClean="0">
                <a:solidFill>
                  <a:srgbClr val="010000"/>
                </a:solidFill>
                <a:latin typeface="Trebuchet MS" pitchFamily="34" charset="0"/>
              </a:rPr>
              <a:t>Instituto Universitario SIANI, Universidad de Las Palmas de Gran Canaria, España</a:t>
            </a:r>
          </a:p>
          <a:p>
            <a:pPr algn="l">
              <a:spcBef>
                <a:spcPct val="20000"/>
              </a:spcBef>
            </a:pPr>
            <a:endParaRPr lang="es-ES" sz="1600" dirty="0">
              <a:solidFill>
                <a:srgbClr val="010000"/>
              </a:solidFill>
              <a:latin typeface="Trebuchet MS" pitchFamily="34" charset="0"/>
            </a:endParaRPr>
          </a:p>
        </p:txBody>
      </p:sp>
      <p:sp>
        <p:nvSpPr>
          <p:cNvPr id="19463" name="Rectangle 4"/>
          <p:cNvSpPr>
            <a:spLocks noChangeArrowheads="1"/>
          </p:cNvSpPr>
          <p:nvPr/>
        </p:nvSpPr>
        <p:spPr bwMode="auto">
          <a:xfrm>
            <a:off x="0" y="4829175"/>
            <a:ext cx="9906000" cy="4000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rgbClr val="010000"/>
                </a:solidFill>
                <a:latin typeface="Arial" charset="0"/>
              </a:rPr>
              <a:t>CMN 2013, 25–28 </a:t>
            </a:r>
            <a:r>
              <a:rPr lang="es-ES" sz="2000" b="1" dirty="0" smtClean="0">
                <a:solidFill>
                  <a:srgbClr val="010000"/>
                </a:solidFill>
                <a:latin typeface="Arial" charset="0"/>
              </a:rPr>
              <a:t>Junio </a:t>
            </a:r>
            <a:r>
              <a:rPr lang="en-US" sz="2000" b="1" dirty="0" smtClean="0">
                <a:solidFill>
                  <a:srgbClr val="010000"/>
                </a:solidFill>
                <a:latin typeface="Arial" charset="0"/>
              </a:rPr>
              <a:t>2013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Bilbao</a:t>
            </a:r>
            <a:r>
              <a:rPr lang="es-ES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España</a:t>
            </a:r>
            <a:r>
              <a:rPr lang="en-US" sz="2000" b="1" dirty="0" smtClean="0">
                <a:solidFill>
                  <a:srgbClr val="010000"/>
                </a:solidFill>
                <a:latin typeface="Arial" charset="0"/>
              </a:rPr>
              <a:t> </a:t>
            </a:r>
            <a:endParaRPr lang="en-US" sz="2000" b="1" dirty="0">
              <a:solidFill>
                <a:srgbClr val="01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</a:t>
            </a:r>
            <a:endParaRPr lang="es-ES" dirty="0"/>
          </a:p>
        </p:txBody>
      </p:sp>
      <p:sp>
        <p:nvSpPr>
          <p:cNvPr id="10" name="Flecha izquierda y derecha 9"/>
          <p:cNvSpPr/>
          <p:nvPr/>
        </p:nvSpPr>
        <p:spPr>
          <a:xfrm>
            <a:off x="4287996" y="2204864"/>
            <a:ext cx="891540" cy="54864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" name="Flecha arriba y abajo 2"/>
          <p:cNvSpPr/>
          <p:nvPr/>
        </p:nvSpPr>
        <p:spPr>
          <a:xfrm rot="2480622">
            <a:off x="6394672" y="4340055"/>
            <a:ext cx="525018" cy="720080"/>
          </a:xfrm>
          <a:prstGeom prst="upDownArrow">
            <a:avLst>
              <a:gd name="adj1" fmla="val 45137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 descr="arma_origina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46" y="1561369"/>
            <a:ext cx="2543822" cy="2772963"/>
          </a:xfrm>
          <a:prstGeom prst="rect">
            <a:avLst/>
          </a:prstGeom>
        </p:spPr>
      </p:pic>
      <p:pic>
        <p:nvPicPr>
          <p:cNvPr id="6" name="Imagen 5" descr="arma_patches_f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38" y="1524178"/>
            <a:ext cx="2542371" cy="2773495"/>
          </a:xfrm>
          <a:prstGeom prst="rect">
            <a:avLst/>
          </a:prstGeom>
        </p:spPr>
      </p:pic>
      <p:pic>
        <p:nvPicPr>
          <p:cNvPr id="7" name="Imagen 6" descr="arma_cube_float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080" y="1562513"/>
            <a:ext cx="2676423" cy="2773495"/>
          </a:xfrm>
          <a:prstGeom prst="rect">
            <a:avLst/>
          </a:prstGeom>
        </p:spPr>
      </p:pic>
      <p:pic>
        <p:nvPicPr>
          <p:cNvPr id="8" name="Imagen 7" descr="arma_cube_kossask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440" y="1597330"/>
            <a:ext cx="2907548" cy="2773495"/>
          </a:xfrm>
          <a:prstGeom prst="rect">
            <a:avLst/>
          </a:prstGeom>
        </p:spPr>
      </p:pic>
      <p:sp>
        <p:nvSpPr>
          <p:cNvPr id="14" name="CuadroTexto 8"/>
          <p:cNvSpPr txBox="1"/>
          <p:nvPr/>
        </p:nvSpPr>
        <p:spPr>
          <a:xfrm>
            <a:off x="180656" y="4842880"/>
            <a:ext cx="2611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</a:pPr>
            <a:r>
              <a:rPr kumimoji="0" lang="es-ES" sz="1800" b="1" kern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Parametrización</a:t>
            </a:r>
            <a:endParaRPr kumimoji="0" lang="es-ES" sz="1800" b="1" kern="0" dirty="0" smtClean="0">
              <a:solidFill>
                <a:srgbClr val="000000"/>
              </a:solidFill>
              <a:latin typeface="Arial Black"/>
              <a:cs typeface="Arial Black"/>
            </a:endParaRPr>
          </a:p>
          <a:p>
            <a:pPr marL="285750" indent="-285750" algn="l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</a:pPr>
            <a:r>
              <a:rPr kumimoji="0" lang="es-ES" sz="1800" b="1" kern="0" dirty="0" smtClean="0">
                <a:solidFill>
                  <a:srgbClr val="000000"/>
                </a:solidFill>
                <a:latin typeface="Arial Black"/>
                <a:cs typeface="Arial Black"/>
              </a:rPr>
              <a:t>Refinamiento</a:t>
            </a:r>
          </a:p>
          <a:p>
            <a:pPr marL="285750" indent="-285750" algn="l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</a:pP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cs typeface="Arial Black"/>
              </a:rPr>
              <a:t>Suavizado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cs typeface="Arial Black"/>
            </a:endParaRPr>
          </a:p>
        </p:txBody>
      </p:sp>
      <p:pic>
        <p:nvPicPr>
          <p:cNvPr id="15" name="Imagen 11" descr="arma_enred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091" y="3746880"/>
            <a:ext cx="2385205" cy="2773495"/>
          </a:xfrm>
          <a:prstGeom prst="rect">
            <a:avLst/>
          </a:prstGeom>
        </p:spPr>
      </p:pic>
      <p:pic>
        <p:nvPicPr>
          <p:cNvPr id="16" name="Imagen 10" descr="arma_surf_fina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486" y="3746880"/>
            <a:ext cx="2385205" cy="27734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552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Algoritmo del Método del Mecano</a:t>
            </a:r>
            <a:endParaRPr lang="es-ES" dirty="0"/>
          </a:p>
        </p:txBody>
      </p:sp>
      <p:graphicFrame>
        <p:nvGraphicFramePr>
          <p:cNvPr id="6" name="Marcador de contenido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97520488"/>
              </p:ext>
            </p:extLst>
          </p:nvPr>
        </p:nvGraphicFramePr>
        <p:xfrm>
          <a:off x="766692" y="181121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8533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8"/>
          <p:cNvSpPr>
            <a:spLocks noChangeArrowheads="1"/>
          </p:cNvSpPr>
          <p:nvPr/>
        </p:nvSpPr>
        <p:spPr bwMode="auto">
          <a:xfrm>
            <a:off x="0" y="1609697"/>
            <a:ext cx="9906000" cy="40011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s-ES_tradnl" sz="2000" dirty="0">
                <a:solidFill>
                  <a:srgbClr val="009999"/>
                </a:solidFill>
                <a:sym typeface="Math1" pitchFamily="2" charset="2"/>
              </a:rPr>
              <a:t>      </a:t>
            </a:r>
            <a:r>
              <a:rPr lang="es-ES_tradnl" sz="2000" dirty="0">
                <a:solidFill>
                  <a:srgbClr val="009999"/>
                </a:solidFill>
                <a:latin typeface="Arial" charset="0"/>
              </a:rPr>
              <a:t> </a:t>
            </a:r>
            <a:r>
              <a:rPr lang="es-ES" sz="2000" dirty="0" smtClean="0">
                <a:solidFill>
                  <a:srgbClr val="009999"/>
                </a:solidFill>
                <a:latin typeface="Arial" charset="0"/>
              </a:rPr>
              <a:t>Cubo inicial y su subdivisión después de tres bisecciones consecutivas</a:t>
            </a:r>
            <a:endParaRPr lang="es-ES" sz="2000" dirty="0">
              <a:solidFill>
                <a:srgbClr val="009999"/>
              </a:solidFill>
              <a:latin typeface="Arial" charset="0"/>
            </a:endParaRPr>
          </a:p>
        </p:txBody>
      </p:sp>
      <p:sp>
        <p:nvSpPr>
          <p:cNvPr id="34819" name="Rectangle 47"/>
          <p:cNvSpPr>
            <a:spLocks noChangeArrowheads="1"/>
          </p:cNvSpPr>
          <p:nvPr/>
        </p:nvSpPr>
        <p:spPr bwMode="auto">
          <a:xfrm>
            <a:off x="468313" y="115888"/>
            <a:ext cx="7724776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l" eaLnBrk="1" hangingPunct="1"/>
            <a:r>
              <a:rPr kumimoji="0" lang="es-ES" sz="2400" b="1" dirty="0" smtClean="0">
                <a:solidFill>
                  <a:srgbClr val="FFFFFF"/>
                </a:solidFill>
                <a:latin typeface="Trebuchet MS" pitchFamily="34" charset="0"/>
              </a:rPr>
              <a:t>Refinamiento local: Algoritmo de </a:t>
            </a:r>
            <a:r>
              <a:rPr kumimoji="0" lang="es-ES" sz="2400" b="1" dirty="0" err="1" smtClean="0">
                <a:solidFill>
                  <a:srgbClr val="FFFFFF"/>
                </a:solidFill>
                <a:latin typeface="Trebuchet MS" pitchFamily="34" charset="0"/>
              </a:rPr>
              <a:t>Kossaczky</a:t>
            </a:r>
            <a:r>
              <a:rPr kumimoji="0" lang="es-ES" sz="2400" b="1" dirty="0" smtClean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kumimoji="0" lang="es-ES" sz="2400" b="1" dirty="0">
                <a:solidFill>
                  <a:srgbClr val="FFFFFF"/>
                </a:solidFill>
                <a:latin typeface="Trebuchet MS" pitchFamily="34" charset="0"/>
              </a:rPr>
              <a:t>(JCAM 1994)</a:t>
            </a:r>
            <a:endParaRPr kumimoji="0" lang="en-US" sz="24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34820" name="Rectangle 48"/>
          <p:cNvSpPr>
            <a:spLocks noChangeArrowheads="1"/>
          </p:cNvSpPr>
          <p:nvPr/>
        </p:nvSpPr>
        <p:spPr bwMode="auto">
          <a:xfrm>
            <a:off x="468313" y="620713"/>
            <a:ext cx="2698175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0" lang="en-US" sz="1800" dirty="0" err="1" smtClean="0">
                <a:solidFill>
                  <a:srgbClr val="C8C8C8"/>
                </a:solidFill>
                <a:latin typeface="Arial" charset="0"/>
              </a:rPr>
              <a:t>Refinemento</a:t>
            </a:r>
            <a:r>
              <a:rPr kumimoji="0" lang="en-US" sz="1800" dirty="0" smtClean="0">
                <a:solidFill>
                  <a:srgbClr val="C8C8C8"/>
                </a:solidFill>
                <a:latin typeface="Arial" charset="0"/>
              </a:rPr>
              <a:t> de un </a:t>
            </a:r>
            <a:r>
              <a:rPr kumimoji="0" lang="en-US" sz="1800" dirty="0" err="1" smtClean="0">
                <a:solidFill>
                  <a:srgbClr val="C8C8C8"/>
                </a:solidFill>
                <a:latin typeface="Arial" charset="0"/>
              </a:rPr>
              <a:t>cubo</a:t>
            </a:r>
            <a:endParaRPr kumimoji="0" lang="en-US" sz="1800" dirty="0">
              <a:solidFill>
                <a:srgbClr val="C8C8C8"/>
              </a:solidFill>
              <a:latin typeface="Arial" charset="0"/>
            </a:endParaRPr>
          </a:p>
        </p:txBody>
      </p:sp>
      <p:sp>
        <p:nvSpPr>
          <p:cNvPr id="34821" name="23 Rectángulo"/>
          <p:cNvSpPr>
            <a:spLocks noChangeArrowheads="1"/>
          </p:cNvSpPr>
          <p:nvPr/>
        </p:nvSpPr>
        <p:spPr bwMode="auto">
          <a:xfrm>
            <a:off x="490538" y="927100"/>
            <a:ext cx="7429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ES" sz="1800" i="1"/>
              <a:t>http://www.alberta-fem.de/</a:t>
            </a:r>
            <a:r>
              <a:rPr lang="es-ES" sz="1800"/>
              <a:t>,  ALBERTA code</a:t>
            </a:r>
          </a:p>
        </p:txBody>
      </p:sp>
      <p:pic>
        <p:nvPicPr>
          <p:cNvPr id="34822" name="Picture 2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712" y="2120900"/>
            <a:ext cx="7951787" cy="431165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68340" y="620713"/>
            <a:ext cx="7930376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0" lang="es-ES" sz="1800" dirty="0" smtClean="0">
                <a:solidFill>
                  <a:srgbClr val="C8C8C8"/>
                </a:solidFill>
                <a:latin typeface="Arial" charset="0"/>
              </a:rPr>
              <a:t>Desde el </a:t>
            </a:r>
            <a:r>
              <a:rPr kumimoji="0" lang="es-ES" sz="1800" i="1" dirty="0" smtClean="0">
                <a:solidFill>
                  <a:srgbClr val="C8C8C8"/>
                </a:solidFill>
                <a:latin typeface="Arial" charset="0"/>
              </a:rPr>
              <a:t>i-</a:t>
            </a:r>
            <a:r>
              <a:rPr kumimoji="0" lang="es-ES" sz="1800" i="1" dirty="0" err="1" smtClean="0">
                <a:solidFill>
                  <a:srgbClr val="C8C8C8"/>
                </a:solidFill>
                <a:latin typeface="Arial" charset="0"/>
              </a:rPr>
              <a:t>ésimo</a:t>
            </a:r>
            <a:r>
              <a:rPr kumimoji="0" lang="es-ES" sz="1800" dirty="0" smtClean="0">
                <a:solidFill>
                  <a:srgbClr val="C8C8C8"/>
                </a:solidFill>
                <a:latin typeface="Arial" charset="0"/>
              </a:rPr>
              <a:t> </a:t>
            </a:r>
            <a:r>
              <a:rPr kumimoji="0" lang="es-ES" sz="1800" dirty="0" err="1" smtClean="0">
                <a:solidFill>
                  <a:srgbClr val="C8C8C8"/>
                </a:solidFill>
                <a:latin typeface="Arial" charset="0"/>
              </a:rPr>
              <a:t>patch</a:t>
            </a:r>
            <a:r>
              <a:rPr kumimoji="0" lang="es-ES" sz="1800" dirty="0" smtClean="0">
                <a:solidFill>
                  <a:srgbClr val="C8C8C8"/>
                </a:solidFill>
                <a:latin typeface="Arial" charset="0"/>
              </a:rPr>
              <a:t> de la triangulación dato a la </a:t>
            </a:r>
            <a:r>
              <a:rPr kumimoji="0" lang="es-ES" sz="1800" i="1" dirty="0" smtClean="0">
                <a:solidFill>
                  <a:srgbClr val="C8C8C8"/>
                </a:solidFill>
                <a:latin typeface="Arial" charset="0"/>
              </a:rPr>
              <a:t>i-</a:t>
            </a:r>
            <a:r>
              <a:rPr kumimoji="0" lang="es-ES" sz="1800" i="1" dirty="0" err="1" smtClean="0">
                <a:solidFill>
                  <a:srgbClr val="C8C8C8"/>
                </a:solidFill>
                <a:latin typeface="Arial" charset="0"/>
              </a:rPr>
              <a:t>ésima</a:t>
            </a:r>
            <a:r>
              <a:rPr kumimoji="0" lang="es-ES" sz="1800" i="1" dirty="0" smtClean="0">
                <a:solidFill>
                  <a:srgbClr val="C8C8C8"/>
                </a:solidFill>
                <a:latin typeface="Arial" charset="0"/>
              </a:rPr>
              <a:t> </a:t>
            </a:r>
            <a:r>
              <a:rPr kumimoji="0" lang="es-ES" sz="1800" dirty="0" smtClean="0">
                <a:solidFill>
                  <a:srgbClr val="C8C8C8"/>
                </a:solidFill>
                <a:latin typeface="Arial" charset="0"/>
              </a:rPr>
              <a:t>cara del</a:t>
            </a:r>
            <a:r>
              <a:rPr kumimoji="0" lang="es-ES" sz="1800" i="1" dirty="0" smtClean="0">
                <a:solidFill>
                  <a:srgbClr val="C8C8C8"/>
                </a:solidFill>
                <a:latin typeface="Arial" charset="0"/>
              </a:rPr>
              <a:t> </a:t>
            </a:r>
            <a:r>
              <a:rPr kumimoji="0" lang="es-ES" sz="1800" dirty="0" smtClean="0">
                <a:solidFill>
                  <a:srgbClr val="C8C8C8"/>
                </a:solidFill>
                <a:latin typeface="Arial" charset="0"/>
              </a:rPr>
              <a:t>mecano</a:t>
            </a:r>
            <a:endParaRPr kumimoji="0" lang="es-ES" sz="1800" i="1" dirty="0">
              <a:solidFill>
                <a:srgbClr val="C8C8C8"/>
              </a:solidFill>
              <a:latin typeface="Arial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68313" y="115888"/>
            <a:ext cx="7724776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l" eaLnBrk="1" hangingPunct="1"/>
            <a:r>
              <a:rPr kumimoji="0" lang="en-US" sz="2400" b="1" dirty="0" err="1" smtClean="0">
                <a:solidFill>
                  <a:schemeClr val="bg1"/>
                </a:solidFill>
                <a:latin typeface="Trebuchet MS" pitchFamily="34" charset="0"/>
              </a:rPr>
              <a:t>Parametrización</a:t>
            </a:r>
            <a:r>
              <a:rPr kumimoji="0" lang="en-US" sz="2400" b="1" dirty="0" smtClean="0">
                <a:solidFill>
                  <a:schemeClr val="bg1"/>
                </a:solidFill>
                <a:latin typeface="Trebuchet MS" pitchFamily="34" charset="0"/>
              </a:rPr>
              <a:t> superficial de </a:t>
            </a:r>
            <a:r>
              <a:rPr kumimoji="0" lang="en-US" sz="2400" b="1" dirty="0">
                <a:solidFill>
                  <a:schemeClr val="bg1"/>
                </a:solidFill>
                <a:latin typeface="Trebuchet MS" pitchFamily="34" charset="0"/>
              </a:rPr>
              <a:t>Floater (CAGD 1997)</a:t>
            </a:r>
          </a:p>
        </p:txBody>
      </p:sp>
      <p:sp>
        <p:nvSpPr>
          <p:cNvPr id="35844" name="166 Rectángulo"/>
          <p:cNvSpPr>
            <a:spLocks noChangeArrowheads="1"/>
          </p:cNvSpPr>
          <p:nvPr/>
        </p:nvSpPr>
        <p:spPr bwMode="auto">
          <a:xfrm>
            <a:off x="466738" y="890632"/>
            <a:ext cx="9439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ES" sz="1800" i="1" dirty="0"/>
              <a:t>http://www.sintef.no/math software</a:t>
            </a:r>
            <a:r>
              <a:rPr lang="es-ES" sz="1800" dirty="0"/>
              <a:t>, </a:t>
            </a:r>
            <a:r>
              <a:rPr lang="en-US" sz="1800" dirty="0" err="1" smtClean="0"/>
              <a:t>GoTools</a:t>
            </a:r>
            <a:r>
              <a:rPr lang="en-US" sz="1800" dirty="0" smtClean="0"/>
              <a:t>, SINTEF </a:t>
            </a:r>
            <a:r>
              <a:rPr lang="en-US" sz="1800" dirty="0"/>
              <a:t>ICT</a:t>
            </a:r>
            <a:endParaRPr lang="es-ES" sz="1800" dirty="0"/>
          </a:p>
        </p:txBody>
      </p:sp>
      <p:pic>
        <p:nvPicPr>
          <p:cNvPr id="35845" name="Picture 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" y="1447800"/>
            <a:ext cx="9683750" cy="520065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146" name="Line 2"/>
          <p:cNvSpPr>
            <a:spLocks noChangeShapeType="1"/>
          </p:cNvSpPr>
          <p:nvPr/>
        </p:nvSpPr>
        <p:spPr bwMode="auto">
          <a:xfrm>
            <a:off x="5997575" y="4256132"/>
            <a:ext cx="1511300" cy="263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26147" name="Line 3"/>
          <p:cNvSpPr>
            <a:spLocks noChangeShapeType="1"/>
          </p:cNvSpPr>
          <p:nvPr/>
        </p:nvSpPr>
        <p:spPr bwMode="auto">
          <a:xfrm>
            <a:off x="7007225" y="5022894"/>
            <a:ext cx="144463" cy="12239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26148" name="Line 4"/>
          <p:cNvSpPr>
            <a:spLocks noChangeShapeType="1"/>
          </p:cNvSpPr>
          <p:nvPr/>
        </p:nvSpPr>
        <p:spPr bwMode="auto">
          <a:xfrm flipH="1">
            <a:off x="7151691" y="5022894"/>
            <a:ext cx="574675" cy="12239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26149" name="Line 5"/>
          <p:cNvSpPr>
            <a:spLocks noChangeShapeType="1"/>
          </p:cNvSpPr>
          <p:nvPr/>
        </p:nvSpPr>
        <p:spPr bwMode="auto">
          <a:xfrm>
            <a:off x="5997581" y="4256132"/>
            <a:ext cx="1009650" cy="7508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26150" name="Line 6"/>
          <p:cNvSpPr>
            <a:spLocks noChangeShapeType="1"/>
          </p:cNvSpPr>
          <p:nvPr/>
        </p:nvSpPr>
        <p:spPr bwMode="auto">
          <a:xfrm flipH="1">
            <a:off x="5997599" y="3870331"/>
            <a:ext cx="1154113" cy="3857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26151" name="Line 7"/>
          <p:cNvSpPr>
            <a:spLocks noChangeShapeType="1"/>
          </p:cNvSpPr>
          <p:nvPr/>
        </p:nvSpPr>
        <p:spPr bwMode="auto">
          <a:xfrm flipH="1">
            <a:off x="7726363" y="4711700"/>
            <a:ext cx="1503362" cy="3111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26152" name="Line 8"/>
          <p:cNvSpPr>
            <a:spLocks noChangeShapeType="1"/>
          </p:cNvSpPr>
          <p:nvPr/>
        </p:nvSpPr>
        <p:spPr bwMode="auto">
          <a:xfrm flipV="1">
            <a:off x="7151691" y="2719432"/>
            <a:ext cx="574675" cy="11509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26153" name="Line 9"/>
          <p:cNvSpPr>
            <a:spLocks noChangeShapeType="1"/>
          </p:cNvSpPr>
          <p:nvPr/>
        </p:nvSpPr>
        <p:spPr bwMode="auto">
          <a:xfrm>
            <a:off x="7726369" y="2719388"/>
            <a:ext cx="287337" cy="132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26154" name="Line 10"/>
          <p:cNvSpPr>
            <a:spLocks noChangeShapeType="1"/>
          </p:cNvSpPr>
          <p:nvPr/>
        </p:nvSpPr>
        <p:spPr bwMode="auto">
          <a:xfrm>
            <a:off x="8013724" y="4040188"/>
            <a:ext cx="1216025" cy="6715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26155" name="Line 11"/>
          <p:cNvSpPr>
            <a:spLocks noChangeShapeType="1"/>
          </p:cNvSpPr>
          <p:nvPr/>
        </p:nvSpPr>
        <p:spPr bwMode="auto">
          <a:xfrm flipV="1">
            <a:off x="7508875" y="2719392"/>
            <a:ext cx="217488" cy="18002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26156" name="Line 12"/>
          <p:cNvSpPr>
            <a:spLocks noChangeShapeType="1"/>
          </p:cNvSpPr>
          <p:nvPr/>
        </p:nvSpPr>
        <p:spPr bwMode="auto">
          <a:xfrm flipH="1" flipV="1">
            <a:off x="7151712" y="3875132"/>
            <a:ext cx="357187" cy="644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26157" name="Line 13"/>
          <p:cNvSpPr>
            <a:spLocks noChangeShapeType="1"/>
          </p:cNvSpPr>
          <p:nvPr/>
        </p:nvSpPr>
        <p:spPr bwMode="auto">
          <a:xfrm flipV="1">
            <a:off x="7007224" y="4519613"/>
            <a:ext cx="501651" cy="508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26158" name="Line 14"/>
          <p:cNvSpPr>
            <a:spLocks noChangeShapeType="1"/>
          </p:cNvSpPr>
          <p:nvPr/>
        </p:nvSpPr>
        <p:spPr bwMode="auto">
          <a:xfrm>
            <a:off x="7508875" y="4519657"/>
            <a:ext cx="217488" cy="5032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26159" name="Line 15"/>
          <p:cNvSpPr>
            <a:spLocks noChangeShapeType="1"/>
          </p:cNvSpPr>
          <p:nvPr/>
        </p:nvSpPr>
        <p:spPr bwMode="auto">
          <a:xfrm flipV="1">
            <a:off x="7508880" y="4040232"/>
            <a:ext cx="504825" cy="4794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26160" name="Line 16"/>
          <p:cNvSpPr>
            <a:spLocks noChangeShapeType="1"/>
          </p:cNvSpPr>
          <p:nvPr/>
        </p:nvSpPr>
        <p:spPr bwMode="auto">
          <a:xfrm>
            <a:off x="7508875" y="4519657"/>
            <a:ext cx="1720850" cy="1920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42" name="Line 17"/>
          <p:cNvSpPr>
            <a:spLocks noChangeShapeType="1"/>
          </p:cNvSpPr>
          <p:nvPr/>
        </p:nvSpPr>
        <p:spPr bwMode="auto">
          <a:xfrm flipV="1">
            <a:off x="916012" y="4049713"/>
            <a:ext cx="1152525" cy="2159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43" name="Line 18"/>
          <p:cNvSpPr>
            <a:spLocks noChangeShapeType="1"/>
          </p:cNvSpPr>
          <p:nvPr/>
        </p:nvSpPr>
        <p:spPr bwMode="auto">
          <a:xfrm>
            <a:off x="1924055" y="5032419"/>
            <a:ext cx="144463" cy="12239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44" name="Line 19"/>
          <p:cNvSpPr>
            <a:spLocks noChangeShapeType="1"/>
          </p:cNvSpPr>
          <p:nvPr/>
        </p:nvSpPr>
        <p:spPr bwMode="auto">
          <a:xfrm flipH="1">
            <a:off x="2068513" y="5032419"/>
            <a:ext cx="576262" cy="12239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45" name="Line 20"/>
          <p:cNvSpPr>
            <a:spLocks noChangeShapeType="1"/>
          </p:cNvSpPr>
          <p:nvPr/>
        </p:nvSpPr>
        <p:spPr bwMode="auto">
          <a:xfrm>
            <a:off x="915988" y="4265657"/>
            <a:ext cx="1008062" cy="7508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46" name="Line 21"/>
          <p:cNvSpPr>
            <a:spLocks noChangeShapeType="1"/>
          </p:cNvSpPr>
          <p:nvPr/>
        </p:nvSpPr>
        <p:spPr bwMode="auto">
          <a:xfrm flipH="1">
            <a:off x="916012" y="3879856"/>
            <a:ext cx="1152525" cy="3857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47" name="Line 22"/>
          <p:cNvSpPr>
            <a:spLocks noChangeShapeType="1"/>
          </p:cNvSpPr>
          <p:nvPr/>
        </p:nvSpPr>
        <p:spPr bwMode="auto">
          <a:xfrm flipH="1">
            <a:off x="2644775" y="4721225"/>
            <a:ext cx="1503363" cy="3111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48" name="Line 23"/>
          <p:cNvSpPr>
            <a:spLocks noChangeShapeType="1"/>
          </p:cNvSpPr>
          <p:nvPr/>
        </p:nvSpPr>
        <p:spPr bwMode="auto">
          <a:xfrm flipV="1">
            <a:off x="2068513" y="2728957"/>
            <a:ext cx="576262" cy="11509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49" name="Line 24"/>
          <p:cNvSpPr>
            <a:spLocks noChangeShapeType="1"/>
          </p:cNvSpPr>
          <p:nvPr/>
        </p:nvSpPr>
        <p:spPr bwMode="auto">
          <a:xfrm>
            <a:off x="2644780" y="2728913"/>
            <a:ext cx="287338" cy="132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50" name="Line 25"/>
          <p:cNvSpPr>
            <a:spLocks noChangeShapeType="1"/>
          </p:cNvSpPr>
          <p:nvPr/>
        </p:nvSpPr>
        <p:spPr bwMode="auto">
          <a:xfrm>
            <a:off x="2932137" y="4049713"/>
            <a:ext cx="1216025" cy="6715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51" name="Line 26"/>
          <p:cNvSpPr>
            <a:spLocks noChangeShapeType="1"/>
          </p:cNvSpPr>
          <p:nvPr/>
        </p:nvSpPr>
        <p:spPr bwMode="auto">
          <a:xfrm flipV="1">
            <a:off x="2068513" y="2728913"/>
            <a:ext cx="576262" cy="132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52" name="Line 27"/>
          <p:cNvSpPr>
            <a:spLocks noChangeShapeType="1"/>
          </p:cNvSpPr>
          <p:nvPr/>
        </p:nvSpPr>
        <p:spPr bwMode="auto">
          <a:xfrm flipH="1" flipV="1">
            <a:off x="2068537" y="3884613"/>
            <a:ext cx="1587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53" name="Line 28"/>
          <p:cNvSpPr>
            <a:spLocks noChangeShapeType="1"/>
          </p:cNvSpPr>
          <p:nvPr/>
        </p:nvSpPr>
        <p:spPr bwMode="auto">
          <a:xfrm flipV="1">
            <a:off x="1924055" y="4073569"/>
            <a:ext cx="144463" cy="9636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54" name="Line 29"/>
          <p:cNvSpPr>
            <a:spLocks noChangeShapeType="1"/>
          </p:cNvSpPr>
          <p:nvPr/>
        </p:nvSpPr>
        <p:spPr bwMode="auto">
          <a:xfrm>
            <a:off x="2068513" y="4073525"/>
            <a:ext cx="576262" cy="958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55" name="Line 30"/>
          <p:cNvSpPr>
            <a:spLocks noChangeShapeType="1"/>
          </p:cNvSpPr>
          <p:nvPr/>
        </p:nvSpPr>
        <p:spPr bwMode="auto">
          <a:xfrm flipV="1">
            <a:off x="2068517" y="4049717"/>
            <a:ext cx="863600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56" name="Line 31"/>
          <p:cNvSpPr>
            <a:spLocks noChangeShapeType="1"/>
          </p:cNvSpPr>
          <p:nvPr/>
        </p:nvSpPr>
        <p:spPr bwMode="auto">
          <a:xfrm>
            <a:off x="2068520" y="4049713"/>
            <a:ext cx="2079625" cy="6715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57" name="Oval 32"/>
          <p:cNvSpPr>
            <a:spLocks noChangeArrowheads="1"/>
          </p:cNvSpPr>
          <p:nvPr/>
        </p:nvSpPr>
        <p:spPr bwMode="auto">
          <a:xfrm>
            <a:off x="4094163" y="4667250"/>
            <a:ext cx="107950" cy="1079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58" name="Oval 33"/>
          <p:cNvSpPr>
            <a:spLocks noChangeArrowheads="1"/>
          </p:cNvSpPr>
          <p:nvPr/>
        </p:nvSpPr>
        <p:spPr bwMode="auto">
          <a:xfrm>
            <a:off x="2590800" y="4991100"/>
            <a:ext cx="107950" cy="1079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59" name="Oval 34"/>
          <p:cNvSpPr>
            <a:spLocks noChangeArrowheads="1"/>
          </p:cNvSpPr>
          <p:nvPr/>
        </p:nvSpPr>
        <p:spPr bwMode="auto">
          <a:xfrm>
            <a:off x="2014538" y="6202363"/>
            <a:ext cx="107950" cy="1079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60" name="Oval 35"/>
          <p:cNvSpPr>
            <a:spLocks noChangeArrowheads="1"/>
          </p:cNvSpPr>
          <p:nvPr/>
        </p:nvSpPr>
        <p:spPr bwMode="auto">
          <a:xfrm>
            <a:off x="1870075" y="4978400"/>
            <a:ext cx="107950" cy="1079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61" name="Oval 36"/>
          <p:cNvSpPr>
            <a:spLocks noChangeArrowheads="1"/>
          </p:cNvSpPr>
          <p:nvPr/>
        </p:nvSpPr>
        <p:spPr bwMode="auto">
          <a:xfrm>
            <a:off x="2590800" y="2674938"/>
            <a:ext cx="107950" cy="1079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62" name="Oval 37"/>
          <p:cNvSpPr>
            <a:spLocks noChangeArrowheads="1"/>
          </p:cNvSpPr>
          <p:nvPr/>
        </p:nvSpPr>
        <p:spPr bwMode="auto">
          <a:xfrm>
            <a:off x="862013" y="4211638"/>
            <a:ext cx="107950" cy="1079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63" name="Oval 38"/>
          <p:cNvSpPr>
            <a:spLocks noChangeArrowheads="1"/>
          </p:cNvSpPr>
          <p:nvPr/>
        </p:nvSpPr>
        <p:spPr bwMode="auto">
          <a:xfrm>
            <a:off x="2014538" y="3803650"/>
            <a:ext cx="107950" cy="1079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64" name="Oval 39"/>
          <p:cNvSpPr>
            <a:spLocks noChangeArrowheads="1"/>
          </p:cNvSpPr>
          <p:nvPr/>
        </p:nvSpPr>
        <p:spPr bwMode="auto">
          <a:xfrm>
            <a:off x="2014538" y="3995738"/>
            <a:ext cx="107950" cy="10795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26184" name="Oval 40"/>
          <p:cNvSpPr>
            <a:spLocks noChangeArrowheads="1"/>
          </p:cNvSpPr>
          <p:nvPr/>
        </p:nvSpPr>
        <p:spPr bwMode="auto">
          <a:xfrm>
            <a:off x="5943600" y="4202113"/>
            <a:ext cx="107950" cy="1079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26185" name="Oval 41"/>
          <p:cNvSpPr>
            <a:spLocks noChangeArrowheads="1"/>
          </p:cNvSpPr>
          <p:nvPr/>
        </p:nvSpPr>
        <p:spPr bwMode="auto">
          <a:xfrm>
            <a:off x="7096125" y="6192838"/>
            <a:ext cx="107950" cy="1079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26186" name="Oval 42"/>
          <p:cNvSpPr>
            <a:spLocks noChangeArrowheads="1"/>
          </p:cNvSpPr>
          <p:nvPr/>
        </p:nvSpPr>
        <p:spPr bwMode="auto">
          <a:xfrm>
            <a:off x="7096125" y="3821113"/>
            <a:ext cx="107950" cy="1079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26187" name="Oval 43"/>
          <p:cNvSpPr>
            <a:spLocks noChangeArrowheads="1"/>
          </p:cNvSpPr>
          <p:nvPr/>
        </p:nvSpPr>
        <p:spPr bwMode="auto">
          <a:xfrm>
            <a:off x="7672388" y="2674938"/>
            <a:ext cx="107950" cy="1079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26188" name="Oval 44"/>
          <p:cNvSpPr>
            <a:spLocks noChangeArrowheads="1"/>
          </p:cNvSpPr>
          <p:nvPr/>
        </p:nvSpPr>
        <p:spPr bwMode="auto">
          <a:xfrm>
            <a:off x="6951663" y="4973638"/>
            <a:ext cx="107950" cy="1079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26189" name="Oval 45"/>
          <p:cNvSpPr>
            <a:spLocks noChangeArrowheads="1"/>
          </p:cNvSpPr>
          <p:nvPr/>
        </p:nvSpPr>
        <p:spPr bwMode="auto">
          <a:xfrm>
            <a:off x="7959726" y="3986213"/>
            <a:ext cx="107950" cy="1079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26190" name="Oval 46"/>
          <p:cNvSpPr>
            <a:spLocks noChangeArrowheads="1"/>
          </p:cNvSpPr>
          <p:nvPr/>
        </p:nvSpPr>
        <p:spPr bwMode="auto">
          <a:xfrm>
            <a:off x="9121775" y="4657725"/>
            <a:ext cx="107950" cy="1079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26191" name="Oval 47"/>
          <p:cNvSpPr>
            <a:spLocks noChangeArrowheads="1"/>
          </p:cNvSpPr>
          <p:nvPr/>
        </p:nvSpPr>
        <p:spPr bwMode="auto">
          <a:xfrm>
            <a:off x="7672388" y="4973638"/>
            <a:ext cx="107950" cy="1079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26192" name="Oval 48"/>
          <p:cNvSpPr>
            <a:spLocks noChangeArrowheads="1"/>
          </p:cNvSpPr>
          <p:nvPr/>
        </p:nvSpPr>
        <p:spPr bwMode="auto">
          <a:xfrm>
            <a:off x="7454900" y="4465638"/>
            <a:ext cx="109538" cy="10795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74" name="Text Box 49"/>
          <p:cNvSpPr txBox="1">
            <a:spLocks noChangeArrowheads="1"/>
          </p:cNvSpPr>
          <p:nvPr/>
        </p:nvSpPr>
        <p:spPr bwMode="auto">
          <a:xfrm>
            <a:off x="382612" y="3051175"/>
            <a:ext cx="1292225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 b="1" i="1" dirty="0" smtClean="0">
                <a:solidFill>
                  <a:srgbClr val="000000"/>
                </a:solidFill>
                <a:latin typeface="Arial" charset="0"/>
              </a:rPr>
              <a:t>Nodo libre</a:t>
            </a:r>
            <a:endParaRPr lang="es-ES_tradnl" sz="140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75" name="Oval 50"/>
          <p:cNvSpPr>
            <a:spLocks noChangeArrowheads="1"/>
          </p:cNvSpPr>
          <p:nvPr/>
        </p:nvSpPr>
        <p:spPr bwMode="auto">
          <a:xfrm>
            <a:off x="2879749" y="3995738"/>
            <a:ext cx="106363" cy="1079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76" name="Text Box 51"/>
          <p:cNvSpPr txBox="1">
            <a:spLocks noChangeArrowheads="1"/>
          </p:cNvSpPr>
          <p:nvPr/>
        </p:nvSpPr>
        <p:spPr bwMode="auto">
          <a:xfrm>
            <a:off x="87337" y="1536298"/>
            <a:ext cx="3163887" cy="47705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s-ES_tradnl" sz="2500" b="1" dirty="0" smtClean="0">
                <a:solidFill>
                  <a:srgbClr val="CC3300"/>
                </a:solidFill>
                <a:latin typeface="Arial" charset="0"/>
              </a:rPr>
              <a:t>Optimización</a:t>
            </a:r>
            <a:r>
              <a:rPr lang="en-GB" sz="2500" b="1" dirty="0" smtClean="0">
                <a:solidFill>
                  <a:srgbClr val="CC3300"/>
                </a:solidFill>
                <a:latin typeface="Arial" charset="0"/>
              </a:rPr>
              <a:t> local</a:t>
            </a:r>
            <a:endParaRPr lang="en-GB" sz="2500" b="1" dirty="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1926196" name="Text Box 52"/>
          <p:cNvSpPr txBox="1">
            <a:spLocks noChangeArrowheads="1"/>
          </p:cNvSpPr>
          <p:nvPr/>
        </p:nvSpPr>
        <p:spPr bwMode="auto">
          <a:xfrm>
            <a:off x="4732338" y="3046457"/>
            <a:ext cx="1744662" cy="52322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 i="1" dirty="0" smtClean="0">
                <a:solidFill>
                  <a:srgbClr val="000000"/>
                </a:solidFill>
                <a:latin typeface="Arial" charset="0"/>
              </a:rPr>
              <a:t>Nueva posición del nodo libre</a:t>
            </a:r>
            <a:endParaRPr lang="es-ES" sz="140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78" name="Rectangle 53"/>
          <p:cNvSpPr>
            <a:spLocks noChangeArrowheads="1"/>
          </p:cNvSpPr>
          <p:nvPr/>
        </p:nvSpPr>
        <p:spPr bwMode="auto">
          <a:xfrm>
            <a:off x="2105465" y="3708404"/>
            <a:ext cx="532518" cy="36933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500" b="1" i="1" dirty="0" smtClean="0">
                <a:solidFill>
                  <a:srgbClr val="000000"/>
                </a:solidFill>
                <a:latin typeface="Arial" charset="0"/>
              </a:rPr>
              <a:t>v</a:t>
            </a:r>
            <a:r>
              <a:rPr lang="en-GB" sz="1400" b="1" i="1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GB" sz="1800" b="1" dirty="0" smtClean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1400" b="1" i="1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GB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26198" name="Rectangle 54"/>
          <p:cNvSpPr>
            <a:spLocks noChangeArrowheads="1"/>
          </p:cNvSpPr>
          <p:nvPr/>
        </p:nvSpPr>
        <p:spPr bwMode="auto">
          <a:xfrm>
            <a:off x="7610948" y="4214857"/>
            <a:ext cx="526106" cy="36933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500" b="1" i="1" dirty="0" smtClean="0">
                <a:solidFill>
                  <a:srgbClr val="000000"/>
                </a:solidFill>
                <a:latin typeface="Arial" charset="0"/>
              </a:rPr>
              <a:t>v</a:t>
            </a:r>
            <a:r>
              <a:rPr lang="en-GB" sz="1400" b="1" i="1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GB" sz="1800" b="1" dirty="0" smtClean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1400" b="1" i="1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GB" sz="1400" b="1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080" name="AutoShape 55"/>
          <p:cNvCxnSpPr>
            <a:cxnSpLocks noChangeShapeType="1"/>
            <a:stCxn id="1074" idx="2"/>
            <a:endCxn id="1064" idx="2"/>
          </p:cNvCxnSpPr>
          <p:nvPr/>
        </p:nvCxnSpPr>
        <p:spPr bwMode="auto">
          <a:xfrm rot="16200000" flipH="1">
            <a:off x="1169988" y="3214688"/>
            <a:ext cx="693738" cy="976313"/>
          </a:xfrm>
          <a:prstGeom prst="curvedConnector2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926200" name="AutoShape 56"/>
          <p:cNvCxnSpPr>
            <a:cxnSpLocks noChangeShapeType="1"/>
            <a:stCxn id="1926196" idx="2"/>
            <a:endCxn id="1926192" idx="1"/>
          </p:cNvCxnSpPr>
          <p:nvPr/>
        </p:nvCxnSpPr>
        <p:spPr bwMode="auto">
          <a:xfrm rot="16200000" flipH="1">
            <a:off x="6081920" y="3092426"/>
            <a:ext cx="911770" cy="1866272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082" name="Text Box 57"/>
          <p:cNvSpPr txBox="1">
            <a:spLocks noChangeArrowheads="1"/>
          </p:cNvSpPr>
          <p:nvPr/>
        </p:nvSpPr>
        <p:spPr bwMode="auto">
          <a:xfrm>
            <a:off x="3363914" y="1479552"/>
            <a:ext cx="6272212" cy="707886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b="1" i="1" dirty="0" err="1" smtClean="0">
                <a:solidFill>
                  <a:srgbClr val="FF0000"/>
                </a:solidFill>
                <a:latin typeface="Arial" charset="0"/>
              </a:rPr>
              <a:t>Objectivo</a:t>
            </a:r>
            <a:r>
              <a:rPr lang="es-ES_tradnl" sz="2000" b="1" i="1" dirty="0" smtClean="0">
                <a:solidFill>
                  <a:srgbClr val="FF0000"/>
                </a:solidFill>
                <a:latin typeface="Arial" charset="0"/>
              </a:rPr>
              <a:t>: </a:t>
            </a:r>
            <a:r>
              <a:rPr lang="es-ES_tradnl" sz="2000" b="1" i="1" dirty="0" smtClean="0">
                <a:solidFill>
                  <a:srgbClr val="000000"/>
                </a:solidFill>
                <a:latin typeface="Arial" charset="0"/>
              </a:rPr>
              <a:t>Mejorar la calidad de la </a:t>
            </a:r>
            <a:r>
              <a:rPr lang="es-ES_tradnl" sz="2000" b="1" i="1" dirty="0" err="1" smtClean="0">
                <a:solidFill>
                  <a:srgbClr val="000000"/>
                </a:solidFill>
                <a:latin typeface="Arial" charset="0"/>
              </a:rPr>
              <a:t>submalla</a:t>
            </a:r>
            <a:r>
              <a:rPr lang="es-ES_tradnl" sz="2000" b="1" i="1" dirty="0" smtClean="0">
                <a:solidFill>
                  <a:srgbClr val="000000"/>
                </a:solidFill>
                <a:latin typeface="Arial" charset="0"/>
              </a:rPr>
              <a:t> local</a:t>
            </a:r>
          </a:p>
          <a:p>
            <a:pPr>
              <a:spcBef>
                <a:spcPts val="0"/>
              </a:spcBef>
            </a:pPr>
            <a:r>
              <a:rPr lang="es-ES_tradnl" sz="2000" b="1" i="1" dirty="0" smtClean="0">
                <a:solidFill>
                  <a:srgbClr val="000000"/>
                </a:solidFill>
                <a:latin typeface="Arial" charset="0"/>
              </a:rPr>
              <a:t>                    N(v) minimizando una función objetivo</a:t>
            </a:r>
            <a:r>
              <a:rPr lang="es-ES_tradnl" sz="2000" b="1" i="1" dirty="0" smtClean="0">
                <a:solidFill>
                  <a:srgbClr val="FF0000"/>
                </a:solidFill>
                <a:latin typeface="Arial" charset="0"/>
              </a:rPr>
              <a:t> </a:t>
            </a:r>
            <a:endParaRPr lang="es-ES_tradnl" sz="2000" b="1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83" name="Text Box 58"/>
          <p:cNvSpPr txBox="1">
            <a:spLocks noChangeArrowheads="1"/>
          </p:cNvSpPr>
          <p:nvPr/>
        </p:nvSpPr>
        <p:spPr bwMode="auto">
          <a:xfrm>
            <a:off x="1443425" y="6357960"/>
            <a:ext cx="1848411" cy="30777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 b="1" i="1" dirty="0" err="1" smtClean="0">
                <a:solidFill>
                  <a:srgbClr val="000000"/>
                </a:solidFill>
                <a:latin typeface="Arial" charset="0"/>
              </a:rPr>
              <a:t>Submalla</a:t>
            </a:r>
            <a:r>
              <a:rPr lang="es-ES_tradnl" sz="1400" b="1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1400" b="1" i="1" dirty="0" smtClean="0">
                <a:solidFill>
                  <a:srgbClr val="000000"/>
                </a:solidFill>
                <a:latin typeface="Arial" charset="0"/>
              </a:rPr>
              <a:t>local </a:t>
            </a:r>
            <a:r>
              <a:rPr lang="en-GB" sz="1400" b="1" i="1" dirty="0">
                <a:solidFill>
                  <a:srgbClr val="000000"/>
                </a:solidFill>
                <a:latin typeface="Arial" charset="0"/>
              </a:rPr>
              <a:t>N(v) </a:t>
            </a:r>
          </a:p>
        </p:txBody>
      </p:sp>
      <p:sp>
        <p:nvSpPr>
          <p:cNvPr id="1926203" name="AutoShape 59"/>
          <p:cNvSpPr>
            <a:spLocks noChangeArrowheads="1"/>
          </p:cNvSpPr>
          <p:nvPr/>
        </p:nvSpPr>
        <p:spPr bwMode="auto">
          <a:xfrm flipH="1">
            <a:off x="4772049" y="4222750"/>
            <a:ext cx="574675" cy="192088"/>
          </a:xfrm>
          <a:prstGeom prst="leftArrow">
            <a:avLst>
              <a:gd name="adj1" fmla="val 50000"/>
              <a:gd name="adj2" fmla="val 74793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1026" name="Object 62"/>
          <p:cNvGraphicFramePr>
            <a:graphicFrameLocks noChangeAspect="1"/>
          </p:cNvGraphicFramePr>
          <p:nvPr/>
        </p:nvGraphicFramePr>
        <p:xfrm>
          <a:off x="400074" y="1588"/>
          <a:ext cx="112713" cy="176212"/>
        </p:xfrm>
        <a:graphic>
          <a:graphicData uri="http://schemas.openxmlformats.org/presentationml/2006/ole">
            <p:oleObj spid="_x0000_s1026" name="Equation" r:id="rId4" imgW="114120" imgH="177480" progId="Equation.DSMT4">
              <p:embed/>
            </p:oleObj>
          </a:graphicData>
        </a:graphic>
      </p:graphicFrame>
      <p:sp>
        <p:nvSpPr>
          <p:cNvPr id="1085" name="Line 63"/>
          <p:cNvSpPr>
            <a:spLocks noChangeShapeType="1"/>
          </p:cNvSpPr>
          <p:nvPr/>
        </p:nvSpPr>
        <p:spPr bwMode="auto">
          <a:xfrm>
            <a:off x="2076450" y="4110038"/>
            <a:ext cx="0" cy="20955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26208" name="Line 64"/>
          <p:cNvSpPr>
            <a:spLocks noChangeShapeType="1"/>
          </p:cNvSpPr>
          <p:nvPr/>
        </p:nvSpPr>
        <p:spPr bwMode="auto">
          <a:xfrm flipH="1">
            <a:off x="7159630" y="4578394"/>
            <a:ext cx="338138" cy="161607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87" name="Rectangle 65"/>
          <p:cNvSpPr>
            <a:spLocks noChangeArrowheads="1"/>
          </p:cNvSpPr>
          <p:nvPr/>
        </p:nvSpPr>
        <p:spPr bwMode="auto">
          <a:xfrm>
            <a:off x="468313" y="620714"/>
            <a:ext cx="8101770" cy="58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0" lang="es-ES_tradnl" sz="1800" dirty="0" smtClean="0">
                <a:solidFill>
                  <a:srgbClr val="C8C8C8"/>
                </a:solidFill>
                <a:latin typeface="Arial" charset="0"/>
              </a:rPr>
              <a:t>Optimización de mallas de tetraedros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0" lang="es-ES_tradnl" sz="1600" dirty="0" smtClean="0">
                <a:latin typeface="Arial" charset="0"/>
              </a:rPr>
              <a:t>Código libre</a:t>
            </a:r>
            <a:r>
              <a:rPr kumimoji="0" lang="en-GB" sz="1600" dirty="0" smtClean="0">
                <a:latin typeface="Arial" charset="0"/>
              </a:rPr>
              <a:t> SUS : </a:t>
            </a:r>
            <a:r>
              <a:rPr kumimoji="0" lang="es-ES_tradnl" sz="1600" dirty="0" smtClean="0">
                <a:latin typeface="Arial" charset="0"/>
              </a:rPr>
              <a:t>Disponible</a:t>
            </a:r>
            <a:r>
              <a:rPr kumimoji="0" lang="en-GB" sz="1600" dirty="0" smtClean="0">
                <a:latin typeface="Arial" charset="0"/>
              </a:rPr>
              <a:t> en </a:t>
            </a:r>
            <a:r>
              <a:rPr kumimoji="0" lang="en-GB" sz="1600" dirty="0">
                <a:latin typeface="Arial" charset="0"/>
              </a:rPr>
              <a:t>http://</a:t>
            </a:r>
            <a:r>
              <a:rPr kumimoji="0" lang="en-GB" sz="1600" dirty="0" smtClean="0">
                <a:latin typeface="Arial" charset="0"/>
              </a:rPr>
              <a:t>www.dca.iusiani.ulpgc.es/proyecto2012-2014</a:t>
            </a:r>
            <a:endParaRPr kumimoji="0" lang="en-GB" sz="1600" dirty="0">
              <a:latin typeface="Arial" charset="0"/>
            </a:endParaRPr>
          </a:p>
        </p:txBody>
      </p:sp>
      <p:sp>
        <p:nvSpPr>
          <p:cNvPr id="1088" name="Rectangle 66"/>
          <p:cNvSpPr>
            <a:spLocks noChangeArrowheads="1"/>
          </p:cNvSpPr>
          <p:nvPr/>
        </p:nvSpPr>
        <p:spPr bwMode="auto">
          <a:xfrm>
            <a:off x="468336" y="115888"/>
            <a:ext cx="80343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l" eaLnBrk="1" hangingPunct="1"/>
            <a:r>
              <a:rPr kumimoji="0" lang="es-ES" sz="2400" b="1" dirty="0" smtClean="0">
                <a:solidFill>
                  <a:schemeClr val="bg1"/>
                </a:solidFill>
                <a:latin typeface="Trebuchet MS" pitchFamily="34" charset="0"/>
              </a:rPr>
              <a:t>Desenredo y Suavizado Simultáneo </a:t>
            </a:r>
            <a:r>
              <a:rPr kumimoji="0" lang="en-US" sz="2400" b="1" dirty="0" smtClean="0">
                <a:solidFill>
                  <a:schemeClr val="bg1"/>
                </a:solidFill>
                <a:latin typeface="Trebuchet MS" pitchFamily="34" charset="0"/>
              </a:rPr>
              <a:t>(</a:t>
            </a:r>
            <a:r>
              <a:rPr kumimoji="0" lang="en-US" sz="2400" b="1" dirty="0">
                <a:solidFill>
                  <a:schemeClr val="bg1"/>
                </a:solidFill>
                <a:latin typeface="Trebuchet MS" pitchFamily="34" charset="0"/>
              </a:rPr>
              <a:t>CMAME 2003)</a:t>
            </a:r>
          </a:p>
        </p:txBody>
      </p:sp>
      <p:pic>
        <p:nvPicPr>
          <p:cNvPr id="1089" name="Picture 6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6525" y="5305425"/>
            <a:ext cx="2420938" cy="100965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2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92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92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92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92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92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92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92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92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92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92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92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92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92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92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92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92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192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92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92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192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192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192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192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192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192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192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1926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46" grpId="0" animBg="1"/>
      <p:bldP spid="1926147" grpId="0" animBg="1"/>
      <p:bldP spid="1926148" grpId="0" animBg="1"/>
      <p:bldP spid="1926149" grpId="0" animBg="1"/>
      <p:bldP spid="1926150" grpId="0" animBg="1"/>
      <p:bldP spid="1926151" grpId="0" animBg="1"/>
      <p:bldP spid="1926152" grpId="0" animBg="1"/>
      <p:bldP spid="1926153" grpId="0" animBg="1"/>
      <p:bldP spid="1926154" grpId="0" animBg="1"/>
      <p:bldP spid="1926155" grpId="0" animBg="1"/>
      <p:bldP spid="1926156" grpId="0" animBg="1"/>
      <p:bldP spid="1926157" grpId="0" animBg="1"/>
      <p:bldP spid="1926158" grpId="0" animBg="1"/>
      <p:bldP spid="1926159" grpId="0" animBg="1"/>
      <p:bldP spid="1926160" grpId="0" animBg="1"/>
      <p:bldP spid="1926184" grpId="0" animBg="1"/>
      <p:bldP spid="1926185" grpId="0" animBg="1"/>
      <p:bldP spid="1926186" grpId="0" animBg="1"/>
      <p:bldP spid="1926187" grpId="0" animBg="1"/>
      <p:bldP spid="1926188" grpId="0" animBg="1"/>
      <p:bldP spid="1926189" grpId="0" animBg="1"/>
      <p:bldP spid="1926190" grpId="0" animBg="1"/>
      <p:bldP spid="1926191" grpId="0" animBg="1"/>
      <p:bldP spid="1926192" grpId="0" animBg="1"/>
      <p:bldP spid="1926196" grpId="0"/>
      <p:bldP spid="1926198" grpId="0"/>
      <p:bldP spid="1926203" grpId="0" animBg="1"/>
      <p:bldP spid="192620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Comparación con NETGEN y </a:t>
            </a:r>
            <a:r>
              <a:rPr lang="es-ES" dirty="0" err="1" smtClean="0"/>
              <a:t>TetGen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15901" y="1600200"/>
            <a:ext cx="4864099" cy="4997450"/>
          </a:xfrm>
        </p:spPr>
        <p:txBody>
          <a:bodyPr/>
          <a:lstStyle/>
          <a:p>
            <a:r>
              <a:rPr lang="es-ES" dirty="0" smtClean="0"/>
              <a:t>NETGEN</a:t>
            </a:r>
          </a:p>
          <a:p>
            <a:r>
              <a:rPr lang="es-ES" dirty="0" smtClean="0"/>
              <a:t>J. </a:t>
            </a:r>
            <a:r>
              <a:rPr lang="es-ES" dirty="0" err="1" smtClean="0"/>
              <a:t>Schöberl</a:t>
            </a:r>
            <a:endParaRPr lang="es-ES" dirty="0" smtClean="0"/>
          </a:p>
          <a:p>
            <a:r>
              <a:rPr lang="es-ES" dirty="0" smtClean="0"/>
              <a:t>Generador 2d-3d</a:t>
            </a:r>
          </a:p>
          <a:p>
            <a:r>
              <a:rPr lang="es-ES" i="1" dirty="0" smtClean="0"/>
              <a:t>Método de avance frontal</a:t>
            </a:r>
            <a:r>
              <a:rPr lang="es-ES" dirty="0" smtClean="0"/>
              <a:t>, </a:t>
            </a:r>
            <a:r>
              <a:rPr lang="es-ES" dirty="0" err="1" smtClean="0"/>
              <a:t>Delaunay</a:t>
            </a:r>
            <a:endParaRPr lang="es-ES" dirty="0" smtClean="0"/>
          </a:p>
          <a:p>
            <a:r>
              <a:rPr lang="es-ES" dirty="0" smtClean="0"/>
              <a:t>Módulos de optimización </a:t>
            </a:r>
          </a:p>
          <a:p>
            <a:r>
              <a:rPr lang="es-ES" dirty="0" smtClean="0"/>
              <a:t>C++</a:t>
            </a:r>
            <a:endParaRPr lang="es-ES" dirty="0"/>
          </a:p>
        </p:txBody>
      </p:sp>
      <p:pic>
        <p:nvPicPr>
          <p:cNvPr id="6" name="Marcador de contenido 5" descr="NETGEN_11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33" r="12433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14614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err="1" smtClean="0"/>
              <a:t>TetGen</a:t>
            </a:r>
            <a:endParaRPr lang="es-ES" dirty="0" smtClean="0"/>
          </a:p>
          <a:p>
            <a:r>
              <a:rPr lang="es-ES" dirty="0" smtClean="0"/>
              <a:t>H. Si</a:t>
            </a:r>
          </a:p>
          <a:p>
            <a:r>
              <a:rPr lang="es-ES" dirty="0" smtClean="0"/>
              <a:t>Algoritmo </a:t>
            </a:r>
            <a:r>
              <a:rPr lang="es-ES" dirty="0" err="1" smtClean="0"/>
              <a:t>Delaunay</a:t>
            </a:r>
            <a:endParaRPr lang="es-ES" dirty="0" smtClean="0"/>
          </a:p>
          <a:p>
            <a:r>
              <a:rPr lang="es-ES" dirty="0" smtClean="0"/>
              <a:t>Genera </a:t>
            </a:r>
            <a:r>
              <a:rPr lang="es-ES" i="1" dirty="0" err="1" smtClean="0"/>
              <a:t>constrained</a:t>
            </a:r>
            <a:r>
              <a:rPr lang="es-ES" i="1" dirty="0" smtClean="0"/>
              <a:t> </a:t>
            </a:r>
            <a:r>
              <a:rPr lang="es-ES" dirty="0" smtClean="0"/>
              <a:t>y </a:t>
            </a:r>
            <a:r>
              <a:rPr lang="es-ES" i="1" dirty="0" err="1" smtClean="0"/>
              <a:t>conformed</a:t>
            </a:r>
            <a:r>
              <a:rPr lang="es-ES" i="1" dirty="0" smtClean="0"/>
              <a:t> </a:t>
            </a:r>
            <a:r>
              <a:rPr lang="es-ES" i="1" dirty="0" err="1" smtClean="0"/>
              <a:t>triangulation</a:t>
            </a:r>
            <a:endParaRPr lang="es-ES" dirty="0" smtClean="0"/>
          </a:p>
          <a:p>
            <a:r>
              <a:rPr lang="es-ES" dirty="0" smtClean="0"/>
              <a:t>Algoritmo </a:t>
            </a:r>
            <a:r>
              <a:rPr lang="es-ES" dirty="0" err="1" smtClean="0"/>
              <a:t>Shewchuk</a:t>
            </a:r>
            <a:r>
              <a:rPr lang="es-ES" dirty="0" smtClean="0"/>
              <a:t> para mejorar calidad</a:t>
            </a:r>
          </a:p>
          <a:p>
            <a:r>
              <a:rPr lang="es-ES" dirty="0" smtClean="0"/>
              <a:t>C++</a:t>
            </a:r>
          </a:p>
          <a:p>
            <a:endParaRPr lang="es-ES" dirty="0" smtClean="0"/>
          </a:p>
        </p:txBody>
      </p:sp>
      <p:pic>
        <p:nvPicPr>
          <p:cNvPr id="5" name="Marcador de contenido 4" descr="logo1.gif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88" r="2488"/>
          <a:stretch>
            <a:fillRect/>
          </a:stretch>
        </p:blipFill>
        <p:spPr>
          <a:xfrm>
            <a:off x="5286412" y="1600200"/>
            <a:ext cx="4487863" cy="4997450"/>
          </a:xfr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08001" y="115888"/>
            <a:ext cx="7332663" cy="576262"/>
          </a:xfrm>
        </p:spPr>
        <p:txBody>
          <a:bodyPr/>
          <a:lstStyle/>
          <a:p>
            <a:r>
              <a:rPr lang="es-ES" dirty="0" smtClean="0"/>
              <a:t>Comparación con NETGEN y </a:t>
            </a:r>
            <a:r>
              <a:rPr lang="es-ES" dirty="0" err="1" smtClean="0"/>
              <a:t>TetGen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22701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HOTSPOTTYPE" val="EndShow"/>
  <p:tag name="BRANCHTO" val="-3"/>
</p:tagLst>
</file>

<file path=ppt/theme/theme1.xml><?xml version="1.0" encoding="utf-8"?>
<a:theme xmlns:a="http://schemas.openxmlformats.org/drawingml/2006/main" name="Plantilla_IUSIANI">
  <a:themeElements>
    <a:clrScheme name="Plantilla_IUSIAN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antilla_IUSIANI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40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40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lantilla_IUSIAN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IUSIAN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IUSIAN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IUSIAN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IUSIAN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IUSIAN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IUSIAN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IUSIAN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IUSIAN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IUSIAN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IUSIAN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IUSIAN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lantilla_IUSIANI">
  <a:themeElements>
    <a:clrScheme name="Plantilla_IUSIAN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antilla_IUSIANI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40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40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lantilla_IUSIAN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IUSIAN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IUSIAN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IUSIAN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IUSIAN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IUSIAN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IUSIAN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IUSIAN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IUSIAN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IUSIAN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IUSIAN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IUSIAN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37649</TotalTime>
  <Words>1045</Words>
  <Application>Microsoft Office PowerPoint</Application>
  <PresentationFormat>A4 (210 x 297 mm)</PresentationFormat>
  <Paragraphs>148</Paragraphs>
  <Slides>21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4" baseType="lpstr">
      <vt:lpstr>Plantilla_IUSIANI</vt:lpstr>
      <vt:lpstr>1_Plantilla_IUSIANI</vt:lpstr>
      <vt:lpstr>Equation</vt:lpstr>
      <vt:lpstr>Diapositiva 1</vt:lpstr>
      <vt:lpstr>Contenido</vt:lpstr>
      <vt:lpstr>Introducción</vt:lpstr>
      <vt:lpstr>Algoritmo del Método del Mecano</vt:lpstr>
      <vt:lpstr>Diapositiva 5</vt:lpstr>
      <vt:lpstr>Diapositiva 6</vt:lpstr>
      <vt:lpstr>Diapositiva 7</vt:lpstr>
      <vt:lpstr>Comparación con NETGEN y TetGen</vt:lpstr>
      <vt:lpstr>Comparación con NETGEN y TetGen</vt:lpstr>
      <vt:lpstr>Comparación con NETGEN y TetGen</vt:lpstr>
      <vt:lpstr>Comparación con NETGEN y TetGen</vt:lpstr>
      <vt:lpstr>Comparación con NETGEN y TetGen</vt:lpstr>
      <vt:lpstr>Comparación con NETGEN y TetGen</vt:lpstr>
      <vt:lpstr>Comparación con NETGEN y TetGen</vt:lpstr>
      <vt:lpstr>Comparación con NETGEN y TetGen </vt:lpstr>
      <vt:lpstr>Comparación con NETGEN y TetGen - Conclusiones</vt:lpstr>
      <vt:lpstr>Refinamiento Adaptativo</vt:lpstr>
      <vt:lpstr>Refinamiento adaptativo - Calidades</vt:lpstr>
      <vt:lpstr>Parametrización Volumétrica</vt:lpstr>
      <vt:lpstr>Conclusiones y Líneas Futuras</vt:lpstr>
      <vt:lpstr>Diapositiva 21</vt:lpstr>
    </vt:vector>
  </TitlesOfParts>
  <Company>Universidad de Las Palmas de G.C.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Conferencia Larga sobre Generacion de Mallas 3-D</dc:title>
  <dc:creator>Rafael Montenegro Armas</dc:creator>
  <cp:lastModifiedBy>Rafa</cp:lastModifiedBy>
  <cp:revision>2191</cp:revision>
  <cp:lastPrinted>2001-09-04T19:07:26Z</cp:lastPrinted>
  <dcterms:created xsi:type="dcterms:W3CDTF">1999-11-30T19:04:13Z</dcterms:created>
  <dcterms:modified xsi:type="dcterms:W3CDTF">2013-06-24T18:35:11Z</dcterms:modified>
</cp:coreProperties>
</file>