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93441" r:id="rId1"/>
  </p:sldMasterIdLst>
  <p:notesMasterIdLst>
    <p:notesMasterId r:id="rId27"/>
  </p:notesMasterIdLst>
  <p:handoutMasterIdLst>
    <p:handoutMasterId r:id="rId28"/>
  </p:handoutMasterIdLst>
  <p:sldIdLst>
    <p:sldId id="1869" r:id="rId2"/>
    <p:sldId id="1723" r:id="rId3"/>
    <p:sldId id="1886" r:id="rId4"/>
    <p:sldId id="1888" r:id="rId5"/>
    <p:sldId id="1890" r:id="rId6"/>
    <p:sldId id="1889" r:id="rId7"/>
    <p:sldId id="1887" r:id="rId8"/>
    <p:sldId id="1891" r:id="rId9"/>
    <p:sldId id="1894" r:id="rId10"/>
    <p:sldId id="1893" r:id="rId11"/>
    <p:sldId id="1896" r:id="rId12"/>
    <p:sldId id="1900" r:id="rId13"/>
    <p:sldId id="1902" r:id="rId14"/>
    <p:sldId id="1898" r:id="rId15"/>
    <p:sldId id="1901" r:id="rId16"/>
    <p:sldId id="1909" r:id="rId17"/>
    <p:sldId id="1895" r:id="rId18"/>
    <p:sldId id="1903" r:id="rId19"/>
    <p:sldId id="1914" r:id="rId20"/>
    <p:sldId id="1907" r:id="rId21"/>
    <p:sldId id="1915" r:id="rId22"/>
    <p:sldId id="1905" r:id="rId23"/>
    <p:sldId id="1911" r:id="rId24"/>
    <p:sldId id="1910" r:id="rId25"/>
    <p:sldId id="1912" r:id="rId26"/>
  </p:sldIdLst>
  <p:sldSz cx="9906000" cy="6858000" type="A4"/>
  <p:notesSz cx="7099300" cy="10234613"/>
  <p:custDataLst>
    <p:tags r:id="rId29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6964" algn="ctr" rtl="0" eaLnBrk="0" fontAlgn="base" hangingPunct="0">
      <a:spcBef>
        <a:spcPct val="0"/>
      </a:spcBef>
      <a:spcAft>
        <a:spcPct val="0"/>
      </a:spcAft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3928" algn="ctr" rtl="0" eaLnBrk="0" fontAlgn="base" hangingPunct="0">
      <a:spcBef>
        <a:spcPct val="0"/>
      </a:spcBef>
      <a:spcAft>
        <a:spcPct val="0"/>
      </a:spcAft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0891" algn="ctr" rtl="0" eaLnBrk="0" fontAlgn="base" hangingPunct="0">
      <a:spcBef>
        <a:spcPct val="0"/>
      </a:spcBef>
      <a:spcAft>
        <a:spcPct val="0"/>
      </a:spcAft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7855" algn="ctr" rtl="0" eaLnBrk="0" fontAlgn="base" hangingPunct="0">
      <a:spcBef>
        <a:spcPct val="0"/>
      </a:spcBef>
      <a:spcAft>
        <a:spcPct val="0"/>
      </a:spcAft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4820" algn="l" defTabSz="913928" rtl="0" eaLnBrk="1" latinLnBrk="0" hangingPunct="1"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1787" algn="l" defTabSz="913928" rtl="0" eaLnBrk="1" latinLnBrk="0" hangingPunct="1"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198747" algn="l" defTabSz="913928" rtl="0" eaLnBrk="1" latinLnBrk="0" hangingPunct="1"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5711" algn="l" defTabSz="913928" rtl="0" eaLnBrk="1" latinLnBrk="0" hangingPunct="1"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  <a:srgbClr val="00CCCC"/>
    <a:srgbClr val="CC6600"/>
    <a:srgbClr val="FF9900"/>
    <a:srgbClr val="990000"/>
    <a:srgbClr val="00FFFF"/>
    <a:srgbClr val="0000FF"/>
    <a:srgbClr val="FF8000"/>
    <a:srgbClr val="FF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7" autoAdjust="0"/>
    <p:restoredTop sz="93972" autoAdjust="0"/>
  </p:normalViewPr>
  <p:slideViewPr>
    <p:cSldViewPr snapToGrid="0">
      <p:cViewPr varScale="1">
        <p:scale>
          <a:sx n="82" d="100"/>
          <a:sy n="82" d="100"/>
        </p:scale>
        <p:origin x="754" y="67"/>
      </p:cViewPr>
      <p:guideLst>
        <p:guide orient="horz" pos="1416"/>
        <p:guide pos="3120"/>
      </p:guideLst>
    </p:cSldViewPr>
  </p:slideViewPr>
  <p:outlineViewPr>
    <p:cViewPr>
      <p:scale>
        <a:sx n="33" d="100"/>
        <a:sy n="33" d="100"/>
      </p:scale>
      <p:origin x="0" y="21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22" y="-58"/>
      </p:cViewPr>
      <p:guideLst>
        <p:guide orient="horz" pos="3224"/>
        <p:guide pos="22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52099-9459-C149-A378-4A7DEEAE8371}" type="doc">
      <dgm:prSet loTypeId="urn:microsoft.com/office/officeart/2005/8/layout/l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873C89B-05C5-5144-82EF-A9D5486AE47D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1085814" y="740623"/>
          <a:ext cx="3253501" cy="829378"/>
        </a:xfrm>
        <a:solidFill>
          <a:srgbClr val="4B89D0"/>
        </a:solidFill>
        <a:ln w="25400" cap="flat" cmpd="sng" algn="ctr">
          <a:solidFill>
            <a:srgbClr val="4B89D0">
              <a:shade val="5000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400" dirty="0" smtClean="0">
              <a:latin typeface="Calibri" pitchFamily="34" charset="0"/>
            </a:rPr>
            <a:t>Initial approximation</a:t>
          </a:r>
          <a:endParaRPr lang="en-US" sz="1400" dirty="0">
            <a:solidFill>
              <a:srgbClr val="FFFFFF"/>
            </a:solidFill>
            <a:latin typeface="Calibri" pitchFamily="34" charset="0"/>
            <a:ea typeface="+mn-ea"/>
            <a:cs typeface="+mn-cs"/>
          </a:endParaRPr>
        </a:p>
      </dgm:t>
    </dgm:pt>
    <dgm:pt modelId="{B45CFDAB-9B30-1B4D-967A-2CBA880A01F4}" type="parTrans" cxnId="{F1DC3BBC-0AF9-BF48-A884-627E9D8D93ED}">
      <dgm:prSet/>
      <dgm:spPr/>
      <dgm:t>
        <a:bodyPr/>
        <a:lstStyle/>
        <a:p>
          <a:endParaRPr lang="es-ES" sz="1600"/>
        </a:p>
      </dgm:t>
    </dgm:pt>
    <dgm:pt modelId="{970AB8C5-0A83-864D-ADFA-BE62AA5F01BF}" type="sibTrans" cxnId="{F1DC3BBC-0AF9-BF48-A884-627E9D8D93ED}">
      <dgm:prSet/>
      <dgm:spPr/>
      <dgm:t>
        <a:bodyPr/>
        <a:lstStyle/>
        <a:p>
          <a:endParaRPr lang="es-ES" sz="1600"/>
        </a:p>
      </dgm:t>
    </dgm:pt>
    <dgm:pt modelId="{F752F59E-CFFD-7B49-91A6-FEBECFCC98CF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1112813" y="1660688"/>
          <a:ext cx="3161358" cy="647759"/>
        </a:xfrm>
        <a:solidFill>
          <a:srgbClr val="4B89D0"/>
        </a:solidFill>
        <a:ln w="25400" cap="flat" cmpd="sng" algn="ctr">
          <a:solidFill>
            <a:srgbClr val="4B89D0">
              <a:shade val="5000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4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Parameterization</a:t>
          </a:r>
          <a:endParaRPr lang="en-US" sz="14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9D4BC281-1DB3-6546-952A-9A64AEFE4473}" type="parTrans" cxnId="{24C4767F-F37A-F243-8DFC-00707A4B4F89}">
      <dgm:prSet/>
      <dgm:spPr/>
      <dgm:t>
        <a:bodyPr/>
        <a:lstStyle/>
        <a:p>
          <a:endParaRPr lang="es-ES" sz="1600"/>
        </a:p>
      </dgm:t>
    </dgm:pt>
    <dgm:pt modelId="{37301FC4-9EAE-4E42-84A0-5E17DA84DEB8}" type="sibTrans" cxnId="{24C4767F-F37A-F243-8DFC-00707A4B4F89}">
      <dgm:prSet/>
      <dgm:spPr/>
      <dgm:t>
        <a:bodyPr/>
        <a:lstStyle/>
        <a:p>
          <a:endParaRPr lang="es-ES" sz="1600"/>
        </a:p>
      </dgm:t>
    </dgm:pt>
    <dgm:pt modelId="{496AE82D-B06B-B84F-925E-CDD6689259B0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1112813" y="2399134"/>
          <a:ext cx="3146006" cy="647759"/>
        </a:xfrm>
        <a:solidFill>
          <a:srgbClr val="4B89D0"/>
        </a:solidFill>
        <a:ln w="25400" cap="flat" cmpd="sng" algn="ctr">
          <a:solidFill>
            <a:srgbClr val="4B89D0">
              <a:shade val="5000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4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Smoothing</a:t>
          </a:r>
          <a:endParaRPr lang="en-US" sz="14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5E5D7357-C154-AE41-BF25-ACC3F4C6B8B5}" type="parTrans" cxnId="{EEDF4DC8-8097-8D42-81D6-9F3D30AF522A}">
      <dgm:prSet/>
      <dgm:spPr/>
      <dgm:t>
        <a:bodyPr/>
        <a:lstStyle/>
        <a:p>
          <a:endParaRPr lang="es-ES" sz="1600"/>
        </a:p>
      </dgm:t>
    </dgm:pt>
    <dgm:pt modelId="{7FAF4ACC-7A32-B04B-95F8-F52CB206A824}" type="sibTrans" cxnId="{EEDF4DC8-8097-8D42-81D6-9F3D30AF522A}">
      <dgm:prSet/>
      <dgm:spPr/>
      <dgm:t>
        <a:bodyPr/>
        <a:lstStyle/>
        <a:p>
          <a:endParaRPr lang="es-ES" sz="1600"/>
        </a:p>
      </dgm:t>
    </dgm:pt>
    <dgm:pt modelId="{6D085DB6-38FB-6542-AD53-5920488BEA39}">
      <dgm:prSet custT="1"/>
      <dgm:spPr>
        <a:xfrm>
          <a:off x="4188001" y="897879"/>
          <a:ext cx="1344101" cy="537640"/>
        </a:xfr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1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Mesh-surface</a:t>
          </a:r>
        </a:p>
        <a:p>
          <a:pPr rtl="0"/>
          <a:r>
            <a:rPr lang="en-US" sz="11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intersection</a:t>
          </a:r>
          <a:endParaRPr lang="en-US" sz="11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7E2B582C-8138-B14C-919D-FF8F8F116863}" type="parTrans" cxnId="{67660DC3-CDCD-B348-820A-2DB005A8D80A}">
      <dgm:prSet/>
      <dgm:spPr/>
      <dgm:t>
        <a:bodyPr/>
        <a:lstStyle/>
        <a:p>
          <a:endParaRPr lang="es-ES" sz="1600"/>
        </a:p>
      </dgm:t>
    </dgm:pt>
    <dgm:pt modelId="{1161FCD0-D76D-9847-BA22-D1F9D020D59D}" type="sibTrans" cxnId="{67660DC3-CDCD-B348-820A-2DB005A8D80A}">
      <dgm:prSet/>
      <dgm:spPr/>
      <dgm:t>
        <a:bodyPr/>
        <a:lstStyle/>
        <a:p>
          <a:endParaRPr lang="es-ES" sz="1600"/>
        </a:p>
      </dgm:t>
    </dgm:pt>
    <dgm:pt modelId="{E6B96A06-3988-934A-AB77-94DCBFADAD5E}">
      <dgm:prSet custT="1"/>
      <dgm:spPr>
        <a:xfrm>
          <a:off x="4048297" y="2454193"/>
          <a:ext cx="1481091" cy="537640"/>
        </a:xfr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1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Projection</a:t>
          </a:r>
          <a:endParaRPr lang="en-US" sz="11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B9E3B474-8FB9-F648-A8AF-2B3339053D37}" type="parTrans" cxnId="{6FD75A84-D073-9F4F-9D5F-380FC36E2706}">
      <dgm:prSet/>
      <dgm:spPr/>
      <dgm:t>
        <a:bodyPr/>
        <a:lstStyle/>
        <a:p>
          <a:endParaRPr lang="es-ES" sz="1600"/>
        </a:p>
      </dgm:t>
    </dgm:pt>
    <dgm:pt modelId="{FB54BC5A-C934-134E-8B6B-5E7DD65509DC}" type="sibTrans" cxnId="{6FD75A84-D073-9F4F-9D5F-380FC36E2706}">
      <dgm:prSet/>
      <dgm:spPr/>
      <dgm:t>
        <a:bodyPr/>
        <a:lstStyle/>
        <a:p>
          <a:endParaRPr lang="es-ES" sz="1600"/>
        </a:p>
      </dgm:t>
    </dgm:pt>
    <dgm:pt modelId="{C37FC83C-2DA0-B743-A1C1-D992A615C213}">
      <dgm:prSet custT="1"/>
      <dgm:spPr>
        <a:xfrm>
          <a:off x="5341215" y="2454193"/>
          <a:ext cx="1775570" cy="537640"/>
        </a:xfr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1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SUS</a:t>
          </a:r>
          <a:endParaRPr lang="en-US" sz="11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C48F3427-CDAF-3A4A-975D-ACE6858F216C}" type="parTrans" cxnId="{E030C514-4DAD-C54C-A9FE-606D720850D9}">
      <dgm:prSet/>
      <dgm:spPr/>
      <dgm:t>
        <a:bodyPr/>
        <a:lstStyle/>
        <a:p>
          <a:endParaRPr lang="es-ES" sz="1600"/>
        </a:p>
      </dgm:t>
    </dgm:pt>
    <dgm:pt modelId="{CE279674-DE32-B540-A192-E2A92795F8C3}" type="sibTrans" cxnId="{E030C514-4DAD-C54C-A9FE-606D720850D9}">
      <dgm:prSet/>
      <dgm:spPr/>
      <dgm:t>
        <a:bodyPr/>
        <a:lstStyle/>
        <a:p>
          <a:endParaRPr lang="es-ES" sz="1600"/>
        </a:p>
      </dgm:t>
    </dgm:pt>
    <dgm:pt modelId="{30B07109-9708-6647-89A3-53DFF6315303}">
      <dgm:prSet custT="1"/>
      <dgm:spPr>
        <a:xfrm>
          <a:off x="5276520" y="1715747"/>
          <a:ext cx="1580259" cy="537640"/>
        </a:xfr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1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Approximation</a:t>
          </a:r>
        </a:p>
        <a:p>
          <a:pPr rtl="0"/>
          <a:r>
            <a:rPr lang="en-US" sz="11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parameterization</a:t>
          </a:r>
          <a:endParaRPr lang="en-US" sz="11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673A6229-B78B-5E4D-AA22-C1E8D866C2EC}" type="parTrans" cxnId="{B8B1D8EC-E99F-BC48-A072-37FFFDBB0C4B}">
      <dgm:prSet/>
      <dgm:spPr/>
      <dgm:t>
        <a:bodyPr/>
        <a:lstStyle/>
        <a:p>
          <a:endParaRPr lang="es-ES" sz="1600"/>
        </a:p>
      </dgm:t>
    </dgm:pt>
    <dgm:pt modelId="{35F91BC8-E213-6643-9AAF-C5B69870FDE4}" type="sibTrans" cxnId="{B8B1D8EC-E99F-BC48-A072-37FFFDBB0C4B}">
      <dgm:prSet/>
      <dgm:spPr/>
      <dgm:t>
        <a:bodyPr/>
        <a:lstStyle/>
        <a:p>
          <a:endParaRPr lang="es-ES" sz="1600"/>
        </a:p>
      </dgm:t>
    </dgm:pt>
    <dgm:pt modelId="{164D3368-8F2D-9B4A-AF05-52F9380ECD45}">
      <dgm:prSet custT="1"/>
      <dgm:spPr>
        <a:xfrm>
          <a:off x="5348529" y="892696"/>
          <a:ext cx="1632128" cy="537640"/>
        </a:xfr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1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Volumetric</a:t>
          </a:r>
        </a:p>
        <a:p>
          <a:pPr rtl="0"/>
          <a:r>
            <a:rPr lang="en-US" sz="11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Approximation</a:t>
          </a:r>
          <a:endParaRPr lang="en-US" sz="11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0AE5876E-5FBE-1345-9C65-F954513847B7}" type="sibTrans" cxnId="{A8DAE2EA-4A5F-9046-A71F-A0A936DB3BBE}">
      <dgm:prSet/>
      <dgm:spPr/>
      <dgm:t>
        <a:bodyPr/>
        <a:lstStyle/>
        <a:p>
          <a:endParaRPr lang="es-ES" sz="1600"/>
        </a:p>
      </dgm:t>
    </dgm:pt>
    <dgm:pt modelId="{29BE13D3-6FBF-C249-8F12-1100CA0CDA51}" type="parTrans" cxnId="{A8DAE2EA-4A5F-9046-A71F-A0A936DB3BBE}">
      <dgm:prSet/>
      <dgm:spPr/>
      <dgm:t>
        <a:bodyPr/>
        <a:lstStyle/>
        <a:p>
          <a:endParaRPr lang="es-ES" sz="1600"/>
        </a:p>
      </dgm:t>
    </dgm:pt>
    <dgm:pt modelId="{C5C2C11F-E6EE-2C40-B31F-13839E8B9678}">
      <dgm:prSet custT="1"/>
      <dgm:spPr>
        <a:xfrm>
          <a:off x="4124392" y="1715747"/>
          <a:ext cx="1344101" cy="537640"/>
        </a:xfr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1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Surface</a:t>
          </a:r>
        </a:p>
        <a:p>
          <a:pPr rtl="0"/>
          <a:r>
            <a:rPr lang="en-US" sz="11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parameterization</a:t>
          </a:r>
          <a:endParaRPr lang="en-US" sz="11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8C0C94FE-AEED-C446-A665-A9D8DC8A8A1B}" type="sibTrans" cxnId="{A8B7C300-D2A0-2141-823C-4A09B0A661EB}">
      <dgm:prSet/>
      <dgm:spPr/>
      <dgm:t>
        <a:bodyPr/>
        <a:lstStyle/>
        <a:p>
          <a:endParaRPr lang="es-ES" sz="1600"/>
        </a:p>
      </dgm:t>
    </dgm:pt>
    <dgm:pt modelId="{C941EE3A-B414-4149-90B8-58F597923412}" type="parTrans" cxnId="{A8B7C300-D2A0-2141-823C-4A09B0A661EB}">
      <dgm:prSet/>
      <dgm:spPr/>
      <dgm:t>
        <a:bodyPr/>
        <a:lstStyle/>
        <a:p>
          <a:endParaRPr lang="es-ES" sz="1600"/>
        </a:p>
      </dgm:t>
    </dgm:pt>
    <dgm:pt modelId="{AB1F8154-A843-41B2-912B-872BE2FF291B}">
      <dgm:prSet custT="1"/>
      <dgm:spPr>
        <a:xfrm>
          <a:off x="5348529" y="892696"/>
          <a:ext cx="1632128" cy="537640"/>
        </a:xfr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1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Surface</a:t>
          </a:r>
        </a:p>
        <a:p>
          <a:pPr rtl="0"/>
          <a:r>
            <a:rPr lang="en-US" sz="11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approximation</a:t>
          </a:r>
          <a:endParaRPr lang="en-US" sz="11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E3BA88AC-AAEF-4188-B500-DA7EDFB4F4BB}" type="parTrans" cxnId="{A93EDCC9-0E2B-4AE6-93A0-86CAFF32C13D}">
      <dgm:prSet/>
      <dgm:spPr/>
      <dgm:t>
        <a:bodyPr/>
        <a:lstStyle/>
        <a:p>
          <a:endParaRPr lang="es-ES" sz="1600"/>
        </a:p>
      </dgm:t>
    </dgm:pt>
    <dgm:pt modelId="{73EB8932-468D-4B55-9C3D-F083A8F96E89}" type="sibTrans" cxnId="{A93EDCC9-0E2B-4AE6-93A0-86CAFF32C13D}">
      <dgm:prSet/>
      <dgm:spPr/>
      <dgm:t>
        <a:bodyPr/>
        <a:lstStyle/>
        <a:p>
          <a:endParaRPr lang="es-ES" sz="1600"/>
        </a:p>
      </dgm:t>
    </dgm:pt>
    <dgm:pt modelId="{60AB0C8C-1E56-D942-9406-037F1C1119F0}" type="pres">
      <dgm:prSet presAssocID="{06452099-9459-C149-A378-4A7DEEAE837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39CF8EB-F5DF-114C-BA71-738EE09CB25D}" type="pres">
      <dgm:prSet presAssocID="{1873C89B-05C5-5144-82EF-A9D5486AE47D}" presName="horFlow" presStyleCnt="0"/>
      <dgm:spPr/>
    </dgm:pt>
    <dgm:pt modelId="{89835F2A-471F-D747-8EAB-FCB343DC7010}" type="pres">
      <dgm:prSet presAssocID="{1873C89B-05C5-5144-82EF-A9D5486AE47D}" presName="bigChev" presStyleLbl="node1" presStyleIdx="0" presStyleCnt="3" custScaleX="144292" custScaleY="102223" custLinFactNeighborX="-21123"/>
      <dgm:spPr>
        <a:prstGeom prst="chevron">
          <a:avLst/>
        </a:prstGeom>
      </dgm:spPr>
      <dgm:t>
        <a:bodyPr/>
        <a:lstStyle/>
        <a:p>
          <a:endParaRPr lang="es-ES"/>
        </a:p>
      </dgm:t>
    </dgm:pt>
    <dgm:pt modelId="{DFEFBB0B-2055-8D4B-BBAB-65663D3D1DDB}" type="pres">
      <dgm:prSet presAssocID="{7E2B582C-8138-B14C-919D-FF8F8F116863}" presName="parTrans" presStyleCnt="0"/>
      <dgm:spPr/>
    </dgm:pt>
    <dgm:pt modelId="{9C341ACD-05D8-0A43-889D-27945DBAFFC3}" type="pres">
      <dgm:prSet presAssocID="{6D085DB6-38FB-6542-AD53-5920488BEA39}" presName="node" presStyleLbl="alignAccFollowNode1" presStyleIdx="0" presStyleCnt="7" custScaleX="117845" custLinFactNeighborX="17116" custLinFactNeighborY="2118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S"/>
        </a:p>
      </dgm:t>
    </dgm:pt>
    <dgm:pt modelId="{B7738716-71FB-4141-A519-7F35BD751387}" type="pres">
      <dgm:prSet presAssocID="{1161FCD0-D76D-9847-BA22-D1F9D020D59D}" presName="sibTrans" presStyleCnt="0"/>
      <dgm:spPr/>
    </dgm:pt>
    <dgm:pt modelId="{7F057367-501C-0D46-86CB-811FAE2AD319}" type="pres">
      <dgm:prSet presAssocID="{164D3368-8F2D-9B4A-AF05-52F9380ECD45}" presName="node" presStyleLbl="alignAccFollowNode1" presStyleIdx="1" presStyleCnt="7" custScaleX="126771" custLinFactNeighborX="8903" custLinFactNeighborY="222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S"/>
        </a:p>
      </dgm:t>
    </dgm:pt>
    <dgm:pt modelId="{163A0CDE-B3FC-4DDF-B9B3-768E755D534F}" type="pres">
      <dgm:prSet presAssocID="{0AE5876E-5FBE-1345-9C65-F954513847B7}" presName="sibTrans" presStyleCnt="0"/>
      <dgm:spPr/>
    </dgm:pt>
    <dgm:pt modelId="{FDDE59C1-A843-4711-8EFA-DC0383DC4814}" type="pres">
      <dgm:prSet presAssocID="{AB1F8154-A843-41B2-912B-872BE2FF291B}" presName="node" presStyleLbl="alignAccFollowNode1" presStyleIdx="2" presStyleCnt="7" custScaleX="1437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DCD3AF-F861-6043-8B1E-3451CC42D0F6}" type="pres">
      <dgm:prSet presAssocID="{1873C89B-05C5-5144-82EF-A9D5486AE47D}" presName="vSp" presStyleCnt="0"/>
      <dgm:spPr/>
    </dgm:pt>
    <dgm:pt modelId="{B59CC129-C0F6-854F-B6B5-B0E9B9DBE3E3}" type="pres">
      <dgm:prSet presAssocID="{F752F59E-CFFD-7B49-91A6-FEBECFCC98CF}" presName="horFlow" presStyleCnt="0"/>
      <dgm:spPr/>
    </dgm:pt>
    <dgm:pt modelId="{7FA87117-0A14-1643-9C4E-E12D5AD29CD3}" type="pres">
      <dgm:prSet presAssocID="{F752F59E-CFFD-7B49-91A6-FEBECFCC98CF}" presName="bigChev" presStyleLbl="node1" presStyleIdx="1" presStyleCnt="3" custScaleX="142280"/>
      <dgm:spPr>
        <a:prstGeom prst="chevron">
          <a:avLst/>
        </a:prstGeom>
      </dgm:spPr>
      <dgm:t>
        <a:bodyPr/>
        <a:lstStyle/>
        <a:p>
          <a:endParaRPr lang="es-ES"/>
        </a:p>
      </dgm:t>
    </dgm:pt>
    <dgm:pt modelId="{D3E9CA8C-46DB-7A45-9AED-956968A01163}" type="pres">
      <dgm:prSet presAssocID="{C941EE3A-B414-4149-90B8-58F597923412}" presName="parTrans" presStyleCnt="0"/>
      <dgm:spPr/>
    </dgm:pt>
    <dgm:pt modelId="{A80851EA-DA98-8949-98C2-CA2861125A86}" type="pres">
      <dgm:prSet presAssocID="{C5C2C11F-E6EE-2C40-B31F-13839E8B9678}" presName="node" presStyleLbl="alignAccFollowNode1" presStyleIdx="3" presStyleCnt="7" custScaleX="143933" custLinFactNeighborX="3228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S"/>
        </a:p>
      </dgm:t>
    </dgm:pt>
    <dgm:pt modelId="{E7CAC487-4A78-1B41-80DF-176AA78AAF86}" type="pres">
      <dgm:prSet presAssocID="{8C0C94FE-AEED-C446-A665-A9D8DC8A8A1B}" presName="sibTrans" presStyleCnt="0"/>
      <dgm:spPr/>
    </dgm:pt>
    <dgm:pt modelId="{BC9E12D0-4DF8-3D49-8F28-E2F284B22B50}" type="pres">
      <dgm:prSet presAssocID="{30B07109-9708-6647-89A3-53DFF6315303}" presName="node" presStyleLbl="alignAccFollowNode1" presStyleIdx="4" presStyleCnt="7" custScaleX="136365" custLinFactNeighborX="3026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S"/>
        </a:p>
      </dgm:t>
    </dgm:pt>
    <dgm:pt modelId="{BAF770C2-4F19-DC49-908B-9733532692AE}" type="pres">
      <dgm:prSet presAssocID="{F752F59E-CFFD-7B49-91A6-FEBECFCC98CF}" presName="vSp" presStyleCnt="0"/>
      <dgm:spPr/>
    </dgm:pt>
    <dgm:pt modelId="{3B503C86-E9F3-FB49-8E27-98D20612ECBE}" type="pres">
      <dgm:prSet presAssocID="{496AE82D-B06B-B84F-925E-CDD6689259B0}" presName="horFlow" presStyleCnt="0"/>
      <dgm:spPr/>
    </dgm:pt>
    <dgm:pt modelId="{DFB174EF-9EE9-D049-B49B-1B9435F04702}" type="pres">
      <dgm:prSet presAssocID="{496AE82D-B06B-B84F-925E-CDD6689259B0}" presName="bigChev" presStyleLbl="node1" presStyleIdx="2" presStyleCnt="3" custScaleX="140747"/>
      <dgm:spPr>
        <a:prstGeom prst="chevron">
          <a:avLst/>
        </a:prstGeom>
      </dgm:spPr>
      <dgm:t>
        <a:bodyPr/>
        <a:lstStyle/>
        <a:p>
          <a:endParaRPr lang="es-ES"/>
        </a:p>
      </dgm:t>
    </dgm:pt>
    <dgm:pt modelId="{AF68CFB1-596E-F744-BD3F-2F017762C2F7}" type="pres">
      <dgm:prSet presAssocID="{B9E3B474-8FB9-F648-A8AF-2B3339053D37}" presName="parTrans" presStyleCnt="0"/>
      <dgm:spPr/>
    </dgm:pt>
    <dgm:pt modelId="{81B5DBC9-B57D-8A4E-9C68-593193F2380C}" type="pres">
      <dgm:prSet presAssocID="{E6B96A06-3988-934A-AB77-94DCBFADAD5E}" presName="node" presStyleLbl="alignAccFollowNode1" presStyleIdx="5" presStyleCnt="7" custScaleX="110192" custLinFactNeighborX="30440" custLinFactNeighborY="1958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S"/>
        </a:p>
      </dgm:t>
    </dgm:pt>
    <dgm:pt modelId="{EFB5E17F-46A4-EA49-922D-B0DB2BB87069}" type="pres">
      <dgm:prSet presAssocID="{FB54BC5A-C934-134E-8B6B-5E7DD65509DC}" presName="sibTrans" presStyleCnt="0"/>
      <dgm:spPr/>
    </dgm:pt>
    <dgm:pt modelId="{756741E0-BF9F-6441-A3CF-09483F34F706}" type="pres">
      <dgm:prSet presAssocID="{C37FC83C-2DA0-B743-A1C1-D992A615C213}" presName="node" presStyleLbl="alignAccFollowNode1" presStyleIdx="6" presStyleCnt="7" custScaleX="132101" custLinFactNeighborX="19794" custLinFactNeighborY="213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S"/>
        </a:p>
      </dgm:t>
    </dgm:pt>
  </dgm:ptLst>
  <dgm:cxnLst>
    <dgm:cxn modelId="{873ACFA7-E731-4734-AE91-9292B0D17F4C}" type="presOf" srcId="{06452099-9459-C149-A378-4A7DEEAE8371}" destId="{60AB0C8C-1E56-D942-9406-037F1C1119F0}" srcOrd="0" destOrd="0" presId="urn:microsoft.com/office/officeart/2005/8/layout/lProcess3"/>
    <dgm:cxn modelId="{6848E974-23DB-43FF-A153-769430F028A4}" type="presOf" srcId="{164D3368-8F2D-9B4A-AF05-52F9380ECD45}" destId="{7F057367-501C-0D46-86CB-811FAE2AD319}" srcOrd="0" destOrd="0" presId="urn:microsoft.com/office/officeart/2005/8/layout/lProcess3"/>
    <dgm:cxn modelId="{6FD75A84-D073-9F4F-9D5F-380FC36E2706}" srcId="{496AE82D-B06B-B84F-925E-CDD6689259B0}" destId="{E6B96A06-3988-934A-AB77-94DCBFADAD5E}" srcOrd="0" destOrd="0" parTransId="{B9E3B474-8FB9-F648-A8AF-2B3339053D37}" sibTransId="{FB54BC5A-C934-134E-8B6B-5E7DD65509DC}"/>
    <dgm:cxn modelId="{7CCD51E1-CD7E-459F-95C8-42AB358C51E5}" type="presOf" srcId="{AB1F8154-A843-41B2-912B-872BE2FF291B}" destId="{FDDE59C1-A843-4711-8EFA-DC0383DC4814}" srcOrd="0" destOrd="0" presId="urn:microsoft.com/office/officeart/2005/8/layout/lProcess3"/>
    <dgm:cxn modelId="{B8B1D8EC-E99F-BC48-A072-37FFFDBB0C4B}" srcId="{F752F59E-CFFD-7B49-91A6-FEBECFCC98CF}" destId="{30B07109-9708-6647-89A3-53DFF6315303}" srcOrd="1" destOrd="0" parTransId="{673A6229-B78B-5E4D-AA22-C1E8D866C2EC}" sibTransId="{35F91BC8-E213-6643-9AAF-C5B69870FDE4}"/>
    <dgm:cxn modelId="{84DFC46D-8291-4E71-BCD2-13A4A15E9A7A}" type="presOf" srcId="{E6B96A06-3988-934A-AB77-94DCBFADAD5E}" destId="{81B5DBC9-B57D-8A4E-9C68-593193F2380C}" srcOrd="0" destOrd="0" presId="urn:microsoft.com/office/officeart/2005/8/layout/lProcess3"/>
    <dgm:cxn modelId="{696D5389-252F-4791-A6A2-B90EA0A86CEE}" type="presOf" srcId="{1873C89B-05C5-5144-82EF-A9D5486AE47D}" destId="{89835F2A-471F-D747-8EAB-FCB343DC7010}" srcOrd="0" destOrd="0" presId="urn:microsoft.com/office/officeart/2005/8/layout/lProcess3"/>
    <dgm:cxn modelId="{F1DC3BBC-0AF9-BF48-A884-627E9D8D93ED}" srcId="{06452099-9459-C149-A378-4A7DEEAE8371}" destId="{1873C89B-05C5-5144-82EF-A9D5486AE47D}" srcOrd="0" destOrd="0" parTransId="{B45CFDAB-9B30-1B4D-967A-2CBA880A01F4}" sibTransId="{970AB8C5-0A83-864D-ADFA-BE62AA5F01BF}"/>
    <dgm:cxn modelId="{4E598B47-C08F-4E6C-A6DE-76A78DA2DF64}" type="presOf" srcId="{F752F59E-CFFD-7B49-91A6-FEBECFCC98CF}" destId="{7FA87117-0A14-1643-9C4E-E12D5AD29CD3}" srcOrd="0" destOrd="0" presId="urn:microsoft.com/office/officeart/2005/8/layout/lProcess3"/>
    <dgm:cxn modelId="{C2067503-47AE-4568-8558-06FC7E42BCC8}" type="presOf" srcId="{6D085DB6-38FB-6542-AD53-5920488BEA39}" destId="{9C341ACD-05D8-0A43-889D-27945DBAFFC3}" srcOrd="0" destOrd="0" presId="urn:microsoft.com/office/officeart/2005/8/layout/lProcess3"/>
    <dgm:cxn modelId="{24C4767F-F37A-F243-8DFC-00707A4B4F89}" srcId="{06452099-9459-C149-A378-4A7DEEAE8371}" destId="{F752F59E-CFFD-7B49-91A6-FEBECFCC98CF}" srcOrd="1" destOrd="0" parTransId="{9D4BC281-1DB3-6546-952A-9A64AEFE4473}" sibTransId="{37301FC4-9EAE-4E42-84A0-5E17DA84DEB8}"/>
    <dgm:cxn modelId="{E030C514-4DAD-C54C-A9FE-606D720850D9}" srcId="{496AE82D-B06B-B84F-925E-CDD6689259B0}" destId="{C37FC83C-2DA0-B743-A1C1-D992A615C213}" srcOrd="1" destOrd="0" parTransId="{C48F3427-CDAF-3A4A-975D-ACE6858F216C}" sibTransId="{CE279674-DE32-B540-A192-E2A92795F8C3}"/>
    <dgm:cxn modelId="{3173E481-D465-4BC1-807E-BD29BEB023CD}" type="presOf" srcId="{C5C2C11F-E6EE-2C40-B31F-13839E8B9678}" destId="{A80851EA-DA98-8949-98C2-CA2861125A86}" srcOrd="0" destOrd="0" presId="urn:microsoft.com/office/officeart/2005/8/layout/lProcess3"/>
    <dgm:cxn modelId="{A8B7C300-D2A0-2141-823C-4A09B0A661EB}" srcId="{F752F59E-CFFD-7B49-91A6-FEBECFCC98CF}" destId="{C5C2C11F-E6EE-2C40-B31F-13839E8B9678}" srcOrd="0" destOrd="0" parTransId="{C941EE3A-B414-4149-90B8-58F597923412}" sibTransId="{8C0C94FE-AEED-C446-A665-A9D8DC8A8A1B}"/>
    <dgm:cxn modelId="{67660DC3-CDCD-B348-820A-2DB005A8D80A}" srcId="{1873C89B-05C5-5144-82EF-A9D5486AE47D}" destId="{6D085DB6-38FB-6542-AD53-5920488BEA39}" srcOrd="0" destOrd="0" parTransId="{7E2B582C-8138-B14C-919D-FF8F8F116863}" sibTransId="{1161FCD0-D76D-9847-BA22-D1F9D020D59D}"/>
    <dgm:cxn modelId="{03F6995D-27A1-4AB3-8C80-E2A75A7C1790}" type="presOf" srcId="{30B07109-9708-6647-89A3-53DFF6315303}" destId="{BC9E12D0-4DF8-3D49-8F28-E2F284B22B50}" srcOrd="0" destOrd="0" presId="urn:microsoft.com/office/officeart/2005/8/layout/lProcess3"/>
    <dgm:cxn modelId="{A8DAE2EA-4A5F-9046-A71F-A0A936DB3BBE}" srcId="{1873C89B-05C5-5144-82EF-A9D5486AE47D}" destId="{164D3368-8F2D-9B4A-AF05-52F9380ECD45}" srcOrd="1" destOrd="0" parTransId="{29BE13D3-6FBF-C249-8F12-1100CA0CDA51}" sibTransId="{0AE5876E-5FBE-1345-9C65-F954513847B7}"/>
    <dgm:cxn modelId="{308A7930-7999-4D43-B4B7-C6671F548CC7}" type="presOf" srcId="{496AE82D-B06B-B84F-925E-CDD6689259B0}" destId="{DFB174EF-9EE9-D049-B49B-1B9435F04702}" srcOrd="0" destOrd="0" presId="urn:microsoft.com/office/officeart/2005/8/layout/lProcess3"/>
    <dgm:cxn modelId="{A93EDCC9-0E2B-4AE6-93A0-86CAFF32C13D}" srcId="{1873C89B-05C5-5144-82EF-A9D5486AE47D}" destId="{AB1F8154-A843-41B2-912B-872BE2FF291B}" srcOrd="2" destOrd="0" parTransId="{E3BA88AC-AAEF-4188-B500-DA7EDFB4F4BB}" sibTransId="{73EB8932-468D-4B55-9C3D-F083A8F96E89}"/>
    <dgm:cxn modelId="{EEDF4DC8-8097-8D42-81D6-9F3D30AF522A}" srcId="{06452099-9459-C149-A378-4A7DEEAE8371}" destId="{496AE82D-B06B-B84F-925E-CDD6689259B0}" srcOrd="2" destOrd="0" parTransId="{5E5D7357-C154-AE41-BF25-ACC3F4C6B8B5}" sibTransId="{7FAF4ACC-7A32-B04B-95F8-F52CB206A824}"/>
    <dgm:cxn modelId="{D873AA93-0A4A-474C-8ADB-1C8935EF156F}" type="presOf" srcId="{C37FC83C-2DA0-B743-A1C1-D992A615C213}" destId="{756741E0-BF9F-6441-A3CF-09483F34F706}" srcOrd="0" destOrd="0" presId="urn:microsoft.com/office/officeart/2005/8/layout/lProcess3"/>
    <dgm:cxn modelId="{0E0A716E-1A71-45A6-83F3-9E4BF0C5B0F3}" type="presParOf" srcId="{60AB0C8C-1E56-D942-9406-037F1C1119F0}" destId="{439CF8EB-F5DF-114C-BA71-738EE09CB25D}" srcOrd="0" destOrd="0" presId="urn:microsoft.com/office/officeart/2005/8/layout/lProcess3"/>
    <dgm:cxn modelId="{8A33E1E5-96FE-45D2-96BC-3B8898462F5C}" type="presParOf" srcId="{439CF8EB-F5DF-114C-BA71-738EE09CB25D}" destId="{89835F2A-471F-D747-8EAB-FCB343DC7010}" srcOrd="0" destOrd="0" presId="urn:microsoft.com/office/officeart/2005/8/layout/lProcess3"/>
    <dgm:cxn modelId="{CCBB34CD-2E20-45FD-9071-6ED7ADB3F848}" type="presParOf" srcId="{439CF8EB-F5DF-114C-BA71-738EE09CB25D}" destId="{DFEFBB0B-2055-8D4B-BBAB-65663D3D1DDB}" srcOrd="1" destOrd="0" presId="urn:microsoft.com/office/officeart/2005/8/layout/lProcess3"/>
    <dgm:cxn modelId="{DEA7BA8E-1561-4C25-BE12-18F38B549560}" type="presParOf" srcId="{439CF8EB-F5DF-114C-BA71-738EE09CB25D}" destId="{9C341ACD-05D8-0A43-889D-27945DBAFFC3}" srcOrd="2" destOrd="0" presId="urn:microsoft.com/office/officeart/2005/8/layout/lProcess3"/>
    <dgm:cxn modelId="{998D18E7-9CD6-4D7E-9703-EBE65C82660F}" type="presParOf" srcId="{439CF8EB-F5DF-114C-BA71-738EE09CB25D}" destId="{B7738716-71FB-4141-A519-7F35BD751387}" srcOrd="3" destOrd="0" presId="urn:microsoft.com/office/officeart/2005/8/layout/lProcess3"/>
    <dgm:cxn modelId="{BB1F84DF-A227-4AEA-B431-15B2A89C9095}" type="presParOf" srcId="{439CF8EB-F5DF-114C-BA71-738EE09CB25D}" destId="{7F057367-501C-0D46-86CB-811FAE2AD319}" srcOrd="4" destOrd="0" presId="urn:microsoft.com/office/officeart/2005/8/layout/lProcess3"/>
    <dgm:cxn modelId="{8C914921-F63A-4285-B9E5-8DB942367E3C}" type="presParOf" srcId="{439CF8EB-F5DF-114C-BA71-738EE09CB25D}" destId="{163A0CDE-B3FC-4DDF-B9B3-768E755D534F}" srcOrd="5" destOrd="0" presId="urn:microsoft.com/office/officeart/2005/8/layout/lProcess3"/>
    <dgm:cxn modelId="{6E128E1E-A2EB-447E-A85B-8D1BB5033623}" type="presParOf" srcId="{439CF8EB-F5DF-114C-BA71-738EE09CB25D}" destId="{FDDE59C1-A843-4711-8EFA-DC0383DC4814}" srcOrd="6" destOrd="0" presId="urn:microsoft.com/office/officeart/2005/8/layout/lProcess3"/>
    <dgm:cxn modelId="{78DFD6D2-18A4-486C-805A-988B1C11209F}" type="presParOf" srcId="{60AB0C8C-1E56-D942-9406-037F1C1119F0}" destId="{3EDCD3AF-F861-6043-8B1E-3451CC42D0F6}" srcOrd="1" destOrd="0" presId="urn:microsoft.com/office/officeart/2005/8/layout/lProcess3"/>
    <dgm:cxn modelId="{0E396AB4-1BCF-479B-B5D2-C11ADCD4EC5A}" type="presParOf" srcId="{60AB0C8C-1E56-D942-9406-037F1C1119F0}" destId="{B59CC129-C0F6-854F-B6B5-B0E9B9DBE3E3}" srcOrd="2" destOrd="0" presId="urn:microsoft.com/office/officeart/2005/8/layout/lProcess3"/>
    <dgm:cxn modelId="{9357A209-1B03-4DF1-A9B7-708DA4C039C3}" type="presParOf" srcId="{B59CC129-C0F6-854F-B6B5-B0E9B9DBE3E3}" destId="{7FA87117-0A14-1643-9C4E-E12D5AD29CD3}" srcOrd="0" destOrd="0" presId="urn:microsoft.com/office/officeart/2005/8/layout/lProcess3"/>
    <dgm:cxn modelId="{5E35BA2B-AC33-436D-925F-9DA05199D146}" type="presParOf" srcId="{B59CC129-C0F6-854F-B6B5-B0E9B9DBE3E3}" destId="{D3E9CA8C-46DB-7A45-9AED-956968A01163}" srcOrd="1" destOrd="0" presId="urn:microsoft.com/office/officeart/2005/8/layout/lProcess3"/>
    <dgm:cxn modelId="{AADA67AD-809E-4333-8B2E-DD7883E8162A}" type="presParOf" srcId="{B59CC129-C0F6-854F-B6B5-B0E9B9DBE3E3}" destId="{A80851EA-DA98-8949-98C2-CA2861125A86}" srcOrd="2" destOrd="0" presId="urn:microsoft.com/office/officeart/2005/8/layout/lProcess3"/>
    <dgm:cxn modelId="{D7369337-D3E0-4260-B36A-3D5687DDE4E0}" type="presParOf" srcId="{B59CC129-C0F6-854F-B6B5-B0E9B9DBE3E3}" destId="{E7CAC487-4A78-1B41-80DF-176AA78AAF86}" srcOrd="3" destOrd="0" presId="urn:microsoft.com/office/officeart/2005/8/layout/lProcess3"/>
    <dgm:cxn modelId="{8DADF073-41B6-4B37-BC2B-A19E9B095CA3}" type="presParOf" srcId="{B59CC129-C0F6-854F-B6B5-B0E9B9DBE3E3}" destId="{BC9E12D0-4DF8-3D49-8F28-E2F284B22B50}" srcOrd="4" destOrd="0" presId="urn:microsoft.com/office/officeart/2005/8/layout/lProcess3"/>
    <dgm:cxn modelId="{7807F43E-12FE-4454-A3FD-C6AF1B3921F9}" type="presParOf" srcId="{60AB0C8C-1E56-D942-9406-037F1C1119F0}" destId="{BAF770C2-4F19-DC49-908B-9733532692AE}" srcOrd="3" destOrd="0" presId="urn:microsoft.com/office/officeart/2005/8/layout/lProcess3"/>
    <dgm:cxn modelId="{FF5E1D5F-EDDB-4C16-826A-B050B83EFF16}" type="presParOf" srcId="{60AB0C8C-1E56-D942-9406-037F1C1119F0}" destId="{3B503C86-E9F3-FB49-8E27-98D20612ECBE}" srcOrd="4" destOrd="0" presId="urn:microsoft.com/office/officeart/2005/8/layout/lProcess3"/>
    <dgm:cxn modelId="{19AE488A-AF26-419F-B1F9-AC87B7A3FC5D}" type="presParOf" srcId="{3B503C86-E9F3-FB49-8E27-98D20612ECBE}" destId="{DFB174EF-9EE9-D049-B49B-1B9435F04702}" srcOrd="0" destOrd="0" presId="urn:microsoft.com/office/officeart/2005/8/layout/lProcess3"/>
    <dgm:cxn modelId="{E58A3390-7784-4DC7-A6BE-B12D874F441B}" type="presParOf" srcId="{3B503C86-E9F3-FB49-8E27-98D20612ECBE}" destId="{AF68CFB1-596E-F744-BD3F-2F017762C2F7}" srcOrd="1" destOrd="0" presId="urn:microsoft.com/office/officeart/2005/8/layout/lProcess3"/>
    <dgm:cxn modelId="{56C74B20-0117-4EBE-B6A8-624D910AA933}" type="presParOf" srcId="{3B503C86-E9F3-FB49-8E27-98D20612ECBE}" destId="{81B5DBC9-B57D-8A4E-9C68-593193F2380C}" srcOrd="2" destOrd="0" presId="urn:microsoft.com/office/officeart/2005/8/layout/lProcess3"/>
    <dgm:cxn modelId="{1997FBC2-5A86-491B-9DF2-BA86DFBBDA3A}" type="presParOf" srcId="{3B503C86-E9F3-FB49-8E27-98D20612ECBE}" destId="{EFB5E17F-46A4-EA49-922D-B0DB2BB87069}" srcOrd="3" destOrd="0" presId="urn:microsoft.com/office/officeart/2005/8/layout/lProcess3"/>
    <dgm:cxn modelId="{EE0F17D0-7CC4-4B8C-80EE-836EED47CFED}" type="presParOf" srcId="{3B503C86-E9F3-FB49-8E27-98D20612ECBE}" destId="{756741E0-BF9F-6441-A3CF-09483F34F70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35F2A-471F-D747-8EAB-FCB343DC7010}">
      <dsp:nvSpPr>
        <dsp:cNvPr id="0" name=""/>
        <dsp:cNvSpPr/>
      </dsp:nvSpPr>
      <dsp:spPr>
        <a:xfrm>
          <a:off x="321162" y="937"/>
          <a:ext cx="1942022" cy="550326"/>
        </a:xfrm>
        <a:prstGeom prst="chevron">
          <a:avLst/>
        </a:prstGeom>
        <a:solidFill>
          <a:srgbClr val="4B89D0"/>
        </a:solidFill>
        <a:ln w="25400" cap="flat" cmpd="sng" algn="ctr">
          <a:solidFill>
            <a:srgbClr val="4B89D0">
              <a:shade val="50000"/>
            </a:srgb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Initial approximation</a:t>
          </a:r>
          <a:endParaRPr lang="en-US" sz="1400" kern="1200" dirty="0">
            <a:solidFill>
              <a:srgbClr val="FFFFFF"/>
            </a:solidFill>
            <a:latin typeface="Calibri" pitchFamily="34" charset="0"/>
            <a:ea typeface="+mn-ea"/>
            <a:cs typeface="+mn-cs"/>
          </a:endParaRPr>
        </a:p>
      </dsp:txBody>
      <dsp:txXfrm>
        <a:off x="596325" y="937"/>
        <a:ext cx="1391696" cy="550326"/>
      </dsp:txXfrm>
    </dsp:sp>
    <dsp:sp modelId="{9C341ACD-05D8-0A43-889D-27945DBAFFC3}">
      <dsp:nvSpPr>
        <dsp:cNvPr id="0" name=""/>
        <dsp:cNvSpPr/>
      </dsp:nvSpPr>
      <dsp:spPr>
        <a:xfrm>
          <a:off x="2151944" y="62145"/>
          <a:ext cx="1316440" cy="446838"/>
        </a:xfrm>
        <a:prstGeom prst="chevron">
          <a:avLst/>
        </a:prstGeo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Mesh-surface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intersection</a:t>
          </a:r>
          <a:endParaRPr lang="en-US" sz="1100" kern="12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2375363" y="62145"/>
        <a:ext cx="869602" cy="446838"/>
      </dsp:txXfrm>
    </dsp:sp>
    <dsp:sp modelId="{7F057367-501C-0D46-86CB-811FAE2AD319}">
      <dsp:nvSpPr>
        <dsp:cNvPr id="0" name=""/>
        <dsp:cNvSpPr/>
      </dsp:nvSpPr>
      <dsp:spPr>
        <a:xfrm>
          <a:off x="3299147" y="62605"/>
          <a:ext cx="1416152" cy="446838"/>
        </a:xfrm>
        <a:prstGeom prst="chevron">
          <a:avLst/>
        </a:prstGeo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Volumetric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Approximation</a:t>
          </a:r>
          <a:endParaRPr lang="en-US" sz="1100" kern="12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3522566" y="62605"/>
        <a:ext cx="969314" cy="446838"/>
      </dsp:txXfrm>
    </dsp:sp>
    <dsp:sp modelId="{FDDE59C1-A843-4711-8EFA-DC0383DC4814}">
      <dsp:nvSpPr>
        <dsp:cNvPr id="0" name=""/>
        <dsp:cNvSpPr/>
      </dsp:nvSpPr>
      <dsp:spPr>
        <a:xfrm>
          <a:off x="4544983" y="52681"/>
          <a:ext cx="1605511" cy="446838"/>
        </a:xfrm>
        <a:prstGeom prst="chevron">
          <a:avLst/>
        </a:prstGeo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Surface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approximation</a:t>
          </a:r>
          <a:endParaRPr lang="en-US" sz="1100" kern="12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4768402" y="52681"/>
        <a:ext cx="1158673" cy="446838"/>
      </dsp:txXfrm>
    </dsp:sp>
    <dsp:sp modelId="{7FA87117-0A14-1643-9C4E-E12D5AD29CD3}">
      <dsp:nvSpPr>
        <dsp:cNvPr id="0" name=""/>
        <dsp:cNvSpPr/>
      </dsp:nvSpPr>
      <dsp:spPr>
        <a:xfrm>
          <a:off x="358120" y="626634"/>
          <a:ext cx="1914943" cy="538359"/>
        </a:xfrm>
        <a:prstGeom prst="chevron">
          <a:avLst/>
        </a:prstGeom>
        <a:solidFill>
          <a:srgbClr val="4B89D0"/>
        </a:solidFill>
        <a:ln w="25400" cap="flat" cmpd="sng" algn="ctr">
          <a:solidFill>
            <a:srgbClr val="4B89D0">
              <a:shade val="50000"/>
            </a:srgb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Parameterization</a:t>
          </a:r>
          <a:endParaRPr lang="en-US" sz="14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627300" y="626634"/>
        <a:ext cx="1376584" cy="538359"/>
      </dsp:txXfrm>
    </dsp:sp>
    <dsp:sp modelId="{A80851EA-DA98-8949-98C2-CA2861125A86}">
      <dsp:nvSpPr>
        <dsp:cNvPr id="0" name=""/>
        <dsp:cNvSpPr/>
      </dsp:nvSpPr>
      <dsp:spPr>
        <a:xfrm>
          <a:off x="2148580" y="672394"/>
          <a:ext cx="1607868" cy="446838"/>
        </a:xfrm>
        <a:prstGeom prst="chevron">
          <a:avLst/>
        </a:prstGeo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Surface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parameterization</a:t>
          </a:r>
          <a:endParaRPr lang="en-US" sz="1100" kern="12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2371999" y="672394"/>
        <a:ext cx="1161030" cy="446838"/>
      </dsp:txXfrm>
    </dsp:sp>
    <dsp:sp modelId="{BC9E12D0-4DF8-3D49-8F28-E2F284B22B50}">
      <dsp:nvSpPr>
        <dsp:cNvPr id="0" name=""/>
        <dsp:cNvSpPr/>
      </dsp:nvSpPr>
      <dsp:spPr>
        <a:xfrm>
          <a:off x="3596898" y="672394"/>
          <a:ext cx="1523326" cy="446838"/>
        </a:xfrm>
        <a:prstGeom prst="chevron">
          <a:avLst/>
        </a:prstGeo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Approximation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parameterization</a:t>
          </a:r>
          <a:endParaRPr lang="en-US" sz="1100" kern="12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3820317" y="672394"/>
        <a:ext cx="1076488" cy="446838"/>
      </dsp:txXfrm>
    </dsp:sp>
    <dsp:sp modelId="{DFB174EF-9EE9-D049-B49B-1B9435F04702}">
      <dsp:nvSpPr>
        <dsp:cNvPr id="0" name=""/>
        <dsp:cNvSpPr/>
      </dsp:nvSpPr>
      <dsp:spPr>
        <a:xfrm>
          <a:off x="358120" y="1240363"/>
          <a:ext cx="1894310" cy="538359"/>
        </a:xfrm>
        <a:prstGeom prst="chevron">
          <a:avLst/>
        </a:prstGeom>
        <a:solidFill>
          <a:srgbClr val="4B89D0"/>
        </a:solidFill>
        <a:ln w="25400" cap="flat" cmpd="sng" algn="ctr">
          <a:solidFill>
            <a:srgbClr val="4B89D0">
              <a:shade val="50000"/>
            </a:srgb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Smoothing</a:t>
          </a:r>
          <a:endParaRPr lang="en-US" sz="14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627300" y="1240363"/>
        <a:ext cx="1355951" cy="538359"/>
      </dsp:txXfrm>
    </dsp:sp>
    <dsp:sp modelId="{81B5DBC9-B57D-8A4E-9C68-593193F2380C}">
      <dsp:nvSpPr>
        <dsp:cNvPr id="0" name=""/>
        <dsp:cNvSpPr/>
      </dsp:nvSpPr>
      <dsp:spPr>
        <a:xfrm>
          <a:off x="2125070" y="1294873"/>
          <a:ext cx="1230949" cy="446838"/>
        </a:xfrm>
        <a:prstGeom prst="chevron">
          <a:avLst/>
        </a:prstGeo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Projection</a:t>
          </a:r>
          <a:endParaRPr lang="en-US" sz="1100" kern="12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2348489" y="1294873"/>
        <a:ext cx="784111" cy="446838"/>
      </dsp:txXfrm>
    </dsp:sp>
    <dsp:sp modelId="{756741E0-BF9F-6441-A3CF-09483F34F706}">
      <dsp:nvSpPr>
        <dsp:cNvPr id="0" name=""/>
        <dsp:cNvSpPr/>
      </dsp:nvSpPr>
      <dsp:spPr>
        <a:xfrm>
          <a:off x="3182976" y="1295650"/>
          <a:ext cx="1475693" cy="446838"/>
        </a:xfrm>
        <a:prstGeom prst="chevron">
          <a:avLst/>
        </a:prstGeo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SUS</a:t>
          </a:r>
          <a:endParaRPr lang="en-US" sz="1100" kern="12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3406395" y="1295650"/>
        <a:ext cx="1028855" cy="446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t" anchorCtr="0" compatLnSpc="1">
            <a:prstTxWarp prst="textNoShape">
              <a:avLst/>
            </a:prstTxWarp>
          </a:bodyPr>
          <a:lstStyle>
            <a:lvl1pPr algn="l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Nombre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0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t" anchorCtr="0" compatLnSpc="1">
            <a:prstTxWarp prst="textNoShape">
              <a:avLst/>
            </a:prstTxWarp>
          </a:bodyPr>
          <a:lstStyle>
            <a:lvl1pPr algn="r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6613"/>
            <a:ext cx="3076575" cy="50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b" anchorCtr="0" compatLnSpc="1">
            <a:prstTxWarp prst="textNoShape">
              <a:avLst/>
            </a:prstTxWarp>
          </a:bodyPr>
          <a:lstStyle>
            <a:lvl1pPr algn="l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Escriba el título aquí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6613"/>
            <a:ext cx="3076575" cy="50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b" anchorCtr="0" compatLnSpc="1">
            <a:prstTxWarp prst="textNoShape">
              <a:avLst/>
            </a:prstTxWarp>
          </a:bodyPr>
          <a:lstStyle>
            <a:lvl1pPr algn="r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CC94619-AF9F-457C-AC16-D50433946EC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438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t" anchorCtr="0" compatLnSpc="1">
            <a:prstTxWarp prst="textNoShape">
              <a:avLst/>
            </a:prstTxWarp>
          </a:bodyPr>
          <a:lstStyle>
            <a:lvl1pPr algn="l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0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t" anchorCtr="0" compatLnSpc="1">
            <a:prstTxWarp prst="textNoShape">
              <a:avLst/>
            </a:prstTxWarp>
          </a:bodyPr>
          <a:lstStyle>
            <a:lvl1pPr algn="r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3275" y="762000"/>
            <a:ext cx="5495925" cy="380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19650"/>
            <a:ext cx="5203825" cy="4652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6613"/>
            <a:ext cx="3076575" cy="50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b" anchorCtr="0" compatLnSpc="1">
            <a:prstTxWarp prst="textNoShape">
              <a:avLst/>
            </a:prstTxWarp>
          </a:bodyPr>
          <a:lstStyle>
            <a:lvl1pPr algn="l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6613"/>
            <a:ext cx="3076575" cy="50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b" anchorCtr="0" compatLnSpc="1">
            <a:prstTxWarp prst="textNoShape">
              <a:avLst/>
            </a:prstTxWarp>
          </a:bodyPr>
          <a:lstStyle>
            <a:lvl1pPr algn="r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16A8E2B-96C6-42B0-9E11-010E0EB490E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03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964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928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891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85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820" algn="l" defTabSz="913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87" algn="l" defTabSz="913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47" algn="l" defTabSz="913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11" algn="l" defTabSz="913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2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539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11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00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12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499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13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59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14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807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15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908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16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517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17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77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18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772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19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641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20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620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3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9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21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764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22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737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23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14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24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782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4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4781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5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309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6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736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7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615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8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524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9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751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10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64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387985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3" y="762001"/>
            <a:ext cx="3844926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581411"/>
            <a:ext cx="9906000" cy="1071563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3" tIns="45697" rIns="91393" bIns="45697" anchor="ctr"/>
          <a:lstStyle/>
          <a:p>
            <a:pPr>
              <a:defRPr/>
            </a:pPr>
            <a:endParaRPr lang="es-ES" sz="42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200" y="5943605"/>
            <a:ext cx="12382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4724400"/>
            <a:ext cx="990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93" tIns="45697" rIns="91393" bIns="45697" anchor="ctr"/>
          <a:lstStyle/>
          <a:p>
            <a:pPr>
              <a:defRPr/>
            </a:pPr>
            <a:endParaRPr lang="es-ES" sz="42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2819401"/>
            <a:ext cx="9906000" cy="762000"/>
          </a:xfrm>
          <a:prstGeom prst="rect">
            <a:avLst/>
          </a:prstGeom>
          <a:solidFill>
            <a:srgbClr val="002E6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3" tIns="45697" rIns="91393" bIns="45697" anchor="ctr"/>
          <a:lstStyle/>
          <a:p>
            <a:pPr>
              <a:defRPr/>
            </a:pPr>
            <a:endParaRPr lang="es-ES" sz="4200" dirty="0"/>
          </a:p>
        </p:txBody>
      </p:sp>
      <p:sp>
        <p:nvSpPr>
          <p:cNvPr id="18647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41373" y="3595691"/>
            <a:ext cx="8423275" cy="84137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Subtítulo de la presentación</a:t>
            </a:r>
          </a:p>
        </p:txBody>
      </p:sp>
      <p:sp>
        <p:nvSpPr>
          <p:cNvPr id="186471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42950" y="2814639"/>
            <a:ext cx="8420100" cy="747712"/>
          </a:xfrm>
        </p:spPr>
        <p:txBody>
          <a:bodyPr wrap="square" anchor="ctr"/>
          <a:lstStyle>
            <a:lvl1pPr>
              <a:defRPr sz="3000"/>
            </a:lvl1pPr>
          </a:lstStyle>
          <a:p>
            <a:r>
              <a:rPr lang="en-US"/>
              <a:t>Titulo de la presentación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53300" y="115888"/>
            <a:ext cx="2281238" cy="64817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8008" y="115888"/>
            <a:ext cx="6692901" cy="64817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508006" y="115888"/>
            <a:ext cx="9126538" cy="6481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40" y="440692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40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28" indent="0">
              <a:buNone/>
              <a:defRPr sz="1600"/>
            </a:lvl3pPr>
            <a:lvl4pPr marL="1370891" indent="0">
              <a:buNone/>
              <a:defRPr sz="1400"/>
            </a:lvl4pPr>
            <a:lvl5pPr marL="1827855" indent="0">
              <a:buNone/>
              <a:defRPr sz="1400"/>
            </a:lvl5pPr>
            <a:lvl6pPr marL="2284820" indent="0">
              <a:buNone/>
              <a:defRPr sz="1400"/>
            </a:lvl6pPr>
            <a:lvl7pPr marL="2741787" indent="0">
              <a:buNone/>
              <a:defRPr sz="1400"/>
            </a:lvl7pPr>
            <a:lvl8pPr marL="3198747" indent="0">
              <a:buNone/>
              <a:defRPr sz="1400"/>
            </a:lvl8pPr>
            <a:lvl9pPr marL="3655711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8005" y="1600200"/>
            <a:ext cx="4486275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6688" y="1600200"/>
            <a:ext cx="4487863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28" indent="0">
              <a:buNone/>
              <a:defRPr sz="1800" b="1"/>
            </a:lvl3pPr>
            <a:lvl4pPr marL="1370891" indent="0">
              <a:buNone/>
              <a:defRPr sz="1600" b="1"/>
            </a:lvl4pPr>
            <a:lvl5pPr marL="1827855" indent="0">
              <a:buNone/>
              <a:defRPr sz="1600" b="1"/>
            </a:lvl5pPr>
            <a:lvl6pPr marL="2284820" indent="0">
              <a:buNone/>
              <a:defRPr sz="1600" b="1"/>
            </a:lvl6pPr>
            <a:lvl7pPr marL="2741787" indent="0">
              <a:buNone/>
              <a:defRPr sz="1600" b="1"/>
            </a:lvl7pPr>
            <a:lvl8pPr marL="3198747" indent="0">
              <a:buNone/>
              <a:defRPr sz="1600" b="1"/>
            </a:lvl8pPr>
            <a:lvl9pPr marL="3655711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90" y="1535114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28" indent="0">
              <a:buNone/>
              <a:defRPr sz="1800" b="1"/>
            </a:lvl3pPr>
            <a:lvl4pPr marL="1370891" indent="0">
              <a:buNone/>
              <a:defRPr sz="1600" b="1"/>
            </a:lvl4pPr>
            <a:lvl5pPr marL="1827855" indent="0">
              <a:buNone/>
              <a:defRPr sz="1600" b="1"/>
            </a:lvl5pPr>
            <a:lvl6pPr marL="2284820" indent="0">
              <a:buNone/>
              <a:defRPr sz="1600" b="1"/>
            </a:lvl6pPr>
            <a:lvl7pPr marL="2741787" indent="0">
              <a:buNone/>
              <a:defRPr sz="1600" b="1"/>
            </a:lvl7pPr>
            <a:lvl8pPr marL="3198747" indent="0">
              <a:buNone/>
              <a:defRPr sz="1600" b="1"/>
            </a:lvl8pPr>
            <a:lvl9pPr marL="3655711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9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6" y="273063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2" y="1435104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28" indent="0">
              <a:buNone/>
              <a:defRPr sz="1000"/>
            </a:lvl3pPr>
            <a:lvl4pPr marL="1370891" indent="0">
              <a:buNone/>
              <a:defRPr sz="900"/>
            </a:lvl4pPr>
            <a:lvl5pPr marL="1827855" indent="0">
              <a:buNone/>
              <a:defRPr sz="900"/>
            </a:lvl5pPr>
            <a:lvl6pPr marL="2284820" indent="0">
              <a:buNone/>
              <a:defRPr sz="900"/>
            </a:lvl6pPr>
            <a:lvl7pPr marL="2741787" indent="0">
              <a:buNone/>
              <a:defRPr sz="900"/>
            </a:lvl7pPr>
            <a:lvl8pPr marL="3198747" indent="0">
              <a:buNone/>
              <a:defRPr sz="900"/>
            </a:lvl8pPr>
            <a:lvl9pPr marL="3655711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28" indent="0">
              <a:buNone/>
              <a:defRPr sz="2400"/>
            </a:lvl3pPr>
            <a:lvl4pPr marL="1370891" indent="0">
              <a:buNone/>
              <a:defRPr sz="2000"/>
            </a:lvl4pPr>
            <a:lvl5pPr marL="1827855" indent="0">
              <a:buNone/>
              <a:defRPr sz="2000"/>
            </a:lvl5pPr>
            <a:lvl6pPr marL="2284820" indent="0">
              <a:buNone/>
              <a:defRPr sz="2000"/>
            </a:lvl6pPr>
            <a:lvl7pPr marL="2741787" indent="0">
              <a:buNone/>
              <a:defRPr sz="2000"/>
            </a:lvl7pPr>
            <a:lvl8pPr marL="3198747" indent="0">
              <a:buNone/>
              <a:defRPr sz="2000"/>
            </a:lvl8pPr>
            <a:lvl9pPr marL="3655711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28" indent="0">
              <a:buNone/>
              <a:defRPr sz="1000"/>
            </a:lvl3pPr>
            <a:lvl4pPr marL="1370891" indent="0">
              <a:buNone/>
              <a:defRPr sz="900"/>
            </a:lvl4pPr>
            <a:lvl5pPr marL="1827855" indent="0">
              <a:buNone/>
              <a:defRPr sz="900"/>
            </a:lvl5pPr>
            <a:lvl6pPr marL="2284820" indent="0">
              <a:buNone/>
              <a:defRPr sz="900"/>
            </a:lvl6pPr>
            <a:lvl7pPr marL="2741787" indent="0">
              <a:buNone/>
              <a:defRPr sz="900"/>
            </a:lvl7pPr>
            <a:lvl8pPr marL="3198747" indent="0">
              <a:buNone/>
              <a:defRPr sz="900"/>
            </a:lvl8pPr>
            <a:lvl9pPr marL="3655711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2" y="1600200"/>
            <a:ext cx="9126538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3" tIns="45697" rIns="91393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863683" name="Rectangle 3"/>
          <p:cNvSpPr>
            <a:spLocks noChangeArrowheads="1"/>
          </p:cNvSpPr>
          <p:nvPr/>
        </p:nvSpPr>
        <p:spPr bwMode="auto">
          <a:xfrm>
            <a:off x="0" y="2"/>
            <a:ext cx="9906000" cy="1295400"/>
          </a:xfrm>
          <a:prstGeom prst="rect">
            <a:avLst/>
          </a:prstGeom>
          <a:solidFill>
            <a:srgbClr val="002E6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3" tIns="45697" rIns="91393" bIns="45697" anchor="ctr"/>
          <a:lstStyle/>
          <a:p>
            <a:pPr eaLnBrk="1" hangingPunct="1">
              <a:defRPr/>
            </a:pPr>
            <a:endParaRPr kumimoji="0" lang="es-E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4" y="115888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Título de la página</a:t>
            </a:r>
          </a:p>
        </p:txBody>
      </p:sp>
      <p:sp>
        <p:nvSpPr>
          <p:cNvPr id="1863685" name="Line 5"/>
          <p:cNvSpPr>
            <a:spLocks noChangeShapeType="1"/>
          </p:cNvSpPr>
          <p:nvPr/>
        </p:nvSpPr>
        <p:spPr bwMode="auto">
          <a:xfrm>
            <a:off x="0" y="1363663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93" tIns="45697" rIns="91393" bIns="45697" anchor="ctr"/>
          <a:lstStyle/>
          <a:p>
            <a:pPr>
              <a:defRPr/>
            </a:pPr>
            <a:endParaRPr lang="es-ES" sz="4200" dirty="0"/>
          </a:p>
        </p:txBody>
      </p:sp>
      <p:sp>
        <p:nvSpPr>
          <p:cNvPr id="1863686" name="Rectangle 6"/>
          <p:cNvSpPr>
            <a:spLocks noChangeArrowheads="1"/>
          </p:cNvSpPr>
          <p:nvPr/>
        </p:nvSpPr>
        <p:spPr bwMode="auto">
          <a:xfrm>
            <a:off x="0" y="6705600"/>
            <a:ext cx="9906000" cy="152400"/>
          </a:xfrm>
          <a:prstGeom prst="rect">
            <a:avLst/>
          </a:prstGeom>
          <a:solidFill>
            <a:srgbClr val="525E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3" tIns="45697" rIns="91393" bIns="45697" anchor="ctr"/>
          <a:lstStyle/>
          <a:p>
            <a:pPr>
              <a:defRPr/>
            </a:pPr>
            <a:endParaRPr lang="es-ES" sz="4200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42345" y="134938"/>
            <a:ext cx="12477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442" r:id="rId1"/>
    <p:sldLayoutId id="2147493443" r:id="rId2"/>
    <p:sldLayoutId id="2147493444" r:id="rId3"/>
    <p:sldLayoutId id="2147493445" r:id="rId4"/>
    <p:sldLayoutId id="2147493446" r:id="rId5"/>
    <p:sldLayoutId id="2147493447" r:id="rId6"/>
    <p:sldLayoutId id="2147493448" r:id="rId7"/>
    <p:sldLayoutId id="2147493449" r:id="rId8"/>
    <p:sldLayoutId id="2147493450" r:id="rId9"/>
    <p:sldLayoutId id="2147493451" r:id="rId10"/>
    <p:sldLayoutId id="2147493452" r:id="rId11"/>
    <p:sldLayoutId id="214749345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5pPr>
      <a:lvl6pPr marL="456964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6pPr>
      <a:lvl7pPr marL="913928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7pPr>
      <a:lvl8pPr marL="1370891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8pPr>
      <a:lvl9pPr marL="1827855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9pPr>
    </p:titleStyle>
    <p:bodyStyle>
      <a:lvl1pPr marL="342725" indent="-3427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566" indent="-28560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2410" indent="-228482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99374" indent="-228482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339" indent="-228482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3302" indent="-22848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0267" indent="-22848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7229" indent="-22848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4195" indent="-22848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8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1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5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2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87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7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11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dca.iusiani.ulpgc.es/proyecto2012-2014" TargetMode="Externa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5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7.jpeg"/><Relationship Id="rId10" Type="http://schemas.openxmlformats.org/officeDocument/2006/relationships/image" Target="../media/image36.png"/><Relationship Id="rId4" Type="http://schemas.openxmlformats.org/officeDocument/2006/relationships/image" Target="../media/image6.jpe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7.jpeg"/><Relationship Id="rId10" Type="http://schemas.openxmlformats.org/officeDocument/2006/relationships/image" Target="../media/image49.png"/><Relationship Id="rId4" Type="http://schemas.openxmlformats.org/officeDocument/2006/relationships/image" Target="../media/image6.jpe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5.jpe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image" Target="../media/image7.jpeg"/><Relationship Id="rId10" Type="http://schemas.openxmlformats.org/officeDocument/2006/relationships/image" Target="../media/image52.png"/><Relationship Id="rId4" Type="http://schemas.openxmlformats.org/officeDocument/2006/relationships/image" Target="../media/image6.jpe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58.png"/><Relationship Id="rId4" Type="http://schemas.openxmlformats.org/officeDocument/2006/relationships/image" Target="../media/image5.jpe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9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63.png"/><Relationship Id="rId4" Type="http://schemas.openxmlformats.org/officeDocument/2006/relationships/image" Target="../media/image5.jpeg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dca.iusiani.ulpgc.es/proyecto2012-2014" TargetMode="Externa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10" Type="http://schemas.openxmlformats.org/officeDocument/2006/relationships/image" Target="../media/image15.png"/><Relationship Id="rId4" Type="http://schemas.openxmlformats.org/officeDocument/2006/relationships/image" Target="../media/image6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diagramDrawing" Target="../diagrams/drawing1.xml"/><Relationship Id="rId3" Type="http://schemas.openxmlformats.org/officeDocument/2006/relationships/image" Target="../media/image21.wmf"/><Relationship Id="rId7" Type="http://schemas.openxmlformats.org/officeDocument/2006/relationships/image" Target="../media/image6.jpe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3.wmf"/><Relationship Id="rId15" Type="http://schemas.openxmlformats.org/officeDocument/2006/relationships/image" Target="../media/image25.wmf"/><Relationship Id="rId10" Type="http://schemas.openxmlformats.org/officeDocument/2006/relationships/diagramLayout" Target="../diagrams/layout1.xml"/><Relationship Id="rId4" Type="http://schemas.openxmlformats.org/officeDocument/2006/relationships/image" Target="../media/image22.wmf"/><Relationship Id="rId9" Type="http://schemas.openxmlformats.org/officeDocument/2006/relationships/diagramData" Target="../diagrams/data1.xml"/><Relationship Id="rId1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636588" y="2798790"/>
            <a:ext cx="8420100" cy="82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ES" sz="1800" dirty="0"/>
              <a:t>Socorro G.V.</a:t>
            </a:r>
            <a:r>
              <a:rPr lang="es-ES" sz="1800" baseline="30000" dirty="0"/>
              <a:t>(1)</a:t>
            </a:r>
            <a:r>
              <a:rPr lang="es-ES" sz="1800" dirty="0"/>
              <a:t>, Ruiz-</a:t>
            </a:r>
            <a:r>
              <a:rPr lang="es-ES" sz="1800" dirty="0" err="1"/>
              <a:t>Gironés</a:t>
            </a:r>
            <a:r>
              <a:rPr lang="es-ES" sz="1800" dirty="0"/>
              <a:t> E.</a:t>
            </a:r>
            <a:r>
              <a:rPr lang="es-ES" sz="1800" baseline="30000" dirty="0"/>
              <a:t>(2)</a:t>
            </a:r>
            <a:r>
              <a:rPr lang="es-ES" sz="1800" dirty="0"/>
              <a:t>, Oliver A.</a:t>
            </a:r>
            <a:r>
              <a:rPr lang="es-ES" sz="1800" baseline="30000" dirty="0"/>
              <a:t>(1)</a:t>
            </a:r>
            <a:r>
              <a:rPr lang="es-ES" sz="1800" dirty="0"/>
              <a:t>, </a:t>
            </a:r>
            <a:r>
              <a:rPr lang="es-ES" sz="1800" dirty="0" err="1"/>
              <a:t>Cascón</a:t>
            </a:r>
            <a:r>
              <a:rPr lang="es-ES" sz="1800" dirty="0"/>
              <a:t> J.M.</a:t>
            </a:r>
            <a:r>
              <a:rPr lang="es-ES" sz="1800" baseline="30000" dirty="0"/>
              <a:t>(3)</a:t>
            </a:r>
            <a:r>
              <a:rPr lang="es-ES" sz="1800" dirty="0"/>
              <a:t>, Escobar J.M.</a:t>
            </a:r>
            <a:r>
              <a:rPr lang="es-ES" sz="1800" baseline="30000" dirty="0"/>
              <a:t>(1)</a:t>
            </a:r>
            <a:r>
              <a:rPr lang="es-ES" sz="1800" dirty="0"/>
              <a:t>,</a:t>
            </a:r>
          </a:p>
          <a:p>
            <a:pPr algn="ctr"/>
            <a:r>
              <a:rPr lang="en-US" sz="1800" dirty="0" err="1"/>
              <a:t>Sarrate</a:t>
            </a:r>
            <a:r>
              <a:rPr lang="en-US" sz="1800" dirty="0"/>
              <a:t> J.</a:t>
            </a:r>
            <a:r>
              <a:rPr lang="en-US" sz="1800" baseline="30000" dirty="0"/>
              <a:t>(2)</a:t>
            </a:r>
            <a:r>
              <a:rPr lang="en-US" sz="1800" dirty="0"/>
              <a:t> and Montenegro R.</a:t>
            </a:r>
            <a:r>
              <a:rPr lang="en-US" sz="1800" baseline="30000" dirty="0"/>
              <a:t>(1)</a:t>
            </a:r>
            <a:endParaRPr lang="es-ES" sz="1800" baseline="300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764248"/>
            <a:ext cx="9906000" cy="4000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1393" tIns="45697" rIns="91393" bIns="45697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900" b="1" dirty="0" smtClean="0">
                <a:solidFill>
                  <a:schemeClr val="tx1"/>
                </a:solidFill>
                <a:latin typeface="Arial"/>
                <a:cs typeface="Arial"/>
              </a:rPr>
              <a:t>CMN - </a:t>
            </a:r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2015 </a:t>
            </a:r>
            <a:r>
              <a:rPr lang="en-US" sz="1900" b="1" dirty="0" smtClean="0">
                <a:solidFill>
                  <a:schemeClr val="tx1"/>
                </a:solidFill>
                <a:latin typeface="Arial"/>
                <a:cs typeface="Arial"/>
              </a:rPr>
              <a:t>June 29 – July 2, 2015, Lisbon, Portugal</a:t>
            </a:r>
            <a:endParaRPr lang="en-US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" y="2296421"/>
            <a:ext cx="9906000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Arial Narrow"/>
                <a:cs typeface="Arial Narrow"/>
              </a:rPr>
              <a:t>Surface insertion in a tetrahedral mesh using the Meccano </a:t>
            </a:r>
            <a:r>
              <a:rPr lang="en-US" sz="2800" b="1" dirty="0" smtClean="0">
                <a:solidFill>
                  <a:srgbClr val="008000"/>
                </a:solidFill>
                <a:latin typeface="Arial Narrow"/>
                <a:cs typeface="Arial Narrow"/>
              </a:rPr>
              <a:t>method</a:t>
            </a:r>
            <a:endParaRPr lang="en-GB" sz="2800" b="1" dirty="0">
              <a:solidFill>
                <a:srgbClr val="008000"/>
              </a:solidFill>
              <a:latin typeface="Arial Narrow"/>
              <a:cs typeface="Arial Narrow"/>
            </a:endParaRPr>
          </a:p>
        </p:txBody>
      </p:sp>
      <p:sp>
        <p:nvSpPr>
          <p:cNvPr id="11" name="Rectángulo redondeado 10"/>
          <p:cNvSpPr>
            <a:spLocks noChangeAspect="1"/>
          </p:cNvSpPr>
          <p:nvPr/>
        </p:nvSpPr>
        <p:spPr>
          <a:xfrm>
            <a:off x="3038475" y="688231"/>
            <a:ext cx="3829050" cy="14077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15" descr="ULPGCwhiteModif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919" y="911290"/>
            <a:ext cx="1697400" cy="886213"/>
          </a:xfrm>
          <a:prstGeom prst="rect">
            <a:avLst/>
          </a:prstGeom>
        </p:spPr>
      </p:pic>
      <p:pic>
        <p:nvPicPr>
          <p:cNvPr id="13" name="Picture 19" descr="USALModi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580" y="800430"/>
            <a:ext cx="1070258" cy="1002303"/>
          </a:xfrm>
          <a:prstGeom prst="rect">
            <a:avLst/>
          </a:prstGeom>
        </p:spPr>
      </p:pic>
      <p:pic>
        <p:nvPicPr>
          <p:cNvPr id="14" name="Picture 17" descr="UPCBTechModi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444" y="795200"/>
            <a:ext cx="1682229" cy="1002303"/>
          </a:xfrm>
          <a:prstGeom prst="rect">
            <a:avLst/>
          </a:prstGeom>
        </p:spPr>
      </p:pic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706143" y="3712007"/>
            <a:ext cx="8280989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s-ES" sz="1400" baseline="300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(1) </a:t>
            </a:r>
            <a:r>
              <a:rPr lang="en-US" altLang="es-ES" sz="14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University </a:t>
            </a:r>
            <a:r>
              <a:rPr lang="en-US" altLang="es-ES" sz="1400" dirty="0">
                <a:solidFill>
                  <a:srgbClr val="010000"/>
                </a:solidFill>
                <a:latin typeface="Trebuchet MS" panose="020B0603020202020204" pitchFamily="34" charset="0"/>
              </a:rPr>
              <a:t>Institute SIANI, University of Las Palmas de Gran </a:t>
            </a:r>
            <a:r>
              <a:rPr lang="en-US" altLang="es-ES" sz="1400" dirty="0" err="1">
                <a:solidFill>
                  <a:srgbClr val="010000"/>
                </a:solidFill>
                <a:latin typeface="Trebuchet MS" panose="020B0603020202020204" pitchFamily="34" charset="0"/>
              </a:rPr>
              <a:t>Canaria</a:t>
            </a:r>
            <a:r>
              <a:rPr lang="en-US" altLang="es-ES" sz="1400" dirty="0">
                <a:solidFill>
                  <a:srgbClr val="010000"/>
                </a:solidFill>
                <a:latin typeface="Trebuchet MS" panose="020B0603020202020204" pitchFamily="34" charset="0"/>
              </a:rPr>
              <a:t>, </a:t>
            </a:r>
            <a:r>
              <a:rPr lang="en-US" altLang="es-ES" sz="14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Spain</a:t>
            </a:r>
          </a:p>
          <a:p>
            <a:pPr algn="l">
              <a:spcBef>
                <a:spcPct val="20000"/>
              </a:spcBef>
            </a:pPr>
            <a:r>
              <a:rPr lang="pt-BR" altLang="es-ES" sz="1400" baseline="300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(2)</a:t>
            </a:r>
            <a:r>
              <a:rPr lang="pt-BR" altLang="es-ES" sz="14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 </a:t>
            </a:r>
            <a:r>
              <a:rPr lang="pt-BR" altLang="es-ES" sz="1400" dirty="0" err="1" smtClean="0">
                <a:solidFill>
                  <a:srgbClr val="010000"/>
                </a:solidFill>
                <a:latin typeface="Trebuchet MS" panose="020B0603020202020204" pitchFamily="34" charset="0"/>
              </a:rPr>
              <a:t>Laboratori</a:t>
            </a:r>
            <a:r>
              <a:rPr lang="pt-BR" altLang="es-ES" sz="14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 </a:t>
            </a:r>
            <a:r>
              <a:rPr lang="pt-BR" altLang="es-ES" sz="1400" dirty="0">
                <a:solidFill>
                  <a:srgbClr val="010000"/>
                </a:solidFill>
                <a:latin typeface="Trebuchet MS" panose="020B0603020202020204" pitchFamily="34" charset="0"/>
              </a:rPr>
              <a:t>de </a:t>
            </a:r>
            <a:r>
              <a:rPr lang="pt-BR" altLang="es-ES" sz="1400" dirty="0" err="1" smtClean="0">
                <a:solidFill>
                  <a:srgbClr val="010000"/>
                </a:solidFill>
                <a:latin typeface="Trebuchet MS" panose="020B0603020202020204" pitchFamily="34" charset="0"/>
              </a:rPr>
              <a:t>Càlcul</a:t>
            </a:r>
            <a:r>
              <a:rPr lang="pt-BR" altLang="es-ES" sz="14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 </a:t>
            </a:r>
            <a:r>
              <a:rPr lang="pt-BR" altLang="es-ES" sz="1400" dirty="0" err="1" smtClean="0">
                <a:solidFill>
                  <a:srgbClr val="010000"/>
                </a:solidFill>
                <a:latin typeface="Trebuchet MS" panose="020B0603020202020204" pitchFamily="34" charset="0"/>
              </a:rPr>
              <a:t>Numèric</a:t>
            </a:r>
            <a:r>
              <a:rPr lang="pt-BR" altLang="es-ES" sz="14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 </a:t>
            </a:r>
            <a:r>
              <a:rPr lang="pt-BR" altLang="es-ES" sz="1400" dirty="0">
                <a:solidFill>
                  <a:srgbClr val="010000"/>
                </a:solidFill>
                <a:latin typeface="Trebuchet MS" panose="020B0603020202020204" pitchFamily="34" charset="0"/>
              </a:rPr>
              <a:t>(</a:t>
            </a:r>
            <a:r>
              <a:rPr lang="pt-BR" altLang="es-ES" sz="1400" dirty="0" err="1" smtClean="0">
                <a:solidFill>
                  <a:srgbClr val="010000"/>
                </a:solidFill>
                <a:latin typeface="Trebuchet MS" panose="020B0603020202020204" pitchFamily="34" charset="0"/>
              </a:rPr>
              <a:t>LaCàN</a:t>
            </a:r>
            <a:r>
              <a:rPr lang="pt-BR" altLang="es-ES" sz="1400" dirty="0">
                <a:solidFill>
                  <a:srgbClr val="010000"/>
                </a:solidFill>
                <a:latin typeface="Trebuchet MS" panose="020B0603020202020204" pitchFamily="34" charset="0"/>
              </a:rPr>
              <a:t>), </a:t>
            </a:r>
            <a:r>
              <a:rPr lang="pt-BR" altLang="es-ES" sz="1400" dirty="0" err="1">
                <a:solidFill>
                  <a:srgbClr val="010000"/>
                </a:solidFill>
                <a:latin typeface="Trebuchet MS" panose="020B0603020202020204" pitchFamily="34" charset="0"/>
              </a:rPr>
              <a:t>Universitat</a:t>
            </a:r>
            <a:r>
              <a:rPr lang="pt-BR" altLang="es-ES" sz="1400" dirty="0">
                <a:solidFill>
                  <a:srgbClr val="010000"/>
                </a:solidFill>
                <a:latin typeface="Trebuchet MS" panose="020B0603020202020204" pitchFamily="34" charset="0"/>
              </a:rPr>
              <a:t> </a:t>
            </a:r>
            <a:r>
              <a:rPr lang="pt-BR" altLang="es-ES" sz="1400" dirty="0" err="1" smtClean="0">
                <a:solidFill>
                  <a:srgbClr val="010000"/>
                </a:solidFill>
                <a:latin typeface="Trebuchet MS" panose="020B0603020202020204" pitchFamily="34" charset="0"/>
              </a:rPr>
              <a:t>Politècnica</a:t>
            </a:r>
            <a:r>
              <a:rPr lang="pt-BR" altLang="es-ES" sz="14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 </a:t>
            </a:r>
            <a:r>
              <a:rPr lang="pt-BR" altLang="es-ES" sz="1400" dirty="0">
                <a:solidFill>
                  <a:srgbClr val="010000"/>
                </a:solidFill>
                <a:latin typeface="Trebuchet MS" panose="020B0603020202020204" pitchFamily="34" charset="0"/>
              </a:rPr>
              <a:t>de </a:t>
            </a:r>
            <a:r>
              <a:rPr lang="pt-BR" altLang="es-ES" sz="1400" dirty="0" err="1">
                <a:solidFill>
                  <a:srgbClr val="010000"/>
                </a:solidFill>
                <a:latin typeface="Trebuchet MS" panose="020B0603020202020204" pitchFamily="34" charset="0"/>
              </a:rPr>
              <a:t>Catalunya</a:t>
            </a:r>
            <a:r>
              <a:rPr lang="pt-BR" altLang="es-ES" sz="1400" dirty="0">
                <a:solidFill>
                  <a:srgbClr val="010000"/>
                </a:solidFill>
                <a:latin typeface="Trebuchet MS" panose="020B0603020202020204" pitchFamily="34" charset="0"/>
              </a:rPr>
              <a:t> </a:t>
            </a:r>
            <a:r>
              <a:rPr lang="pt-BR" altLang="es-ES" sz="14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– </a:t>
            </a:r>
            <a:r>
              <a:rPr lang="pt-BR" altLang="es-ES" sz="1400" dirty="0" err="1" smtClean="0">
                <a:solidFill>
                  <a:srgbClr val="010000"/>
                </a:solidFill>
                <a:latin typeface="Trebuchet MS" panose="020B0603020202020204" pitchFamily="34" charset="0"/>
              </a:rPr>
              <a:t>BarcelonaTech</a:t>
            </a:r>
            <a:r>
              <a:rPr lang="pt-BR" altLang="es-ES" sz="14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, Spain</a:t>
            </a:r>
          </a:p>
          <a:p>
            <a:pPr algn="l">
              <a:spcBef>
                <a:spcPct val="20000"/>
              </a:spcBef>
            </a:pPr>
            <a:r>
              <a:rPr lang="es-ES" altLang="es-ES" sz="1400" baseline="300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(3) </a:t>
            </a:r>
            <a:r>
              <a:rPr lang="en-US" altLang="es-ES" sz="14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Department of Economics and Economic History, University of Salamanca, Spain</a:t>
            </a:r>
            <a:endParaRPr lang="en-US" altLang="es-ES" sz="1400" dirty="0">
              <a:solidFill>
                <a:srgbClr val="01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Rectángulo 40"/>
          <p:cNvSpPr/>
          <p:nvPr/>
        </p:nvSpPr>
        <p:spPr bwMode="auto">
          <a:xfrm>
            <a:off x="179512" y="5875001"/>
            <a:ext cx="1368152" cy="794359"/>
          </a:xfrm>
          <a:prstGeom prst="rect">
            <a:avLst/>
          </a:prstGeom>
          <a:solidFill>
            <a:schemeClr val="bg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ES" sz="40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314199" y="5247059"/>
            <a:ext cx="9470728" cy="86395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es-ES" sz="1400" dirty="0" smtClean="0">
                <a:solidFill>
                  <a:srgbClr val="000000"/>
                </a:solidFill>
                <a:latin typeface="Arial" charset="0"/>
              </a:rPr>
              <a:t>MINECO</a:t>
            </a:r>
          </a:p>
          <a:p>
            <a:pPr algn="ctr"/>
            <a:r>
              <a:rPr lang="es-ES" sz="1400" dirty="0" smtClean="0">
                <a:solidFill>
                  <a:srgbClr val="000000"/>
                </a:solidFill>
                <a:latin typeface="Arial" charset="0"/>
              </a:rPr>
              <a:t>PROGRAMA </a:t>
            </a:r>
            <a:r>
              <a:rPr lang="es-ES" sz="1400" dirty="0">
                <a:solidFill>
                  <a:srgbClr val="000000"/>
                </a:solidFill>
                <a:latin typeface="Arial" charset="0"/>
              </a:rPr>
              <a:t>ESTATAL DE I+D+I ORIENTADA A LOS RETOS DE LA </a:t>
            </a:r>
            <a:r>
              <a:rPr lang="es-ES" sz="1400" dirty="0" smtClean="0">
                <a:solidFill>
                  <a:srgbClr val="000000"/>
                </a:solidFill>
                <a:latin typeface="Arial" charset="0"/>
              </a:rPr>
              <a:t>SOCIEDAD Project</a:t>
            </a:r>
            <a:r>
              <a:rPr lang="es-ES" sz="14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s-ES" sz="1400" dirty="0" smtClean="0">
                <a:solidFill>
                  <a:srgbClr val="000000"/>
                </a:solidFill>
                <a:latin typeface="Arial" charset="0"/>
              </a:rPr>
              <a:t>CTM2014-55014-CR3-1-R</a:t>
            </a:r>
          </a:p>
          <a:p>
            <a:pPr algn="ctr"/>
            <a:endParaRPr lang="es-ES" sz="80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CONACYT-SENER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Project, </a:t>
            </a:r>
            <a:r>
              <a:rPr lang="es-ES" sz="1400" dirty="0" smtClean="0">
                <a:solidFill>
                  <a:srgbClr val="000000"/>
                </a:solidFill>
                <a:latin typeface="Arial" charset="0"/>
              </a:rPr>
              <a:t>Fondo Sectorial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contract: 163723 </a:t>
            </a: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8709" y="6156811"/>
            <a:ext cx="9906000" cy="64928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hlinkClick r:id="rId5"/>
              </a:rPr>
              <a:t>http://www.dca.iusiani.ulpgc.es/proyecto2012-2014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4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Topological and Geometric Properties</a:t>
            </a:r>
          </a:p>
        </p:txBody>
      </p:sp>
      <p:sp>
        <p:nvSpPr>
          <p:cNvPr id="5" name="Rectángulo redondeado 4"/>
          <p:cNvSpPr>
            <a:spLocks noChangeAspect="1"/>
          </p:cNvSpPr>
          <p:nvPr/>
        </p:nvSpPr>
        <p:spPr>
          <a:xfrm>
            <a:off x="6515100" y="196832"/>
            <a:ext cx="3159036" cy="850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5" descr="ULPGCwhiteModi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282" y="351240"/>
            <a:ext cx="1034415" cy="540068"/>
          </a:xfrm>
          <a:prstGeom prst="rect">
            <a:avLst/>
          </a:prstGeom>
        </p:spPr>
      </p:pic>
      <p:pic>
        <p:nvPicPr>
          <p:cNvPr id="8" name="Picture 19" descr="USALModi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337" y="323499"/>
            <a:ext cx="648081" cy="606933"/>
          </a:xfrm>
          <a:prstGeom prst="rect">
            <a:avLst/>
          </a:prstGeom>
        </p:spPr>
      </p:pic>
      <p:pic>
        <p:nvPicPr>
          <p:cNvPr id="9" name="Picture 17" descr="UPCBTechModi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143" y="327070"/>
            <a:ext cx="1038797" cy="61893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8146" y="719342"/>
            <a:ext cx="5723979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Requirements for valid surface approximation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  <p:sp>
        <p:nvSpPr>
          <p:cNvPr id="3" name="Rectángulo 2"/>
          <p:cNvSpPr/>
          <p:nvPr/>
        </p:nvSpPr>
        <p:spPr bwMode="auto">
          <a:xfrm>
            <a:off x="1373354" y="2256720"/>
            <a:ext cx="7389646" cy="3564960"/>
          </a:xfrm>
          <a:prstGeom prst="rect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ES" sz="42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1052516" y="1552842"/>
            <a:ext cx="75306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es-ES_tradnl" sz="2000" b="1" dirty="0" smtClean="0">
                <a:latin typeface="+mn-lt"/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  <a:latin typeface="+mn-lt"/>
              </a:rPr>
              <a:t>Mandatory</a:t>
            </a:r>
            <a:r>
              <a:rPr lang="es-ES_tradnl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  <a:latin typeface="+mn-lt"/>
              </a:rPr>
              <a:t>properties</a:t>
            </a:r>
            <a:r>
              <a:rPr lang="es-ES_tradnl" sz="2000" b="1" dirty="0" smtClean="0">
                <a:solidFill>
                  <a:schemeClr val="tx1"/>
                </a:solidFill>
                <a:latin typeface="+mn-lt"/>
              </a:rPr>
              <a:t> to </a:t>
            </a:r>
            <a:r>
              <a:rPr lang="es-ES_tradnl" sz="2000" b="1" dirty="0" err="1" smtClean="0">
                <a:solidFill>
                  <a:schemeClr val="tx1"/>
                </a:solidFill>
                <a:latin typeface="+mn-lt"/>
              </a:rPr>
              <a:t>get</a:t>
            </a:r>
            <a:r>
              <a:rPr lang="es-ES_tradnl" sz="2000" b="1" dirty="0" smtClean="0">
                <a:solidFill>
                  <a:schemeClr val="tx1"/>
                </a:solidFill>
                <a:latin typeface="+mn-lt"/>
              </a:rPr>
              <a:t> a </a:t>
            </a:r>
            <a:r>
              <a:rPr lang="es-ES_tradnl" sz="2000" b="1" dirty="0" err="1" smtClean="0">
                <a:solidFill>
                  <a:schemeClr val="tx1"/>
                </a:solidFill>
                <a:latin typeface="+mn-lt"/>
              </a:rPr>
              <a:t>valid</a:t>
            </a:r>
            <a:r>
              <a:rPr lang="es-ES_tradnl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  <a:latin typeface="+mn-lt"/>
              </a:rPr>
              <a:t>surface</a:t>
            </a:r>
            <a:r>
              <a:rPr lang="es-ES_tradnl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  <a:latin typeface="+mn-lt"/>
              </a:rPr>
              <a:t>approximation</a:t>
            </a:r>
            <a:endParaRPr lang="es-ES_tradnl" sz="2000" b="1" dirty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endParaRPr lang="es-ES_tradnl" sz="2000" b="1" dirty="0" smtClean="0">
              <a:solidFill>
                <a:schemeClr val="tx1"/>
              </a:solidFill>
              <a:latin typeface="+mn-lt"/>
            </a:endParaRPr>
          </a:p>
          <a:p>
            <a:pPr lvl="1" algn="just">
              <a:buClr>
                <a:srgbClr val="002060"/>
              </a:buClr>
            </a:pPr>
            <a:endParaRPr lang="es-ES_tradnl" sz="2000" b="1" dirty="0" smtClean="0">
              <a:solidFill>
                <a:schemeClr val="tx1"/>
              </a:solidFill>
            </a:endParaRPr>
          </a:p>
          <a:p>
            <a:pPr marL="581025" lvl="1" indent="-125413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Property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0: 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Surface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approximation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is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orientable,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conex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mesh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topologically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equivalent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a disc</a:t>
            </a:r>
          </a:p>
          <a:p>
            <a:pPr marL="799864" lvl="1" indent="-34290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s-ES_tradnl" sz="1400" dirty="0" smtClean="0">
              <a:solidFill>
                <a:schemeClr val="tx1"/>
              </a:solidFill>
              <a:latin typeface="+mn-lt"/>
            </a:endParaRPr>
          </a:p>
          <a:p>
            <a:pPr marL="585788" lvl="1" indent="-130175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Property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1: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all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nodes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of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element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tetrahedron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triangle</a:t>
            </a:r>
            <a:r>
              <a:rPr lang="es-ES_tradnl" sz="14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edge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) lie in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surface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approximation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then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element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belongs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surface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approximation</a:t>
            </a:r>
            <a:endParaRPr lang="es-ES_tradnl" sz="14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lvl="1" algn="just">
              <a:buClr>
                <a:srgbClr val="002060"/>
              </a:buClr>
            </a:pP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590550" lvl="1" indent="-134938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Property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2: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If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all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nodes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of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an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element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triangle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or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edge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) lie in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surface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approximation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boundary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then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element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belongs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to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surface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approximation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boundary</a:t>
            </a:r>
            <a:endParaRPr lang="es-ES_tradnl" sz="1400" b="1" dirty="0" smtClean="0">
              <a:solidFill>
                <a:schemeClr val="tx1"/>
              </a:solidFill>
              <a:latin typeface="+mn-lt"/>
            </a:endParaRPr>
          </a:p>
          <a:p>
            <a:pPr marL="799864" lvl="1" indent="-34290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s-ES_tradnl" sz="1400" b="1" dirty="0" smtClean="0">
              <a:solidFill>
                <a:schemeClr val="tx1"/>
              </a:solidFill>
              <a:latin typeface="+mn-lt"/>
            </a:endParaRPr>
          </a:p>
          <a:p>
            <a:pPr marL="609600" lvl="1" indent="-153988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Property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3: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If</a:t>
            </a:r>
            <a:r>
              <a:rPr lang="es-ES_tradnl" sz="1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any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of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nodes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of a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triangle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but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not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all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of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them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, lie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on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surface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approximation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then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at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least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one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node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of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triangle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must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be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an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inner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node</a:t>
            </a:r>
            <a:r>
              <a:rPr lang="es-ES_tradnl" sz="1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of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tetrahedral</a:t>
            </a:r>
            <a:r>
              <a:rPr lang="es-ES_tradnl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400" b="1" dirty="0" err="1" smtClean="0">
                <a:solidFill>
                  <a:schemeClr val="tx1"/>
                </a:solidFill>
                <a:latin typeface="+mn-lt"/>
              </a:rPr>
              <a:t>mesh</a:t>
            </a:r>
            <a:endParaRPr lang="es-ES_tradnl" sz="1400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2847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8"/>
          <p:cNvSpPr txBox="1"/>
          <p:nvPr/>
        </p:nvSpPr>
        <p:spPr>
          <a:xfrm>
            <a:off x="454559" y="1637119"/>
            <a:ext cx="473721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es-ES_tradnl" sz="2000" b="1" dirty="0" smtClean="0">
                <a:latin typeface="+mn-lt"/>
              </a:rPr>
              <a:t> </a:t>
            </a:r>
            <a:r>
              <a:rPr lang="es-ES_tradnl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Avoid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unsolvable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cell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/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face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collapse</a:t>
            </a:r>
            <a:endParaRPr lang="es-ES_tradnl" sz="1800" b="1" dirty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endParaRPr lang="es-ES_tradnl" sz="2000" b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rgbClr val="002060"/>
              </a:buClr>
            </a:pPr>
            <a:endParaRPr lang="es-ES_tradnl" sz="2000" b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rgbClr val="002060"/>
              </a:buClr>
            </a:pPr>
            <a:endParaRPr lang="es-ES_tradnl" sz="2000" b="1" dirty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rgbClr val="002060"/>
              </a:buClr>
            </a:pPr>
            <a:endParaRPr lang="es-ES_tradnl" sz="2000" b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rgbClr val="002060"/>
              </a:buClr>
            </a:pPr>
            <a:endParaRPr lang="es-ES_tradnl" sz="2000" b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rgbClr val="002060"/>
              </a:buClr>
            </a:pPr>
            <a:endParaRPr lang="es-ES_tradnl" sz="2000" b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endParaRPr lang="es-ES_tradnl" sz="2000" b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es-ES_tradnl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Erode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corbels</a:t>
            </a:r>
            <a:endParaRPr lang="es-ES_tradnl" sz="18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xtBox 18"/>
          <p:cNvSpPr txBox="1"/>
          <p:nvPr/>
        </p:nvSpPr>
        <p:spPr>
          <a:xfrm>
            <a:off x="5057808" y="1729920"/>
            <a:ext cx="47372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es-ES_tradnl" sz="1800" b="1" dirty="0" smtClean="0"/>
              <a:t> 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Erase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dividing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edges</a:t>
            </a:r>
            <a:endParaRPr lang="es-ES_tradnl" sz="1800" b="1" dirty="0" smtClean="0">
              <a:solidFill>
                <a:schemeClr val="tx1"/>
              </a:solidFill>
              <a:latin typeface="+mn-lt"/>
            </a:endParaRPr>
          </a:p>
          <a:p>
            <a:pPr marL="799864" lvl="1" indent="-34290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s-ES_tradnl" sz="1800" b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rgbClr val="002060"/>
              </a:buClr>
            </a:pPr>
            <a:endParaRPr lang="es-ES_tradnl" sz="1800" b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rgbClr val="002060"/>
              </a:buClr>
            </a:pPr>
            <a:endParaRPr lang="es-ES_tradnl" sz="1800" b="1" dirty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rgbClr val="002060"/>
              </a:buClr>
            </a:pPr>
            <a:endParaRPr lang="es-ES_tradnl" sz="1800" b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rgbClr val="002060"/>
              </a:buClr>
            </a:pPr>
            <a:endParaRPr lang="es-ES_tradnl" sz="1800" b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rgbClr val="002060"/>
              </a:buClr>
            </a:pPr>
            <a:endParaRPr lang="es-ES_tradnl" sz="1800" b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rgbClr val="002060"/>
              </a:buClr>
            </a:pPr>
            <a:endParaRPr lang="es-ES_tradnl" sz="1800" b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rgbClr val="002060"/>
              </a:buClr>
            </a:pPr>
            <a:endParaRPr lang="es-ES_tradnl" sz="1800" b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Control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connectivity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of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boundary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nodes</a:t>
            </a:r>
            <a:endParaRPr lang="es-ES_tradnl" sz="18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27909" y="1892087"/>
            <a:ext cx="3990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endParaRPr lang="es-ES_tradnl" sz="1100" dirty="0" smtClean="0">
              <a:solidFill>
                <a:schemeClr val="tx1"/>
              </a:solidFill>
              <a:latin typeface="+mn-lt"/>
            </a:endParaRPr>
          </a:p>
          <a:p>
            <a:pPr marL="138113" indent="-138113" algn="l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_tradnl" sz="1050" dirty="0" smtClean="0">
                <a:solidFill>
                  <a:schemeClr val="tx1"/>
                </a:solidFill>
                <a:latin typeface="+mn-lt"/>
              </a:rPr>
              <a:t>At </a:t>
            </a:r>
            <a:r>
              <a:rPr lang="es-ES_tradnl" sz="1050" dirty="0" err="1">
                <a:solidFill>
                  <a:schemeClr val="tx1"/>
                </a:solidFill>
                <a:latin typeface="+mn-lt"/>
              </a:rPr>
              <a:t>most</a:t>
            </a:r>
            <a:r>
              <a:rPr lang="es-ES_tradnl" sz="105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050" dirty="0" err="1">
                <a:solidFill>
                  <a:schemeClr val="tx1"/>
                </a:solidFill>
                <a:latin typeface="+mn-lt"/>
              </a:rPr>
              <a:t>one</a:t>
            </a:r>
            <a:r>
              <a:rPr lang="es-ES_tradnl" sz="105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050" dirty="0" err="1">
                <a:solidFill>
                  <a:schemeClr val="tx1"/>
                </a:solidFill>
                <a:latin typeface="+mn-lt"/>
              </a:rPr>
              <a:t>face</a:t>
            </a:r>
            <a:r>
              <a:rPr lang="es-ES_tradnl" sz="105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050" dirty="0" smtClean="0">
                <a:solidFill>
                  <a:schemeClr val="tx1"/>
                </a:solidFill>
                <a:latin typeface="+mn-lt"/>
              </a:rPr>
              <a:t>in </a:t>
            </a:r>
            <a:r>
              <a:rPr lang="es-ES_tradnl" sz="1050" dirty="0" err="1" smtClean="0">
                <a:solidFill>
                  <a:schemeClr val="tx1"/>
                </a:solidFill>
                <a:latin typeface="+mn-lt"/>
              </a:rPr>
              <a:t>approximation</a:t>
            </a:r>
            <a:r>
              <a:rPr lang="es-ES_tradnl" sz="1050" dirty="0" smtClean="0">
                <a:solidFill>
                  <a:schemeClr val="tx1"/>
                </a:solidFill>
                <a:latin typeface="+mn-lt"/>
              </a:rPr>
              <a:t> per </a:t>
            </a:r>
            <a:r>
              <a:rPr lang="es-ES_tradnl" sz="1050" dirty="0" err="1" smtClean="0">
                <a:solidFill>
                  <a:schemeClr val="tx1"/>
                </a:solidFill>
                <a:latin typeface="+mn-lt"/>
              </a:rPr>
              <a:t>cell</a:t>
            </a:r>
            <a:endParaRPr lang="es-ES_tradnl" sz="1050" dirty="0" smtClean="0">
              <a:solidFill>
                <a:schemeClr val="tx1"/>
              </a:solidFill>
              <a:latin typeface="+mn-lt"/>
            </a:endParaRPr>
          </a:p>
          <a:p>
            <a:pPr marL="138113" indent="-138113" algn="l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_tradnl" sz="1050" dirty="0" smtClean="0">
                <a:solidFill>
                  <a:schemeClr val="tx1"/>
                </a:solidFill>
                <a:latin typeface="+mn-lt"/>
              </a:rPr>
              <a:t>At </a:t>
            </a:r>
            <a:r>
              <a:rPr lang="es-ES_tradnl" sz="1050" dirty="0" err="1">
                <a:solidFill>
                  <a:schemeClr val="tx1"/>
                </a:solidFill>
                <a:latin typeface="+mn-lt"/>
              </a:rPr>
              <a:t>most</a:t>
            </a:r>
            <a:r>
              <a:rPr lang="es-ES_tradnl" sz="105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050" dirty="0" err="1">
                <a:solidFill>
                  <a:schemeClr val="tx1"/>
                </a:solidFill>
                <a:latin typeface="+mn-lt"/>
              </a:rPr>
              <a:t>one</a:t>
            </a:r>
            <a:r>
              <a:rPr lang="es-ES_tradnl" sz="105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050" dirty="0" err="1" smtClean="0">
                <a:solidFill>
                  <a:schemeClr val="tx1"/>
                </a:solidFill>
                <a:latin typeface="+mn-lt"/>
              </a:rPr>
              <a:t>edge</a:t>
            </a:r>
            <a:r>
              <a:rPr lang="es-ES_tradnl" sz="1050" dirty="0" smtClean="0">
                <a:solidFill>
                  <a:schemeClr val="tx1"/>
                </a:solidFill>
                <a:latin typeface="+mn-lt"/>
              </a:rPr>
              <a:t> at </a:t>
            </a:r>
            <a:r>
              <a:rPr lang="es-ES_tradnl" sz="1050" dirty="0" err="1" smtClean="0">
                <a:solidFill>
                  <a:schemeClr val="tx1"/>
                </a:solidFill>
                <a:latin typeface="+mn-lt"/>
              </a:rPr>
              <a:t>boundary</a:t>
            </a:r>
            <a:r>
              <a:rPr lang="es-ES_tradnl" sz="1050" dirty="0" smtClean="0">
                <a:solidFill>
                  <a:schemeClr val="tx1"/>
                </a:solidFill>
                <a:latin typeface="+mn-lt"/>
              </a:rPr>
              <a:t> per </a:t>
            </a:r>
            <a:r>
              <a:rPr lang="es-ES_tradnl" sz="1050" dirty="0" err="1">
                <a:solidFill>
                  <a:schemeClr val="tx1"/>
                </a:solidFill>
                <a:latin typeface="+mn-lt"/>
              </a:rPr>
              <a:t>face</a:t>
            </a:r>
            <a:r>
              <a:rPr lang="es-ES_tradnl" sz="105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050" dirty="0" smtClean="0">
                <a:solidFill>
                  <a:schemeClr val="tx1"/>
                </a:solidFill>
                <a:latin typeface="+mn-lt"/>
              </a:rPr>
              <a:t>in </a:t>
            </a:r>
            <a:r>
              <a:rPr lang="es-ES_tradnl" sz="105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es-ES_tradnl" sz="105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050" dirty="0" err="1" smtClean="0">
                <a:solidFill>
                  <a:schemeClr val="tx1"/>
                </a:solidFill>
                <a:latin typeface="+mn-lt"/>
              </a:rPr>
              <a:t>approximation</a:t>
            </a:r>
            <a:endParaRPr lang="es-ES_tradnl" sz="1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Topological and Geometric Properties</a:t>
            </a:r>
          </a:p>
        </p:txBody>
      </p:sp>
      <p:sp>
        <p:nvSpPr>
          <p:cNvPr id="5" name="Rectángulo redondeado 4"/>
          <p:cNvSpPr>
            <a:spLocks noChangeAspect="1"/>
          </p:cNvSpPr>
          <p:nvPr/>
        </p:nvSpPr>
        <p:spPr>
          <a:xfrm>
            <a:off x="6515100" y="196832"/>
            <a:ext cx="3159036" cy="850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5" descr="ULPGCwhiteModi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282" y="351240"/>
            <a:ext cx="1034415" cy="540068"/>
          </a:xfrm>
          <a:prstGeom prst="rect">
            <a:avLst/>
          </a:prstGeom>
        </p:spPr>
      </p:pic>
      <p:pic>
        <p:nvPicPr>
          <p:cNvPr id="8" name="Picture 19" descr="USALModi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337" y="323499"/>
            <a:ext cx="648081" cy="606933"/>
          </a:xfrm>
          <a:prstGeom prst="rect">
            <a:avLst/>
          </a:prstGeom>
        </p:spPr>
      </p:pic>
      <p:pic>
        <p:nvPicPr>
          <p:cNvPr id="9" name="Picture 17" descr="UPCBTechModi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143" y="327070"/>
            <a:ext cx="1038797" cy="61893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8146" y="719342"/>
            <a:ext cx="5984229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Repairing the initial surface approximation.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6" y="2631460"/>
            <a:ext cx="1042285" cy="136981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33" y="2599389"/>
            <a:ext cx="1045905" cy="137342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79" y="2434410"/>
            <a:ext cx="1736000" cy="129066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887" y="2407565"/>
            <a:ext cx="1733333" cy="129333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9" y="4623487"/>
            <a:ext cx="1631428" cy="164285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431" y="4914268"/>
            <a:ext cx="1487674" cy="128702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22" y="4663487"/>
            <a:ext cx="1097904" cy="160285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08" y="4754256"/>
            <a:ext cx="1089524" cy="1607048"/>
          </a:xfrm>
          <a:prstGeom prst="rect">
            <a:avLst/>
          </a:prstGeom>
        </p:spPr>
      </p:pic>
      <p:sp>
        <p:nvSpPr>
          <p:cNvPr id="22" name="Flecha derecha 21"/>
          <p:cNvSpPr/>
          <p:nvPr/>
        </p:nvSpPr>
        <p:spPr bwMode="auto">
          <a:xfrm>
            <a:off x="2441377" y="3316605"/>
            <a:ext cx="242292" cy="48101"/>
          </a:xfrm>
          <a:prstGeom prst="rightArrow">
            <a:avLst/>
          </a:prstGeom>
          <a:solidFill>
            <a:srgbClr val="006666"/>
          </a:solidFill>
          <a:ln w="57150" cap="flat" cmpd="sng" algn="ctr">
            <a:solidFill>
              <a:srgbClr val="0066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ES" sz="42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Flecha derecha 27"/>
          <p:cNvSpPr/>
          <p:nvPr/>
        </p:nvSpPr>
        <p:spPr bwMode="auto">
          <a:xfrm>
            <a:off x="7283787" y="3079743"/>
            <a:ext cx="242292" cy="48101"/>
          </a:xfrm>
          <a:prstGeom prst="rightArrow">
            <a:avLst/>
          </a:prstGeom>
          <a:solidFill>
            <a:srgbClr val="006666"/>
          </a:solidFill>
          <a:ln w="57150" cap="flat" cmpd="sng" algn="ctr">
            <a:solidFill>
              <a:srgbClr val="0066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ES" sz="42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Flecha derecha 28"/>
          <p:cNvSpPr/>
          <p:nvPr/>
        </p:nvSpPr>
        <p:spPr bwMode="auto">
          <a:xfrm>
            <a:off x="2643149" y="5533729"/>
            <a:ext cx="242292" cy="48101"/>
          </a:xfrm>
          <a:prstGeom prst="rightArrow">
            <a:avLst/>
          </a:prstGeom>
          <a:solidFill>
            <a:srgbClr val="006666"/>
          </a:solidFill>
          <a:ln w="57150" cap="flat" cmpd="sng" algn="ctr">
            <a:solidFill>
              <a:srgbClr val="0066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ES" sz="42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Flecha derecha 30"/>
          <p:cNvSpPr/>
          <p:nvPr/>
        </p:nvSpPr>
        <p:spPr bwMode="auto">
          <a:xfrm>
            <a:off x="7305271" y="5533729"/>
            <a:ext cx="242292" cy="48101"/>
          </a:xfrm>
          <a:prstGeom prst="rightArrow">
            <a:avLst/>
          </a:prstGeom>
          <a:solidFill>
            <a:srgbClr val="006666"/>
          </a:solidFill>
          <a:ln w="57150" cap="flat" cmpd="sng" algn="ctr">
            <a:solidFill>
              <a:srgbClr val="0066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ES" sz="42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04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Surface parameterizations</a:t>
            </a:r>
          </a:p>
        </p:txBody>
      </p:sp>
      <p:sp>
        <p:nvSpPr>
          <p:cNvPr id="5" name="Rectángulo redondeado 4"/>
          <p:cNvSpPr>
            <a:spLocks noChangeAspect="1"/>
          </p:cNvSpPr>
          <p:nvPr/>
        </p:nvSpPr>
        <p:spPr>
          <a:xfrm>
            <a:off x="6515100" y="196832"/>
            <a:ext cx="3159036" cy="850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5" descr="ULPGCwhiteModi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282" y="351240"/>
            <a:ext cx="1034415" cy="540068"/>
          </a:xfrm>
          <a:prstGeom prst="rect">
            <a:avLst/>
          </a:prstGeom>
        </p:spPr>
      </p:pic>
      <p:pic>
        <p:nvPicPr>
          <p:cNvPr id="8" name="Picture 19" descr="USALModi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337" y="323499"/>
            <a:ext cx="648081" cy="606933"/>
          </a:xfrm>
          <a:prstGeom prst="rect">
            <a:avLst/>
          </a:prstGeom>
        </p:spPr>
      </p:pic>
      <p:pic>
        <p:nvPicPr>
          <p:cNvPr id="9" name="Picture 17" descr="UPCBTechModi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143" y="327070"/>
            <a:ext cx="1038797" cy="61893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8146" y="719342"/>
            <a:ext cx="5984229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Parameterization of actual surface and its approximation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03" y="4173397"/>
            <a:ext cx="1725714" cy="17285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25" y="1886576"/>
            <a:ext cx="2586476" cy="179009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328" y="4132446"/>
            <a:ext cx="1734286" cy="174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806" y="1886576"/>
            <a:ext cx="2516000" cy="1719619"/>
          </a:xfrm>
          <a:prstGeom prst="rect">
            <a:avLst/>
          </a:prstGeom>
        </p:spPr>
      </p:pic>
      <p:sp>
        <p:nvSpPr>
          <p:cNvPr id="13" name="CustomShape 4"/>
          <p:cNvSpPr/>
          <p:nvPr/>
        </p:nvSpPr>
        <p:spPr>
          <a:xfrm>
            <a:off x="1192789" y="3749156"/>
            <a:ext cx="2464571" cy="259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0000"/>
                </a:solidFill>
              </a:rPr>
              <a:t>a</a:t>
            </a:r>
            <a:r>
              <a:rPr lang="en-US" sz="1200" strike="noStrike" dirty="0" smtClean="0">
                <a:solidFill>
                  <a:srgbClr val="000000"/>
                </a:solidFill>
              </a:rPr>
              <a:t>pproximation (physical domain)</a:t>
            </a:r>
            <a:endParaRPr sz="3600" dirty="0"/>
          </a:p>
        </p:txBody>
      </p:sp>
      <p:sp>
        <p:nvSpPr>
          <p:cNvPr id="16" name="CustomShape 4"/>
          <p:cNvSpPr/>
          <p:nvPr/>
        </p:nvSpPr>
        <p:spPr>
          <a:xfrm>
            <a:off x="5216978" y="3690928"/>
            <a:ext cx="2464571" cy="259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0000"/>
                </a:solidFill>
              </a:rPr>
              <a:t>s</a:t>
            </a:r>
            <a:r>
              <a:rPr lang="en-US" sz="1200" dirty="0" smtClean="0">
                <a:solidFill>
                  <a:srgbClr val="000000"/>
                </a:solidFill>
              </a:rPr>
              <a:t>urface </a:t>
            </a:r>
            <a:r>
              <a:rPr lang="en-US" sz="1200" strike="noStrike" dirty="0" smtClean="0">
                <a:solidFill>
                  <a:srgbClr val="000000"/>
                </a:solidFill>
              </a:rPr>
              <a:t>(physical domain)</a:t>
            </a:r>
            <a:endParaRPr sz="3600" dirty="0"/>
          </a:p>
        </p:txBody>
      </p:sp>
      <p:sp>
        <p:nvSpPr>
          <p:cNvPr id="17" name="CustomShape 4"/>
          <p:cNvSpPr/>
          <p:nvPr/>
        </p:nvSpPr>
        <p:spPr>
          <a:xfrm>
            <a:off x="2402542" y="5953848"/>
            <a:ext cx="2814436" cy="259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0000"/>
                </a:solidFill>
              </a:rPr>
              <a:t>a</a:t>
            </a:r>
            <a:r>
              <a:rPr lang="en-US" sz="1200" strike="noStrike" dirty="0" smtClean="0">
                <a:solidFill>
                  <a:srgbClr val="000000"/>
                </a:solidFill>
              </a:rPr>
              <a:t>pproximation (parametric domain)</a:t>
            </a:r>
            <a:endParaRPr sz="3600" dirty="0"/>
          </a:p>
        </p:txBody>
      </p:sp>
      <p:sp>
        <p:nvSpPr>
          <p:cNvPr id="18" name="CustomShape 4"/>
          <p:cNvSpPr/>
          <p:nvPr/>
        </p:nvSpPr>
        <p:spPr>
          <a:xfrm>
            <a:off x="6667185" y="5925444"/>
            <a:ext cx="2464571" cy="259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0000"/>
                </a:solidFill>
              </a:rPr>
              <a:t>s</a:t>
            </a:r>
            <a:r>
              <a:rPr lang="en-US" sz="1200" dirty="0" smtClean="0">
                <a:solidFill>
                  <a:srgbClr val="000000"/>
                </a:solidFill>
              </a:rPr>
              <a:t>urface </a:t>
            </a:r>
            <a:r>
              <a:rPr lang="en-US" sz="1200" strike="noStrike" dirty="0" smtClean="0">
                <a:solidFill>
                  <a:srgbClr val="000000"/>
                </a:solidFill>
              </a:rPr>
              <a:t>(parametric domain)</a:t>
            </a:r>
            <a:endParaRPr sz="3600" dirty="0"/>
          </a:p>
        </p:txBody>
      </p:sp>
      <p:sp>
        <p:nvSpPr>
          <p:cNvPr id="19" name="Flecha doblada 18"/>
          <p:cNvSpPr/>
          <p:nvPr/>
        </p:nvSpPr>
        <p:spPr bwMode="auto">
          <a:xfrm rot="5400000">
            <a:off x="3597838" y="3516202"/>
            <a:ext cx="620754" cy="196910"/>
          </a:xfrm>
          <a:prstGeom prst="bentArrow">
            <a:avLst/>
          </a:prstGeom>
          <a:solidFill>
            <a:srgbClr val="002060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ES" sz="42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Flecha doblada 19"/>
          <p:cNvSpPr/>
          <p:nvPr/>
        </p:nvSpPr>
        <p:spPr bwMode="auto">
          <a:xfrm rot="5400000">
            <a:off x="7579974" y="3390972"/>
            <a:ext cx="620754" cy="196910"/>
          </a:xfrm>
          <a:prstGeom prst="bentArrow">
            <a:avLst/>
          </a:prstGeom>
          <a:solidFill>
            <a:srgbClr val="002060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ES" sz="42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52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77" y="2786015"/>
            <a:ext cx="2852840" cy="194984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18" y="4513901"/>
            <a:ext cx="1725714" cy="17285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18" y="4513901"/>
            <a:ext cx="1728572" cy="174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53" y="2783948"/>
            <a:ext cx="2852840" cy="1936002"/>
          </a:xfrm>
          <a:prstGeom prst="rect">
            <a:avLst/>
          </a:prstGeom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Projection</a:t>
            </a:r>
          </a:p>
        </p:txBody>
      </p:sp>
      <p:sp>
        <p:nvSpPr>
          <p:cNvPr id="5" name="Rectángulo redondeado 4"/>
          <p:cNvSpPr>
            <a:spLocks noChangeAspect="1"/>
          </p:cNvSpPr>
          <p:nvPr/>
        </p:nvSpPr>
        <p:spPr>
          <a:xfrm>
            <a:off x="6515100" y="196832"/>
            <a:ext cx="3159036" cy="850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5" descr="ULPGCwhiteModif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282" y="351240"/>
            <a:ext cx="1034415" cy="540068"/>
          </a:xfrm>
          <a:prstGeom prst="rect">
            <a:avLst/>
          </a:prstGeom>
        </p:spPr>
      </p:pic>
      <p:pic>
        <p:nvPicPr>
          <p:cNvPr id="8" name="Picture 19" descr="USALModif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2337" y="323499"/>
            <a:ext cx="648081" cy="606933"/>
          </a:xfrm>
          <a:prstGeom prst="rect">
            <a:avLst/>
          </a:prstGeom>
        </p:spPr>
      </p:pic>
      <p:pic>
        <p:nvPicPr>
          <p:cNvPr id="9" name="Picture 17" descr="UPCBTechModif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3143" y="327070"/>
            <a:ext cx="1038797" cy="61893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8146" y="719342"/>
            <a:ext cx="5984229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Simultaneous parameterization to project nodes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42" y="2783948"/>
            <a:ext cx="2586476" cy="1790095"/>
          </a:xfrm>
          <a:prstGeom prst="rect">
            <a:avLst/>
          </a:prstGeom>
        </p:spPr>
      </p:pic>
      <p:sp>
        <p:nvSpPr>
          <p:cNvPr id="17" name="TextBox 18"/>
          <p:cNvSpPr txBox="1"/>
          <p:nvPr/>
        </p:nvSpPr>
        <p:spPr>
          <a:xfrm>
            <a:off x="1052516" y="1552842"/>
            <a:ext cx="75306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2060"/>
              </a:buClr>
            </a:pPr>
            <a:r>
              <a:rPr lang="es-ES_tradnl" sz="1800" b="1" dirty="0" smtClean="0">
                <a:latin typeface="+mn-lt"/>
              </a:rPr>
              <a:t> 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Simultaneous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parameterization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of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immerse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surface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its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initial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approximation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to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same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parametric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domain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provides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an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initial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location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for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nodes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in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actual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surface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.</a:t>
            </a:r>
            <a:endParaRPr lang="es-ES_tradnl" sz="1800" b="1" dirty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rgbClr val="002060"/>
              </a:buClr>
            </a:pPr>
            <a:endParaRPr lang="es-ES_tradnl" sz="2000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2683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Smoothing</a:t>
            </a:r>
          </a:p>
        </p:txBody>
      </p:sp>
      <p:sp>
        <p:nvSpPr>
          <p:cNvPr id="5" name="Rectángulo redondeado 4"/>
          <p:cNvSpPr>
            <a:spLocks noChangeAspect="1"/>
          </p:cNvSpPr>
          <p:nvPr/>
        </p:nvSpPr>
        <p:spPr>
          <a:xfrm>
            <a:off x="6515100" y="196832"/>
            <a:ext cx="3159036" cy="850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5" descr="ULPGCwhiteModi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282" y="351240"/>
            <a:ext cx="1034415" cy="540068"/>
          </a:xfrm>
          <a:prstGeom prst="rect">
            <a:avLst/>
          </a:prstGeom>
        </p:spPr>
      </p:pic>
      <p:pic>
        <p:nvPicPr>
          <p:cNvPr id="8" name="Picture 19" descr="USALModi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337" y="323499"/>
            <a:ext cx="648081" cy="606933"/>
          </a:xfrm>
          <a:prstGeom prst="rect">
            <a:avLst/>
          </a:prstGeom>
        </p:spPr>
      </p:pic>
      <p:pic>
        <p:nvPicPr>
          <p:cNvPr id="9" name="Picture 17" descr="UPCBTechModi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143" y="327070"/>
            <a:ext cx="1038797" cy="61893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8146" y="719342"/>
            <a:ext cx="598422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SUS: Simultaneous Untangling and Smoothing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GB" sz="1200" dirty="0" smtClean="0">
                <a:latin typeface="Arial" charset="0"/>
              </a:rPr>
              <a:t>SUS </a:t>
            </a:r>
            <a:r>
              <a:rPr kumimoji="0" lang="en-GB" sz="1200" dirty="0">
                <a:latin typeface="Arial" charset="0"/>
              </a:rPr>
              <a:t>Code: Freely-available in http://www.dca.iusiani.ulpgc.es/proyecto2012-2014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659789" y="1770140"/>
            <a:ext cx="8586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Inner nodes</a:t>
            </a:r>
          </a:p>
          <a:p>
            <a:pPr marL="799864" lvl="1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625475" lvl="1" indent="-169863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3D optimization in the physical domain</a:t>
            </a:r>
          </a:p>
          <a:p>
            <a:pPr marL="625475" lvl="1" indent="-169863" algn="just">
              <a:buClr>
                <a:schemeClr val="tx2"/>
              </a:buClr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625475" lvl="1" indent="-169863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term per adjacent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tetrahedron,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that penalties poor quality respect to the cell counterpart in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the parametric domain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54665" y="4904981"/>
            <a:ext cx="1709743" cy="134680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0371" y="3888843"/>
            <a:ext cx="2766850" cy="86225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4824" y="5087541"/>
            <a:ext cx="1651316" cy="725578"/>
          </a:xfrm>
          <a:prstGeom prst="rect">
            <a:avLst/>
          </a:prstGeom>
        </p:spPr>
      </p:pic>
      <p:sp>
        <p:nvSpPr>
          <p:cNvPr id="14" name="CustomShape 3"/>
          <p:cNvSpPr/>
          <p:nvPr/>
        </p:nvSpPr>
        <p:spPr>
          <a:xfrm>
            <a:off x="5957145" y="5416195"/>
            <a:ext cx="2993185" cy="3024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100" dirty="0" smtClean="0">
                <a:solidFill>
                  <a:srgbClr val="000000"/>
                </a:solidFill>
              </a:rPr>
              <a:t>star in the physical domain</a:t>
            </a:r>
            <a:endParaRPr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383" y="3793512"/>
            <a:ext cx="1983279" cy="16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31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Grp="1" noChangeArrowheads="1"/>
          </p:cNvSpPr>
          <p:nvPr>
            <p:ph type="title"/>
          </p:nvPr>
        </p:nvSpPr>
        <p:spPr>
          <a:xfrm>
            <a:off x="5" y="1843088"/>
            <a:ext cx="9905999" cy="1834832"/>
          </a:xfrm>
          <a:noFill/>
          <a:ln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Wind Field Model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Smoothing</a:t>
            </a:r>
          </a:p>
        </p:txBody>
      </p:sp>
      <p:sp>
        <p:nvSpPr>
          <p:cNvPr id="5" name="Rectángulo redondeado 4"/>
          <p:cNvSpPr>
            <a:spLocks noChangeAspect="1"/>
          </p:cNvSpPr>
          <p:nvPr/>
        </p:nvSpPr>
        <p:spPr>
          <a:xfrm>
            <a:off x="6515100" y="196832"/>
            <a:ext cx="3159036" cy="850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5" descr="ULPGCwhiteModi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282" y="351240"/>
            <a:ext cx="1034415" cy="540068"/>
          </a:xfrm>
          <a:prstGeom prst="rect">
            <a:avLst/>
          </a:prstGeom>
        </p:spPr>
      </p:pic>
      <p:pic>
        <p:nvPicPr>
          <p:cNvPr id="8" name="Picture 19" descr="USALModi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337" y="323499"/>
            <a:ext cx="648081" cy="606933"/>
          </a:xfrm>
          <a:prstGeom prst="rect">
            <a:avLst/>
          </a:prstGeom>
        </p:spPr>
      </p:pic>
      <p:pic>
        <p:nvPicPr>
          <p:cNvPr id="9" name="Picture 17" descr="UPCBTechModi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143" y="327070"/>
            <a:ext cx="1038797" cy="61893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8146" y="719342"/>
            <a:ext cx="5984229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SUS: Simultaneous Untangling and Smoothing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659171" y="1748909"/>
            <a:ext cx="572320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odes attached to surface parameterization</a:t>
            </a:r>
          </a:p>
          <a:p>
            <a:pPr marL="799864" lvl="1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625475" lvl="1" indent="-169863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2D optimization in the parametric domain</a:t>
            </a:r>
          </a:p>
          <a:p>
            <a:pPr marL="625475" lvl="1" indent="-169863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625475" lvl="1" indent="-169863" algn="just">
              <a:buClr>
                <a:schemeClr val="tx2"/>
              </a:buClr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625475" lvl="1" indent="-169863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625475" lvl="1" indent="-169863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625475" lvl="1" indent="-169863" algn="just">
              <a:buClr>
                <a:schemeClr val="tx2"/>
              </a:buClr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625475" lvl="1" indent="-169863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An extra term in the objective function per triangle parametrized to the surface, that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penalties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collapse of the counterpart triangle in the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parametric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domain</a:t>
            </a:r>
          </a:p>
          <a:p>
            <a:pPr algn="just">
              <a:buClr>
                <a:schemeClr val="tx2"/>
              </a:buClr>
            </a:pPr>
            <a:endParaRPr lang="es-ES_tradnl" sz="1400" i="1" dirty="0" smtClean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just">
              <a:buClr>
                <a:schemeClr val="tx2"/>
              </a:buClr>
            </a:pPr>
            <a:endParaRPr lang="es-ES_tradnl" sz="1400" i="1" dirty="0" smtClean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just">
              <a:buClr>
                <a:schemeClr val="tx2"/>
              </a:buClr>
            </a:pPr>
            <a:endParaRPr lang="es-ES_tradnl" sz="1400" i="1" dirty="0" smtClean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just">
              <a:buClr>
                <a:schemeClr val="tx2"/>
              </a:buClr>
            </a:pPr>
            <a:endParaRPr lang="es-ES_tradnl" sz="1400" i="1" dirty="0" smtClean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just">
              <a:buClr>
                <a:schemeClr val="tx2"/>
              </a:buClr>
            </a:pPr>
            <a:endParaRPr lang="es-ES_tradnl" sz="1400" i="1" dirty="0" smtClean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just">
              <a:buClr>
                <a:schemeClr val="tx2"/>
              </a:buClr>
            </a:pPr>
            <a:endParaRPr lang="es-ES_tradnl" sz="1400" i="1" dirty="0" smtClean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just">
              <a:buClr>
                <a:schemeClr val="tx2"/>
              </a:buClr>
            </a:pPr>
            <a:endParaRPr lang="es-ES_tradnl" sz="1400" i="1" dirty="0" smtClean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just">
              <a:buClr>
                <a:schemeClr val="tx2"/>
              </a:buClr>
            </a:pPr>
            <a:endParaRPr lang="es-ES_tradnl" sz="1400" i="1" dirty="0" smtClean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just">
              <a:buClr>
                <a:schemeClr val="tx2"/>
              </a:buClr>
            </a:pPr>
            <a:endParaRPr lang="es-ES_tradnl" sz="14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89" y="5056581"/>
            <a:ext cx="1483190" cy="11105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1645439" y="4923219"/>
                <a:ext cx="2712537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s-ES_tradnl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s-ES_tradnl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s-ES_tradnl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s-ES_tradnl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s-ES_tradnl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s-ES_tradnl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s-ES_tradnl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ctrlPr>
                                <a:rPr lang="es-ES_tradnl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ES_tradnl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_tradnl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S_tradnl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s-ES_tradnl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_tradnl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_tradnl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s-ES_tradnl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ES_tradnl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s-ES_tradnl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í</m:t>
                                  </m:r>
                                  <m:r>
                                    <a:rPr lang="es-ES_tradnl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s-ES_tradnl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sSub>
                                    <m:sSubPr>
                                      <m:ctrlPr>
                                        <a:rPr lang="es-ES_tradnl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_tradnl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s-ES_tradnl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s-ES_tradnl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s-ES_tradnl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s-ES_tradnl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})</m:t>
                                  </m:r>
                                </m:den>
                              </m:f>
                            </m:e>
                          </m:nary>
                        </m:e>
                        <m:sup/>
                      </m:sSup>
                    </m:oMath>
                  </m:oMathPara>
                </a14:m>
                <a:endParaRPr lang="es-E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439" y="4923219"/>
                <a:ext cx="2712537" cy="7627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1488752" y="5764237"/>
                <a:ext cx="22209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_tradnl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s-ES_tradnl" sz="1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s-ES_tradnl" sz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area</m:t>
                      </m:r>
                      <m:r>
                        <a:rPr lang="es-ES_tradnl" sz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_tradnl" sz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ratio</m:t>
                      </m:r>
                      <m:r>
                        <a:rPr lang="es-ES_tradnl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_tradnl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over</m:t>
                      </m:r>
                      <m:r>
                        <a:rPr lang="es-ES_tradnl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_tradnl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star</m:t>
                      </m:r>
                      <m:r>
                        <a:rPr lang="es-ES_tradnl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_tradnl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s-ES_tradnl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rea</m:t>
                      </m:r>
                    </m:oMath>
                  </m:oMathPara>
                </a14:m>
                <a:endParaRPr lang="es-ES_tradnl" sz="1200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_tradnl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s-ES_tradnl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s-ES_tradnl" sz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thickness</m:t>
                      </m:r>
                      <m:r>
                        <a:rPr lang="es-ES_tradnl" sz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_tradnl" sz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of</m:t>
                      </m:r>
                      <m:r>
                        <a:rPr lang="es-ES_tradnl" sz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_tradnl" sz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forbidden</m:t>
                      </m:r>
                      <m:r>
                        <a:rPr lang="es-ES_tradnl" sz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_tradnl" sz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region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752" y="5764237"/>
                <a:ext cx="2220922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1023" y="2874843"/>
            <a:ext cx="3400097" cy="83678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12" y="2038717"/>
            <a:ext cx="2146114" cy="16982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60" y="4322644"/>
            <a:ext cx="1920743" cy="17135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17" name="CustomShape 3"/>
          <p:cNvSpPr/>
          <p:nvPr/>
        </p:nvSpPr>
        <p:spPr>
          <a:xfrm>
            <a:off x="6703851" y="3800437"/>
            <a:ext cx="2845051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100" strike="noStrike" dirty="0" smtClean="0">
                <a:solidFill>
                  <a:srgbClr val="000000"/>
                </a:solidFill>
              </a:rPr>
              <a:t>star in the physical domain</a:t>
            </a:r>
            <a:endParaRPr sz="3200" dirty="0"/>
          </a:p>
        </p:txBody>
      </p:sp>
      <p:sp>
        <p:nvSpPr>
          <p:cNvPr id="22" name="CustomShape 3"/>
          <p:cNvSpPr/>
          <p:nvPr/>
        </p:nvSpPr>
        <p:spPr>
          <a:xfrm>
            <a:off x="6784539" y="6100337"/>
            <a:ext cx="2845051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100" strike="noStrike" dirty="0" smtClean="0">
                <a:solidFill>
                  <a:srgbClr val="000000"/>
                </a:solidFill>
              </a:rPr>
              <a:t>star in the parametric domain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501096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64" y="4759962"/>
            <a:ext cx="2643232" cy="1006755"/>
          </a:xfrm>
          <a:prstGeom prst="rect">
            <a:avLst/>
          </a:prstGeom>
        </p:spPr>
      </p:pic>
      <p:sp>
        <p:nvSpPr>
          <p:cNvPr id="6" name="Rectangle 28"/>
          <p:cNvSpPr>
            <a:spLocks noGrp="1" noChangeArrowheads="1"/>
          </p:cNvSpPr>
          <p:nvPr>
            <p:ph type="title"/>
          </p:nvPr>
        </p:nvSpPr>
        <p:spPr>
          <a:xfrm>
            <a:off x="5" y="1843088"/>
            <a:ext cx="9905999" cy="1834832"/>
          </a:xfrm>
          <a:noFill/>
          <a:ln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Wind Field Model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Smoothing</a:t>
            </a:r>
          </a:p>
        </p:txBody>
      </p:sp>
      <p:sp>
        <p:nvSpPr>
          <p:cNvPr id="5" name="Rectángulo redondeado 4"/>
          <p:cNvSpPr>
            <a:spLocks noChangeAspect="1"/>
          </p:cNvSpPr>
          <p:nvPr/>
        </p:nvSpPr>
        <p:spPr>
          <a:xfrm>
            <a:off x="6515100" y="196832"/>
            <a:ext cx="3159036" cy="850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5" descr="ULPGCwhiteModi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282" y="351240"/>
            <a:ext cx="1034415" cy="540068"/>
          </a:xfrm>
          <a:prstGeom prst="rect">
            <a:avLst/>
          </a:prstGeom>
        </p:spPr>
      </p:pic>
      <p:pic>
        <p:nvPicPr>
          <p:cNvPr id="8" name="Picture 19" descr="USALModi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2337" y="323499"/>
            <a:ext cx="648081" cy="606933"/>
          </a:xfrm>
          <a:prstGeom prst="rect">
            <a:avLst/>
          </a:prstGeom>
        </p:spPr>
      </p:pic>
      <p:pic>
        <p:nvPicPr>
          <p:cNvPr id="9" name="Picture 17" descr="UPCBTechModif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3143" y="327070"/>
            <a:ext cx="1038797" cy="61893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8147" y="719342"/>
            <a:ext cx="4572276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Surface approximation. Triangle Quality.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030536" y="5927814"/>
            <a:ext cx="47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dirty="0" err="1" smtClean="0">
                <a:solidFill>
                  <a:schemeClr val="tx1"/>
                </a:solidFill>
              </a:rPr>
              <a:t>quality</a:t>
            </a:r>
            <a:endParaRPr lang="es-ES" sz="800" dirty="0">
              <a:solidFill>
                <a:schemeClr val="tx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966025" y="5845225"/>
            <a:ext cx="47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dirty="0" err="1" smtClean="0">
                <a:solidFill>
                  <a:schemeClr val="tx1"/>
                </a:solidFill>
              </a:rPr>
              <a:t>quality</a:t>
            </a:r>
            <a:endParaRPr lang="es-ES" sz="800" dirty="0">
              <a:solidFill>
                <a:schemeClr val="tx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158829" y="5028131"/>
            <a:ext cx="430887" cy="91627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_tradnl" sz="800" dirty="0" err="1" smtClean="0">
                <a:solidFill>
                  <a:schemeClr val="tx1"/>
                </a:solidFill>
              </a:rPr>
              <a:t>Number</a:t>
            </a:r>
            <a:r>
              <a:rPr lang="es-ES_tradnl" sz="800" dirty="0" smtClean="0">
                <a:solidFill>
                  <a:schemeClr val="tx1"/>
                </a:solidFill>
              </a:rPr>
              <a:t> of </a:t>
            </a:r>
            <a:r>
              <a:rPr lang="es-ES_tradnl" sz="800" dirty="0" err="1" smtClean="0">
                <a:solidFill>
                  <a:schemeClr val="tx1"/>
                </a:solidFill>
              </a:rPr>
              <a:t>triangles</a:t>
            </a:r>
            <a:endParaRPr lang="es-ES_tradnl" sz="800" dirty="0" smtClean="0">
              <a:solidFill>
                <a:schemeClr val="tx1"/>
              </a:solidFill>
            </a:endParaRPr>
          </a:p>
          <a:p>
            <a:endParaRPr lang="es-ES" sz="800" dirty="0">
              <a:solidFill>
                <a:schemeClr val="tx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86" y="5019592"/>
            <a:ext cx="1636300" cy="93335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182" y="4996598"/>
            <a:ext cx="1596390" cy="91059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43" y="2085165"/>
            <a:ext cx="3504286" cy="2420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28" y="2085165"/>
            <a:ext cx="3483333" cy="2393810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7038707" y="5009167"/>
            <a:ext cx="430887" cy="91627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_tradnl" sz="800" dirty="0" err="1" smtClean="0">
                <a:solidFill>
                  <a:schemeClr val="tx1"/>
                </a:solidFill>
              </a:rPr>
              <a:t>Number</a:t>
            </a:r>
            <a:r>
              <a:rPr lang="es-ES_tradnl" sz="800" dirty="0" smtClean="0">
                <a:solidFill>
                  <a:schemeClr val="tx1"/>
                </a:solidFill>
              </a:rPr>
              <a:t> of </a:t>
            </a:r>
            <a:r>
              <a:rPr lang="es-ES_tradnl" sz="800" dirty="0" err="1" smtClean="0">
                <a:solidFill>
                  <a:schemeClr val="tx1"/>
                </a:solidFill>
              </a:rPr>
              <a:t>triangles</a:t>
            </a:r>
            <a:endParaRPr lang="es-ES_tradnl" sz="800" dirty="0" smtClean="0">
              <a:solidFill>
                <a:schemeClr val="tx1"/>
              </a:solidFill>
            </a:endParaRPr>
          </a:p>
          <a:p>
            <a:endParaRPr lang="es-E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70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64" y="4767015"/>
            <a:ext cx="2670030" cy="1015420"/>
          </a:xfrm>
          <a:prstGeom prst="rect">
            <a:avLst/>
          </a:prstGeom>
        </p:spPr>
      </p:pic>
      <p:sp>
        <p:nvSpPr>
          <p:cNvPr id="6" name="Rectangle 28"/>
          <p:cNvSpPr>
            <a:spLocks noGrp="1" noChangeArrowheads="1"/>
          </p:cNvSpPr>
          <p:nvPr>
            <p:ph type="title"/>
          </p:nvPr>
        </p:nvSpPr>
        <p:spPr>
          <a:xfrm>
            <a:off x="5" y="1843088"/>
            <a:ext cx="9905999" cy="1834832"/>
          </a:xfrm>
          <a:noFill/>
          <a:ln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Wind Field Model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Smoothing</a:t>
            </a:r>
          </a:p>
        </p:txBody>
      </p:sp>
      <p:sp>
        <p:nvSpPr>
          <p:cNvPr id="5" name="Rectángulo redondeado 4"/>
          <p:cNvSpPr>
            <a:spLocks noChangeAspect="1"/>
          </p:cNvSpPr>
          <p:nvPr/>
        </p:nvSpPr>
        <p:spPr>
          <a:xfrm>
            <a:off x="6515100" y="196832"/>
            <a:ext cx="3159036" cy="850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5" descr="ULPGCwhiteModi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282" y="351240"/>
            <a:ext cx="1034415" cy="540068"/>
          </a:xfrm>
          <a:prstGeom prst="rect">
            <a:avLst/>
          </a:prstGeom>
        </p:spPr>
      </p:pic>
      <p:pic>
        <p:nvPicPr>
          <p:cNvPr id="8" name="Picture 19" descr="USALModi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2337" y="323499"/>
            <a:ext cx="648081" cy="606933"/>
          </a:xfrm>
          <a:prstGeom prst="rect">
            <a:avLst/>
          </a:prstGeom>
        </p:spPr>
      </p:pic>
      <p:pic>
        <p:nvPicPr>
          <p:cNvPr id="9" name="Picture 17" descr="UPCBTechModif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3143" y="327070"/>
            <a:ext cx="1038797" cy="61893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8147" y="719342"/>
            <a:ext cx="4572276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Volume mesh. Cell quality.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47" y="1624997"/>
            <a:ext cx="3276191" cy="299047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97" y="1624997"/>
            <a:ext cx="3252381" cy="29714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22" y="4958733"/>
            <a:ext cx="1795939" cy="102441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251" y="4864262"/>
            <a:ext cx="1795939" cy="1024414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013704" y="5927814"/>
            <a:ext cx="5036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dirty="0" err="1" smtClean="0">
                <a:solidFill>
                  <a:schemeClr val="tx1"/>
                </a:solidFill>
                <a:latin typeface="+mn-lt"/>
              </a:rPr>
              <a:t>quality</a:t>
            </a:r>
            <a:endParaRPr lang="es-ES" sz="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966025" y="5845225"/>
            <a:ext cx="47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dirty="0" err="1" smtClean="0">
                <a:solidFill>
                  <a:schemeClr val="tx1"/>
                </a:solidFill>
              </a:rPr>
              <a:t>quality</a:t>
            </a:r>
            <a:endParaRPr lang="es-ES" sz="800" dirty="0">
              <a:solidFill>
                <a:schemeClr val="tx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79745" y="5080116"/>
            <a:ext cx="307777" cy="75116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_tradnl" sz="800" dirty="0" err="1" smtClean="0">
                <a:solidFill>
                  <a:schemeClr val="tx1"/>
                </a:solidFill>
              </a:rPr>
              <a:t>Number</a:t>
            </a:r>
            <a:r>
              <a:rPr lang="es-ES_tradnl" sz="800" dirty="0" smtClean="0">
                <a:solidFill>
                  <a:schemeClr val="tx1"/>
                </a:solidFill>
              </a:rPr>
              <a:t> of </a:t>
            </a:r>
            <a:r>
              <a:rPr lang="es-ES_tradnl" sz="800" dirty="0" err="1" smtClean="0">
                <a:solidFill>
                  <a:schemeClr val="tx1"/>
                </a:solidFill>
              </a:rPr>
              <a:t>cells</a:t>
            </a:r>
            <a:endParaRPr lang="es-ES" sz="800" dirty="0">
              <a:solidFill>
                <a:schemeClr val="tx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983474" y="5000885"/>
            <a:ext cx="307777" cy="75116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_tradnl" sz="800" dirty="0" err="1" smtClean="0">
                <a:solidFill>
                  <a:schemeClr val="tx1"/>
                </a:solidFill>
              </a:rPr>
              <a:t>Number</a:t>
            </a:r>
            <a:r>
              <a:rPr lang="es-ES_tradnl" sz="800" dirty="0" smtClean="0">
                <a:solidFill>
                  <a:schemeClr val="tx1"/>
                </a:solidFill>
              </a:rPr>
              <a:t> of </a:t>
            </a:r>
            <a:r>
              <a:rPr lang="es-ES_tradnl" sz="800" dirty="0" err="1" smtClean="0">
                <a:solidFill>
                  <a:schemeClr val="tx1"/>
                </a:solidFill>
              </a:rPr>
              <a:t>cells</a:t>
            </a:r>
            <a:endParaRPr lang="es-E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92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Applications (I)</a:t>
            </a:r>
          </a:p>
          <a:p>
            <a:endParaRPr lang="en-US" dirty="0" smtClean="0">
              <a:latin typeface="Trebuchet MS" charset="0"/>
            </a:endParaRPr>
          </a:p>
        </p:txBody>
      </p:sp>
      <p:sp>
        <p:nvSpPr>
          <p:cNvPr id="5" name="Rectángulo redondeado 4"/>
          <p:cNvSpPr>
            <a:spLocks noChangeAspect="1"/>
          </p:cNvSpPr>
          <p:nvPr/>
        </p:nvSpPr>
        <p:spPr>
          <a:xfrm>
            <a:off x="6515100" y="196832"/>
            <a:ext cx="3159036" cy="850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5" descr="ULPGCwhiteModi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282" y="351240"/>
            <a:ext cx="1034415" cy="540068"/>
          </a:xfrm>
          <a:prstGeom prst="rect">
            <a:avLst/>
          </a:prstGeom>
        </p:spPr>
      </p:pic>
      <p:pic>
        <p:nvPicPr>
          <p:cNvPr id="8" name="Picture 19" descr="USALModi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337" y="323499"/>
            <a:ext cx="648081" cy="606933"/>
          </a:xfrm>
          <a:prstGeom prst="rect">
            <a:avLst/>
          </a:prstGeom>
        </p:spPr>
      </p:pic>
      <p:pic>
        <p:nvPicPr>
          <p:cNvPr id="9" name="Picture 17" descr="UPCBTechModi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143" y="327070"/>
            <a:ext cx="1038797" cy="61893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8147" y="719342"/>
            <a:ext cx="4572276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Fault approximation in oil field </a:t>
            </a: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exploitation</a:t>
            </a:r>
            <a:endParaRPr kumimoji="0" lang="en-US" sz="1600" dirty="0" smtClean="0">
              <a:solidFill>
                <a:srgbClr val="C8C8C8"/>
              </a:solidFill>
              <a:latin typeface="Arial" charset="0"/>
            </a:endParaRPr>
          </a:p>
        </p:txBody>
      </p:sp>
      <p:pic>
        <p:nvPicPr>
          <p:cNvPr id="10" name="Imagen 7"/>
          <p:cNvPicPr/>
          <p:nvPr/>
        </p:nvPicPr>
        <p:blipFill>
          <a:blip r:embed="rId6"/>
          <a:stretch/>
        </p:blipFill>
        <p:spPr>
          <a:xfrm>
            <a:off x="159353" y="2749985"/>
            <a:ext cx="5049863" cy="2861571"/>
          </a:xfrm>
          <a:prstGeom prst="rect">
            <a:avLst/>
          </a:prstGeom>
          <a:ln>
            <a:noFill/>
          </a:ln>
        </p:spPr>
      </p:pic>
      <p:pic>
        <p:nvPicPr>
          <p:cNvPr id="12" name="Imagen 8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4943279" y="1871666"/>
            <a:ext cx="4830304" cy="2861571"/>
          </a:xfrm>
          <a:prstGeom prst="rect">
            <a:avLst/>
          </a:prstGeom>
          <a:ln>
            <a:noFill/>
          </a:ln>
        </p:spPr>
      </p:pic>
      <p:sp>
        <p:nvSpPr>
          <p:cNvPr id="13" name="CustomShape 3"/>
          <p:cNvSpPr/>
          <p:nvPr/>
        </p:nvSpPr>
        <p:spPr>
          <a:xfrm>
            <a:off x="1729800" y="5589000"/>
            <a:ext cx="2166480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Rough approximation</a:t>
            </a:r>
            <a:endParaRPr dirty="0"/>
          </a:p>
        </p:txBody>
      </p:sp>
      <p:sp>
        <p:nvSpPr>
          <p:cNvPr id="14" name="CustomShape 4"/>
          <p:cNvSpPr/>
          <p:nvPr/>
        </p:nvSpPr>
        <p:spPr>
          <a:xfrm>
            <a:off x="6275191" y="4654311"/>
            <a:ext cx="2166480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Smooth approximation</a:t>
            </a:r>
            <a:endParaRPr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326192"/>
              </p:ext>
            </p:extLst>
          </p:nvPr>
        </p:nvGraphicFramePr>
        <p:xfrm>
          <a:off x="7305536" y="5248614"/>
          <a:ext cx="2164029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1343"/>
                <a:gridCol w="721343"/>
                <a:gridCol w="721343"/>
              </a:tblGrid>
              <a:tr h="243432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1200" dirty="0" err="1" smtClean="0"/>
                        <a:t>Cell</a:t>
                      </a:r>
                      <a:r>
                        <a:rPr lang="es-ES_tradnl" sz="1200" baseline="0" dirty="0" smtClean="0"/>
                        <a:t> </a:t>
                      </a:r>
                      <a:r>
                        <a:rPr lang="es-ES_tradnl" sz="1200" baseline="0" dirty="0" err="1" smtClean="0"/>
                        <a:t>quality</a:t>
                      </a:r>
                      <a:endParaRPr lang="es-E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43432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Min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Mean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Max</a:t>
                      </a:r>
                      <a:endParaRPr lang="es-ES" sz="1200" dirty="0"/>
                    </a:p>
                  </a:txBody>
                  <a:tcPr/>
                </a:tc>
              </a:tr>
              <a:tr h="243432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0,209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0,725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0,983</a:t>
                      </a:r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310434"/>
              </p:ext>
            </p:extLst>
          </p:nvPr>
        </p:nvGraphicFramePr>
        <p:xfrm>
          <a:off x="5691673" y="5243596"/>
          <a:ext cx="1493910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391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err="1" smtClean="0"/>
                        <a:t>Mesh</a:t>
                      </a:r>
                      <a:r>
                        <a:rPr lang="es-ES_tradnl" sz="1200" baseline="0" dirty="0" smtClean="0"/>
                        <a:t> </a:t>
                      </a:r>
                      <a:r>
                        <a:rPr lang="es-ES_tradnl" sz="1200" baseline="0" dirty="0" err="1" smtClean="0"/>
                        <a:t>size</a:t>
                      </a:r>
                      <a:endParaRPr lang="es-ES" sz="1200" dirty="0"/>
                    </a:p>
                  </a:txBody>
                  <a:tcPr/>
                </a:tc>
              </a:tr>
              <a:tr h="245107">
                <a:tc>
                  <a:txBody>
                    <a:bodyPr/>
                    <a:lstStyle/>
                    <a:p>
                      <a:pPr algn="r"/>
                      <a:r>
                        <a:rPr lang="es-ES_tradnl" sz="1200" dirty="0" smtClean="0"/>
                        <a:t>5850 </a:t>
                      </a:r>
                      <a:r>
                        <a:rPr lang="es-ES_tradnl" sz="1200" dirty="0" err="1" smtClean="0"/>
                        <a:t>nodes</a:t>
                      </a:r>
                      <a:endParaRPr lang="es-ES" sz="1200" dirty="0"/>
                    </a:p>
                  </a:txBody>
                  <a:tcPr/>
                </a:tc>
              </a:tr>
              <a:tr h="245107">
                <a:tc>
                  <a:txBody>
                    <a:bodyPr/>
                    <a:lstStyle/>
                    <a:p>
                      <a:pPr algn="r"/>
                      <a:r>
                        <a:rPr lang="es-ES_tradnl" sz="1200" dirty="0" smtClean="0"/>
                        <a:t>25559 </a:t>
                      </a:r>
                      <a:r>
                        <a:rPr lang="es-ES_tradnl" sz="1200" dirty="0" err="1" smtClean="0"/>
                        <a:t>cells</a:t>
                      </a:r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8"/>
          <p:cNvSpPr txBox="1"/>
          <p:nvPr/>
        </p:nvSpPr>
        <p:spPr>
          <a:xfrm>
            <a:off x="677208" y="1798132"/>
            <a:ext cx="85864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 Goal: Capture a fault in a subsoil stratum</a:t>
            </a:r>
            <a:endParaRPr lang="en-US" sz="1600" b="1" dirty="0" smtClean="0">
              <a:solidFill>
                <a:schemeClr val="tx1"/>
              </a:solidFill>
              <a:latin typeface="+mn-lt"/>
            </a:endParaRPr>
          </a:p>
          <a:p>
            <a:pPr marL="625475" lvl="1" indent="-169863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0146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Grp="1" noChangeArrowheads="1"/>
          </p:cNvSpPr>
          <p:nvPr>
            <p:ph type="title"/>
          </p:nvPr>
        </p:nvSpPr>
        <p:spPr>
          <a:xfrm>
            <a:off x="5" y="1843088"/>
            <a:ext cx="9905999" cy="1834832"/>
          </a:xfrm>
          <a:noFill/>
          <a:ln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Wind Field Model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Applications (I)</a:t>
            </a:r>
          </a:p>
          <a:p>
            <a:endParaRPr lang="en-US" dirty="0" smtClean="0">
              <a:latin typeface="Trebuchet MS" charset="0"/>
            </a:endParaRPr>
          </a:p>
        </p:txBody>
      </p:sp>
      <p:sp>
        <p:nvSpPr>
          <p:cNvPr id="5" name="Rectángulo redondeado 4"/>
          <p:cNvSpPr>
            <a:spLocks noChangeAspect="1"/>
          </p:cNvSpPr>
          <p:nvPr/>
        </p:nvSpPr>
        <p:spPr>
          <a:xfrm>
            <a:off x="6515100" y="196832"/>
            <a:ext cx="3159036" cy="850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5" descr="ULPGCwhiteModi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282" y="351240"/>
            <a:ext cx="1034415" cy="540068"/>
          </a:xfrm>
          <a:prstGeom prst="rect">
            <a:avLst/>
          </a:prstGeom>
        </p:spPr>
      </p:pic>
      <p:pic>
        <p:nvPicPr>
          <p:cNvPr id="8" name="Picture 19" descr="USALModi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337" y="323499"/>
            <a:ext cx="648081" cy="606933"/>
          </a:xfrm>
          <a:prstGeom prst="rect">
            <a:avLst/>
          </a:prstGeom>
        </p:spPr>
      </p:pic>
      <p:pic>
        <p:nvPicPr>
          <p:cNvPr id="9" name="Picture 17" descr="UPCBTechModi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143" y="327070"/>
            <a:ext cx="1038797" cy="61893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8147" y="719342"/>
            <a:ext cx="4572276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Fault approximation in oil field </a:t>
            </a: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exploitation</a:t>
            </a:r>
            <a:endParaRPr kumimoji="0" lang="en-US" sz="1600" dirty="0" smtClean="0">
              <a:solidFill>
                <a:srgbClr val="C8C8C8"/>
              </a:solidFill>
              <a:latin typeface="Arial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605" y="3445972"/>
            <a:ext cx="3295936" cy="217569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10" y="3404059"/>
            <a:ext cx="3577900" cy="221761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83" y="1529502"/>
            <a:ext cx="3200678" cy="2110923"/>
          </a:xfrm>
          <a:prstGeom prst="rect">
            <a:avLst/>
          </a:prstGeom>
        </p:spPr>
      </p:pic>
      <p:sp>
        <p:nvSpPr>
          <p:cNvPr id="18" name="CustomShape 3"/>
          <p:cNvSpPr/>
          <p:nvPr/>
        </p:nvSpPr>
        <p:spPr>
          <a:xfrm>
            <a:off x="1443805" y="5713794"/>
            <a:ext cx="2166480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Rough approximation</a:t>
            </a:r>
            <a:endParaRPr dirty="0"/>
          </a:p>
        </p:txBody>
      </p:sp>
      <p:sp>
        <p:nvSpPr>
          <p:cNvPr id="19" name="CustomShape 4"/>
          <p:cNvSpPr/>
          <p:nvPr/>
        </p:nvSpPr>
        <p:spPr>
          <a:xfrm>
            <a:off x="6283938" y="5621671"/>
            <a:ext cx="2166480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Smooth approximation</a:t>
            </a:r>
            <a:endParaRPr dirty="0"/>
          </a:p>
        </p:txBody>
      </p:sp>
      <p:sp>
        <p:nvSpPr>
          <p:cNvPr id="20" name="CustomShape 3"/>
          <p:cNvSpPr/>
          <p:nvPr/>
        </p:nvSpPr>
        <p:spPr>
          <a:xfrm>
            <a:off x="2527045" y="2937703"/>
            <a:ext cx="2166480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Surface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9626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Contents</a:t>
            </a:r>
          </a:p>
        </p:txBody>
      </p:sp>
      <p:sp>
        <p:nvSpPr>
          <p:cNvPr id="5" name="Rectángulo redondeado 4"/>
          <p:cNvSpPr>
            <a:spLocks noChangeAspect="1"/>
          </p:cNvSpPr>
          <p:nvPr/>
        </p:nvSpPr>
        <p:spPr>
          <a:xfrm>
            <a:off x="6515100" y="196832"/>
            <a:ext cx="3159036" cy="850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5" descr="ULPGCwhiteModi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282" y="351240"/>
            <a:ext cx="1034415" cy="540068"/>
          </a:xfrm>
          <a:prstGeom prst="rect">
            <a:avLst/>
          </a:prstGeom>
        </p:spPr>
      </p:pic>
      <p:pic>
        <p:nvPicPr>
          <p:cNvPr id="8" name="Picture 19" descr="USALModi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337" y="323499"/>
            <a:ext cx="648081" cy="606933"/>
          </a:xfrm>
          <a:prstGeom prst="rect">
            <a:avLst/>
          </a:prstGeom>
        </p:spPr>
      </p:pic>
      <p:pic>
        <p:nvPicPr>
          <p:cNvPr id="9" name="Picture 17" descr="UPCBTechModi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143" y="327070"/>
            <a:ext cx="1038797" cy="61893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8147" y="719342"/>
            <a:ext cx="4572276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Presentation index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1168222" y="1717047"/>
            <a:ext cx="8668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s-ES_tradnl" sz="2400" b="1" dirty="0" err="1" smtClean="0">
                <a:solidFill>
                  <a:schemeClr val="tx1"/>
                </a:solidFill>
                <a:latin typeface="+mn-lt"/>
              </a:rPr>
              <a:t>Motivation</a:t>
            </a:r>
            <a:endParaRPr lang="es-ES_tradnl" sz="2400" b="1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s-ES_tradnl" sz="2400" b="1" dirty="0" err="1" smtClean="0">
                <a:solidFill>
                  <a:schemeClr val="tx1"/>
                </a:solidFill>
                <a:latin typeface="+mn-lt"/>
              </a:rPr>
              <a:t>Meccano</a:t>
            </a:r>
            <a:r>
              <a:rPr lang="es-ES_tradnl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  <a:latin typeface="+mn-lt"/>
              </a:rPr>
              <a:t>mesher</a:t>
            </a:r>
            <a:r>
              <a:rPr lang="es-ES_tradnl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  <a:latin typeface="+mn-lt"/>
              </a:rPr>
              <a:t>overview</a:t>
            </a:r>
            <a:endParaRPr lang="es-ES_tradnl" sz="2400" b="1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s-ES_tradnl" sz="2400" b="1" dirty="0" err="1" smtClean="0">
                <a:solidFill>
                  <a:schemeClr val="tx1"/>
                </a:solidFill>
                <a:latin typeface="+mn-lt"/>
              </a:rPr>
              <a:t>Algorithm</a:t>
            </a:r>
            <a:r>
              <a:rPr lang="es-ES_tradnl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  <a:latin typeface="+mn-lt"/>
              </a:rPr>
              <a:t>steps</a:t>
            </a:r>
            <a:endParaRPr lang="es-ES_tradnl" sz="2400" b="1" dirty="0" smtClean="0">
              <a:solidFill>
                <a:schemeClr val="tx1"/>
              </a:solidFill>
              <a:latin typeface="+mn-lt"/>
            </a:endParaRPr>
          </a:p>
          <a:p>
            <a:pPr marL="1256828" lvl="2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2400" b="1" dirty="0" err="1" smtClean="0">
                <a:solidFill>
                  <a:schemeClr val="tx1"/>
                </a:solidFill>
                <a:latin typeface="+mn-lt"/>
              </a:rPr>
              <a:t>Initial</a:t>
            </a:r>
            <a:r>
              <a:rPr lang="es-ES_tradnl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  <a:latin typeface="+mn-lt"/>
              </a:rPr>
              <a:t>approximation</a:t>
            </a:r>
            <a:endParaRPr lang="es-ES_tradnl" sz="2400" b="1" dirty="0">
              <a:solidFill>
                <a:schemeClr val="tx1"/>
              </a:solidFill>
              <a:latin typeface="+mn-lt"/>
            </a:endParaRPr>
          </a:p>
          <a:p>
            <a:pPr marL="1256828" lvl="2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2400" b="1" dirty="0" err="1" smtClean="0">
                <a:solidFill>
                  <a:schemeClr val="tx1"/>
                </a:solidFill>
                <a:latin typeface="+mn-lt"/>
              </a:rPr>
              <a:t>Parameterization</a:t>
            </a:r>
            <a:endParaRPr lang="es-ES_tradnl" sz="2400" b="1" dirty="0" smtClean="0">
              <a:solidFill>
                <a:schemeClr val="tx1"/>
              </a:solidFill>
              <a:latin typeface="+mn-lt"/>
            </a:endParaRPr>
          </a:p>
          <a:p>
            <a:pPr marL="1256828" lvl="2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2400" b="1" dirty="0" err="1" smtClean="0">
                <a:solidFill>
                  <a:schemeClr val="tx1"/>
                </a:solidFill>
                <a:latin typeface="+mn-lt"/>
              </a:rPr>
              <a:t>Smoothing</a:t>
            </a:r>
            <a:endParaRPr lang="es-ES_tradnl" sz="2400" b="1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s-ES_tradnl" sz="2400" b="1" dirty="0" err="1" smtClean="0">
                <a:solidFill>
                  <a:schemeClr val="tx1"/>
                </a:solidFill>
                <a:latin typeface="+mn-lt"/>
              </a:rPr>
              <a:t>Applications</a:t>
            </a:r>
            <a:endParaRPr lang="es-ES_tradnl" sz="2400" b="1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s-ES_tradnl" sz="2400" b="1" dirty="0" err="1" smtClean="0">
                <a:solidFill>
                  <a:schemeClr val="tx1"/>
                </a:solidFill>
                <a:latin typeface="+mn-lt"/>
              </a:rPr>
              <a:t>Conclusions</a:t>
            </a:r>
            <a:r>
              <a:rPr lang="es-ES_tradnl" sz="2400" b="1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es-ES_tradnl" sz="2400" b="1" dirty="0" err="1" smtClean="0">
                <a:solidFill>
                  <a:schemeClr val="tx1"/>
                </a:solidFill>
                <a:latin typeface="+mn-lt"/>
              </a:rPr>
              <a:t>future</a:t>
            </a:r>
            <a:r>
              <a:rPr lang="es-ES_tradnl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  <a:latin typeface="+mn-lt"/>
              </a:rPr>
              <a:t>research</a:t>
            </a:r>
            <a:endParaRPr lang="es-ES_tradnl" sz="2400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0058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Applications (II)</a:t>
            </a:r>
          </a:p>
        </p:txBody>
      </p:sp>
      <p:sp>
        <p:nvSpPr>
          <p:cNvPr id="5" name="Rectángulo redondeado 4"/>
          <p:cNvSpPr>
            <a:spLocks noChangeAspect="1"/>
          </p:cNvSpPr>
          <p:nvPr/>
        </p:nvSpPr>
        <p:spPr>
          <a:xfrm>
            <a:off x="6515100" y="196832"/>
            <a:ext cx="3159036" cy="850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5" descr="ULPGCwhiteModi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282" y="351240"/>
            <a:ext cx="1034415" cy="540068"/>
          </a:xfrm>
          <a:prstGeom prst="rect">
            <a:avLst/>
          </a:prstGeom>
        </p:spPr>
      </p:pic>
      <p:pic>
        <p:nvPicPr>
          <p:cNvPr id="8" name="Picture 19" descr="USALModi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337" y="323499"/>
            <a:ext cx="648081" cy="606933"/>
          </a:xfrm>
          <a:prstGeom prst="rect">
            <a:avLst/>
          </a:prstGeom>
        </p:spPr>
      </p:pic>
      <p:pic>
        <p:nvPicPr>
          <p:cNvPr id="9" name="Picture 17" descr="UPCBTechModi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143" y="327070"/>
            <a:ext cx="1038797" cy="61893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63311" y="689710"/>
            <a:ext cx="6582434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Interfaces between atmospheric layers in wind forecasting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06" y="2771660"/>
            <a:ext cx="1809741" cy="2576055"/>
          </a:xfrm>
          <a:prstGeom prst="rect">
            <a:avLst/>
          </a:prstGeom>
        </p:spPr>
      </p:pic>
      <p:sp>
        <p:nvSpPr>
          <p:cNvPr id="12" name="CustomShape 3"/>
          <p:cNvSpPr/>
          <p:nvPr/>
        </p:nvSpPr>
        <p:spPr>
          <a:xfrm>
            <a:off x="6839918" y="5472875"/>
            <a:ext cx="2509400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Vertical wind profile</a:t>
            </a:r>
            <a:endParaRPr dirty="0"/>
          </a:p>
        </p:txBody>
      </p:sp>
      <p:sp>
        <p:nvSpPr>
          <p:cNvPr id="13" name="CustomShape 3"/>
          <p:cNvSpPr/>
          <p:nvPr/>
        </p:nvSpPr>
        <p:spPr>
          <a:xfrm>
            <a:off x="1241932" y="5472875"/>
            <a:ext cx="4273912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Region of interest (red) in the global scenario </a:t>
            </a:r>
            <a:endParaRPr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4" y="3018349"/>
            <a:ext cx="6342227" cy="2329366"/>
          </a:xfrm>
          <a:prstGeom prst="rect">
            <a:avLst/>
          </a:prstGeom>
        </p:spPr>
      </p:pic>
      <p:sp>
        <p:nvSpPr>
          <p:cNvPr id="15" name="TextBox 18"/>
          <p:cNvSpPr txBox="1"/>
          <p:nvPr/>
        </p:nvSpPr>
        <p:spPr>
          <a:xfrm>
            <a:off x="659789" y="2031649"/>
            <a:ext cx="8586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 Goal: Capture interfaces between atmospheric layers to force </a:t>
            </a:r>
            <a:r>
              <a:rPr lang="en-US" sz="1800" b="1" dirty="0" err="1" smtClean="0">
                <a:solidFill>
                  <a:schemeClr val="tx1"/>
                </a:solidFill>
                <a:latin typeface="+mn-lt"/>
              </a:rPr>
              <a:t>tetrahedra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 to be completely contained in a </a:t>
            </a:r>
            <a:r>
              <a:rPr lang="en-US" sz="1800" b="1" smtClean="0">
                <a:solidFill>
                  <a:schemeClr val="tx1"/>
                </a:solidFill>
                <a:latin typeface="+mn-lt"/>
              </a:rPr>
              <a:t>single layer</a:t>
            </a:r>
            <a:endParaRPr lang="en-US" sz="1600" b="1" dirty="0" smtClean="0">
              <a:solidFill>
                <a:schemeClr val="tx1"/>
              </a:solidFill>
              <a:latin typeface="+mn-lt"/>
            </a:endParaRPr>
          </a:p>
          <a:p>
            <a:pPr marL="455612" lvl="1" algn="just">
              <a:buClr>
                <a:schemeClr val="tx2"/>
              </a:buClr>
            </a:pPr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5699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Applications (II)</a:t>
            </a:r>
          </a:p>
        </p:txBody>
      </p:sp>
      <p:sp>
        <p:nvSpPr>
          <p:cNvPr id="5" name="Rectángulo redondeado 4"/>
          <p:cNvSpPr>
            <a:spLocks noChangeAspect="1"/>
          </p:cNvSpPr>
          <p:nvPr/>
        </p:nvSpPr>
        <p:spPr>
          <a:xfrm>
            <a:off x="6515100" y="196832"/>
            <a:ext cx="3159036" cy="850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5" descr="ULPGCwhiteModi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282" y="351240"/>
            <a:ext cx="1034415" cy="540068"/>
          </a:xfrm>
          <a:prstGeom prst="rect">
            <a:avLst/>
          </a:prstGeom>
        </p:spPr>
      </p:pic>
      <p:pic>
        <p:nvPicPr>
          <p:cNvPr id="8" name="Picture 19" descr="USALModi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337" y="323499"/>
            <a:ext cx="648081" cy="606933"/>
          </a:xfrm>
          <a:prstGeom prst="rect">
            <a:avLst/>
          </a:prstGeom>
        </p:spPr>
      </p:pic>
      <p:pic>
        <p:nvPicPr>
          <p:cNvPr id="9" name="Picture 17" descr="UPCBTechModi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143" y="327070"/>
            <a:ext cx="1038797" cy="61893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63311" y="689710"/>
            <a:ext cx="6582434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Interfaces between atmospheric layers in wind forecasting</a:t>
            </a: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708970"/>
              </p:ext>
            </p:extLst>
          </p:nvPr>
        </p:nvGraphicFramePr>
        <p:xfrm>
          <a:off x="7305536" y="5248614"/>
          <a:ext cx="2164029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1343"/>
                <a:gridCol w="721343"/>
                <a:gridCol w="721343"/>
              </a:tblGrid>
              <a:tr h="243432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1200" dirty="0" err="1" smtClean="0"/>
                        <a:t>Cell</a:t>
                      </a:r>
                      <a:r>
                        <a:rPr lang="es-ES_tradnl" sz="1200" baseline="0" dirty="0" smtClean="0"/>
                        <a:t> </a:t>
                      </a:r>
                      <a:r>
                        <a:rPr lang="es-ES_tradnl" sz="1200" baseline="0" dirty="0" err="1" smtClean="0"/>
                        <a:t>quality</a:t>
                      </a:r>
                      <a:endParaRPr lang="es-E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43432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Min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Mean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Max</a:t>
                      </a:r>
                      <a:endParaRPr lang="es-ES" sz="1200" dirty="0"/>
                    </a:p>
                  </a:txBody>
                  <a:tcPr/>
                </a:tc>
              </a:tr>
              <a:tr h="243432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0.162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0.757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0.977</a:t>
                      </a:r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513247"/>
              </p:ext>
            </p:extLst>
          </p:nvPr>
        </p:nvGraphicFramePr>
        <p:xfrm>
          <a:off x="5830608" y="5250066"/>
          <a:ext cx="1368983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98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err="1" smtClean="0"/>
                        <a:t>Mesh</a:t>
                      </a:r>
                      <a:r>
                        <a:rPr lang="es-ES_tradnl" sz="1200" baseline="0" dirty="0" smtClean="0"/>
                        <a:t> </a:t>
                      </a:r>
                      <a:r>
                        <a:rPr lang="es-ES_tradnl" sz="1200" baseline="0" dirty="0" err="1" smtClean="0"/>
                        <a:t>size</a:t>
                      </a:r>
                      <a:endParaRPr lang="es-ES" sz="1200" dirty="0"/>
                    </a:p>
                  </a:txBody>
                  <a:tcPr/>
                </a:tc>
              </a:tr>
              <a:tr h="245107">
                <a:tc>
                  <a:txBody>
                    <a:bodyPr/>
                    <a:lstStyle/>
                    <a:p>
                      <a:pPr algn="r"/>
                      <a:r>
                        <a:rPr lang="es-ES_tradnl" sz="1200" dirty="0" smtClean="0"/>
                        <a:t>15286 </a:t>
                      </a:r>
                      <a:r>
                        <a:rPr lang="es-ES_tradnl" sz="1200" dirty="0" err="1" smtClean="0"/>
                        <a:t>nodes</a:t>
                      </a:r>
                      <a:endParaRPr lang="es-ES" sz="1200" dirty="0"/>
                    </a:p>
                  </a:txBody>
                  <a:tcPr/>
                </a:tc>
              </a:tr>
              <a:tr h="245107">
                <a:tc>
                  <a:txBody>
                    <a:bodyPr/>
                    <a:lstStyle/>
                    <a:p>
                      <a:pPr algn="r"/>
                      <a:r>
                        <a:rPr lang="es-ES_tradnl" sz="1200" baseline="0" dirty="0" smtClean="0"/>
                        <a:t>64634 </a:t>
                      </a:r>
                      <a:r>
                        <a:rPr lang="es-ES_tradnl" sz="1200" baseline="0" dirty="0" err="1" smtClean="0"/>
                        <a:t>cells</a:t>
                      </a:r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42" y="2032000"/>
            <a:ext cx="7147856" cy="31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33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Grp="1" noChangeArrowheads="1"/>
          </p:cNvSpPr>
          <p:nvPr>
            <p:ph type="title"/>
          </p:nvPr>
        </p:nvSpPr>
        <p:spPr>
          <a:xfrm>
            <a:off x="5" y="1843088"/>
            <a:ext cx="9905999" cy="1834832"/>
          </a:xfrm>
          <a:noFill/>
          <a:ln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Wind Field Model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Conclusions and Future research</a:t>
            </a:r>
          </a:p>
        </p:txBody>
      </p:sp>
      <p:sp>
        <p:nvSpPr>
          <p:cNvPr id="5" name="Rectángulo redondeado 4"/>
          <p:cNvSpPr>
            <a:spLocks noChangeAspect="1"/>
          </p:cNvSpPr>
          <p:nvPr/>
        </p:nvSpPr>
        <p:spPr>
          <a:xfrm>
            <a:off x="6515100" y="196832"/>
            <a:ext cx="3159036" cy="850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5" descr="ULPGCwhiteModi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282" y="351240"/>
            <a:ext cx="1034415" cy="540068"/>
          </a:xfrm>
          <a:prstGeom prst="rect">
            <a:avLst/>
          </a:prstGeom>
        </p:spPr>
      </p:pic>
      <p:pic>
        <p:nvPicPr>
          <p:cNvPr id="8" name="Picture 19" descr="USALModi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337" y="323499"/>
            <a:ext cx="648081" cy="606933"/>
          </a:xfrm>
          <a:prstGeom prst="rect">
            <a:avLst/>
          </a:prstGeom>
        </p:spPr>
      </p:pic>
      <p:pic>
        <p:nvPicPr>
          <p:cNvPr id="9" name="Picture 17" descr="UPCBTechModi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143" y="327070"/>
            <a:ext cx="1038797" cy="61893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8147" y="719342"/>
            <a:ext cx="4572276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Conclusions</a:t>
            </a:r>
          </a:p>
        </p:txBody>
      </p:sp>
      <p:sp>
        <p:nvSpPr>
          <p:cNvPr id="10" name="TextBox 18"/>
          <p:cNvSpPr txBox="1"/>
          <p:nvPr/>
        </p:nvSpPr>
        <p:spPr>
          <a:xfrm>
            <a:off x="522761" y="1910546"/>
            <a:ext cx="82211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es-ES_tradnl" sz="2000" b="1" dirty="0" smtClean="0">
                <a:latin typeface="+mn-lt"/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  <a:latin typeface="+mn-lt"/>
              </a:rPr>
              <a:t>Conclusions</a:t>
            </a:r>
            <a:endParaRPr lang="es-ES_tradnl" sz="2000" b="1" dirty="0" smtClean="0">
              <a:solidFill>
                <a:schemeClr val="tx1"/>
              </a:solidFill>
              <a:latin typeface="+mn-lt"/>
            </a:endParaRPr>
          </a:p>
          <a:p>
            <a:pPr marL="799864" lvl="1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s-ES_tradnl" sz="2000" b="1" dirty="0" smtClean="0">
              <a:solidFill>
                <a:schemeClr val="tx1"/>
              </a:solidFill>
              <a:latin typeface="+mn-lt"/>
            </a:endParaRPr>
          </a:p>
          <a:p>
            <a:pPr marL="628650" lvl="1" indent="-173038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proposed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algorithm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provides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smooth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aproximation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of a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surface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immersed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a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tetrahedral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mesh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generated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by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Meccano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method</a:t>
            </a: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455612" lvl="1" algn="just">
              <a:buClr>
                <a:srgbClr val="002060"/>
              </a:buClr>
            </a:pP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628650" lvl="1" indent="-173038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triangles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of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approximation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are faces of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cells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of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mesh</a:t>
            </a: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628650" lvl="1" indent="-173038" algn="just">
              <a:buClr>
                <a:srgbClr val="002060"/>
              </a:buClr>
            </a:pP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628650" lvl="1" indent="-173038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Simple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operations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are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involved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construction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of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initial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approximation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refinement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mesh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element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cell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face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edge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)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selection</a:t>
            </a: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628650" lvl="1" indent="-173038" algn="just">
              <a:buClr>
                <a:srgbClr val="002060"/>
              </a:buClr>
            </a:pP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628650" lvl="1" indent="-173038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adaptive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refinement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combined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with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optimization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of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nodes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constrained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surface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parameterization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allows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resolution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i. e.,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number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of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nodes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surface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approximation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while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preserving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quality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of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cells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tetrahedral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mesh</a:t>
            </a: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lvl="1" algn="l">
              <a:buClr>
                <a:srgbClr val="002060"/>
              </a:buClr>
            </a:pPr>
            <a:endParaRPr lang="es-ES_tradnl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88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Grp="1" noChangeArrowheads="1"/>
          </p:cNvSpPr>
          <p:nvPr>
            <p:ph type="title"/>
          </p:nvPr>
        </p:nvSpPr>
        <p:spPr>
          <a:xfrm>
            <a:off x="5" y="1843088"/>
            <a:ext cx="9905999" cy="1834832"/>
          </a:xfrm>
          <a:noFill/>
          <a:ln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Wind Field Model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Conclusions and Future research</a:t>
            </a:r>
          </a:p>
        </p:txBody>
      </p:sp>
      <p:sp>
        <p:nvSpPr>
          <p:cNvPr id="5" name="Rectángulo redondeado 4"/>
          <p:cNvSpPr>
            <a:spLocks noChangeAspect="1"/>
          </p:cNvSpPr>
          <p:nvPr/>
        </p:nvSpPr>
        <p:spPr>
          <a:xfrm>
            <a:off x="6515100" y="196832"/>
            <a:ext cx="3159036" cy="850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5" descr="ULPGCwhiteModi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282" y="351240"/>
            <a:ext cx="1034415" cy="540068"/>
          </a:xfrm>
          <a:prstGeom prst="rect">
            <a:avLst/>
          </a:prstGeom>
        </p:spPr>
      </p:pic>
      <p:pic>
        <p:nvPicPr>
          <p:cNvPr id="8" name="Picture 19" descr="USALModi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337" y="323499"/>
            <a:ext cx="648081" cy="606933"/>
          </a:xfrm>
          <a:prstGeom prst="rect">
            <a:avLst/>
          </a:prstGeom>
        </p:spPr>
      </p:pic>
      <p:pic>
        <p:nvPicPr>
          <p:cNvPr id="9" name="Picture 17" descr="UPCBTechModi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143" y="327070"/>
            <a:ext cx="1038797" cy="61893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8147" y="719342"/>
            <a:ext cx="4572276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Future research</a:t>
            </a:r>
          </a:p>
        </p:txBody>
      </p:sp>
      <p:sp>
        <p:nvSpPr>
          <p:cNvPr id="10" name="TextBox 18"/>
          <p:cNvSpPr txBox="1"/>
          <p:nvPr/>
        </p:nvSpPr>
        <p:spPr>
          <a:xfrm>
            <a:off x="618145" y="1878303"/>
            <a:ext cx="90037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es-ES_tradnl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  <a:latin typeface="+mn-lt"/>
              </a:rPr>
              <a:t>Future</a:t>
            </a:r>
            <a:r>
              <a:rPr lang="es-ES_tradnl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  <a:latin typeface="+mn-lt"/>
              </a:rPr>
              <a:t>research</a:t>
            </a:r>
            <a:endParaRPr lang="es-ES_tradnl" sz="2000" b="1" dirty="0">
              <a:solidFill>
                <a:schemeClr val="tx1"/>
              </a:solidFill>
              <a:latin typeface="+mn-lt"/>
            </a:endParaRPr>
          </a:p>
          <a:p>
            <a:pPr marL="628650" lvl="1" indent="-173038" algn="l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Extend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algorithm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manage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intersection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of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several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immersed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surfaces</a:t>
            </a:r>
            <a:endParaRPr lang="es-ES_tradnl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628650" lvl="1" indent="-173038" algn="l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Consider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not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immersed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surfaces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which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intersect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mesh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boundary</a:t>
            </a: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628650" lvl="1" indent="-173038" algn="l">
              <a:lnSpc>
                <a:spcPct val="150000"/>
              </a:lnSpc>
              <a:buClr>
                <a:srgbClr val="002060"/>
              </a:buClr>
            </a:pP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628650" lvl="1" indent="-173038" algn="l">
              <a:lnSpc>
                <a:spcPct val="150000"/>
              </a:lnSpc>
              <a:buClr>
                <a:srgbClr val="002060"/>
              </a:buClr>
            </a:pPr>
            <a:endParaRPr lang="es-ES_tradnl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628650" lvl="1" indent="-173038" algn="l">
              <a:lnSpc>
                <a:spcPct val="150000"/>
              </a:lnSpc>
              <a:buClr>
                <a:srgbClr val="002060"/>
              </a:buClr>
            </a:pP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628650" lvl="1" indent="-173038" algn="l">
              <a:lnSpc>
                <a:spcPct val="150000"/>
              </a:lnSpc>
              <a:buClr>
                <a:srgbClr val="002060"/>
              </a:buClr>
            </a:pP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628650" lvl="1" indent="-173038" algn="l">
              <a:lnSpc>
                <a:spcPct val="150000"/>
              </a:lnSpc>
              <a:buClr>
                <a:srgbClr val="002060"/>
              </a:buClr>
            </a:pPr>
            <a:endParaRPr lang="es-ES_tradnl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628650" lvl="1" indent="-173038" algn="l">
              <a:lnSpc>
                <a:spcPct val="150000"/>
              </a:lnSpc>
              <a:buClr>
                <a:srgbClr val="002060"/>
              </a:buClr>
            </a:pPr>
            <a:endParaRPr lang="es-ES_tradnl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628650" lvl="1" indent="-173038" algn="l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Generalize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algorithm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arbitrary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surfaces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closed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surfaces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complex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topologies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etc.)</a:t>
            </a:r>
          </a:p>
          <a:p>
            <a:pPr lvl="1" algn="l">
              <a:lnSpc>
                <a:spcPct val="150000"/>
              </a:lnSpc>
              <a:buClr>
                <a:srgbClr val="002060"/>
              </a:buClr>
            </a:pPr>
            <a:endParaRPr lang="es-ES_tradnl" sz="2000" b="1" dirty="0" smtClean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17" y="3425348"/>
            <a:ext cx="3414983" cy="161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26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Grp="1" noChangeArrowheads="1"/>
          </p:cNvSpPr>
          <p:nvPr>
            <p:ph type="title"/>
          </p:nvPr>
        </p:nvSpPr>
        <p:spPr>
          <a:xfrm>
            <a:off x="5" y="1843088"/>
            <a:ext cx="9905999" cy="1834832"/>
          </a:xfrm>
          <a:noFill/>
          <a:ln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Wind Field Model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Questions ?</a:t>
            </a:r>
          </a:p>
        </p:txBody>
      </p:sp>
      <p:sp>
        <p:nvSpPr>
          <p:cNvPr id="5" name="Rectángulo redondeado 4"/>
          <p:cNvSpPr>
            <a:spLocks noChangeAspect="1"/>
          </p:cNvSpPr>
          <p:nvPr/>
        </p:nvSpPr>
        <p:spPr>
          <a:xfrm>
            <a:off x="6515100" y="196832"/>
            <a:ext cx="3159036" cy="850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5" descr="ULPGCwhiteModi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282" y="351240"/>
            <a:ext cx="1034415" cy="540068"/>
          </a:xfrm>
          <a:prstGeom prst="rect">
            <a:avLst/>
          </a:prstGeom>
        </p:spPr>
      </p:pic>
      <p:pic>
        <p:nvPicPr>
          <p:cNvPr id="8" name="Picture 19" descr="USALModi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337" y="323499"/>
            <a:ext cx="648081" cy="606933"/>
          </a:xfrm>
          <a:prstGeom prst="rect">
            <a:avLst/>
          </a:prstGeom>
        </p:spPr>
      </p:pic>
      <p:pic>
        <p:nvPicPr>
          <p:cNvPr id="9" name="Picture 17" descr="UPCBTechModi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143" y="327070"/>
            <a:ext cx="1038797" cy="61893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625902" y="2760504"/>
            <a:ext cx="628409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err="1" smtClean="0">
                <a:solidFill>
                  <a:schemeClr val="tx1"/>
                </a:solidFill>
              </a:rPr>
              <a:t>End</a:t>
            </a:r>
            <a:r>
              <a:rPr lang="es-ES_tradnl" sz="3200" dirty="0" smtClean="0">
                <a:solidFill>
                  <a:schemeClr val="tx1"/>
                </a:solidFill>
              </a:rPr>
              <a:t> of </a:t>
            </a:r>
            <a:r>
              <a:rPr lang="es-ES_tradnl" sz="3200" dirty="0" err="1" smtClean="0">
                <a:solidFill>
                  <a:schemeClr val="tx1"/>
                </a:solidFill>
              </a:rPr>
              <a:t>the</a:t>
            </a:r>
            <a:r>
              <a:rPr lang="es-ES_tradnl" sz="3200" dirty="0" smtClean="0">
                <a:solidFill>
                  <a:schemeClr val="tx1"/>
                </a:solidFill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</a:rPr>
              <a:t>presentation</a:t>
            </a:r>
            <a:endParaRPr lang="es-ES_tradnl" dirty="0" smtClean="0">
              <a:solidFill>
                <a:schemeClr val="tx1"/>
              </a:solidFill>
            </a:endParaRPr>
          </a:p>
          <a:p>
            <a:endParaRPr lang="es-ES_tradnl" dirty="0">
              <a:solidFill>
                <a:schemeClr val="tx1"/>
              </a:solidFill>
            </a:endParaRPr>
          </a:p>
          <a:p>
            <a:r>
              <a:rPr lang="es-ES_tradnl" dirty="0" err="1" smtClean="0">
                <a:solidFill>
                  <a:schemeClr val="tx1"/>
                </a:solidFill>
              </a:rPr>
              <a:t>Thank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you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for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your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attention</a:t>
            </a:r>
            <a:r>
              <a:rPr lang="es-ES_tradnl" dirty="0" smtClean="0">
                <a:solidFill>
                  <a:schemeClr val="tx1"/>
                </a:solidFill>
              </a:rPr>
              <a:t>!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90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636588" y="2798790"/>
            <a:ext cx="8420100" cy="82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ES" sz="1800" dirty="0"/>
              <a:t>Socorro G.V.</a:t>
            </a:r>
            <a:r>
              <a:rPr lang="es-ES" sz="1800" baseline="30000" dirty="0"/>
              <a:t>(1)</a:t>
            </a:r>
            <a:r>
              <a:rPr lang="es-ES" sz="1800" dirty="0"/>
              <a:t>, Ruiz-</a:t>
            </a:r>
            <a:r>
              <a:rPr lang="es-ES" sz="1800" dirty="0" err="1"/>
              <a:t>Gironés</a:t>
            </a:r>
            <a:r>
              <a:rPr lang="es-ES" sz="1800" dirty="0"/>
              <a:t> E.</a:t>
            </a:r>
            <a:r>
              <a:rPr lang="es-ES" sz="1800" baseline="30000" dirty="0"/>
              <a:t>(2)</a:t>
            </a:r>
            <a:r>
              <a:rPr lang="es-ES" sz="1800" dirty="0"/>
              <a:t>, Oliver A.</a:t>
            </a:r>
            <a:r>
              <a:rPr lang="es-ES" sz="1800" baseline="30000" dirty="0"/>
              <a:t>(1)</a:t>
            </a:r>
            <a:r>
              <a:rPr lang="es-ES" sz="1800" dirty="0"/>
              <a:t>, </a:t>
            </a:r>
            <a:r>
              <a:rPr lang="es-ES" sz="1800" dirty="0" err="1"/>
              <a:t>Cascón</a:t>
            </a:r>
            <a:r>
              <a:rPr lang="es-ES" sz="1800" dirty="0"/>
              <a:t> J.M.</a:t>
            </a:r>
            <a:r>
              <a:rPr lang="es-ES" sz="1800" baseline="30000" dirty="0"/>
              <a:t>(3)</a:t>
            </a:r>
            <a:r>
              <a:rPr lang="es-ES" sz="1800" dirty="0"/>
              <a:t>, Escobar J.M.</a:t>
            </a:r>
            <a:r>
              <a:rPr lang="es-ES" sz="1800" baseline="30000" dirty="0"/>
              <a:t>(1)</a:t>
            </a:r>
            <a:r>
              <a:rPr lang="es-ES" sz="1800" dirty="0"/>
              <a:t>,</a:t>
            </a:r>
          </a:p>
          <a:p>
            <a:pPr algn="ctr"/>
            <a:r>
              <a:rPr lang="en-US" sz="1800" dirty="0" err="1"/>
              <a:t>Sarrate</a:t>
            </a:r>
            <a:r>
              <a:rPr lang="en-US" sz="1800" dirty="0"/>
              <a:t> J.</a:t>
            </a:r>
            <a:r>
              <a:rPr lang="en-US" sz="1800" baseline="30000" dirty="0"/>
              <a:t>(2)</a:t>
            </a:r>
            <a:r>
              <a:rPr lang="en-US" sz="1800" dirty="0"/>
              <a:t> and Montenegro R.</a:t>
            </a:r>
            <a:r>
              <a:rPr lang="en-US" sz="1800" baseline="30000" dirty="0"/>
              <a:t>(1)</a:t>
            </a:r>
            <a:endParaRPr lang="es-ES" sz="1800" baseline="300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764248"/>
            <a:ext cx="9906000" cy="4000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1393" tIns="45697" rIns="91393" bIns="45697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900" b="1" dirty="0" smtClean="0">
                <a:solidFill>
                  <a:schemeClr val="tx1"/>
                </a:solidFill>
                <a:latin typeface="Arial"/>
                <a:cs typeface="Arial"/>
              </a:rPr>
              <a:t>CMN - </a:t>
            </a:r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2015 </a:t>
            </a:r>
            <a:r>
              <a:rPr lang="en-US" sz="1900" b="1" dirty="0" smtClean="0">
                <a:solidFill>
                  <a:schemeClr val="tx1"/>
                </a:solidFill>
                <a:latin typeface="Arial"/>
                <a:cs typeface="Arial"/>
              </a:rPr>
              <a:t>June 29 – July 2, 2015, Lisbon, Portugal</a:t>
            </a:r>
            <a:endParaRPr lang="en-US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" y="2296421"/>
            <a:ext cx="9906000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Arial Narrow"/>
                <a:cs typeface="Arial Narrow"/>
              </a:rPr>
              <a:t>Surface insertion in a tetrahedral mesh using the Meccano </a:t>
            </a:r>
            <a:r>
              <a:rPr lang="en-US" sz="2800" b="1" dirty="0" smtClean="0">
                <a:solidFill>
                  <a:srgbClr val="008000"/>
                </a:solidFill>
                <a:latin typeface="Arial Narrow"/>
                <a:cs typeface="Arial Narrow"/>
              </a:rPr>
              <a:t>method</a:t>
            </a:r>
            <a:endParaRPr lang="en-GB" sz="2800" b="1" dirty="0">
              <a:solidFill>
                <a:srgbClr val="008000"/>
              </a:solidFill>
              <a:latin typeface="Arial Narrow"/>
              <a:cs typeface="Arial Narrow"/>
            </a:endParaRPr>
          </a:p>
        </p:txBody>
      </p:sp>
      <p:sp>
        <p:nvSpPr>
          <p:cNvPr id="11" name="Rectángulo redondeado 10"/>
          <p:cNvSpPr>
            <a:spLocks noChangeAspect="1"/>
          </p:cNvSpPr>
          <p:nvPr/>
        </p:nvSpPr>
        <p:spPr>
          <a:xfrm>
            <a:off x="3038475" y="688231"/>
            <a:ext cx="3829050" cy="14077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15" descr="ULPGCwhiteModif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919" y="911290"/>
            <a:ext cx="1697400" cy="886213"/>
          </a:xfrm>
          <a:prstGeom prst="rect">
            <a:avLst/>
          </a:prstGeom>
        </p:spPr>
      </p:pic>
      <p:pic>
        <p:nvPicPr>
          <p:cNvPr id="13" name="Picture 19" descr="USALModi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580" y="800430"/>
            <a:ext cx="1070258" cy="1002303"/>
          </a:xfrm>
          <a:prstGeom prst="rect">
            <a:avLst/>
          </a:prstGeom>
        </p:spPr>
      </p:pic>
      <p:pic>
        <p:nvPicPr>
          <p:cNvPr id="14" name="Picture 17" descr="UPCBTechModi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444" y="795200"/>
            <a:ext cx="1682229" cy="1002303"/>
          </a:xfrm>
          <a:prstGeom prst="rect">
            <a:avLst/>
          </a:prstGeom>
        </p:spPr>
      </p:pic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706143" y="3712007"/>
            <a:ext cx="8280989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s-ES" sz="1400" baseline="300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(1) </a:t>
            </a:r>
            <a:r>
              <a:rPr lang="en-US" altLang="es-ES" sz="14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University </a:t>
            </a:r>
            <a:r>
              <a:rPr lang="en-US" altLang="es-ES" sz="1400" dirty="0">
                <a:solidFill>
                  <a:srgbClr val="010000"/>
                </a:solidFill>
                <a:latin typeface="Trebuchet MS" panose="020B0603020202020204" pitchFamily="34" charset="0"/>
              </a:rPr>
              <a:t>Institute SIANI, University of Las Palmas de Gran </a:t>
            </a:r>
            <a:r>
              <a:rPr lang="en-US" altLang="es-ES" sz="1400" dirty="0" err="1">
                <a:solidFill>
                  <a:srgbClr val="010000"/>
                </a:solidFill>
                <a:latin typeface="Trebuchet MS" panose="020B0603020202020204" pitchFamily="34" charset="0"/>
              </a:rPr>
              <a:t>Canaria</a:t>
            </a:r>
            <a:r>
              <a:rPr lang="en-US" altLang="es-ES" sz="1400" dirty="0">
                <a:solidFill>
                  <a:srgbClr val="010000"/>
                </a:solidFill>
                <a:latin typeface="Trebuchet MS" panose="020B0603020202020204" pitchFamily="34" charset="0"/>
              </a:rPr>
              <a:t>, </a:t>
            </a:r>
            <a:r>
              <a:rPr lang="en-US" altLang="es-ES" sz="14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Spain</a:t>
            </a:r>
          </a:p>
          <a:p>
            <a:pPr algn="l">
              <a:spcBef>
                <a:spcPct val="20000"/>
              </a:spcBef>
            </a:pPr>
            <a:r>
              <a:rPr lang="pt-BR" altLang="es-ES" sz="1400" baseline="300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(2)</a:t>
            </a:r>
            <a:r>
              <a:rPr lang="pt-BR" altLang="es-ES" sz="14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 </a:t>
            </a:r>
            <a:r>
              <a:rPr lang="pt-BR" altLang="es-ES" sz="1400" dirty="0" err="1" smtClean="0">
                <a:solidFill>
                  <a:srgbClr val="010000"/>
                </a:solidFill>
                <a:latin typeface="Trebuchet MS" panose="020B0603020202020204" pitchFamily="34" charset="0"/>
              </a:rPr>
              <a:t>Laboratori</a:t>
            </a:r>
            <a:r>
              <a:rPr lang="pt-BR" altLang="es-ES" sz="14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 </a:t>
            </a:r>
            <a:r>
              <a:rPr lang="pt-BR" altLang="es-ES" sz="1400" dirty="0">
                <a:solidFill>
                  <a:srgbClr val="010000"/>
                </a:solidFill>
                <a:latin typeface="Trebuchet MS" panose="020B0603020202020204" pitchFamily="34" charset="0"/>
              </a:rPr>
              <a:t>de </a:t>
            </a:r>
            <a:r>
              <a:rPr lang="pt-BR" altLang="es-ES" sz="1400" dirty="0" err="1" smtClean="0">
                <a:solidFill>
                  <a:srgbClr val="010000"/>
                </a:solidFill>
                <a:latin typeface="Trebuchet MS" panose="020B0603020202020204" pitchFamily="34" charset="0"/>
              </a:rPr>
              <a:t>Càlcul</a:t>
            </a:r>
            <a:r>
              <a:rPr lang="pt-BR" altLang="es-ES" sz="14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 </a:t>
            </a:r>
            <a:r>
              <a:rPr lang="pt-BR" altLang="es-ES" sz="1400" dirty="0" err="1" smtClean="0">
                <a:solidFill>
                  <a:srgbClr val="010000"/>
                </a:solidFill>
                <a:latin typeface="Trebuchet MS" panose="020B0603020202020204" pitchFamily="34" charset="0"/>
              </a:rPr>
              <a:t>Numèric</a:t>
            </a:r>
            <a:r>
              <a:rPr lang="pt-BR" altLang="es-ES" sz="14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 </a:t>
            </a:r>
            <a:r>
              <a:rPr lang="pt-BR" altLang="es-ES" sz="1400" dirty="0">
                <a:solidFill>
                  <a:srgbClr val="010000"/>
                </a:solidFill>
                <a:latin typeface="Trebuchet MS" panose="020B0603020202020204" pitchFamily="34" charset="0"/>
              </a:rPr>
              <a:t>(</a:t>
            </a:r>
            <a:r>
              <a:rPr lang="pt-BR" altLang="es-ES" sz="1400" dirty="0" err="1" smtClean="0">
                <a:solidFill>
                  <a:srgbClr val="010000"/>
                </a:solidFill>
                <a:latin typeface="Trebuchet MS" panose="020B0603020202020204" pitchFamily="34" charset="0"/>
              </a:rPr>
              <a:t>LaCàN</a:t>
            </a:r>
            <a:r>
              <a:rPr lang="pt-BR" altLang="es-ES" sz="1400" dirty="0">
                <a:solidFill>
                  <a:srgbClr val="010000"/>
                </a:solidFill>
                <a:latin typeface="Trebuchet MS" panose="020B0603020202020204" pitchFamily="34" charset="0"/>
              </a:rPr>
              <a:t>), </a:t>
            </a:r>
            <a:r>
              <a:rPr lang="pt-BR" altLang="es-ES" sz="1400" dirty="0" err="1">
                <a:solidFill>
                  <a:srgbClr val="010000"/>
                </a:solidFill>
                <a:latin typeface="Trebuchet MS" panose="020B0603020202020204" pitchFamily="34" charset="0"/>
              </a:rPr>
              <a:t>Universitat</a:t>
            </a:r>
            <a:r>
              <a:rPr lang="pt-BR" altLang="es-ES" sz="1400" dirty="0">
                <a:solidFill>
                  <a:srgbClr val="010000"/>
                </a:solidFill>
                <a:latin typeface="Trebuchet MS" panose="020B0603020202020204" pitchFamily="34" charset="0"/>
              </a:rPr>
              <a:t> </a:t>
            </a:r>
            <a:r>
              <a:rPr lang="pt-BR" altLang="es-ES" sz="1400" dirty="0" err="1" smtClean="0">
                <a:solidFill>
                  <a:srgbClr val="010000"/>
                </a:solidFill>
                <a:latin typeface="Trebuchet MS" panose="020B0603020202020204" pitchFamily="34" charset="0"/>
              </a:rPr>
              <a:t>Politècnica</a:t>
            </a:r>
            <a:r>
              <a:rPr lang="pt-BR" altLang="es-ES" sz="14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 </a:t>
            </a:r>
            <a:r>
              <a:rPr lang="pt-BR" altLang="es-ES" sz="1400" dirty="0">
                <a:solidFill>
                  <a:srgbClr val="010000"/>
                </a:solidFill>
                <a:latin typeface="Trebuchet MS" panose="020B0603020202020204" pitchFamily="34" charset="0"/>
              </a:rPr>
              <a:t>de </a:t>
            </a:r>
            <a:r>
              <a:rPr lang="pt-BR" altLang="es-ES" sz="1400" dirty="0" err="1">
                <a:solidFill>
                  <a:srgbClr val="010000"/>
                </a:solidFill>
                <a:latin typeface="Trebuchet MS" panose="020B0603020202020204" pitchFamily="34" charset="0"/>
              </a:rPr>
              <a:t>Catalunya</a:t>
            </a:r>
            <a:r>
              <a:rPr lang="pt-BR" altLang="es-ES" sz="1400" dirty="0">
                <a:solidFill>
                  <a:srgbClr val="010000"/>
                </a:solidFill>
                <a:latin typeface="Trebuchet MS" panose="020B0603020202020204" pitchFamily="34" charset="0"/>
              </a:rPr>
              <a:t> </a:t>
            </a:r>
            <a:r>
              <a:rPr lang="pt-BR" altLang="es-ES" sz="14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– </a:t>
            </a:r>
            <a:r>
              <a:rPr lang="pt-BR" altLang="es-ES" sz="1400" dirty="0" err="1" smtClean="0">
                <a:solidFill>
                  <a:srgbClr val="010000"/>
                </a:solidFill>
                <a:latin typeface="Trebuchet MS" panose="020B0603020202020204" pitchFamily="34" charset="0"/>
              </a:rPr>
              <a:t>BarcelonaTech</a:t>
            </a:r>
            <a:r>
              <a:rPr lang="pt-BR" altLang="es-ES" sz="14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, Spain</a:t>
            </a:r>
          </a:p>
          <a:p>
            <a:pPr algn="l">
              <a:spcBef>
                <a:spcPct val="20000"/>
              </a:spcBef>
            </a:pPr>
            <a:r>
              <a:rPr lang="es-ES" altLang="es-ES" sz="1400" baseline="300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(3) </a:t>
            </a:r>
            <a:r>
              <a:rPr lang="en-US" altLang="es-ES" sz="1400" dirty="0" smtClean="0">
                <a:solidFill>
                  <a:srgbClr val="010000"/>
                </a:solidFill>
                <a:latin typeface="Trebuchet MS" panose="020B0603020202020204" pitchFamily="34" charset="0"/>
              </a:rPr>
              <a:t>Department of Economics and Economic History, University of Salamanca, Spain</a:t>
            </a:r>
            <a:endParaRPr lang="en-US" altLang="es-ES" sz="1400" dirty="0">
              <a:solidFill>
                <a:srgbClr val="01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Rectángulo 40"/>
          <p:cNvSpPr/>
          <p:nvPr/>
        </p:nvSpPr>
        <p:spPr bwMode="auto">
          <a:xfrm>
            <a:off x="179512" y="5875001"/>
            <a:ext cx="1368152" cy="794359"/>
          </a:xfrm>
          <a:prstGeom prst="rect">
            <a:avLst/>
          </a:prstGeom>
          <a:solidFill>
            <a:schemeClr val="bg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ES" sz="40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314199" y="5247059"/>
            <a:ext cx="9470728" cy="86395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es-ES" sz="1400" dirty="0" smtClean="0">
                <a:solidFill>
                  <a:srgbClr val="000000"/>
                </a:solidFill>
                <a:latin typeface="Arial" charset="0"/>
              </a:rPr>
              <a:t>MINECO</a:t>
            </a:r>
          </a:p>
          <a:p>
            <a:pPr algn="ctr"/>
            <a:r>
              <a:rPr lang="es-ES" sz="1400" dirty="0" smtClean="0">
                <a:solidFill>
                  <a:srgbClr val="000000"/>
                </a:solidFill>
                <a:latin typeface="Arial" charset="0"/>
              </a:rPr>
              <a:t>PROGRAMA </a:t>
            </a:r>
            <a:r>
              <a:rPr lang="es-ES" sz="1400" dirty="0">
                <a:solidFill>
                  <a:srgbClr val="000000"/>
                </a:solidFill>
                <a:latin typeface="Arial" charset="0"/>
              </a:rPr>
              <a:t>ESTATAL DE I+D+I ORIENTADA A LOS RETOS DE LA </a:t>
            </a:r>
            <a:r>
              <a:rPr lang="es-ES" sz="1400" dirty="0" smtClean="0">
                <a:solidFill>
                  <a:srgbClr val="000000"/>
                </a:solidFill>
                <a:latin typeface="Arial" charset="0"/>
              </a:rPr>
              <a:t>SOCIEDAD Project</a:t>
            </a:r>
            <a:r>
              <a:rPr lang="es-ES" sz="14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s-ES" sz="1400" dirty="0" smtClean="0">
                <a:solidFill>
                  <a:srgbClr val="000000"/>
                </a:solidFill>
                <a:latin typeface="Arial" charset="0"/>
              </a:rPr>
              <a:t>CTM2014-55014-CR3-1-R</a:t>
            </a:r>
          </a:p>
          <a:p>
            <a:pPr algn="ctr"/>
            <a:endParaRPr lang="es-ES" sz="800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CONACYT-SENER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Project, </a:t>
            </a:r>
            <a:r>
              <a:rPr lang="es-ES" sz="1400" dirty="0" smtClean="0">
                <a:solidFill>
                  <a:srgbClr val="000000"/>
                </a:solidFill>
                <a:latin typeface="Arial" charset="0"/>
              </a:rPr>
              <a:t>Fondo Sectorial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contract: 163723 </a:t>
            </a: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8709" y="6156811"/>
            <a:ext cx="9906000" cy="64928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hlinkClick r:id="rId5"/>
              </a:rPr>
              <a:t>http://www.dca.iusiani.ulpgc.es/proyecto2012-2014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8"/>
          <p:cNvSpPr txBox="1"/>
          <p:nvPr/>
        </p:nvSpPr>
        <p:spPr>
          <a:xfrm>
            <a:off x="677208" y="1798132"/>
            <a:ext cx="858642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Input data</a:t>
            </a:r>
            <a:endParaRPr lang="en-US" sz="1800" b="1" dirty="0" smtClean="0">
              <a:solidFill>
                <a:schemeClr val="tx1"/>
              </a:solidFill>
              <a:latin typeface="+mn-lt"/>
            </a:endParaRPr>
          </a:p>
          <a:p>
            <a:pPr marL="625475" lvl="1" indent="-169863" algn="just">
              <a:lnSpc>
                <a:spcPct val="2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Tetrahedral mesh of a solid generated </a:t>
            </a:r>
            <a:r>
              <a:rPr lang="en-US" sz="1600" dirty="0">
                <a:solidFill>
                  <a:schemeClr val="tx1"/>
                </a:solidFill>
              </a:rPr>
              <a:t>using the Meccano method</a:t>
            </a:r>
          </a:p>
          <a:p>
            <a:pPr marL="625475" lvl="1" indent="-169863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immerse </a:t>
            </a:r>
            <a:r>
              <a:rPr lang="en-US" sz="1600" dirty="0">
                <a:solidFill>
                  <a:schemeClr val="tx1"/>
                </a:solidFill>
              </a:rPr>
              <a:t>surface description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§"/>
            </a:pPr>
            <a:endParaRPr lang="en-US" sz="2000" b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chemeClr val="tx2"/>
              </a:buClr>
              <a:buFont typeface="Wingdings" pitchFamily="2" charset="2"/>
              <a:buChar char="§"/>
            </a:pPr>
            <a:endParaRPr lang="en-US" sz="2000" b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chemeClr val="tx2"/>
              </a:buClr>
              <a:buFont typeface="Wingdings" pitchFamily="2" charset="2"/>
              <a:buChar char="§"/>
            </a:pPr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chemeClr val="tx2"/>
              </a:buClr>
              <a:buFont typeface="Wingdings" pitchFamily="2" charset="2"/>
              <a:buChar char="§"/>
            </a:pPr>
            <a:endParaRPr lang="en-US" sz="2000" b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chemeClr val="tx2"/>
              </a:buClr>
              <a:buFont typeface="Wingdings" pitchFamily="2" charset="2"/>
              <a:buChar char="§"/>
            </a:pPr>
            <a:endParaRPr lang="en-US" sz="2000" b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chemeClr val="tx2"/>
              </a:buClr>
              <a:buFont typeface="Wingdings" pitchFamily="2" charset="2"/>
              <a:buChar char="§"/>
            </a:pPr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chemeClr val="tx2"/>
              </a:buClr>
              <a:buFont typeface="Wingdings" pitchFamily="2" charset="2"/>
              <a:buChar char="§"/>
            </a:pPr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Requirements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marL="625475" lvl="1" indent="-169863" algn="just">
              <a:lnSpc>
                <a:spcPct val="2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Smooth approximation</a:t>
            </a:r>
          </a:p>
          <a:p>
            <a:pPr marL="625475" lvl="1" indent="-169863" algn="just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The triangles of the approximation are mesh faces.</a:t>
            </a:r>
          </a:p>
          <a:p>
            <a:pPr marL="625475" lvl="1" indent="-169863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625475" lvl="1" indent="-169863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Motivation</a:t>
            </a:r>
          </a:p>
        </p:txBody>
      </p:sp>
      <p:sp>
        <p:nvSpPr>
          <p:cNvPr id="5" name="Rectángulo redondeado 4"/>
          <p:cNvSpPr>
            <a:spLocks noChangeAspect="1"/>
          </p:cNvSpPr>
          <p:nvPr/>
        </p:nvSpPr>
        <p:spPr>
          <a:xfrm>
            <a:off x="6515100" y="196832"/>
            <a:ext cx="3159036" cy="850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5" descr="ULPGCwhiteModi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282" y="351240"/>
            <a:ext cx="1034415" cy="540068"/>
          </a:xfrm>
          <a:prstGeom prst="rect">
            <a:avLst/>
          </a:prstGeom>
        </p:spPr>
      </p:pic>
      <p:pic>
        <p:nvPicPr>
          <p:cNvPr id="8" name="Picture 19" descr="USALModi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337" y="323499"/>
            <a:ext cx="648081" cy="606933"/>
          </a:xfrm>
          <a:prstGeom prst="rect">
            <a:avLst/>
          </a:prstGeom>
        </p:spPr>
      </p:pic>
      <p:pic>
        <p:nvPicPr>
          <p:cNvPr id="9" name="Picture 17" descr="UPCBTechModi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143" y="327070"/>
            <a:ext cx="1038797" cy="61893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8147" y="719342"/>
            <a:ext cx="4572276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>
                <a:solidFill>
                  <a:srgbClr val="C8C8C8"/>
                </a:solidFill>
                <a:latin typeface="Arial" charset="0"/>
              </a:rPr>
              <a:t>I</a:t>
            </a: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mmerse </a:t>
            </a: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surface insertion in tetrahedral mesh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19" y="3076014"/>
            <a:ext cx="2338812" cy="14607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46" y="2970049"/>
            <a:ext cx="2293872" cy="151286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5050524"/>
            <a:ext cx="2845976" cy="1083539"/>
          </a:xfrm>
          <a:prstGeom prst="rect">
            <a:avLst/>
          </a:prstGeom>
        </p:spPr>
      </p:pic>
      <p:sp>
        <p:nvSpPr>
          <p:cNvPr id="18" name="CustomShape 3"/>
          <p:cNvSpPr/>
          <p:nvPr/>
        </p:nvSpPr>
        <p:spPr>
          <a:xfrm>
            <a:off x="2658157" y="4557512"/>
            <a:ext cx="2509400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Volume tetrahedral mesh</a:t>
            </a:r>
            <a:endParaRPr sz="3600" dirty="0"/>
          </a:p>
        </p:txBody>
      </p:sp>
      <p:sp>
        <p:nvSpPr>
          <p:cNvPr id="19" name="CustomShape 3"/>
          <p:cNvSpPr/>
          <p:nvPr/>
        </p:nvSpPr>
        <p:spPr>
          <a:xfrm>
            <a:off x="6048782" y="4476863"/>
            <a:ext cx="2509400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Surface triangulation</a:t>
            </a:r>
            <a:endParaRPr sz="3600" dirty="0"/>
          </a:p>
        </p:txBody>
      </p:sp>
      <p:sp>
        <p:nvSpPr>
          <p:cNvPr id="20" name="CustomShape 3"/>
          <p:cNvSpPr/>
          <p:nvPr/>
        </p:nvSpPr>
        <p:spPr>
          <a:xfrm>
            <a:off x="6802957" y="6097884"/>
            <a:ext cx="2509400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immersed </a:t>
            </a:r>
            <a:r>
              <a:rPr lang="en-US" sz="1200" dirty="0" smtClean="0">
                <a:solidFill>
                  <a:srgbClr val="000000"/>
                </a:solidFill>
              </a:rPr>
              <a:t>surface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903926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Meccano Method for complex solids</a:t>
            </a:r>
          </a:p>
        </p:txBody>
      </p:sp>
      <p:sp>
        <p:nvSpPr>
          <p:cNvPr id="5" name="Rectángulo redondeado 4"/>
          <p:cNvSpPr>
            <a:spLocks noChangeAspect="1"/>
          </p:cNvSpPr>
          <p:nvPr/>
        </p:nvSpPr>
        <p:spPr>
          <a:xfrm>
            <a:off x="6515100" y="196832"/>
            <a:ext cx="3159036" cy="850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5" descr="ULPGCwhiteModi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282" y="351240"/>
            <a:ext cx="1034415" cy="540068"/>
          </a:xfrm>
          <a:prstGeom prst="rect">
            <a:avLst/>
          </a:prstGeom>
        </p:spPr>
      </p:pic>
      <p:pic>
        <p:nvPicPr>
          <p:cNvPr id="8" name="Picture 19" descr="USALModi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337" y="323499"/>
            <a:ext cx="648081" cy="606933"/>
          </a:xfrm>
          <a:prstGeom prst="rect">
            <a:avLst/>
          </a:prstGeom>
        </p:spPr>
      </p:pic>
      <p:pic>
        <p:nvPicPr>
          <p:cNvPr id="9" name="Picture 17" descr="UPCBTechModi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143" y="327070"/>
            <a:ext cx="1038797" cy="61893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8146" y="719342"/>
            <a:ext cx="6064757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Simultaneous mesh generation and volumetric parameterization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  <p:pic>
        <p:nvPicPr>
          <p:cNvPr id="29" name="Picture 2"/>
          <p:cNvPicPr/>
          <p:nvPr/>
        </p:nvPicPr>
        <p:blipFill>
          <a:blip r:embed="rId6"/>
          <a:stretch/>
        </p:blipFill>
        <p:spPr>
          <a:xfrm>
            <a:off x="6654960" y="1473840"/>
            <a:ext cx="3023280" cy="3304800"/>
          </a:xfrm>
          <a:prstGeom prst="rect">
            <a:avLst/>
          </a:prstGeom>
          <a:ln w="57240">
            <a:noFill/>
          </a:ln>
        </p:spPr>
      </p:pic>
      <p:pic>
        <p:nvPicPr>
          <p:cNvPr id="30" name="Imagen 4"/>
          <p:cNvPicPr/>
          <p:nvPr/>
        </p:nvPicPr>
        <p:blipFill>
          <a:blip r:embed="rId7"/>
          <a:stretch/>
        </p:blipFill>
        <p:spPr>
          <a:xfrm>
            <a:off x="294480" y="1626840"/>
            <a:ext cx="2934720" cy="3332880"/>
          </a:xfrm>
          <a:prstGeom prst="rect">
            <a:avLst/>
          </a:prstGeom>
          <a:ln>
            <a:noFill/>
          </a:ln>
        </p:spPr>
      </p:pic>
      <p:pic>
        <p:nvPicPr>
          <p:cNvPr id="31" name="Picture 3"/>
          <p:cNvPicPr/>
          <p:nvPr/>
        </p:nvPicPr>
        <p:blipFill>
          <a:blip r:embed="rId8"/>
          <a:stretch/>
        </p:blipFill>
        <p:spPr>
          <a:xfrm>
            <a:off x="224280" y="1578600"/>
            <a:ext cx="3126600" cy="3343320"/>
          </a:xfrm>
          <a:prstGeom prst="rect">
            <a:avLst/>
          </a:prstGeom>
          <a:ln w="57240">
            <a:noFill/>
          </a:ln>
        </p:spPr>
      </p:pic>
      <p:sp>
        <p:nvSpPr>
          <p:cNvPr id="32" name="CustomShape 1"/>
          <p:cNvSpPr/>
          <p:nvPr/>
        </p:nvSpPr>
        <p:spPr>
          <a:xfrm>
            <a:off x="4287960" y="2205000"/>
            <a:ext cx="891360" cy="548280"/>
          </a:xfrm>
          <a:prstGeom prst="leftRightArrow">
            <a:avLst>
              <a:gd name="adj1" fmla="val 50000"/>
              <a:gd name="adj2" fmla="val 50000"/>
            </a:avLst>
          </a:prstGeom>
          <a:ln>
            <a:solidFill>
              <a:srgbClr val="B5DCDE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" name="CustomShape 2"/>
          <p:cNvSpPr/>
          <p:nvPr/>
        </p:nvSpPr>
        <p:spPr>
          <a:xfrm>
            <a:off x="191160" y="5320080"/>
            <a:ext cx="2906640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1400" b="1" strike="noStrike" dirty="0" smtClean="0">
                <a:solidFill>
                  <a:srgbClr val="000000"/>
                </a:solidFill>
              </a:rPr>
              <a:t> Parameterization</a:t>
            </a:r>
            <a:endParaRPr dirty="0"/>
          </a:p>
        </p:txBody>
      </p:sp>
      <p:pic>
        <p:nvPicPr>
          <p:cNvPr id="34" name="Imagen 11"/>
          <p:cNvPicPr/>
          <p:nvPr/>
        </p:nvPicPr>
        <p:blipFill>
          <a:blip r:embed="rId9"/>
          <a:stretch/>
        </p:blipFill>
        <p:spPr>
          <a:xfrm>
            <a:off x="3324600" y="3090960"/>
            <a:ext cx="2949120" cy="3429000"/>
          </a:xfrm>
          <a:prstGeom prst="rect">
            <a:avLst/>
          </a:prstGeom>
          <a:ln>
            <a:noFill/>
          </a:ln>
        </p:spPr>
      </p:pic>
      <p:pic>
        <p:nvPicPr>
          <p:cNvPr id="35" name="Imagen 10"/>
          <p:cNvPicPr/>
          <p:nvPr/>
        </p:nvPicPr>
        <p:blipFill>
          <a:blip r:embed="rId10"/>
          <a:stretch/>
        </p:blipFill>
        <p:spPr>
          <a:xfrm>
            <a:off x="3330720" y="3086280"/>
            <a:ext cx="2926800" cy="3403080"/>
          </a:xfrm>
          <a:prstGeom prst="rect">
            <a:avLst/>
          </a:prstGeom>
          <a:ln>
            <a:noFill/>
          </a:ln>
        </p:spPr>
      </p:pic>
      <p:sp>
        <p:nvSpPr>
          <p:cNvPr id="36" name="CustomShape 5"/>
          <p:cNvSpPr/>
          <p:nvPr/>
        </p:nvSpPr>
        <p:spPr>
          <a:xfrm rot="2480400">
            <a:off x="6394680" y="4339800"/>
            <a:ext cx="524520" cy="719640"/>
          </a:xfrm>
          <a:prstGeom prst="upDownArrow">
            <a:avLst>
              <a:gd name="adj1" fmla="val 45137"/>
              <a:gd name="adj2" fmla="val 50000"/>
            </a:avLst>
          </a:prstGeom>
          <a:ln>
            <a:solidFill>
              <a:srgbClr val="B5DCDE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" name="CustomShape 6"/>
          <p:cNvSpPr/>
          <p:nvPr/>
        </p:nvSpPr>
        <p:spPr>
          <a:xfrm>
            <a:off x="197640" y="5627880"/>
            <a:ext cx="2906640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1400" b="1" strike="noStrike" dirty="0" smtClean="0">
                <a:solidFill>
                  <a:srgbClr val="000000"/>
                </a:solidFill>
              </a:rPr>
              <a:t> Refinement</a:t>
            </a:r>
            <a:endParaRPr dirty="0"/>
          </a:p>
        </p:txBody>
      </p:sp>
      <p:sp>
        <p:nvSpPr>
          <p:cNvPr id="38" name="CustomShape 7"/>
          <p:cNvSpPr/>
          <p:nvPr/>
        </p:nvSpPr>
        <p:spPr>
          <a:xfrm>
            <a:off x="201240" y="5933160"/>
            <a:ext cx="290664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1400" b="1" strike="noStrike" dirty="0" smtClean="0">
                <a:solidFill>
                  <a:srgbClr val="000000"/>
                </a:solidFill>
              </a:rPr>
              <a:t> Untangling </a:t>
            </a:r>
            <a:r>
              <a:rPr lang="en-US" sz="1400" b="1" strike="noStrike" dirty="0">
                <a:solidFill>
                  <a:srgbClr val="000000"/>
                </a:solidFill>
              </a:rPr>
              <a:t>&amp; Smoothing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7734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Meccano Method for complex solids</a:t>
            </a:r>
          </a:p>
        </p:txBody>
      </p:sp>
      <p:sp>
        <p:nvSpPr>
          <p:cNvPr id="5" name="Rectángulo redondeado 4"/>
          <p:cNvSpPr>
            <a:spLocks noChangeAspect="1"/>
          </p:cNvSpPr>
          <p:nvPr/>
        </p:nvSpPr>
        <p:spPr>
          <a:xfrm>
            <a:off x="6515100" y="196832"/>
            <a:ext cx="3159036" cy="850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5" descr="ULPGCwhiteModi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282" y="351240"/>
            <a:ext cx="1034415" cy="540068"/>
          </a:xfrm>
          <a:prstGeom prst="rect">
            <a:avLst/>
          </a:prstGeom>
        </p:spPr>
      </p:pic>
      <p:pic>
        <p:nvPicPr>
          <p:cNvPr id="8" name="Picture 19" descr="USALModi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337" y="323499"/>
            <a:ext cx="648081" cy="606933"/>
          </a:xfrm>
          <a:prstGeom prst="rect">
            <a:avLst/>
          </a:prstGeom>
        </p:spPr>
      </p:pic>
      <p:pic>
        <p:nvPicPr>
          <p:cNvPr id="9" name="Picture 17" descr="UPCBTechModi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143" y="327070"/>
            <a:ext cx="1038797" cy="61893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8146" y="719342"/>
            <a:ext cx="6064757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Mesh generation. SUS of tetrahedral meshes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  <p:pic>
        <p:nvPicPr>
          <p:cNvPr id="18" name="Picture 5"/>
          <p:cNvPicPr/>
          <p:nvPr/>
        </p:nvPicPr>
        <p:blipFill>
          <a:blip r:embed="rId6"/>
          <a:stretch/>
        </p:blipFill>
        <p:spPr>
          <a:xfrm>
            <a:off x="153858" y="2021760"/>
            <a:ext cx="2499840" cy="3128760"/>
          </a:xfrm>
          <a:prstGeom prst="rect">
            <a:avLst/>
          </a:prstGeom>
          <a:ln w="57240">
            <a:noFill/>
          </a:ln>
        </p:spPr>
      </p:pic>
      <p:pic>
        <p:nvPicPr>
          <p:cNvPr id="19" name="Picture 7"/>
          <p:cNvPicPr/>
          <p:nvPr/>
        </p:nvPicPr>
        <p:blipFill>
          <a:blip r:embed="rId7"/>
          <a:stretch/>
        </p:blipFill>
        <p:spPr>
          <a:xfrm>
            <a:off x="6383298" y="1972440"/>
            <a:ext cx="3466800" cy="3520800"/>
          </a:xfrm>
          <a:prstGeom prst="rect">
            <a:avLst/>
          </a:prstGeom>
          <a:ln w="57240">
            <a:noFill/>
          </a:ln>
        </p:spPr>
      </p:pic>
      <p:sp>
        <p:nvSpPr>
          <p:cNvPr id="20" name="CustomShape 3"/>
          <p:cNvSpPr/>
          <p:nvPr/>
        </p:nvSpPr>
        <p:spPr>
          <a:xfrm>
            <a:off x="286338" y="5552280"/>
            <a:ext cx="21664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Parametric space (</a:t>
            </a:r>
            <a:r>
              <a:rPr lang="en-US" sz="1400" strike="noStrike" dirty="0" err="1">
                <a:solidFill>
                  <a:srgbClr val="000000"/>
                </a:solidFill>
              </a:rPr>
              <a:t>meccano</a:t>
            </a:r>
            <a:r>
              <a:rPr lang="en-US" sz="1400" strike="noStrike" dirty="0">
                <a:solidFill>
                  <a:srgbClr val="000000"/>
                </a:solidFill>
              </a:rPr>
              <a:t> mesh)</a:t>
            </a:r>
            <a:endParaRPr dirty="0"/>
          </a:p>
        </p:txBody>
      </p:sp>
      <p:sp>
        <p:nvSpPr>
          <p:cNvPr id="21" name="CustomShape 4"/>
          <p:cNvSpPr/>
          <p:nvPr/>
        </p:nvSpPr>
        <p:spPr>
          <a:xfrm>
            <a:off x="6958218" y="5590440"/>
            <a:ext cx="23212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Physical space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(optimized mesh)</a:t>
            </a:r>
            <a:endParaRPr dirty="0"/>
          </a:p>
        </p:txBody>
      </p:sp>
      <p:pic>
        <p:nvPicPr>
          <p:cNvPr id="22" name="Picture 6"/>
          <p:cNvPicPr/>
          <p:nvPr/>
        </p:nvPicPr>
        <p:blipFill>
          <a:blip r:embed="rId8"/>
          <a:stretch/>
        </p:blipFill>
        <p:spPr>
          <a:xfrm>
            <a:off x="2930538" y="1965240"/>
            <a:ext cx="3438000" cy="3489840"/>
          </a:xfrm>
          <a:prstGeom prst="rect">
            <a:avLst/>
          </a:prstGeom>
          <a:ln w="57240">
            <a:noFill/>
          </a:ln>
        </p:spPr>
      </p:pic>
      <p:sp>
        <p:nvSpPr>
          <p:cNvPr id="23" name="CustomShape 5"/>
          <p:cNvSpPr/>
          <p:nvPr/>
        </p:nvSpPr>
        <p:spPr>
          <a:xfrm>
            <a:off x="3440298" y="5540400"/>
            <a:ext cx="23212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Physical space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(tangled mesh)</a:t>
            </a:r>
            <a:endParaRPr dirty="0"/>
          </a:p>
        </p:txBody>
      </p:sp>
      <p:sp>
        <p:nvSpPr>
          <p:cNvPr id="24" name="CustomShape 6"/>
          <p:cNvSpPr/>
          <p:nvPr/>
        </p:nvSpPr>
        <p:spPr>
          <a:xfrm>
            <a:off x="5291778" y="3750120"/>
            <a:ext cx="1382040" cy="21600"/>
          </a:xfrm>
          <a:prstGeom prst="straightConnector1">
            <a:avLst/>
          </a:prstGeom>
          <a:noFill/>
          <a:ln w="57240">
            <a:solidFill>
              <a:srgbClr val="00B05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CustomShape 7"/>
          <p:cNvSpPr/>
          <p:nvPr/>
        </p:nvSpPr>
        <p:spPr>
          <a:xfrm>
            <a:off x="5389001" y="3425580"/>
            <a:ext cx="1035360" cy="259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n-US" sz="1100" b="1" strike="noStrike" dirty="0">
                <a:solidFill>
                  <a:srgbClr val="92D050"/>
                </a:solidFill>
              </a:rPr>
              <a:t>Optimization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4140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Meccano Method for complex solids</a:t>
            </a:r>
          </a:p>
        </p:txBody>
      </p:sp>
      <p:sp>
        <p:nvSpPr>
          <p:cNvPr id="5" name="Rectángulo redondeado 4"/>
          <p:cNvSpPr>
            <a:spLocks noChangeAspect="1"/>
          </p:cNvSpPr>
          <p:nvPr/>
        </p:nvSpPr>
        <p:spPr>
          <a:xfrm>
            <a:off x="6515100" y="196832"/>
            <a:ext cx="3159036" cy="850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5" descr="ULPGCwhiteModi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282" y="351240"/>
            <a:ext cx="1034415" cy="540068"/>
          </a:xfrm>
          <a:prstGeom prst="rect">
            <a:avLst/>
          </a:prstGeom>
        </p:spPr>
      </p:pic>
      <p:pic>
        <p:nvPicPr>
          <p:cNvPr id="8" name="Picture 19" descr="USALModi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337" y="323499"/>
            <a:ext cx="648081" cy="606933"/>
          </a:xfrm>
          <a:prstGeom prst="rect">
            <a:avLst/>
          </a:prstGeom>
        </p:spPr>
      </p:pic>
      <p:pic>
        <p:nvPicPr>
          <p:cNvPr id="9" name="Picture 17" descr="UPCBTechModi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143" y="327070"/>
            <a:ext cx="1038797" cy="61893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8146" y="719342"/>
            <a:ext cx="6064757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Simultaneous mesh generation and volumetric parameterization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  <p:pic>
        <p:nvPicPr>
          <p:cNvPr id="2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0" y="2022552"/>
            <a:ext cx="2499840" cy="3127175"/>
          </a:xfrm>
          <a:prstGeom prst="rect">
            <a:avLst/>
          </a:prstGeom>
          <a:ln w="57240">
            <a:noFill/>
          </a:ln>
        </p:spPr>
      </p:pic>
      <p:pic>
        <p:nvPicPr>
          <p:cNvPr id="27" name="Picture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27" y="1972440"/>
            <a:ext cx="3463705" cy="3520800"/>
          </a:xfrm>
          <a:prstGeom prst="rect">
            <a:avLst/>
          </a:prstGeom>
          <a:ln w="57240">
            <a:noFill/>
          </a:ln>
        </p:spPr>
      </p:pic>
      <p:sp>
        <p:nvSpPr>
          <p:cNvPr id="28" name="CustomShape 3"/>
          <p:cNvSpPr/>
          <p:nvPr/>
        </p:nvSpPr>
        <p:spPr>
          <a:xfrm>
            <a:off x="268920" y="5552280"/>
            <a:ext cx="21664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Parametric space (</a:t>
            </a:r>
            <a:r>
              <a:rPr lang="en-US" sz="1400" strike="noStrike" dirty="0" err="1">
                <a:solidFill>
                  <a:srgbClr val="000000"/>
                </a:solidFill>
              </a:rPr>
              <a:t>meccano</a:t>
            </a:r>
            <a:r>
              <a:rPr lang="en-US" sz="1400" strike="noStrike" dirty="0">
                <a:solidFill>
                  <a:srgbClr val="000000"/>
                </a:solidFill>
              </a:rPr>
              <a:t> mesh)</a:t>
            </a:r>
            <a:endParaRPr dirty="0"/>
          </a:p>
        </p:txBody>
      </p:sp>
      <p:sp>
        <p:nvSpPr>
          <p:cNvPr id="39" name="CustomShape 4"/>
          <p:cNvSpPr/>
          <p:nvPr/>
        </p:nvSpPr>
        <p:spPr>
          <a:xfrm>
            <a:off x="6940800" y="5590440"/>
            <a:ext cx="23212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Physical space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(final mesh)</a:t>
            </a:r>
            <a:endParaRPr dirty="0"/>
          </a:p>
        </p:txBody>
      </p:sp>
      <p:sp>
        <p:nvSpPr>
          <p:cNvPr id="40" name="CustomShape 5"/>
          <p:cNvSpPr/>
          <p:nvPr/>
        </p:nvSpPr>
        <p:spPr>
          <a:xfrm>
            <a:off x="3116880" y="3733200"/>
            <a:ext cx="3248640" cy="360"/>
          </a:xfrm>
          <a:prstGeom prst="straightConnector1">
            <a:avLst/>
          </a:prstGeom>
          <a:noFill/>
          <a:ln w="57240">
            <a:solidFill>
              <a:srgbClr val="00B05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6"/>
          <p:cNvSpPr/>
          <p:nvPr/>
        </p:nvSpPr>
        <p:spPr>
          <a:xfrm>
            <a:off x="3048137" y="3220020"/>
            <a:ext cx="3238200" cy="36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n-US" sz="1800" b="1" strike="noStrike" dirty="0">
                <a:solidFill>
                  <a:srgbClr val="92D050"/>
                </a:solidFill>
              </a:rPr>
              <a:t>Volumetric parameterization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841405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874985" y="3810461"/>
            <a:ext cx="2164176" cy="1940262"/>
          </a:xfrm>
          <a:prstGeom prst="rect">
            <a:avLst/>
          </a:prstGeom>
          <a:ln>
            <a:noFill/>
          </a:ln>
        </p:spPr>
      </p:pic>
      <p:pic>
        <p:nvPicPr>
          <p:cNvPr id="27" name="Imagen 4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873553" y="3810461"/>
            <a:ext cx="2164176" cy="1940262"/>
          </a:xfrm>
          <a:prstGeom prst="rect">
            <a:avLst/>
          </a:prstGeom>
          <a:ln>
            <a:noFill/>
          </a:ln>
        </p:spPr>
      </p:pic>
      <p:pic>
        <p:nvPicPr>
          <p:cNvPr id="28" name="Imagen 10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6838008" y="3797053"/>
            <a:ext cx="2327913" cy="2004227"/>
          </a:xfrm>
          <a:prstGeom prst="rect">
            <a:avLst/>
          </a:prstGeom>
          <a:ln>
            <a:noFill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Algorithm steps</a:t>
            </a:r>
          </a:p>
        </p:txBody>
      </p:sp>
      <p:sp>
        <p:nvSpPr>
          <p:cNvPr id="5" name="Rectángulo redondeado 4"/>
          <p:cNvSpPr>
            <a:spLocks noChangeAspect="1"/>
          </p:cNvSpPr>
          <p:nvPr/>
        </p:nvSpPr>
        <p:spPr>
          <a:xfrm>
            <a:off x="6515100" y="196832"/>
            <a:ext cx="3159036" cy="850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5" descr="ULPGCwhiteModif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282" y="351240"/>
            <a:ext cx="1034415" cy="540068"/>
          </a:xfrm>
          <a:prstGeom prst="rect">
            <a:avLst/>
          </a:prstGeom>
        </p:spPr>
      </p:pic>
      <p:pic>
        <p:nvPicPr>
          <p:cNvPr id="8" name="Picture 19" descr="USALModif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2337" y="323499"/>
            <a:ext cx="648081" cy="606933"/>
          </a:xfrm>
          <a:prstGeom prst="rect">
            <a:avLst/>
          </a:prstGeom>
        </p:spPr>
      </p:pic>
      <p:pic>
        <p:nvPicPr>
          <p:cNvPr id="9" name="Picture 17" descr="UPCBTechModif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3143" y="327070"/>
            <a:ext cx="1038797" cy="61893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8147" y="719342"/>
            <a:ext cx="5984228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Three stages: approximation, parameterization and smoothing</a:t>
            </a:r>
          </a:p>
        </p:txBody>
      </p:sp>
      <p:graphicFrame>
        <p:nvGraphicFramePr>
          <p:cNvPr id="13" name="Marcador de conteni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050312"/>
              </p:ext>
            </p:extLst>
          </p:nvPr>
        </p:nvGraphicFramePr>
        <p:xfrm>
          <a:off x="1702323" y="1651518"/>
          <a:ext cx="6508615" cy="177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4" name="Imagen 2"/>
          <p:cNvPicPr>
            <a:picLocks noChangeAspect="1"/>
          </p:cNvPicPr>
          <p:nvPr/>
        </p:nvPicPr>
        <p:blipFill>
          <a:blip r:embed="rId14"/>
          <a:stretch/>
        </p:blipFill>
        <p:spPr>
          <a:xfrm>
            <a:off x="3858352" y="3840244"/>
            <a:ext cx="2164176" cy="1940262"/>
          </a:xfrm>
          <a:prstGeom prst="rect">
            <a:avLst/>
          </a:prstGeom>
          <a:ln>
            <a:noFill/>
          </a:ln>
        </p:spPr>
      </p:pic>
      <p:pic>
        <p:nvPicPr>
          <p:cNvPr id="25" name="Imagen 9"/>
          <p:cNvPicPr>
            <a:picLocks noChangeAspect="1"/>
          </p:cNvPicPr>
          <p:nvPr/>
        </p:nvPicPr>
        <p:blipFill>
          <a:blip r:embed="rId15"/>
          <a:stretch/>
        </p:blipFill>
        <p:spPr>
          <a:xfrm>
            <a:off x="3645091" y="3890240"/>
            <a:ext cx="2327913" cy="2004227"/>
          </a:xfrm>
          <a:prstGeom prst="rect">
            <a:avLst/>
          </a:prstGeom>
          <a:ln>
            <a:noFill/>
          </a:ln>
        </p:spPr>
      </p:pic>
      <p:pic>
        <p:nvPicPr>
          <p:cNvPr id="26" name="Imagen 1"/>
          <p:cNvPicPr>
            <a:picLocks noChangeAspect="1"/>
          </p:cNvPicPr>
          <p:nvPr/>
        </p:nvPicPr>
        <p:blipFill>
          <a:blip r:embed="rId16"/>
          <a:stretch/>
        </p:blipFill>
        <p:spPr>
          <a:xfrm>
            <a:off x="671415" y="3624097"/>
            <a:ext cx="2327913" cy="2340042"/>
          </a:xfrm>
          <a:prstGeom prst="rect">
            <a:avLst/>
          </a:prstGeom>
          <a:ln>
            <a:noFill/>
          </a:ln>
        </p:spPr>
      </p:pic>
      <p:sp>
        <p:nvSpPr>
          <p:cNvPr id="29" name="CustomShape 3"/>
          <p:cNvSpPr/>
          <p:nvPr/>
        </p:nvSpPr>
        <p:spPr>
          <a:xfrm>
            <a:off x="876393" y="5891860"/>
            <a:ext cx="21664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Real surface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(input data)</a:t>
            </a:r>
            <a:endParaRPr dirty="0"/>
          </a:p>
        </p:txBody>
      </p:sp>
      <p:sp>
        <p:nvSpPr>
          <p:cNvPr id="30" name="CustomShape 4"/>
          <p:cNvSpPr/>
          <p:nvPr/>
        </p:nvSpPr>
        <p:spPr>
          <a:xfrm>
            <a:off x="3725807" y="5865734"/>
            <a:ext cx="21664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Initial rough approximation</a:t>
            </a:r>
            <a:endParaRPr dirty="0"/>
          </a:p>
        </p:txBody>
      </p:sp>
      <p:sp>
        <p:nvSpPr>
          <p:cNvPr id="31" name="CustomShape 5"/>
          <p:cNvSpPr/>
          <p:nvPr/>
        </p:nvSpPr>
        <p:spPr>
          <a:xfrm>
            <a:off x="7017010" y="5780506"/>
            <a:ext cx="21664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Surface projection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and smoothing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5639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827" y="4128931"/>
            <a:ext cx="3186667" cy="2293333"/>
          </a:xfrm>
          <a:prstGeom prst="rect">
            <a:avLst/>
          </a:prstGeom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Surface initial approximation</a:t>
            </a:r>
          </a:p>
        </p:txBody>
      </p:sp>
      <p:sp>
        <p:nvSpPr>
          <p:cNvPr id="5" name="Rectángulo redondeado 4"/>
          <p:cNvSpPr>
            <a:spLocks noChangeAspect="1"/>
          </p:cNvSpPr>
          <p:nvPr/>
        </p:nvSpPr>
        <p:spPr>
          <a:xfrm>
            <a:off x="6515100" y="196832"/>
            <a:ext cx="3159036" cy="850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5" descr="ULPGCwhiteModi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282" y="351240"/>
            <a:ext cx="1034415" cy="540068"/>
          </a:xfrm>
          <a:prstGeom prst="rect">
            <a:avLst/>
          </a:prstGeom>
        </p:spPr>
      </p:pic>
      <p:pic>
        <p:nvPicPr>
          <p:cNvPr id="8" name="Picture 19" descr="USALModi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2337" y="323499"/>
            <a:ext cx="648081" cy="606933"/>
          </a:xfrm>
          <a:prstGeom prst="rect">
            <a:avLst/>
          </a:prstGeom>
        </p:spPr>
      </p:pic>
      <p:pic>
        <p:nvPicPr>
          <p:cNvPr id="9" name="Picture 17" descr="UPCBTechModif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3143" y="327070"/>
            <a:ext cx="1038797" cy="61893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8147" y="719342"/>
            <a:ext cx="4572276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Volumetric approximation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522761" y="1910546"/>
            <a:ext cx="506225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es-ES_tradnl" sz="2000" b="1" dirty="0" smtClean="0">
                <a:latin typeface="+mn-lt"/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  <a:latin typeface="+mn-lt"/>
              </a:rPr>
              <a:t>Calculate</a:t>
            </a:r>
            <a:r>
              <a:rPr lang="es-ES_tradnl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  <a:latin typeface="+mn-lt"/>
              </a:rPr>
              <a:t>mesh-surface</a:t>
            </a:r>
            <a:r>
              <a:rPr lang="es-ES_tradnl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  <a:latin typeface="+mn-lt"/>
              </a:rPr>
              <a:t>intersection</a:t>
            </a:r>
            <a:endParaRPr lang="es-ES_tradnl" sz="2000" b="1" dirty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rgbClr val="002060"/>
              </a:buClr>
            </a:pPr>
            <a:endParaRPr lang="es-ES_tradnl" sz="1800" b="1" dirty="0" smtClean="0">
              <a:solidFill>
                <a:schemeClr val="tx1"/>
              </a:solidFill>
              <a:latin typeface="+mn-lt"/>
            </a:endParaRPr>
          </a:p>
          <a:p>
            <a:pPr marL="627063" lvl="1" indent="-1714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Encapsule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immerse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surface</a:t>
            </a:r>
            <a:endParaRPr lang="es-ES_tradnl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627063" lvl="1" indent="-1714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627063" lvl="1" indent="-1714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Adaptive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Kossaczký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refinement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with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prescribed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max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size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cells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intersecting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surface</a:t>
            </a: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>
              <a:buClr>
                <a:srgbClr val="002060"/>
              </a:buClr>
            </a:pPr>
            <a:endParaRPr lang="es-ES_tradnl" sz="2000" b="1" dirty="0" smtClean="0">
              <a:solidFill>
                <a:schemeClr val="tx1"/>
              </a:solidFill>
              <a:latin typeface="+mn-lt"/>
            </a:endParaRPr>
          </a:p>
          <a:p>
            <a:pPr algn="l">
              <a:buClr>
                <a:srgbClr val="002060"/>
              </a:buClr>
            </a:pPr>
            <a:endParaRPr lang="es-ES_tradnl" sz="2000" b="1" dirty="0" smtClean="0">
              <a:solidFill>
                <a:schemeClr val="tx1"/>
              </a:solidFill>
              <a:latin typeface="+mn-lt"/>
            </a:endParaRPr>
          </a:p>
          <a:p>
            <a:pPr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s-ES_tradnl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  <a:latin typeface="+mn-lt"/>
              </a:rPr>
              <a:t>Repair</a:t>
            </a:r>
            <a:r>
              <a:rPr lang="es-ES_tradnl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  <a:latin typeface="+mn-lt"/>
              </a:rPr>
              <a:t>volumetric</a:t>
            </a:r>
            <a:r>
              <a:rPr lang="es-ES_tradnl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  <a:latin typeface="+mn-lt"/>
              </a:rPr>
              <a:t>approximation</a:t>
            </a:r>
            <a:endParaRPr lang="es-ES_tradnl" sz="2000" b="1" dirty="0" smtClean="0">
              <a:solidFill>
                <a:schemeClr val="tx1"/>
              </a:solidFill>
              <a:latin typeface="+mn-lt"/>
            </a:endParaRPr>
          </a:p>
          <a:p>
            <a:pPr algn="l">
              <a:buClr>
                <a:srgbClr val="002060"/>
              </a:buClr>
            </a:pPr>
            <a:endParaRPr lang="es-ES_tradnl" sz="2000" b="1" dirty="0">
              <a:solidFill>
                <a:schemeClr val="tx1"/>
              </a:solidFill>
              <a:latin typeface="+mn-lt"/>
            </a:endParaRPr>
          </a:p>
          <a:p>
            <a:pPr marL="627063" lvl="1" indent="-1714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Volume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topologically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equivalent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3D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ball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spherical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volume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marL="627063" lvl="1" indent="-171450" algn="just">
              <a:buClr>
                <a:srgbClr val="002060"/>
              </a:buClr>
            </a:pP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627063" lvl="1" indent="-1714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Boundary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faces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parallel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coordinate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surfaces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parametric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domain</a:t>
            </a: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827" y="1673895"/>
            <a:ext cx="3133714" cy="224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74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94" y="4278845"/>
            <a:ext cx="2760000" cy="20765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37" y="4278845"/>
            <a:ext cx="2623047" cy="2094857"/>
          </a:xfrm>
          <a:prstGeom prst="rect">
            <a:avLst/>
          </a:prstGeom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Surface initial approximation</a:t>
            </a:r>
          </a:p>
        </p:txBody>
      </p:sp>
      <p:sp>
        <p:nvSpPr>
          <p:cNvPr id="5" name="Rectángulo redondeado 4"/>
          <p:cNvSpPr>
            <a:spLocks noChangeAspect="1"/>
          </p:cNvSpPr>
          <p:nvPr/>
        </p:nvSpPr>
        <p:spPr>
          <a:xfrm>
            <a:off x="6515100" y="196832"/>
            <a:ext cx="3159036" cy="850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5" descr="ULPGCwhiteModi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282" y="351240"/>
            <a:ext cx="1034415" cy="540068"/>
          </a:xfrm>
          <a:prstGeom prst="rect">
            <a:avLst/>
          </a:prstGeom>
        </p:spPr>
      </p:pic>
      <p:pic>
        <p:nvPicPr>
          <p:cNvPr id="8" name="Picture 19" descr="USALModif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2337" y="323499"/>
            <a:ext cx="648081" cy="606933"/>
          </a:xfrm>
          <a:prstGeom prst="rect">
            <a:avLst/>
          </a:prstGeom>
        </p:spPr>
      </p:pic>
      <p:pic>
        <p:nvPicPr>
          <p:cNvPr id="9" name="Picture 17" descr="UPCBTechModif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3143" y="327070"/>
            <a:ext cx="1038797" cy="61893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8147" y="719342"/>
            <a:ext cx="4572276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Surface approximation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522760" y="1910546"/>
            <a:ext cx="53065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s-ES_tradnl" sz="2000" b="1" dirty="0" smtClean="0">
                <a:latin typeface="+mn-lt"/>
              </a:rPr>
              <a:t> </a:t>
            </a:r>
            <a:r>
              <a:rPr lang="es-ES_tradnl" sz="2000" b="1" dirty="0" smtClean="0">
                <a:solidFill>
                  <a:schemeClr val="tx1"/>
                </a:solidFill>
                <a:latin typeface="+mn-lt"/>
              </a:rPr>
              <a:t>Mark </a:t>
            </a:r>
            <a:r>
              <a:rPr lang="es-ES_tradnl" sz="2000" b="1" dirty="0" err="1" smtClean="0">
                <a:solidFill>
                  <a:schemeClr val="tx1"/>
                </a:solidFill>
                <a:latin typeface="+mn-lt"/>
              </a:rPr>
              <a:t>boundary</a:t>
            </a:r>
            <a:r>
              <a:rPr lang="es-ES_tradnl" sz="2000" b="1" dirty="0" smtClean="0">
                <a:solidFill>
                  <a:schemeClr val="tx1"/>
                </a:solidFill>
                <a:latin typeface="+mn-lt"/>
              </a:rPr>
              <a:t> faces of </a:t>
            </a:r>
            <a:r>
              <a:rPr lang="es-ES_tradnl" sz="2000" b="1" dirty="0" err="1" smtClean="0">
                <a:solidFill>
                  <a:schemeClr val="tx1"/>
                </a:solidFill>
                <a:latin typeface="+mn-lt"/>
              </a:rPr>
              <a:t>volumetric</a:t>
            </a:r>
            <a:r>
              <a:rPr lang="es-ES_tradnl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  <a:latin typeface="+mn-lt"/>
              </a:rPr>
              <a:t>aproximation</a:t>
            </a:r>
            <a:endParaRPr lang="es-ES_tradnl" sz="2000" b="1" dirty="0" smtClean="0">
              <a:solidFill>
                <a:schemeClr val="tx1"/>
              </a:solidFill>
              <a:latin typeface="+mn-lt"/>
            </a:endParaRPr>
          </a:p>
          <a:p>
            <a:pPr algn="l">
              <a:buClr>
                <a:srgbClr val="002060"/>
              </a:buClr>
            </a:pPr>
            <a:endParaRPr lang="es-ES_tradnl" sz="1000" b="1" dirty="0" smtClean="0">
              <a:solidFill>
                <a:schemeClr val="tx1"/>
              </a:solidFill>
              <a:latin typeface="+mn-lt"/>
            </a:endParaRPr>
          </a:p>
          <a:p>
            <a:pPr marL="627063" lvl="1" indent="-17145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Local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expansion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of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immerse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surface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defines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two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regions</a:t>
            </a: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627063" lvl="1" indent="-171450" algn="l">
              <a:buClr>
                <a:srgbClr val="002060"/>
              </a:buClr>
            </a:pP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627063" lvl="1" indent="-17145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Consider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triangles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with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nodes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same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arbitrary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)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region</a:t>
            </a: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>
              <a:buClr>
                <a:srgbClr val="002060"/>
              </a:buClr>
            </a:pPr>
            <a:endParaRPr lang="es-ES_tradnl" sz="2000" b="1" dirty="0" smtClean="0">
              <a:solidFill>
                <a:schemeClr val="tx1"/>
              </a:solidFill>
              <a:latin typeface="+mn-lt"/>
            </a:endParaRPr>
          </a:p>
          <a:p>
            <a:pPr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s-ES_tradnl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  <a:latin typeface="+mn-lt"/>
              </a:rPr>
              <a:t>Repair</a:t>
            </a:r>
            <a:r>
              <a:rPr lang="es-ES_tradnl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  <a:latin typeface="+mn-lt"/>
              </a:rPr>
              <a:t>surface</a:t>
            </a:r>
            <a:r>
              <a:rPr lang="es-ES_tradnl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  <a:latin typeface="+mn-lt"/>
              </a:rPr>
              <a:t>approximation</a:t>
            </a:r>
            <a:endParaRPr lang="es-ES_tradnl" sz="2000" b="1" dirty="0" smtClean="0">
              <a:solidFill>
                <a:schemeClr val="tx1"/>
              </a:solidFill>
              <a:latin typeface="+mn-lt"/>
            </a:endParaRPr>
          </a:p>
          <a:p>
            <a:pPr algn="l">
              <a:buClr>
                <a:srgbClr val="002060"/>
              </a:buClr>
            </a:pPr>
            <a:endParaRPr lang="es-ES_tradnl" sz="1000" b="1" dirty="0">
              <a:solidFill>
                <a:schemeClr val="tx1"/>
              </a:solidFill>
              <a:latin typeface="+mn-lt"/>
            </a:endParaRPr>
          </a:p>
          <a:p>
            <a:pPr marL="627063" lvl="1" indent="-17145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Surface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topologically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equivalent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a 2D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ball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(disc).</a:t>
            </a:r>
          </a:p>
          <a:p>
            <a:pPr marL="627063" lvl="1" indent="-171450" algn="l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627063" lvl="1" indent="-17145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Boundary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edges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parallel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coordinate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axis in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parametric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domain</a:t>
            </a: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684" y="1792578"/>
            <a:ext cx="3003524" cy="225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60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HOTSPOTTYPE" val="EndShow"/>
  <p:tag name="BRANCHTO" val="-3"/>
</p:tagLst>
</file>

<file path=ppt/theme/theme1.xml><?xml version="1.0" encoding="utf-8"?>
<a:theme xmlns:a="http://schemas.openxmlformats.org/drawingml/2006/main" name="11_Plantilla_IUSIANI">
  <a:themeElements>
    <a:clrScheme name="Plantilla_IUSI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illa_IUSIANI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lantilla_IUSI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50600</TotalTime>
  <Words>1273</Words>
  <Application>Microsoft Office PowerPoint</Application>
  <PresentationFormat>A4 (210 x 297 mm)</PresentationFormat>
  <Paragraphs>303</Paragraphs>
  <Slides>25</Slides>
  <Notes>23</Notes>
  <HiddenSlides>2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Arial Narrow</vt:lpstr>
      <vt:lpstr>Calibri</vt:lpstr>
      <vt:lpstr>Cambria Math</vt:lpstr>
      <vt:lpstr>Times New Roman</vt:lpstr>
      <vt:lpstr>Trebuchet MS</vt:lpstr>
      <vt:lpstr>Wingdings</vt:lpstr>
      <vt:lpstr>11_Plantilla_IUSIANI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The Wind Field Model</vt:lpstr>
      <vt:lpstr>The Wind Field Model</vt:lpstr>
      <vt:lpstr>The Wind Field Model</vt:lpstr>
      <vt:lpstr>Presentación de PowerPoint</vt:lpstr>
      <vt:lpstr>The Wind Field Model</vt:lpstr>
      <vt:lpstr>Presentación de PowerPoint</vt:lpstr>
      <vt:lpstr>Presentación de PowerPoint</vt:lpstr>
      <vt:lpstr>The Wind Field Model</vt:lpstr>
      <vt:lpstr>The Wind Field Model</vt:lpstr>
      <vt:lpstr>The Wind Field Model</vt:lpstr>
      <vt:lpstr>Presentación de PowerPoint</vt:lpstr>
    </vt:vector>
  </TitlesOfParts>
  <Company>Universidad de Las Palmas de G.C.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Conferencia Larga sobre Generacion de Mallas 3-D</dc:title>
  <dc:creator>Rafael Montenegro Armas</dc:creator>
  <cp:lastModifiedBy>Administrador local AdminAna</cp:lastModifiedBy>
  <cp:revision>3046</cp:revision>
  <cp:lastPrinted>2001-09-04T19:07:26Z</cp:lastPrinted>
  <dcterms:created xsi:type="dcterms:W3CDTF">1999-11-30T19:04:13Z</dcterms:created>
  <dcterms:modified xsi:type="dcterms:W3CDTF">2015-06-30T07:50:14Z</dcterms:modified>
</cp:coreProperties>
</file>