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75" r:id="rId3"/>
    <p:sldId id="294" r:id="rId4"/>
    <p:sldId id="258" r:id="rId5"/>
    <p:sldId id="307" r:id="rId6"/>
    <p:sldId id="308" r:id="rId7"/>
    <p:sldId id="309" r:id="rId8"/>
    <p:sldId id="310" r:id="rId9"/>
    <p:sldId id="289" r:id="rId10"/>
    <p:sldId id="295" r:id="rId11"/>
    <p:sldId id="311" r:id="rId12"/>
    <p:sldId id="304" r:id="rId13"/>
    <p:sldId id="296" r:id="rId14"/>
    <p:sldId id="301" r:id="rId15"/>
    <p:sldId id="312" r:id="rId16"/>
    <p:sldId id="298" r:id="rId17"/>
    <p:sldId id="299" r:id="rId18"/>
    <p:sldId id="313" r:id="rId19"/>
    <p:sldId id="314" r:id="rId20"/>
    <p:sldId id="315" r:id="rId21"/>
    <p:sldId id="316" r:id="rId22"/>
    <p:sldId id="317" r:id="rId23"/>
    <p:sldId id="300" r:id="rId24"/>
    <p:sldId id="286" r:id="rId25"/>
    <p:sldId id="318" r:id="rId2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2" autoAdjust="0"/>
    <p:restoredTop sz="72409" autoAdjust="0"/>
  </p:normalViewPr>
  <p:slideViewPr>
    <p:cSldViewPr>
      <p:cViewPr varScale="1">
        <p:scale>
          <a:sx n="80" d="100"/>
          <a:sy n="80" d="100"/>
        </p:scale>
        <p:origin x="8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90"/>
    </p:cViewPr>
  </p:sorterViewPr>
  <p:notesViewPr>
    <p:cSldViewPr>
      <p:cViewPr varScale="1">
        <p:scale>
          <a:sx n="65" d="100"/>
          <a:sy n="65" d="100"/>
        </p:scale>
        <p:origin x="3082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F2753-228D-4DED-BF36-E64955DE8610}" type="datetimeFigureOut">
              <a:rPr lang="es-ES" smtClean="0"/>
              <a:pPr/>
              <a:t>05/09/2014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3975F-92BB-40F8-A22A-4F9180DCB54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10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fld id="{E11ECF16-FDB8-42F8-97BA-AB8A641B462E}" type="slidenum">
              <a:rPr kumimoji="0" lang="en-GB" altLang="es-ES" sz="1200">
                <a:solidFill>
                  <a:srgbClr val="000000"/>
                </a:solidFill>
              </a:rPr>
              <a:pPr/>
              <a:t>1</a:t>
            </a:fld>
            <a:endParaRPr kumimoji="0" lang="en-GB" altLang="es-ES" sz="1200">
              <a:solidFill>
                <a:srgbClr val="000000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49100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87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695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5034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670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995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268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8849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5984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67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73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623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190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30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Brief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presentation</a:t>
            </a:r>
            <a:r>
              <a:rPr lang="es-ES_tradnl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711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0357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93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0757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5246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2789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3390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200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3905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975F-92BB-40F8-A22A-4F9180DCB547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2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9A06-5424-422A-92EC-133031324D2F}" type="datetimeFigureOut">
              <a:rPr lang="es-ES" smtClean="0"/>
              <a:pPr/>
              <a:t>05/09/2014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04D-0BB7-436C-876D-543632E88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9A06-5424-422A-92EC-133031324D2F}" type="datetimeFigureOut">
              <a:rPr lang="es-ES" smtClean="0"/>
              <a:pPr/>
              <a:t>05/09/2014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04D-0BB7-436C-876D-543632E88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9A06-5424-422A-92EC-133031324D2F}" type="datetimeFigureOut">
              <a:rPr lang="es-ES" smtClean="0"/>
              <a:pPr/>
              <a:t>05/09/2014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04D-0BB7-436C-876D-543632E88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5814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0"/>
            <a:ext cx="3549162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144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s-ES" sz="3692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43601"/>
            <a:ext cx="11430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s-ES" sz="3692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144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s-ES" sz="3692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84335" y="3595689"/>
            <a:ext cx="7775331" cy="841375"/>
          </a:xfrm>
        </p:spPr>
        <p:txBody>
          <a:bodyPr/>
          <a:lstStyle>
            <a:lvl1pPr marL="0" indent="0">
              <a:buFontTx/>
              <a:buNone/>
              <a:defRPr sz="1846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814638"/>
            <a:ext cx="7772400" cy="747712"/>
          </a:xfrm>
        </p:spPr>
        <p:txBody>
          <a:bodyPr wrap="square" anchor="ctr"/>
          <a:lstStyle>
            <a:lvl1pPr>
              <a:defRPr sz="2769"/>
            </a:lvl1pPr>
          </a:lstStyle>
          <a:p>
            <a:r>
              <a:rPr lang="en-US"/>
              <a:t>Titulo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954023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205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/>
          <a:lstStyle>
            <a:lvl1pPr algn="l">
              <a:defRPr sz="3692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38644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8924" y="1600200"/>
            <a:ext cx="4141177" cy="4997450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50777" y="1600200"/>
            <a:ext cx="4142643" cy="4997450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3187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252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5306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89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8731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9A06-5424-422A-92EC-133031324D2F}" type="datetimeFigureOut">
              <a:rPr lang="es-ES" smtClean="0"/>
              <a:pPr/>
              <a:t>05/09/2014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04D-0BB7-436C-876D-543632E88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93535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9205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7662" y="115888"/>
            <a:ext cx="210575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68923" y="115888"/>
            <a:ext cx="6178062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9887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68923" y="115888"/>
            <a:ext cx="8424497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9852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9A06-5424-422A-92EC-133031324D2F}" type="datetimeFigureOut">
              <a:rPr lang="es-ES" smtClean="0"/>
              <a:pPr/>
              <a:t>05/09/2014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04D-0BB7-436C-876D-543632E88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9A06-5424-422A-92EC-133031324D2F}" type="datetimeFigureOut">
              <a:rPr lang="es-ES" smtClean="0"/>
              <a:pPr/>
              <a:t>05/09/2014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04D-0BB7-436C-876D-543632E88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9A06-5424-422A-92EC-133031324D2F}" type="datetimeFigureOut">
              <a:rPr lang="es-ES" smtClean="0"/>
              <a:pPr/>
              <a:t>05/09/2014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04D-0BB7-436C-876D-543632E88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9A06-5424-422A-92EC-133031324D2F}" type="datetimeFigureOut">
              <a:rPr lang="es-ES" smtClean="0"/>
              <a:pPr/>
              <a:t>05/09/2014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04D-0BB7-436C-876D-543632E88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9A06-5424-422A-92EC-133031324D2F}" type="datetimeFigureOut">
              <a:rPr lang="es-ES" smtClean="0"/>
              <a:pPr/>
              <a:t>05/09/2014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04D-0BB7-436C-876D-543632E88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9A06-5424-422A-92EC-133031324D2F}" type="datetimeFigureOut">
              <a:rPr lang="es-ES" smtClean="0"/>
              <a:pPr/>
              <a:t>05/09/2014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04D-0BB7-436C-876D-543632E88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9A06-5424-422A-92EC-133031324D2F}" type="datetimeFigureOut">
              <a:rPr lang="es-ES" smtClean="0"/>
              <a:pPr/>
              <a:t>05/09/2014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04D-0BB7-436C-876D-543632E88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09A06-5424-422A-92EC-133031324D2F}" type="datetimeFigureOut">
              <a:rPr lang="es-ES" smtClean="0"/>
              <a:pPr/>
              <a:t>05/09/2014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004D-0BB7-436C-876D-543632E88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923" y="1600200"/>
            <a:ext cx="8424497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Haga clic para modificar el estilo de texto del patrón</a:t>
            </a:r>
          </a:p>
          <a:p>
            <a:pPr lvl="1"/>
            <a:r>
              <a:rPr lang="en-US" altLang="es-ES" smtClean="0"/>
              <a:t>Segundo nivel</a:t>
            </a:r>
          </a:p>
          <a:p>
            <a:pPr lvl="2"/>
            <a:r>
              <a:rPr lang="en-US" altLang="es-ES" smtClean="0"/>
              <a:t>Tercer nivel</a:t>
            </a:r>
          </a:p>
          <a:p>
            <a:pPr lvl="3"/>
            <a:r>
              <a:rPr lang="en-US" altLang="es-ES" smtClean="0"/>
              <a:t>Cuarto nivel</a:t>
            </a:r>
          </a:p>
          <a:p>
            <a:pPr lvl="4"/>
            <a:r>
              <a:rPr lang="en-US" altLang="es-E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66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924" y="115888"/>
            <a:ext cx="67686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s-ES" sz="3692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s-ES" sz="3692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236" y="134938"/>
            <a:ext cx="1151792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55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Trebuchet MS" pitchFamily="34" charset="0"/>
        </a:defRPr>
      </a:lvl5pPr>
      <a:lvl6pPr marL="422041" algn="l" rtl="0" fontAlgn="base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Trebuchet MS" pitchFamily="34" charset="0"/>
        </a:defRPr>
      </a:lvl6pPr>
      <a:lvl7pPr marL="844083" algn="l" rtl="0" fontAlgn="base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Trebuchet MS" pitchFamily="34" charset="0"/>
        </a:defRPr>
      </a:lvl7pPr>
      <a:lvl8pPr marL="1266124" algn="l" rtl="0" fontAlgn="base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Trebuchet MS" pitchFamily="34" charset="0"/>
        </a:defRPr>
      </a:lvl8pPr>
      <a:lvl9pPr marL="1688165" algn="l" rtl="0" fontAlgn="base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Trebuchet MS" pitchFamily="34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ca.iusiani.ulpgc.es/proyecto2008-2011" TargetMode="Externa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8"/>
          <p:cNvSpPr>
            <a:spLocks noChangeArrowheads="1"/>
          </p:cNvSpPr>
          <p:nvPr/>
        </p:nvSpPr>
        <p:spPr bwMode="auto">
          <a:xfrm>
            <a:off x="0" y="5875001"/>
            <a:ext cx="9144000" cy="59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077" tIns="43200" rIns="83077" bIns="43200" anchor="ctr">
            <a:spAutoFit/>
          </a:bodyPr>
          <a:lstStyle>
            <a:lvl1pPr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ES" sz="1662" dirty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http://</a:t>
            </a:r>
            <a:r>
              <a:rPr lang="en-US" altLang="es-ES" sz="1662" dirty="0" smtClean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www.dca.iusiani.ulpgc.es/proyecto2012-2014</a:t>
            </a:r>
            <a:endParaRPr lang="en-US" altLang="es-ES" sz="1662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s-ES" sz="1662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 bwMode="auto">
          <a:xfrm>
            <a:off x="2501516" y="548680"/>
            <a:ext cx="3888432" cy="1633397"/>
          </a:xfrm>
          <a:prstGeom prst="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s-ES_tradnl" sz="2000" dirty="0" smtClean="0"/>
          </a:p>
          <a:p>
            <a:endParaRPr lang="es-ES_tradnl" sz="2000" dirty="0"/>
          </a:p>
          <a:p>
            <a:endParaRPr lang="es-ES_tradnl" sz="2000" dirty="0" smtClean="0"/>
          </a:p>
          <a:p>
            <a:endParaRPr lang="es-ES_tradnl" sz="2000" dirty="0"/>
          </a:p>
          <a:p>
            <a:endParaRPr lang="es-ES" sz="2000" dirty="0" smtClean="0"/>
          </a:p>
        </p:txBody>
      </p:sp>
      <p:sp>
        <p:nvSpPr>
          <p:cNvPr id="4" name="Rectángulo 3"/>
          <p:cNvSpPr/>
          <p:nvPr/>
        </p:nvSpPr>
        <p:spPr bwMode="auto">
          <a:xfrm>
            <a:off x="179512" y="5875001"/>
            <a:ext cx="1368152" cy="794359"/>
          </a:xfrm>
          <a:prstGeom prst="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s-ES" sz="40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13252" y="2768383"/>
            <a:ext cx="8694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 smtClean="0">
                <a:solidFill>
                  <a:schemeClr val="bg1"/>
                </a:solidFill>
              </a:rPr>
              <a:t>Tetrahedral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Mesh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Optimization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Combining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Boundary</a:t>
            </a:r>
            <a:r>
              <a:rPr lang="es-ES_tradnl" sz="2400" b="1" dirty="0" smtClean="0">
                <a:solidFill>
                  <a:schemeClr val="bg1"/>
                </a:solidFill>
              </a:rPr>
              <a:t> and</a:t>
            </a:r>
          </a:p>
          <a:p>
            <a:pPr algn="ctr"/>
            <a:r>
              <a:rPr lang="es-ES_tradnl" sz="2400" b="1" dirty="0" err="1" smtClean="0">
                <a:solidFill>
                  <a:schemeClr val="bg1"/>
                </a:solidFill>
              </a:rPr>
              <a:t>Inner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Node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Relocation</a:t>
            </a:r>
            <a:r>
              <a:rPr lang="es-ES_tradnl" sz="2400" b="1" dirty="0" smtClean="0">
                <a:solidFill>
                  <a:schemeClr val="bg1"/>
                </a:solidFill>
              </a:rPr>
              <a:t> and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Adaptive</a:t>
            </a:r>
            <a:r>
              <a:rPr lang="es-ES_tradnl" sz="2400" b="1" dirty="0" smtClean="0">
                <a:solidFill>
                  <a:schemeClr val="bg1"/>
                </a:solidFill>
              </a:rPr>
              <a:t> Local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Refinement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2872021" y="1064297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15" descr="ULPGCwhite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528" y="900356"/>
            <a:ext cx="1697400" cy="886213"/>
          </a:xfrm>
          <a:prstGeom prst="rect">
            <a:avLst/>
          </a:prstGeom>
        </p:spPr>
      </p:pic>
      <p:pic>
        <p:nvPicPr>
          <p:cNvPr id="10" name="Picture 19" descr="USAL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538" y="807359"/>
            <a:ext cx="1070258" cy="10023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31459"/>
            <a:ext cx="9138727" cy="1019175"/>
          </a:xfrm>
          <a:prstGeom prst="rect">
            <a:avLst/>
          </a:prstGeom>
        </p:spPr>
      </p:pic>
      <p:pic>
        <p:nvPicPr>
          <p:cNvPr id="11" name="Picture 17" descr="UPCBTechModif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2059" y="800192"/>
            <a:ext cx="1682229" cy="100230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97699" y="3677970"/>
            <a:ext cx="8338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Socorro </a:t>
            </a:r>
            <a:r>
              <a:rPr lang="es-ES" dirty="0" smtClean="0"/>
              <a:t>G.V.</a:t>
            </a:r>
            <a:r>
              <a:rPr lang="es-ES" baseline="30000" dirty="0" smtClean="0"/>
              <a:t>(1)</a:t>
            </a:r>
            <a:r>
              <a:rPr lang="es-ES" dirty="0" smtClean="0"/>
              <a:t>, Ruiz-</a:t>
            </a:r>
            <a:r>
              <a:rPr lang="es-ES" dirty="0" err="1" smtClean="0"/>
              <a:t>Gironés</a:t>
            </a:r>
            <a:r>
              <a:rPr lang="es-ES" dirty="0" smtClean="0"/>
              <a:t> E.</a:t>
            </a:r>
            <a:r>
              <a:rPr lang="es-ES" baseline="30000" dirty="0" smtClean="0"/>
              <a:t>(2)</a:t>
            </a:r>
            <a:r>
              <a:rPr lang="es-ES" dirty="0" smtClean="0"/>
              <a:t>, </a:t>
            </a:r>
            <a:r>
              <a:rPr lang="es-ES" dirty="0"/>
              <a:t>Oliver </a:t>
            </a:r>
            <a:r>
              <a:rPr lang="es-ES" dirty="0" smtClean="0"/>
              <a:t>A.</a:t>
            </a:r>
            <a:r>
              <a:rPr lang="es-ES" baseline="30000" dirty="0" smtClean="0"/>
              <a:t>(1)</a:t>
            </a:r>
            <a:r>
              <a:rPr lang="es-ES" dirty="0" smtClean="0"/>
              <a:t>, </a:t>
            </a:r>
            <a:r>
              <a:rPr lang="es-ES" dirty="0" err="1" smtClean="0"/>
              <a:t>Cascón</a:t>
            </a:r>
            <a:r>
              <a:rPr lang="es-ES" dirty="0" smtClean="0"/>
              <a:t> J.M.</a:t>
            </a:r>
            <a:r>
              <a:rPr lang="es-ES" baseline="30000" dirty="0" smtClean="0"/>
              <a:t>(3)</a:t>
            </a:r>
            <a:r>
              <a:rPr lang="es-ES" dirty="0" smtClean="0"/>
              <a:t>, </a:t>
            </a:r>
            <a:r>
              <a:rPr lang="es-ES" dirty="0"/>
              <a:t>Escobar </a:t>
            </a:r>
            <a:r>
              <a:rPr lang="es-ES" dirty="0" smtClean="0"/>
              <a:t>J.M.</a:t>
            </a:r>
            <a:r>
              <a:rPr lang="es-ES" baseline="30000" dirty="0" smtClean="0"/>
              <a:t>(1)</a:t>
            </a:r>
            <a:r>
              <a:rPr lang="es-ES" dirty="0" smtClean="0"/>
              <a:t>, </a:t>
            </a:r>
            <a:r>
              <a:rPr lang="en-US" dirty="0" err="1" smtClean="0"/>
              <a:t>Sarrate</a:t>
            </a:r>
            <a:r>
              <a:rPr lang="en-US" dirty="0" smtClean="0"/>
              <a:t> J.</a:t>
            </a:r>
            <a:r>
              <a:rPr lang="en-US" baseline="30000" dirty="0" smtClean="0"/>
              <a:t>(2)</a:t>
            </a:r>
            <a:r>
              <a:rPr lang="en-US" dirty="0" smtClean="0"/>
              <a:t> </a:t>
            </a:r>
            <a:r>
              <a:rPr lang="en-US" dirty="0"/>
              <a:t>and Montenegro </a:t>
            </a:r>
            <a:r>
              <a:rPr lang="en-US" dirty="0" smtClean="0"/>
              <a:t>R.</a:t>
            </a:r>
            <a:r>
              <a:rPr lang="en-US" baseline="30000" dirty="0" smtClean="0"/>
              <a:t>(1)</a:t>
            </a:r>
            <a:endParaRPr lang="es-ES" b="1" baseline="30000" dirty="0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95536" y="4419498"/>
            <a:ext cx="8612547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US" altLang="es-ES" sz="1800" baseline="30000" dirty="0" smtClean="0">
                <a:solidFill>
                  <a:srgbClr val="010000"/>
                </a:solidFill>
                <a:latin typeface="Trebuchet MS" panose="020B0603020202020204" pitchFamily="34" charset="0"/>
              </a:rPr>
              <a:t>(1) </a:t>
            </a:r>
            <a:r>
              <a:rPr lang="en-US" altLang="es-ES" sz="1400" dirty="0" smtClean="0">
                <a:solidFill>
                  <a:srgbClr val="010000"/>
                </a:solidFill>
                <a:latin typeface="Trebuchet MS" panose="020B0603020202020204" pitchFamily="34" charset="0"/>
              </a:rPr>
              <a:t>University </a:t>
            </a:r>
            <a:r>
              <a:rPr lang="en-US" altLang="es-ES" sz="1400" dirty="0">
                <a:solidFill>
                  <a:srgbClr val="010000"/>
                </a:solidFill>
                <a:latin typeface="Trebuchet MS" panose="020B0603020202020204" pitchFamily="34" charset="0"/>
              </a:rPr>
              <a:t>Institute SIANI, University of Las Palmas de Gran </a:t>
            </a:r>
            <a:r>
              <a:rPr lang="en-US" altLang="es-ES" sz="1400" dirty="0" err="1">
                <a:solidFill>
                  <a:srgbClr val="010000"/>
                </a:solidFill>
                <a:latin typeface="Trebuchet MS" panose="020B0603020202020204" pitchFamily="34" charset="0"/>
              </a:rPr>
              <a:t>Canaria</a:t>
            </a:r>
            <a:r>
              <a:rPr lang="en-US" altLang="es-ES" sz="1400" dirty="0">
                <a:solidFill>
                  <a:srgbClr val="010000"/>
                </a:solidFill>
                <a:latin typeface="Trebuchet MS" panose="020B0603020202020204" pitchFamily="34" charset="0"/>
              </a:rPr>
              <a:t>, </a:t>
            </a:r>
            <a:r>
              <a:rPr lang="en-US" altLang="es-ES" sz="1400" dirty="0" smtClean="0">
                <a:solidFill>
                  <a:srgbClr val="010000"/>
                </a:solidFill>
                <a:latin typeface="Trebuchet MS" panose="020B0603020202020204" pitchFamily="34" charset="0"/>
              </a:rPr>
              <a:t>Spain</a:t>
            </a:r>
          </a:p>
          <a:p>
            <a:pPr>
              <a:spcBef>
                <a:spcPct val="20000"/>
              </a:spcBef>
            </a:pPr>
            <a:r>
              <a:rPr lang="pt-BR" altLang="es-ES" sz="1800" baseline="30000" dirty="0" smtClean="0">
                <a:solidFill>
                  <a:srgbClr val="010000"/>
                </a:solidFill>
                <a:latin typeface="Trebuchet MS" panose="020B0603020202020204" pitchFamily="34" charset="0"/>
              </a:rPr>
              <a:t>(2)</a:t>
            </a:r>
            <a:r>
              <a:rPr lang="pt-BR" altLang="es-ES" sz="1400" dirty="0" smtClean="0">
                <a:solidFill>
                  <a:srgbClr val="010000"/>
                </a:solidFill>
                <a:latin typeface="Trebuchet MS" panose="020B0603020202020204" pitchFamily="34" charset="0"/>
              </a:rPr>
              <a:t> </a:t>
            </a:r>
            <a:r>
              <a:rPr lang="pt-BR" altLang="es-ES" sz="1400" dirty="0" err="1" smtClean="0">
                <a:solidFill>
                  <a:srgbClr val="010000"/>
                </a:solidFill>
                <a:latin typeface="Trebuchet MS" panose="020B0603020202020204" pitchFamily="34" charset="0"/>
              </a:rPr>
              <a:t>Laboratori</a:t>
            </a:r>
            <a:r>
              <a:rPr lang="pt-BR" altLang="es-ES" sz="1400" dirty="0" smtClean="0">
                <a:solidFill>
                  <a:srgbClr val="010000"/>
                </a:solidFill>
                <a:latin typeface="Trebuchet MS" panose="020B0603020202020204" pitchFamily="34" charset="0"/>
              </a:rPr>
              <a:t> </a:t>
            </a:r>
            <a:r>
              <a:rPr lang="pt-BR" altLang="es-ES" sz="1400" dirty="0">
                <a:solidFill>
                  <a:srgbClr val="010000"/>
                </a:solidFill>
                <a:latin typeface="Trebuchet MS" panose="020B0603020202020204" pitchFamily="34" charset="0"/>
              </a:rPr>
              <a:t>de </a:t>
            </a:r>
            <a:r>
              <a:rPr lang="pt-BR" altLang="es-ES" sz="1400" dirty="0" err="1" smtClean="0">
                <a:solidFill>
                  <a:srgbClr val="010000"/>
                </a:solidFill>
                <a:latin typeface="Trebuchet MS" panose="020B0603020202020204" pitchFamily="34" charset="0"/>
              </a:rPr>
              <a:t>Càlcul</a:t>
            </a:r>
            <a:r>
              <a:rPr lang="pt-BR" altLang="es-ES" sz="1400" dirty="0" smtClean="0">
                <a:solidFill>
                  <a:srgbClr val="010000"/>
                </a:solidFill>
                <a:latin typeface="Trebuchet MS" panose="020B0603020202020204" pitchFamily="34" charset="0"/>
              </a:rPr>
              <a:t> </a:t>
            </a:r>
            <a:r>
              <a:rPr lang="pt-BR" altLang="es-ES" sz="1400" dirty="0" err="1" smtClean="0">
                <a:solidFill>
                  <a:srgbClr val="010000"/>
                </a:solidFill>
                <a:latin typeface="Trebuchet MS" panose="020B0603020202020204" pitchFamily="34" charset="0"/>
              </a:rPr>
              <a:t>Numèric</a:t>
            </a:r>
            <a:r>
              <a:rPr lang="pt-BR" altLang="es-ES" sz="1400" dirty="0" smtClean="0">
                <a:solidFill>
                  <a:srgbClr val="010000"/>
                </a:solidFill>
                <a:latin typeface="Trebuchet MS" panose="020B0603020202020204" pitchFamily="34" charset="0"/>
              </a:rPr>
              <a:t> </a:t>
            </a:r>
            <a:r>
              <a:rPr lang="pt-BR" altLang="es-ES" sz="1400" dirty="0">
                <a:solidFill>
                  <a:srgbClr val="010000"/>
                </a:solidFill>
                <a:latin typeface="Trebuchet MS" panose="020B0603020202020204" pitchFamily="34" charset="0"/>
              </a:rPr>
              <a:t>(</a:t>
            </a:r>
            <a:r>
              <a:rPr lang="pt-BR" altLang="es-ES" sz="1400" dirty="0" err="1" smtClean="0">
                <a:solidFill>
                  <a:srgbClr val="010000"/>
                </a:solidFill>
                <a:latin typeface="Trebuchet MS" panose="020B0603020202020204" pitchFamily="34" charset="0"/>
              </a:rPr>
              <a:t>LaCàN</a:t>
            </a:r>
            <a:r>
              <a:rPr lang="pt-BR" altLang="es-ES" sz="1400" dirty="0">
                <a:solidFill>
                  <a:srgbClr val="010000"/>
                </a:solidFill>
                <a:latin typeface="Trebuchet MS" panose="020B0603020202020204" pitchFamily="34" charset="0"/>
              </a:rPr>
              <a:t>), </a:t>
            </a:r>
            <a:r>
              <a:rPr lang="pt-BR" altLang="es-ES" sz="1400" dirty="0" err="1">
                <a:solidFill>
                  <a:srgbClr val="010000"/>
                </a:solidFill>
                <a:latin typeface="Trebuchet MS" panose="020B0603020202020204" pitchFamily="34" charset="0"/>
              </a:rPr>
              <a:t>Universitat</a:t>
            </a:r>
            <a:r>
              <a:rPr lang="pt-BR" altLang="es-ES" sz="1400" dirty="0">
                <a:solidFill>
                  <a:srgbClr val="010000"/>
                </a:solidFill>
                <a:latin typeface="Trebuchet MS" panose="020B0603020202020204" pitchFamily="34" charset="0"/>
              </a:rPr>
              <a:t> </a:t>
            </a:r>
            <a:r>
              <a:rPr lang="pt-BR" altLang="es-ES" sz="1400" dirty="0" err="1" smtClean="0">
                <a:solidFill>
                  <a:srgbClr val="010000"/>
                </a:solidFill>
                <a:latin typeface="Trebuchet MS" panose="020B0603020202020204" pitchFamily="34" charset="0"/>
              </a:rPr>
              <a:t>Politècnica</a:t>
            </a:r>
            <a:r>
              <a:rPr lang="pt-BR" altLang="es-ES" sz="1400" dirty="0" smtClean="0">
                <a:solidFill>
                  <a:srgbClr val="010000"/>
                </a:solidFill>
                <a:latin typeface="Trebuchet MS" panose="020B0603020202020204" pitchFamily="34" charset="0"/>
              </a:rPr>
              <a:t> </a:t>
            </a:r>
            <a:r>
              <a:rPr lang="pt-BR" altLang="es-ES" sz="1400" dirty="0">
                <a:solidFill>
                  <a:srgbClr val="010000"/>
                </a:solidFill>
                <a:latin typeface="Trebuchet MS" panose="020B0603020202020204" pitchFamily="34" charset="0"/>
              </a:rPr>
              <a:t>de </a:t>
            </a:r>
            <a:r>
              <a:rPr lang="pt-BR" altLang="es-ES" sz="1400" dirty="0" err="1">
                <a:solidFill>
                  <a:srgbClr val="010000"/>
                </a:solidFill>
                <a:latin typeface="Trebuchet MS" panose="020B0603020202020204" pitchFamily="34" charset="0"/>
              </a:rPr>
              <a:t>Catalunya</a:t>
            </a:r>
            <a:r>
              <a:rPr lang="pt-BR" altLang="es-ES" sz="1400" dirty="0">
                <a:solidFill>
                  <a:srgbClr val="010000"/>
                </a:solidFill>
                <a:latin typeface="Trebuchet MS" panose="020B0603020202020204" pitchFamily="34" charset="0"/>
              </a:rPr>
              <a:t> </a:t>
            </a:r>
            <a:r>
              <a:rPr lang="pt-BR" altLang="es-ES" sz="1400" dirty="0" smtClean="0">
                <a:solidFill>
                  <a:srgbClr val="010000"/>
                </a:solidFill>
                <a:latin typeface="Trebuchet MS" panose="020B0603020202020204" pitchFamily="34" charset="0"/>
              </a:rPr>
              <a:t>– </a:t>
            </a:r>
            <a:r>
              <a:rPr lang="pt-BR" altLang="es-ES" sz="1400" dirty="0" err="1" smtClean="0">
                <a:solidFill>
                  <a:srgbClr val="010000"/>
                </a:solidFill>
                <a:latin typeface="Trebuchet MS" panose="020B0603020202020204" pitchFamily="34" charset="0"/>
              </a:rPr>
              <a:t>BarcelonaTech</a:t>
            </a:r>
            <a:r>
              <a:rPr lang="pt-BR" altLang="es-ES" sz="1400" dirty="0" smtClean="0">
                <a:solidFill>
                  <a:srgbClr val="010000"/>
                </a:solidFill>
                <a:latin typeface="Trebuchet MS" panose="020B0603020202020204" pitchFamily="34" charset="0"/>
              </a:rPr>
              <a:t>, Spain</a:t>
            </a:r>
          </a:p>
          <a:p>
            <a:pPr>
              <a:spcBef>
                <a:spcPct val="20000"/>
              </a:spcBef>
            </a:pPr>
            <a:r>
              <a:rPr lang="es-ES" altLang="es-ES" sz="1800" baseline="30000" dirty="0" smtClean="0">
                <a:solidFill>
                  <a:srgbClr val="010000"/>
                </a:solidFill>
                <a:latin typeface="Trebuchet MS" panose="020B0603020202020204" pitchFamily="34" charset="0"/>
              </a:rPr>
              <a:t>(3) </a:t>
            </a:r>
            <a:r>
              <a:rPr lang="en-US" altLang="es-ES" sz="1400" dirty="0" smtClean="0">
                <a:solidFill>
                  <a:srgbClr val="010000"/>
                </a:solidFill>
                <a:latin typeface="Trebuchet MS" panose="020B0603020202020204" pitchFamily="34" charset="0"/>
              </a:rPr>
              <a:t>Department of Economics and Economic History, University of Salamanca, Spain</a:t>
            </a:r>
            <a:endParaRPr lang="en-US" altLang="es-ES" sz="1400" dirty="0">
              <a:solidFill>
                <a:srgbClr val="01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07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Tetrahedral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Mesh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Smoothing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Boundary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Node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Smoothing</a:t>
            </a:r>
            <a:r>
              <a:rPr lang="es-ES_tradnl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Optimization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10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sp>
        <p:nvSpPr>
          <p:cNvPr id="11" name="TextBox 18"/>
          <p:cNvSpPr txBox="1"/>
          <p:nvPr/>
        </p:nvSpPr>
        <p:spPr>
          <a:xfrm>
            <a:off x="714348" y="1340768"/>
            <a:ext cx="81439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s-ES_tradnl" sz="2000" b="1" dirty="0" smtClean="0"/>
              <a:t> </a:t>
            </a:r>
            <a:r>
              <a:rPr lang="es-ES_tradnl" sz="2000" b="1" dirty="0" err="1" smtClean="0"/>
              <a:t>Optimization</a:t>
            </a:r>
            <a:endParaRPr lang="es-ES_tradnl" sz="2000" b="1" dirty="0" smtClean="0"/>
          </a:p>
          <a:p>
            <a:pPr marL="628650" lvl="1" indent="-171450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_tradnl" dirty="0" err="1" smtClean="0"/>
              <a:t>Parametric</a:t>
            </a:r>
            <a:r>
              <a:rPr lang="es-ES_tradnl" dirty="0" smtClean="0"/>
              <a:t> </a:t>
            </a:r>
            <a:r>
              <a:rPr lang="es-ES_tradnl" dirty="0" err="1" smtClean="0"/>
              <a:t>coordinates</a:t>
            </a:r>
            <a:r>
              <a:rPr lang="es-ES_tradnl" dirty="0" smtClean="0"/>
              <a:t> </a:t>
            </a:r>
            <a:r>
              <a:rPr lang="es-ES_tradnl" dirty="0"/>
              <a:t>as </a:t>
            </a:r>
            <a:r>
              <a:rPr lang="es-ES_tradnl" dirty="0" err="1"/>
              <a:t>optimization</a:t>
            </a:r>
            <a:r>
              <a:rPr lang="es-ES_tradnl" dirty="0"/>
              <a:t> </a:t>
            </a:r>
            <a:r>
              <a:rPr lang="es-ES_tradnl" dirty="0" smtClean="0"/>
              <a:t>variables</a:t>
            </a:r>
          </a:p>
          <a:p>
            <a:pPr marL="628650" lvl="1" indent="-171450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_tradnl" dirty="0" err="1" smtClean="0"/>
              <a:t>Quality</a:t>
            </a:r>
            <a:r>
              <a:rPr lang="es-ES_tradnl" dirty="0" smtClean="0"/>
              <a:t> </a:t>
            </a:r>
            <a:r>
              <a:rPr lang="es-ES_tradnl" dirty="0" err="1"/>
              <a:t>measurement</a:t>
            </a:r>
            <a:r>
              <a:rPr lang="es-ES_tradnl" dirty="0"/>
              <a:t> in </a:t>
            </a:r>
            <a:r>
              <a:rPr lang="es-ES_tradnl" dirty="0" err="1" smtClean="0"/>
              <a:t>physical</a:t>
            </a:r>
            <a:r>
              <a:rPr lang="es-ES_tradnl" dirty="0" smtClean="0"/>
              <a:t> </a:t>
            </a:r>
            <a:r>
              <a:rPr lang="es-ES_tradnl" dirty="0" err="1" smtClean="0"/>
              <a:t>domain</a:t>
            </a:r>
            <a:endParaRPr lang="es-ES_tradnl" dirty="0" smtClean="0"/>
          </a:p>
          <a:p>
            <a:pPr marL="628650" lvl="1" indent="-171450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s-ES_tradnl" dirty="0"/>
          </a:p>
          <a:p>
            <a:pPr lvl="1" algn="just">
              <a:buClr>
                <a:schemeClr val="tx2"/>
              </a:buClr>
            </a:pPr>
            <a:endParaRPr lang="es-ES_tradnl" dirty="0" smtClean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656" y="2642308"/>
            <a:ext cx="2795258" cy="124064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656" y="4648338"/>
            <a:ext cx="2792210" cy="127112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072" y="2079004"/>
            <a:ext cx="3200678" cy="188230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4365" y="4171820"/>
            <a:ext cx="3132092" cy="193564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3423358" y="3941496"/>
            <a:ext cx="1529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(a) </a:t>
            </a:r>
            <a:r>
              <a:rPr lang="es-ES_tradnl" sz="1400" dirty="0" err="1" smtClean="0"/>
              <a:t>Initial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locations</a:t>
            </a:r>
            <a:endParaRPr lang="es-ES_tradnl" sz="14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3170889" y="5884238"/>
            <a:ext cx="2329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(b) </a:t>
            </a:r>
            <a:r>
              <a:rPr lang="es-ES_tradnl" sz="1400" dirty="0" err="1"/>
              <a:t>l</a:t>
            </a:r>
            <a:r>
              <a:rPr lang="es-ES_tradnl" sz="1400" dirty="0" err="1" smtClean="0"/>
              <a:t>ocations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after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smoothing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5407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Tetrahedral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Mesh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Smoothing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Boundary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Node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Smoothing</a:t>
            </a:r>
            <a:r>
              <a:rPr lang="es-ES_tradnl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Parametric</a:t>
            </a:r>
            <a:r>
              <a:rPr lang="es-ES_tradnl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Domains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11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sp>
        <p:nvSpPr>
          <p:cNvPr id="11" name="TextBox 18"/>
          <p:cNvSpPr txBox="1"/>
          <p:nvPr/>
        </p:nvSpPr>
        <p:spPr>
          <a:xfrm>
            <a:off x="714348" y="1340768"/>
            <a:ext cx="8143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s-ES_tradnl" sz="2000" b="1" dirty="0" smtClean="0"/>
              <a:t> </a:t>
            </a:r>
            <a:r>
              <a:rPr lang="es-ES_tradnl" sz="2000" b="1" dirty="0" err="1" smtClean="0"/>
              <a:t>Creating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an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additional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parametric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domain</a:t>
            </a:r>
            <a:r>
              <a:rPr lang="es-ES_tradnl" sz="2000" b="1" dirty="0"/>
              <a:t> </a:t>
            </a:r>
            <a:r>
              <a:rPr lang="es-ES_tradnl" sz="2000" b="1" dirty="0" err="1" smtClean="0"/>
              <a:t>for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smoothing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porpouse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only</a:t>
            </a:r>
            <a:endParaRPr lang="es-ES_tradnl" sz="2000" b="1" dirty="0" smtClean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s-ES_tradnl" sz="2000" b="1" dirty="0"/>
          </a:p>
          <a:p>
            <a:pPr algn="just">
              <a:buClr>
                <a:schemeClr val="tx2"/>
              </a:buClr>
            </a:pPr>
            <a:r>
              <a:rPr lang="es-ES_tradnl" sz="2000" b="1" dirty="0" smtClean="0"/>
              <a:t> </a:t>
            </a:r>
            <a:endParaRPr lang="es-ES_tradnl" sz="2000" b="1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102323" y="3856674"/>
            <a:ext cx="174721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400" b="1" dirty="0" err="1"/>
              <a:t>p</a:t>
            </a:r>
            <a:r>
              <a:rPr lang="es-ES_tradnl" sz="1400" b="1" dirty="0" err="1" smtClean="0"/>
              <a:t>arametric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domain</a:t>
            </a:r>
            <a:r>
              <a:rPr lang="es-ES_tradnl" sz="1400" b="1" dirty="0" smtClean="0"/>
              <a:t> R</a:t>
            </a:r>
            <a:endParaRPr lang="es-ES_tradnl" sz="1400" b="1" dirty="0"/>
          </a:p>
          <a:p>
            <a:pPr algn="ctr"/>
            <a:r>
              <a:rPr lang="es-ES_tradnl" sz="1100" dirty="0" smtClean="0"/>
              <a:t>(regular </a:t>
            </a:r>
            <a:r>
              <a:rPr lang="es-ES_tradnl" sz="1100" dirty="0" err="1" smtClean="0"/>
              <a:t>Kossascky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mesh</a:t>
            </a:r>
            <a:r>
              <a:rPr lang="es-ES_tradnl" sz="1100" dirty="0" smtClean="0"/>
              <a:t>)</a:t>
            </a:r>
            <a:endParaRPr lang="es-ES" sz="11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3419872" y="5832266"/>
            <a:ext cx="180049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400" b="1" dirty="0" err="1" smtClean="0"/>
              <a:t>parametric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domain</a:t>
            </a:r>
            <a:r>
              <a:rPr lang="es-ES_tradnl" sz="1400" b="1" dirty="0" smtClean="0"/>
              <a:t> S</a:t>
            </a:r>
          </a:p>
          <a:p>
            <a:pPr algn="ctr"/>
            <a:r>
              <a:rPr lang="es-ES_tradnl" sz="1100" dirty="0" smtClean="0"/>
              <a:t>(no regular </a:t>
            </a:r>
            <a:r>
              <a:rPr lang="es-ES_tradnl" sz="1100" dirty="0" err="1" smtClean="0"/>
              <a:t>Kossascky</a:t>
            </a:r>
            <a:r>
              <a:rPr lang="es-ES_tradnl" sz="1100" dirty="0" smtClean="0"/>
              <a:t> </a:t>
            </a:r>
            <a:r>
              <a:rPr lang="es-ES_tradnl" sz="1100" dirty="0" err="1" smtClean="0"/>
              <a:t>mesh</a:t>
            </a:r>
            <a:r>
              <a:rPr lang="es-ES_tradnl" sz="1100" dirty="0" smtClean="0"/>
              <a:t>)</a:t>
            </a:r>
            <a:endParaRPr lang="es-ES" sz="11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6435653" y="4106492"/>
            <a:ext cx="1454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 </a:t>
            </a:r>
            <a:r>
              <a:rPr lang="es-ES_tradnl" sz="1400" b="1" dirty="0" err="1" smtClean="0"/>
              <a:t>physical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domain</a:t>
            </a:r>
            <a:endParaRPr lang="es-ES" sz="11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63" y="1989768"/>
            <a:ext cx="2794877" cy="17900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05064"/>
            <a:ext cx="2654276" cy="17969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10" y="2064557"/>
            <a:ext cx="2827570" cy="2000880"/>
          </a:xfrm>
          <a:prstGeom prst="rect">
            <a:avLst/>
          </a:prstGeom>
        </p:spPr>
      </p:pic>
      <p:sp>
        <p:nvSpPr>
          <p:cNvPr id="12" name="Flecha derecha 11"/>
          <p:cNvSpPr/>
          <p:nvPr/>
        </p:nvSpPr>
        <p:spPr>
          <a:xfrm>
            <a:off x="3995936" y="3068960"/>
            <a:ext cx="1352670" cy="175894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 doblada hacia arriba 18"/>
          <p:cNvSpPr/>
          <p:nvPr/>
        </p:nvSpPr>
        <p:spPr>
          <a:xfrm>
            <a:off x="6435653" y="4725144"/>
            <a:ext cx="769598" cy="397668"/>
          </a:xfrm>
          <a:prstGeom prst="bentUp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lecha doblada hacia arriba 24"/>
          <p:cNvSpPr/>
          <p:nvPr/>
        </p:nvSpPr>
        <p:spPr>
          <a:xfrm rot="5400000">
            <a:off x="1939690" y="4704706"/>
            <a:ext cx="518752" cy="397668"/>
          </a:xfrm>
          <a:prstGeom prst="bentUp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4003860" y="2395772"/>
            <a:ext cx="1439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400" dirty="0" err="1" smtClean="0"/>
              <a:t>volumetric</a:t>
            </a:r>
            <a:endParaRPr lang="es-ES_tradnl" sz="1400" dirty="0" smtClean="0"/>
          </a:p>
          <a:p>
            <a:pPr algn="ctr"/>
            <a:r>
              <a:rPr lang="es-ES_tradnl" sz="1400" dirty="0" err="1" smtClean="0"/>
              <a:t>parameterization</a:t>
            </a:r>
            <a:endParaRPr lang="es-ES" sz="14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7020272" y="5172077"/>
            <a:ext cx="1439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400" dirty="0" err="1" smtClean="0"/>
              <a:t>Floater’s</a:t>
            </a:r>
            <a:endParaRPr lang="es-ES_tradnl" sz="1400" dirty="0" smtClean="0"/>
          </a:p>
          <a:p>
            <a:pPr algn="ctr"/>
            <a:r>
              <a:rPr lang="es-ES_tradnl" sz="1400" dirty="0" err="1" smtClean="0"/>
              <a:t>parameterization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39783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Tetrahedral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Mesh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Smoothing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Validity</a:t>
            </a:r>
            <a:r>
              <a:rPr lang="es-ES_tradnl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Boundary</a:t>
            </a:r>
            <a:r>
              <a:rPr lang="es-ES_tradnl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Mesh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12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sp>
        <p:nvSpPr>
          <p:cNvPr id="11" name="TextBox 18"/>
          <p:cNvSpPr txBox="1"/>
          <p:nvPr/>
        </p:nvSpPr>
        <p:spPr>
          <a:xfrm>
            <a:off x="676540" y="1357298"/>
            <a:ext cx="81439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000" b="1" dirty="0" smtClean="0"/>
              <a:t> Geometry preservation</a:t>
            </a:r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b="1" dirty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dirty="0" smtClean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b="1" dirty="0" smtClean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b="1" dirty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b="1" dirty="0" smtClean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b="1" dirty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b="1" dirty="0" smtClean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b="1" dirty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b="1" dirty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b="1" dirty="0" smtClean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b="1" dirty="0"/>
          </a:p>
          <a:p>
            <a:pPr algn="just">
              <a:buClr>
                <a:schemeClr val="tx2"/>
              </a:buClr>
            </a:pPr>
            <a:endParaRPr lang="en-US" sz="2000" b="1" dirty="0" smtClean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000" b="1" dirty="0"/>
              <a:t> </a:t>
            </a:r>
            <a:r>
              <a:rPr lang="en-US" sz="2000" b="1" dirty="0" smtClean="0"/>
              <a:t>The resulting mesh is tangled. There are no inverted tetrahedral but some of them are overlapped            no valid mesh</a:t>
            </a:r>
            <a:endParaRPr lang="en-US" sz="2000" b="1" dirty="0"/>
          </a:p>
        </p:txBody>
      </p:sp>
      <p:sp>
        <p:nvSpPr>
          <p:cNvPr id="13" name="Flecha derecha 12"/>
          <p:cNvSpPr/>
          <p:nvPr/>
        </p:nvSpPr>
        <p:spPr>
          <a:xfrm>
            <a:off x="3419872" y="5805264"/>
            <a:ext cx="360040" cy="7200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780958" y="4663409"/>
            <a:ext cx="1813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(a) </a:t>
            </a:r>
            <a:r>
              <a:rPr lang="es-ES_tradnl" sz="1400" dirty="0" err="1" smtClean="0"/>
              <a:t>parametric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domain</a:t>
            </a:r>
            <a:endParaRPr lang="es-ES_tradnl" sz="1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745044" y="4595884"/>
            <a:ext cx="1603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(b) </a:t>
            </a:r>
            <a:r>
              <a:rPr lang="es-ES_tradnl" sz="1400" dirty="0" err="1" smtClean="0"/>
              <a:t>physical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domain</a:t>
            </a:r>
            <a:endParaRPr lang="es-ES_tradnl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2170079"/>
            <a:ext cx="2941259" cy="233864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219" y="2060848"/>
            <a:ext cx="3226911" cy="25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Tetrahedral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Mesh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Smoothing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Boundary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Node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Smoothing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13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8"/>
              <p:cNvSpPr txBox="1"/>
              <p:nvPr/>
            </p:nvSpPr>
            <p:spPr>
              <a:xfrm>
                <a:off x="659171" y="1429007"/>
                <a:ext cx="8143932" cy="4924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r>
                  <a:rPr lang="en-US" sz="2000" b="1" dirty="0" smtClean="0"/>
                  <a:t> Imposing validity for boundary faces of the </a:t>
                </a:r>
                <a:r>
                  <a:rPr lang="en-US" sz="2000" b="1" dirty="0" err="1" smtClean="0"/>
                  <a:t>meccano</a:t>
                </a:r>
                <a:endParaRPr lang="en-US" sz="2000" b="1" dirty="0" smtClean="0"/>
              </a:p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en-US" sz="2000" b="1" dirty="0"/>
              </a:p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en-US" sz="2000" b="1" dirty="0" smtClean="0"/>
              </a:p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en-US" sz="2000" b="1" dirty="0" smtClean="0"/>
              </a:p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en-US" sz="2000" b="1" dirty="0"/>
              </a:p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en-US" sz="2000" b="1" dirty="0" smtClean="0"/>
              </a:p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en-US" sz="2000" b="1" dirty="0"/>
              </a:p>
              <a:p>
                <a:pPr algn="just">
                  <a:buClr>
                    <a:schemeClr val="tx2"/>
                  </a:buClr>
                </a:pPr>
                <a:endParaRPr lang="en-US" sz="2000" b="1" dirty="0"/>
              </a:p>
              <a:p>
                <a:pPr algn="just">
                  <a:buClr>
                    <a:schemeClr val="tx2"/>
                  </a:buClr>
                </a:pPr>
                <a:endParaRPr lang="en-US" sz="2000" b="1" dirty="0" smtClean="0"/>
              </a:p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en-US" sz="2000" b="1" dirty="0"/>
              </a:p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en-US" sz="2000" b="1" dirty="0" smtClean="0"/>
              </a:p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en-US" sz="2000" b="1" dirty="0"/>
              </a:p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en-US" sz="2000" b="1" dirty="0" smtClean="0"/>
              </a:p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en-US" sz="2000" b="1" dirty="0"/>
              </a:p>
              <a:p>
                <a:pPr algn="just">
                  <a:buClr>
                    <a:schemeClr val="tx2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_tradnl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_tradnl" sz="1400" b="0" i="1" smtClean="0">
                            <a:latin typeface="Cambria Math" panose="02040503050406030204" pitchFamily="18" charset="0"/>
                          </a:rPr>
                          <m:t>                       </m:t>
                        </m:r>
                        <m:r>
                          <a:rPr lang="es-ES_tradnl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_tradnl" sz="1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s-ES_tradnl" sz="14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s-ES_tradnl" sz="1400" b="0" i="0" smtClean="0">
                        <a:latin typeface="Cambria Math" panose="02040503050406030204" pitchFamily="18" charset="0"/>
                      </a:rPr>
                      <m:t>area</m:t>
                    </m:r>
                    <m:r>
                      <a:rPr lang="es-ES_tradnl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ES_tradnl" sz="1400" b="0" i="0" smtClean="0">
                        <a:latin typeface="Cambria Math" panose="02040503050406030204" pitchFamily="18" charset="0"/>
                      </a:rPr>
                      <m:t>ratio</m:t>
                    </m:r>
                  </m:oMath>
                </a14:m>
                <a:r>
                  <a:rPr lang="en-US" sz="1400" dirty="0" smtClean="0"/>
                  <a:t> over star area </a:t>
                </a:r>
                <a14:m>
                  <m:oMath xmlns:m="http://schemas.openxmlformats.org/officeDocument/2006/math">
                    <m:r>
                      <a:rPr lang="es-ES_tradnl" sz="1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_tradnl" sz="1400" b="0" i="1" dirty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s-ES_tradnl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s-ES_tradnl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s-ES_tradnl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thickness</m:t>
                    </m:r>
                    <m:r>
                      <a:rPr lang="es-ES_tradnl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ES_tradnl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a:rPr lang="es-ES_tradnl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ES_tradnl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forbidden</m:t>
                    </m:r>
                    <m:r>
                      <a:rPr lang="es-ES_tradnl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ES_tradnl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region</m:t>
                    </m:r>
                  </m:oMath>
                </a14:m>
                <a:endParaRPr lang="en-US" sz="1400" dirty="0" smtClean="0"/>
              </a:p>
              <a:p>
                <a:pPr algn="just">
                  <a:buClr>
                    <a:schemeClr val="tx2"/>
                  </a:buClr>
                </a:pPr>
                <a:endParaRPr lang="en-US" sz="2000" b="1" dirty="0"/>
              </a:p>
            </p:txBody>
          </p:sp>
        </mc:Choice>
        <mc:Fallback xmlns="">
          <p:sp>
            <p:nvSpPr>
              <p:cNvPr id="11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71" y="1429007"/>
                <a:ext cx="8143932" cy="4924425"/>
              </a:xfrm>
              <a:prstGeom prst="rect">
                <a:avLst/>
              </a:prstGeom>
              <a:blipFill rotWithShape="0">
                <a:blip r:embed="rId6"/>
                <a:stretch>
                  <a:fillRect l="-674" t="-61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/>
          <p:cNvSpPr txBox="1"/>
          <p:nvPr/>
        </p:nvSpPr>
        <p:spPr>
          <a:xfrm>
            <a:off x="827584" y="2131146"/>
            <a:ext cx="447154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just">
              <a:buClr>
                <a:schemeClr val="tx2"/>
              </a:buClr>
            </a:pPr>
            <a:endParaRPr lang="en-US" sz="2000" dirty="0" smtClean="0"/>
          </a:p>
          <a:p>
            <a:pPr lvl="1" algn="just">
              <a:buClr>
                <a:schemeClr val="tx2"/>
              </a:buClr>
            </a:pPr>
            <a:endParaRPr lang="en-US" sz="2000" dirty="0"/>
          </a:p>
          <a:p>
            <a:pPr lvl="1" algn="just">
              <a:buClr>
                <a:schemeClr val="tx2"/>
              </a:buClr>
            </a:pPr>
            <a:endParaRPr lang="en-US" sz="2000" dirty="0" smtClean="0"/>
          </a:p>
          <a:p>
            <a:pPr lvl="1" algn="just">
              <a:buClr>
                <a:schemeClr val="tx2"/>
              </a:buClr>
            </a:pPr>
            <a:endParaRPr lang="en-US" sz="2000" dirty="0"/>
          </a:p>
          <a:p>
            <a:pPr lvl="1" algn="just">
              <a:buClr>
                <a:schemeClr val="tx2"/>
              </a:buClr>
            </a:pPr>
            <a:r>
              <a:rPr lang="en-US" sz="2000" dirty="0" smtClean="0"/>
              <a:t>Extra </a:t>
            </a:r>
            <a:r>
              <a:rPr lang="en-US" sz="2000" dirty="0"/>
              <a:t>term in the objective function</a:t>
            </a:r>
          </a:p>
          <a:p>
            <a:pPr lvl="1" algn="just">
              <a:buClr>
                <a:schemeClr val="tx2"/>
              </a:buClr>
            </a:pPr>
            <a:r>
              <a:rPr lang="en-US" sz="2000" dirty="0"/>
              <a:t>that penalties tetrahedral collapse in</a:t>
            </a:r>
          </a:p>
          <a:p>
            <a:pPr lvl="1" algn="just">
              <a:buClr>
                <a:schemeClr val="tx2"/>
              </a:buClr>
            </a:pPr>
            <a:r>
              <a:rPr lang="en-US" sz="2000" dirty="0"/>
              <a:t>the parametric domain</a:t>
            </a:r>
            <a:r>
              <a:rPr lang="en-US" sz="2000" dirty="0" smtClean="0"/>
              <a:t>.</a:t>
            </a:r>
          </a:p>
          <a:p>
            <a:pPr lvl="1" algn="just">
              <a:buClr>
                <a:schemeClr val="tx2"/>
              </a:buClr>
            </a:pPr>
            <a:endParaRPr lang="en-US" sz="2000" dirty="0"/>
          </a:p>
          <a:p>
            <a:pPr lvl="1" algn="just">
              <a:buClr>
                <a:schemeClr val="tx2"/>
              </a:buClr>
            </a:pPr>
            <a:endParaRPr lang="en-US" sz="2000" dirty="0"/>
          </a:p>
          <a:p>
            <a:pPr lvl="1" algn="just">
              <a:buClr>
                <a:schemeClr val="tx2"/>
              </a:buClr>
            </a:pPr>
            <a:endParaRPr lang="en-US" sz="2000" dirty="0"/>
          </a:p>
          <a:p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61" y="3554488"/>
            <a:ext cx="2236584" cy="1674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/>
              <p:cNvSpPr txBox="1"/>
              <p:nvPr/>
            </p:nvSpPr>
            <p:spPr>
              <a:xfrm>
                <a:off x="2987824" y="2204864"/>
                <a:ext cx="3317896" cy="8411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_tradnl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_tradnl" sz="16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ES_tradnl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s-ES_tradnl" sz="1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s-ES_tradnl" sz="1600" b="0" i="0" smtClean="0"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es-ES_tradnl" sz="16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s-ES_tradnl" sz="16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s-ES_tradnl" sz="1600" b="1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s-ES_tradnl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s-ES_tradnl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ES_tradnl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s-ES_tradnl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s-ES_tradnl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s-ES_tradnl" sz="16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s-ES_tradnl" sz="16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s-ES_tradnl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_tradnl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s-ES_tradnl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∗ </m:t>
                                      </m:r>
                                      <m:r>
                                        <a:rPr lang="es-ES_tradnl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a:rPr lang="es-ES_tradnl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_tradnl" sz="1600" b="1" i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s-ES_tradnl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s-ES_tradnl" sz="160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  <m:r>
                                <a:rPr lang="es-ES_tradnl" sz="160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s-ES_tradnl" sz="160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  <m:r>
                                <a:rPr lang="es-ES_tradnl" sz="1600" b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s-ES_tradnl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s-ES" sz="1600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s-ES_tradnl" sz="1600" b="0" i="1" smtClean="0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s-ES_tradnl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5" name="Cuadro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2204864"/>
                <a:ext cx="3317896" cy="84112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/>
              <p:cNvSpPr txBox="1"/>
              <p:nvPr/>
            </p:nvSpPr>
            <p:spPr>
              <a:xfrm>
                <a:off x="2167524" y="4581128"/>
                <a:ext cx="2712537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sz="16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ES_tradnl" sz="1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s-ES_tradnl" sz="1600" b="0" i="0" smtClean="0"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es-ES_tradnl" sz="16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s-ES_tradnl" sz="16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s-ES_tradnl" sz="1600" b="1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s-ES_tradnl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s-ES_tradnl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nary>
                            <m:naryPr>
                              <m:chr m:val="∑"/>
                              <m:ctrlPr>
                                <a:rPr lang="es-ES_tradnl" sz="16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s-ES_tradnl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_tradnl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s-ES_tradnl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s-ES_tradnl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_tradnl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ES_tradnl" sz="16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s-ES_tradnl" sz="16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s-ES_tradnl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s-ES_tradnl" sz="1600" b="0" i="1" smtClean="0">
                                      <a:latin typeface="Cambria Math" panose="02040503050406030204" pitchFamily="18" charset="0"/>
                                    </a:rPr>
                                    <m:t>í</m:t>
                                  </m:r>
                                  <m:r>
                                    <a:rPr lang="es-ES_tradnl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s-ES_tradnl" sz="1600" b="0" i="1" smtClean="0">
                                      <a:latin typeface="Cambria Math" panose="02040503050406030204" pitchFamily="18" charset="0"/>
                                    </a:rPr>
                                    <m:t>{</m:t>
                                  </m:r>
                                  <m:sSub>
                                    <m:sSubPr>
                                      <m:ctrlPr>
                                        <a:rPr lang="es-ES_tradnl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_tradnl" sz="16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s-ES_tradnl" sz="16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s-ES_tradnl" sz="16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s-ES_tradnl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s-ES_tradnl" sz="1600" b="0" i="1" smtClean="0">
                                      <a:latin typeface="Cambria Math" panose="02040503050406030204" pitchFamily="18" charset="0"/>
                                    </a:rPr>
                                    <m:t>})</m:t>
                                  </m:r>
                                </m:den>
                              </m:f>
                            </m:e>
                          </m:nary>
                        </m:e>
                        <m:sup/>
                      </m:sSup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7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524" y="4581128"/>
                <a:ext cx="2712537" cy="76270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19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Tetrahedral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Mesh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Smoothing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Boundary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Node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Smoothing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14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sp>
        <p:nvSpPr>
          <p:cNvPr id="11" name="TextBox 18"/>
          <p:cNvSpPr txBox="1"/>
          <p:nvPr/>
        </p:nvSpPr>
        <p:spPr>
          <a:xfrm>
            <a:off x="676540" y="1357298"/>
            <a:ext cx="814393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000" b="1" dirty="0" smtClean="0"/>
              <a:t> Analogous  procedure for edge (1D) optimization</a:t>
            </a:r>
          </a:p>
          <a:p>
            <a:pPr algn="just">
              <a:buClr>
                <a:schemeClr val="tx2"/>
              </a:buClr>
            </a:pPr>
            <a:endParaRPr lang="en-US" sz="2000" b="1" dirty="0" smtClean="0"/>
          </a:p>
          <a:p>
            <a:pPr algn="just">
              <a:buClr>
                <a:schemeClr val="tx2"/>
              </a:buClr>
            </a:pPr>
            <a:endParaRPr lang="en-US" sz="2000" b="1" dirty="0"/>
          </a:p>
          <a:p>
            <a:pPr algn="just">
              <a:buClr>
                <a:schemeClr val="tx2"/>
              </a:buClr>
            </a:pPr>
            <a:endParaRPr lang="en-US" sz="2000" b="1" dirty="0" smtClean="0"/>
          </a:p>
          <a:p>
            <a:pPr algn="just">
              <a:buClr>
                <a:schemeClr val="tx2"/>
              </a:buClr>
            </a:pPr>
            <a:endParaRPr lang="en-US" sz="2000" b="1" dirty="0"/>
          </a:p>
          <a:p>
            <a:pPr algn="just">
              <a:buClr>
                <a:schemeClr val="tx2"/>
              </a:buClr>
            </a:pPr>
            <a:endParaRPr lang="en-US" sz="2000" b="1" dirty="0" smtClean="0"/>
          </a:p>
          <a:p>
            <a:pPr algn="just">
              <a:buClr>
                <a:schemeClr val="tx2"/>
              </a:buClr>
            </a:pPr>
            <a:endParaRPr lang="en-US" sz="2000" b="1" dirty="0" smtClean="0"/>
          </a:p>
          <a:p>
            <a:pPr algn="just">
              <a:buClr>
                <a:schemeClr val="tx2"/>
              </a:buClr>
            </a:pPr>
            <a:endParaRPr lang="en-US" sz="2000" b="1" dirty="0"/>
          </a:p>
          <a:p>
            <a:pPr algn="just">
              <a:buClr>
                <a:schemeClr val="tx2"/>
              </a:buClr>
            </a:pPr>
            <a:endParaRPr lang="en-US" sz="2000" b="1" dirty="0" smtClean="0"/>
          </a:p>
          <a:p>
            <a:pPr algn="just">
              <a:buClr>
                <a:schemeClr val="tx2"/>
              </a:buClr>
            </a:pPr>
            <a:endParaRPr lang="en-US" sz="2000" b="1" dirty="0"/>
          </a:p>
          <a:p>
            <a:pPr algn="just">
              <a:buClr>
                <a:schemeClr val="tx2"/>
              </a:buClr>
            </a:pPr>
            <a:endParaRPr lang="en-US" sz="2000" b="1" dirty="0" smtClean="0"/>
          </a:p>
          <a:p>
            <a:pPr algn="just">
              <a:buClr>
                <a:schemeClr val="tx2"/>
              </a:buClr>
            </a:pPr>
            <a:endParaRPr lang="en-US" sz="2000" b="1" dirty="0"/>
          </a:p>
          <a:p>
            <a:pPr algn="just">
              <a:buClr>
                <a:schemeClr val="tx2"/>
              </a:buClr>
            </a:pPr>
            <a:endParaRPr lang="en-US" sz="2000" b="1" dirty="0" smtClean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000" b="1" dirty="0"/>
              <a:t> </a:t>
            </a:r>
            <a:r>
              <a:rPr lang="en-US" sz="2000" b="1" dirty="0" smtClean="0"/>
              <a:t>Boundary nodes smoothing could cause loose of both volume and geometry</a:t>
            </a:r>
          </a:p>
          <a:p>
            <a:pPr lvl="1" algn="just">
              <a:buClr>
                <a:schemeClr val="tx2"/>
              </a:buClr>
            </a:pPr>
            <a:r>
              <a:rPr lang="en-US" sz="2000" b="1" dirty="0" smtClean="0"/>
              <a:t>Iterative Refinement, untangle and smoothing stages</a:t>
            </a:r>
            <a:endParaRPr lang="en-US" sz="2000" b="1" dirty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b="1" dirty="0" smtClean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b="1" dirty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b="1" dirty="0" smtClean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n-US" sz="2000" b="1" dirty="0"/>
          </a:p>
          <a:p>
            <a:pPr algn="just">
              <a:buClr>
                <a:schemeClr val="tx2"/>
              </a:buClr>
            </a:pPr>
            <a:endParaRPr lang="en-US" sz="2000" b="1" dirty="0" smtClean="0"/>
          </a:p>
          <a:p>
            <a:pPr algn="just">
              <a:buClr>
                <a:schemeClr val="tx2"/>
              </a:buClr>
            </a:pPr>
            <a:endParaRPr lang="en-US" sz="20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446" y="2060848"/>
            <a:ext cx="4010335" cy="28986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71" y="2132856"/>
            <a:ext cx="4084391" cy="280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3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Tetrahedral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Mesh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Smoothing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Bound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Smoothing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Buffering</a:t>
            </a:r>
            <a:r>
              <a:rPr lang="es-ES_tradnl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algorithm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15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8"/>
              <p:cNvSpPr txBox="1"/>
              <p:nvPr/>
            </p:nvSpPr>
            <p:spPr>
              <a:xfrm>
                <a:off x="714348" y="1357298"/>
                <a:ext cx="8143932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r>
                  <a:rPr lang="es-ES_tradnl" sz="2000" b="1" dirty="0" smtClean="0"/>
                  <a:t> </a:t>
                </a:r>
                <a:r>
                  <a:rPr lang="es-ES_tradnl" sz="2000" b="1" dirty="0" err="1" smtClean="0"/>
                  <a:t>Mesh</a:t>
                </a:r>
                <a:r>
                  <a:rPr lang="es-ES_tradnl" sz="2000" b="1" dirty="0" smtClean="0"/>
                  <a:t> </a:t>
                </a:r>
                <a:r>
                  <a:rPr lang="es-ES_tradnl" sz="2000" b="1" dirty="0" err="1" smtClean="0"/>
                  <a:t>must</a:t>
                </a:r>
                <a:r>
                  <a:rPr lang="es-ES_tradnl" sz="2000" b="1" dirty="0" smtClean="0"/>
                  <a:t> be </a:t>
                </a:r>
                <a:r>
                  <a:rPr lang="es-ES_tradnl" sz="2000" b="1" dirty="0" err="1" smtClean="0"/>
                  <a:t>smoothed</a:t>
                </a:r>
                <a:r>
                  <a:rPr lang="es-ES_tradnl" sz="2000" b="1" dirty="0" smtClean="0"/>
                  <a:t> </a:t>
                </a:r>
                <a:r>
                  <a:rPr lang="es-ES_tradnl" sz="2000" b="1" dirty="0" err="1" smtClean="0"/>
                  <a:t>after</a:t>
                </a:r>
                <a:r>
                  <a:rPr lang="es-ES_tradnl" sz="2000" b="1" dirty="0" smtClean="0"/>
                  <a:t> </a:t>
                </a:r>
                <a:r>
                  <a:rPr lang="es-ES_tradnl" sz="2000" b="1" dirty="0" err="1" smtClean="0"/>
                  <a:t>refinement</a:t>
                </a:r>
                <a:endParaRPr lang="es-ES_tradnl" sz="2000" b="1" dirty="0" smtClean="0"/>
              </a:p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es-ES_tradnl" sz="2000" b="1" dirty="0" smtClean="0"/>
              </a:p>
              <a:p>
                <a:pPr algn="just">
                  <a:buClr>
                    <a:schemeClr val="tx2"/>
                  </a:buClr>
                  <a:buFont typeface="Wingdings" pitchFamily="2" charset="2"/>
                  <a:buChar char="§"/>
                </a:pPr>
                <a:r>
                  <a:rPr lang="es-ES_tradnl" sz="2000" b="1" dirty="0" smtClean="0"/>
                  <a:t> </a:t>
                </a:r>
                <a:r>
                  <a:rPr lang="es-ES_tradnl" sz="2000" b="1" dirty="0" err="1" smtClean="0"/>
                  <a:t>Buffering</a:t>
                </a:r>
                <a:r>
                  <a:rPr lang="es-ES_tradnl" sz="2000" b="1" dirty="0" smtClean="0"/>
                  <a:t> </a:t>
                </a:r>
                <a:r>
                  <a:rPr lang="es-ES_tradnl" sz="2000" b="1" dirty="0" err="1" smtClean="0"/>
                  <a:t>algorithm</a:t>
                </a:r>
                <a:r>
                  <a:rPr lang="es-ES_tradnl" sz="2000" b="1" dirty="0" smtClean="0"/>
                  <a:t> </a:t>
                </a:r>
                <a:r>
                  <a:rPr lang="es-ES_tradnl" sz="2000" b="1" dirty="0" err="1" smtClean="0"/>
                  <a:t>focus</a:t>
                </a:r>
                <a:r>
                  <a:rPr lang="es-ES_tradnl" sz="2000" b="1" dirty="0" smtClean="0"/>
                  <a:t> </a:t>
                </a:r>
                <a:r>
                  <a:rPr lang="es-ES_tradnl" sz="2000" b="1" dirty="0" err="1" smtClean="0"/>
                  <a:t>smoothing</a:t>
                </a:r>
                <a:r>
                  <a:rPr lang="es-ES_tradnl" sz="2000" b="1" dirty="0" smtClean="0"/>
                  <a:t> in </a:t>
                </a:r>
                <a:r>
                  <a:rPr lang="es-ES_tradnl" sz="2000" b="1" dirty="0" err="1" smtClean="0"/>
                  <a:t>areas</a:t>
                </a:r>
                <a:r>
                  <a:rPr lang="es-ES_tradnl" sz="2000" b="1" dirty="0" smtClean="0"/>
                  <a:t> </a:t>
                </a:r>
                <a:r>
                  <a:rPr lang="es-ES_tradnl" sz="2000" b="1" dirty="0" err="1" smtClean="0"/>
                  <a:t>where</a:t>
                </a:r>
                <a:r>
                  <a:rPr lang="es-ES_tradnl" sz="2000" b="1" dirty="0" smtClean="0"/>
                  <a:t> </a:t>
                </a:r>
                <a:r>
                  <a:rPr lang="es-ES_tradnl" sz="2000" b="1" dirty="0" err="1" smtClean="0"/>
                  <a:t>refinement</a:t>
                </a:r>
                <a:r>
                  <a:rPr lang="es-ES_tradnl" sz="2000" b="1" dirty="0" smtClean="0"/>
                  <a:t> </a:t>
                </a:r>
                <a:r>
                  <a:rPr lang="es-ES_tradnl" sz="2000" b="1" dirty="0" err="1" smtClean="0"/>
                  <a:t>toke</a:t>
                </a:r>
                <a:r>
                  <a:rPr lang="es-ES_tradnl" sz="2000" b="1" dirty="0" smtClean="0"/>
                  <a:t> place</a:t>
                </a:r>
              </a:p>
              <a:p>
                <a:pPr algn="just">
                  <a:buClr>
                    <a:schemeClr val="tx2"/>
                  </a:buClr>
                </a:pPr>
                <a:endParaRPr lang="es-ES_tradnl" sz="2000" b="1" dirty="0"/>
              </a:p>
              <a:p>
                <a:pPr marL="720725" lvl="1" indent="-263525" algn="just">
                  <a:lnSpc>
                    <a:spcPct val="150000"/>
                  </a:lnSpc>
                  <a:buClr>
                    <a:schemeClr val="tx2"/>
                  </a:buClr>
                  <a:buFont typeface="+mj-lt"/>
                  <a:buAutoNum type="arabicPeriod"/>
                </a:pPr>
                <a:r>
                  <a:rPr lang="es-ES_tradnl" sz="2000" b="1" dirty="0" err="1"/>
                  <a:t>Initialize</a:t>
                </a:r>
                <a:r>
                  <a:rPr lang="es-ES_tradnl" sz="2000" b="1" dirty="0"/>
                  <a:t> </a:t>
                </a:r>
                <a:r>
                  <a:rPr lang="es-ES_tradnl" sz="2000" b="1" dirty="0" err="1"/>
                  <a:t>with</a:t>
                </a:r>
                <a:r>
                  <a:rPr lang="es-ES_tradnl" sz="2000" b="1" dirty="0"/>
                  <a:t> new </a:t>
                </a:r>
                <a:r>
                  <a:rPr lang="es-ES_tradnl" sz="2000" b="1" dirty="0" err="1"/>
                  <a:t>nodes</a:t>
                </a:r>
                <a:r>
                  <a:rPr lang="es-ES_tradnl" sz="2000" b="1" dirty="0"/>
                  <a:t> a </a:t>
                </a:r>
                <a:r>
                  <a:rPr lang="es-ES_tradnl" sz="2000" b="1" dirty="0" smtClean="0"/>
                  <a:t>buffer of </a:t>
                </a:r>
                <a:r>
                  <a:rPr lang="es-ES_tradnl" sz="2000" b="1" dirty="0" err="1"/>
                  <a:t>pending</a:t>
                </a:r>
                <a:r>
                  <a:rPr lang="es-ES_tradnl" sz="2000" b="1" dirty="0"/>
                  <a:t> </a:t>
                </a:r>
                <a:r>
                  <a:rPr lang="es-ES_tradnl" sz="2000" b="1" dirty="0" err="1"/>
                  <a:t>nodes</a:t>
                </a:r>
                <a:r>
                  <a:rPr lang="es-ES_tradnl" sz="2000" b="1" dirty="0"/>
                  <a:t> to </a:t>
                </a:r>
                <a:r>
                  <a:rPr lang="es-ES_tradnl" sz="2000" b="1" dirty="0" err="1"/>
                  <a:t>smooth</a:t>
                </a:r>
                <a:endParaRPr lang="es-ES_tradnl" sz="2000" b="1" dirty="0"/>
              </a:p>
              <a:p>
                <a:pPr marL="720725" lvl="1" indent="-263525" algn="just">
                  <a:lnSpc>
                    <a:spcPct val="150000"/>
                  </a:lnSpc>
                  <a:buClr>
                    <a:schemeClr val="tx2"/>
                  </a:buClr>
                  <a:buFont typeface="+mj-lt"/>
                  <a:buAutoNum type="arabicPeriod"/>
                </a:pPr>
                <a:r>
                  <a:rPr lang="es-ES_tradnl" sz="2000" b="1" dirty="0" err="1"/>
                  <a:t>Smooth</a:t>
                </a:r>
                <a:r>
                  <a:rPr lang="es-ES_tradnl" sz="2000" b="1" dirty="0"/>
                  <a:t> </a:t>
                </a:r>
                <a:r>
                  <a:rPr lang="es-ES_tradnl" sz="2000" b="1" dirty="0" err="1"/>
                  <a:t>first</a:t>
                </a:r>
                <a:r>
                  <a:rPr lang="es-ES_tradnl" sz="2000" b="1" dirty="0"/>
                  <a:t> </a:t>
                </a:r>
                <a:r>
                  <a:rPr lang="es-ES_tradnl" sz="2000" b="1" dirty="0" err="1"/>
                  <a:t>pending</a:t>
                </a:r>
                <a:r>
                  <a:rPr lang="es-ES_tradnl" sz="2000" b="1" dirty="0"/>
                  <a:t> </a:t>
                </a:r>
                <a:r>
                  <a:rPr lang="es-ES_tradnl" sz="2000" b="1" dirty="0" err="1"/>
                  <a:t>node</a:t>
                </a:r>
                <a:endParaRPr lang="es-ES_tradnl" sz="2000" b="1" dirty="0"/>
              </a:p>
              <a:p>
                <a:pPr marL="720725" lvl="1" indent="-263525" algn="just">
                  <a:lnSpc>
                    <a:spcPct val="150000"/>
                  </a:lnSpc>
                  <a:buClr>
                    <a:schemeClr val="tx2"/>
                  </a:buClr>
                  <a:buFont typeface="+mj-lt"/>
                  <a:buAutoNum type="arabicPeriod"/>
                </a:pPr>
                <a:r>
                  <a:rPr lang="es-ES_tradnl" sz="2000" b="1" dirty="0" err="1"/>
                  <a:t>If</a:t>
                </a:r>
                <a:r>
                  <a:rPr lang="es-ES_tradnl" sz="2000" b="1" dirty="0"/>
                  <a:t> </a:t>
                </a:r>
                <a:r>
                  <a:rPr lang="es-ES_tradnl" sz="2000" b="1" dirty="0" err="1" smtClean="0"/>
                  <a:t>displacement</a:t>
                </a:r>
                <a:r>
                  <a:rPr lang="es-ES_tradnl" sz="2000" b="1" dirty="0" smtClean="0"/>
                  <a:t> ≥ </a:t>
                </a:r>
                <a:r>
                  <a:rPr lang="es-ES_tradnl" sz="2000" b="1" dirty="0" err="1" smtClean="0"/>
                  <a:t>prescribed</a:t>
                </a:r>
                <a:r>
                  <a:rPr lang="es-ES_tradnl" sz="2000" b="1" dirty="0" smtClean="0"/>
                  <a:t> </a:t>
                </a:r>
                <a:r>
                  <a:rPr lang="es-ES_tradnl" sz="2000" b="1" dirty="0" err="1" smtClean="0"/>
                  <a:t>threshold</a:t>
                </a:r>
                <a:r>
                  <a:rPr lang="es-ES_tradnl" sz="2000" b="1" dirty="0" smtClean="0"/>
                  <a:t> </a:t>
                </a:r>
                <a14:m>
                  <m:oMath xmlns:m="http://schemas.openxmlformats.org/officeDocument/2006/math">
                    <m:r>
                      <a:rPr lang="es-ES_tradnl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s-ES_tradnl" sz="2000" b="1" dirty="0" smtClean="0"/>
                  <a:t> </a:t>
                </a:r>
                <a:r>
                  <a:rPr lang="es-ES_tradnl" sz="2000" b="1" dirty="0" err="1"/>
                  <a:t>enqueue</a:t>
                </a:r>
                <a:r>
                  <a:rPr lang="es-ES_tradnl" sz="2000" b="1" dirty="0"/>
                  <a:t> </a:t>
                </a:r>
                <a:r>
                  <a:rPr lang="es-ES_tradnl" sz="2000" b="1" dirty="0" err="1"/>
                  <a:t>neighbor</a:t>
                </a:r>
                <a:r>
                  <a:rPr lang="es-ES_tradnl" sz="2000" b="1" dirty="0"/>
                  <a:t> </a:t>
                </a:r>
                <a:r>
                  <a:rPr lang="es-ES_tradnl" sz="2000" b="1" dirty="0" err="1"/>
                  <a:t>nodes</a:t>
                </a:r>
                <a:endParaRPr lang="es-ES_tradnl" sz="2000" b="1" dirty="0"/>
              </a:p>
              <a:p>
                <a:pPr marL="720725" lvl="1" indent="-263525" algn="just">
                  <a:lnSpc>
                    <a:spcPct val="150000"/>
                  </a:lnSpc>
                  <a:buClr>
                    <a:schemeClr val="tx2"/>
                  </a:buClr>
                  <a:buFont typeface="+mj-lt"/>
                  <a:buAutoNum type="arabicPeriod"/>
                </a:pPr>
                <a:r>
                  <a:rPr lang="es-ES_tradnl" sz="2000" b="1" dirty="0" err="1"/>
                  <a:t>If</a:t>
                </a:r>
                <a:r>
                  <a:rPr lang="es-ES_tradnl" sz="2000" b="1" dirty="0"/>
                  <a:t> </a:t>
                </a:r>
                <a:r>
                  <a:rPr lang="es-ES_tradnl" sz="2000" b="1" dirty="0" err="1"/>
                  <a:t>any</a:t>
                </a:r>
                <a:r>
                  <a:rPr lang="es-ES_tradnl" sz="2000" b="1" dirty="0"/>
                  <a:t> </a:t>
                </a:r>
                <a:r>
                  <a:rPr lang="es-ES_tradnl" sz="2000" b="1" dirty="0" err="1"/>
                  <a:t>pending</a:t>
                </a:r>
                <a:r>
                  <a:rPr lang="es-ES_tradnl" sz="2000" b="1" dirty="0"/>
                  <a:t> </a:t>
                </a:r>
                <a:r>
                  <a:rPr lang="es-ES_tradnl" sz="2000" b="1" dirty="0" err="1" smtClean="0"/>
                  <a:t>node</a:t>
                </a:r>
                <a:r>
                  <a:rPr lang="es-ES_tradnl" sz="20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_tradnl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s-ES_tradnl" sz="2000" b="1" dirty="0" smtClean="0"/>
                  <a:t> </a:t>
                </a:r>
                <a:r>
                  <a:rPr lang="es-ES_tradnl" sz="2000" b="1" dirty="0" err="1"/>
                  <a:t>return</a:t>
                </a:r>
                <a:r>
                  <a:rPr lang="es-ES_tradnl" sz="2000" b="1" dirty="0"/>
                  <a:t> to </a:t>
                </a:r>
                <a:r>
                  <a:rPr lang="es-ES_tradnl" sz="2000" b="1" dirty="0" smtClean="0"/>
                  <a:t>2</a:t>
                </a:r>
              </a:p>
              <a:p>
                <a:pPr algn="just">
                  <a:buClr>
                    <a:schemeClr val="tx2"/>
                  </a:buClr>
                </a:pPr>
                <a:endParaRPr lang="es-ES_tradnl" sz="2000" b="1" dirty="0" smtClean="0"/>
              </a:p>
              <a:p>
                <a:pPr algn="just">
                  <a:buClr>
                    <a:schemeClr val="tx2"/>
                  </a:buClr>
                </a:pPr>
                <a:endParaRPr lang="es-ES_tradnl" sz="2000" b="1" dirty="0" smtClean="0"/>
              </a:p>
              <a:p>
                <a:pPr marL="0" lvl="1" algn="just">
                  <a:buClr>
                    <a:schemeClr val="tx2"/>
                  </a:buClr>
                  <a:buFont typeface="Wingdings" pitchFamily="2" charset="2"/>
                  <a:buChar char="§"/>
                </a:pPr>
                <a:r>
                  <a:rPr lang="es-ES_tradnl" sz="2000" b="1" dirty="0" smtClean="0"/>
                  <a:t> </a:t>
                </a:r>
                <a:r>
                  <a:rPr lang="es-ES_tradnl" sz="2000" b="1" dirty="0" err="1" smtClean="0"/>
                  <a:t>Drastic</a:t>
                </a:r>
                <a:r>
                  <a:rPr lang="es-ES_tradnl" sz="2000" b="1" dirty="0" smtClean="0"/>
                  <a:t> </a:t>
                </a:r>
                <a:r>
                  <a:rPr lang="es-ES_tradnl" sz="2000" b="1" dirty="0" err="1"/>
                  <a:t>reduction</a:t>
                </a:r>
                <a:r>
                  <a:rPr lang="es-ES_tradnl" sz="2000" b="1" dirty="0"/>
                  <a:t> in </a:t>
                </a:r>
                <a:r>
                  <a:rPr lang="es-ES_tradnl" sz="2000" b="1" dirty="0" err="1"/>
                  <a:t>the</a:t>
                </a:r>
                <a:r>
                  <a:rPr lang="es-ES_tradnl" sz="2000" b="1" dirty="0"/>
                  <a:t> </a:t>
                </a:r>
                <a:r>
                  <a:rPr lang="es-ES_tradnl" sz="2000" b="1" dirty="0" err="1"/>
                  <a:t>number</a:t>
                </a:r>
                <a:r>
                  <a:rPr lang="es-ES_tradnl" sz="2000" b="1" dirty="0"/>
                  <a:t> of </a:t>
                </a:r>
                <a:r>
                  <a:rPr lang="es-ES_tradnl" sz="2000" b="1" dirty="0" err="1"/>
                  <a:t>star</a:t>
                </a:r>
                <a:r>
                  <a:rPr lang="es-ES_tradnl" sz="2000" b="1" dirty="0"/>
                  <a:t> to </a:t>
                </a:r>
                <a:r>
                  <a:rPr lang="es-ES_tradnl" sz="2000" b="1" dirty="0" err="1" smtClean="0"/>
                  <a:t>smooth</a:t>
                </a:r>
                <a:endParaRPr lang="es-ES_tradnl" sz="2000" b="1" dirty="0" smtClean="0"/>
              </a:p>
              <a:p>
                <a:pPr marL="0" lvl="1" algn="just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es-ES_tradnl" sz="2000" b="1" dirty="0"/>
              </a:p>
            </p:txBody>
          </p:sp>
        </mc:Choice>
        <mc:Fallback xmlns="">
          <p:sp>
            <p:nvSpPr>
              <p:cNvPr id="11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48" y="1357298"/>
                <a:ext cx="8143932" cy="4708981"/>
              </a:xfrm>
              <a:prstGeom prst="rect">
                <a:avLst/>
              </a:prstGeom>
              <a:blipFill rotWithShape="0">
                <a:blip r:embed="rId6"/>
                <a:stretch>
                  <a:fillRect l="-749" t="-777" r="-82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50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Aplications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Oil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Field </a:t>
            </a:r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eshing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16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pic>
        <p:nvPicPr>
          <p:cNvPr id="3" name="videoFaul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7664" y="1197859"/>
            <a:ext cx="6768752" cy="513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7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Aplications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Oil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Field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Meshing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17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00678"/>
            <a:ext cx="6718517" cy="4988252"/>
          </a:xfrm>
          <a:prstGeom prst="rect">
            <a:avLst/>
          </a:prstGeom>
        </p:spPr>
      </p:pic>
      <p:sp>
        <p:nvSpPr>
          <p:cNvPr id="13" name="TextBox 18"/>
          <p:cNvSpPr txBox="1"/>
          <p:nvPr/>
        </p:nvSpPr>
        <p:spPr>
          <a:xfrm>
            <a:off x="714348" y="1357298"/>
            <a:ext cx="814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s-ES_tradnl" sz="2000" b="1" dirty="0" smtClean="0"/>
              <a:t> </a:t>
            </a:r>
            <a:r>
              <a:rPr lang="es-ES_tradnl" sz="2000" b="1" dirty="0" err="1" smtClean="0"/>
              <a:t>Initial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coarse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mesh</a:t>
            </a:r>
            <a:endParaRPr lang="es-ES_tradnl" sz="2000" b="1" dirty="0" smtClean="0"/>
          </a:p>
          <a:p>
            <a:pPr marL="0" lvl="1" algn="just">
              <a:buClr>
                <a:schemeClr val="tx2"/>
              </a:buClr>
              <a:buFont typeface="Wingdings" pitchFamily="2" charset="2"/>
              <a:buChar char="§"/>
            </a:pP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86120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Aplications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Oil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Field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Meshing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18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300678"/>
            <a:ext cx="6718515" cy="4988252"/>
          </a:xfrm>
          <a:prstGeom prst="rect">
            <a:avLst/>
          </a:prstGeom>
        </p:spPr>
      </p:pic>
      <p:sp>
        <p:nvSpPr>
          <p:cNvPr id="12" name="TextBox 18"/>
          <p:cNvSpPr txBox="1"/>
          <p:nvPr/>
        </p:nvSpPr>
        <p:spPr>
          <a:xfrm>
            <a:off x="714348" y="1357298"/>
            <a:ext cx="814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s-ES_tradnl" sz="2000" b="1" dirty="0" smtClean="0"/>
              <a:t> </a:t>
            </a:r>
            <a:r>
              <a:rPr lang="es-ES_tradnl" sz="2000" b="1" dirty="0" err="1" smtClean="0"/>
              <a:t>Coons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patches</a:t>
            </a:r>
            <a:endParaRPr lang="es-ES_tradnl" sz="2000" b="1" dirty="0" smtClean="0"/>
          </a:p>
          <a:p>
            <a:pPr marL="0" lvl="1" algn="just">
              <a:buClr>
                <a:schemeClr val="tx2"/>
              </a:buClr>
              <a:buFont typeface="Wingdings" pitchFamily="2" charset="2"/>
              <a:buChar char="§"/>
            </a:pP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277665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Aplications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Oil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Field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Meshing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19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300678"/>
            <a:ext cx="6718515" cy="4988251"/>
          </a:xfrm>
          <a:prstGeom prst="rect">
            <a:avLst/>
          </a:prstGeom>
        </p:spPr>
      </p:pic>
      <p:sp>
        <p:nvSpPr>
          <p:cNvPr id="12" name="TextBox 18"/>
          <p:cNvSpPr txBox="1"/>
          <p:nvPr/>
        </p:nvSpPr>
        <p:spPr>
          <a:xfrm>
            <a:off x="714348" y="1357298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s-ES_tradnl" sz="2000" b="1" dirty="0"/>
              <a:t> </a:t>
            </a:r>
            <a:r>
              <a:rPr lang="es-ES_tradnl" sz="2000" b="1" dirty="0" err="1" smtClean="0"/>
              <a:t>Inner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nodes</a:t>
            </a:r>
            <a:r>
              <a:rPr lang="es-ES_tradnl" sz="2000" b="1" dirty="0"/>
              <a:t> </a:t>
            </a:r>
            <a:r>
              <a:rPr lang="es-ES_tradnl" sz="2000" b="1" dirty="0" err="1" smtClean="0"/>
              <a:t>smoothing</a:t>
            </a:r>
            <a:endParaRPr lang="es-ES_tradnl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89703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Motivation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Mesh</a:t>
            </a:r>
            <a:r>
              <a:rPr lang="es-ES_tradnl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Genus</a:t>
            </a:r>
            <a:r>
              <a:rPr lang="es-ES_tradnl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-Zero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Solids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2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sp>
        <p:nvSpPr>
          <p:cNvPr id="11" name="TextBox 18"/>
          <p:cNvSpPr txBox="1"/>
          <p:nvPr/>
        </p:nvSpPr>
        <p:spPr>
          <a:xfrm>
            <a:off x="664685" y="1296765"/>
            <a:ext cx="81439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s-ES_tradnl" sz="2000" b="1" dirty="0" err="1" smtClean="0"/>
              <a:t>Mesh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genus-zero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solids</a:t>
            </a:r>
            <a:r>
              <a:rPr lang="es-ES_tradnl" sz="2000" b="1" dirty="0" smtClean="0"/>
              <a:t> and </a:t>
            </a:r>
            <a:r>
              <a:rPr lang="es-ES_tradnl" sz="2000" b="1" dirty="0" err="1" smtClean="0"/>
              <a:t>get</a:t>
            </a:r>
            <a:r>
              <a:rPr lang="es-ES_tradnl" sz="2000" b="1" dirty="0" smtClean="0"/>
              <a:t> a </a:t>
            </a:r>
            <a:r>
              <a:rPr lang="es-ES_tradnl" sz="2000" b="1" dirty="0" err="1" smtClean="0"/>
              <a:t>valid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volumetric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parameterization</a:t>
            </a:r>
            <a:endParaRPr lang="es-ES_tradnl" sz="2000" b="1" dirty="0" smtClean="0"/>
          </a:p>
          <a:p>
            <a:pPr marL="342900" indent="-342900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s-ES_tradnl" sz="2000" b="1" dirty="0"/>
          </a:p>
          <a:p>
            <a:pPr marL="342900" indent="-342900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s-ES_tradnl" sz="2000" b="1" dirty="0" smtClean="0"/>
          </a:p>
          <a:p>
            <a:pPr marL="342900" indent="-342900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s-ES_tradnl" sz="2000" b="1" dirty="0"/>
          </a:p>
          <a:p>
            <a:pPr marL="342900" indent="-342900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s-ES_tradnl" sz="2000" b="1" dirty="0" smtClean="0"/>
          </a:p>
          <a:p>
            <a:pPr marL="342900" indent="-342900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s-ES_tradnl" sz="2000" b="1" dirty="0" smtClean="0"/>
          </a:p>
          <a:p>
            <a:pPr marL="342900" indent="-342900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s-ES_tradnl" sz="2000" b="1" dirty="0"/>
          </a:p>
          <a:p>
            <a:pPr marL="342900" indent="-342900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s-ES_tradnl" sz="2000" b="1" dirty="0" smtClean="0"/>
          </a:p>
          <a:p>
            <a:pPr marL="342900" indent="-342900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s-ES_tradnl" sz="2000" b="1" dirty="0" smtClean="0"/>
          </a:p>
          <a:p>
            <a:pPr marL="342900" indent="-342900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s-ES_tradnl" sz="2000" b="1" dirty="0"/>
          </a:p>
          <a:p>
            <a:pPr marL="342900" indent="-342900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s-ES_tradnl" sz="2000" b="1" dirty="0" smtClean="0"/>
          </a:p>
          <a:p>
            <a:pPr marL="342900" indent="-342900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s-ES_tradnl" sz="2000" b="1" dirty="0" err="1" smtClean="0"/>
              <a:t>Improve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the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quality</a:t>
            </a:r>
            <a:r>
              <a:rPr lang="es-ES_tradnl" sz="2000" b="1" dirty="0" smtClean="0"/>
              <a:t> of </a:t>
            </a:r>
            <a:r>
              <a:rPr lang="es-ES_tradnl" sz="2000" b="1" dirty="0" err="1" smtClean="0"/>
              <a:t>meshes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generated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ussing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the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Meccano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method</a:t>
            </a:r>
            <a:endParaRPr lang="es-ES_tradnl" sz="2000" b="1" dirty="0" smtClean="0"/>
          </a:p>
          <a:p>
            <a:pPr algn="just">
              <a:buClr>
                <a:schemeClr val="tx2"/>
              </a:buClr>
            </a:pPr>
            <a:endParaRPr lang="es-ES_tradnl" sz="2000" b="1" dirty="0" smtClean="0"/>
          </a:p>
          <a:p>
            <a:pPr marL="342900" indent="-342900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s-ES_tradnl" sz="2000" b="1" dirty="0" err="1" smtClean="0"/>
              <a:t>Main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drawback</a:t>
            </a:r>
            <a:r>
              <a:rPr lang="es-ES_tradnl" sz="2000" b="1" dirty="0" smtClean="0"/>
              <a:t>: </a:t>
            </a:r>
            <a:r>
              <a:rPr lang="es-ES_tradnl" sz="2000" b="1" dirty="0" err="1" smtClean="0"/>
              <a:t>boundary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nodes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attached</a:t>
            </a:r>
            <a:r>
              <a:rPr lang="es-ES_tradnl" sz="2000" b="1" dirty="0" smtClean="0"/>
              <a:t> at </a:t>
            </a:r>
            <a:r>
              <a:rPr lang="es-ES_tradnl" sz="2000" b="1" dirty="0" err="1" smtClean="0"/>
              <a:t>their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location</a:t>
            </a:r>
            <a:endParaRPr lang="es-ES_tradnl" sz="2000" b="1" dirty="0" smtClean="0"/>
          </a:p>
          <a:p>
            <a:pPr lvl="1" algn="ctr">
              <a:buClr>
                <a:schemeClr val="tx2"/>
              </a:buClr>
            </a:pPr>
            <a:r>
              <a:rPr lang="es-ES_tradnl" sz="2000" b="1" dirty="0" err="1" smtClean="0"/>
              <a:t>Smooth</a:t>
            </a:r>
            <a:r>
              <a:rPr lang="es-ES_tradnl" sz="2000" b="1" dirty="0" smtClean="0"/>
              <a:t> of </a:t>
            </a:r>
            <a:r>
              <a:rPr lang="es-ES_tradnl" sz="2000" b="1" dirty="0" err="1" smtClean="0"/>
              <a:t>bondary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nodes</a:t>
            </a:r>
            <a:endParaRPr lang="es-ES_tradnl" sz="2000" b="1" dirty="0" smtClean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971078"/>
            <a:ext cx="1900715" cy="21144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15769" y="1993892"/>
            <a:ext cx="1920175" cy="2098889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14" name="CuadroTexto 13"/>
          <p:cNvSpPr txBox="1"/>
          <p:nvPr/>
        </p:nvSpPr>
        <p:spPr>
          <a:xfrm>
            <a:off x="2350626" y="4125259"/>
            <a:ext cx="1765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(a) </a:t>
            </a:r>
            <a:r>
              <a:rPr lang="es-ES_tradnl" sz="1400" dirty="0" err="1" smtClean="0"/>
              <a:t>boundary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surfaces</a:t>
            </a:r>
            <a:endParaRPr lang="es-ES" sz="1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371271" y="4125258"/>
            <a:ext cx="1821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(b) </a:t>
            </a:r>
            <a:r>
              <a:rPr lang="es-ES_tradnl" sz="1400" dirty="0" err="1" smtClean="0"/>
              <a:t>parametric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domain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64596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Aplications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Oil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Field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Meshing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20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300678"/>
            <a:ext cx="6718514" cy="4988251"/>
          </a:xfrm>
          <a:prstGeom prst="rect">
            <a:avLst/>
          </a:prstGeom>
        </p:spPr>
      </p:pic>
      <p:sp>
        <p:nvSpPr>
          <p:cNvPr id="12" name="TextBox 18"/>
          <p:cNvSpPr txBox="1"/>
          <p:nvPr/>
        </p:nvSpPr>
        <p:spPr>
          <a:xfrm>
            <a:off x="714348" y="1357298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s-ES_tradnl" sz="2000" b="1" dirty="0"/>
              <a:t> </a:t>
            </a:r>
            <a:r>
              <a:rPr lang="es-ES_tradnl" sz="2000" b="1" dirty="0" err="1" smtClean="0"/>
              <a:t>Boundary</a:t>
            </a:r>
            <a:r>
              <a:rPr lang="es-ES_tradnl" sz="2000" b="1" dirty="0" smtClean="0"/>
              <a:t>  </a:t>
            </a:r>
            <a:r>
              <a:rPr lang="es-ES_tradnl" sz="2000" b="1" dirty="0" err="1" smtClean="0"/>
              <a:t>nodes</a:t>
            </a:r>
            <a:r>
              <a:rPr lang="es-ES_tradnl" sz="2000" b="1" dirty="0"/>
              <a:t> </a:t>
            </a:r>
            <a:r>
              <a:rPr lang="es-ES_tradnl" sz="2000" b="1" dirty="0" err="1" smtClean="0"/>
              <a:t>smoothing</a:t>
            </a:r>
            <a:endParaRPr lang="es-ES_tradnl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82188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6692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Aplications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Oil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Field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Meshing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21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37645"/>
            <a:ext cx="6718515" cy="4071651"/>
          </a:xfrm>
          <a:prstGeom prst="rect">
            <a:avLst/>
          </a:prstGeom>
        </p:spPr>
      </p:pic>
      <p:sp>
        <p:nvSpPr>
          <p:cNvPr id="12" name="TextBox 18"/>
          <p:cNvSpPr txBox="1"/>
          <p:nvPr/>
        </p:nvSpPr>
        <p:spPr>
          <a:xfrm>
            <a:off x="714348" y="1357298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s-ES_tradnl" sz="2000" b="1" dirty="0"/>
              <a:t> </a:t>
            </a:r>
            <a:r>
              <a:rPr lang="es-ES_tradnl" sz="2000" b="1" dirty="0" err="1" smtClean="0"/>
              <a:t>Tetrahedral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quality</a:t>
            </a:r>
            <a:endParaRPr lang="es-ES_tradnl" sz="2000" b="1" dirty="0" smtClean="0"/>
          </a:p>
        </p:txBody>
      </p:sp>
      <p:sp>
        <p:nvSpPr>
          <p:cNvPr id="3" name="CuadroTexto 2"/>
          <p:cNvSpPr txBox="1"/>
          <p:nvPr/>
        </p:nvSpPr>
        <p:spPr>
          <a:xfrm>
            <a:off x="2555776" y="2762213"/>
            <a:ext cx="171874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Nbr</a:t>
            </a:r>
            <a:r>
              <a:rPr lang="es-ES" sz="1400" dirty="0" smtClean="0"/>
              <a:t>. of </a:t>
            </a:r>
            <a:r>
              <a:rPr lang="es-ES" sz="1400" dirty="0" err="1" smtClean="0"/>
              <a:t>nodes</a:t>
            </a:r>
            <a:r>
              <a:rPr lang="es-ES" sz="1400" dirty="0"/>
              <a:t> </a:t>
            </a:r>
            <a:r>
              <a:rPr lang="es-ES" sz="1400" dirty="0" smtClean="0"/>
              <a:t>  8213</a:t>
            </a:r>
            <a:endParaRPr lang="es-ES" sz="1400" dirty="0"/>
          </a:p>
          <a:p>
            <a:r>
              <a:rPr lang="es-ES_tradnl" sz="1400" dirty="0" err="1" smtClean="0"/>
              <a:t>Nbr</a:t>
            </a:r>
            <a:r>
              <a:rPr lang="es-ES_tradnl" sz="1400" dirty="0" smtClean="0"/>
              <a:t> of </a:t>
            </a:r>
            <a:r>
              <a:rPr lang="es-ES_tradnl" sz="1400" dirty="0" err="1" smtClean="0"/>
              <a:t>cells</a:t>
            </a:r>
            <a:r>
              <a:rPr lang="es-ES_tradnl" sz="1400" dirty="0" smtClean="0"/>
              <a:t>     </a:t>
            </a:r>
            <a:r>
              <a:rPr lang="en-US" sz="1400" dirty="0" smtClean="0"/>
              <a:t> 33104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s-ES" sz="1400" dirty="0" smtClean="0"/>
              <a:t>Min </a:t>
            </a:r>
            <a:r>
              <a:rPr lang="es-ES" sz="1400" dirty="0" err="1" smtClean="0"/>
              <a:t>quality</a:t>
            </a:r>
            <a:r>
              <a:rPr lang="es-ES" sz="1400" dirty="0" smtClean="0"/>
              <a:t>     0.0043</a:t>
            </a:r>
            <a:r>
              <a:rPr lang="es-ES" sz="1400" dirty="0"/>
              <a:t/>
            </a:r>
            <a:br>
              <a:rPr lang="es-ES" sz="1400" dirty="0"/>
            </a:br>
            <a:r>
              <a:rPr lang="es-ES" sz="1400" dirty="0" smtClean="0"/>
              <a:t>Mean </a:t>
            </a:r>
            <a:r>
              <a:rPr lang="es-ES" sz="1400" dirty="0" err="1" smtClean="0"/>
              <a:t>quality</a:t>
            </a:r>
            <a:r>
              <a:rPr lang="es-ES" sz="1400" dirty="0"/>
              <a:t> </a:t>
            </a:r>
            <a:r>
              <a:rPr lang="es-ES" sz="1400" dirty="0" smtClean="0"/>
              <a:t> 0.649</a:t>
            </a:r>
            <a:r>
              <a:rPr lang="es-ES" sz="1400" dirty="0"/>
              <a:t/>
            </a:r>
            <a:br>
              <a:rPr lang="es-ES" sz="1400" dirty="0"/>
            </a:br>
            <a:r>
              <a:rPr lang="es-ES" sz="1400" dirty="0" smtClean="0"/>
              <a:t>Max </a:t>
            </a:r>
            <a:r>
              <a:rPr lang="es-ES" sz="1400" dirty="0" err="1" smtClean="0"/>
              <a:t>quality</a:t>
            </a:r>
            <a:r>
              <a:rPr lang="es-ES" sz="1400" dirty="0" smtClean="0"/>
              <a:t>     0.986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738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Aplications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Troposphere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Meshing</a:t>
            </a:r>
            <a:r>
              <a:rPr lang="es-ES_tradnl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Wind</a:t>
            </a:r>
            <a:r>
              <a:rPr lang="es-ES_tradnl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orecast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22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61642"/>
            <a:ext cx="6875062" cy="367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Conclusions</a:t>
            </a:r>
            <a:endParaRPr lang="es-E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23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sp>
        <p:nvSpPr>
          <p:cNvPr id="12" name="TextBox 18"/>
          <p:cNvSpPr txBox="1"/>
          <p:nvPr/>
        </p:nvSpPr>
        <p:spPr>
          <a:xfrm>
            <a:off x="714348" y="1357298"/>
            <a:ext cx="8143932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s-ES_tradnl" sz="2400" b="1" dirty="0" smtClean="0"/>
              <a:t> </a:t>
            </a:r>
            <a:r>
              <a:rPr lang="es-ES_tradnl" sz="2400" b="1" dirty="0" err="1" smtClean="0"/>
              <a:t>Conclusions</a:t>
            </a:r>
            <a:endParaRPr lang="es-ES_tradnl" sz="2400" b="1" dirty="0"/>
          </a:p>
          <a:p>
            <a:pPr marL="630238" lvl="1" indent="-173038" algn="just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_tradnl" sz="2400" dirty="0" err="1"/>
              <a:t>An</a:t>
            </a:r>
            <a:r>
              <a:rPr lang="es-ES_tradnl" sz="2400" dirty="0"/>
              <a:t> </a:t>
            </a:r>
            <a:r>
              <a:rPr lang="es-ES_tradnl" sz="2400" dirty="0" err="1"/>
              <a:t>innovative</a:t>
            </a:r>
            <a:r>
              <a:rPr lang="es-ES_tradnl" sz="2400" dirty="0"/>
              <a:t> </a:t>
            </a:r>
            <a:r>
              <a:rPr lang="es-ES_tradnl" sz="2400" dirty="0" err="1"/>
              <a:t>method</a:t>
            </a:r>
            <a:r>
              <a:rPr lang="es-ES_tradnl" sz="2400" dirty="0"/>
              <a:t> has </a:t>
            </a:r>
            <a:r>
              <a:rPr lang="es-ES_tradnl" sz="2400" dirty="0" err="1"/>
              <a:t>been</a:t>
            </a:r>
            <a:r>
              <a:rPr lang="es-ES_tradnl" sz="2400" dirty="0"/>
              <a:t> </a:t>
            </a:r>
            <a:r>
              <a:rPr lang="es-ES_tradnl" sz="2400" dirty="0" err="1"/>
              <a:t>developed</a:t>
            </a:r>
            <a:r>
              <a:rPr lang="es-ES_tradnl" sz="2400" dirty="0"/>
              <a:t> </a:t>
            </a:r>
            <a:r>
              <a:rPr lang="es-ES_tradnl" sz="2400" dirty="0" err="1"/>
              <a:t>for</a:t>
            </a:r>
            <a:r>
              <a:rPr lang="es-ES_tradnl" sz="2400" dirty="0"/>
              <a:t> </a:t>
            </a:r>
            <a:r>
              <a:rPr lang="es-ES_tradnl" sz="2400" dirty="0" err="1" smtClean="0"/>
              <a:t>both</a:t>
            </a:r>
            <a:r>
              <a:rPr lang="es-ES_tradnl" sz="2400" dirty="0" smtClean="0"/>
              <a:t>, </a:t>
            </a:r>
            <a:r>
              <a:rPr lang="es-ES_tradnl" sz="2400" dirty="0" err="1"/>
              <a:t>boundary</a:t>
            </a:r>
            <a:r>
              <a:rPr lang="es-ES_tradnl" sz="2400" dirty="0"/>
              <a:t> </a:t>
            </a:r>
            <a:r>
              <a:rPr lang="es-ES_tradnl" sz="2400" dirty="0" err="1"/>
              <a:t>smoothing</a:t>
            </a:r>
            <a:r>
              <a:rPr lang="es-ES_tradnl" sz="2400" dirty="0"/>
              <a:t> and </a:t>
            </a:r>
            <a:r>
              <a:rPr lang="es-ES_tradnl" sz="2400" dirty="0" err="1"/>
              <a:t>volumetric</a:t>
            </a:r>
            <a:r>
              <a:rPr lang="es-ES_tradnl" sz="2400" dirty="0"/>
              <a:t> </a:t>
            </a:r>
            <a:r>
              <a:rPr lang="es-ES_tradnl" sz="2400" dirty="0" err="1" smtClean="0"/>
              <a:t>parametrization</a:t>
            </a:r>
            <a:r>
              <a:rPr lang="es-ES_tradnl" sz="2400" dirty="0" smtClean="0"/>
              <a:t> of </a:t>
            </a:r>
            <a:r>
              <a:rPr lang="es-ES_tradnl" sz="2400" dirty="0" err="1" smtClean="0"/>
              <a:t>genus-zero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solid</a:t>
            </a:r>
            <a:endParaRPr lang="es-ES_tradnl" sz="2400" dirty="0"/>
          </a:p>
          <a:p>
            <a:pPr marL="630238" lvl="1" indent="-173038" algn="just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_tradnl" sz="2400" dirty="0" err="1" smtClean="0"/>
              <a:t>This</a:t>
            </a:r>
            <a:r>
              <a:rPr lang="es-ES_tradnl" sz="2400" dirty="0" smtClean="0"/>
              <a:t> </a:t>
            </a:r>
            <a:r>
              <a:rPr lang="es-ES_tradnl" sz="2400" dirty="0" err="1"/>
              <a:t>work</a:t>
            </a:r>
            <a:r>
              <a:rPr lang="es-ES_tradnl" sz="2400" dirty="0"/>
              <a:t> </a:t>
            </a:r>
            <a:r>
              <a:rPr lang="es-ES_tradnl" sz="2400" dirty="0" err="1"/>
              <a:t>upgrades</a:t>
            </a:r>
            <a:r>
              <a:rPr lang="es-ES_tradnl" sz="2400" dirty="0"/>
              <a:t> </a:t>
            </a:r>
            <a:r>
              <a:rPr lang="es-ES_tradnl" sz="2400" dirty="0" err="1"/>
              <a:t>The</a:t>
            </a:r>
            <a:r>
              <a:rPr lang="es-ES_tradnl" sz="2400" dirty="0"/>
              <a:t> </a:t>
            </a:r>
            <a:r>
              <a:rPr lang="es-ES_tradnl" sz="2400" dirty="0" err="1"/>
              <a:t>Meccano</a:t>
            </a:r>
            <a:r>
              <a:rPr lang="es-ES_tradnl" sz="2400" dirty="0"/>
              <a:t> </a:t>
            </a:r>
            <a:r>
              <a:rPr lang="es-ES_tradnl" sz="2400" dirty="0" err="1"/>
              <a:t>Method</a:t>
            </a:r>
            <a:r>
              <a:rPr lang="es-ES_tradnl" sz="2400" dirty="0"/>
              <a:t> </a:t>
            </a:r>
            <a:r>
              <a:rPr lang="es-ES_tradnl" sz="2400" dirty="0" err="1"/>
              <a:t>by</a:t>
            </a:r>
            <a:r>
              <a:rPr lang="es-ES_tradnl" sz="2400" dirty="0"/>
              <a:t> </a:t>
            </a:r>
            <a:r>
              <a:rPr lang="es-ES_tradnl" sz="2400" dirty="0" err="1"/>
              <a:t>adding</a:t>
            </a:r>
            <a:r>
              <a:rPr lang="es-ES_tradnl" sz="2400" dirty="0"/>
              <a:t> </a:t>
            </a:r>
            <a:r>
              <a:rPr lang="es-ES_tradnl" sz="2400" dirty="0" err="1"/>
              <a:t>boundary</a:t>
            </a:r>
            <a:r>
              <a:rPr lang="es-ES_tradnl" sz="2400" dirty="0"/>
              <a:t> </a:t>
            </a:r>
            <a:r>
              <a:rPr lang="es-ES_tradnl" sz="2400" dirty="0" err="1"/>
              <a:t>nodes</a:t>
            </a:r>
            <a:r>
              <a:rPr lang="es-ES_tradnl" sz="2400" dirty="0"/>
              <a:t> </a:t>
            </a:r>
            <a:r>
              <a:rPr lang="es-ES_tradnl" sz="2400" dirty="0" err="1" smtClean="0"/>
              <a:t>relocation</a:t>
            </a:r>
            <a:endParaRPr lang="es-ES_tradnl" sz="2400" dirty="0" smtClean="0"/>
          </a:p>
          <a:p>
            <a:pPr marL="630238" lvl="1" indent="-173038" algn="just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_tradnl" sz="2400" dirty="0" err="1"/>
              <a:t>The</a:t>
            </a:r>
            <a:r>
              <a:rPr lang="es-ES_tradnl" sz="2400" dirty="0"/>
              <a:t> </a:t>
            </a:r>
            <a:r>
              <a:rPr lang="es-ES_tradnl" sz="2400" dirty="0" err="1"/>
              <a:t>procedure</a:t>
            </a:r>
            <a:r>
              <a:rPr lang="es-ES_tradnl" sz="2400" dirty="0"/>
              <a:t> </a:t>
            </a:r>
            <a:r>
              <a:rPr lang="es-ES_tradnl" sz="2400" dirty="0" err="1"/>
              <a:t>obtains</a:t>
            </a:r>
            <a:r>
              <a:rPr lang="es-ES_tradnl" sz="2400" dirty="0"/>
              <a:t> </a:t>
            </a:r>
            <a:r>
              <a:rPr lang="es-ES_tradnl" sz="2400" dirty="0" err="1"/>
              <a:t>good</a:t>
            </a:r>
            <a:r>
              <a:rPr lang="es-ES_tradnl" sz="2400" dirty="0"/>
              <a:t> </a:t>
            </a:r>
            <a:r>
              <a:rPr lang="es-ES_tradnl" sz="2400" dirty="0" err="1"/>
              <a:t>quality</a:t>
            </a:r>
            <a:r>
              <a:rPr lang="es-ES_tradnl" sz="2400" dirty="0"/>
              <a:t> </a:t>
            </a:r>
            <a:r>
              <a:rPr lang="es-ES_tradnl" sz="2400" dirty="0" err="1" smtClean="0"/>
              <a:t>meshes</a:t>
            </a:r>
            <a:endParaRPr lang="es-ES_tradnl" sz="2400" dirty="0" smtClean="0"/>
          </a:p>
          <a:p>
            <a:pPr marL="630238" lvl="1" indent="-173038" algn="just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_tradnl" sz="2400" dirty="0" err="1" smtClean="0"/>
              <a:t>The</a:t>
            </a:r>
            <a:r>
              <a:rPr lang="es-ES_tradnl" sz="2400" dirty="0" smtClean="0"/>
              <a:t> idea can be </a:t>
            </a:r>
            <a:r>
              <a:rPr lang="es-ES_tradnl" sz="2400" dirty="0" err="1" smtClean="0"/>
              <a:t>applied</a:t>
            </a:r>
            <a:r>
              <a:rPr lang="es-ES_tradnl" sz="2400" dirty="0" smtClean="0"/>
              <a:t> to </a:t>
            </a:r>
            <a:r>
              <a:rPr lang="es-ES_tradnl" sz="2400" dirty="0" err="1" smtClean="0"/>
              <a:t>any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mesh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generation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method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that</a:t>
            </a:r>
            <a:r>
              <a:rPr lang="es-ES_tradnl" sz="2400" dirty="0" smtClean="0"/>
              <a:t> uses </a:t>
            </a:r>
            <a:r>
              <a:rPr lang="es-ES_tradnl" sz="2400" dirty="0" err="1" smtClean="0"/>
              <a:t>surface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parameterization</a:t>
            </a:r>
            <a:endParaRPr lang="es-ES_tradnl" sz="2400" dirty="0"/>
          </a:p>
          <a:p>
            <a:pPr marL="630238" lvl="1" indent="-173038" algn="just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_tradnl" sz="2400" dirty="0" err="1"/>
              <a:t>The</a:t>
            </a:r>
            <a:r>
              <a:rPr lang="es-ES_tradnl" sz="2400" dirty="0"/>
              <a:t> </a:t>
            </a:r>
            <a:r>
              <a:rPr lang="es-ES_tradnl" sz="2400" dirty="0" err="1"/>
              <a:t>procedure</a:t>
            </a:r>
            <a:r>
              <a:rPr lang="es-ES_tradnl" sz="2400" dirty="0"/>
              <a:t> </a:t>
            </a:r>
            <a:r>
              <a:rPr lang="es-ES_tradnl" sz="2400" dirty="0" err="1"/>
              <a:t>requires</a:t>
            </a:r>
            <a:r>
              <a:rPr lang="es-ES_tradnl" sz="2400" dirty="0"/>
              <a:t> </a:t>
            </a:r>
            <a:r>
              <a:rPr lang="es-ES_tradnl" sz="2400" dirty="0" err="1"/>
              <a:t>minimum</a:t>
            </a:r>
            <a:r>
              <a:rPr lang="es-ES_tradnl" sz="2400" dirty="0"/>
              <a:t> </a:t>
            </a:r>
            <a:r>
              <a:rPr lang="es-ES_tradnl" sz="2400" dirty="0" err="1"/>
              <a:t>user</a:t>
            </a:r>
            <a:r>
              <a:rPr lang="es-ES_tradnl" sz="2400" dirty="0"/>
              <a:t> </a:t>
            </a:r>
            <a:r>
              <a:rPr lang="es-ES_tradnl" sz="2400" dirty="0" err="1"/>
              <a:t>intervention</a:t>
            </a:r>
            <a:r>
              <a:rPr lang="es-ES_tradnl" sz="2400" dirty="0"/>
              <a:t> </a:t>
            </a:r>
            <a:r>
              <a:rPr lang="es-ES_tradnl" sz="2400" dirty="0" smtClean="0"/>
              <a:t> </a:t>
            </a:r>
          </a:p>
          <a:p>
            <a:pPr marL="630238" lvl="1" indent="-173038" algn="just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algorithm</a:t>
            </a:r>
            <a:r>
              <a:rPr lang="es-ES_tradnl" sz="2400" dirty="0" smtClean="0"/>
              <a:t> has a </a:t>
            </a:r>
            <a:r>
              <a:rPr lang="es-ES_tradnl" sz="2400" dirty="0" err="1" smtClean="0"/>
              <a:t>low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computational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cost</a:t>
            </a:r>
            <a:r>
              <a:rPr lang="es-ES_tradnl" sz="2400" dirty="0" smtClean="0"/>
              <a:t> and </a:t>
            </a:r>
            <a:r>
              <a:rPr lang="es-ES_tradnl" sz="2400" dirty="0" err="1" smtClean="0"/>
              <a:t>admits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paralellization</a:t>
            </a:r>
            <a:endParaRPr lang="es-ES_tradnl" sz="2400" dirty="0" smtClean="0"/>
          </a:p>
          <a:p>
            <a:pPr lvl="1" algn="just">
              <a:spcAft>
                <a:spcPts val="300"/>
              </a:spcAft>
              <a:buClr>
                <a:schemeClr val="tx2"/>
              </a:buClr>
            </a:pPr>
            <a:endParaRPr lang="es-ES_tradnl" sz="1600" dirty="0" smtClean="0"/>
          </a:p>
        </p:txBody>
      </p:sp>
    </p:spTree>
    <p:extLst>
      <p:ext uri="{BB962C8B-B14F-4D97-AF65-F5344CB8AC3E}">
        <p14:creationId xmlns:p14="http://schemas.microsoft.com/office/powerpoint/2010/main" val="27593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24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sp>
        <p:nvSpPr>
          <p:cNvPr id="12" name="TextBox 18"/>
          <p:cNvSpPr txBox="1"/>
          <p:nvPr/>
        </p:nvSpPr>
        <p:spPr>
          <a:xfrm>
            <a:off x="230833" y="3142021"/>
            <a:ext cx="814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300"/>
              </a:spcAft>
              <a:buClr>
                <a:schemeClr val="tx2"/>
              </a:buClr>
            </a:pPr>
            <a:r>
              <a:rPr lang="es-ES_tradnl" sz="4000" b="1" dirty="0" err="1" smtClean="0"/>
              <a:t>Thanks</a:t>
            </a:r>
            <a:r>
              <a:rPr lang="es-ES_tradnl" sz="4000" b="1" dirty="0" smtClean="0"/>
              <a:t> </a:t>
            </a:r>
            <a:r>
              <a:rPr lang="es-ES_tradnl" sz="4000" b="1" dirty="0" err="1" smtClean="0"/>
              <a:t>for</a:t>
            </a:r>
            <a:r>
              <a:rPr lang="es-ES_tradnl" sz="4000" b="1" dirty="0" smtClean="0"/>
              <a:t> </a:t>
            </a:r>
            <a:r>
              <a:rPr lang="es-ES_tradnl" sz="4000" b="1" dirty="0" err="1" smtClean="0"/>
              <a:t>your</a:t>
            </a:r>
            <a:r>
              <a:rPr lang="es-ES_tradnl" sz="4000" b="1" dirty="0" smtClean="0"/>
              <a:t> </a:t>
            </a:r>
            <a:r>
              <a:rPr lang="es-ES_tradnl" sz="4000" b="1" dirty="0" err="1" smtClean="0"/>
              <a:t>attention</a:t>
            </a:r>
            <a:r>
              <a:rPr lang="es-ES_tradnl" sz="4000" b="1" dirty="0" smtClean="0"/>
              <a:t>!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2000232" y="142852"/>
            <a:ext cx="700092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Questions</a:t>
            </a:r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s-E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44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Meccano</a:t>
            </a: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Method</a:t>
            </a:r>
            <a:endParaRPr lang="es-E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Surface </a:t>
            </a:r>
            <a:r>
              <a:rPr lang="es-ES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Parameterization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3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sp>
        <p:nvSpPr>
          <p:cNvPr id="11" name="TextBox 18"/>
          <p:cNvSpPr txBox="1"/>
          <p:nvPr/>
        </p:nvSpPr>
        <p:spPr>
          <a:xfrm>
            <a:off x="664685" y="1296765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just">
              <a:buClr>
                <a:schemeClr val="tx2"/>
              </a:buClr>
              <a:buFont typeface="+mj-lt"/>
              <a:buAutoNum type="arabicPeriod"/>
            </a:pPr>
            <a:r>
              <a:rPr lang="es-ES_tradnl" sz="2000" b="1" dirty="0" err="1" smtClean="0"/>
              <a:t>Map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physical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boundary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surface</a:t>
            </a:r>
            <a:r>
              <a:rPr lang="es-ES_tradnl" sz="2000" b="1" dirty="0" smtClean="0"/>
              <a:t> to </a:t>
            </a:r>
            <a:r>
              <a:rPr lang="es-ES_tradnl" sz="2000" b="1" dirty="0" err="1" smtClean="0"/>
              <a:t>meccano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boundary</a:t>
            </a:r>
            <a:endParaRPr lang="es-ES_tradnl" sz="2000" b="1" dirty="0" smtClean="0"/>
          </a:p>
        </p:txBody>
      </p:sp>
      <p:sp>
        <p:nvSpPr>
          <p:cNvPr id="15" name="CuadroTexto 14"/>
          <p:cNvSpPr txBox="1"/>
          <p:nvPr/>
        </p:nvSpPr>
        <p:spPr>
          <a:xfrm>
            <a:off x="2167524" y="4316859"/>
            <a:ext cx="2148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(a) </a:t>
            </a:r>
            <a:r>
              <a:rPr lang="es-ES_tradnl" sz="1400" dirty="0" err="1"/>
              <a:t>s</a:t>
            </a:r>
            <a:r>
              <a:rPr lang="es-ES_tradnl" sz="1400" dirty="0" err="1" smtClean="0"/>
              <a:t>olid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boundary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surfaces</a:t>
            </a:r>
            <a:endParaRPr lang="es-ES" sz="1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500694" y="5621651"/>
            <a:ext cx="1892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(b) </a:t>
            </a:r>
            <a:r>
              <a:rPr lang="es-ES_tradnl" sz="1400" dirty="0" err="1" smtClean="0"/>
              <a:t>parametric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domain</a:t>
            </a:r>
            <a:endParaRPr lang="es-ES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63" y="1902451"/>
            <a:ext cx="3872362" cy="241559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6651" y="3882461"/>
            <a:ext cx="3866703" cy="1739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Meccano</a:t>
            </a: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Method</a:t>
            </a:r>
            <a:endParaRPr lang="es-E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Surface Capture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4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sp>
        <p:nvSpPr>
          <p:cNvPr id="11" name="TextBox 18"/>
          <p:cNvSpPr txBox="1"/>
          <p:nvPr/>
        </p:nvSpPr>
        <p:spPr>
          <a:xfrm>
            <a:off x="664685" y="1296765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>
              <a:buClr>
                <a:schemeClr val="tx2"/>
              </a:buClr>
              <a:buFont typeface="+mj-lt"/>
              <a:buAutoNum type="arabicPeriod" startAt="2"/>
            </a:pPr>
            <a:r>
              <a:rPr lang="es-ES_tradnl" sz="2000" b="1" dirty="0" err="1" smtClean="0"/>
              <a:t>Mesh</a:t>
            </a:r>
            <a:r>
              <a:rPr lang="es-ES_tradnl" sz="2000" b="1" dirty="0" smtClean="0"/>
              <a:t> and refine </a:t>
            </a:r>
            <a:r>
              <a:rPr lang="es-ES_tradnl" sz="2000" b="1" dirty="0" err="1" smtClean="0"/>
              <a:t>the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meccano</a:t>
            </a:r>
            <a:r>
              <a:rPr lang="es-ES_tradnl" sz="2000" b="1" dirty="0" smtClean="0"/>
              <a:t> to capture </a:t>
            </a:r>
            <a:r>
              <a:rPr lang="es-ES_tradnl" sz="2000" b="1" dirty="0" err="1" smtClean="0"/>
              <a:t>solid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surfaces</a:t>
            </a:r>
            <a:endParaRPr lang="es-ES_tradnl" sz="2000" b="1" dirty="0" smtClean="0"/>
          </a:p>
        </p:txBody>
      </p:sp>
      <p:sp>
        <p:nvSpPr>
          <p:cNvPr id="15" name="CuadroTexto 14"/>
          <p:cNvSpPr txBox="1"/>
          <p:nvPr/>
        </p:nvSpPr>
        <p:spPr>
          <a:xfrm>
            <a:off x="2000232" y="4286545"/>
            <a:ext cx="207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(a) </a:t>
            </a:r>
            <a:r>
              <a:rPr lang="es-ES_tradnl" sz="1400" dirty="0" err="1"/>
              <a:t>r</a:t>
            </a:r>
            <a:r>
              <a:rPr lang="es-ES_tradnl" sz="1400" dirty="0" err="1" smtClean="0"/>
              <a:t>efined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meccano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mesh</a:t>
            </a:r>
            <a:endParaRPr lang="es-ES" sz="1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716567" y="5717874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(b) </a:t>
            </a:r>
            <a:r>
              <a:rPr lang="es-ES_tradnl" sz="1400" dirty="0" err="1"/>
              <a:t>s</a:t>
            </a:r>
            <a:r>
              <a:rPr lang="es-ES_tradnl" sz="1400" dirty="0" err="1" smtClean="0"/>
              <a:t>olid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mesh</a:t>
            </a:r>
            <a:endParaRPr lang="es-ES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357" y="2059094"/>
            <a:ext cx="4016088" cy="21505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2195" y="3192170"/>
            <a:ext cx="3792803" cy="24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2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697" y="3164343"/>
            <a:ext cx="3846300" cy="2556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Meccano</a:t>
            </a: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Method</a:t>
            </a:r>
            <a:endParaRPr lang="es-E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Inner</a:t>
            </a:r>
            <a:r>
              <a:rPr lang="es-ES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Nodes</a:t>
            </a:r>
            <a:r>
              <a:rPr lang="es-ES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Location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5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sp>
        <p:nvSpPr>
          <p:cNvPr id="11" name="TextBox 18"/>
          <p:cNvSpPr txBox="1"/>
          <p:nvPr/>
        </p:nvSpPr>
        <p:spPr>
          <a:xfrm>
            <a:off x="664685" y="1296765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>
              <a:buClr>
                <a:schemeClr val="tx2"/>
              </a:buClr>
              <a:buFont typeface="+mj-lt"/>
              <a:buAutoNum type="arabicPeriod" startAt="3"/>
            </a:pPr>
            <a:r>
              <a:rPr lang="es-ES_tradnl" sz="2000" b="1" dirty="0" err="1" smtClean="0"/>
              <a:t>Apply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Coons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patches</a:t>
            </a:r>
            <a:r>
              <a:rPr lang="es-ES_tradnl" sz="2000" b="1" dirty="0" smtClean="0"/>
              <a:t> to </a:t>
            </a:r>
            <a:r>
              <a:rPr lang="es-ES_tradnl" sz="2000" b="1" dirty="0" err="1" smtClean="0"/>
              <a:t>get</a:t>
            </a:r>
            <a:r>
              <a:rPr lang="es-ES_tradnl" sz="2000" b="1" dirty="0" smtClean="0"/>
              <a:t> a </a:t>
            </a:r>
            <a:r>
              <a:rPr lang="es-ES_tradnl" sz="2000" b="1" dirty="0" err="1" smtClean="0"/>
              <a:t>reasonable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location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for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inner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nodes</a:t>
            </a:r>
            <a:endParaRPr lang="es-ES_tradnl" sz="2000" b="1" dirty="0" smtClean="0"/>
          </a:p>
        </p:txBody>
      </p:sp>
      <p:sp>
        <p:nvSpPr>
          <p:cNvPr id="15" name="CuadroTexto 14"/>
          <p:cNvSpPr txBox="1"/>
          <p:nvPr/>
        </p:nvSpPr>
        <p:spPr>
          <a:xfrm>
            <a:off x="1381875" y="4288896"/>
            <a:ext cx="282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(a) </a:t>
            </a:r>
            <a:r>
              <a:rPr lang="es-ES_tradnl" sz="1400" dirty="0" err="1" smtClean="0"/>
              <a:t>solid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mesh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before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Coons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patches</a:t>
            </a:r>
            <a:endParaRPr lang="es-ES" sz="1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724128" y="5688698"/>
            <a:ext cx="279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(b) </a:t>
            </a:r>
            <a:r>
              <a:rPr lang="es-ES_tradnl" sz="1400" dirty="0" err="1" smtClean="0"/>
              <a:t>solid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mesh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after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Coons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patches</a:t>
            </a:r>
            <a:endParaRPr lang="es-ES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1700123"/>
            <a:ext cx="3960441" cy="260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3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Meccano</a:t>
            </a: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Method</a:t>
            </a:r>
            <a:endParaRPr lang="es-E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Untangle</a:t>
            </a:r>
            <a:r>
              <a:rPr lang="es-ES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s-ES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Smoothing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6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sp>
        <p:nvSpPr>
          <p:cNvPr id="11" name="TextBox 18"/>
          <p:cNvSpPr txBox="1"/>
          <p:nvPr/>
        </p:nvSpPr>
        <p:spPr>
          <a:xfrm>
            <a:off x="664685" y="1296765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>
              <a:buClr>
                <a:schemeClr val="tx2"/>
              </a:buClr>
              <a:buFont typeface="+mj-lt"/>
              <a:buAutoNum type="arabicPeriod" startAt="4"/>
            </a:pPr>
            <a:r>
              <a:rPr lang="es-ES_tradnl" sz="2000" b="1" dirty="0" err="1" smtClean="0"/>
              <a:t>Simultaneous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untangle</a:t>
            </a:r>
            <a:r>
              <a:rPr lang="es-ES_tradnl" sz="2000" b="1" dirty="0" smtClean="0"/>
              <a:t> and </a:t>
            </a:r>
            <a:r>
              <a:rPr lang="es-ES_tradnl" sz="2000" b="1" dirty="0" err="1" smtClean="0"/>
              <a:t>smoothing</a:t>
            </a:r>
            <a:r>
              <a:rPr lang="es-ES_tradnl" sz="2000" b="1" dirty="0" smtClean="0"/>
              <a:t> to </a:t>
            </a:r>
            <a:r>
              <a:rPr lang="es-ES_tradnl" sz="2000" b="1" dirty="0" err="1" smtClean="0"/>
              <a:t>get</a:t>
            </a:r>
            <a:r>
              <a:rPr lang="es-ES_tradnl" sz="2000" b="1" dirty="0" smtClean="0"/>
              <a:t> a </a:t>
            </a:r>
            <a:r>
              <a:rPr lang="es-ES_tradnl" sz="2000" b="1" dirty="0" err="1" smtClean="0"/>
              <a:t>valid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mesh</a:t>
            </a:r>
            <a:endParaRPr lang="es-ES_tradnl" sz="2000" b="1" dirty="0" smtClean="0"/>
          </a:p>
        </p:txBody>
      </p:sp>
      <p:sp>
        <p:nvSpPr>
          <p:cNvPr id="15" name="CuadroTexto 14"/>
          <p:cNvSpPr txBox="1"/>
          <p:nvPr/>
        </p:nvSpPr>
        <p:spPr>
          <a:xfrm>
            <a:off x="1741784" y="4428885"/>
            <a:ext cx="1791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(a) </a:t>
            </a:r>
            <a:r>
              <a:rPr lang="es-ES_tradnl" sz="1400" dirty="0" err="1" smtClean="0"/>
              <a:t>tangled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solid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mesh</a:t>
            </a:r>
            <a:endParaRPr lang="es-ES" sz="1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90" y="1696876"/>
            <a:ext cx="4024018" cy="267701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81" y="4104016"/>
            <a:ext cx="448095" cy="192955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5660143" y="5962463"/>
            <a:ext cx="3106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(b) </a:t>
            </a:r>
            <a:r>
              <a:rPr lang="es-ES_tradnl" sz="1400" dirty="0" err="1"/>
              <a:t>u</a:t>
            </a:r>
            <a:r>
              <a:rPr lang="es-ES_tradnl" sz="1400" dirty="0" err="1" smtClean="0"/>
              <a:t>ntangled</a:t>
            </a:r>
            <a:r>
              <a:rPr lang="es-ES_tradnl" sz="1400" dirty="0" smtClean="0"/>
              <a:t> and </a:t>
            </a:r>
            <a:r>
              <a:rPr lang="es-ES_tradnl" sz="1400" dirty="0" err="1" smtClean="0"/>
              <a:t>smoothed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solid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mesh</a:t>
            </a:r>
            <a:endParaRPr lang="es-ES" sz="14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9" y="3140968"/>
            <a:ext cx="4079469" cy="27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8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Meccano</a:t>
            </a:r>
            <a:r>
              <a:rPr lang="es-E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Method</a:t>
            </a:r>
            <a:endParaRPr lang="es-E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Resulting</a:t>
            </a:r>
            <a:r>
              <a:rPr lang="es-ES_tradnl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Volume</a:t>
            </a:r>
            <a:r>
              <a:rPr lang="es-ES_tradnl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Parameterization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7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sp>
        <p:nvSpPr>
          <p:cNvPr id="11" name="TextBox 18"/>
          <p:cNvSpPr txBox="1"/>
          <p:nvPr/>
        </p:nvSpPr>
        <p:spPr>
          <a:xfrm>
            <a:off x="664685" y="1296765"/>
            <a:ext cx="814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s-ES_tradnl" sz="2000" b="1" dirty="0" err="1" smtClean="0"/>
              <a:t>Volumetric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parameterization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from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uniform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structure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Kossascky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mesh</a:t>
            </a:r>
            <a:r>
              <a:rPr lang="es-ES_tradnl" sz="2000" b="1" dirty="0" smtClean="0"/>
              <a:t> to </a:t>
            </a:r>
            <a:r>
              <a:rPr lang="es-ES_tradnl" sz="2000" b="1" dirty="0" err="1" smtClean="0"/>
              <a:t>solid</a:t>
            </a:r>
            <a:r>
              <a:rPr lang="es-ES_tradnl" sz="2000" b="1" dirty="0" smtClean="0"/>
              <a:t> in </a:t>
            </a:r>
            <a:r>
              <a:rPr lang="es-ES_tradnl" sz="2000" b="1" dirty="0" err="1" smtClean="0"/>
              <a:t>physical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domain</a:t>
            </a:r>
            <a:endParaRPr lang="es-ES_tradnl" sz="2000" b="1" dirty="0" smtClean="0"/>
          </a:p>
        </p:txBody>
      </p:sp>
      <p:sp>
        <p:nvSpPr>
          <p:cNvPr id="15" name="CuadroTexto 14"/>
          <p:cNvSpPr txBox="1"/>
          <p:nvPr/>
        </p:nvSpPr>
        <p:spPr>
          <a:xfrm>
            <a:off x="1331640" y="4933872"/>
            <a:ext cx="2938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(a) </a:t>
            </a:r>
            <a:r>
              <a:rPr lang="es-ES_tradnl" sz="1400" dirty="0" err="1" smtClean="0"/>
              <a:t>uniform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Kossascky</a:t>
            </a:r>
            <a:r>
              <a:rPr lang="es-ES_tradnl" sz="1400" dirty="0" smtClean="0"/>
              <a:t>  </a:t>
            </a:r>
            <a:r>
              <a:rPr lang="es-ES_tradnl" sz="1400" dirty="0" err="1" smtClean="0"/>
              <a:t>meccano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mesh</a:t>
            </a:r>
            <a:endParaRPr lang="es-ES" sz="1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580112" y="5073145"/>
            <a:ext cx="2587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(b) </a:t>
            </a:r>
            <a:r>
              <a:rPr lang="es-ES_tradnl" sz="1400" dirty="0" err="1"/>
              <a:t>s</a:t>
            </a:r>
            <a:r>
              <a:rPr lang="es-ES_tradnl" sz="1400" dirty="0" err="1" smtClean="0"/>
              <a:t>olid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mesh</a:t>
            </a:r>
            <a:r>
              <a:rPr lang="es-ES_tradnl" sz="1400" dirty="0" smtClean="0"/>
              <a:t> in </a:t>
            </a:r>
            <a:r>
              <a:rPr lang="es-ES_tradnl" sz="1400" dirty="0" err="1" smtClean="0"/>
              <a:t>physical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domain</a:t>
            </a:r>
            <a:endParaRPr lang="es-ES" sz="1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50" y="2708920"/>
            <a:ext cx="4034957" cy="217306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414" y="2256871"/>
            <a:ext cx="4117742" cy="274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9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Tetrahedral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Mesh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Smoothing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Inner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Node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Smoothing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8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sp>
        <p:nvSpPr>
          <p:cNvPr id="337" name="TextBox 18"/>
          <p:cNvSpPr txBox="1"/>
          <p:nvPr/>
        </p:nvSpPr>
        <p:spPr>
          <a:xfrm>
            <a:off x="755576" y="1311474"/>
            <a:ext cx="81439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s-ES_tradnl" sz="2000" b="1" dirty="0" smtClean="0"/>
              <a:t> </a:t>
            </a:r>
            <a:r>
              <a:rPr lang="es-ES_tradnl" sz="2000" b="1" dirty="0" err="1" smtClean="0"/>
              <a:t>Unconstrained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optimization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problem</a:t>
            </a:r>
            <a:r>
              <a:rPr lang="es-ES_tradnl" sz="2000" b="1" dirty="0" smtClean="0"/>
              <a:t> in 3D </a:t>
            </a:r>
            <a:r>
              <a:rPr lang="es-ES_tradnl" sz="2000" b="1" dirty="0" err="1" smtClean="0"/>
              <a:t>physical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domain</a:t>
            </a:r>
            <a:endParaRPr lang="es-ES_tradnl" sz="2000" b="1" dirty="0" smtClean="0"/>
          </a:p>
          <a:p>
            <a:pPr marL="628650" lvl="1" indent="-171450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_tradnl" dirty="0" err="1"/>
              <a:t>Physical</a:t>
            </a:r>
            <a:r>
              <a:rPr lang="es-ES_tradnl" dirty="0"/>
              <a:t> </a:t>
            </a:r>
            <a:r>
              <a:rPr lang="es-ES_tradnl" dirty="0" err="1"/>
              <a:t>coordinates</a:t>
            </a:r>
            <a:r>
              <a:rPr lang="es-ES_tradnl" dirty="0"/>
              <a:t> as </a:t>
            </a:r>
            <a:r>
              <a:rPr lang="es-ES_tradnl" dirty="0" err="1"/>
              <a:t>optimization</a:t>
            </a:r>
            <a:r>
              <a:rPr lang="es-ES_tradnl" dirty="0"/>
              <a:t> variables</a:t>
            </a:r>
          </a:p>
          <a:p>
            <a:pPr marL="628650" lvl="1" indent="-171450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_tradnl" dirty="0" err="1"/>
              <a:t>Quality</a:t>
            </a:r>
            <a:r>
              <a:rPr lang="es-ES_tradnl" dirty="0"/>
              <a:t> </a:t>
            </a:r>
            <a:r>
              <a:rPr lang="es-ES_tradnl" dirty="0" err="1"/>
              <a:t>measurement</a:t>
            </a:r>
            <a:r>
              <a:rPr lang="es-ES_tradnl" dirty="0"/>
              <a:t> in </a:t>
            </a:r>
            <a:r>
              <a:rPr lang="es-ES_tradnl" dirty="0" err="1" smtClean="0"/>
              <a:t>physical</a:t>
            </a:r>
            <a:r>
              <a:rPr lang="es-ES_tradnl" dirty="0" smtClean="0"/>
              <a:t> </a:t>
            </a:r>
            <a:r>
              <a:rPr lang="es-ES_tradnl" dirty="0" err="1" smtClean="0"/>
              <a:t>domain</a:t>
            </a:r>
            <a:endParaRPr lang="es-ES_tradnl" dirty="0" smtClean="0"/>
          </a:p>
          <a:p>
            <a:pPr marL="628650" lvl="1" indent="-171450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s-ES_tradnl" sz="2000" b="1" dirty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s-ES_tradnl" sz="2000" b="1" dirty="0" smtClean="0"/>
              <a:t> </a:t>
            </a:r>
            <a:r>
              <a:rPr lang="es-ES_tradnl" sz="2000" b="1" dirty="0" err="1" smtClean="0"/>
              <a:t>Parametric</a:t>
            </a:r>
            <a:r>
              <a:rPr lang="es-ES_tradnl" sz="2000" b="1" dirty="0" smtClean="0"/>
              <a:t> </a:t>
            </a:r>
            <a:r>
              <a:rPr lang="es-ES_tradnl" sz="2000" b="1" i="1" dirty="0" err="1"/>
              <a:t>counterpart</a:t>
            </a:r>
            <a:r>
              <a:rPr lang="es-ES_tradnl" sz="2000" b="1" dirty="0"/>
              <a:t> as ideal </a:t>
            </a:r>
            <a:r>
              <a:rPr lang="es-ES_tradnl" sz="2000" b="1" dirty="0" smtClean="0"/>
              <a:t>             reduce </a:t>
            </a:r>
            <a:r>
              <a:rPr lang="es-ES_tradnl" sz="2000" b="1" dirty="0" err="1" smtClean="0"/>
              <a:t>the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distortion</a:t>
            </a:r>
            <a:endParaRPr lang="es-ES_tradnl" sz="2000" b="1" dirty="0" smtClean="0"/>
          </a:p>
          <a:p>
            <a:pPr algn="just">
              <a:buClr>
                <a:schemeClr val="tx2"/>
              </a:buClr>
            </a:pPr>
            <a:endParaRPr lang="es-ES_tradnl" sz="2000" b="1" dirty="0"/>
          </a:p>
          <a:p>
            <a:pPr algn="just">
              <a:buClr>
                <a:schemeClr val="tx2"/>
              </a:buClr>
            </a:pPr>
            <a:endParaRPr lang="es-ES_tradnl" sz="2000" b="1" dirty="0" smtClean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s-ES_tradnl" sz="2000" b="1" dirty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s-ES_tradnl" sz="2000" b="1" dirty="0" smtClean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s-ES_tradnl" sz="2000" b="1" dirty="0"/>
          </a:p>
          <a:p>
            <a:pPr algn="just">
              <a:buClr>
                <a:schemeClr val="tx2"/>
              </a:buClr>
            </a:pPr>
            <a:endParaRPr lang="es-ES_tradnl" sz="2000" b="1" dirty="0" smtClean="0"/>
          </a:p>
          <a:p>
            <a:pPr algn="just">
              <a:buClr>
                <a:schemeClr val="tx2"/>
              </a:buClr>
            </a:pPr>
            <a:endParaRPr lang="es-ES_tradnl" sz="2000" b="1" dirty="0"/>
          </a:p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endParaRPr lang="es-ES_tradnl" sz="2000" b="1" dirty="0" smtClean="0"/>
          </a:p>
          <a:p>
            <a:pPr algn="just">
              <a:buClr>
                <a:schemeClr val="tx2"/>
              </a:buClr>
            </a:pPr>
            <a:endParaRPr lang="es-ES_tradnl" sz="2000" b="1" dirty="0"/>
          </a:p>
        </p:txBody>
      </p:sp>
      <p:sp>
        <p:nvSpPr>
          <p:cNvPr id="338" name="CuadroTexto 337"/>
          <p:cNvSpPr txBox="1"/>
          <p:nvPr/>
        </p:nvSpPr>
        <p:spPr>
          <a:xfrm>
            <a:off x="1774699" y="5680512"/>
            <a:ext cx="1857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(a) </a:t>
            </a:r>
            <a:r>
              <a:rPr lang="es-ES_tradnl" sz="1400" dirty="0" err="1" smtClean="0"/>
              <a:t>before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optimization</a:t>
            </a:r>
            <a:endParaRPr lang="es-ES" sz="1400" dirty="0"/>
          </a:p>
        </p:txBody>
      </p:sp>
      <p:sp>
        <p:nvSpPr>
          <p:cNvPr id="339" name="CuadroTexto 338"/>
          <p:cNvSpPr txBox="1"/>
          <p:nvPr/>
        </p:nvSpPr>
        <p:spPr>
          <a:xfrm>
            <a:off x="6295668" y="5530146"/>
            <a:ext cx="1739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(b) </a:t>
            </a:r>
            <a:r>
              <a:rPr lang="es-ES_tradnl" sz="1400" dirty="0" err="1" smtClean="0"/>
              <a:t>after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optimization</a:t>
            </a:r>
            <a:endParaRPr lang="es-ES" sz="1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48095" cy="1929551"/>
          </a:xfrm>
          <a:prstGeom prst="rect">
            <a:avLst/>
          </a:prstGeom>
        </p:spPr>
      </p:pic>
      <p:sp>
        <p:nvSpPr>
          <p:cNvPr id="19" name="Flecha derecha 18"/>
          <p:cNvSpPr/>
          <p:nvPr/>
        </p:nvSpPr>
        <p:spPr>
          <a:xfrm>
            <a:off x="4566726" y="2643780"/>
            <a:ext cx="360040" cy="7200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875" y="3146483"/>
            <a:ext cx="3792803" cy="25232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149" y="3024153"/>
            <a:ext cx="3781455" cy="2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6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142984"/>
            <a:ext cx="461665" cy="52864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vert270"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142852"/>
            <a:ext cx="70009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Tetrahedral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Mesh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Smoothing</a:t>
            </a:r>
            <a:endParaRPr lang="es-E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Boundary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Node</a:t>
            </a: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Smoothing</a:t>
            </a:r>
            <a:r>
              <a:rPr lang="es-ES_tradnl" sz="20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ES_tradnl" sz="20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Parameterizations</a:t>
            </a:r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s-ES" sz="2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873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11th World Congress on Computational Mechanics (WCCM XI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). 20 – 26 July 2014.</a:t>
            </a:r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200"/>
              </a:spcAft>
            </a:pP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Tetrahedral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Mesh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Combining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Relocation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Local </a:t>
            </a:r>
            <a:r>
              <a:rPr lang="es-ES" sz="1200" b="1" dirty="0" err="1" smtClean="0">
                <a:latin typeface="Times New Roman" pitchFamily="18" charset="0"/>
                <a:cs typeface="Times New Roman" pitchFamily="18" charset="0"/>
              </a:rPr>
              <a:t>Refinement</a:t>
            </a:r>
            <a:r>
              <a:rPr lang="es-ES" sz="1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fld id="{9689EA98-2058-4442-BB9C-06407DA2A2AA}" type="slidenum">
              <a:rPr lang="es-ES" sz="1200" b="1" smtClean="0">
                <a:latin typeface="Times New Roman" pitchFamily="18" charset="0"/>
                <a:cs typeface="Times New Roman" pitchFamily="18" charset="0"/>
              </a:rPr>
              <a:pPr algn="r">
                <a:spcAft>
                  <a:spcPts val="200"/>
                </a:spcAft>
              </a:pPr>
              <a:t>9</a:t>
            </a:fld>
            <a:endParaRPr lang="es-E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51521" y="256493"/>
            <a:ext cx="3024336" cy="652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15" descr="ULPGCwhiteModi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2" y="320989"/>
            <a:ext cx="1001823" cy="523052"/>
          </a:xfrm>
          <a:prstGeom prst="rect">
            <a:avLst/>
          </a:prstGeom>
        </p:spPr>
      </p:pic>
      <p:pic>
        <p:nvPicPr>
          <p:cNvPr id="20" name="Picture 19" descr="USALMod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50" y="283214"/>
            <a:ext cx="638099" cy="597584"/>
          </a:xfrm>
          <a:prstGeom prst="rect">
            <a:avLst/>
          </a:prstGeom>
        </p:spPr>
      </p:pic>
      <p:pic>
        <p:nvPicPr>
          <p:cNvPr id="18" name="Picture 17" descr="UPCBTechModif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4" y="297558"/>
            <a:ext cx="1004674" cy="598603"/>
          </a:xfrm>
          <a:prstGeom prst="rect">
            <a:avLst/>
          </a:prstGeom>
        </p:spPr>
      </p:pic>
      <p:sp>
        <p:nvSpPr>
          <p:cNvPr id="11" name="TextBox 18"/>
          <p:cNvSpPr txBox="1"/>
          <p:nvPr/>
        </p:nvSpPr>
        <p:spPr>
          <a:xfrm>
            <a:off x="714348" y="1340768"/>
            <a:ext cx="8143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  <a:buFont typeface="Wingdings" pitchFamily="2" charset="2"/>
              <a:buChar char="§"/>
            </a:pPr>
            <a:r>
              <a:rPr lang="es-ES_tradnl" sz="2000" b="1" dirty="0" smtClean="0"/>
              <a:t> </a:t>
            </a:r>
            <a:r>
              <a:rPr lang="es-ES_tradnl" sz="2000" b="1" dirty="0" err="1" smtClean="0"/>
              <a:t>Exploit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mesh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parametrization</a:t>
            </a:r>
            <a:r>
              <a:rPr lang="es-ES_tradnl" sz="2000" b="1" dirty="0" smtClean="0"/>
              <a:t> to </a:t>
            </a:r>
            <a:r>
              <a:rPr lang="es-ES_tradnl" sz="2000" b="1" dirty="0" err="1" smtClean="0"/>
              <a:t>simplify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the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optimization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problem</a:t>
            </a:r>
            <a:endParaRPr lang="es-ES_tradnl" sz="2000" b="1" dirty="0" smtClean="0"/>
          </a:p>
          <a:p>
            <a:pPr algn="just">
              <a:buClr>
                <a:schemeClr val="tx2"/>
              </a:buClr>
            </a:pPr>
            <a:endParaRPr lang="es-ES_tradnl" sz="2000" b="1" dirty="0" smtClean="0"/>
          </a:p>
          <a:p>
            <a:pPr algn="just">
              <a:buClr>
                <a:schemeClr val="tx2"/>
              </a:buClr>
            </a:pPr>
            <a:endParaRPr lang="es-ES_tradnl" sz="2000" b="1" dirty="0" smtClean="0"/>
          </a:p>
          <a:p>
            <a:pPr algn="just">
              <a:buClr>
                <a:schemeClr val="tx2"/>
              </a:buClr>
            </a:pPr>
            <a:endParaRPr lang="es-ES_tradnl" sz="2000" b="1" dirty="0" smtClean="0"/>
          </a:p>
        </p:txBody>
      </p:sp>
      <p:sp>
        <p:nvSpPr>
          <p:cNvPr id="15" name="CuadroTexto 14"/>
          <p:cNvSpPr txBox="1"/>
          <p:nvPr/>
        </p:nvSpPr>
        <p:spPr>
          <a:xfrm>
            <a:off x="1593486" y="1912475"/>
            <a:ext cx="1850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600" b="1" dirty="0" smtClean="0"/>
              <a:t>3D (</a:t>
            </a:r>
            <a:r>
              <a:rPr lang="es-ES_tradnl" sz="1600" b="1" dirty="0" err="1" smtClean="0"/>
              <a:t>physical</a:t>
            </a:r>
            <a:r>
              <a:rPr lang="es-ES_tradnl" sz="1600" b="1" dirty="0" smtClean="0"/>
              <a:t>)</a:t>
            </a:r>
          </a:p>
          <a:p>
            <a:pPr algn="ctr"/>
            <a:r>
              <a:rPr lang="es-ES_tradnl" sz="1600" b="1" dirty="0" err="1" smtClean="0"/>
              <a:t>surface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constrained</a:t>
            </a:r>
            <a:endParaRPr lang="es-ES" sz="16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933963" y="1912475"/>
            <a:ext cx="2022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600" b="1" dirty="0" smtClean="0"/>
              <a:t>2D (</a:t>
            </a:r>
            <a:r>
              <a:rPr lang="es-ES_tradnl" sz="1600" b="1" dirty="0" err="1" smtClean="0"/>
              <a:t>parametric</a:t>
            </a:r>
            <a:r>
              <a:rPr lang="es-ES_tradnl" sz="1600" b="1" dirty="0" smtClean="0"/>
              <a:t>)</a:t>
            </a:r>
          </a:p>
          <a:p>
            <a:pPr algn="ctr"/>
            <a:r>
              <a:rPr lang="es-ES_tradnl" sz="1600" b="1" dirty="0" err="1" smtClean="0"/>
              <a:t>rectangle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constrained</a:t>
            </a:r>
            <a:endParaRPr lang="es-ES" sz="1600" b="1" dirty="0"/>
          </a:p>
        </p:txBody>
      </p:sp>
      <p:sp>
        <p:nvSpPr>
          <p:cNvPr id="19" name="Flecha derecha 18"/>
          <p:cNvSpPr/>
          <p:nvPr/>
        </p:nvSpPr>
        <p:spPr>
          <a:xfrm>
            <a:off x="3590014" y="2218400"/>
            <a:ext cx="2206122" cy="13048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3669140" y="1916832"/>
            <a:ext cx="1910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 err="1" smtClean="0"/>
              <a:t>mesh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parameterization</a:t>
            </a:r>
            <a:endParaRPr lang="es-ES" sz="1400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261" y="2850632"/>
            <a:ext cx="7616390" cy="2853488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1675431" y="4875112"/>
            <a:ext cx="1813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(a) </a:t>
            </a:r>
            <a:r>
              <a:rPr lang="es-ES_tradnl" sz="1400" dirty="0" err="1"/>
              <a:t>p</a:t>
            </a:r>
            <a:r>
              <a:rPr lang="es-ES_tradnl" sz="1400" dirty="0" err="1" smtClean="0"/>
              <a:t>arametric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domain</a:t>
            </a:r>
            <a:endParaRPr lang="es-ES_tradnl" sz="14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6143539" y="5630462"/>
            <a:ext cx="1603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(b) </a:t>
            </a:r>
            <a:r>
              <a:rPr lang="es-ES_tradnl" sz="1400" dirty="0" err="1" smtClean="0"/>
              <a:t>physical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domain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31320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3646</TotalTime>
  <Words>1500</Words>
  <Application>Microsoft Office PowerPoint</Application>
  <PresentationFormat>Presentación en pantalla (4:3)</PresentationFormat>
  <Paragraphs>305</Paragraphs>
  <Slides>24</Slides>
  <Notes>24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 Math</vt:lpstr>
      <vt:lpstr>Times New Roman</vt:lpstr>
      <vt:lpstr>Trebuchet MS</vt:lpstr>
      <vt:lpstr>Wingdings</vt:lpstr>
      <vt:lpstr>Office Theme</vt:lpstr>
      <vt:lpstr>Plantilla_IUSIANI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Invitada</dc:creator>
  <cp:lastModifiedBy>Administrador local AdminAna</cp:lastModifiedBy>
  <cp:revision>283</cp:revision>
  <dcterms:created xsi:type="dcterms:W3CDTF">2014-07-13T09:58:37Z</dcterms:created>
  <dcterms:modified xsi:type="dcterms:W3CDTF">2014-09-05T12:45:44Z</dcterms:modified>
</cp:coreProperties>
</file>