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73" r:id="rId1"/>
    <p:sldMasterId id="2147491716" r:id="rId2"/>
    <p:sldMasterId id="2147493269" r:id="rId3"/>
    <p:sldMasterId id="2147493309" r:id="rId4"/>
    <p:sldMasterId id="2147493323" r:id="rId5"/>
    <p:sldMasterId id="2147493337" r:id="rId6"/>
    <p:sldMasterId id="2147493350" r:id="rId7"/>
    <p:sldMasterId id="2147493363" r:id="rId8"/>
    <p:sldMasterId id="2147493441" r:id="rId9"/>
    <p:sldMasterId id="2147493582" r:id="rId10"/>
  </p:sldMasterIdLst>
  <p:notesMasterIdLst>
    <p:notesMasterId r:id="rId53"/>
  </p:notesMasterIdLst>
  <p:handoutMasterIdLst>
    <p:handoutMasterId r:id="rId54"/>
  </p:handoutMasterIdLst>
  <p:sldIdLst>
    <p:sldId id="1377" r:id="rId11"/>
    <p:sldId id="1500" r:id="rId12"/>
    <p:sldId id="1544" r:id="rId13"/>
    <p:sldId id="1685" r:id="rId14"/>
    <p:sldId id="1687" r:id="rId15"/>
    <p:sldId id="1545" r:id="rId16"/>
    <p:sldId id="1686" r:id="rId17"/>
    <p:sldId id="1599" r:id="rId18"/>
    <p:sldId id="1615" r:id="rId19"/>
    <p:sldId id="1530" r:id="rId20"/>
    <p:sldId id="1555" r:id="rId21"/>
    <p:sldId id="1353" r:id="rId22"/>
    <p:sldId id="1614" r:id="rId23"/>
    <p:sldId id="1547" r:id="rId24"/>
    <p:sldId id="1617" r:id="rId25"/>
    <p:sldId id="1618" r:id="rId26"/>
    <p:sldId id="1550" r:id="rId27"/>
    <p:sldId id="1552" r:id="rId28"/>
    <p:sldId id="1553" r:id="rId29"/>
    <p:sldId id="1616" r:id="rId30"/>
    <p:sldId id="1624" r:id="rId31"/>
    <p:sldId id="1691" r:id="rId32"/>
    <p:sldId id="1690" r:id="rId33"/>
    <p:sldId id="1625" r:id="rId34"/>
    <p:sldId id="1626" r:id="rId35"/>
    <p:sldId id="1628" r:id="rId36"/>
    <p:sldId id="1629" r:id="rId37"/>
    <p:sldId id="1631" r:id="rId38"/>
    <p:sldId id="1632" r:id="rId39"/>
    <p:sldId id="1682" r:id="rId40"/>
    <p:sldId id="1639" r:id="rId41"/>
    <p:sldId id="1680" r:id="rId42"/>
    <p:sldId id="1683" r:id="rId43"/>
    <p:sldId id="1684" r:id="rId44"/>
    <p:sldId id="1688" r:id="rId45"/>
    <p:sldId id="1693" r:id="rId46"/>
    <p:sldId id="1621" r:id="rId47"/>
    <p:sldId id="1689" r:id="rId48"/>
    <p:sldId id="1695" r:id="rId49"/>
    <p:sldId id="1692" r:id="rId50"/>
    <p:sldId id="1694" r:id="rId51"/>
    <p:sldId id="1696" r:id="rId52"/>
  </p:sldIdLst>
  <p:sldSz cx="9906000" cy="6858000" type="A4"/>
  <p:notesSz cx="7099300" cy="10234613"/>
  <p:custDataLst>
    <p:tags r:id="rId55"/>
  </p:custDataLst>
  <p:defaultTextStyle>
    <a:defPPr>
      <a:defRPr lang="en-US"/>
    </a:defPPr>
    <a:lvl1pPr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1pPr>
    <a:lvl2pPr marL="456964"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2pPr>
    <a:lvl3pPr marL="913928"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3pPr>
    <a:lvl4pPr marL="1370891"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4pPr>
    <a:lvl5pPr marL="1827855"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5pPr>
    <a:lvl6pPr marL="2284820" algn="l" defTabSz="913928" rtl="0" eaLnBrk="1" latinLnBrk="0" hangingPunct="1">
      <a:defRPr kumimoji="1" sz="4000" kern="1200">
        <a:solidFill>
          <a:srgbClr val="FFFF00"/>
        </a:solidFill>
        <a:latin typeface="Times New Roman" pitchFamily="18" charset="0"/>
        <a:ea typeface="+mn-ea"/>
        <a:cs typeface="+mn-cs"/>
      </a:defRPr>
    </a:lvl6pPr>
    <a:lvl7pPr marL="2741787" algn="l" defTabSz="913928" rtl="0" eaLnBrk="1" latinLnBrk="0" hangingPunct="1">
      <a:defRPr kumimoji="1" sz="4000" kern="1200">
        <a:solidFill>
          <a:srgbClr val="FFFF00"/>
        </a:solidFill>
        <a:latin typeface="Times New Roman" pitchFamily="18" charset="0"/>
        <a:ea typeface="+mn-ea"/>
        <a:cs typeface="+mn-cs"/>
      </a:defRPr>
    </a:lvl7pPr>
    <a:lvl8pPr marL="3198747" algn="l" defTabSz="913928" rtl="0" eaLnBrk="1" latinLnBrk="0" hangingPunct="1">
      <a:defRPr kumimoji="1" sz="4000" kern="1200">
        <a:solidFill>
          <a:srgbClr val="FFFF00"/>
        </a:solidFill>
        <a:latin typeface="Times New Roman" pitchFamily="18" charset="0"/>
        <a:ea typeface="+mn-ea"/>
        <a:cs typeface="+mn-cs"/>
      </a:defRPr>
    </a:lvl8pPr>
    <a:lvl9pPr marL="3655711" algn="l" defTabSz="913928" rtl="0" eaLnBrk="1" latinLnBrk="0" hangingPunct="1">
      <a:defRPr kumimoji="1" sz="40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383"/>
    <a:srgbClr val="CCFFFF"/>
    <a:srgbClr val="000000"/>
    <a:srgbClr val="0000FF"/>
    <a:srgbClr val="CC66FF"/>
    <a:srgbClr val="956309"/>
    <a:srgbClr val="009900"/>
    <a:srgbClr val="21FF85"/>
    <a:srgbClr val="DEEDDD"/>
    <a:srgbClr val="824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5" autoAdjust="0"/>
    <p:restoredTop sz="94687" autoAdjust="0"/>
  </p:normalViewPr>
  <p:slideViewPr>
    <p:cSldViewPr snapToGrid="0">
      <p:cViewPr varScale="1">
        <p:scale>
          <a:sx n="78" d="100"/>
          <a:sy n="78" d="100"/>
        </p:scale>
        <p:origin x="-738" y="-96"/>
      </p:cViewPr>
      <p:guideLst>
        <p:guide orient="horz" pos="1416"/>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p:scale>
          <a:sx n="100" d="100"/>
          <a:sy n="100" d="100"/>
        </p:scale>
        <p:origin x="-1622" y="-58"/>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52099-9459-C149-A378-4A7DEEAE8371}"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s-ES"/>
        </a:p>
      </dgm:t>
    </dgm:pt>
    <dgm:pt modelId="{1873C89B-05C5-5144-82EF-A9D5486AE47D}">
      <dgm:prSet custT="1">
        <dgm:style>
          <a:lnRef idx="2">
            <a:schemeClr val="accent1">
              <a:shade val="50000"/>
            </a:schemeClr>
          </a:lnRef>
          <a:fillRef idx="1">
            <a:schemeClr val="accent1"/>
          </a:fillRef>
          <a:effectRef idx="0">
            <a:schemeClr val="accent1"/>
          </a:effectRef>
          <a:fontRef idx="minor">
            <a:schemeClr val="lt1"/>
          </a:fontRef>
        </dgm:style>
      </dgm:prSet>
      <dgm:spPr>
        <a:xfrm>
          <a:off x="1085814" y="740623"/>
          <a:ext cx="3253501" cy="829378"/>
        </a:xfrm>
        <a:solidFill>
          <a:srgbClr val="4B89D0"/>
        </a:solidFill>
        <a:ln w="25400" cap="flat" cmpd="sng" algn="ctr">
          <a:solidFill>
            <a:srgbClr val="4B89D0">
              <a:shade val="50000"/>
            </a:srgbClr>
          </a:solidFill>
          <a:prstDash val="solid"/>
        </a:ln>
        <a:effectLst/>
      </dgm:spPr>
      <dgm:t>
        <a:bodyPr/>
        <a:lstStyle/>
        <a:p>
          <a:pPr rtl="0"/>
          <a:r>
            <a:rPr lang="en-US" sz="1600" dirty="0" smtClean="0">
              <a:latin typeface="Calibri" pitchFamily="34" charset="0"/>
            </a:rPr>
            <a:t>Parameterization of the        solid surface</a:t>
          </a:r>
          <a:endParaRPr lang="en-US" sz="1600" dirty="0">
            <a:solidFill>
              <a:srgbClr val="FFFFFF"/>
            </a:solidFill>
            <a:latin typeface="Calibri" pitchFamily="34" charset="0"/>
            <a:ea typeface="+mn-ea"/>
            <a:cs typeface="+mn-cs"/>
          </a:endParaRPr>
        </a:p>
      </dgm:t>
    </dgm:pt>
    <dgm:pt modelId="{B45CFDAB-9B30-1B4D-967A-2CBA880A01F4}" type="parTrans" cxnId="{F1DC3BBC-0AF9-BF48-A884-627E9D8D93ED}">
      <dgm:prSet/>
      <dgm:spPr/>
      <dgm:t>
        <a:bodyPr/>
        <a:lstStyle/>
        <a:p>
          <a:endParaRPr lang="es-ES"/>
        </a:p>
      </dgm:t>
    </dgm:pt>
    <dgm:pt modelId="{970AB8C5-0A83-864D-ADFA-BE62AA5F01BF}" type="sibTrans" cxnId="{F1DC3BBC-0AF9-BF48-A884-627E9D8D93ED}">
      <dgm:prSet/>
      <dgm:spPr/>
      <dgm:t>
        <a:bodyPr/>
        <a:lstStyle/>
        <a:p>
          <a:endParaRPr lang="es-ES"/>
        </a:p>
      </dgm:t>
    </dgm:pt>
    <dgm:pt modelId="{F752F59E-CFFD-7B49-91A6-FEBECFCC98CF}">
      <dgm:prSet custT="1">
        <dgm:style>
          <a:lnRef idx="2">
            <a:schemeClr val="accent1">
              <a:shade val="50000"/>
            </a:schemeClr>
          </a:lnRef>
          <a:fillRef idx="1">
            <a:schemeClr val="accent1"/>
          </a:fillRef>
          <a:effectRef idx="0">
            <a:schemeClr val="accent1"/>
          </a:effectRef>
          <a:fontRef idx="minor">
            <a:schemeClr val="lt1"/>
          </a:fontRef>
        </dgm:style>
      </dgm:prSet>
      <dgm:spPr>
        <a:xfrm>
          <a:off x="1112813" y="1660688"/>
          <a:ext cx="3161358" cy="647759"/>
        </a:xfrm>
        <a:solidFill>
          <a:srgbClr val="4B89D0"/>
        </a:solidFill>
        <a:ln w="25400" cap="flat" cmpd="sng" algn="ctr">
          <a:solidFill>
            <a:srgbClr val="4B89D0">
              <a:shade val="50000"/>
            </a:srgbClr>
          </a:solidFill>
          <a:prstDash val="solid"/>
        </a:ln>
        <a:effectLst/>
      </dgm:spPr>
      <dgm:t>
        <a:bodyPr/>
        <a:lstStyle/>
        <a:p>
          <a:pPr rtl="0"/>
          <a:r>
            <a:rPr lang="en-US" sz="1600" dirty="0" smtClean="0">
              <a:solidFill>
                <a:srgbClr val="FFFFFF"/>
              </a:solidFill>
              <a:latin typeface="Calibri"/>
              <a:ea typeface="+mn-ea"/>
              <a:cs typeface="+mn-cs"/>
            </a:rPr>
            <a:t>Coarse tetrahedral mesh         of the meccano</a:t>
          </a:r>
          <a:endParaRPr lang="en-US" sz="1600" dirty="0">
            <a:solidFill>
              <a:srgbClr val="FFFFFF"/>
            </a:solidFill>
            <a:latin typeface="Calibri"/>
            <a:ea typeface="+mn-ea"/>
            <a:cs typeface="+mn-cs"/>
          </a:endParaRPr>
        </a:p>
      </dgm:t>
    </dgm:pt>
    <dgm:pt modelId="{9D4BC281-1DB3-6546-952A-9A64AEFE4473}" type="parTrans" cxnId="{24C4767F-F37A-F243-8DFC-00707A4B4F89}">
      <dgm:prSet/>
      <dgm:spPr/>
      <dgm:t>
        <a:bodyPr/>
        <a:lstStyle/>
        <a:p>
          <a:endParaRPr lang="es-ES"/>
        </a:p>
      </dgm:t>
    </dgm:pt>
    <dgm:pt modelId="{37301FC4-9EAE-4E42-84A0-5E17DA84DEB8}" type="sibTrans" cxnId="{24C4767F-F37A-F243-8DFC-00707A4B4F89}">
      <dgm:prSet/>
      <dgm:spPr/>
      <dgm:t>
        <a:bodyPr/>
        <a:lstStyle/>
        <a:p>
          <a:endParaRPr lang="es-ES"/>
        </a:p>
      </dgm:t>
    </dgm:pt>
    <dgm:pt modelId="{496AE82D-B06B-B84F-925E-CDD6689259B0}">
      <dgm:prSet custT="1">
        <dgm:style>
          <a:lnRef idx="2">
            <a:schemeClr val="accent1">
              <a:shade val="50000"/>
            </a:schemeClr>
          </a:lnRef>
          <a:fillRef idx="1">
            <a:schemeClr val="accent1"/>
          </a:fillRef>
          <a:effectRef idx="0">
            <a:schemeClr val="accent1"/>
          </a:effectRef>
          <a:fontRef idx="minor">
            <a:schemeClr val="lt1"/>
          </a:fontRef>
        </dgm:style>
      </dgm:prSet>
      <dgm:spPr>
        <a:xfrm>
          <a:off x="1112813" y="2399134"/>
          <a:ext cx="3146006" cy="647759"/>
        </a:xfrm>
        <a:solidFill>
          <a:srgbClr val="4B89D0"/>
        </a:solidFill>
        <a:ln w="25400" cap="flat" cmpd="sng" algn="ctr">
          <a:solidFill>
            <a:srgbClr val="4B89D0">
              <a:shade val="50000"/>
            </a:srgbClr>
          </a:solidFill>
          <a:prstDash val="solid"/>
        </a:ln>
        <a:effectLst/>
      </dgm:spPr>
      <dgm:t>
        <a:bodyPr/>
        <a:lstStyle/>
        <a:p>
          <a:pPr rtl="0"/>
          <a:r>
            <a:rPr lang="en-US" sz="1600" dirty="0" smtClean="0">
              <a:solidFill>
                <a:srgbClr val="FFFFFF"/>
              </a:solidFill>
              <a:latin typeface="Calibri"/>
              <a:ea typeface="+mn-ea"/>
              <a:cs typeface="+mn-cs"/>
            </a:rPr>
            <a:t>Solid boundary approximation</a:t>
          </a:r>
          <a:endParaRPr lang="en-US" sz="1600" dirty="0">
            <a:solidFill>
              <a:srgbClr val="FFFFFF"/>
            </a:solidFill>
            <a:latin typeface="Calibri"/>
            <a:ea typeface="+mn-ea"/>
            <a:cs typeface="+mn-cs"/>
          </a:endParaRPr>
        </a:p>
      </dgm:t>
    </dgm:pt>
    <dgm:pt modelId="{5E5D7357-C154-AE41-BF25-ACC3F4C6B8B5}" type="parTrans" cxnId="{EEDF4DC8-8097-8D42-81D6-9F3D30AF522A}">
      <dgm:prSet/>
      <dgm:spPr/>
      <dgm:t>
        <a:bodyPr/>
        <a:lstStyle/>
        <a:p>
          <a:endParaRPr lang="es-ES"/>
        </a:p>
      </dgm:t>
    </dgm:pt>
    <dgm:pt modelId="{7FAF4ACC-7A32-B04B-95F8-F52CB206A824}" type="sibTrans" cxnId="{EEDF4DC8-8097-8D42-81D6-9F3D30AF522A}">
      <dgm:prSet/>
      <dgm:spPr/>
      <dgm:t>
        <a:bodyPr/>
        <a:lstStyle/>
        <a:p>
          <a:endParaRPr lang="es-ES"/>
        </a:p>
      </dgm:t>
    </dgm:pt>
    <dgm:pt modelId="{8B50C791-16D4-8745-B009-BE0373C9B55C}">
      <dgm:prSet custT="1">
        <dgm:style>
          <a:lnRef idx="2">
            <a:schemeClr val="accent1">
              <a:shade val="50000"/>
            </a:schemeClr>
          </a:lnRef>
          <a:fillRef idx="1">
            <a:schemeClr val="accent1"/>
          </a:fillRef>
          <a:effectRef idx="0">
            <a:schemeClr val="accent1"/>
          </a:effectRef>
          <a:fontRef idx="minor">
            <a:schemeClr val="lt1"/>
          </a:fontRef>
        </dgm:style>
      </dgm:prSet>
      <dgm:spPr>
        <a:xfrm>
          <a:off x="1104533" y="3134392"/>
          <a:ext cx="3179462" cy="647759"/>
        </a:xfrm>
        <a:solidFill>
          <a:srgbClr val="4B89D0"/>
        </a:solidFill>
        <a:ln w="25400" cap="flat" cmpd="sng" algn="ctr">
          <a:solidFill>
            <a:srgbClr val="4B89D0">
              <a:shade val="50000"/>
            </a:srgbClr>
          </a:solidFill>
          <a:prstDash val="solid"/>
        </a:ln>
        <a:effectLst/>
      </dgm:spPr>
      <dgm:t>
        <a:bodyPr/>
        <a:lstStyle/>
        <a:p>
          <a:pPr rtl="0"/>
          <a:r>
            <a:rPr lang="en-US" sz="1600" dirty="0" smtClean="0">
              <a:solidFill>
                <a:srgbClr val="FFFFFF"/>
              </a:solidFill>
              <a:latin typeface="Calibri"/>
              <a:ea typeface="+mn-ea"/>
              <a:cs typeface="+mn-cs"/>
            </a:rPr>
            <a:t>Inner node relocation</a:t>
          </a:r>
          <a:endParaRPr lang="en-US" sz="1600" dirty="0">
            <a:solidFill>
              <a:srgbClr val="FFFFFF"/>
            </a:solidFill>
            <a:latin typeface="Calibri"/>
            <a:ea typeface="+mn-ea"/>
            <a:cs typeface="+mn-cs"/>
          </a:endParaRPr>
        </a:p>
      </dgm:t>
    </dgm:pt>
    <dgm:pt modelId="{B5E734AA-C2A8-9840-8BC9-0C5FDFAD87B3}" type="parTrans" cxnId="{BE64F525-6FFB-1040-AC94-1C36AAFE60D7}">
      <dgm:prSet/>
      <dgm:spPr/>
      <dgm:t>
        <a:bodyPr/>
        <a:lstStyle/>
        <a:p>
          <a:endParaRPr lang="es-ES"/>
        </a:p>
      </dgm:t>
    </dgm:pt>
    <dgm:pt modelId="{A4F0323C-DD70-8C42-B317-8A48D0CFC334}" type="sibTrans" cxnId="{BE64F525-6FFB-1040-AC94-1C36AAFE60D7}">
      <dgm:prSet/>
      <dgm:spPr/>
      <dgm:t>
        <a:bodyPr/>
        <a:lstStyle/>
        <a:p>
          <a:endParaRPr lang="es-ES"/>
        </a:p>
      </dgm:t>
    </dgm:pt>
    <dgm:pt modelId="{A4995DA8-DBB9-8848-8B28-BC2345C48B53}">
      <dgm:prSet custT="1">
        <dgm:style>
          <a:lnRef idx="2">
            <a:schemeClr val="accent1">
              <a:shade val="50000"/>
            </a:schemeClr>
          </a:lnRef>
          <a:fillRef idx="1">
            <a:schemeClr val="accent1"/>
          </a:fillRef>
          <a:effectRef idx="0">
            <a:schemeClr val="accent1"/>
          </a:effectRef>
          <a:fontRef idx="minor">
            <a:schemeClr val="lt1"/>
          </a:fontRef>
        </dgm:style>
      </dgm:prSet>
      <dgm:spPr>
        <a:xfrm>
          <a:off x="1104533" y="3844227"/>
          <a:ext cx="3129083" cy="647759"/>
        </a:xfrm>
        <a:solidFill>
          <a:srgbClr val="4B89D0"/>
        </a:solidFill>
        <a:ln w="25400" cap="flat" cmpd="sng" algn="ctr">
          <a:solidFill>
            <a:srgbClr val="4B89D0">
              <a:shade val="50000"/>
            </a:srgbClr>
          </a:solidFill>
          <a:prstDash val="solid"/>
        </a:ln>
        <a:effectLst/>
      </dgm:spPr>
      <dgm:t>
        <a:bodyPr/>
        <a:lstStyle/>
        <a:p>
          <a:pPr rtl="0"/>
          <a:r>
            <a:rPr lang="en-US" sz="1600" dirty="0" smtClean="0">
              <a:solidFill>
                <a:srgbClr val="FFFFFF"/>
              </a:solidFill>
              <a:latin typeface="Calibri"/>
              <a:ea typeface="+mn-ea"/>
              <a:cs typeface="+mn-cs"/>
            </a:rPr>
            <a:t>Simultaneous             untangling and smoothing</a:t>
          </a:r>
          <a:endParaRPr lang="en-US" sz="1600" dirty="0">
            <a:solidFill>
              <a:srgbClr val="FFFFFF"/>
            </a:solidFill>
            <a:latin typeface="Calibri"/>
            <a:ea typeface="+mn-ea"/>
            <a:cs typeface="+mn-cs"/>
          </a:endParaRPr>
        </a:p>
      </dgm:t>
    </dgm:pt>
    <dgm:pt modelId="{A1EF160F-056C-C240-9125-34166793AEC6}" type="parTrans" cxnId="{8BC5CF9D-494F-8149-BC6B-69E2706EA8E1}">
      <dgm:prSet/>
      <dgm:spPr/>
      <dgm:t>
        <a:bodyPr/>
        <a:lstStyle/>
        <a:p>
          <a:endParaRPr lang="es-ES"/>
        </a:p>
      </dgm:t>
    </dgm:pt>
    <dgm:pt modelId="{CAFC862F-BAAA-1B4A-8098-BB68F5079DFC}" type="sibTrans" cxnId="{8BC5CF9D-494F-8149-BC6B-69E2706EA8E1}">
      <dgm:prSet/>
      <dgm:spPr/>
      <dgm:t>
        <a:bodyPr/>
        <a:lstStyle/>
        <a:p>
          <a:endParaRPr lang="es-ES"/>
        </a:p>
      </dgm:t>
    </dgm:pt>
    <dgm:pt modelId="{6D085DB6-38FB-6542-AD53-5920488BEA39}">
      <dgm:prSet custT="1"/>
      <dgm:spPr>
        <a:xfrm>
          <a:off x="4188001" y="897879"/>
          <a:ext cx="1344101"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Solid boundary partition</a:t>
          </a:r>
          <a:endParaRPr lang="en-US" sz="1200" dirty="0">
            <a:solidFill>
              <a:srgbClr val="191919">
                <a:hueOff val="0"/>
                <a:satOff val="0"/>
                <a:lumOff val="0"/>
                <a:alphaOff val="0"/>
              </a:srgbClr>
            </a:solidFill>
            <a:latin typeface="Calibri"/>
            <a:ea typeface="+mn-ea"/>
            <a:cs typeface="+mn-cs"/>
          </a:endParaRPr>
        </a:p>
      </dgm:t>
    </dgm:pt>
    <dgm:pt modelId="{7E2B582C-8138-B14C-919D-FF8F8F116863}" type="parTrans" cxnId="{67660DC3-CDCD-B348-820A-2DB005A8D80A}">
      <dgm:prSet/>
      <dgm:spPr/>
      <dgm:t>
        <a:bodyPr/>
        <a:lstStyle/>
        <a:p>
          <a:endParaRPr lang="es-ES"/>
        </a:p>
      </dgm:t>
    </dgm:pt>
    <dgm:pt modelId="{1161FCD0-D76D-9847-BA22-D1F9D020D59D}" type="sibTrans" cxnId="{67660DC3-CDCD-B348-820A-2DB005A8D80A}">
      <dgm:prSet/>
      <dgm:spPr/>
      <dgm:t>
        <a:bodyPr/>
        <a:lstStyle/>
        <a:p>
          <a:endParaRPr lang="es-ES"/>
        </a:p>
      </dgm:t>
    </dgm:pt>
    <dgm:pt modelId="{E6B96A06-3988-934A-AB77-94DCBFADAD5E}">
      <dgm:prSet custT="1"/>
      <dgm:spPr>
        <a:xfrm>
          <a:off x="4048297" y="2454193"/>
          <a:ext cx="1481091"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Kossaczky’s refinement</a:t>
          </a:r>
          <a:endParaRPr lang="en-US" sz="1200" dirty="0">
            <a:solidFill>
              <a:srgbClr val="191919">
                <a:hueOff val="0"/>
                <a:satOff val="0"/>
                <a:lumOff val="0"/>
                <a:alphaOff val="0"/>
              </a:srgbClr>
            </a:solidFill>
            <a:latin typeface="Calibri"/>
            <a:ea typeface="+mn-ea"/>
            <a:cs typeface="+mn-cs"/>
          </a:endParaRPr>
        </a:p>
      </dgm:t>
    </dgm:pt>
    <dgm:pt modelId="{B9E3B474-8FB9-F648-A8AF-2B3339053D37}" type="parTrans" cxnId="{6FD75A84-D073-9F4F-9D5F-380FC36E2706}">
      <dgm:prSet/>
      <dgm:spPr/>
      <dgm:t>
        <a:bodyPr/>
        <a:lstStyle/>
        <a:p>
          <a:endParaRPr lang="es-ES"/>
        </a:p>
      </dgm:t>
    </dgm:pt>
    <dgm:pt modelId="{FB54BC5A-C934-134E-8B6B-5E7DD65509DC}" type="sibTrans" cxnId="{6FD75A84-D073-9F4F-9D5F-380FC36E2706}">
      <dgm:prSet/>
      <dgm:spPr/>
      <dgm:t>
        <a:bodyPr/>
        <a:lstStyle/>
        <a:p>
          <a:endParaRPr lang="es-ES"/>
        </a:p>
      </dgm:t>
    </dgm:pt>
    <dgm:pt modelId="{C37FC83C-2DA0-B743-A1C1-D992A615C213}">
      <dgm:prSet custT="1"/>
      <dgm:spPr>
        <a:xfrm>
          <a:off x="5341215" y="2454193"/>
          <a:ext cx="1775570"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Distance evaluation</a:t>
          </a:r>
          <a:endParaRPr lang="en-US" sz="1200" dirty="0">
            <a:solidFill>
              <a:srgbClr val="191919">
                <a:hueOff val="0"/>
                <a:satOff val="0"/>
                <a:lumOff val="0"/>
                <a:alphaOff val="0"/>
              </a:srgbClr>
            </a:solidFill>
            <a:latin typeface="Calibri"/>
            <a:ea typeface="+mn-ea"/>
            <a:cs typeface="+mn-cs"/>
          </a:endParaRPr>
        </a:p>
      </dgm:t>
    </dgm:pt>
    <dgm:pt modelId="{C48F3427-CDAF-3A4A-975D-ACE6858F216C}" type="parTrans" cxnId="{E030C514-4DAD-C54C-A9FE-606D720850D9}">
      <dgm:prSet/>
      <dgm:spPr/>
      <dgm:t>
        <a:bodyPr/>
        <a:lstStyle/>
        <a:p>
          <a:endParaRPr lang="es-ES"/>
        </a:p>
      </dgm:t>
    </dgm:pt>
    <dgm:pt modelId="{CE279674-DE32-B540-A192-E2A92795F8C3}" type="sibTrans" cxnId="{E030C514-4DAD-C54C-A9FE-606D720850D9}">
      <dgm:prSet/>
      <dgm:spPr/>
      <dgm:t>
        <a:bodyPr/>
        <a:lstStyle/>
        <a:p>
          <a:endParaRPr lang="es-ES"/>
        </a:p>
      </dgm:t>
    </dgm:pt>
    <dgm:pt modelId="{E2C06A1E-E1FF-EF4B-8EAB-B2185D386176}">
      <dgm:prSet custT="1"/>
      <dgm:spPr>
        <a:xfrm>
          <a:off x="4132369" y="3196951"/>
          <a:ext cx="1710623"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Coons patches</a:t>
          </a:r>
          <a:endParaRPr lang="en-US" sz="1200" dirty="0">
            <a:solidFill>
              <a:srgbClr val="191919">
                <a:hueOff val="0"/>
                <a:satOff val="0"/>
                <a:lumOff val="0"/>
                <a:alphaOff val="0"/>
              </a:srgbClr>
            </a:solidFill>
            <a:latin typeface="Calibri"/>
            <a:ea typeface="+mn-ea"/>
            <a:cs typeface="+mn-cs"/>
          </a:endParaRPr>
        </a:p>
      </dgm:t>
    </dgm:pt>
    <dgm:pt modelId="{C701818B-0C56-B04C-ACFC-DFBC7D347DCA}" type="parTrans" cxnId="{BB647F72-E4CD-D34C-A078-07658D1AAB82}">
      <dgm:prSet/>
      <dgm:spPr/>
      <dgm:t>
        <a:bodyPr/>
        <a:lstStyle/>
        <a:p>
          <a:endParaRPr lang="es-ES"/>
        </a:p>
      </dgm:t>
    </dgm:pt>
    <dgm:pt modelId="{12D02F4F-E4F2-5C4C-8ACD-536286B56435}" type="sibTrans" cxnId="{BB647F72-E4CD-D34C-A078-07658D1AAB82}">
      <dgm:prSet/>
      <dgm:spPr/>
      <dgm:t>
        <a:bodyPr/>
        <a:lstStyle/>
        <a:p>
          <a:endParaRPr lang="es-ES"/>
        </a:p>
      </dgm:t>
    </dgm:pt>
    <dgm:pt modelId="{AB3AD7AC-3A68-6741-B292-51BD0D932E21}">
      <dgm:prSet custT="1"/>
      <dgm:spPr>
        <a:xfrm>
          <a:off x="4066843" y="3917031"/>
          <a:ext cx="1344101"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SUS</a:t>
          </a:r>
          <a:endParaRPr lang="en-US" sz="1200" dirty="0">
            <a:solidFill>
              <a:srgbClr val="191919">
                <a:hueOff val="0"/>
                <a:satOff val="0"/>
                <a:lumOff val="0"/>
                <a:alphaOff val="0"/>
              </a:srgbClr>
            </a:solidFill>
            <a:latin typeface="Calibri"/>
            <a:ea typeface="+mn-ea"/>
            <a:cs typeface="+mn-cs"/>
          </a:endParaRPr>
        </a:p>
      </dgm:t>
    </dgm:pt>
    <dgm:pt modelId="{40523032-BE9E-2B4E-8B2A-F0AD794AE3DE}" type="parTrans" cxnId="{56E867FD-2537-BB43-9060-B385C7926E8D}">
      <dgm:prSet/>
      <dgm:spPr/>
      <dgm:t>
        <a:bodyPr/>
        <a:lstStyle/>
        <a:p>
          <a:endParaRPr lang="es-ES"/>
        </a:p>
      </dgm:t>
    </dgm:pt>
    <dgm:pt modelId="{583672DB-3EC5-1248-9E09-4BF37C586EF5}" type="sibTrans" cxnId="{56E867FD-2537-BB43-9060-B385C7926E8D}">
      <dgm:prSet/>
      <dgm:spPr/>
      <dgm:t>
        <a:bodyPr/>
        <a:lstStyle/>
        <a:p>
          <a:endParaRPr lang="es-ES"/>
        </a:p>
      </dgm:t>
    </dgm:pt>
    <dgm:pt modelId="{30B07109-9708-6647-89A3-53DFF6315303}">
      <dgm:prSet custT="1"/>
      <dgm:spPr>
        <a:xfrm>
          <a:off x="5276520" y="1715747"/>
          <a:ext cx="1580259"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Hexahedron subdivision into six </a:t>
          </a:r>
          <a:r>
            <a:rPr lang="en-US" sz="1200" dirty="0" err="1" smtClean="0">
              <a:solidFill>
                <a:srgbClr val="191919">
                  <a:hueOff val="0"/>
                  <a:satOff val="0"/>
                  <a:lumOff val="0"/>
                  <a:alphaOff val="0"/>
                </a:srgbClr>
              </a:solidFill>
              <a:latin typeface="Calibri"/>
              <a:ea typeface="+mn-ea"/>
              <a:cs typeface="+mn-cs"/>
            </a:rPr>
            <a:t>tetrahedra</a:t>
          </a:r>
          <a:endParaRPr lang="en-US" sz="1200" dirty="0">
            <a:solidFill>
              <a:srgbClr val="191919">
                <a:hueOff val="0"/>
                <a:satOff val="0"/>
                <a:lumOff val="0"/>
                <a:alphaOff val="0"/>
              </a:srgbClr>
            </a:solidFill>
            <a:latin typeface="Calibri"/>
            <a:ea typeface="+mn-ea"/>
            <a:cs typeface="+mn-cs"/>
          </a:endParaRPr>
        </a:p>
      </dgm:t>
    </dgm:pt>
    <dgm:pt modelId="{673A6229-B78B-5E4D-AA22-C1E8D866C2EC}" type="parTrans" cxnId="{B8B1D8EC-E99F-BC48-A072-37FFFDBB0C4B}">
      <dgm:prSet/>
      <dgm:spPr/>
      <dgm:t>
        <a:bodyPr/>
        <a:lstStyle/>
        <a:p>
          <a:endParaRPr lang="es-ES"/>
        </a:p>
      </dgm:t>
    </dgm:pt>
    <dgm:pt modelId="{35F91BC8-E213-6643-9AAF-C5B69870FDE4}" type="sibTrans" cxnId="{B8B1D8EC-E99F-BC48-A072-37FFFDBB0C4B}">
      <dgm:prSet/>
      <dgm:spPr/>
      <dgm:t>
        <a:bodyPr/>
        <a:lstStyle/>
        <a:p>
          <a:endParaRPr lang="es-ES"/>
        </a:p>
      </dgm:t>
    </dgm:pt>
    <dgm:pt modelId="{00F8D062-AA31-604C-BED9-7FF4EB3DCB21}">
      <dgm:prSet custT="1">
        <dgm:style>
          <a:lnRef idx="2">
            <a:schemeClr val="accent1">
              <a:shade val="50000"/>
            </a:schemeClr>
          </a:lnRef>
          <a:fillRef idx="1">
            <a:schemeClr val="accent1"/>
          </a:fillRef>
          <a:effectRef idx="0">
            <a:schemeClr val="accent1"/>
          </a:effectRef>
          <a:fontRef idx="minor">
            <a:schemeClr val="lt1"/>
          </a:fontRef>
        </dgm:style>
      </dgm:prSet>
      <dgm:spPr>
        <a:xfrm>
          <a:off x="1085818" y="35161"/>
          <a:ext cx="3187964" cy="647759"/>
        </a:xfrm>
        <a:solidFill>
          <a:srgbClr val="4B89D0"/>
        </a:solidFill>
        <a:ln w="25400" cap="flat" cmpd="sng" algn="ctr">
          <a:solidFill>
            <a:srgbClr val="4B89D0">
              <a:shade val="50000"/>
            </a:srgbClr>
          </a:solidFill>
          <a:prstDash val="solid"/>
        </a:ln>
        <a:effectLst/>
      </dgm:spPr>
      <dgm:t>
        <a:bodyPr/>
        <a:lstStyle/>
        <a:p>
          <a:pPr rtl="0"/>
          <a:r>
            <a:rPr lang="en-US" sz="1600" dirty="0" smtClean="0">
              <a:solidFill>
                <a:srgbClr val="FFFFFF"/>
              </a:solidFill>
              <a:latin typeface="Calibri"/>
              <a:ea typeface="+mn-ea"/>
              <a:cs typeface="+mn-cs"/>
            </a:rPr>
            <a:t>Meccano </a:t>
          </a:r>
          <a:r>
            <a:rPr lang="en-US" sz="1600" noProof="0" dirty="0" smtClean="0">
              <a:solidFill>
                <a:srgbClr val="FFFFFF"/>
              </a:solidFill>
              <a:latin typeface="Calibri"/>
              <a:ea typeface="+mn-ea"/>
              <a:cs typeface="+mn-cs"/>
            </a:rPr>
            <a:t>construction</a:t>
          </a:r>
          <a:endParaRPr lang="en-US" sz="1600" noProof="0" dirty="0">
            <a:solidFill>
              <a:srgbClr val="FFFFFF"/>
            </a:solidFill>
            <a:latin typeface="Calibri"/>
            <a:ea typeface="+mn-ea"/>
            <a:cs typeface="+mn-cs"/>
          </a:endParaRPr>
        </a:p>
      </dgm:t>
    </dgm:pt>
    <dgm:pt modelId="{87AA1498-1751-3946-824D-563808CB214D}" type="sibTrans" cxnId="{22B4902F-5A1C-F04E-BF88-013576A6324D}">
      <dgm:prSet/>
      <dgm:spPr/>
      <dgm:t>
        <a:bodyPr/>
        <a:lstStyle/>
        <a:p>
          <a:endParaRPr lang="es-ES"/>
        </a:p>
      </dgm:t>
    </dgm:pt>
    <dgm:pt modelId="{F3C29C3A-2E9E-B94E-927B-D2720F60D880}" type="parTrans" cxnId="{22B4902F-5A1C-F04E-BF88-013576A6324D}">
      <dgm:prSet/>
      <dgm:spPr/>
      <dgm:t>
        <a:bodyPr/>
        <a:lstStyle/>
        <a:p>
          <a:endParaRPr lang="es-ES"/>
        </a:p>
      </dgm:t>
    </dgm:pt>
    <dgm:pt modelId="{164D3368-8F2D-9B4A-AF05-52F9380ECD45}">
      <dgm:prSet custT="1"/>
      <dgm:spPr>
        <a:xfrm>
          <a:off x="5348529" y="892696"/>
          <a:ext cx="1632128"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Floater’s parameterization</a:t>
          </a:r>
          <a:endParaRPr lang="en-US" sz="1200" dirty="0">
            <a:solidFill>
              <a:srgbClr val="191919">
                <a:hueOff val="0"/>
                <a:satOff val="0"/>
                <a:lumOff val="0"/>
                <a:alphaOff val="0"/>
              </a:srgbClr>
            </a:solidFill>
            <a:latin typeface="Calibri"/>
            <a:ea typeface="+mn-ea"/>
            <a:cs typeface="+mn-cs"/>
          </a:endParaRPr>
        </a:p>
      </dgm:t>
    </dgm:pt>
    <dgm:pt modelId="{0AE5876E-5FBE-1345-9C65-F954513847B7}" type="sibTrans" cxnId="{A8DAE2EA-4A5F-9046-A71F-A0A936DB3BBE}">
      <dgm:prSet/>
      <dgm:spPr/>
      <dgm:t>
        <a:bodyPr/>
        <a:lstStyle/>
        <a:p>
          <a:endParaRPr lang="es-ES"/>
        </a:p>
      </dgm:t>
    </dgm:pt>
    <dgm:pt modelId="{29BE13D3-6FBF-C249-8F12-1100CA0CDA51}" type="parTrans" cxnId="{A8DAE2EA-4A5F-9046-A71F-A0A936DB3BBE}">
      <dgm:prSet/>
      <dgm:spPr/>
      <dgm:t>
        <a:bodyPr/>
        <a:lstStyle/>
        <a:p>
          <a:endParaRPr lang="es-ES"/>
        </a:p>
      </dgm:t>
    </dgm:pt>
    <dgm:pt modelId="{C5C2C11F-E6EE-2C40-B31F-13839E8B9678}">
      <dgm:prSet custT="1"/>
      <dgm:spPr>
        <a:xfrm>
          <a:off x="4124392" y="1715747"/>
          <a:ext cx="1344101" cy="537640"/>
        </a:xfr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gm:spPr>
      <dgm:t>
        <a:bodyPr/>
        <a:lstStyle/>
        <a:p>
          <a:pPr rtl="0"/>
          <a:r>
            <a:rPr lang="en-US" sz="1200" dirty="0" smtClean="0">
              <a:solidFill>
                <a:srgbClr val="191919">
                  <a:hueOff val="0"/>
                  <a:satOff val="0"/>
                  <a:lumOff val="0"/>
                  <a:alphaOff val="0"/>
                </a:srgbClr>
              </a:solidFill>
              <a:latin typeface="Calibri"/>
              <a:ea typeface="+mn-ea"/>
              <a:cs typeface="+mn-cs"/>
            </a:rPr>
            <a:t>Partition into hexahedra</a:t>
          </a:r>
          <a:endParaRPr lang="en-US" sz="1200" dirty="0">
            <a:solidFill>
              <a:srgbClr val="191919">
                <a:hueOff val="0"/>
                <a:satOff val="0"/>
                <a:lumOff val="0"/>
                <a:alphaOff val="0"/>
              </a:srgbClr>
            </a:solidFill>
            <a:latin typeface="Calibri"/>
            <a:ea typeface="+mn-ea"/>
            <a:cs typeface="+mn-cs"/>
          </a:endParaRPr>
        </a:p>
      </dgm:t>
    </dgm:pt>
    <dgm:pt modelId="{8C0C94FE-AEED-C446-A665-A9D8DC8A8A1B}" type="sibTrans" cxnId="{A8B7C300-D2A0-2141-823C-4A09B0A661EB}">
      <dgm:prSet/>
      <dgm:spPr/>
      <dgm:t>
        <a:bodyPr/>
        <a:lstStyle/>
        <a:p>
          <a:endParaRPr lang="es-ES"/>
        </a:p>
      </dgm:t>
    </dgm:pt>
    <dgm:pt modelId="{C941EE3A-B414-4149-90B8-58F597923412}" type="parTrans" cxnId="{A8B7C300-D2A0-2141-823C-4A09B0A661EB}">
      <dgm:prSet/>
      <dgm:spPr/>
      <dgm:t>
        <a:bodyPr/>
        <a:lstStyle/>
        <a:p>
          <a:endParaRPr lang="es-ES"/>
        </a:p>
      </dgm:t>
    </dgm:pt>
    <dgm:pt modelId="{60AB0C8C-1E56-D942-9406-037F1C1119F0}" type="pres">
      <dgm:prSet presAssocID="{06452099-9459-C149-A378-4A7DEEAE8371}" presName="Name0" presStyleCnt="0">
        <dgm:presLayoutVars>
          <dgm:chPref val="3"/>
          <dgm:dir/>
          <dgm:animLvl val="lvl"/>
          <dgm:resizeHandles/>
        </dgm:presLayoutVars>
      </dgm:prSet>
      <dgm:spPr/>
      <dgm:t>
        <a:bodyPr/>
        <a:lstStyle/>
        <a:p>
          <a:endParaRPr lang="es-ES"/>
        </a:p>
      </dgm:t>
    </dgm:pt>
    <dgm:pt modelId="{A4F6B37B-3329-F247-9FE7-F5BFED63B090}" type="pres">
      <dgm:prSet presAssocID="{00F8D062-AA31-604C-BED9-7FF4EB3DCB21}" presName="horFlow" presStyleCnt="0"/>
      <dgm:spPr/>
    </dgm:pt>
    <dgm:pt modelId="{0BFD9A8B-271D-FD40-A614-A743152B6DB9}" type="pres">
      <dgm:prSet presAssocID="{00F8D062-AA31-604C-BED9-7FF4EB3DCB21}" presName="bigChev" presStyleLbl="node1" presStyleIdx="0" presStyleCnt="6" custScaleX="196861" custLinFactNeighborX="-1667" custLinFactNeighborY="5092"/>
      <dgm:spPr>
        <a:prstGeom prst="chevron">
          <a:avLst/>
        </a:prstGeom>
      </dgm:spPr>
      <dgm:t>
        <a:bodyPr/>
        <a:lstStyle/>
        <a:p>
          <a:endParaRPr lang="es-ES"/>
        </a:p>
      </dgm:t>
    </dgm:pt>
    <dgm:pt modelId="{1AF58F86-CDAD-104F-8B72-EAA294EE1C8D}" type="pres">
      <dgm:prSet presAssocID="{00F8D062-AA31-604C-BED9-7FF4EB3DCB21}" presName="vSp" presStyleCnt="0"/>
      <dgm:spPr/>
    </dgm:pt>
    <dgm:pt modelId="{439CF8EB-F5DF-114C-BA71-738EE09CB25D}" type="pres">
      <dgm:prSet presAssocID="{1873C89B-05C5-5144-82EF-A9D5486AE47D}" presName="horFlow" presStyleCnt="0"/>
      <dgm:spPr/>
    </dgm:pt>
    <dgm:pt modelId="{89835F2A-471F-D747-8EAB-FCB343DC7010}" type="pres">
      <dgm:prSet presAssocID="{1873C89B-05C5-5144-82EF-A9D5486AE47D}" presName="bigChev" presStyleLbl="node1" presStyleIdx="1" presStyleCnt="6" custScaleX="200908" custScaleY="102223" custLinFactNeighborX="-12825"/>
      <dgm:spPr>
        <a:prstGeom prst="chevron">
          <a:avLst/>
        </a:prstGeom>
      </dgm:spPr>
      <dgm:t>
        <a:bodyPr/>
        <a:lstStyle/>
        <a:p>
          <a:endParaRPr lang="es-ES"/>
        </a:p>
      </dgm:t>
    </dgm:pt>
    <dgm:pt modelId="{DFEFBB0B-2055-8D4B-BBAB-65663D3D1DDB}" type="pres">
      <dgm:prSet presAssocID="{7E2B582C-8138-B14C-919D-FF8F8F116863}" presName="parTrans" presStyleCnt="0"/>
      <dgm:spPr/>
    </dgm:pt>
    <dgm:pt modelId="{9C341ACD-05D8-0A43-889D-27945DBAFFC3}" type="pres">
      <dgm:prSet presAssocID="{6D085DB6-38FB-6542-AD53-5920488BEA39}" presName="node" presStyleLbl="alignAccFollowNode1" presStyleIdx="0" presStyleCnt="8" custLinFactNeighborX="17116" custLinFactNeighborY="2118">
        <dgm:presLayoutVars>
          <dgm:bulletEnabled val="1"/>
        </dgm:presLayoutVars>
      </dgm:prSet>
      <dgm:spPr>
        <a:prstGeom prst="chevron">
          <a:avLst/>
        </a:prstGeom>
      </dgm:spPr>
      <dgm:t>
        <a:bodyPr/>
        <a:lstStyle/>
        <a:p>
          <a:endParaRPr lang="es-ES"/>
        </a:p>
      </dgm:t>
    </dgm:pt>
    <dgm:pt modelId="{B7738716-71FB-4141-A519-7F35BD751387}" type="pres">
      <dgm:prSet presAssocID="{1161FCD0-D76D-9847-BA22-D1F9D020D59D}" presName="sibTrans" presStyleCnt="0"/>
      <dgm:spPr/>
    </dgm:pt>
    <dgm:pt modelId="{7F057367-501C-0D46-86CB-811FAE2AD319}" type="pres">
      <dgm:prSet presAssocID="{164D3368-8F2D-9B4A-AF05-52F9380ECD45}" presName="node" presStyleLbl="alignAccFollowNode1" presStyleIdx="1" presStyleCnt="8" custScaleX="152512" custLinFactNeighborX="19561" custLinFactNeighborY="1154">
        <dgm:presLayoutVars>
          <dgm:bulletEnabled val="1"/>
        </dgm:presLayoutVars>
      </dgm:prSet>
      <dgm:spPr>
        <a:prstGeom prst="chevron">
          <a:avLst/>
        </a:prstGeom>
      </dgm:spPr>
      <dgm:t>
        <a:bodyPr/>
        <a:lstStyle/>
        <a:p>
          <a:endParaRPr lang="es-ES"/>
        </a:p>
      </dgm:t>
    </dgm:pt>
    <dgm:pt modelId="{3EDCD3AF-F861-6043-8B1E-3451CC42D0F6}" type="pres">
      <dgm:prSet presAssocID="{1873C89B-05C5-5144-82EF-A9D5486AE47D}" presName="vSp" presStyleCnt="0"/>
      <dgm:spPr/>
    </dgm:pt>
    <dgm:pt modelId="{B59CC129-C0F6-854F-B6B5-B0E9B9DBE3E3}" type="pres">
      <dgm:prSet presAssocID="{F752F59E-CFFD-7B49-91A6-FEBECFCC98CF}" presName="horFlow" presStyleCnt="0"/>
      <dgm:spPr/>
    </dgm:pt>
    <dgm:pt modelId="{7FA87117-0A14-1643-9C4E-E12D5AD29CD3}" type="pres">
      <dgm:prSet presAssocID="{F752F59E-CFFD-7B49-91A6-FEBECFCC98CF}" presName="bigChev" presStyleLbl="node1" presStyleIdx="2" presStyleCnt="6" custScaleX="195218"/>
      <dgm:spPr>
        <a:prstGeom prst="chevron">
          <a:avLst/>
        </a:prstGeom>
      </dgm:spPr>
      <dgm:t>
        <a:bodyPr/>
        <a:lstStyle/>
        <a:p>
          <a:endParaRPr lang="es-ES"/>
        </a:p>
      </dgm:t>
    </dgm:pt>
    <dgm:pt modelId="{D3E9CA8C-46DB-7A45-9AED-956968A01163}" type="pres">
      <dgm:prSet presAssocID="{C941EE3A-B414-4149-90B8-58F597923412}" presName="parTrans" presStyleCnt="0"/>
      <dgm:spPr/>
    </dgm:pt>
    <dgm:pt modelId="{A80851EA-DA98-8949-98C2-CA2861125A86}" type="pres">
      <dgm:prSet presAssocID="{C5C2C11F-E6EE-2C40-B31F-13839E8B9678}" presName="node" presStyleLbl="alignAccFollowNode1" presStyleIdx="2" presStyleCnt="8" custLinFactNeighborX="32280">
        <dgm:presLayoutVars>
          <dgm:bulletEnabled val="1"/>
        </dgm:presLayoutVars>
      </dgm:prSet>
      <dgm:spPr>
        <a:prstGeom prst="chevron">
          <a:avLst/>
        </a:prstGeom>
      </dgm:spPr>
      <dgm:t>
        <a:bodyPr/>
        <a:lstStyle/>
        <a:p>
          <a:endParaRPr lang="es-ES"/>
        </a:p>
      </dgm:t>
    </dgm:pt>
    <dgm:pt modelId="{E7CAC487-4A78-1B41-80DF-176AA78AAF86}" type="pres">
      <dgm:prSet presAssocID="{8C0C94FE-AEED-C446-A665-A9D8DC8A8A1B}" presName="sibTrans" presStyleCnt="0"/>
      <dgm:spPr/>
    </dgm:pt>
    <dgm:pt modelId="{BC9E12D0-4DF8-3D49-8F28-E2F284B22B50}" type="pres">
      <dgm:prSet presAssocID="{30B07109-9708-6647-89A3-53DFF6315303}" presName="node" presStyleLbl="alignAccFollowNode1" presStyleIdx="3" presStyleCnt="8" custScaleX="117570" custLinFactNeighborX="30261">
        <dgm:presLayoutVars>
          <dgm:bulletEnabled val="1"/>
        </dgm:presLayoutVars>
      </dgm:prSet>
      <dgm:spPr>
        <a:prstGeom prst="chevron">
          <a:avLst/>
        </a:prstGeom>
      </dgm:spPr>
      <dgm:t>
        <a:bodyPr/>
        <a:lstStyle/>
        <a:p>
          <a:endParaRPr lang="es-ES"/>
        </a:p>
      </dgm:t>
    </dgm:pt>
    <dgm:pt modelId="{BAF770C2-4F19-DC49-908B-9733532692AE}" type="pres">
      <dgm:prSet presAssocID="{F752F59E-CFFD-7B49-91A6-FEBECFCC98CF}" presName="vSp" presStyleCnt="0"/>
      <dgm:spPr/>
    </dgm:pt>
    <dgm:pt modelId="{3B503C86-E9F3-FB49-8E27-98D20612ECBE}" type="pres">
      <dgm:prSet presAssocID="{496AE82D-B06B-B84F-925E-CDD6689259B0}" presName="horFlow" presStyleCnt="0"/>
      <dgm:spPr/>
    </dgm:pt>
    <dgm:pt modelId="{DFB174EF-9EE9-D049-B49B-1B9435F04702}" type="pres">
      <dgm:prSet presAssocID="{496AE82D-B06B-B84F-925E-CDD6689259B0}" presName="bigChev" presStyleLbl="node1" presStyleIdx="3" presStyleCnt="6" custScaleX="194270"/>
      <dgm:spPr>
        <a:prstGeom prst="chevron">
          <a:avLst/>
        </a:prstGeom>
      </dgm:spPr>
      <dgm:t>
        <a:bodyPr/>
        <a:lstStyle/>
        <a:p>
          <a:endParaRPr lang="es-ES"/>
        </a:p>
      </dgm:t>
    </dgm:pt>
    <dgm:pt modelId="{AF68CFB1-596E-F744-BD3F-2F017762C2F7}" type="pres">
      <dgm:prSet presAssocID="{B9E3B474-8FB9-F648-A8AF-2B3339053D37}" presName="parTrans" presStyleCnt="0"/>
      <dgm:spPr/>
    </dgm:pt>
    <dgm:pt modelId="{81B5DBC9-B57D-8A4E-9C68-593193F2380C}" type="pres">
      <dgm:prSet presAssocID="{E6B96A06-3988-934A-AB77-94DCBFADAD5E}" presName="node" presStyleLbl="alignAccFollowNode1" presStyleIdx="4" presStyleCnt="8" custScaleX="110192">
        <dgm:presLayoutVars>
          <dgm:bulletEnabled val="1"/>
        </dgm:presLayoutVars>
      </dgm:prSet>
      <dgm:spPr>
        <a:prstGeom prst="chevron">
          <a:avLst/>
        </a:prstGeom>
      </dgm:spPr>
      <dgm:t>
        <a:bodyPr/>
        <a:lstStyle/>
        <a:p>
          <a:endParaRPr lang="es-ES"/>
        </a:p>
      </dgm:t>
    </dgm:pt>
    <dgm:pt modelId="{EFB5E17F-46A4-EA49-922D-B0DB2BB87069}" type="pres">
      <dgm:prSet presAssocID="{FB54BC5A-C934-134E-8B6B-5E7DD65509DC}" presName="sibTrans" presStyleCnt="0"/>
      <dgm:spPr/>
    </dgm:pt>
    <dgm:pt modelId="{756741E0-BF9F-6441-A3CF-09483F34F706}" type="pres">
      <dgm:prSet presAssocID="{C37FC83C-2DA0-B743-A1C1-D992A615C213}" presName="node" presStyleLbl="alignAccFollowNode1" presStyleIdx="5" presStyleCnt="8" custScaleX="132101">
        <dgm:presLayoutVars>
          <dgm:bulletEnabled val="1"/>
        </dgm:presLayoutVars>
      </dgm:prSet>
      <dgm:spPr>
        <a:prstGeom prst="chevron">
          <a:avLst/>
        </a:prstGeom>
      </dgm:spPr>
      <dgm:t>
        <a:bodyPr/>
        <a:lstStyle/>
        <a:p>
          <a:endParaRPr lang="es-ES"/>
        </a:p>
      </dgm:t>
    </dgm:pt>
    <dgm:pt modelId="{442E3FEF-0191-7840-91FA-90469ED923E4}" type="pres">
      <dgm:prSet presAssocID="{496AE82D-B06B-B84F-925E-CDD6689259B0}" presName="vSp" presStyleCnt="0"/>
      <dgm:spPr/>
    </dgm:pt>
    <dgm:pt modelId="{62CDC278-3747-B84F-BBE0-CAD359FBE634}" type="pres">
      <dgm:prSet presAssocID="{8B50C791-16D4-8745-B009-BE0373C9B55C}" presName="horFlow" presStyleCnt="0"/>
      <dgm:spPr/>
    </dgm:pt>
    <dgm:pt modelId="{8691F19F-A9E9-C743-9B72-42CF99FA2CD7}" type="pres">
      <dgm:prSet presAssocID="{8B50C791-16D4-8745-B009-BE0373C9B55C}" presName="bigChev" presStyleLbl="node1" presStyleIdx="4" presStyleCnt="6" custScaleX="196336" custLinFactNeighborX="-3933" custLinFactNeighborY="-492"/>
      <dgm:spPr>
        <a:prstGeom prst="chevron">
          <a:avLst/>
        </a:prstGeom>
      </dgm:spPr>
      <dgm:t>
        <a:bodyPr/>
        <a:lstStyle/>
        <a:p>
          <a:endParaRPr lang="es-ES"/>
        </a:p>
      </dgm:t>
    </dgm:pt>
    <dgm:pt modelId="{266307A9-ABD0-0746-987E-7A10A0ED61D9}" type="pres">
      <dgm:prSet presAssocID="{C701818B-0C56-B04C-ACFC-DFBC7D347DCA}" presName="parTrans" presStyleCnt="0"/>
      <dgm:spPr/>
    </dgm:pt>
    <dgm:pt modelId="{3F4F4B39-07C7-4347-BAD7-C98E9E9A15FC}" type="pres">
      <dgm:prSet presAssocID="{E2C06A1E-E1FF-EF4B-8EAB-B2185D386176}" presName="node" presStyleLbl="alignAccFollowNode1" presStyleIdx="6" presStyleCnt="8" custScaleX="127269" custLinFactNeighborX="26898" custLinFactNeighborY="802">
        <dgm:presLayoutVars>
          <dgm:bulletEnabled val="1"/>
        </dgm:presLayoutVars>
      </dgm:prSet>
      <dgm:spPr>
        <a:prstGeom prst="chevron">
          <a:avLst/>
        </a:prstGeom>
      </dgm:spPr>
      <dgm:t>
        <a:bodyPr/>
        <a:lstStyle/>
        <a:p>
          <a:endParaRPr lang="es-ES"/>
        </a:p>
      </dgm:t>
    </dgm:pt>
    <dgm:pt modelId="{81292DF3-73F5-BE4F-B993-C945F2CCAAB3}" type="pres">
      <dgm:prSet presAssocID="{8B50C791-16D4-8745-B009-BE0373C9B55C}" presName="vSp" presStyleCnt="0"/>
      <dgm:spPr/>
    </dgm:pt>
    <dgm:pt modelId="{9A061032-52AB-814A-9EFF-6DFD30CEEB0B}" type="pres">
      <dgm:prSet presAssocID="{A4995DA8-DBB9-8848-8B28-BC2345C48B53}" presName="horFlow" presStyleCnt="0"/>
      <dgm:spPr/>
    </dgm:pt>
    <dgm:pt modelId="{6BCDAD27-0F2A-D849-B55E-DAA570756592}" type="pres">
      <dgm:prSet presAssocID="{A4995DA8-DBB9-8848-8B28-BC2345C48B53}" presName="bigChev" presStyleLbl="node1" presStyleIdx="5" presStyleCnt="6" custScaleX="193225" custLinFactNeighborX="-3933" custLinFactNeighborY="-4909"/>
      <dgm:spPr>
        <a:prstGeom prst="chevron">
          <a:avLst/>
        </a:prstGeom>
      </dgm:spPr>
      <dgm:t>
        <a:bodyPr/>
        <a:lstStyle/>
        <a:p>
          <a:endParaRPr lang="es-ES"/>
        </a:p>
      </dgm:t>
    </dgm:pt>
    <dgm:pt modelId="{038D9AE5-ADDB-964D-982B-5B3FDA291DA9}" type="pres">
      <dgm:prSet presAssocID="{40523032-BE9E-2B4E-8B2A-F0AD794AE3DE}" presName="parTrans" presStyleCnt="0"/>
      <dgm:spPr/>
    </dgm:pt>
    <dgm:pt modelId="{5863E35E-F7AE-514B-817B-F3D9D6EAF257}" type="pres">
      <dgm:prSet presAssocID="{AB3AD7AC-3A68-6741-B292-51BD0D932E21}" presName="node" presStyleLbl="alignAccFollowNode1" presStyleIdx="7" presStyleCnt="8" custLinFactNeighborX="16848" custLinFactNeighborY="-2614">
        <dgm:presLayoutVars>
          <dgm:bulletEnabled val="1"/>
        </dgm:presLayoutVars>
      </dgm:prSet>
      <dgm:spPr>
        <a:prstGeom prst="chevron">
          <a:avLst/>
        </a:prstGeom>
      </dgm:spPr>
      <dgm:t>
        <a:bodyPr/>
        <a:lstStyle/>
        <a:p>
          <a:endParaRPr lang="es-ES"/>
        </a:p>
      </dgm:t>
    </dgm:pt>
  </dgm:ptLst>
  <dgm:cxnLst>
    <dgm:cxn modelId="{7BCF7234-3ABE-4BB3-A105-20154986920A}" type="presOf" srcId="{A4995DA8-DBB9-8848-8B28-BC2345C48B53}" destId="{6BCDAD27-0F2A-D849-B55E-DAA570756592}" srcOrd="0" destOrd="0" presId="urn:microsoft.com/office/officeart/2005/8/layout/lProcess3"/>
    <dgm:cxn modelId="{56E867FD-2537-BB43-9060-B385C7926E8D}" srcId="{A4995DA8-DBB9-8848-8B28-BC2345C48B53}" destId="{AB3AD7AC-3A68-6741-B292-51BD0D932E21}" srcOrd="0" destOrd="0" parTransId="{40523032-BE9E-2B4E-8B2A-F0AD794AE3DE}" sibTransId="{583672DB-3EC5-1248-9E09-4BF37C586EF5}"/>
    <dgm:cxn modelId="{67660DC3-CDCD-B348-820A-2DB005A8D80A}" srcId="{1873C89B-05C5-5144-82EF-A9D5486AE47D}" destId="{6D085DB6-38FB-6542-AD53-5920488BEA39}" srcOrd="0" destOrd="0" parTransId="{7E2B582C-8138-B14C-919D-FF8F8F116863}" sibTransId="{1161FCD0-D76D-9847-BA22-D1F9D020D59D}"/>
    <dgm:cxn modelId="{A8B7C300-D2A0-2141-823C-4A09B0A661EB}" srcId="{F752F59E-CFFD-7B49-91A6-FEBECFCC98CF}" destId="{C5C2C11F-E6EE-2C40-B31F-13839E8B9678}" srcOrd="0" destOrd="0" parTransId="{C941EE3A-B414-4149-90B8-58F597923412}" sibTransId="{8C0C94FE-AEED-C446-A665-A9D8DC8A8A1B}"/>
    <dgm:cxn modelId="{2973161F-8A43-42D6-A48B-F82BECE59C0E}" type="presOf" srcId="{00F8D062-AA31-604C-BED9-7FF4EB3DCB21}" destId="{0BFD9A8B-271D-FD40-A614-A743152B6DB9}" srcOrd="0" destOrd="0" presId="urn:microsoft.com/office/officeart/2005/8/layout/lProcess3"/>
    <dgm:cxn modelId="{6FD75A84-D073-9F4F-9D5F-380FC36E2706}" srcId="{496AE82D-B06B-B84F-925E-CDD6689259B0}" destId="{E6B96A06-3988-934A-AB77-94DCBFADAD5E}" srcOrd="0" destOrd="0" parTransId="{B9E3B474-8FB9-F648-A8AF-2B3339053D37}" sibTransId="{FB54BC5A-C934-134E-8B6B-5E7DD65509DC}"/>
    <dgm:cxn modelId="{7E84D4A0-4081-4DA0-B721-EA4C6A95B042}" type="presOf" srcId="{E6B96A06-3988-934A-AB77-94DCBFADAD5E}" destId="{81B5DBC9-B57D-8A4E-9C68-593193F2380C}" srcOrd="0" destOrd="0" presId="urn:microsoft.com/office/officeart/2005/8/layout/lProcess3"/>
    <dgm:cxn modelId="{6C14101C-A412-4791-9900-2E17511FDE9E}" type="presOf" srcId="{30B07109-9708-6647-89A3-53DFF6315303}" destId="{BC9E12D0-4DF8-3D49-8F28-E2F284B22B50}" srcOrd="0" destOrd="0" presId="urn:microsoft.com/office/officeart/2005/8/layout/lProcess3"/>
    <dgm:cxn modelId="{CA596CD3-FE4C-4A50-8AAC-DFA2DB0B4EC7}" type="presOf" srcId="{C5C2C11F-E6EE-2C40-B31F-13839E8B9678}" destId="{A80851EA-DA98-8949-98C2-CA2861125A86}" srcOrd="0" destOrd="0" presId="urn:microsoft.com/office/officeart/2005/8/layout/lProcess3"/>
    <dgm:cxn modelId="{74E365BF-A3F1-43CE-949D-DA0512BA41B5}" type="presOf" srcId="{164D3368-8F2D-9B4A-AF05-52F9380ECD45}" destId="{7F057367-501C-0D46-86CB-811FAE2AD319}" srcOrd="0" destOrd="0" presId="urn:microsoft.com/office/officeart/2005/8/layout/lProcess3"/>
    <dgm:cxn modelId="{22B4902F-5A1C-F04E-BF88-013576A6324D}" srcId="{06452099-9459-C149-A378-4A7DEEAE8371}" destId="{00F8D062-AA31-604C-BED9-7FF4EB3DCB21}" srcOrd="0" destOrd="0" parTransId="{F3C29C3A-2E9E-B94E-927B-D2720F60D880}" sibTransId="{87AA1498-1751-3946-824D-563808CB214D}"/>
    <dgm:cxn modelId="{690A35D4-9EA5-4F2D-BE35-1E3EEE294D6D}" type="presOf" srcId="{6D085DB6-38FB-6542-AD53-5920488BEA39}" destId="{9C341ACD-05D8-0A43-889D-27945DBAFFC3}" srcOrd="0" destOrd="0" presId="urn:microsoft.com/office/officeart/2005/8/layout/lProcess3"/>
    <dgm:cxn modelId="{EEDF4DC8-8097-8D42-81D6-9F3D30AF522A}" srcId="{06452099-9459-C149-A378-4A7DEEAE8371}" destId="{496AE82D-B06B-B84F-925E-CDD6689259B0}" srcOrd="3" destOrd="0" parTransId="{5E5D7357-C154-AE41-BF25-ACC3F4C6B8B5}" sibTransId="{7FAF4ACC-7A32-B04B-95F8-F52CB206A824}"/>
    <dgm:cxn modelId="{A2750091-D0A1-47AE-90E6-ABA7063D7F92}" type="presOf" srcId="{1873C89B-05C5-5144-82EF-A9D5486AE47D}" destId="{89835F2A-471F-D747-8EAB-FCB343DC7010}" srcOrd="0" destOrd="0" presId="urn:microsoft.com/office/officeart/2005/8/layout/lProcess3"/>
    <dgm:cxn modelId="{BE64F525-6FFB-1040-AC94-1C36AAFE60D7}" srcId="{06452099-9459-C149-A378-4A7DEEAE8371}" destId="{8B50C791-16D4-8745-B009-BE0373C9B55C}" srcOrd="4" destOrd="0" parTransId="{B5E734AA-C2A8-9840-8BC9-0C5FDFAD87B3}" sibTransId="{A4F0323C-DD70-8C42-B317-8A48D0CFC334}"/>
    <dgm:cxn modelId="{8CB06A62-0A9B-474E-8056-98A88A633C43}" type="presOf" srcId="{06452099-9459-C149-A378-4A7DEEAE8371}" destId="{60AB0C8C-1E56-D942-9406-037F1C1119F0}" srcOrd="0" destOrd="0" presId="urn:microsoft.com/office/officeart/2005/8/layout/lProcess3"/>
    <dgm:cxn modelId="{8BC5CF9D-494F-8149-BC6B-69E2706EA8E1}" srcId="{06452099-9459-C149-A378-4A7DEEAE8371}" destId="{A4995DA8-DBB9-8848-8B28-BC2345C48B53}" srcOrd="5" destOrd="0" parTransId="{A1EF160F-056C-C240-9125-34166793AEC6}" sibTransId="{CAFC862F-BAAA-1B4A-8098-BB68F5079DFC}"/>
    <dgm:cxn modelId="{BB647F72-E4CD-D34C-A078-07658D1AAB82}" srcId="{8B50C791-16D4-8745-B009-BE0373C9B55C}" destId="{E2C06A1E-E1FF-EF4B-8EAB-B2185D386176}" srcOrd="0" destOrd="0" parTransId="{C701818B-0C56-B04C-ACFC-DFBC7D347DCA}" sibTransId="{12D02F4F-E4F2-5C4C-8ACD-536286B56435}"/>
    <dgm:cxn modelId="{3B0D0698-7889-4041-9667-1A4FFD3502FD}" type="presOf" srcId="{F752F59E-CFFD-7B49-91A6-FEBECFCC98CF}" destId="{7FA87117-0A14-1643-9C4E-E12D5AD29CD3}" srcOrd="0" destOrd="0" presId="urn:microsoft.com/office/officeart/2005/8/layout/lProcess3"/>
    <dgm:cxn modelId="{D7868CAF-FF49-45D3-8585-AE17AC9F6D11}" type="presOf" srcId="{496AE82D-B06B-B84F-925E-CDD6689259B0}" destId="{DFB174EF-9EE9-D049-B49B-1B9435F04702}" srcOrd="0" destOrd="0" presId="urn:microsoft.com/office/officeart/2005/8/layout/lProcess3"/>
    <dgm:cxn modelId="{F1DC3BBC-0AF9-BF48-A884-627E9D8D93ED}" srcId="{06452099-9459-C149-A378-4A7DEEAE8371}" destId="{1873C89B-05C5-5144-82EF-A9D5486AE47D}" srcOrd="1" destOrd="0" parTransId="{B45CFDAB-9B30-1B4D-967A-2CBA880A01F4}" sibTransId="{970AB8C5-0A83-864D-ADFA-BE62AA5F01BF}"/>
    <dgm:cxn modelId="{B5A5A34A-6F93-4779-9E66-716B8BF4DD1E}" type="presOf" srcId="{AB3AD7AC-3A68-6741-B292-51BD0D932E21}" destId="{5863E35E-F7AE-514B-817B-F3D9D6EAF257}" srcOrd="0" destOrd="0" presId="urn:microsoft.com/office/officeart/2005/8/layout/lProcess3"/>
    <dgm:cxn modelId="{E030C514-4DAD-C54C-A9FE-606D720850D9}" srcId="{496AE82D-B06B-B84F-925E-CDD6689259B0}" destId="{C37FC83C-2DA0-B743-A1C1-D992A615C213}" srcOrd="1" destOrd="0" parTransId="{C48F3427-CDAF-3A4A-975D-ACE6858F216C}" sibTransId="{CE279674-DE32-B540-A192-E2A92795F8C3}"/>
    <dgm:cxn modelId="{A8DAE2EA-4A5F-9046-A71F-A0A936DB3BBE}" srcId="{1873C89B-05C5-5144-82EF-A9D5486AE47D}" destId="{164D3368-8F2D-9B4A-AF05-52F9380ECD45}" srcOrd="1" destOrd="0" parTransId="{29BE13D3-6FBF-C249-8F12-1100CA0CDA51}" sibTransId="{0AE5876E-5FBE-1345-9C65-F954513847B7}"/>
    <dgm:cxn modelId="{A2AD1BBB-7517-44F4-B8C0-6BB51CDEEF73}" type="presOf" srcId="{E2C06A1E-E1FF-EF4B-8EAB-B2185D386176}" destId="{3F4F4B39-07C7-4347-BAD7-C98E9E9A15FC}" srcOrd="0" destOrd="0" presId="urn:microsoft.com/office/officeart/2005/8/layout/lProcess3"/>
    <dgm:cxn modelId="{9DD8A6C1-F51F-47EA-AA57-A2BDCB2C7220}" type="presOf" srcId="{C37FC83C-2DA0-B743-A1C1-D992A615C213}" destId="{756741E0-BF9F-6441-A3CF-09483F34F706}" srcOrd="0" destOrd="0" presId="urn:microsoft.com/office/officeart/2005/8/layout/lProcess3"/>
    <dgm:cxn modelId="{B8B1D8EC-E99F-BC48-A072-37FFFDBB0C4B}" srcId="{F752F59E-CFFD-7B49-91A6-FEBECFCC98CF}" destId="{30B07109-9708-6647-89A3-53DFF6315303}" srcOrd="1" destOrd="0" parTransId="{673A6229-B78B-5E4D-AA22-C1E8D866C2EC}" sibTransId="{35F91BC8-E213-6643-9AAF-C5B69870FDE4}"/>
    <dgm:cxn modelId="{24C4767F-F37A-F243-8DFC-00707A4B4F89}" srcId="{06452099-9459-C149-A378-4A7DEEAE8371}" destId="{F752F59E-CFFD-7B49-91A6-FEBECFCC98CF}" srcOrd="2" destOrd="0" parTransId="{9D4BC281-1DB3-6546-952A-9A64AEFE4473}" sibTransId="{37301FC4-9EAE-4E42-84A0-5E17DA84DEB8}"/>
    <dgm:cxn modelId="{8AE3BBA8-9AB5-40F9-BE8E-F7252FD4F426}" type="presOf" srcId="{8B50C791-16D4-8745-B009-BE0373C9B55C}" destId="{8691F19F-A9E9-C743-9B72-42CF99FA2CD7}" srcOrd="0" destOrd="0" presId="urn:microsoft.com/office/officeart/2005/8/layout/lProcess3"/>
    <dgm:cxn modelId="{B1D6520A-9312-4DF1-BF1A-04C0A4794BA3}" type="presParOf" srcId="{60AB0C8C-1E56-D942-9406-037F1C1119F0}" destId="{A4F6B37B-3329-F247-9FE7-F5BFED63B090}" srcOrd="0" destOrd="0" presId="urn:microsoft.com/office/officeart/2005/8/layout/lProcess3"/>
    <dgm:cxn modelId="{C3D4EA37-513D-46C6-91EF-2AB31FFF306C}" type="presParOf" srcId="{A4F6B37B-3329-F247-9FE7-F5BFED63B090}" destId="{0BFD9A8B-271D-FD40-A614-A743152B6DB9}" srcOrd="0" destOrd="0" presId="urn:microsoft.com/office/officeart/2005/8/layout/lProcess3"/>
    <dgm:cxn modelId="{D084902F-4243-429D-AD7A-96C48246BDF7}" type="presParOf" srcId="{60AB0C8C-1E56-D942-9406-037F1C1119F0}" destId="{1AF58F86-CDAD-104F-8B72-EAA294EE1C8D}" srcOrd="1" destOrd="0" presId="urn:microsoft.com/office/officeart/2005/8/layout/lProcess3"/>
    <dgm:cxn modelId="{6E49C8DB-47CF-47DE-8A01-62F91EC573CF}" type="presParOf" srcId="{60AB0C8C-1E56-D942-9406-037F1C1119F0}" destId="{439CF8EB-F5DF-114C-BA71-738EE09CB25D}" srcOrd="2" destOrd="0" presId="urn:microsoft.com/office/officeart/2005/8/layout/lProcess3"/>
    <dgm:cxn modelId="{50FA2237-858E-49CB-B1FB-E6FE22150BFC}" type="presParOf" srcId="{439CF8EB-F5DF-114C-BA71-738EE09CB25D}" destId="{89835F2A-471F-D747-8EAB-FCB343DC7010}" srcOrd="0" destOrd="0" presId="urn:microsoft.com/office/officeart/2005/8/layout/lProcess3"/>
    <dgm:cxn modelId="{5A132531-2371-4D6D-B7E1-669942BBD068}" type="presParOf" srcId="{439CF8EB-F5DF-114C-BA71-738EE09CB25D}" destId="{DFEFBB0B-2055-8D4B-BBAB-65663D3D1DDB}" srcOrd="1" destOrd="0" presId="urn:microsoft.com/office/officeart/2005/8/layout/lProcess3"/>
    <dgm:cxn modelId="{29867FCC-574B-4884-A7A2-91BBEDC32E09}" type="presParOf" srcId="{439CF8EB-F5DF-114C-BA71-738EE09CB25D}" destId="{9C341ACD-05D8-0A43-889D-27945DBAFFC3}" srcOrd="2" destOrd="0" presId="urn:microsoft.com/office/officeart/2005/8/layout/lProcess3"/>
    <dgm:cxn modelId="{E9A56574-44CE-4483-BB4C-F7381DF40F20}" type="presParOf" srcId="{439CF8EB-F5DF-114C-BA71-738EE09CB25D}" destId="{B7738716-71FB-4141-A519-7F35BD751387}" srcOrd="3" destOrd="0" presId="urn:microsoft.com/office/officeart/2005/8/layout/lProcess3"/>
    <dgm:cxn modelId="{289CABD9-6109-4062-97BC-C3407391C479}" type="presParOf" srcId="{439CF8EB-F5DF-114C-BA71-738EE09CB25D}" destId="{7F057367-501C-0D46-86CB-811FAE2AD319}" srcOrd="4" destOrd="0" presId="urn:microsoft.com/office/officeart/2005/8/layout/lProcess3"/>
    <dgm:cxn modelId="{88E05EC5-5064-41A0-9F2A-2B33DA608A85}" type="presParOf" srcId="{60AB0C8C-1E56-D942-9406-037F1C1119F0}" destId="{3EDCD3AF-F861-6043-8B1E-3451CC42D0F6}" srcOrd="3" destOrd="0" presId="urn:microsoft.com/office/officeart/2005/8/layout/lProcess3"/>
    <dgm:cxn modelId="{C6C589F9-8F28-470F-9D8A-3C7C9B66C121}" type="presParOf" srcId="{60AB0C8C-1E56-D942-9406-037F1C1119F0}" destId="{B59CC129-C0F6-854F-B6B5-B0E9B9DBE3E3}" srcOrd="4" destOrd="0" presId="urn:microsoft.com/office/officeart/2005/8/layout/lProcess3"/>
    <dgm:cxn modelId="{5C18E442-E0C0-41E1-A902-3A7A7CD13F0E}" type="presParOf" srcId="{B59CC129-C0F6-854F-B6B5-B0E9B9DBE3E3}" destId="{7FA87117-0A14-1643-9C4E-E12D5AD29CD3}" srcOrd="0" destOrd="0" presId="urn:microsoft.com/office/officeart/2005/8/layout/lProcess3"/>
    <dgm:cxn modelId="{DDB209FE-EE2B-4542-B828-FB5287AE7CEA}" type="presParOf" srcId="{B59CC129-C0F6-854F-B6B5-B0E9B9DBE3E3}" destId="{D3E9CA8C-46DB-7A45-9AED-956968A01163}" srcOrd="1" destOrd="0" presId="urn:microsoft.com/office/officeart/2005/8/layout/lProcess3"/>
    <dgm:cxn modelId="{9016A008-A2A9-4103-A1B2-D410CA4DB7C6}" type="presParOf" srcId="{B59CC129-C0F6-854F-B6B5-B0E9B9DBE3E3}" destId="{A80851EA-DA98-8949-98C2-CA2861125A86}" srcOrd="2" destOrd="0" presId="urn:microsoft.com/office/officeart/2005/8/layout/lProcess3"/>
    <dgm:cxn modelId="{B5570E2E-E4E6-4794-AA2F-1F943BB10757}" type="presParOf" srcId="{B59CC129-C0F6-854F-B6B5-B0E9B9DBE3E3}" destId="{E7CAC487-4A78-1B41-80DF-176AA78AAF86}" srcOrd="3" destOrd="0" presId="urn:microsoft.com/office/officeart/2005/8/layout/lProcess3"/>
    <dgm:cxn modelId="{675F3819-9612-4821-B0F9-D8724C434198}" type="presParOf" srcId="{B59CC129-C0F6-854F-B6B5-B0E9B9DBE3E3}" destId="{BC9E12D0-4DF8-3D49-8F28-E2F284B22B50}" srcOrd="4" destOrd="0" presId="urn:microsoft.com/office/officeart/2005/8/layout/lProcess3"/>
    <dgm:cxn modelId="{E347F25D-67CF-40A2-ABEC-9083328F375E}" type="presParOf" srcId="{60AB0C8C-1E56-D942-9406-037F1C1119F0}" destId="{BAF770C2-4F19-DC49-908B-9733532692AE}" srcOrd="5" destOrd="0" presId="urn:microsoft.com/office/officeart/2005/8/layout/lProcess3"/>
    <dgm:cxn modelId="{F22CDDBB-962F-4D1F-BA3A-1BBF65D74530}" type="presParOf" srcId="{60AB0C8C-1E56-D942-9406-037F1C1119F0}" destId="{3B503C86-E9F3-FB49-8E27-98D20612ECBE}" srcOrd="6" destOrd="0" presId="urn:microsoft.com/office/officeart/2005/8/layout/lProcess3"/>
    <dgm:cxn modelId="{17F94BC7-E4E9-4494-8A6F-CD90B2D48E08}" type="presParOf" srcId="{3B503C86-E9F3-FB49-8E27-98D20612ECBE}" destId="{DFB174EF-9EE9-D049-B49B-1B9435F04702}" srcOrd="0" destOrd="0" presId="urn:microsoft.com/office/officeart/2005/8/layout/lProcess3"/>
    <dgm:cxn modelId="{D1D0C9D5-3AAC-44DE-B620-11E107552F3F}" type="presParOf" srcId="{3B503C86-E9F3-FB49-8E27-98D20612ECBE}" destId="{AF68CFB1-596E-F744-BD3F-2F017762C2F7}" srcOrd="1" destOrd="0" presId="urn:microsoft.com/office/officeart/2005/8/layout/lProcess3"/>
    <dgm:cxn modelId="{7430FCAA-4245-426E-A5C0-0163EAC29DCA}" type="presParOf" srcId="{3B503C86-E9F3-FB49-8E27-98D20612ECBE}" destId="{81B5DBC9-B57D-8A4E-9C68-593193F2380C}" srcOrd="2" destOrd="0" presId="urn:microsoft.com/office/officeart/2005/8/layout/lProcess3"/>
    <dgm:cxn modelId="{A86D8B4F-AF0B-4EB2-A745-B2AB5B6F9E0B}" type="presParOf" srcId="{3B503C86-E9F3-FB49-8E27-98D20612ECBE}" destId="{EFB5E17F-46A4-EA49-922D-B0DB2BB87069}" srcOrd="3" destOrd="0" presId="urn:microsoft.com/office/officeart/2005/8/layout/lProcess3"/>
    <dgm:cxn modelId="{8898C065-F9BC-4136-B67C-AC18D338EC0E}" type="presParOf" srcId="{3B503C86-E9F3-FB49-8E27-98D20612ECBE}" destId="{756741E0-BF9F-6441-A3CF-09483F34F706}" srcOrd="4" destOrd="0" presId="urn:microsoft.com/office/officeart/2005/8/layout/lProcess3"/>
    <dgm:cxn modelId="{8959288A-FB37-4055-955B-4C3304C38D0F}" type="presParOf" srcId="{60AB0C8C-1E56-D942-9406-037F1C1119F0}" destId="{442E3FEF-0191-7840-91FA-90469ED923E4}" srcOrd="7" destOrd="0" presId="urn:microsoft.com/office/officeart/2005/8/layout/lProcess3"/>
    <dgm:cxn modelId="{AD764379-E3BE-4A11-BB06-A15CBAE5FBF7}" type="presParOf" srcId="{60AB0C8C-1E56-D942-9406-037F1C1119F0}" destId="{62CDC278-3747-B84F-BBE0-CAD359FBE634}" srcOrd="8" destOrd="0" presId="urn:microsoft.com/office/officeart/2005/8/layout/lProcess3"/>
    <dgm:cxn modelId="{AD12B593-465F-493B-B4EE-FD34716D0930}" type="presParOf" srcId="{62CDC278-3747-B84F-BBE0-CAD359FBE634}" destId="{8691F19F-A9E9-C743-9B72-42CF99FA2CD7}" srcOrd="0" destOrd="0" presId="urn:microsoft.com/office/officeart/2005/8/layout/lProcess3"/>
    <dgm:cxn modelId="{7C4BBC3D-DD9A-4306-AB70-820A4EC2E033}" type="presParOf" srcId="{62CDC278-3747-B84F-BBE0-CAD359FBE634}" destId="{266307A9-ABD0-0746-987E-7A10A0ED61D9}" srcOrd="1" destOrd="0" presId="urn:microsoft.com/office/officeart/2005/8/layout/lProcess3"/>
    <dgm:cxn modelId="{37588714-8579-4355-B0D7-71936F9DB2B3}" type="presParOf" srcId="{62CDC278-3747-B84F-BBE0-CAD359FBE634}" destId="{3F4F4B39-07C7-4347-BAD7-C98E9E9A15FC}" srcOrd="2" destOrd="0" presId="urn:microsoft.com/office/officeart/2005/8/layout/lProcess3"/>
    <dgm:cxn modelId="{63DFE18B-FB69-43F4-A3DE-F9F34876D4F3}" type="presParOf" srcId="{60AB0C8C-1E56-D942-9406-037F1C1119F0}" destId="{81292DF3-73F5-BE4F-B993-C945F2CCAAB3}" srcOrd="9" destOrd="0" presId="urn:microsoft.com/office/officeart/2005/8/layout/lProcess3"/>
    <dgm:cxn modelId="{52350F41-400F-4BF1-8702-122ED844A406}" type="presParOf" srcId="{60AB0C8C-1E56-D942-9406-037F1C1119F0}" destId="{9A061032-52AB-814A-9EFF-6DFD30CEEB0B}" srcOrd="10" destOrd="0" presId="urn:microsoft.com/office/officeart/2005/8/layout/lProcess3"/>
    <dgm:cxn modelId="{97A2AD5F-D4DD-4AE1-A379-3757FD02C9C3}" type="presParOf" srcId="{9A061032-52AB-814A-9EFF-6DFD30CEEB0B}" destId="{6BCDAD27-0F2A-D849-B55E-DAA570756592}" srcOrd="0" destOrd="0" presId="urn:microsoft.com/office/officeart/2005/8/layout/lProcess3"/>
    <dgm:cxn modelId="{90293ED4-2B5E-424D-AC57-979AB2980B06}" type="presParOf" srcId="{9A061032-52AB-814A-9EFF-6DFD30CEEB0B}" destId="{038D9AE5-ADDB-964D-982B-5B3FDA291DA9}" srcOrd="1" destOrd="0" presId="urn:microsoft.com/office/officeart/2005/8/layout/lProcess3"/>
    <dgm:cxn modelId="{F78605C0-261A-4AD3-996E-DEB89E764C0E}" type="presParOf" srcId="{9A061032-52AB-814A-9EFF-6DFD30CEEB0B}" destId="{5863E35E-F7AE-514B-817B-F3D9D6EAF25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D9A8B-271D-FD40-A614-A743152B6DB9}">
      <dsp:nvSpPr>
        <dsp:cNvPr id="0" name=""/>
        <dsp:cNvSpPr/>
      </dsp:nvSpPr>
      <dsp:spPr>
        <a:xfrm>
          <a:off x="842185" y="36301"/>
          <a:ext cx="3310578" cy="672673"/>
        </a:xfrm>
        <a:prstGeom prst="chevron">
          <a:avLst/>
        </a:prstGeom>
        <a:solidFill>
          <a:srgbClr val="4B89D0"/>
        </a:solidFill>
        <a:ln w="25400" cap="flat" cmpd="sng" algn="ctr">
          <a:solidFill>
            <a:srgbClr val="4B89D0">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FFFF"/>
              </a:solidFill>
              <a:latin typeface="Calibri"/>
              <a:ea typeface="+mn-ea"/>
              <a:cs typeface="+mn-cs"/>
            </a:rPr>
            <a:t>Meccano </a:t>
          </a:r>
          <a:r>
            <a:rPr lang="en-US" sz="1600" kern="1200" noProof="0" dirty="0" smtClean="0">
              <a:solidFill>
                <a:srgbClr val="FFFFFF"/>
              </a:solidFill>
              <a:latin typeface="Calibri"/>
              <a:ea typeface="+mn-ea"/>
              <a:cs typeface="+mn-cs"/>
            </a:rPr>
            <a:t>construction</a:t>
          </a:r>
          <a:endParaRPr lang="en-US" sz="1600" kern="1200" noProof="0" dirty="0">
            <a:solidFill>
              <a:srgbClr val="FFFFFF"/>
            </a:solidFill>
            <a:latin typeface="Calibri"/>
            <a:ea typeface="+mn-ea"/>
            <a:cs typeface="+mn-cs"/>
          </a:endParaRPr>
        </a:p>
      </dsp:txBody>
      <dsp:txXfrm>
        <a:off x="1178522" y="36301"/>
        <a:ext cx="2637905" cy="672673"/>
      </dsp:txXfrm>
    </dsp:sp>
    <dsp:sp modelId="{89835F2A-471F-D747-8EAB-FCB343DC7010}">
      <dsp:nvSpPr>
        <dsp:cNvPr id="0" name=""/>
        <dsp:cNvSpPr/>
      </dsp:nvSpPr>
      <dsp:spPr>
        <a:xfrm>
          <a:off x="842181" y="768896"/>
          <a:ext cx="3378636" cy="687626"/>
        </a:xfrm>
        <a:prstGeom prst="chevron">
          <a:avLst/>
        </a:prstGeom>
        <a:solidFill>
          <a:srgbClr val="4B89D0"/>
        </a:solidFill>
        <a:ln w="25400" cap="flat" cmpd="sng" algn="ctr">
          <a:solidFill>
            <a:srgbClr val="4B89D0">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latin typeface="Calibri" pitchFamily="34" charset="0"/>
            </a:rPr>
            <a:t>Parameterization of the        solid surface</a:t>
          </a:r>
          <a:endParaRPr lang="en-US" sz="1600" kern="1200" dirty="0">
            <a:solidFill>
              <a:srgbClr val="FFFFFF"/>
            </a:solidFill>
            <a:latin typeface="Calibri" pitchFamily="34" charset="0"/>
            <a:ea typeface="+mn-ea"/>
            <a:cs typeface="+mn-cs"/>
          </a:endParaRPr>
        </a:p>
      </dsp:txBody>
      <dsp:txXfrm>
        <a:off x="1185994" y="768896"/>
        <a:ext cx="2691010" cy="687626"/>
      </dsp:txXfrm>
    </dsp:sp>
    <dsp:sp modelId="{9C341ACD-05D8-0A43-889D-27945DBAFFC3}">
      <dsp:nvSpPr>
        <dsp:cNvPr id="0" name=""/>
        <dsp:cNvSpPr/>
      </dsp:nvSpPr>
      <dsp:spPr>
        <a:xfrm>
          <a:off x="4063683" y="845375"/>
          <a:ext cx="1395797"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Solid boundary partition</a:t>
          </a:r>
          <a:endParaRPr lang="en-US" sz="1200" kern="1200" dirty="0">
            <a:solidFill>
              <a:srgbClr val="191919">
                <a:hueOff val="0"/>
                <a:satOff val="0"/>
                <a:lumOff val="0"/>
                <a:alphaOff val="0"/>
              </a:srgbClr>
            </a:solidFill>
            <a:latin typeface="Calibri"/>
            <a:ea typeface="+mn-ea"/>
            <a:cs typeface="+mn-cs"/>
          </a:endParaRPr>
        </a:p>
      </dsp:txBody>
      <dsp:txXfrm>
        <a:off x="4342842" y="845375"/>
        <a:ext cx="837479" cy="558318"/>
      </dsp:txXfrm>
    </dsp:sp>
    <dsp:sp modelId="{7F057367-501C-0D46-86CB-811FAE2AD319}">
      <dsp:nvSpPr>
        <dsp:cNvPr id="0" name=""/>
        <dsp:cNvSpPr/>
      </dsp:nvSpPr>
      <dsp:spPr>
        <a:xfrm>
          <a:off x="5268846" y="839993"/>
          <a:ext cx="2128758"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Floater’s parameterization</a:t>
          </a:r>
          <a:endParaRPr lang="en-US" sz="1200" kern="1200" dirty="0">
            <a:solidFill>
              <a:srgbClr val="191919">
                <a:hueOff val="0"/>
                <a:satOff val="0"/>
                <a:lumOff val="0"/>
                <a:alphaOff val="0"/>
              </a:srgbClr>
            </a:solidFill>
            <a:latin typeface="Calibri"/>
            <a:ea typeface="+mn-ea"/>
            <a:cs typeface="+mn-cs"/>
          </a:endParaRPr>
        </a:p>
      </dsp:txBody>
      <dsp:txXfrm>
        <a:off x="5548005" y="839993"/>
        <a:ext cx="1570440" cy="558318"/>
      </dsp:txXfrm>
    </dsp:sp>
    <dsp:sp modelId="{7FA87117-0A14-1643-9C4E-E12D5AD29CD3}">
      <dsp:nvSpPr>
        <dsp:cNvPr id="0" name=""/>
        <dsp:cNvSpPr/>
      </dsp:nvSpPr>
      <dsp:spPr>
        <a:xfrm>
          <a:off x="870219" y="1550697"/>
          <a:ext cx="3282948" cy="672673"/>
        </a:xfrm>
        <a:prstGeom prst="chevron">
          <a:avLst/>
        </a:prstGeom>
        <a:solidFill>
          <a:srgbClr val="4B89D0"/>
        </a:solidFill>
        <a:ln w="25400" cap="flat" cmpd="sng" algn="ctr">
          <a:solidFill>
            <a:srgbClr val="4B89D0">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FFFF"/>
              </a:solidFill>
              <a:latin typeface="Calibri"/>
              <a:ea typeface="+mn-ea"/>
              <a:cs typeface="+mn-cs"/>
            </a:rPr>
            <a:t>Coarse tetrahedral mesh         of the meccano</a:t>
          </a:r>
          <a:endParaRPr lang="en-US" sz="1600" kern="1200" dirty="0">
            <a:solidFill>
              <a:srgbClr val="FFFFFF"/>
            </a:solidFill>
            <a:latin typeface="Calibri"/>
            <a:ea typeface="+mn-ea"/>
            <a:cs typeface="+mn-cs"/>
          </a:endParaRPr>
        </a:p>
      </dsp:txBody>
      <dsp:txXfrm>
        <a:off x="1206556" y="1550697"/>
        <a:ext cx="2610275" cy="672673"/>
      </dsp:txXfrm>
    </dsp:sp>
    <dsp:sp modelId="{A80851EA-DA98-8949-98C2-CA2861125A86}">
      <dsp:nvSpPr>
        <dsp:cNvPr id="0" name=""/>
        <dsp:cNvSpPr/>
      </dsp:nvSpPr>
      <dsp:spPr>
        <a:xfrm>
          <a:off x="3997627" y="1607875"/>
          <a:ext cx="1395797"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Partition into hexahedra</a:t>
          </a:r>
          <a:endParaRPr lang="en-US" sz="1200" kern="1200" dirty="0">
            <a:solidFill>
              <a:srgbClr val="191919">
                <a:hueOff val="0"/>
                <a:satOff val="0"/>
                <a:lumOff val="0"/>
                <a:alphaOff val="0"/>
              </a:srgbClr>
            </a:solidFill>
            <a:latin typeface="Calibri"/>
            <a:ea typeface="+mn-ea"/>
            <a:cs typeface="+mn-cs"/>
          </a:endParaRPr>
        </a:p>
      </dsp:txBody>
      <dsp:txXfrm>
        <a:off x="4276786" y="1607875"/>
        <a:ext cx="837479" cy="558318"/>
      </dsp:txXfrm>
    </dsp:sp>
    <dsp:sp modelId="{BC9E12D0-4DF8-3D49-8F28-E2F284B22B50}">
      <dsp:nvSpPr>
        <dsp:cNvPr id="0" name=""/>
        <dsp:cNvSpPr/>
      </dsp:nvSpPr>
      <dsp:spPr>
        <a:xfrm>
          <a:off x="5194068" y="1607875"/>
          <a:ext cx="1641038"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Hexahedron subdivision into six </a:t>
          </a:r>
          <a:r>
            <a:rPr lang="en-US" sz="1200" kern="1200" dirty="0" err="1" smtClean="0">
              <a:solidFill>
                <a:srgbClr val="191919">
                  <a:hueOff val="0"/>
                  <a:satOff val="0"/>
                  <a:lumOff val="0"/>
                  <a:alphaOff val="0"/>
                </a:srgbClr>
              </a:solidFill>
              <a:latin typeface="Calibri"/>
              <a:ea typeface="+mn-ea"/>
              <a:cs typeface="+mn-cs"/>
            </a:rPr>
            <a:t>tetrahedra</a:t>
          </a:r>
          <a:endParaRPr lang="en-US" sz="1200" kern="1200" dirty="0">
            <a:solidFill>
              <a:srgbClr val="191919">
                <a:hueOff val="0"/>
                <a:satOff val="0"/>
                <a:lumOff val="0"/>
                <a:alphaOff val="0"/>
              </a:srgbClr>
            </a:solidFill>
            <a:latin typeface="Calibri"/>
            <a:ea typeface="+mn-ea"/>
            <a:cs typeface="+mn-cs"/>
          </a:endParaRPr>
        </a:p>
      </dsp:txBody>
      <dsp:txXfrm>
        <a:off x="5473227" y="1607875"/>
        <a:ext cx="1082720" cy="558318"/>
      </dsp:txXfrm>
    </dsp:sp>
    <dsp:sp modelId="{DFB174EF-9EE9-D049-B49B-1B9435F04702}">
      <dsp:nvSpPr>
        <dsp:cNvPr id="0" name=""/>
        <dsp:cNvSpPr/>
      </dsp:nvSpPr>
      <dsp:spPr>
        <a:xfrm>
          <a:off x="870219" y="2317545"/>
          <a:ext cx="3267006" cy="672673"/>
        </a:xfrm>
        <a:prstGeom prst="chevron">
          <a:avLst/>
        </a:prstGeom>
        <a:solidFill>
          <a:srgbClr val="4B89D0"/>
        </a:solidFill>
        <a:ln w="25400" cap="flat" cmpd="sng" algn="ctr">
          <a:solidFill>
            <a:srgbClr val="4B89D0">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FFFF"/>
              </a:solidFill>
              <a:latin typeface="Calibri"/>
              <a:ea typeface="+mn-ea"/>
              <a:cs typeface="+mn-cs"/>
            </a:rPr>
            <a:t>Solid boundary approximation</a:t>
          </a:r>
          <a:endParaRPr lang="en-US" sz="1600" kern="1200" dirty="0">
            <a:solidFill>
              <a:srgbClr val="FFFFFF"/>
            </a:solidFill>
            <a:latin typeface="Calibri"/>
            <a:ea typeface="+mn-ea"/>
            <a:cs typeface="+mn-cs"/>
          </a:endParaRPr>
        </a:p>
      </dsp:txBody>
      <dsp:txXfrm>
        <a:off x="1206556" y="2317545"/>
        <a:ext cx="2594333" cy="672673"/>
      </dsp:txXfrm>
    </dsp:sp>
    <dsp:sp modelId="{81B5DBC9-B57D-8A4E-9C68-593193F2380C}">
      <dsp:nvSpPr>
        <dsp:cNvPr id="0" name=""/>
        <dsp:cNvSpPr/>
      </dsp:nvSpPr>
      <dsp:spPr>
        <a:xfrm>
          <a:off x="3918606" y="2374722"/>
          <a:ext cx="1538056"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Kossaczky’s refinement</a:t>
          </a:r>
          <a:endParaRPr lang="en-US" sz="1200" kern="1200" dirty="0">
            <a:solidFill>
              <a:srgbClr val="191919">
                <a:hueOff val="0"/>
                <a:satOff val="0"/>
                <a:lumOff val="0"/>
                <a:alphaOff val="0"/>
              </a:srgbClr>
            </a:solidFill>
            <a:latin typeface="Calibri"/>
            <a:ea typeface="+mn-ea"/>
            <a:cs typeface="+mn-cs"/>
          </a:endParaRPr>
        </a:p>
      </dsp:txBody>
      <dsp:txXfrm>
        <a:off x="4197765" y="2374722"/>
        <a:ext cx="979738" cy="558318"/>
      </dsp:txXfrm>
    </dsp:sp>
    <dsp:sp modelId="{756741E0-BF9F-6441-A3CF-09483F34F706}">
      <dsp:nvSpPr>
        <dsp:cNvPr id="0" name=""/>
        <dsp:cNvSpPr/>
      </dsp:nvSpPr>
      <dsp:spPr>
        <a:xfrm>
          <a:off x="5261252" y="2374722"/>
          <a:ext cx="1843862"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Distance evaluation</a:t>
          </a:r>
          <a:endParaRPr lang="en-US" sz="1200" kern="1200" dirty="0">
            <a:solidFill>
              <a:srgbClr val="191919">
                <a:hueOff val="0"/>
                <a:satOff val="0"/>
                <a:lumOff val="0"/>
                <a:alphaOff val="0"/>
              </a:srgbClr>
            </a:solidFill>
            <a:latin typeface="Calibri"/>
            <a:ea typeface="+mn-ea"/>
            <a:cs typeface="+mn-cs"/>
          </a:endParaRPr>
        </a:p>
      </dsp:txBody>
      <dsp:txXfrm>
        <a:off x="5540411" y="2374722"/>
        <a:ext cx="1285544" cy="558318"/>
      </dsp:txXfrm>
    </dsp:sp>
    <dsp:sp modelId="{8691F19F-A9E9-C743-9B72-42CF99FA2CD7}">
      <dsp:nvSpPr>
        <dsp:cNvPr id="0" name=""/>
        <dsp:cNvSpPr/>
      </dsp:nvSpPr>
      <dsp:spPr>
        <a:xfrm>
          <a:off x="861620" y="3081083"/>
          <a:ext cx="3301749" cy="672673"/>
        </a:xfrm>
        <a:prstGeom prst="chevron">
          <a:avLst/>
        </a:prstGeom>
        <a:solidFill>
          <a:srgbClr val="4B89D0"/>
        </a:solidFill>
        <a:ln w="25400" cap="flat" cmpd="sng" algn="ctr">
          <a:solidFill>
            <a:srgbClr val="4B89D0">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FFFF"/>
              </a:solidFill>
              <a:latin typeface="Calibri"/>
              <a:ea typeface="+mn-ea"/>
              <a:cs typeface="+mn-cs"/>
            </a:rPr>
            <a:t>Inner node relocation</a:t>
          </a:r>
          <a:endParaRPr lang="en-US" sz="1600" kern="1200" dirty="0">
            <a:solidFill>
              <a:srgbClr val="FFFFFF"/>
            </a:solidFill>
            <a:latin typeface="Calibri"/>
            <a:ea typeface="+mn-ea"/>
            <a:cs typeface="+mn-cs"/>
          </a:endParaRPr>
        </a:p>
      </dsp:txBody>
      <dsp:txXfrm>
        <a:off x="1197957" y="3081083"/>
        <a:ext cx="2629076" cy="672673"/>
      </dsp:txXfrm>
    </dsp:sp>
    <dsp:sp modelId="{3F4F4B39-07C7-4347-BAD7-C98E9E9A15FC}">
      <dsp:nvSpPr>
        <dsp:cNvPr id="0" name=""/>
        <dsp:cNvSpPr/>
      </dsp:nvSpPr>
      <dsp:spPr>
        <a:xfrm>
          <a:off x="4012154" y="3146047"/>
          <a:ext cx="1776417"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Coons patches</a:t>
          </a:r>
          <a:endParaRPr lang="en-US" sz="1200" kern="1200" dirty="0">
            <a:solidFill>
              <a:srgbClr val="191919">
                <a:hueOff val="0"/>
                <a:satOff val="0"/>
                <a:lumOff val="0"/>
                <a:alphaOff val="0"/>
              </a:srgbClr>
            </a:solidFill>
            <a:latin typeface="Calibri"/>
            <a:ea typeface="+mn-ea"/>
            <a:cs typeface="+mn-cs"/>
          </a:endParaRPr>
        </a:p>
      </dsp:txBody>
      <dsp:txXfrm>
        <a:off x="4291313" y="3146047"/>
        <a:ext cx="1218099" cy="558318"/>
      </dsp:txXfrm>
    </dsp:sp>
    <dsp:sp modelId="{6BCDAD27-0F2A-D849-B55E-DAA570756592}">
      <dsp:nvSpPr>
        <dsp:cNvPr id="0" name=""/>
        <dsp:cNvSpPr/>
      </dsp:nvSpPr>
      <dsp:spPr>
        <a:xfrm>
          <a:off x="861620" y="3818219"/>
          <a:ext cx="3249432" cy="672673"/>
        </a:xfrm>
        <a:prstGeom prst="chevron">
          <a:avLst/>
        </a:prstGeom>
        <a:solidFill>
          <a:srgbClr val="4B89D0"/>
        </a:solidFill>
        <a:ln w="25400" cap="flat" cmpd="sng" algn="ctr">
          <a:solidFill>
            <a:srgbClr val="4B89D0">
              <a:shade val="50000"/>
            </a:srgb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n-US" sz="1600" kern="1200" dirty="0" smtClean="0">
              <a:solidFill>
                <a:srgbClr val="FFFFFF"/>
              </a:solidFill>
              <a:latin typeface="Calibri"/>
              <a:ea typeface="+mn-ea"/>
              <a:cs typeface="+mn-cs"/>
            </a:rPr>
            <a:t>Simultaneous             untangling and smoothing</a:t>
          </a:r>
          <a:endParaRPr lang="en-US" sz="1600" kern="1200" dirty="0">
            <a:solidFill>
              <a:srgbClr val="FFFFFF"/>
            </a:solidFill>
            <a:latin typeface="Calibri"/>
            <a:ea typeface="+mn-ea"/>
            <a:cs typeface="+mn-cs"/>
          </a:endParaRPr>
        </a:p>
      </dsp:txBody>
      <dsp:txXfrm>
        <a:off x="1197957" y="3818219"/>
        <a:ext cx="2576759" cy="672673"/>
      </dsp:txXfrm>
    </dsp:sp>
    <dsp:sp modelId="{5863E35E-F7AE-514B-817B-F3D9D6EAF257}">
      <dsp:nvSpPr>
        <dsp:cNvPr id="0" name=""/>
        <dsp:cNvSpPr/>
      </dsp:nvSpPr>
      <dsp:spPr>
        <a:xfrm>
          <a:off x="3937866" y="3893823"/>
          <a:ext cx="1395797" cy="558318"/>
        </a:xfrm>
        <a:prstGeom prst="chevron">
          <a:avLst/>
        </a:prstGeom>
        <a:solidFill>
          <a:srgbClr val="4B89D0">
            <a:alpha val="90000"/>
            <a:tint val="40000"/>
            <a:hueOff val="0"/>
            <a:satOff val="0"/>
            <a:lumOff val="0"/>
            <a:alphaOff val="0"/>
          </a:srgbClr>
        </a:solidFill>
        <a:ln w="9525" cap="flat" cmpd="sng" algn="ctr">
          <a:solidFill>
            <a:srgbClr val="4B89D0">
              <a:alpha val="90000"/>
              <a:tint val="40000"/>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solidFill>
                <a:srgbClr val="191919">
                  <a:hueOff val="0"/>
                  <a:satOff val="0"/>
                  <a:lumOff val="0"/>
                  <a:alphaOff val="0"/>
                </a:srgbClr>
              </a:solidFill>
              <a:latin typeface="Calibri"/>
              <a:ea typeface="+mn-ea"/>
              <a:cs typeface="+mn-cs"/>
            </a:rPr>
            <a:t>SUS</a:t>
          </a:r>
          <a:endParaRPr lang="en-US" sz="1200" kern="1200" dirty="0">
            <a:solidFill>
              <a:srgbClr val="191919">
                <a:hueOff val="0"/>
                <a:satOff val="0"/>
                <a:lumOff val="0"/>
                <a:alphaOff val="0"/>
              </a:srgbClr>
            </a:solidFill>
            <a:latin typeface="Calibri"/>
            <a:ea typeface="+mn-ea"/>
            <a:cs typeface="+mn-cs"/>
          </a:endParaRPr>
        </a:p>
      </dsp:txBody>
      <dsp:txXfrm>
        <a:off x="4217025" y="3893823"/>
        <a:ext cx="837479" cy="5583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r>
              <a:rPr lang="en-GB"/>
              <a:t>Nombre</a:t>
            </a:r>
          </a:p>
        </p:txBody>
      </p:sp>
      <p:sp>
        <p:nvSpPr>
          <p:cNvPr id="15363" name="Rectangle 3"/>
          <p:cNvSpPr>
            <a:spLocks noGrp="1" noChangeArrowheads="1"/>
          </p:cNvSpPr>
          <p:nvPr>
            <p:ph type="dt" sz="quarter"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r>
              <a:rPr lang="en-GB"/>
              <a:t>Escriba el título aquí</a:t>
            </a:r>
          </a:p>
        </p:txBody>
      </p:sp>
      <p:sp>
        <p:nvSpPr>
          <p:cNvPr id="15365" name="Rectangle 5"/>
          <p:cNvSpPr>
            <a:spLocks noGrp="1" noChangeArrowheads="1"/>
          </p:cNvSpPr>
          <p:nvPr>
            <p:ph type="sldNum" sz="quarter" idx="3"/>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2CC94619-AF9F-457C-AC16-D50433946ECA}" type="slidenum">
              <a:rPr lang="en-GB"/>
              <a:pPr>
                <a:defRPr/>
              </a:pPr>
              <a:t>‹#›</a:t>
            </a:fld>
            <a:endParaRPr lang="en-GB"/>
          </a:p>
        </p:txBody>
      </p:sp>
    </p:spTree>
    <p:extLst>
      <p:ext uri="{BB962C8B-B14F-4D97-AF65-F5344CB8AC3E}">
        <p14:creationId xmlns:p14="http://schemas.microsoft.com/office/powerpoint/2010/main" val="411115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87" name="Rectangle 3"/>
          <p:cNvSpPr>
            <a:spLocks noGrp="1" noChangeArrowheads="1"/>
          </p:cNvSpPr>
          <p:nvPr>
            <p:ph type="dt"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62468" name="Rectangle 4"/>
          <p:cNvSpPr>
            <a:spLocks noGrp="1" noRot="1" noChangeAspect="1" noChangeArrowheads="1" noTextEdit="1"/>
          </p:cNvSpPr>
          <p:nvPr>
            <p:ph type="sldImg" idx="2"/>
          </p:nvPr>
        </p:nvSpPr>
        <p:spPr bwMode="auto">
          <a:xfrm>
            <a:off x="803275" y="762000"/>
            <a:ext cx="5495925" cy="38068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7738" y="4819650"/>
            <a:ext cx="5203825" cy="4652963"/>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6390" name="Rectangle 6"/>
          <p:cNvSpPr>
            <a:spLocks noGrp="1" noChangeArrowheads="1"/>
          </p:cNvSpPr>
          <p:nvPr>
            <p:ph type="ftr" sz="quarter" idx="4"/>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91" name="Rectangle 7"/>
          <p:cNvSpPr>
            <a:spLocks noGrp="1" noChangeArrowheads="1"/>
          </p:cNvSpPr>
          <p:nvPr>
            <p:ph type="sldNum" sz="quarter" idx="5"/>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B16A8E2B-96C6-42B0-9E11-010E0EB490E8}" type="slidenum">
              <a:rPr lang="en-GB"/>
              <a:pPr>
                <a:defRPr/>
              </a:pPr>
              <a:t>‹#›</a:t>
            </a:fld>
            <a:endParaRPr lang="en-GB"/>
          </a:p>
        </p:txBody>
      </p:sp>
    </p:spTree>
    <p:extLst>
      <p:ext uri="{BB962C8B-B14F-4D97-AF65-F5344CB8AC3E}">
        <p14:creationId xmlns:p14="http://schemas.microsoft.com/office/powerpoint/2010/main" val="3304520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6964"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3928"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0891"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785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4820" algn="l" defTabSz="913928" rtl="0" eaLnBrk="1" latinLnBrk="0" hangingPunct="1">
      <a:defRPr sz="1200" kern="1200">
        <a:solidFill>
          <a:schemeClr val="tx1"/>
        </a:solidFill>
        <a:latin typeface="+mn-lt"/>
        <a:ea typeface="+mn-ea"/>
        <a:cs typeface="+mn-cs"/>
      </a:defRPr>
    </a:lvl6pPr>
    <a:lvl7pPr marL="2741787" algn="l" defTabSz="913928" rtl="0" eaLnBrk="1" latinLnBrk="0" hangingPunct="1">
      <a:defRPr sz="1200" kern="1200">
        <a:solidFill>
          <a:schemeClr val="tx1"/>
        </a:solidFill>
        <a:latin typeface="+mn-lt"/>
        <a:ea typeface="+mn-ea"/>
        <a:cs typeface="+mn-cs"/>
      </a:defRPr>
    </a:lvl7pPr>
    <a:lvl8pPr marL="3198747" algn="l" defTabSz="913928" rtl="0" eaLnBrk="1" latinLnBrk="0" hangingPunct="1">
      <a:defRPr sz="1200" kern="1200">
        <a:solidFill>
          <a:schemeClr val="tx1"/>
        </a:solidFill>
        <a:latin typeface="+mn-lt"/>
        <a:ea typeface="+mn-ea"/>
        <a:cs typeface="+mn-cs"/>
      </a:defRPr>
    </a:lvl8pPr>
    <a:lvl9pPr marL="3655711" algn="l" defTabSz="9139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73138"/>
            <a:fld id="{E4E3D54E-4964-434A-B4FD-6E0666693804}" type="slidenum">
              <a:rPr lang="en-GB" smtClean="0"/>
              <a:pPr defTabSz="973138"/>
              <a:t>1</a:t>
            </a:fld>
            <a:endParaRPr lang="en-GB" smtClean="0"/>
          </a:p>
        </p:txBody>
      </p:sp>
      <p:sp>
        <p:nvSpPr>
          <p:cNvPr id="63491" name="Rectangle 2"/>
          <p:cNvSpPr>
            <a:spLocks noGrp="1" noRot="1" noChangeAspect="1" noChangeArrowheads="1" noTextEdit="1"/>
          </p:cNvSpPr>
          <p:nvPr>
            <p:ph type="sldImg"/>
          </p:nvPr>
        </p:nvSpPr>
        <p:spPr>
          <a:xfrm>
            <a:off x="803275" y="762000"/>
            <a:ext cx="5495925" cy="3806825"/>
          </a:xfrm>
          <a:ln/>
        </p:spPr>
      </p:sp>
      <p:sp>
        <p:nvSpPr>
          <p:cNvPr id="63492" name="Rectangle 3"/>
          <p:cNvSpPr>
            <a:spLocks noGrp="1" noChangeArrowheads="1"/>
          </p:cNvSpPr>
          <p:nvPr>
            <p:ph type="body" idx="1"/>
          </p:nvPr>
        </p:nvSpPr>
        <p:spPr>
          <a:noFill/>
          <a:ln w="9525"/>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73138"/>
            <a:fld id="{20372B1F-B8BC-49B1-9D08-134497319A1D}" type="slidenum">
              <a:rPr lang="en-GB" smtClean="0"/>
              <a:pPr defTabSz="973138"/>
              <a:t>12</a:t>
            </a:fld>
            <a:endParaRPr lang="en-GB" smtClean="0"/>
          </a:p>
        </p:txBody>
      </p:sp>
      <p:sp>
        <p:nvSpPr>
          <p:cNvPr id="81923" name="Rectangle 2"/>
          <p:cNvSpPr>
            <a:spLocks noGrp="1" noRot="1" noChangeAspect="1" noChangeArrowheads="1" noTextEdit="1"/>
          </p:cNvSpPr>
          <p:nvPr>
            <p:ph type="sldImg"/>
          </p:nvPr>
        </p:nvSpPr>
        <p:spPr>
          <a:xfrm>
            <a:off x="803275" y="762000"/>
            <a:ext cx="5495925" cy="3806825"/>
          </a:xfrm>
          <a:ln/>
        </p:spPr>
      </p:sp>
      <p:sp>
        <p:nvSpPr>
          <p:cNvPr id="81924" name="Rectangle 3"/>
          <p:cNvSpPr>
            <a:spLocks noGrp="1" noChangeArrowheads="1"/>
          </p:cNvSpPr>
          <p:nvPr>
            <p:ph type="body" idx="1"/>
          </p:nvPr>
        </p:nvSpPr>
        <p:spPr>
          <a:noFill/>
          <a:ln w="9525"/>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13</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14</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15</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16</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F551-6133-43CF-8B09-4C2D8F8CEA63}" type="slidenum">
              <a:rPr lang="en-GB"/>
              <a:pPr/>
              <a:t>18</a:t>
            </a:fld>
            <a:endParaRPr lang="en-GB"/>
          </a:p>
        </p:txBody>
      </p:sp>
      <p:sp>
        <p:nvSpPr>
          <p:cNvPr id="1883138" name="Rectangle 2"/>
          <p:cNvSpPr>
            <a:spLocks noGrp="1" noRot="1" noChangeAspect="1" noChangeArrowheads="1" noTextEdit="1"/>
          </p:cNvSpPr>
          <p:nvPr>
            <p:ph type="sldImg"/>
          </p:nvPr>
        </p:nvSpPr>
        <p:spPr>
          <a:xfrm>
            <a:off x="804863" y="762000"/>
            <a:ext cx="5494337" cy="3805238"/>
          </a:xfrm>
          <a:ln/>
        </p:spPr>
      </p:sp>
      <p:sp>
        <p:nvSpPr>
          <p:cNvPr id="1883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20</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appreciate the</a:t>
            </a:r>
            <a:r>
              <a:rPr lang="en-US" baseline="0" dirty="0" smtClean="0"/>
              <a:t> big difference between the terrain used by HARMONIE, and the real one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7543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appreciate the</a:t>
            </a:r>
            <a:r>
              <a:rPr lang="en-US" baseline="0" dirty="0" smtClean="0"/>
              <a:t> big difference between the terrain used by HARMONIE, and the real one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7543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appreciate the</a:t>
            </a:r>
            <a:r>
              <a:rPr lang="en-US" baseline="0" dirty="0" smtClean="0"/>
              <a:t> big difference between the terrain used by HARMONIE, and the real one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47543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498D8B8-400F-411F-B1F0-3A4BA163FA29}" type="slidenum">
              <a:rPr lang="en-GB"/>
              <a:pPr/>
              <a:t>2</a:t>
            </a:fld>
            <a:endParaRPr lang="en-GB"/>
          </a:p>
        </p:txBody>
      </p:sp>
      <p:sp>
        <p:nvSpPr>
          <p:cNvPr id="123907" name="Rectangle 2"/>
          <p:cNvSpPr>
            <a:spLocks noGrp="1" noRot="1" noChangeAspect="1" noChangeArrowheads="1" noTextEdit="1"/>
          </p:cNvSpPr>
          <p:nvPr>
            <p:ph type="sldImg"/>
          </p:nvPr>
        </p:nvSpPr>
        <p:spPr>
          <a:xfrm>
            <a:off x="779463" y="766763"/>
            <a:ext cx="5541962" cy="3838575"/>
          </a:xfrm>
          <a:ln/>
        </p:spPr>
      </p:sp>
      <p:sp>
        <p:nvSpPr>
          <p:cNvPr id="123908" name="Rectangle 3"/>
          <p:cNvSpPr>
            <a:spLocks noGrp="1" noChangeArrowheads="1"/>
          </p:cNvSpPr>
          <p:nvPr>
            <p:ph type="body" idx="1"/>
          </p:nvPr>
        </p:nvSpPr>
        <p:spPr>
          <a:xfrm>
            <a:off x="947338" y="4862370"/>
            <a:ext cx="5204625" cy="4605745"/>
          </a:xfrm>
          <a:noFill/>
          <a:ln w="9525"/>
        </p:spPr>
        <p:txBody>
          <a:bodyPr/>
          <a:lstStyle/>
          <a:p>
            <a:pPr eaLnBrk="1" hangingPunct="1"/>
            <a:r>
              <a:rPr lang="es-ES_tradnl" smtClean="0"/>
              <a:t>Decimos que un tetraedro es de Tipo I si está marcado con el indicador de error. Se </a:t>
            </a:r>
            <a:r>
              <a:rPr lang="es-ES_tradnl" u="sng" smtClean="0"/>
              <a:t>introducen</a:t>
            </a:r>
            <a:r>
              <a:rPr lang="es-ES_tradnl" smtClean="0"/>
              <a:t> 6 nuevos nodos en el punto medio de sus aristas y se subdividen cada una de sus cuatro caras en 4 triángulos, </a:t>
            </a:r>
            <a:r>
              <a:rPr lang="es-ES_tradnl" u="sng" smtClean="0"/>
              <a:t>uniendo los puntos que</a:t>
            </a:r>
            <a:r>
              <a:rPr lang="es-ES_tradnl" smtClean="0"/>
              <a:t> se han introducido.</a:t>
            </a:r>
          </a:p>
          <a:p>
            <a:pPr eaLnBrk="1" hangingPunct="1"/>
            <a:r>
              <a:rPr lang="es-ES_tradnl" smtClean="0"/>
              <a:t>Cuatro subtetraedros quedan determinados a partir de los cuatro vértices del tetraedro original y las nuevas aristas.</a:t>
            </a:r>
          </a:p>
          <a:p>
            <a:pPr eaLnBrk="1" hangingPunct="1"/>
            <a:r>
              <a:rPr lang="es-ES_tradnl" smtClean="0"/>
              <a:t>Los otros cuatro tetraedros se </a:t>
            </a:r>
            <a:r>
              <a:rPr lang="es-ES_tradnl" u="sng" smtClean="0"/>
              <a:t>obtienen</a:t>
            </a:r>
            <a:r>
              <a:rPr lang="es-ES_tradnl" smtClean="0"/>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pPr eaLnBrk="1" hangingPunct="1"/>
            <a:endParaRPr lang="es-ES_tradnl" smtClean="0"/>
          </a:p>
          <a:p>
            <a:pPr eaLnBrk="1" hangingPunct="1"/>
            <a:r>
              <a:rPr lang="es-ES_tradnl" smtClean="0"/>
              <a:t>Una vez marcados los tetraedros de Tipo I, para asegurar la conformidad de la malla nos podemos encontrar con tetraedros vecinos que pueden tener 6, 5,..., 1, ó 0 nuevos nodos introducidos.</a:t>
            </a:r>
          </a:p>
          <a:p>
            <a:pPr eaLnBrk="1" hangingPunct="1"/>
            <a:endParaRPr lang="es-ES_tradnl" smtClean="0"/>
          </a:p>
          <a:p>
            <a:pPr eaLnBrk="1" hangingPunct="1"/>
            <a:r>
              <a:rPr lang="es-ES_tradnl" smtClean="0"/>
              <a:t>Aquellos tetraedros que por razones de conformidad tengan marcadas sus 6 aristas pasa automáticamente al conjunto de tetraedros de Tipo I.</a:t>
            </a:r>
          </a:p>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There’s also a big difference in the</a:t>
            </a:r>
            <a:r>
              <a:rPr lang="en-US" baseline="0" dirty="0" smtClean="0"/>
              <a:t> discretization of the problem. In FEM it’s possible to capture the details of the orography</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21919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In order to compute our wind field we have to use some</a:t>
            </a:r>
            <a:r>
              <a:rPr lang="en-US" baseline="0" dirty="0" smtClean="0"/>
              <a:t> data from HARMONIE i.e. U10 V10, the Geostrophic velocity, and the </a:t>
            </a:r>
            <a:r>
              <a:rPr lang="en-US" baseline="0" dirty="0" err="1" smtClean="0"/>
              <a:t>Pasquill</a:t>
            </a:r>
            <a:r>
              <a:rPr lang="en-US" baseline="0" dirty="0" smtClean="0"/>
              <a:t> stability class</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93372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 other 2/3rds are used as known</a:t>
            </a:r>
            <a:r>
              <a:rPr lang="en-US" baseline="0" dirty="0" smtClean="0"/>
              <a:t> data, and control data for genetic algorithm</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241781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We run the genetic algorithm</a:t>
            </a:r>
            <a:r>
              <a:rPr lang="en-US" baseline="0" dirty="0" smtClean="0"/>
              <a:t> and after 30 iterations with an initial population of 124 individuals, we get the following parameters, with the RMS error seen in plot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1005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We</a:t>
            </a:r>
            <a:r>
              <a:rPr lang="en-US" baseline="0" dirty="0" smtClean="0"/>
              <a:t> can compare the wind velocities obtained at 10m over the terrain with the ones that were given by HARMONIE. We can see that, more or less, the big picture stands, but at the crest line the wind velocity is clearly higher. Max velocity in HARMONIE is 3m/s </a:t>
            </a:r>
            <a:r>
              <a:rPr lang="en-US" baseline="0" dirty="0" err="1" smtClean="0"/>
              <a:t>vs</a:t>
            </a:r>
            <a:r>
              <a:rPr lang="en-US" baseline="0" dirty="0" smtClean="0"/>
              <a:t> 11.5 in mass consistent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42970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compare</a:t>
            </a:r>
            <a:r>
              <a:rPr lang="en-US" baseline="0" dirty="0" smtClean="0"/>
              <a:t> the direction of the field. We have to note that HARMONIE doesn’t “see” the island, and the wind field just crosses it. In the FEM solution we can see the way that the island has an effect to the field, while maintaining its S-N principal direction. Although the field in the island looks mess, we zoom it and can see…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204062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And, looking at both wind fields</a:t>
            </a:r>
            <a:r>
              <a:rPr lang="en-US" baseline="0" dirty="0" smtClean="0"/>
              <a:t> overlapped we can see how similar they are.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92743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3EFCB-BAD8-44D7-9381-E4170145CD43}" type="slidenum">
              <a:rPr lang="en-GB"/>
              <a:pPr/>
              <a:t>3</a:t>
            </a:fld>
            <a:endParaRPr lang="en-GB"/>
          </a:p>
        </p:txBody>
      </p:sp>
      <p:sp>
        <p:nvSpPr>
          <p:cNvPr id="1787906" name="Rectangle 2"/>
          <p:cNvSpPr>
            <a:spLocks noGrp="1" noRot="1" noChangeAspect="1" noChangeArrowheads="1" noTextEdit="1"/>
          </p:cNvSpPr>
          <p:nvPr>
            <p:ph type="sldImg"/>
          </p:nvPr>
        </p:nvSpPr>
        <p:spPr>
          <a:xfrm>
            <a:off x="779463" y="766763"/>
            <a:ext cx="5541962" cy="3838575"/>
          </a:xfrm>
          <a:ln/>
        </p:spPr>
      </p:sp>
      <p:sp>
        <p:nvSpPr>
          <p:cNvPr id="1787907"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35</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 other 2/3rds are used as known</a:t>
            </a:r>
            <a:r>
              <a:rPr lang="en-US" baseline="0" dirty="0" smtClean="0"/>
              <a:t> data, and control data for genetic algorithm</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241781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37</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38</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39</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40</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41</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42</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3EFCB-BAD8-44D7-9381-E4170145CD43}" type="slidenum">
              <a:rPr lang="en-GB"/>
              <a:pPr/>
              <a:t>4</a:t>
            </a:fld>
            <a:endParaRPr lang="en-GB"/>
          </a:p>
        </p:txBody>
      </p:sp>
      <p:sp>
        <p:nvSpPr>
          <p:cNvPr id="1787906" name="Rectangle 2"/>
          <p:cNvSpPr>
            <a:spLocks noGrp="1" noRot="1" noChangeAspect="1" noChangeArrowheads="1" noTextEdit="1"/>
          </p:cNvSpPr>
          <p:nvPr>
            <p:ph type="sldImg"/>
          </p:nvPr>
        </p:nvSpPr>
        <p:spPr>
          <a:xfrm>
            <a:off x="779463" y="766763"/>
            <a:ext cx="5541962" cy="3838575"/>
          </a:xfrm>
          <a:ln/>
        </p:spPr>
      </p:sp>
      <p:sp>
        <p:nvSpPr>
          <p:cNvPr id="1787907"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1DA417-E681-41E2-A20D-93AB08D63B6A}" type="slidenum">
              <a:rPr lang="en-GB">
                <a:solidFill>
                  <a:prstClr val="black"/>
                </a:solidFill>
              </a:rPr>
              <a:pPr/>
              <a:t>5</a:t>
            </a:fld>
            <a:endParaRPr lang="en-GB">
              <a:solidFill>
                <a:prstClr val="black"/>
              </a:solidFill>
            </a:endParaRPr>
          </a:p>
        </p:txBody>
      </p:sp>
      <p:sp>
        <p:nvSpPr>
          <p:cNvPr id="84995" name="Rectangle 2"/>
          <p:cNvSpPr>
            <a:spLocks noGrp="1" noRot="1" noChangeAspect="1" noChangeArrowheads="1" noTextEdit="1"/>
          </p:cNvSpPr>
          <p:nvPr>
            <p:ph type="sldImg"/>
          </p:nvPr>
        </p:nvSpPr>
        <p:spPr>
          <a:xfrm>
            <a:off x="779463" y="768350"/>
            <a:ext cx="5541962" cy="3836988"/>
          </a:xfrm>
          <a:ln/>
        </p:spPr>
      </p:sp>
      <p:sp>
        <p:nvSpPr>
          <p:cNvPr id="84996"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50752-110F-4BCC-A937-D60F59D5EFE0}" type="slidenum">
              <a:rPr lang="en-GB"/>
              <a:pPr/>
              <a:t>6</a:t>
            </a:fld>
            <a:endParaRPr lang="en-GB"/>
          </a:p>
        </p:txBody>
      </p:sp>
      <p:sp>
        <p:nvSpPr>
          <p:cNvPr id="1789954" name="Rectangle 2"/>
          <p:cNvSpPr>
            <a:spLocks noGrp="1" noRot="1" noChangeAspect="1" noChangeArrowheads="1" noTextEdit="1"/>
          </p:cNvSpPr>
          <p:nvPr>
            <p:ph type="sldImg"/>
          </p:nvPr>
        </p:nvSpPr>
        <p:spPr>
          <a:xfrm>
            <a:off x="779463" y="766763"/>
            <a:ext cx="5541962" cy="3838575"/>
          </a:xfrm>
          <a:ln/>
        </p:spPr>
      </p:sp>
      <p:sp>
        <p:nvSpPr>
          <p:cNvPr id="1789955"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50752-110F-4BCC-A937-D60F59D5EFE0}" type="slidenum">
              <a:rPr lang="en-GB"/>
              <a:pPr/>
              <a:t>7</a:t>
            </a:fld>
            <a:endParaRPr lang="en-GB"/>
          </a:p>
        </p:txBody>
      </p:sp>
      <p:sp>
        <p:nvSpPr>
          <p:cNvPr id="1789954" name="Rectangle 2"/>
          <p:cNvSpPr>
            <a:spLocks noGrp="1" noRot="1" noChangeAspect="1" noChangeArrowheads="1" noTextEdit="1"/>
          </p:cNvSpPr>
          <p:nvPr>
            <p:ph type="sldImg"/>
          </p:nvPr>
        </p:nvSpPr>
        <p:spPr>
          <a:xfrm>
            <a:off x="779463" y="766763"/>
            <a:ext cx="5541962" cy="3838575"/>
          </a:xfrm>
          <a:ln/>
        </p:spPr>
      </p:sp>
      <p:sp>
        <p:nvSpPr>
          <p:cNvPr id="1789955"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50752-110F-4BCC-A937-D60F59D5EFE0}" type="slidenum">
              <a:rPr lang="en-GB"/>
              <a:pPr/>
              <a:t>8</a:t>
            </a:fld>
            <a:endParaRPr lang="en-GB"/>
          </a:p>
        </p:txBody>
      </p:sp>
      <p:sp>
        <p:nvSpPr>
          <p:cNvPr id="1789954" name="Rectangle 2"/>
          <p:cNvSpPr>
            <a:spLocks noGrp="1" noRot="1" noChangeAspect="1" noChangeArrowheads="1" noTextEdit="1"/>
          </p:cNvSpPr>
          <p:nvPr>
            <p:ph type="sldImg"/>
          </p:nvPr>
        </p:nvSpPr>
        <p:spPr>
          <a:xfrm>
            <a:off x="779463" y="766763"/>
            <a:ext cx="5541962" cy="3838575"/>
          </a:xfrm>
          <a:ln/>
        </p:spPr>
      </p:sp>
      <p:sp>
        <p:nvSpPr>
          <p:cNvPr id="1789955"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9</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404"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2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8"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90"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9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06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5" name="PlaceHolder 2"/>
          <p:cNvSpPr>
            <a:spLocks noGrp="1"/>
          </p:cNvSpPr>
          <p:nvPr>
            <p:ph type="subTitle"/>
          </p:nvPr>
        </p:nvSpPr>
        <p:spPr>
          <a:xfrm>
            <a:off x="495269" y="1604515"/>
            <a:ext cx="8914847" cy="3977484"/>
          </a:xfrm>
          <a:prstGeom prst="rect">
            <a:avLst/>
          </a:prstGeom>
        </p:spPr>
        <p:txBody>
          <a:bodyPr wrap="none" lIns="0" tIns="0" rIns="0" bIns="0" anchor="ctr"/>
          <a:lstStyle/>
          <a:p>
            <a:pPr algn="ct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7" name="PlaceHolder 2"/>
          <p:cNvSpPr>
            <a:spLocks noGrp="1"/>
          </p:cNvSpPr>
          <p:nvPr>
            <p:ph type="body"/>
          </p:nvPr>
        </p:nvSpPr>
        <p:spPr>
          <a:xfrm>
            <a:off x="495269" y="1604514"/>
            <a:ext cx="8914847" cy="3977158"/>
          </a:xfrm>
          <a:prstGeom prst="rect">
            <a:avLst/>
          </a:prstGeom>
        </p:spPr>
        <p:txBody>
          <a:bodyPr wrap="none" lIns="0" tIns="0" rIns="0" bIns="0"/>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9"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0" name="PlaceHolder 3"/>
          <p:cNvSpPr>
            <a:spLocks noGrp="1"/>
          </p:cNvSpPr>
          <p:nvPr>
            <p:ph type="body"/>
          </p:nvPr>
        </p:nvSpPr>
        <p:spPr>
          <a:xfrm>
            <a:off x="5063067" y="1604514"/>
            <a:ext cx="4350233" cy="3977158"/>
          </a:xfrm>
          <a:prstGeom prst="rect">
            <a:avLst/>
          </a:prstGeom>
        </p:spPr>
        <p:txBody>
          <a:bodyPr wrap="none" lIns="0" tIns="0" rIns="0" bIns="0"/>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95269" y="273352"/>
            <a:ext cx="8914847" cy="5308320"/>
          </a:xfrm>
          <a:prstGeom prst="rect">
            <a:avLst/>
          </a:prstGeom>
        </p:spPr>
        <p:txBody>
          <a:bodyPr wrap="none" lIns="0" tIns="0" rIns="0" bIns="0" anchor="ctr"/>
          <a:lstStyle/>
          <a:p>
            <a:pPr algn="ctr"/>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05" name="PlaceHolder 3"/>
          <p:cNvSpPr>
            <a:spLocks noGrp="1"/>
          </p:cNvSpPr>
          <p:nvPr>
            <p:ph type="body"/>
          </p:nvPr>
        </p:nvSpPr>
        <p:spPr>
          <a:xfrm>
            <a:off x="495269" y="3681598"/>
            <a:ext cx="4350233" cy="1896808"/>
          </a:xfrm>
          <a:prstGeom prst="rect">
            <a:avLst/>
          </a:prstGeom>
        </p:spPr>
        <p:txBody>
          <a:bodyPr wrap="none" lIns="0" tIns="0" rIns="0" bIns="0"/>
          <a:lstStyle/>
          <a:p>
            <a:endParaRPr/>
          </a:p>
        </p:txBody>
      </p:sp>
      <p:sp>
        <p:nvSpPr>
          <p:cNvPr id="206" name="PlaceHolder 4"/>
          <p:cNvSpPr>
            <a:spLocks noGrp="1"/>
          </p:cNvSpPr>
          <p:nvPr>
            <p:ph type="body"/>
          </p:nvPr>
        </p:nvSpPr>
        <p:spPr>
          <a:xfrm>
            <a:off x="5063067" y="1604514"/>
            <a:ext cx="4350233" cy="3977158"/>
          </a:xfrm>
          <a:prstGeom prst="rect">
            <a:avLst/>
          </a:prstGeom>
        </p:spPr>
        <p:txBody>
          <a:bodyPr wrap="none" lIns="0" tIns="0" rIns="0" bIns="0"/>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8"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9"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0"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13"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4" name="PlaceHolder 4"/>
          <p:cNvSpPr>
            <a:spLocks noGrp="1"/>
          </p:cNvSpPr>
          <p:nvPr>
            <p:ph type="body"/>
          </p:nvPr>
        </p:nvSpPr>
        <p:spPr>
          <a:xfrm>
            <a:off x="495271" y="3681598"/>
            <a:ext cx="8914493" cy="1896808"/>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95269" y="1604515"/>
            <a:ext cx="8914847" cy="1896808"/>
          </a:xfrm>
          <a:prstGeom prst="rect">
            <a:avLst/>
          </a:prstGeom>
        </p:spPr>
        <p:txBody>
          <a:bodyPr wrap="none" lIns="0" tIns="0" rIns="0" bIns="0"/>
          <a:lstStyle/>
          <a:p>
            <a:endParaRPr/>
          </a:p>
        </p:txBody>
      </p:sp>
      <p:sp>
        <p:nvSpPr>
          <p:cNvPr id="217" name="PlaceHolder 3"/>
          <p:cNvSpPr>
            <a:spLocks noGrp="1"/>
          </p:cNvSpPr>
          <p:nvPr>
            <p:ph type="body"/>
          </p:nvPr>
        </p:nvSpPr>
        <p:spPr>
          <a:xfrm>
            <a:off x="495269" y="3681598"/>
            <a:ext cx="8914847" cy="1896808"/>
          </a:xfrm>
          <a:prstGeom prst="rect">
            <a:avLst/>
          </a:prstGeom>
        </p:spPr>
        <p:txBody>
          <a:bodyPr wrap="none" lIns="0" tIns="0" rIns="0" bIns="0"/>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9"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0"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21"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
        <p:nvSpPr>
          <p:cNvPr id="222" name="PlaceHolder 5"/>
          <p:cNvSpPr>
            <a:spLocks noGrp="1"/>
          </p:cNvSpPr>
          <p:nvPr>
            <p:ph type="body"/>
          </p:nvPr>
        </p:nvSpPr>
        <p:spPr>
          <a:xfrm>
            <a:off x="495269" y="3681598"/>
            <a:ext cx="4350233" cy="1896808"/>
          </a:xfrm>
          <a:prstGeom prst="rect">
            <a:avLst/>
          </a:prstGeom>
        </p:spPr>
        <p:txBody>
          <a:bodyPr wrap="none" lIns="0" tIns="0" rIns="0" bIns="0"/>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5"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pic>
        <p:nvPicPr>
          <p:cNvPr id="226" name="Imatge 225"/>
          <p:cNvPicPr/>
          <p:nvPr/>
        </p:nvPicPr>
        <p:blipFill>
          <a:blip r:embed="rId2" cstate="print"/>
          <a:stretch>
            <a:fillRect/>
          </a:stretch>
        </p:blipFill>
        <p:spPr>
          <a:xfrm>
            <a:off x="5950309" y="3681598"/>
            <a:ext cx="2575047" cy="1896808"/>
          </a:xfrm>
          <a:prstGeom prst="rect">
            <a:avLst/>
          </a:prstGeom>
          <a:ln>
            <a:noFill/>
          </a:ln>
        </p:spPr>
      </p:pic>
      <p:pic>
        <p:nvPicPr>
          <p:cNvPr id="227" name="Imatge 226"/>
          <p:cNvPicPr/>
          <p:nvPr/>
        </p:nvPicPr>
        <p:blipFill>
          <a:blip r:embed="rId2" cstate="print"/>
          <a:stretch>
            <a:fillRect/>
          </a:stretch>
        </p:blipFill>
        <p:spPr>
          <a:xfrm>
            <a:off x="1382511" y="3681598"/>
            <a:ext cx="2575047" cy="1896808"/>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391"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55"/>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28"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08"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08"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0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0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79"/>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404"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79"/>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41"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21"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41"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21"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21"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2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29"/>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98245" y="6356362"/>
            <a:ext cx="713284" cy="365125"/>
          </a:xfrm>
          <a:prstGeom prst="rect">
            <a:avLst/>
          </a:prstGeom>
        </p:spPr>
        <p:txBody>
          <a:bodyPr lIns="91393" tIns="45697" rIns="91393" bIns="45697"/>
          <a:lstStyle/>
          <a:p>
            <a:fld id="{57CE60AB-2D66-4B8C-ABCF-0989A0D6CFF1}" type="slidenum">
              <a:rPr lang="es-ES" smtClean="0"/>
              <a:pPr/>
              <a:t>‹#›</a:t>
            </a:fld>
            <a:endParaRPr lang="es-ES"/>
          </a:p>
        </p:txBody>
      </p:sp>
      <p:sp>
        <p:nvSpPr>
          <p:cNvPr id="5" name="Content Placeholder 2"/>
          <p:cNvSpPr>
            <a:spLocks noGrp="1"/>
          </p:cNvSpPr>
          <p:nvPr>
            <p:ph idx="1"/>
          </p:nvPr>
        </p:nvSpPr>
        <p:spPr>
          <a:xfrm>
            <a:off x="350494" y="1086981"/>
            <a:ext cx="9060211" cy="50391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Title 1"/>
          <p:cNvSpPr>
            <a:spLocks noGrp="1"/>
          </p:cNvSpPr>
          <p:nvPr>
            <p:ph type="title"/>
          </p:nvPr>
        </p:nvSpPr>
        <p:spPr>
          <a:xfrm>
            <a:off x="3546257" y="8951"/>
            <a:ext cx="6133267" cy="1064365"/>
          </a:xfrm>
        </p:spPr>
        <p:txBody>
          <a:bodyPr>
            <a:noAutofit/>
          </a:bodyPr>
          <a:lstStyle>
            <a:lvl1pPr>
              <a:defRPr sz="3600">
                <a:solidFill>
                  <a:schemeClr val="bg1"/>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35128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21"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2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404"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79"/>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41"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21"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21"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2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29"/>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998245" y="6356362"/>
            <a:ext cx="713284" cy="365125"/>
          </a:xfrm>
          <a:prstGeom prst="rect">
            <a:avLst/>
          </a:prstGeom>
        </p:spPr>
        <p:txBody>
          <a:bodyPr lIns="91393" tIns="45697" rIns="91393" bIns="45697"/>
          <a:lstStyle/>
          <a:p>
            <a:fld id="{57CE60AB-2D66-4B8C-ABCF-0989A0D6CFF1}" type="slidenum">
              <a:rPr lang="es-ES" smtClean="0"/>
              <a:pPr/>
              <a:t>‹#›</a:t>
            </a:fld>
            <a:endParaRPr lang="es-ES"/>
          </a:p>
        </p:txBody>
      </p:sp>
      <p:sp>
        <p:nvSpPr>
          <p:cNvPr id="5" name="Content Placeholder 2"/>
          <p:cNvSpPr>
            <a:spLocks noGrp="1"/>
          </p:cNvSpPr>
          <p:nvPr>
            <p:ph idx="1"/>
          </p:nvPr>
        </p:nvSpPr>
        <p:spPr>
          <a:xfrm>
            <a:off x="350494" y="1086981"/>
            <a:ext cx="9060211" cy="50391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Title 1"/>
          <p:cNvSpPr>
            <a:spLocks noGrp="1"/>
          </p:cNvSpPr>
          <p:nvPr>
            <p:ph type="title"/>
          </p:nvPr>
        </p:nvSpPr>
        <p:spPr>
          <a:xfrm>
            <a:off x="3546257" y="8951"/>
            <a:ext cx="6133267" cy="1064365"/>
          </a:xfrm>
        </p:spPr>
        <p:txBody>
          <a:bodyPr>
            <a:noAutofit/>
          </a:bodyPr>
          <a:lstStyle>
            <a:lvl1pPr>
              <a:defRPr sz="3600">
                <a:solidFill>
                  <a:schemeClr val="bg1"/>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3512871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30"/>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2"/>
            <a:ext cx="6934200" cy="1752600"/>
          </a:xfrm>
        </p:spPr>
        <p:txBody>
          <a:bodyPr/>
          <a:lstStyle>
            <a:lvl1pPr marL="0" indent="0" algn="ctr">
              <a:buNone/>
              <a:defRPr/>
            </a:lvl1pPr>
            <a:lvl2pPr marL="456964" indent="0" algn="ctr">
              <a:buNone/>
              <a:defRPr/>
            </a:lvl2pPr>
            <a:lvl3pPr marL="913928" indent="0" algn="ctr">
              <a:buNone/>
              <a:defRPr/>
            </a:lvl3pPr>
            <a:lvl4pPr marL="1370891" indent="0" algn="ctr">
              <a:buNone/>
              <a:defRPr/>
            </a:lvl4pPr>
            <a:lvl5pPr marL="1827855" indent="0" algn="ctr">
              <a:buNone/>
              <a:defRPr/>
            </a:lvl5pPr>
            <a:lvl6pPr marL="2284820" indent="0" algn="ctr">
              <a:buNone/>
              <a:defRPr/>
            </a:lvl6pPr>
            <a:lvl7pPr marL="2741787" indent="0" algn="ctr">
              <a:buNone/>
              <a:defRPr/>
            </a:lvl7pPr>
            <a:lvl8pPr marL="3198747" indent="0" algn="ctr">
              <a:buNone/>
              <a:defRPr/>
            </a:lvl8pPr>
            <a:lvl9pPr marL="3655711"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CB17A18C-DECB-4D3F-A273-38E020B16759}" type="datetime1">
              <a:rPr lang="es-ES">
                <a:solidFill>
                  <a:srgbClr val="000000"/>
                </a:solidFill>
              </a:rPr>
              <a:pPr/>
              <a:t>23/07/2014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FFFD38E-55A7-4AB8-A9FF-FBFC0E7D6D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1243FDAF-C52C-4DB7-8676-D61641C952CD}" type="datetime1">
              <a:rPr lang="es-ES">
                <a:solidFill>
                  <a:srgbClr val="000000"/>
                </a:solidFill>
              </a:rPr>
              <a:pPr/>
              <a:t>23/07/2014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7539797-51A7-49CF-B65B-94C211E01F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59D7D908-6C01-4094-A6F5-7665CAE6A41D}" type="datetime1">
              <a:rPr lang="es-ES">
                <a:solidFill>
                  <a:srgbClr val="000000"/>
                </a:solidFill>
              </a:rPr>
              <a:pPr/>
              <a:t>23/07/2014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345C6EB-2452-4649-980D-D5DD9E1F5D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1"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5726D128-937F-48E9-B5C1-E019DB167433}" type="datetime1">
              <a:rPr lang="es-ES">
                <a:solidFill>
                  <a:srgbClr val="000000"/>
                </a:solidFill>
              </a:rPr>
              <a:pPr/>
              <a:t>23/07/2014</a:t>
            </a:fld>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9544BAE-C39C-4F52-A58F-9CB7DDE4B3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92FC10E3-0217-408B-8FBA-B4508951F5D1}" type="datetime1">
              <a:rPr lang="es-ES">
                <a:solidFill>
                  <a:srgbClr val="000000"/>
                </a:solidFill>
              </a:rPr>
              <a:pPr/>
              <a:t>23/07/2014</a:t>
            </a:fld>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738A6E9-7306-44A8-BE9E-41954E4236D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E092A4CC-2931-4962-8121-3B992324162B}" type="datetime1">
              <a:rPr lang="es-ES">
                <a:solidFill>
                  <a:srgbClr val="000000"/>
                </a:solidFill>
              </a:rPr>
              <a:pPr/>
              <a:t>23/07/2014</a:t>
            </a:fld>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CCFEB9A-F30D-4A87-B977-32806F92F51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EFD1E322-F799-4BC1-92B2-B5591F9A6036}" type="datetime1">
              <a:rPr lang="es-ES">
                <a:solidFill>
                  <a:srgbClr val="000000"/>
                </a:solidFill>
              </a:rPr>
              <a:pPr/>
              <a:t>23/07/2014</a:t>
            </a:fld>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5D09731E-2471-4DC9-89D6-758EECEEF8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6E873542-3FE2-4BB5-92A7-CEF52448E642}" type="datetime1">
              <a:rPr lang="es-ES">
                <a:solidFill>
                  <a:srgbClr val="000000"/>
                </a:solidFill>
              </a:rPr>
              <a:pPr/>
              <a:t>23/07/2014</a:t>
            </a:fld>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713835A-80F7-47C3-ADD2-973783330A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6D3FBD6-F0AD-4B78-BAED-3337A9D5E049}" type="datetime1">
              <a:rPr lang="es-ES">
                <a:solidFill>
                  <a:srgbClr val="000000"/>
                </a:solidFill>
              </a:rPr>
              <a:pPr/>
              <a:t>23/07/2014</a:t>
            </a:fld>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9D702FA-6877-4699-BD59-243271BCC32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AD31721-C001-401C-9865-D7D160651109}" type="datetime1">
              <a:rPr lang="es-ES">
                <a:solidFill>
                  <a:srgbClr val="000000"/>
                </a:solidFill>
              </a:rPr>
              <a:pPr/>
              <a:t>23/07/2014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DECAE29-8F67-4754-B02F-8EE553B9D48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2" y="274649"/>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2" y="274649"/>
            <a:ext cx="65341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B10D12D8-32BB-4EA4-BF32-D1DA742BC8A3}" type="datetime1">
              <a:rPr lang="es-ES">
                <a:solidFill>
                  <a:srgbClr val="000000"/>
                </a:solidFill>
              </a:rPr>
              <a:pPr/>
              <a:t>23/07/2014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0141CCE-B0EE-40DB-9175-2AD5A163F70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95300" y="274649"/>
            <a:ext cx="89154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95300" y="6245225"/>
            <a:ext cx="2311400" cy="476250"/>
          </a:xfrm>
        </p:spPr>
        <p:txBody>
          <a:bodyPr/>
          <a:lstStyle>
            <a:lvl1pPr>
              <a:defRPr/>
            </a:lvl1pPr>
          </a:lstStyle>
          <a:p>
            <a:fld id="{841CCB37-C1D5-4442-BC15-939073B3B6D2}" type="datetime1">
              <a:rPr lang="es-ES">
                <a:solidFill>
                  <a:srgbClr val="000000"/>
                </a:solidFill>
              </a:rPr>
              <a:pPr/>
              <a:t>23/07/2014</a:t>
            </a:fld>
            <a:endParaRPr lang="en-US">
              <a:solidFill>
                <a:srgbClr val="000000"/>
              </a:solidFill>
            </a:endParaRPr>
          </a:p>
        </p:txBody>
      </p:sp>
      <p:sp>
        <p:nvSpPr>
          <p:cNvPr id="4" name="3 Marcador de pie de página"/>
          <p:cNvSpPr>
            <a:spLocks noGrp="1"/>
          </p:cNvSpPr>
          <p:nvPr>
            <p:ph type="ftr" sz="quarter" idx="11"/>
          </p:nvPr>
        </p:nvSpPr>
        <p:spPr>
          <a:xfrm>
            <a:off x="3384552" y="6245225"/>
            <a:ext cx="3136900" cy="476250"/>
          </a:xfrm>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a:xfrm>
            <a:off x="7099301" y="6245225"/>
            <a:ext cx="2311400" cy="476250"/>
          </a:xfrm>
        </p:spPr>
        <p:txBody>
          <a:bodyPr/>
          <a:lstStyle>
            <a:lvl1pPr>
              <a:defRPr/>
            </a:lvl1pPr>
          </a:lstStyle>
          <a:p>
            <a:fld id="{628B08B9-DF7D-4574-9D6B-D9A0541D21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29"/>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sz="4200" dirty="0"/>
          </a:p>
        </p:txBody>
      </p:sp>
      <p:pic>
        <p:nvPicPr>
          <p:cNvPr id="7"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sz="4200" dirty="0"/>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sz="4200" dirty="0"/>
          </a:p>
        </p:txBody>
      </p:sp>
      <p:sp>
        <p:nvSpPr>
          <p:cNvPr id="1864711" name="Rectangle 7"/>
          <p:cNvSpPr>
            <a:spLocks noGrp="1" noChangeArrowheads="1"/>
          </p:cNvSpPr>
          <p:nvPr>
            <p:ph type="subTitle" idx="1"/>
          </p:nvPr>
        </p:nvSpPr>
        <p:spPr>
          <a:xfrm>
            <a:off x="741373"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9.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solidFill>
                <a:srgbClr val="000000"/>
              </a:solidFill>
              <a:latin typeface="Arial" charset="0"/>
            </a:endParaRPr>
          </a:p>
        </p:txBody>
      </p:sp>
      <p:sp>
        <p:nvSpPr>
          <p:cNvPr id="7172"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7175" name="Picture 7"/>
          <p:cNvPicPr>
            <a:picLocks noChangeAspect="1" noChangeArrowheads="1"/>
          </p:cNvPicPr>
          <p:nvPr/>
        </p:nvPicPr>
        <p:blipFill>
          <a:blip r:embed="rId14"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117" r:id="rId1"/>
    <p:sldLayoutId id="2147493050" r:id="rId2"/>
    <p:sldLayoutId id="2147493051" r:id="rId3"/>
    <p:sldLayoutId id="2147493052" r:id="rId4"/>
    <p:sldLayoutId id="2147493053" r:id="rId5"/>
    <p:sldLayoutId id="2147493054" r:id="rId6"/>
    <p:sldLayoutId id="2147493055" r:id="rId7"/>
    <p:sldLayoutId id="2147493056" r:id="rId8"/>
    <p:sldLayoutId id="2147493057" r:id="rId9"/>
    <p:sldLayoutId id="2147493058" r:id="rId10"/>
    <p:sldLayoutId id="2147493059" r:id="rId11"/>
    <p:sldLayoutId id="2147493060"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95269" y="273352"/>
            <a:ext cx="8914847" cy="1144682"/>
          </a:xfrm>
          <a:prstGeom prst="rect">
            <a:avLst/>
          </a:prstGeom>
        </p:spPr>
        <p:txBody>
          <a:bodyPr wrap="none" lIns="0" tIns="0" rIns="0" bIns="0" anchor="ctr"/>
          <a:lstStyle/>
          <a:p>
            <a:pPr algn="ctr"/>
            <a:r>
              <a:rPr lang="en-US"/>
              <a:t>Feu clic per editar el format del text del títol</a:t>
            </a:r>
            <a:endParaRPr/>
          </a:p>
        </p:txBody>
      </p:sp>
      <p:sp>
        <p:nvSpPr>
          <p:cNvPr id="193" name="PlaceHolder 2"/>
          <p:cNvSpPr>
            <a:spLocks noGrp="1"/>
          </p:cNvSpPr>
          <p:nvPr>
            <p:ph type="body"/>
          </p:nvPr>
        </p:nvSpPr>
        <p:spPr>
          <a:xfrm>
            <a:off x="495269" y="1604514"/>
            <a:ext cx="8914847" cy="3977158"/>
          </a:xfrm>
          <a:prstGeom prst="rect">
            <a:avLst/>
          </a:prstGeom>
        </p:spPr>
        <p:txBody>
          <a:bodyPr wrap="none" lIns="0" tIns="0" rIns="0" bIns="0"/>
          <a:lstStyle/>
          <a:p>
            <a:pPr>
              <a:buSzPct val="25000"/>
              <a:buFont typeface="StarSymbol"/>
              <a:buChar char=""/>
            </a:pPr>
            <a:r>
              <a:rPr lang="en-US"/>
              <a:t>Feu clic per editar el format del text de l'esquema</a:t>
            </a:r>
            <a:endParaRPr/>
          </a:p>
          <a:p>
            <a:pPr lvl="1">
              <a:buSzPct val="25000"/>
              <a:buFont typeface="StarSymbol"/>
              <a:buChar char=""/>
            </a:pPr>
            <a:r>
              <a:rPr lang="en-US"/>
              <a:t>Segon nivell d'esquema</a:t>
            </a:r>
            <a:endParaRPr/>
          </a:p>
          <a:p>
            <a:pPr lvl="2">
              <a:buSzPct val="25000"/>
              <a:buFont typeface="StarSymbol"/>
              <a:buChar char=""/>
            </a:pPr>
            <a:r>
              <a:rPr lang="en-US"/>
              <a:t>Tercer nivell d'esquema</a:t>
            </a:r>
            <a:endParaRPr/>
          </a:p>
          <a:p>
            <a:pPr lvl="3">
              <a:buSzPct val="25000"/>
              <a:buFont typeface="StarSymbol"/>
              <a:buChar char=""/>
            </a:pPr>
            <a:r>
              <a:rPr lang="en-US"/>
              <a:t>Quart nivell d'esquema</a:t>
            </a:r>
            <a:endParaRPr/>
          </a:p>
          <a:p>
            <a:pPr lvl="4">
              <a:buSzPct val="25000"/>
              <a:buFont typeface="StarSymbol"/>
              <a:buChar char=""/>
            </a:pPr>
            <a:r>
              <a:rPr lang="en-US"/>
              <a:t>Cinquè nivell d'esquema</a:t>
            </a:r>
            <a:endParaRPr/>
          </a:p>
          <a:p>
            <a:pPr lvl="5">
              <a:buSzPct val="25000"/>
              <a:buFont typeface="StarSymbol"/>
              <a:buChar char=""/>
            </a:pPr>
            <a:r>
              <a:rPr lang="en-US"/>
              <a:t>Sisè nivell d'esquema</a:t>
            </a:r>
            <a:endParaRPr/>
          </a:p>
          <a:p>
            <a:pPr lvl="6">
              <a:buSzPct val="25000"/>
              <a:buFont typeface="StarSymbol"/>
              <a:buChar char=""/>
            </a:pPr>
            <a:r>
              <a:rPr lang="en-US"/>
              <a:t>Setè nivell d'esquema</a:t>
            </a:r>
            <a:endParaRPr/>
          </a:p>
        </p:txBody>
      </p:sp>
    </p:spTree>
  </p:cSld>
  <p:clrMap bg1="lt1" tx1="dk1" bg2="lt2" tx2="dk2" accent1="accent1" accent2="accent2" accent3="accent3" accent4="accent4" accent5="accent5" accent6="accent6" hlink="hlink" folHlink="folHlink"/>
  <p:sldLayoutIdLst>
    <p:sldLayoutId id="2147493583" r:id="rId1"/>
    <p:sldLayoutId id="2147493584" r:id="rId2"/>
    <p:sldLayoutId id="2147493585" r:id="rId3"/>
    <p:sldLayoutId id="2147493586" r:id="rId4"/>
    <p:sldLayoutId id="2147493587" r:id="rId5"/>
    <p:sldLayoutId id="2147493588" r:id="rId6"/>
    <p:sldLayoutId id="2147493589" r:id="rId7"/>
    <p:sldLayoutId id="2147493590" r:id="rId8"/>
    <p:sldLayoutId id="2147493591" r:id="rId9"/>
    <p:sldLayoutId id="2147493592" r:id="rId10"/>
    <p:sldLayoutId id="2147493593" r:id="rId11"/>
    <p:sldLayoutId id="2147493594"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11268"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11271" name="Picture 7"/>
          <p:cNvPicPr>
            <a:picLocks noChangeAspect="1" noChangeArrowheads="1"/>
          </p:cNvPicPr>
          <p:nvPr/>
        </p:nvPicPr>
        <p:blipFill>
          <a:blip r:embed="rId14"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121" r:id="rId1"/>
    <p:sldLayoutId id="2147493094" r:id="rId2"/>
    <p:sldLayoutId id="2147493095" r:id="rId3"/>
    <p:sldLayoutId id="2147493096" r:id="rId4"/>
    <p:sldLayoutId id="2147493097" r:id="rId5"/>
    <p:sldLayoutId id="2147493098" r:id="rId6"/>
    <p:sldLayoutId id="2147493099" r:id="rId7"/>
    <p:sldLayoutId id="2147493100" r:id="rId8"/>
    <p:sldLayoutId id="2147493101" r:id="rId9"/>
    <p:sldLayoutId id="2147493102" r:id="rId10"/>
    <p:sldLayoutId id="2147493103" r:id="rId11"/>
    <p:sldLayoutId id="2147493104"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8196"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8199"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270" r:id="rId1"/>
    <p:sldLayoutId id="2147493271" r:id="rId2"/>
    <p:sldLayoutId id="2147493272" r:id="rId3"/>
    <p:sldLayoutId id="2147493273" r:id="rId4"/>
    <p:sldLayoutId id="2147493274" r:id="rId5"/>
    <p:sldLayoutId id="2147493275" r:id="rId6"/>
    <p:sldLayoutId id="2147493276" r:id="rId7"/>
    <p:sldLayoutId id="2147493277" r:id="rId8"/>
    <p:sldLayoutId id="2147493278" r:id="rId9"/>
    <p:sldLayoutId id="2147493279" r:id="rId10"/>
    <p:sldLayoutId id="2147493280" r:id="rId11"/>
    <p:sldLayoutId id="2147493281"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6148"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6151" name="Picture 7"/>
          <p:cNvPicPr>
            <a:picLocks noChangeAspect="1" noChangeArrowheads="1"/>
          </p:cNvPicPr>
          <p:nvPr/>
        </p:nvPicPr>
        <p:blipFill>
          <a:blip r:embed="rId15"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310" r:id="rId1"/>
    <p:sldLayoutId id="2147493311" r:id="rId2"/>
    <p:sldLayoutId id="2147493312" r:id="rId3"/>
    <p:sldLayoutId id="2147493313" r:id="rId4"/>
    <p:sldLayoutId id="2147493314" r:id="rId5"/>
    <p:sldLayoutId id="2147493315" r:id="rId6"/>
    <p:sldLayoutId id="2147493316" r:id="rId7"/>
    <p:sldLayoutId id="2147493317" r:id="rId8"/>
    <p:sldLayoutId id="2147493318" r:id="rId9"/>
    <p:sldLayoutId id="2147493319" r:id="rId10"/>
    <p:sldLayoutId id="2147493320" r:id="rId11"/>
    <p:sldLayoutId id="2147493321" r:id="rId12"/>
    <p:sldLayoutId id="2147493322" r:id="rId13"/>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6148"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6151" name="Picture 7"/>
          <p:cNvPicPr>
            <a:picLocks noChangeAspect="1" noChangeArrowheads="1"/>
          </p:cNvPicPr>
          <p:nvPr/>
        </p:nvPicPr>
        <p:blipFill>
          <a:blip r:embed="rId15"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324" r:id="rId1"/>
    <p:sldLayoutId id="2147493325" r:id="rId2"/>
    <p:sldLayoutId id="2147493326" r:id="rId3"/>
    <p:sldLayoutId id="2147493327" r:id="rId4"/>
    <p:sldLayoutId id="2147493328" r:id="rId5"/>
    <p:sldLayoutId id="2147493329" r:id="rId6"/>
    <p:sldLayoutId id="2147493330" r:id="rId7"/>
    <p:sldLayoutId id="2147493331" r:id="rId8"/>
    <p:sldLayoutId id="2147493332" r:id="rId9"/>
    <p:sldLayoutId id="2147493333" r:id="rId10"/>
    <p:sldLayoutId id="2147493334" r:id="rId11"/>
    <p:sldLayoutId id="2147493335" r:id="rId12"/>
    <p:sldLayoutId id="2147493336" r:id="rId13"/>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269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393" tIns="45697" rIns="91393" bIns="45697" numCol="1" anchor="ctr" anchorCtr="0" compatLnSpc="1">
            <a:prstTxWarp prst="textNoShape">
              <a:avLst/>
            </a:prstTxWarp>
          </a:bodyPr>
          <a:lstStyle/>
          <a:p>
            <a:pPr lvl="0"/>
            <a:r>
              <a:rPr lang="en-US" smtClean="0"/>
              <a:t>Haga clic para cambiar el estilo de título	</a:t>
            </a:r>
          </a:p>
        </p:txBody>
      </p:sp>
      <p:sp>
        <p:nvSpPr>
          <p:cNvPr id="1522691"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2269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l" eaLnBrk="1" hangingPunct="1">
              <a:defRPr kumimoji="0" sz="1400">
                <a:solidFill>
                  <a:schemeClr val="tx1"/>
                </a:solidFill>
                <a:latin typeface="+mn-lt"/>
              </a:defRPr>
            </a:lvl1pPr>
          </a:lstStyle>
          <a:p>
            <a:fld id="{5561F9AF-B528-4440-A0F5-1AB73D2E3C12}" type="datetime1">
              <a:rPr lang="es-ES" smtClean="0">
                <a:solidFill>
                  <a:srgbClr val="000000"/>
                </a:solidFill>
              </a:rPr>
              <a:pPr/>
              <a:t>23/07/2014</a:t>
            </a:fld>
            <a:endParaRPr lang="en-US" smtClean="0">
              <a:solidFill>
                <a:srgbClr val="000000"/>
              </a:solidFill>
            </a:endParaRPr>
          </a:p>
        </p:txBody>
      </p:sp>
      <p:sp>
        <p:nvSpPr>
          <p:cNvPr id="1522693" name="Rectangle 5"/>
          <p:cNvSpPr>
            <a:spLocks noGrp="1" noChangeArrowheads="1"/>
          </p:cNvSpPr>
          <p:nvPr>
            <p:ph type="ftr" sz="quarter" idx="3"/>
          </p:nvPr>
        </p:nvSpPr>
        <p:spPr bwMode="auto">
          <a:xfrm>
            <a:off x="3384552" y="6245225"/>
            <a:ext cx="31369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eaLnBrk="1" hangingPunct="1">
              <a:defRPr kumimoji="0" sz="1400">
                <a:solidFill>
                  <a:schemeClr val="tx1"/>
                </a:solidFill>
                <a:latin typeface="+mn-lt"/>
              </a:defRPr>
            </a:lvl1pPr>
          </a:lstStyle>
          <a:p>
            <a:endParaRPr lang="en-US" smtClean="0">
              <a:solidFill>
                <a:srgbClr val="000000"/>
              </a:solidFill>
            </a:endParaRPr>
          </a:p>
        </p:txBody>
      </p:sp>
      <p:sp>
        <p:nvSpPr>
          <p:cNvPr id="1522694" name="Rectangle 6"/>
          <p:cNvSpPr>
            <a:spLocks noGrp="1" noChangeArrowheads="1"/>
          </p:cNvSpPr>
          <p:nvPr>
            <p:ph type="sldNum" sz="quarter" idx="4"/>
          </p:nvPr>
        </p:nvSpPr>
        <p:spPr bwMode="auto">
          <a:xfrm>
            <a:off x="7099301" y="6245225"/>
            <a:ext cx="23114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r" eaLnBrk="1" hangingPunct="1">
              <a:defRPr kumimoji="0" sz="1400">
                <a:solidFill>
                  <a:schemeClr val="tx1"/>
                </a:solidFill>
                <a:latin typeface="+mn-lt"/>
              </a:defRPr>
            </a:lvl1pPr>
          </a:lstStyle>
          <a:p>
            <a:fld id="{BE81E9E2-6CE0-4363-AA48-C6A6352DB830}"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93338" r:id="rId1"/>
    <p:sldLayoutId id="2147493339" r:id="rId2"/>
    <p:sldLayoutId id="2147493340" r:id="rId3"/>
    <p:sldLayoutId id="2147493341" r:id="rId4"/>
    <p:sldLayoutId id="2147493342" r:id="rId5"/>
    <p:sldLayoutId id="2147493343" r:id="rId6"/>
    <p:sldLayoutId id="2147493344" r:id="rId7"/>
    <p:sldLayoutId id="2147493345" r:id="rId8"/>
    <p:sldLayoutId id="2147493346" r:id="rId9"/>
    <p:sldLayoutId id="2147493347" r:id="rId10"/>
    <p:sldLayoutId id="2147493348" r:id="rId11"/>
    <p:sldLayoutId id="214749334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28" algn="ctr" rtl="0" fontAlgn="base">
        <a:spcBef>
          <a:spcPct val="0"/>
        </a:spcBef>
        <a:spcAft>
          <a:spcPct val="0"/>
        </a:spcAft>
        <a:defRPr sz="4400">
          <a:solidFill>
            <a:schemeClr val="tx2"/>
          </a:solidFill>
          <a:latin typeface="Arial" charset="0"/>
        </a:defRPr>
      </a:lvl7pPr>
      <a:lvl8pPr marL="1370891" algn="ctr" rtl="0" fontAlgn="base">
        <a:spcBef>
          <a:spcPct val="0"/>
        </a:spcBef>
        <a:spcAft>
          <a:spcPct val="0"/>
        </a:spcAft>
        <a:defRPr sz="4400">
          <a:solidFill>
            <a:schemeClr val="tx2"/>
          </a:solidFill>
          <a:latin typeface="Arial" charset="0"/>
        </a:defRPr>
      </a:lvl8pPr>
      <a:lvl9pPr marL="1827855" algn="ctr" rtl="0" fontAlgn="base">
        <a:spcBef>
          <a:spcPct val="0"/>
        </a:spcBef>
        <a:spcAft>
          <a:spcPct val="0"/>
        </a:spcAft>
        <a:defRPr sz="4400">
          <a:solidFill>
            <a:schemeClr val="tx2"/>
          </a:solidFill>
          <a:latin typeface="Arial" charset="0"/>
        </a:defRPr>
      </a:lvl9pPr>
    </p:titleStyle>
    <p:bodyStyle>
      <a:lvl1pPr marL="342725" indent="-342725" algn="l" rtl="0" fontAlgn="base">
        <a:spcBef>
          <a:spcPct val="20000"/>
        </a:spcBef>
        <a:spcAft>
          <a:spcPct val="0"/>
        </a:spcAft>
        <a:buChar char="•"/>
        <a:defRPr sz="3200">
          <a:solidFill>
            <a:schemeClr val="tx1"/>
          </a:solidFill>
          <a:latin typeface="+mn-lt"/>
          <a:ea typeface="+mn-ea"/>
          <a:cs typeface="+mn-cs"/>
        </a:defRPr>
      </a:lvl1pPr>
      <a:lvl2pPr marL="742566" indent="-285603" algn="l" rtl="0" fontAlgn="base">
        <a:spcBef>
          <a:spcPct val="20000"/>
        </a:spcBef>
        <a:spcAft>
          <a:spcPct val="0"/>
        </a:spcAft>
        <a:buChar char="–"/>
        <a:defRPr sz="2800">
          <a:solidFill>
            <a:schemeClr val="tx1"/>
          </a:solidFill>
          <a:latin typeface="+mn-lt"/>
        </a:defRPr>
      </a:lvl2pPr>
      <a:lvl3pPr marL="1142410" indent="-228482" algn="l" rtl="0" fontAlgn="base">
        <a:spcBef>
          <a:spcPct val="20000"/>
        </a:spcBef>
        <a:spcAft>
          <a:spcPct val="0"/>
        </a:spcAft>
        <a:buChar char="•"/>
        <a:defRPr sz="2400">
          <a:solidFill>
            <a:schemeClr val="tx1"/>
          </a:solidFill>
          <a:latin typeface="+mn-lt"/>
        </a:defRPr>
      </a:lvl3pPr>
      <a:lvl4pPr marL="1599374" indent="-228482" algn="l" rtl="0" fontAlgn="base">
        <a:spcBef>
          <a:spcPct val="20000"/>
        </a:spcBef>
        <a:spcAft>
          <a:spcPct val="0"/>
        </a:spcAft>
        <a:buChar char="–"/>
        <a:defRPr sz="2000">
          <a:solidFill>
            <a:schemeClr val="tx1"/>
          </a:solidFill>
          <a:latin typeface="+mn-lt"/>
        </a:defRPr>
      </a:lvl4pPr>
      <a:lvl5pPr marL="2056339" indent="-228482" algn="l" rtl="0" fontAlgn="base">
        <a:spcBef>
          <a:spcPct val="20000"/>
        </a:spcBef>
        <a:spcAft>
          <a:spcPct val="0"/>
        </a:spcAft>
        <a:buChar char="»"/>
        <a:defRPr sz="2000">
          <a:solidFill>
            <a:schemeClr val="tx1"/>
          </a:solidFill>
          <a:latin typeface="+mn-lt"/>
        </a:defRPr>
      </a:lvl5pPr>
      <a:lvl6pPr marL="2513302" indent="-228482" algn="l" rtl="0" fontAlgn="base">
        <a:spcBef>
          <a:spcPct val="20000"/>
        </a:spcBef>
        <a:spcAft>
          <a:spcPct val="0"/>
        </a:spcAft>
        <a:buChar char="»"/>
        <a:defRPr sz="2000">
          <a:solidFill>
            <a:schemeClr val="tx1"/>
          </a:solidFill>
          <a:latin typeface="+mn-lt"/>
        </a:defRPr>
      </a:lvl6pPr>
      <a:lvl7pPr marL="2970267" indent="-228482" algn="l" rtl="0" fontAlgn="base">
        <a:spcBef>
          <a:spcPct val="20000"/>
        </a:spcBef>
        <a:spcAft>
          <a:spcPct val="0"/>
        </a:spcAft>
        <a:buChar char="»"/>
        <a:defRPr sz="2000">
          <a:solidFill>
            <a:schemeClr val="tx1"/>
          </a:solidFill>
          <a:latin typeface="+mn-lt"/>
        </a:defRPr>
      </a:lvl7pPr>
      <a:lvl8pPr marL="3427229" indent="-228482" algn="l" rtl="0" fontAlgn="base">
        <a:spcBef>
          <a:spcPct val="20000"/>
        </a:spcBef>
        <a:spcAft>
          <a:spcPct val="0"/>
        </a:spcAft>
        <a:buChar char="»"/>
        <a:defRPr sz="2000">
          <a:solidFill>
            <a:schemeClr val="tx1"/>
          </a:solidFill>
          <a:latin typeface="+mn-lt"/>
        </a:defRPr>
      </a:lvl8pPr>
      <a:lvl9pPr marL="3884195" indent="-228482" algn="l" rtl="0" fontAlgn="base">
        <a:spcBef>
          <a:spcPct val="20000"/>
        </a:spcBef>
        <a:spcAft>
          <a:spcPct val="0"/>
        </a:spcAft>
        <a:buChar char="»"/>
        <a:defRPr sz="2000">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dirty="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51" r:id="rId1"/>
    <p:sldLayoutId id="2147493352" r:id="rId2"/>
    <p:sldLayoutId id="2147493353" r:id="rId3"/>
    <p:sldLayoutId id="2147493354" r:id="rId4"/>
    <p:sldLayoutId id="2147493355" r:id="rId5"/>
    <p:sldLayoutId id="2147493356" r:id="rId6"/>
    <p:sldLayoutId id="2147493357" r:id="rId7"/>
    <p:sldLayoutId id="2147493358" r:id="rId8"/>
    <p:sldLayoutId id="2147493359" r:id="rId9"/>
    <p:sldLayoutId id="2147493360" r:id="rId10"/>
    <p:sldLayoutId id="2147493361" r:id="rId11"/>
    <p:sldLayoutId id="2147493362"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dirty="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64" r:id="rId1"/>
    <p:sldLayoutId id="2147493365" r:id="rId2"/>
    <p:sldLayoutId id="2147493366" r:id="rId3"/>
    <p:sldLayoutId id="2147493367" r:id="rId4"/>
    <p:sldLayoutId id="2147493368" r:id="rId5"/>
    <p:sldLayoutId id="2147493369" r:id="rId6"/>
    <p:sldLayoutId id="2147493370" r:id="rId7"/>
    <p:sldLayoutId id="2147493371" r:id="rId8"/>
    <p:sldLayoutId id="2147493372" r:id="rId9"/>
    <p:sldLayoutId id="2147493373" r:id="rId10"/>
    <p:sldLayoutId id="2147493374" r:id="rId11"/>
    <p:sldLayoutId id="2147493375"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7172"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sz="4200" dirty="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sz="4200" dirty="0"/>
          </a:p>
        </p:txBody>
      </p:sp>
      <p:pic>
        <p:nvPicPr>
          <p:cNvPr id="7175"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442" r:id="rId1"/>
    <p:sldLayoutId id="2147493443" r:id="rId2"/>
    <p:sldLayoutId id="2147493444" r:id="rId3"/>
    <p:sldLayoutId id="2147493445" r:id="rId4"/>
    <p:sldLayoutId id="2147493446" r:id="rId5"/>
    <p:sldLayoutId id="2147493447" r:id="rId6"/>
    <p:sldLayoutId id="2147493448" r:id="rId7"/>
    <p:sldLayoutId id="2147493449" r:id="rId8"/>
    <p:sldLayoutId id="2147493450" r:id="rId9"/>
    <p:sldLayoutId id="2147493451" r:id="rId10"/>
    <p:sldLayoutId id="2147493452" r:id="rId11"/>
    <p:sldLayoutId id="2147493453"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ca.iusiani.ulpgc.es/proyecto2012-201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9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92.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92.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11.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1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111.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11.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111.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11.xml"/><Relationship Id="rId6" Type="http://schemas.openxmlformats.org/officeDocument/2006/relationships/image" Target="../media/image59.png"/><Relationship Id="rId5" Type="http://schemas.openxmlformats.org/officeDocument/2006/relationships/image" Target="../media/image48.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1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111.xml"/><Relationship Id="rId6" Type="http://schemas.openxmlformats.org/officeDocument/2006/relationships/image" Target="../media/image48.png"/><Relationship Id="rId5" Type="http://schemas.openxmlformats.org/officeDocument/2006/relationships/image" Target="../media/image63.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11.xml"/><Relationship Id="rId6" Type="http://schemas.openxmlformats.org/officeDocument/2006/relationships/image" Target="../media/image48.png"/><Relationship Id="rId5" Type="http://schemas.openxmlformats.org/officeDocument/2006/relationships/image" Target="../media/image65.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0.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11.xml"/><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11.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1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1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11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11.xml"/><Relationship Id="rId6" Type="http://schemas.openxmlformats.org/officeDocument/2006/relationships/image" Target="../media/image48.png"/><Relationship Id="rId5" Type="http://schemas.openxmlformats.org/officeDocument/2006/relationships/image" Target="../media/image58.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10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0.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10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0" y="6187214"/>
            <a:ext cx="9906000" cy="663852"/>
          </a:xfrm>
          <a:prstGeom prst="rect">
            <a:avLst/>
          </a:prstGeom>
          <a:noFill/>
          <a:ln w="57150" algn="ctr">
            <a:noFill/>
            <a:miter lim="800000"/>
            <a:headEnd/>
            <a:tailEnd/>
          </a:ln>
        </p:spPr>
        <p:txBody>
          <a:bodyPr lIns="89953" tIns="46776" rIns="89953" bIns="46776" anchor="ctr">
            <a:spAutoFit/>
          </a:bodyPr>
          <a:lstStyle/>
          <a:p>
            <a:r>
              <a:rPr lang="en-US" sz="1800" dirty="0">
                <a:solidFill>
                  <a:srgbClr val="000000"/>
                </a:solidFill>
                <a:latin typeface="Arial" charset="0"/>
                <a:hlinkClick r:id="rId3"/>
              </a:rPr>
              <a:t>http://www.dca.iusiani.ulpgc.es/proyecto2012-2014</a:t>
            </a:r>
            <a:endParaRPr lang="en-US" sz="1800" dirty="0">
              <a:solidFill>
                <a:srgbClr val="000000"/>
              </a:solidFill>
              <a:latin typeface="Arial" charset="0"/>
            </a:endParaRPr>
          </a:p>
          <a:p>
            <a:endParaRPr lang="en-US" sz="1800" dirty="0">
              <a:solidFill>
                <a:srgbClr val="000000"/>
              </a:solidFill>
              <a:latin typeface="Arial" charset="0"/>
            </a:endParaRPr>
          </a:p>
        </p:txBody>
      </p:sp>
      <p:sp>
        <p:nvSpPr>
          <p:cNvPr id="19459" name="Rectangle 9"/>
          <p:cNvSpPr>
            <a:spLocks noChangeArrowheads="1"/>
          </p:cNvSpPr>
          <p:nvPr/>
        </p:nvSpPr>
        <p:spPr bwMode="auto">
          <a:xfrm>
            <a:off x="0" y="2772280"/>
            <a:ext cx="9848850" cy="830950"/>
          </a:xfrm>
          <a:prstGeom prst="rect">
            <a:avLst/>
          </a:prstGeom>
          <a:noFill/>
          <a:ln w="57150">
            <a:noFill/>
            <a:miter lim="800000"/>
            <a:headEnd/>
            <a:tailEnd/>
          </a:ln>
        </p:spPr>
        <p:txBody>
          <a:bodyPr lIns="91393" tIns="45697" rIns="91393" bIns="45697" anchor="ctr">
            <a:spAutoFit/>
          </a:bodyPr>
          <a:lstStyle/>
          <a:p>
            <a:r>
              <a:rPr lang="en-US" sz="2400" b="1" dirty="0">
                <a:solidFill>
                  <a:srgbClr val="FFFFFF"/>
                </a:solidFill>
                <a:latin typeface="Trebuchet MS" pitchFamily="34" charset="0"/>
              </a:rPr>
              <a:t>WIND ENSEMBLE FORECASTING USING AN ADAPTIVE</a:t>
            </a:r>
          </a:p>
          <a:p>
            <a:r>
              <a:rPr lang="en-US" sz="2400" b="1" dirty="0">
                <a:solidFill>
                  <a:srgbClr val="FFFFFF"/>
                </a:solidFill>
                <a:latin typeface="Trebuchet MS" pitchFamily="34" charset="0"/>
              </a:rPr>
              <a:t>MASS-CONSISTENT MODEL</a:t>
            </a:r>
          </a:p>
        </p:txBody>
      </p:sp>
      <p:sp>
        <p:nvSpPr>
          <p:cNvPr id="19461" name="Rectangle 13"/>
          <p:cNvSpPr>
            <a:spLocks noChangeArrowheads="1"/>
          </p:cNvSpPr>
          <p:nvPr/>
        </p:nvSpPr>
        <p:spPr bwMode="auto">
          <a:xfrm>
            <a:off x="0" y="3733084"/>
            <a:ext cx="9906000" cy="461618"/>
          </a:xfrm>
          <a:prstGeom prst="rect">
            <a:avLst/>
          </a:prstGeom>
          <a:noFill/>
          <a:ln w="57150">
            <a:noFill/>
            <a:miter lim="800000"/>
            <a:headEnd/>
            <a:tailEnd/>
          </a:ln>
        </p:spPr>
        <p:txBody>
          <a:bodyPr wrap="square" lIns="91393" tIns="45697" rIns="91393" bIns="45697" anchor="ctr">
            <a:spAutoFit/>
          </a:bodyPr>
          <a:lstStyle/>
          <a:p>
            <a:pPr marL="342900" indent="-342900"/>
            <a:r>
              <a:rPr lang="en-US" sz="2400" dirty="0" smtClean="0">
                <a:solidFill>
                  <a:srgbClr val="000000"/>
                </a:solidFill>
                <a:latin typeface="Trebuchet MS" pitchFamily="34" charset="0"/>
              </a:rPr>
              <a:t>A. Oliver, E. Rodríguez, G. Montero and R. Montenegro</a:t>
            </a:r>
            <a:endParaRPr lang="es-ES" sz="2400" baseline="30000" dirty="0">
              <a:solidFill>
                <a:srgbClr val="000000"/>
              </a:solidFill>
              <a:latin typeface="Trebuchet MS" pitchFamily="34" charset="0"/>
            </a:endParaRPr>
          </a:p>
        </p:txBody>
      </p:sp>
      <p:sp>
        <p:nvSpPr>
          <p:cNvPr id="19462" name="Rectangle 14"/>
          <p:cNvSpPr>
            <a:spLocks noChangeArrowheads="1"/>
          </p:cNvSpPr>
          <p:nvPr/>
        </p:nvSpPr>
        <p:spPr bwMode="auto">
          <a:xfrm>
            <a:off x="-6351" y="4209503"/>
            <a:ext cx="9912351" cy="566262"/>
          </a:xfrm>
          <a:prstGeom prst="rect">
            <a:avLst/>
          </a:prstGeom>
          <a:noFill/>
          <a:ln w="57150">
            <a:noFill/>
            <a:miter lim="800000"/>
            <a:headEnd/>
            <a:tailEnd/>
          </a:ln>
        </p:spPr>
        <p:txBody>
          <a:bodyPr wrap="square" lIns="91393" tIns="45697" rIns="91393" bIns="45697" anchor="ctr">
            <a:spAutoFit/>
          </a:bodyPr>
          <a:lstStyle/>
          <a:p>
            <a:pPr>
              <a:spcBef>
                <a:spcPct val="20000"/>
              </a:spcBef>
            </a:pPr>
            <a:r>
              <a:rPr lang="en-US" sz="1400" baseline="30000" dirty="0" smtClean="0">
                <a:solidFill>
                  <a:srgbClr val="010000"/>
                </a:solidFill>
                <a:latin typeface="Trebuchet MS" pitchFamily="34" charset="0"/>
              </a:rPr>
              <a:t> </a:t>
            </a:r>
            <a:r>
              <a:rPr lang="en-US" sz="1400" dirty="0">
                <a:solidFill>
                  <a:srgbClr val="010000"/>
                </a:solidFill>
                <a:latin typeface="Trebuchet MS" pitchFamily="34" charset="0"/>
              </a:rPr>
              <a:t>University Institute SIANI, University of Las Palmas de Gran </a:t>
            </a:r>
            <a:r>
              <a:rPr lang="en-US" sz="1400" dirty="0" err="1">
                <a:solidFill>
                  <a:srgbClr val="010000"/>
                </a:solidFill>
                <a:latin typeface="Trebuchet MS" pitchFamily="34" charset="0"/>
              </a:rPr>
              <a:t>Canaria</a:t>
            </a:r>
            <a:r>
              <a:rPr lang="en-US" sz="1400" dirty="0">
                <a:solidFill>
                  <a:srgbClr val="010000"/>
                </a:solidFill>
                <a:latin typeface="Trebuchet MS" pitchFamily="34" charset="0"/>
              </a:rPr>
              <a:t>, Spain</a:t>
            </a:r>
          </a:p>
          <a:p>
            <a:pPr algn="l">
              <a:spcBef>
                <a:spcPct val="20000"/>
              </a:spcBef>
            </a:pPr>
            <a:endParaRPr lang="es-ES" sz="1400" dirty="0">
              <a:solidFill>
                <a:srgbClr val="010000"/>
              </a:solidFill>
              <a:latin typeface="Trebuchet MS" pitchFamily="34" charset="0"/>
            </a:endParaRPr>
          </a:p>
        </p:txBody>
      </p:sp>
      <p:sp>
        <p:nvSpPr>
          <p:cNvPr id="8" name="Rectangle 4"/>
          <p:cNvSpPr>
            <a:spLocks noChangeArrowheads="1"/>
          </p:cNvSpPr>
          <p:nvPr/>
        </p:nvSpPr>
        <p:spPr bwMode="auto">
          <a:xfrm>
            <a:off x="0" y="4724910"/>
            <a:ext cx="9906000" cy="1437270"/>
          </a:xfrm>
          <a:prstGeom prst="rect">
            <a:avLst/>
          </a:prstGeom>
          <a:noFill/>
          <a:ln w="57150">
            <a:noFill/>
            <a:miter lim="800000"/>
            <a:headEnd/>
            <a:tailEnd/>
          </a:ln>
        </p:spPr>
        <p:txBody>
          <a:bodyPr lIns="91393" tIns="45697" rIns="91393" bIns="45697" anchor="ctr">
            <a:spAutoFit/>
          </a:bodyPr>
          <a:lstStyle/>
          <a:p>
            <a:pPr>
              <a:spcBef>
                <a:spcPct val="20000"/>
              </a:spcBef>
            </a:pPr>
            <a:r>
              <a:rPr lang="en-US" sz="1900" b="1" dirty="0">
                <a:solidFill>
                  <a:srgbClr val="010000"/>
                </a:solidFill>
                <a:latin typeface="Arial" charset="0"/>
              </a:rPr>
              <a:t>11th World Congress on Computational Mechanics (WCCM XI)</a:t>
            </a:r>
          </a:p>
          <a:p>
            <a:pPr>
              <a:spcBef>
                <a:spcPct val="20000"/>
              </a:spcBef>
            </a:pPr>
            <a:r>
              <a:rPr lang="en-US" sz="1900" b="1" dirty="0">
                <a:solidFill>
                  <a:srgbClr val="010000"/>
                </a:solidFill>
                <a:latin typeface="Arial" charset="0"/>
              </a:rPr>
              <a:t>5th European Conference on Computational Mechanics (ECCM V)</a:t>
            </a:r>
          </a:p>
          <a:p>
            <a:pPr>
              <a:spcBef>
                <a:spcPct val="20000"/>
              </a:spcBef>
            </a:pPr>
            <a:r>
              <a:rPr lang="en-US" sz="1900" b="1" dirty="0">
                <a:solidFill>
                  <a:srgbClr val="010000"/>
                </a:solidFill>
                <a:latin typeface="Arial" charset="0"/>
              </a:rPr>
              <a:t>6th European Conference on Computational Fluid Dynamics (ECFD VI)</a:t>
            </a:r>
          </a:p>
          <a:p>
            <a:pPr>
              <a:spcBef>
                <a:spcPct val="20000"/>
              </a:spcBef>
            </a:pPr>
            <a:r>
              <a:rPr lang="en-US" sz="1900" b="1" dirty="0">
                <a:solidFill>
                  <a:srgbClr val="010000"/>
                </a:solidFill>
                <a:latin typeface="Arial" charset="0"/>
              </a:rPr>
              <a:t>July </a:t>
            </a:r>
            <a:r>
              <a:rPr lang="en-US" sz="1900" b="1" dirty="0" smtClean="0">
                <a:solidFill>
                  <a:srgbClr val="010000"/>
                </a:solidFill>
                <a:latin typeface="Arial" charset="0"/>
              </a:rPr>
              <a:t>20-25</a:t>
            </a:r>
            <a:r>
              <a:rPr lang="en-US" sz="1900" b="1" dirty="0">
                <a:solidFill>
                  <a:srgbClr val="010000"/>
                </a:solidFill>
                <a:latin typeface="Arial" charset="0"/>
              </a:rPr>
              <a:t>, 2014, Barcelona, Spain</a:t>
            </a:r>
            <a:endParaRPr lang="en-US" sz="2000" b="1" dirty="0">
              <a:solidFill>
                <a:srgbClr val="010000"/>
              </a:solidFill>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8"/>
          <p:cNvGraphicFramePr>
            <a:graphicFrameLocks/>
          </p:cNvGraphicFramePr>
          <p:nvPr>
            <p:extLst>
              <p:ext uri="{D42A27DB-BD31-4B8C-83A1-F6EECF244321}">
                <p14:modId xmlns:p14="http://schemas.microsoft.com/office/powerpoint/2010/main" val="597520488"/>
              </p:ext>
            </p:extLst>
          </p:nvPr>
        </p:nvGraphicFramePr>
        <p:xfrm>
          <a:off x="766692" y="181122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3"/>
          <p:cNvSpPr>
            <a:spLocks noChangeArrowheads="1"/>
          </p:cNvSpPr>
          <p:nvPr/>
        </p:nvSpPr>
        <p:spPr bwMode="auto">
          <a:xfrm>
            <a:off x="496890" y="673101"/>
            <a:ext cx="1774750" cy="290289"/>
          </a:xfrm>
          <a:prstGeom prst="rect">
            <a:avLst/>
          </a:prstGeom>
          <a:noFill/>
          <a:ln w="9525">
            <a:noFill/>
            <a:miter lim="800000"/>
            <a:headEnd/>
            <a:tailEnd/>
          </a:ln>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Algorithm steps</a:t>
            </a:r>
          </a:p>
        </p:txBody>
      </p:sp>
      <p:sp>
        <p:nvSpPr>
          <p:cNvPr id="10" name="Rectangle 4"/>
          <p:cNvSpPr>
            <a:spLocks noChangeArrowheads="1"/>
          </p:cNvSpPr>
          <p:nvPr/>
        </p:nvSpPr>
        <p:spPr bwMode="auto">
          <a:xfrm>
            <a:off x="496894" y="168277"/>
            <a:ext cx="7777162" cy="576263"/>
          </a:xfrm>
          <a:prstGeom prst="rect">
            <a:avLst/>
          </a:prstGeom>
          <a:noFill/>
          <a:ln w="9525">
            <a:noFill/>
            <a:miter lim="800000"/>
            <a:headEnd/>
            <a:tailEnd/>
          </a:ln>
        </p:spPr>
        <p:txBody>
          <a:bodyPr wrap="none" lIns="91393" tIns="45697" rIns="91393" bIns="45697"/>
          <a:lstStyle/>
          <a:p>
            <a:pPr algn="l" eaLnBrk="1" hangingPunct="1"/>
            <a:r>
              <a:rPr kumimoji="0" lang="en-US" sz="2400" b="1" dirty="0">
                <a:solidFill>
                  <a:srgbClr val="FFFFFF"/>
                </a:solidFill>
                <a:latin typeface="Trebuchet MS" pitchFamily="34" charset="0"/>
              </a:rPr>
              <a:t>Meccano Method </a:t>
            </a:r>
            <a:r>
              <a:rPr kumimoji="0" lang="en-US" sz="2400" b="1" dirty="0" smtClean="0">
                <a:solidFill>
                  <a:srgbClr val="FFFFFF"/>
                </a:solidFill>
                <a:latin typeface="Trebuchet MS" pitchFamily="34" charset="0"/>
              </a:rPr>
              <a:t>for Complex Solids </a:t>
            </a:r>
            <a:endParaRPr kumimoji="0" lang="en-US" sz="2400" b="1" dirty="0">
              <a:solidFill>
                <a:srgbClr val="FFFFFF"/>
              </a:solidFill>
              <a:latin typeface="Trebuchet MS" pitchFamily="34" charset="0"/>
            </a:endParaRPr>
          </a:p>
        </p:txBody>
      </p:sp>
    </p:spTree>
    <p:extLst>
      <p:ext uri="{BB962C8B-B14F-4D97-AF65-F5344CB8AC3E}">
        <p14:creationId xmlns:p14="http://schemas.microsoft.com/office/powerpoint/2010/main" val="85339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srcRect/>
          <a:stretch>
            <a:fillRect/>
          </a:stretch>
        </p:blipFill>
        <p:spPr bwMode="auto">
          <a:xfrm>
            <a:off x="6654803" y="1444635"/>
            <a:ext cx="3023751" cy="3305175"/>
          </a:xfrm>
          <a:prstGeom prst="rect">
            <a:avLst/>
          </a:prstGeom>
          <a:noFill/>
          <a:ln w="57150" algn="ctr">
            <a:noFill/>
            <a:miter lim="800000"/>
            <a:headEnd/>
            <a:tailEnd/>
          </a:ln>
        </p:spPr>
      </p:pic>
      <p:sp>
        <p:nvSpPr>
          <p:cNvPr id="10" name="Flecha izquierda y derecha 9"/>
          <p:cNvSpPr/>
          <p:nvPr/>
        </p:nvSpPr>
        <p:spPr>
          <a:xfrm>
            <a:off x="4287996" y="2204864"/>
            <a:ext cx="891540" cy="548640"/>
          </a:xfrm>
          <a:prstGeom prst="leftRightArrow">
            <a:avLst/>
          </a:prstGeom>
          <a:ln/>
        </p:spPr>
        <p:style>
          <a:lnRef idx="1">
            <a:schemeClr val="accent1"/>
          </a:lnRef>
          <a:fillRef idx="3">
            <a:schemeClr val="accent1"/>
          </a:fillRef>
          <a:effectRef idx="2">
            <a:schemeClr val="accent1"/>
          </a:effectRef>
          <a:fontRef idx="minor">
            <a:schemeClr val="lt1"/>
          </a:fontRef>
        </p:style>
        <p:txBody>
          <a:bodyPr lIns="91393" tIns="45697" rIns="91393" bIns="45697"/>
          <a:lstStyle/>
          <a:p>
            <a:endParaRPr lang="es-ES">
              <a:solidFill>
                <a:srgbClr val="FFFFFF"/>
              </a:solidFill>
            </a:endParaRPr>
          </a:p>
        </p:txBody>
      </p:sp>
      <p:pic>
        <p:nvPicPr>
          <p:cNvPr id="5" name="Imagen 4" descr="arma_origin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02" y="1561369"/>
            <a:ext cx="3022600" cy="3294868"/>
          </a:xfrm>
          <a:prstGeom prst="rect">
            <a:avLst/>
          </a:prstGeom>
        </p:spPr>
      </p:pic>
      <p:sp>
        <p:nvSpPr>
          <p:cNvPr id="14" name="CuadroTexto 8"/>
          <p:cNvSpPr txBox="1"/>
          <p:nvPr/>
        </p:nvSpPr>
        <p:spPr>
          <a:xfrm>
            <a:off x="155256" y="5719187"/>
            <a:ext cx="2854644" cy="738617"/>
          </a:xfrm>
          <a:prstGeom prst="rect">
            <a:avLst/>
          </a:prstGeom>
          <a:noFill/>
        </p:spPr>
        <p:txBody>
          <a:bodyPr wrap="square" lIns="91393" tIns="45697" rIns="91393" bIns="45697" rtlCol="0">
            <a:spAutoFit/>
          </a:bodyPr>
          <a:lstStyle/>
          <a:p>
            <a:pPr marL="285603" indent="-285603" algn="l" eaLnBrk="1" fontAlgn="auto" hangingPunct="1">
              <a:spcBef>
                <a:spcPts val="0"/>
              </a:spcBef>
              <a:spcAft>
                <a:spcPts val="0"/>
              </a:spcAft>
              <a:buFont typeface="Wingdings" charset="2"/>
              <a:buChar char="§"/>
            </a:pPr>
            <a:r>
              <a:rPr kumimoji="0" lang="en-US" sz="1400" b="1" kern="0" dirty="0" smtClean="0">
                <a:solidFill>
                  <a:srgbClr val="000000"/>
                </a:solidFill>
                <a:latin typeface="Arial Black"/>
                <a:cs typeface="Arial Black"/>
              </a:rPr>
              <a:t>Parameterization</a:t>
            </a:r>
          </a:p>
          <a:p>
            <a:pPr marL="285603" indent="-285603" algn="l" eaLnBrk="1" fontAlgn="auto" hangingPunct="1">
              <a:spcBef>
                <a:spcPts val="0"/>
              </a:spcBef>
              <a:spcAft>
                <a:spcPts val="0"/>
              </a:spcAft>
              <a:buFont typeface="Wingdings" charset="2"/>
              <a:buChar char="§"/>
            </a:pPr>
            <a:r>
              <a:rPr kumimoji="0" lang="en-US" sz="1400" b="1" kern="0" dirty="0" smtClean="0">
                <a:solidFill>
                  <a:srgbClr val="000000"/>
                </a:solidFill>
                <a:latin typeface="Arial Black"/>
                <a:cs typeface="Arial Black"/>
              </a:rPr>
              <a:t>Refinement</a:t>
            </a:r>
          </a:p>
          <a:p>
            <a:pPr marL="285603" indent="-285603" algn="l" eaLnBrk="1" fontAlgn="auto" hangingPunct="1">
              <a:spcBef>
                <a:spcPts val="0"/>
              </a:spcBef>
              <a:spcAft>
                <a:spcPts val="0"/>
              </a:spcAft>
              <a:buFont typeface="Wingdings" charset="2"/>
              <a:buChar char="§"/>
            </a:pPr>
            <a:r>
              <a:rPr kumimoji="0" lang="en-US" sz="1400" b="1" kern="0" dirty="0" smtClean="0">
                <a:solidFill>
                  <a:srgbClr val="000000"/>
                </a:solidFill>
                <a:latin typeface="Arial Black"/>
                <a:cs typeface="Arial Black"/>
              </a:rPr>
              <a:t>Untangling &amp; Smoothing</a:t>
            </a:r>
            <a:endParaRPr kumimoji="0" lang="en-US" sz="1400" b="1" kern="0" dirty="0">
              <a:solidFill>
                <a:srgbClr val="000000"/>
              </a:solidFill>
              <a:latin typeface="Arial Black"/>
              <a:cs typeface="Arial Black"/>
            </a:endParaRPr>
          </a:p>
        </p:txBody>
      </p:sp>
      <p:pic>
        <p:nvPicPr>
          <p:cNvPr id="15" name="Imagen 11" descr="arma_enred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4498" y="3090948"/>
            <a:ext cx="2949309" cy="3429430"/>
          </a:xfrm>
          <a:prstGeom prst="rect">
            <a:avLst/>
          </a:prstGeom>
        </p:spPr>
      </p:pic>
      <p:pic>
        <p:nvPicPr>
          <p:cNvPr id="16" name="Imagen 10" descr="arma_surf_fina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0886" y="3086102"/>
            <a:ext cx="2927095" cy="3403600"/>
          </a:xfrm>
          <a:prstGeom prst="rect">
            <a:avLst/>
          </a:prstGeom>
        </p:spPr>
      </p:pic>
      <p:sp>
        <p:nvSpPr>
          <p:cNvPr id="13" name="Rectangle 3"/>
          <p:cNvSpPr>
            <a:spLocks noChangeArrowheads="1"/>
          </p:cNvSpPr>
          <p:nvPr/>
        </p:nvSpPr>
        <p:spPr bwMode="auto">
          <a:xfrm>
            <a:off x="496893" y="673101"/>
            <a:ext cx="6711999" cy="290289"/>
          </a:xfrm>
          <a:prstGeom prst="rect">
            <a:avLst/>
          </a:prstGeom>
          <a:noFill/>
          <a:ln w="9525">
            <a:noFill/>
            <a:miter lim="800000"/>
            <a:headEnd/>
            <a:tailEnd/>
          </a:ln>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Simultaneous mesh generation and volumetric parameterization</a:t>
            </a:r>
          </a:p>
        </p:txBody>
      </p:sp>
      <p:sp>
        <p:nvSpPr>
          <p:cNvPr id="17" name="Rectangle 4"/>
          <p:cNvSpPr>
            <a:spLocks noChangeArrowheads="1"/>
          </p:cNvSpPr>
          <p:nvPr/>
        </p:nvSpPr>
        <p:spPr bwMode="auto">
          <a:xfrm>
            <a:off x="496894" y="168277"/>
            <a:ext cx="7777162" cy="576263"/>
          </a:xfrm>
          <a:prstGeom prst="rect">
            <a:avLst/>
          </a:prstGeom>
          <a:noFill/>
          <a:ln w="9525">
            <a:noFill/>
            <a:miter lim="800000"/>
            <a:headEnd/>
            <a:tailEnd/>
          </a:ln>
        </p:spPr>
        <p:txBody>
          <a:bodyPr wrap="none" lIns="91393" tIns="45697" rIns="91393" bIns="45697"/>
          <a:lstStyle/>
          <a:p>
            <a:pPr algn="l" eaLnBrk="1" hangingPunct="1"/>
            <a:r>
              <a:rPr kumimoji="0" lang="en-US" sz="2400" b="1" dirty="0">
                <a:solidFill>
                  <a:srgbClr val="FFFFFF"/>
                </a:solidFill>
                <a:latin typeface="Trebuchet MS" pitchFamily="34" charset="0"/>
              </a:rPr>
              <a:t>Meccano Method </a:t>
            </a:r>
            <a:r>
              <a:rPr kumimoji="0" lang="en-US" sz="2400" b="1" dirty="0" smtClean="0">
                <a:solidFill>
                  <a:srgbClr val="FFFFFF"/>
                </a:solidFill>
                <a:latin typeface="Trebuchet MS" pitchFamily="34" charset="0"/>
              </a:rPr>
              <a:t>for Complex Solids </a:t>
            </a:r>
            <a:endParaRPr kumimoji="0" lang="en-US" sz="2400" b="1" dirty="0">
              <a:solidFill>
                <a:srgbClr val="FFFFFF"/>
              </a:solidFill>
              <a:latin typeface="Trebuchet MS" pitchFamily="34" charset="0"/>
            </a:endParaRPr>
          </a:p>
        </p:txBody>
      </p:sp>
      <p:pic>
        <p:nvPicPr>
          <p:cNvPr id="18" name="Picture 3"/>
          <p:cNvPicPr>
            <a:picLocks noChangeAspect="1" noChangeArrowheads="1"/>
          </p:cNvPicPr>
          <p:nvPr/>
        </p:nvPicPr>
        <p:blipFill>
          <a:blip r:embed="rId6" cstate="print"/>
          <a:srcRect/>
          <a:stretch>
            <a:fillRect/>
          </a:stretch>
        </p:blipFill>
        <p:spPr bwMode="auto">
          <a:xfrm>
            <a:off x="101602" y="1546763"/>
            <a:ext cx="3124200" cy="3340488"/>
          </a:xfrm>
          <a:prstGeom prst="rect">
            <a:avLst/>
          </a:prstGeom>
          <a:noFill/>
          <a:ln w="57150" algn="ctr">
            <a:noFill/>
            <a:miter lim="800000"/>
            <a:headEnd/>
            <a:tailEnd/>
          </a:ln>
        </p:spPr>
      </p:pic>
      <p:pic>
        <p:nvPicPr>
          <p:cNvPr id="22" name="Picture 3"/>
          <p:cNvPicPr>
            <a:picLocks noChangeAspect="1" noChangeArrowheads="1"/>
          </p:cNvPicPr>
          <p:nvPr/>
        </p:nvPicPr>
        <p:blipFill>
          <a:blip r:embed="rId7" cstate="print"/>
          <a:srcRect/>
          <a:stretch>
            <a:fillRect/>
          </a:stretch>
        </p:blipFill>
        <p:spPr bwMode="auto">
          <a:xfrm>
            <a:off x="6664335" y="1447804"/>
            <a:ext cx="3005173" cy="3352801"/>
          </a:xfrm>
          <a:prstGeom prst="rect">
            <a:avLst/>
          </a:prstGeom>
          <a:noFill/>
          <a:ln w="57150" algn="ctr">
            <a:noFill/>
            <a:miter lim="800000"/>
            <a:headEnd/>
            <a:tailEnd/>
          </a:ln>
        </p:spPr>
      </p:pic>
      <p:sp>
        <p:nvSpPr>
          <p:cNvPr id="3" name="Flecha arriba y abajo 2"/>
          <p:cNvSpPr/>
          <p:nvPr/>
        </p:nvSpPr>
        <p:spPr>
          <a:xfrm rot="2480622">
            <a:off x="6394674" y="4340056"/>
            <a:ext cx="525018" cy="720080"/>
          </a:xfrm>
          <a:prstGeom prst="upDownArrow">
            <a:avLst>
              <a:gd name="adj1" fmla="val 45137"/>
              <a:gd name="adj2" fmla="val 50000"/>
            </a:avLst>
          </a:prstGeom>
        </p:spPr>
        <p:style>
          <a:lnRef idx="1">
            <a:schemeClr val="accent1"/>
          </a:lnRef>
          <a:fillRef idx="3">
            <a:schemeClr val="accent1"/>
          </a:fillRef>
          <a:effectRef idx="2">
            <a:schemeClr val="accent1"/>
          </a:effectRef>
          <a:fontRef idx="minor">
            <a:schemeClr val="lt1"/>
          </a:fontRef>
        </p:style>
        <p:txBody>
          <a:bodyPr lIns="91393" tIns="45697" rIns="91393" bIns="45697" rtlCol="0" anchor="ctr"/>
          <a:lstStyle/>
          <a:p>
            <a:endParaRPr lang="es-ES">
              <a:solidFill>
                <a:srgbClr val="FFFFFF"/>
              </a:solidFill>
            </a:endParaRPr>
          </a:p>
        </p:txBody>
      </p:sp>
    </p:spTree>
    <p:extLst>
      <p:ext uri="{BB962C8B-B14F-4D97-AF65-F5344CB8AC3E}">
        <p14:creationId xmlns:p14="http://schemas.microsoft.com/office/powerpoint/2010/main" val="14555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496889" y="673101"/>
            <a:ext cx="4955108" cy="290289"/>
          </a:xfrm>
          <a:prstGeom prst="rect">
            <a:avLst/>
          </a:prstGeom>
          <a:noFill/>
          <a:ln w="9525">
            <a:noFill/>
            <a:miter lim="800000"/>
            <a:headEnd/>
            <a:tailEnd/>
          </a:ln>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Key of the method: SUS of tetrahedral meshes</a:t>
            </a:r>
          </a:p>
        </p:txBody>
      </p:sp>
      <p:sp>
        <p:nvSpPr>
          <p:cNvPr id="36867" name="Rectangle 4"/>
          <p:cNvSpPr>
            <a:spLocks noChangeArrowheads="1"/>
          </p:cNvSpPr>
          <p:nvPr/>
        </p:nvSpPr>
        <p:spPr bwMode="auto">
          <a:xfrm>
            <a:off x="496894" y="168277"/>
            <a:ext cx="7777162" cy="576263"/>
          </a:xfrm>
          <a:prstGeom prst="rect">
            <a:avLst/>
          </a:prstGeom>
          <a:noFill/>
          <a:ln w="9525">
            <a:noFill/>
            <a:miter lim="800000"/>
            <a:headEnd/>
            <a:tailEnd/>
          </a:ln>
        </p:spPr>
        <p:txBody>
          <a:bodyPr wrap="none" lIns="91393" tIns="45697" rIns="91393" bIns="45697"/>
          <a:lstStyle/>
          <a:p>
            <a:pPr algn="l" eaLnBrk="1" hangingPunct="1"/>
            <a:r>
              <a:rPr kumimoji="0" lang="en-US" sz="2400" b="1" dirty="0">
                <a:solidFill>
                  <a:srgbClr val="FFFFFF"/>
                </a:solidFill>
                <a:latin typeface="Trebuchet MS" pitchFamily="34" charset="0"/>
              </a:rPr>
              <a:t>Meccano Method </a:t>
            </a:r>
            <a:r>
              <a:rPr kumimoji="0" lang="en-US" sz="2400" b="1" dirty="0" smtClean="0">
                <a:solidFill>
                  <a:srgbClr val="FFFFFF"/>
                </a:solidFill>
                <a:latin typeface="Trebuchet MS" pitchFamily="34" charset="0"/>
              </a:rPr>
              <a:t>for Complex Solids </a:t>
            </a:r>
            <a:endParaRPr kumimoji="0" lang="en-US" sz="2400" b="1" dirty="0">
              <a:solidFill>
                <a:srgbClr val="FFFFFF"/>
              </a:solidFill>
              <a:latin typeface="Trebuchet MS" pitchFamily="34" charset="0"/>
            </a:endParaRPr>
          </a:p>
        </p:txBody>
      </p:sp>
      <p:pic>
        <p:nvPicPr>
          <p:cNvPr id="18" name="Picture 5"/>
          <p:cNvPicPr>
            <a:picLocks noChangeAspect="1" noChangeArrowheads="1"/>
          </p:cNvPicPr>
          <p:nvPr/>
        </p:nvPicPr>
        <p:blipFill>
          <a:blip r:embed="rId3" cstate="print"/>
          <a:srcRect/>
          <a:stretch>
            <a:fillRect/>
          </a:stretch>
        </p:blipFill>
        <p:spPr bwMode="auto">
          <a:xfrm>
            <a:off x="136416" y="2021617"/>
            <a:ext cx="2500313" cy="3128963"/>
          </a:xfrm>
          <a:prstGeom prst="rect">
            <a:avLst/>
          </a:prstGeom>
          <a:noFill/>
          <a:ln w="57150" algn="ctr">
            <a:noFill/>
            <a:miter lim="800000"/>
            <a:headEnd/>
            <a:tailEnd/>
          </a:ln>
        </p:spPr>
      </p:pic>
      <p:pic>
        <p:nvPicPr>
          <p:cNvPr id="19" name="Picture 7"/>
          <p:cNvPicPr>
            <a:picLocks noChangeAspect="1" noChangeArrowheads="1"/>
          </p:cNvPicPr>
          <p:nvPr/>
        </p:nvPicPr>
        <p:blipFill>
          <a:blip r:embed="rId4" cstate="print"/>
          <a:srcRect/>
          <a:stretch>
            <a:fillRect/>
          </a:stretch>
        </p:blipFill>
        <p:spPr bwMode="auto">
          <a:xfrm>
            <a:off x="6365752" y="1972584"/>
            <a:ext cx="3467100" cy="3521075"/>
          </a:xfrm>
          <a:prstGeom prst="rect">
            <a:avLst/>
          </a:prstGeom>
          <a:noFill/>
          <a:ln w="57150" algn="ctr">
            <a:noFill/>
            <a:miter lim="800000"/>
            <a:headEnd/>
            <a:tailEnd/>
          </a:ln>
        </p:spPr>
      </p:pic>
      <p:sp>
        <p:nvSpPr>
          <p:cNvPr id="21" name="20 CuadroTexto"/>
          <p:cNvSpPr txBox="1"/>
          <p:nvPr/>
        </p:nvSpPr>
        <p:spPr>
          <a:xfrm>
            <a:off x="269074" y="5552169"/>
            <a:ext cx="2166953" cy="523190"/>
          </a:xfrm>
          <a:prstGeom prst="rect">
            <a:avLst/>
          </a:prstGeom>
          <a:noFill/>
        </p:spPr>
        <p:txBody>
          <a:bodyPr wrap="square" lIns="91393" tIns="45697" rIns="91393" bIns="45697" rtlCol="0">
            <a:spAutoFit/>
          </a:bodyPr>
          <a:lstStyle/>
          <a:p>
            <a:pPr eaLnBrk="1" hangingPunct="1"/>
            <a:r>
              <a:rPr kumimoji="0" lang="en-US" sz="1400" dirty="0" smtClean="0">
                <a:solidFill>
                  <a:srgbClr val="000000"/>
                </a:solidFill>
                <a:latin typeface="Arial" charset="0"/>
              </a:rPr>
              <a:t>Parameter space (meccano mesh)</a:t>
            </a:r>
            <a:endParaRPr kumimoji="0" lang="es-ES" sz="1400" dirty="0">
              <a:solidFill>
                <a:srgbClr val="000000"/>
              </a:solidFill>
              <a:latin typeface="Arial" charset="0"/>
            </a:endParaRPr>
          </a:p>
        </p:txBody>
      </p:sp>
      <p:sp>
        <p:nvSpPr>
          <p:cNvPr id="26" name="25 CuadroTexto"/>
          <p:cNvSpPr txBox="1"/>
          <p:nvPr/>
        </p:nvSpPr>
        <p:spPr>
          <a:xfrm>
            <a:off x="6940668" y="5590322"/>
            <a:ext cx="2321735" cy="538563"/>
          </a:xfrm>
          <a:prstGeom prst="rect">
            <a:avLst/>
          </a:prstGeom>
          <a:noFill/>
        </p:spPr>
        <p:txBody>
          <a:bodyPr wrap="square" lIns="91393" tIns="45697" rIns="91393" bIns="45697" rtlCol="0">
            <a:spAutoFit/>
          </a:bodyPr>
          <a:lstStyle/>
          <a:p>
            <a:pPr eaLnBrk="1" hangingPunct="1"/>
            <a:r>
              <a:rPr kumimoji="0" lang="en-US" sz="1400" dirty="0" smtClean="0">
                <a:solidFill>
                  <a:srgbClr val="000000"/>
                </a:solidFill>
                <a:latin typeface="Arial" charset="0"/>
              </a:rPr>
              <a:t>Physical space</a:t>
            </a:r>
          </a:p>
          <a:p>
            <a:pPr eaLnBrk="1" hangingPunct="1"/>
            <a:r>
              <a:rPr kumimoji="0" lang="en-US" sz="1400" dirty="0" smtClean="0">
                <a:solidFill>
                  <a:srgbClr val="000000"/>
                </a:solidFill>
                <a:latin typeface="Arial" charset="0"/>
              </a:rPr>
              <a:t>(optimized mesh)</a:t>
            </a:r>
            <a:endParaRPr kumimoji="0" lang="es-ES" sz="1400" dirty="0">
              <a:solidFill>
                <a:srgbClr val="000000"/>
              </a:solidFill>
              <a:latin typeface="Arial" charset="0"/>
            </a:endParaRPr>
          </a:p>
        </p:txBody>
      </p:sp>
      <p:pic>
        <p:nvPicPr>
          <p:cNvPr id="27" name="Picture 6"/>
          <p:cNvPicPr>
            <a:picLocks noChangeAspect="1" noChangeArrowheads="1"/>
          </p:cNvPicPr>
          <p:nvPr/>
        </p:nvPicPr>
        <p:blipFill>
          <a:blip r:embed="rId5" cstate="print"/>
          <a:srcRect/>
          <a:stretch>
            <a:fillRect/>
          </a:stretch>
        </p:blipFill>
        <p:spPr bwMode="auto">
          <a:xfrm>
            <a:off x="2913076" y="1965356"/>
            <a:ext cx="3438369" cy="3490165"/>
          </a:xfrm>
          <a:prstGeom prst="rect">
            <a:avLst/>
          </a:prstGeom>
          <a:noFill/>
          <a:ln w="57150" algn="ctr">
            <a:noFill/>
            <a:miter lim="800000"/>
            <a:headEnd/>
            <a:tailEnd/>
          </a:ln>
        </p:spPr>
      </p:pic>
      <p:sp>
        <p:nvSpPr>
          <p:cNvPr id="28" name="27 CuadroTexto"/>
          <p:cNvSpPr txBox="1"/>
          <p:nvPr/>
        </p:nvSpPr>
        <p:spPr>
          <a:xfrm>
            <a:off x="3422956" y="5540332"/>
            <a:ext cx="2321735" cy="538563"/>
          </a:xfrm>
          <a:prstGeom prst="rect">
            <a:avLst/>
          </a:prstGeom>
          <a:noFill/>
        </p:spPr>
        <p:txBody>
          <a:bodyPr wrap="square" lIns="91393" tIns="45697" rIns="91393" bIns="45697" rtlCol="0">
            <a:spAutoFit/>
          </a:bodyPr>
          <a:lstStyle/>
          <a:p>
            <a:pPr eaLnBrk="1" hangingPunct="1"/>
            <a:r>
              <a:rPr kumimoji="0" lang="en-US" sz="1400" dirty="0" smtClean="0">
                <a:solidFill>
                  <a:srgbClr val="000000"/>
                </a:solidFill>
                <a:latin typeface="Arial" charset="0"/>
              </a:rPr>
              <a:t>Physical space</a:t>
            </a:r>
          </a:p>
          <a:p>
            <a:pPr eaLnBrk="1" hangingPunct="1"/>
            <a:r>
              <a:rPr kumimoji="0" lang="en-US" sz="1400" dirty="0" smtClean="0">
                <a:solidFill>
                  <a:srgbClr val="000000"/>
                </a:solidFill>
                <a:latin typeface="Arial" charset="0"/>
              </a:rPr>
              <a:t>(tangled mesh)</a:t>
            </a:r>
            <a:endParaRPr kumimoji="0" lang="es-ES" sz="1400" dirty="0">
              <a:solidFill>
                <a:srgbClr val="000000"/>
              </a:solidFill>
              <a:latin typeface="Arial" charset="0"/>
            </a:endParaRPr>
          </a:p>
        </p:txBody>
      </p:sp>
      <p:cxnSp>
        <p:nvCxnSpPr>
          <p:cNvPr id="29" name="41 Conector recto de flecha"/>
          <p:cNvCxnSpPr>
            <a:cxnSpLocks noChangeShapeType="1"/>
          </p:cNvCxnSpPr>
          <p:nvPr/>
        </p:nvCxnSpPr>
        <p:spPr bwMode="auto">
          <a:xfrm>
            <a:off x="5274257" y="3750260"/>
            <a:ext cx="1382564" cy="21947"/>
          </a:xfrm>
          <a:prstGeom prst="straightConnector1">
            <a:avLst/>
          </a:prstGeom>
          <a:noFill/>
          <a:ln w="57150" algn="ctr">
            <a:solidFill>
              <a:srgbClr val="00B050"/>
            </a:solidFill>
            <a:round/>
            <a:headEnd/>
            <a:tailEnd type="arrow" w="med" len="med"/>
          </a:ln>
        </p:spPr>
      </p:cxnSp>
      <p:sp>
        <p:nvSpPr>
          <p:cNvPr id="31" name="48 Rectángulo"/>
          <p:cNvSpPr>
            <a:spLocks noChangeArrowheads="1"/>
          </p:cNvSpPr>
          <p:nvPr/>
        </p:nvSpPr>
        <p:spPr bwMode="auto">
          <a:xfrm>
            <a:off x="5328871" y="3500943"/>
            <a:ext cx="1035766" cy="261564"/>
          </a:xfrm>
          <a:prstGeom prst="rect">
            <a:avLst/>
          </a:prstGeom>
          <a:noFill/>
          <a:ln w="9525">
            <a:noFill/>
            <a:miter lim="800000"/>
            <a:headEnd/>
            <a:tailEnd/>
          </a:ln>
        </p:spPr>
        <p:txBody>
          <a:bodyPr wrap="none" lIns="91393" tIns="45697" rIns="91393" bIns="45697">
            <a:spAutoFit/>
          </a:bodyPr>
          <a:lstStyle/>
          <a:p>
            <a:r>
              <a:rPr lang="en-US" sz="1100" b="1" dirty="0">
                <a:solidFill>
                  <a:srgbClr val="92D050"/>
                </a:solidFill>
                <a:latin typeface="Arial" charset="0"/>
                <a:cs typeface="Arial" charset="0"/>
                <a:sym typeface="Symbol" pitchFamily="18" charset="2"/>
              </a:rPr>
              <a:t>Optimization</a:t>
            </a:r>
            <a:endParaRPr lang="es-ES" sz="1100" dirty="0">
              <a:solidFill>
                <a:srgbClr val="92D05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The Wind Field Model</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4946" name="Text Box 2"/>
          <p:cNvSpPr txBox="1">
            <a:spLocks noChangeArrowheads="1"/>
          </p:cNvSpPr>
          <p:nvPr/>
        </p:nvSpPr>
        <p:spPr bwMode="auto">
          <a:xfrm>
            <a:off x="141294" y="4929191"/>
            <a:ext cx="9551987" cy="855827"/>
          </a:xfrm>
          <a:prstGeom prst="rect">
            <a:avLst/>
          </a:prstGeom>
          <a:noFill/>
          <a:ln w="57150">
            <a:noFill/>
            <a:miter lim="800000"/>
            <a:headEnd/>
            <a:tailEnd/>
          </a:ln>
          <a:effectLst/>
        </p:spPr>
        <p:txBody>
          <a:bodyPr lIns="85553" tIns="42775" rIns="85553" bIns="42775">
            <a:spAutoFit/>
          </a:bodyPr>
          <a:lstStyle/>
          <a:p>
            <a:pPr marL="266564" indent="-266564" algn="l" defTabSz="855222"/>
            <a:endParaRPr lang="en-US" sz="1700" dirty="0" smtClean="0">
              <a:solidFill>
                <a:srgbClr val="000000"/>
              </a:solidFill>
            </a:endParaRPr>
          </a:p>
          <a:p>
            <a:pPr marL="266564" indent="-266564" algn="l" defTabSz="855222">
              <a:spcBef>
                <a:spcPct val="50000"/>
              </a:spcBef>
              <a:buFont typeface="Wingdings" pitchFamily="2" charset="2"/>
              <a:buChar char="Ø"/>
            </a:pPr>
            <a:endParaRPr lang="en-US" sz="2100" b="1" dirty="0" smtClean="0">
              <a:latin typeface="Arial" charset="0"/>
            </a:endParaRPr>
          </a:p>
        </p:txBody>
      </p:sp>
      <p:sp>
        <p:nvSpPr>
          <p:cNvPr id="1874957" name="Rectangle 13"/>
          <p:cNvSpPr>
            <a:spLocks noChangeArrowheads="1"/>
          </p:cNvSpPr>
          <p:nvPr/>
        </p:nvSpPr>
        <p:spPr bwMode="auto">
          <a:xfrm>
            <a:off x="468321" y="620714"/>
            <a:ext cx="1159197"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Algorithm</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2 Marcador de contenido"/>
          <p:cNvSpPr txBox="1">
            <a:spLocks/>
          </p:cNvSpPr>
          <p:nvPr/>
        </p:nvSpPr>
        <p:spPr>
          <a:xfrm>
            <a:off x="30925" y="1412874"/>
            <a:ext cx="9875075" cy="5219573"/>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 typeface="Wingdings" pitchFamily="2" charset="2"/>
              <a:buNone/>
              <a:defRPr/>
            </a:pPr>
            <a:r>
              <a:rPr lang="en-US" sz="2400" b="1" dirty="0" smtClean="0"/>
              <a:t>Adaptive Finite Element Model</a:t>
            </a:r>
          </a:p>
          <a:p>
            <a:pPr>
              <a:defRPr/>
            </a:pPr>
            <a:endParaRPr lang="en-US" sz="2400" dirty="0" smtClean="0"/>
          </a:p>
          <a:p>
            <a:pPr>
              <a:defRPr/>
            </a:pPr>
            <a:endParaRPr lang="en-US" sz="2400" dirty="0"/>
          </a:p>
          <a:p>
            <a:pPr>
              <a:defRPr/>
            </a:pPr>
            <a:r>
              <a:rPr lang="en-US" sz="2400" dirty="0" smtClean="0"/>
              <a:t>Wind field modeling</a:t>
            </a:r>
          </a:p>
          <a:p>
            <a:pPr lvl="1">
              <a:buFont typeface="Arial" charset="0"/>
              <a:buChar char="•"/>
              <a:defRPr/>
            </a:pPr>
            <a:r>
              <a:rPr lang="en-US" sz="2400" dirty="0" smtClean="0"/>
              <a:t>Horizontal and vertical interpolation from HARMONIE data </a:t>
            </a:r>
          </a:p>
          <a:p>
            <a:pPr lvl="1">
              <a:buFont typeface="Arial" charset="0"/>
              <a:buChar char="•"/>
              <a:defRPr/>
            </a:pPr>
            <a:r>
              <a:rPr lang="en-US" sz="2400" dirty="0" smtClean="0"/>
              <a:t>Mass consistent computation</a:t>
            </a:r>
          </a:p>
          <a:p>
            <a:pPr lvl="1">
              <a:buFont typeface="Arial" charset="0"/>
              <a:buChar char="•"/>
              <a:defRPr/>
            </a:pPr>
            <a:r>
              <a:rPr lang="en-US" sz="2400" dirty="0" smtClean="0"/>
              <a:t>Parameter c</a:t>
            </a:r>
            <a:r>
              <a:rPr lang="en-US" sz="2400" dirty="0" smtClean="0"/>
              <a:t>alibration </a:t>
            </a:r>
            <a:r>
              <a:rPr lang="en-US" sz="2400" dirty="0" smtClean="0"/>
              <a:t>(Genetic Algorithms)</a:t>
            </a:r>
            <a:br>
              <a:rPr lang="en-US" sz="2400" dirty="0" smtClean="0"/>
            </a:br>
            <a:endParaRPr lang="en-US" sz="24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Rectangle 18"/>
          <p:cNvSpPr>
            <a:spLocks noChangeArrowheads="1"/>
          </p:cNvSpPr>
          <p:nvPr/>
        </p:nvSpPr>
        <p:spPr bwMode="auto">
          <a:xfrm>
            <a:off x="5" y="1739315"/>
            <a:ext cx="9905999" cy="584745"/>
          </a:xfrm>
          <a:prstGeom prst="rect">
            <a:avLst/>
          </a:prstGeom>
          <a:noFill/>
          <a:ln w="57150">
            <a:noFill/>
            <a:miter lim="800000"/>
            <a:headEnd/>
            <a:tailEnd/>
          </a:ln>
          <a:effectLst/>
        </p:spPr>
        <p:txBody>
          <a:bodyPr wrap="square" lIns="91393" tIns="45697" rIns="91393" bIns="45697" anchor="ctr">
            <a:spAutoFit/>
          </a:bodyPr>
          <a:lstStyle/>
          <a:p>
            <a:r>
              <a:rPr lang="en-US" sz="3200" dirty="0" smtClean="0">
                <a:solidFill>
                  <a:srgbClr val="000000"/>
                </a:solidFill>
                <a:latin typeface="Arial" pitchFamily="34" charset="0"/>
                <a:cs typeface="Arial" pitchFamily="34" charset="0"/>
                <a:sym typeface="ZapfDingbats" pitchFamily="82" charset="2"/>
              </a:rPr>
              <a:t>Horizontal interpolation</a:t>
            </a:r>
            <a:endParaRPr lang="en-US" sz="3200" b="1" dirty="0" smtClean="0">
              <a:solidFill>
                <a:srgbClr val="000000"/>
              </a:solidFill>
              <a:latin typeface="Arial" pitchFamily="34" charset="0"/>
              <a:cs typeface="Arial" pitchFamily="34" charset="0"/>
            </a:endParaRPr>
          </a:p>
        </p:txBody>
      </p:sp>
      <p:pic>
        <p:nvPicPr>
          <p:cNvPr id="1093635" name="Picture 3"/>
          <p:cNvPicPr>
            <a:picLocks noChangeAspect="1" noChangeArrowheads="1"/>
          </p:cNvPicPr>
          <p:nvPr/>
        </p:nvPicPr>
        <p:blipFill>
          <a:blip r:embed="rId3" cstate="print"/>
          <a:srcRect/>
          <a:stretch>
            <a:fillRect/>
          </a:stretch>
        </p:blipFill>
        <p:spPr bwMode="auto">
          <a:xfrm>
            <a:off x="1696722" y="2763520"/>
            <a:ext cx="6531334" cy="2287588"/>
          </a:xfrm>
          <a:prstGeom prst="rect">
            <a:avLst/>
          </a:prstGeom>
          <a:noFill/>
          <a:ln w="9525">
            <a:noFill/>
            <a:miter lim="800000"/>
            <a:headEnd/>
            <a:tailEnd/>
          </a:ln>
        </p:spPr>
      </p:pic>
      <p:sp>
        <p:nvSpPr>
          <p:cNvPr id="17" name="Line 7"/>
          <p:cNvSpPr>
            <a:spLocks noChangeShapeType="1"/>
          </p:cNvSpPr>
          <p:nvPr/>
        </p:nvSpPr>
        <p:spPr bwMode="auto">
          <a:xfrm flipH="1" flipV="1">
            <a:off x="3716593" y="4100057"/>
            <a:ext cx="14750" cy="1415845"/>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pic>
        <p:nvPicPr>
          <p:cNvPr id="1093636" name="Picture 4"/>
          <p:cNvPicPr>
            <a:picLocks noChangeAspect="1" noChangeArrowheads="1"/>
          </p:cNvPicPr>
          <p:nvPr/>
        </p:nvPicPr>
        <p:blipFill>
          <a:blip r:embed="rId4" cstate="print"/>
          <a:srcRect/>
          <a:stretch>
            <a:fillRect/>
          </a:stretch>
        </p:blipFill>
        <p:spPr bwMode="auto">
          <a:xfrm>
            <a:off x="3073048" y="5648637"/>
            <a:ext cx="1348293" cy="313865"/>
          </a:xfrm>
          <a:prstGeom prst="rect">
            <a:avLst/>
          </a:prstGeom>
          <a:noFill/>
          <a:ln w="9525">
            <a:noFill/>
            <a:miter lim="800000"/>
            <a:headEnd/>
            <a:tailEnd/>
          </a:ln>
        </p:spPr>
      </p:pic>
      <p:sp>
        <p:nvSpPr>
          <p:cNvPr id="20" name="19 Rectángulo"/>
          <p:cNvSpPr/>
          <p:nvPr/>
        </p:nvSpPr>
        <p:spPr bwMode="auto">
          <a:xfrm>
            <a:off x="2831692" y="5501154"/>
            <a:ext cx="1828800" cy="710051"/>
          </a:xfrm>
          <a:prstGeom prst="rect">
            <a:avLst/>
          </a:prstGeom>
          <a:noFill/>
          <a:ln w="57150" cap="flat" cmpd="sng" algn="ctr">
            <a:solidFill>
              <a:srgbClr val="FF0000"/>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spAutoFit/>
          </a:bodyPr>
          <a:lstStyle/>
          <a:p>
            <a:pPr defTabSz="914228"/>
            <a:endParaRPr lang="es-E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22 CuadroTexto"/>
          <p:cNvSpPr txBox="1"/>
          <p:nvPr/>
        </p:nvSpPr>
        <p:spPr>
          <a:xfrm>
            <a:off x="7526149" y="5627173"/>
            <a:ext cx="1837306"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dirty="0" smtClean="0">
                <a:solidFill>
                  <a:schemeClr val="tx1"/>
                </a:solidFill>
                <a:latin typeface="+mj-lt"/>
                <a:ea typeface="DejaVu Sans" pitchFamily="32" charset="0"/>
                <a:cs typeface="DejaVu Sans" pitchFamily="32" charset="0"/>
              </a:rPr>
              <a:t>terrain surface</a:t>
            </a:r>
            <a:endParaRPr lang="en-US" sz="1800" dirty="0">
              <a:solidFill>
                <a:schemeClr val="tx1"/>
              </a:solidFill>
              <a:latin typeface="+mj-lt"/>
              <a:ea typeface="DejaVu Sans" pitchFamily="32" charset="0"/>
              <a:cs typeface="DejaVu Sans" pitchFamily="32" charset="0"/>
            </a:endParaRPr>
          </a:p>
        </p:txBody>
      </p:sp>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Rectangle 18"/>
          <p:cNvSpPr>
            <a:spLocks noChangeArrowheads="1"/>
          </p:cNvSpPr>
          <p:nvPr/>
        </p:nvSpPr>
        <p:spPr bwMode="auto">
          <a:xfrm>
            <a:off x="5" y="1477710"/>
            <a:ext cx="9905999" cy="1107949"/>
          </a:xfrm>
          <a:prstGeom prst="rect">
            <a:avLst/>
          </a:prstGeom>
          <a:noFill/>
          <a:ln w="57150">
            <a:noFill/>
            <a:miter lim="800000"/>
            <a:headEnd/>
            <a:tailEnd/>
          </a:ln>
          <a:effectLst/>
        </p:spPr>
        <p:txBody>
          <a:bodyPr wrap="square" lIns="91393" tIns="45697" rIns="91393" bIns="45697" anchor="ctr">
            <a:spAutoFit/>
          </a:bodyPr>
          <a:lstStyle/>
          <a:p>
            <a:pPr marL="0" lvl="1"/>
            <a:r>
              <a:rPr lang="en-US" sz="3200" dirty="0" smtClean="0">
                <a:solidFill>
                  <a:srgbClr val="000000"/>
                </a:solidFill>
                <a:latin typeface="Arial" pitchFamily="34" charset="0"/>
                <a:cs typeface="Arial" pitchFamily="34" charset="0"/>
                <a:sym typeface="ZapfDingbats" pitchFamily="82" charset="2"/>
              </a:rPr>
              <a:t>Vertical extrapolation (log-linear wind profile)</a:t>
            </a:r>
          </a:p>
          <a:p>
            <a:pPr marL="0" lvl="1"/>
            <a:endParaRPr lang="en-US" sz="3200" b="1" dirty="0" smtClean="0">
              <a:solidFill>
                <a:srgbClr val="000000"/>
              </a:solidFill>
              <a:latin typeface="Arial" pitchFamily="34" charset="0"/>
              <a:cs typeface="Arial" pitchFamily="34" charset="0"/>
            </a:endParaRPr>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69669" y="2217961"/>
            <a:ext cx="6624638" cy="4386263"/>
          </a:xfrm>
          <a:prstGeom prst="rect">
            <a:avLst/>
          </a:prstGeom>
          <a:noFill/>
          <a:ln w="9525">
            <a:noFill/>
            <a:round/>
            <a:headEnd/>
            <a:tailEnd/>
          </a:ln>
          <a:effectLst/>
        </p:spPr>
      </p:pic>
      <p:sp>
        <p:nvSpPr>
          <p:cNvPr id="10" name="9 CuadroTexto"/>
          <p:cNvSpPr txBox="1"/>
          <p:nvPr/>
        </p:nvSpPr>
        <p:spPr>
          <a:xfrm>
            <a:off x="4747594" y="2424331"/>
            <a:ext cx="3035783"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dirty="0" err="1" smtClean="0">
                <a:solidFill>
                  <a:schemeClr val="tx1"/>
                </a:solidFill>
                <a:latin typeface="+mj-lt"/>
                <a:ea typeface="DejaVu Sans" pitchFamily="32" charset="0"/>
                <a:cs typeface="DejaVu Sans" pitchFamily="32" charset="0"/>
              </a:rPr>
              <a:t>geostrophic</a:t>
            </a:r>
            <a:r>
              <a:rPr lang="en-US" sz="1800" dirty="0" smtClean="0">
                <a:solidFill>
                  <a:schemeClr val="tx1"/>
                </a:solidFill>
                <a:latin typeface="+mj-lt"/>
                <a:ea typeface="DejaVu Sans" pitchFamily="32" charset="0"/>
                <a:cs typeface="DejaVu Sans" pitchFamily="32" charset="0"/>
              </a:rPr>
              <a:t> </a:t>
            </a:r>
            <a:r>
              <a:rPr lang="en-US" sz="1800" dirty="0">
                <a:solidFill>
                  <a:schemeClr val="tx1"/>
                </a:solidFill>
                <a:latin typeface="+mj-lt"/>
                <a:ea typeface="DejaVu Sans" pitchFamily="32" charset="0"/>
                <a:cs typeface="DejaVu Sans" pitchFamily="32" charset="0"/>
              </a:rPr>
              <a:t>wind</a:t>
            </a:r>
          </a:p>
        </p:txBody>
      </p:sp>
      <p:sp>
        <p:nvSpPr>
          <p:cNvPr id="11" name="10 CuadroTexto"/>
          <p:cNvSpPr txBox="1"/>
          <p:nvPr/>
        </p:nvSpPr>
        <p:spPr>
          <a:xfrm>
            <a:off x="5118913" y="3073748"/>
            <a:ext cx="1573212" cy="369314"/>
          </a:xfrm>
          <a:prstGeom prst="rect">
            <a:avLst/>
          </a:prstGeom>
          <a:solidFill>
            <a:schemeClr val="bg1"/>
          </a:solidFill>
        </p:spPr>
        <p:txBody>
          <a:bodyPr lIns="91423" tIns="45711" rIns="91423" bIns="45711">
            <a:spAutoFit/>
          </a:bodyPr>
          <a:lstStyle/>
          <a:p>
            <a:pPr>
              <a:buClr>
                <a:srgbClr val="000000"/>
              </a:buClr>
              <a:buSzPct val="100000"/>
              <a:buFont typeface="Times New Roman" pitchFamily="18" charset="0"/>
              <a:buNone/>
              <a:defRPr/>
            </a:pPr>
            <a:r>
              <a:rPr lang="en-US" sz="1800" dirty="0">
                <a:solidFill>
                  <a:schemeClr val="tx1"/>
                </a:solidFill>
                <a:latin typeface="+mj-lt"/>
                <a:ea typeface="DejaVu Sans" pitchFamily="32" charset="0"/>
                <a:cs typeface="DejaVu Sans" pitchFamily="32" charset="0"/>
              </a:rPr>
              <a:t>m</a:t>
            </a:r>
            <a:r>
              <a:rPr lang="en-US" sz="1800" dirty="0" smtClean="0">
                <a:solidFill>
                  <a:schemeClr val="tx1"/>
                </a:solidFill>
                <a:latin typeface="+mj-lt"/>
                <a:ea typeface="DejaVu Sans" pitchFamily="32" charset="0"/>
                <a:cs typeface="DejaVu Sans" pitchFamily="32" charset="0"/>
              </a:rPr>
              <a:t>ixing </a:t>
            </a:r>
            <a:r>
              <a:rPr lang="en-US" sz="1800" dirty="0">
                <a:solidFill>
                  <a:schemeClr val="tx1"/>
                </a:solidFill>
                <a:latin typeface="+mj-lt"/>
                <a:ea typeface="DejaVu Sans" pitchFamily="32" charset="0"/>
                <a:cs typeface="DejaVu Sans" pitchFamily="32" charset="0"/>
              </a:rPr>
              <a:t>layer</a:t>
            </a:r>
          </a:p>
        </p:txBody>
      </p:sp>
      <p:pic>
        <p:nvPicPr>
          <p:cNvPr id="1099777" name="Picture 1"/>
          <p:cNvPicPr>
            <a:picLocks noChangeAspect="1" noChangeArrowheads="1"/>
          </p:cNvPicPr>
          <p:nvPr/>
        </p:nvPicPr>
        <p:blipFill>
          <a:blip r:embed="rId4" cstate="print"/>
          <a:srcRect/>
          <a:stretch>
            <a:fillRect/>
          </a:stretch>
        </p:blipFill>
        <p:spPr bwMode="auto">
          <a:xfrm>
            <a:off x="4955368" y="4537223"/>
            <a:ext cx="2279369" cy="461201"/>
          </a:xfrm>
          <a:prstGeom prst="rect">
            <a:avLst/>
          </a:prstGeom>
          <a:noFill/>
          <a:ln w="9525">
            <a:noFill/>
            <a:miter lim="800000"/>
            <a:headEnd/>
            <a:tailEnd/>
          </a:ln>
        </p:spPr>
      </p:pic>
      <p:pic>
        <p:nvPicPr>
          <p:cNvPr id="1099778" name="Picture 2"/>
          <p:cNvPicPr>
            <a:picLocks noChangeAspect="1" noChangeArrowheads="1"/>
          </p:cNvPicPr>
          <p:nvPr/>
        </p:nvPicPr>
        <p:blipFill>
          <a:blip r:embed="rId5" cstate="print"/>
          <a:srcRect/>
          <a:stretch>
            <a:fillRect/>
          </a:stretch>
        </p:blipFill>
        <p:spPr bwMode="auto">
          <a:xfrm>
            <a:off x="4988970" y="3713714"/>
            <a:ext cx="3460090" cy="342892"/>
          </a:xfrm>
          <a:prstGeom prst="rect">
            <a:avLst/>
          </a:prstGeom>
          <a:noFill/>
          <a:ln w="9525">
            <a:noFill/>
            <a:miter lim="800000"/>
            <a:headEnd/>
            <a:tailEnd/>
          </a:ln>
        </p:spPr>
      </p:pic>
      <p:pic>
        <p:nvPicPr>
          <p:cNvPr id="1099779" name="Picture 3"/>
          <p:cNvPicPr>
            <a:picLocks noChangeAspect="1" noChangeArrowheads="1"/>
          </p:cNvPicPr>
          <p:nvPr/>
        </p:nvPicPr>
        <p:blipFill>
          <a:blip r:embed="rId6" cstate="print"/>
          <a:srcRect/>
          <a:stretch>
            <a:fillRect/>
          </a:stretch>
        </p:blipFill>
        <p:spPr bwMode="auto">
          <a:xfrm>
            <a:off x="4978152" y="2535372"/>
            <a:ext cx="318059" cy="218156"/>
          </a:xfrm>
          <a:prstGeom prst="rect">
            <a:avLst/>
          </a:prstGeom>
          <a:noFill/>
          <a:ln w="9525">
            <a:noFill/>
            <a:miter lim="800000"/>
            <a:headEnd/>
            <a:tailEnd/>
          </a:ln>
        </p:spPr>
      </p:pic>
      <p:pic>
        <p:nvPicPr>
          <p:cNvPr id="1099780" name="Picture 4"/>
          <p:cNvPicPr>
            <a:picLocks noChangeAspect="1" noChangeArrowheads="1"/>
          </p:cNvPicPr>
          <p:nvPr/>
        </p:nvPicPr>
        <p:blipFill>
          <a:blip r:embed="rId7" cstate="print"/>
          <a:srcRect/>
          <a:stretch>
            <a:fillRect/>
          </a:stretch>
        </p:blipFill>
        <p:spPr bwMode="auto">
          <a:xfrm>
            <a:off x="1706045" y="5515661"/>
            <a:ext cx="311446" cy="187262"/>
          </a:xfrm>
          <a:prstGeom prst="rect">
            <a:avLst/>
          </a:prstGeom>
          <a:noFill/>
          <a:ln w="9525">
            <a:noFill/>
            <a:miter lim="800000"/>
            <a:headEnd/>
            <a:tailEnd/>
          </a:ln>
        </p:spPr>
      </p:pic>
      <p:pic>
        <p:nvPicPr>
          <p:cNvPr id="1099781" name="Picture 5"/>
          <p:cNvPicPr>
            <a:picLocks noChangeAspect="1" noChangeArrowheads="1"/>
          </p:cNvPicPr>
          <p:nvPr/>
        </p:nvPicPr>
        <p:blipFill>
          <a:blip r:embed="rId8" cstate="print"/>
          <a:srcRect/>
          <a:stretch>
            <a:fillRect/>
          </a:stretch>
        </p:blipFill>
        <p:spPr bwMode="auto">
          <a:xfrm>
            <a:off x="1709395" y="3379623"/>
            <a:ext cx="327054" cy="270320"/>
          </a:xfrm>
          <a:prstGeom prst="rect">
            <a:avLst/>
          </a:prstGeom>
          <a:noFill/>
          <a:ln w="9525">
            <a:noFill/>
            <a:miter lim="800000"/>
            <a:headEnd/>
            <a:tailEnd/>
          </a:ln>
        </p:spPr>
      </p:pic>
      <p:pic>
        <p:nvPicPr>
          <p:cNvPr id="1099782" name="Picture 6"/>
          <p:cNvPicPr>
            <a:picLocks noChangeAspect="1" noChangeArrowheads="1"/>
          </p:cNvPicPr>
          <p:nvPr/>
        </p:nvPicPr>
        <p:blipFill>
          <a:blip r:embed="rId9" cstate="print"/>
          <a:srcRect/>
          <a:stretch>
            <a:fillRect/>
          </a:stretch>
        </p:blipFill>
        <p:spPr bwMode="auto">
          <a:xfrm>
            <a:off x="1630914" y="2788617"/>
            <a:ext cx="388087" cy="229324"/>
          </a:xfrm>
          <a:prstGeom prst="rect">
            <a:avLst/>
          </a:prstGeom>
          <a:noFill/>
          <a:ln w="9525">
            <a:noFill/>
            <a:miter lim="800000"/>
            <a:headEnd/>
            <a:tailEnd/>
          </a:ln>
        </p:spPr>
      </p:pic>
      <p:pic>
        <p:nvPicPr>
          <p:cNvPr id="1099783" name="Picture 7"/>
          <p:cNvPicPr>
            <a:picLocks noChangeAspect="1" noChangeArrowheads="1"/>
          </p:cNvPicPr>
          <p:nvPr/>
        </p:nvPicPr>
        <p:blipFill>
          <a:blip r:embed="rId10" cstate="print"/>
          <a:srcRect/>
          <a:stretch>
            <a:fillRect/>
          </a:stretch>
        </p:blipFill>
        <p:spPr bwMode="auto">
          <a:xfrm>
            <a:off x="1705205" y="4187126"/>
            <a:ext cx="313792" cy="185344"/>
          </a:xfrm>
          <a:prstGeom prst="rect">
            <a:avLst/>
          </a:prstGeom>
          <a:noFill/>
          <a:ln w="9525">
            <a:noFill/>
            <a:miter lim="800000"/>
            <a:headEnd/>
            <a:tailEnd/>
          </a:ln>
        </p:spPr>
      </p:pic>
      <p:pic>
        <p:nvPicPr>
          <p:cNvPr id="1099784" name="Picture 8"/>
          <p:cNvPicPr>
            <a:picLocks noChangeAspect="1" noChangeArrowheads="1"/>
          </p:cNvPicPr>
          <p:nvPr/>
        </p:nvPicPr>
        <p:blipFill>
          <a:blip r:embed="rId11" cstate="print"/>
          <a:srcRect/>
          <a:stretch>
            <a:fillRect/>
          </a:stretch>
        </p:blipFill>
        <p:spPr bwMode="auto">
          <a:xfrm>
            <a:off x="1720940" y="5831638"/>
            <a:ext cx="305370" cy="227598"/>
          </a:xfrm>
          <a:prstGeom prst="rect">
            <a:avLst/>
          </a:prstGeom>
          <a:noFill/>
          <a:ln w="9525">
            <a:noFill/>
            <a:miter lim="800000"/>
            <a:headEnd/>
            <a:tailEnd/>
          </a:ln>
        </p:spPr>
      </p:pic>
      <p:sp>
        <p:nvSpPr>
          <p:cNvPr id="21" name="Line 7"/>
          <p:cNvSpPr>
            <a:spLocks noChangeShapeType="1"/>
          </p:cNvSpPr>
          <p:nvPr/>
        </p:nvSpPr>
        <p:spPr bwMode="auto">
          <a:xfrm flipH="1">
            <a:off x="5537606" y="5808273"/>
            <a:ext cx="1975104" cy="212141"/>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
        <p:nvSpPr>
          <p:cNvPr id="22" name="21 Rectángulo"/>
          <p:cNvSpPr/>
          <p:nvPr/>
        </p:nvSpPr>
        <p:spPr bwMode="auto">
          <a:xfrm>
            <a:off x="7528049" y="5471892"/>
            <a:ext cx="1828800" cy="710051"/>
          </a:xfrm>
          <a:prstGeom prst="rect">
            <a:avLst/>
          </a:prstGeom>
          <a:noFill/>
          <a:ln w="57150" cap="flat" cmpd="sng" algn="ctr">
            <a:solidFill>
              <a:srgbClr val="FF0000"/>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spAutoFit/>
          </a:bodyPr>
          <a:lstStyle/>
          <a:p>
            <a:pPr defTabSz="914228"/>
            <a:endParaRPr lang="es-E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2"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3" name="Rectangle 108"/>
          <p:cNvSpPr>
            <a:spLocks noChangeArrowheads="1"/>
          </p:cNvSpPr>
          <p:nvPr/>
        </p:nvSpPr>
        <p:spPr bwMode="auto">
          <a:xfrm>
            <a:off x="547604" y="1576390"/>
            <a:ext cx="2292519"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Friction velocity: </a:t>
            </a:r>
          </a:p>
        </p:txBody>
      </p:sp>
      <p:sp>
        <p:nvSpPr>
          <p:cNvPr id="14" name="Rectangle 108"/>
          <p:cNvSpPr>
            <a:spLocks noChangeArrowheads="1"/>
          </p:cNvSpPr>
          <p:nvPr/>
        </p:nvSpPr>
        <p:spPr bwMode="auto">
          <a:xfrm>
            <a:off x="549752" y="2478089"/>
            <a:ext cx="4741909"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Height of the planetary boundary layer: </a:t>
            </a:r>
          </a:p>
        </p:txBody>
      </p:sp>
      <p:sp>
        <p:nvSpPr>
          <p:cNvPr id="15" name="Rectangle 108"/>
          <p:cNvSpPr>
            <a:spLocks noChangeArrowheads="1"/>
          </p:cNvSpPr>
          <p:nvPr/>
        </p:nvSpPr>
        <p:spPr bwMode="auto">
          <a:xfrm>
            <a:off x="5387983" y="2989716"/>
            <a:ext cx="2042452"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the Earth rotation and</a:t>
            </a:r>
          </a:p>
        </p:txBody>
      </p:sp>
      <p:sp>
        <p:nvSpPr>
          <p:cNvPr id="16" name="Rectangle 108"/>
          <p:cNvSpPr>
            <a:spLocks noChangeArrowheads="1"/>
          </p:cNvSpPr>
          <p:nvPr/>
        </p:nvSpPr>
        <p:spPr bwMode="auto">
          <a:xfrm>
            <a:off x="2382859" y="2977018"/>
            <a:ext cx="2949495"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the </a:t>
            </a:r>
            <a:r>
              <a:rPr lang="en-GB" sz="1400" b="1" dirty="0" err="1" smtClean="0">
                <a:solidFill>
                  <a:srgbClr val="000000"/>
                </a:solidFill>
                <a:latin typeface="Arial" charset="0"/>
              </a:rPr>
              <a:t>Coriolis</a:t>
            </a:r>
            <a:r>
              <a:rPr lang="en-GB" sz="1400" b="1" dirty="0" smtClean="0">
                <a:solidFill>
                  <a:srgbClr val="000000"/>
                </a:solidFill>
                <a:latin typeface="Arial" charset="0"/>
              </a:rPr>
              <a:t> parameter, being  </a:t>
            </a:r>
          </a:p>
        </p:txBody>
      </p:sp>
      <p:sp>
        <p:nvSpPr>
          <p:cNvPr id="17" name="Rectangle 108"/>
          <p:cNvSpPr>
            <a:spLocks noChangeArrowheads="1"/>
          </p:cNvSpPr>
          <p:nvPr/>
        </p:nvSpPr>
        <p:spPr bwMode="auto">
          <a:xfrm>
            <a:off x="1273517" y="3417524"/>
            <a:ext cx="4775571"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a parameter depending on the atmospheric stability</a:t>
            </a:r>
          </a:p>
        </p:txBody>
      </p:sp>
      <p:sp>
        <p:nvSpPr>
          <p:cNvPr id="18" name="Rectangle 108"/>
          <p:cNvSpPr>
            <a:spLocks noChangeArrowheads="1"/>
          </p:cNvSpPr>
          <p:nvPr/>
        </p:nvSpPr>
        <p:spPr bwMode="auto">
          <a:xfrm>
            <a:off x="7678740" y="2973025"/>
            <a:ext cx="1335527"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the latitude</a:t>
            </a:r>
          </a:p>
        </p:txBody>
      </p:sp>
      <p:sp>
        <p:nvSpPr>
          <p:cNvPr id="20" name="Rectangle 108"/>
          <p:cNvSpPr>
            <a:spLocks noChangeArrowheads="1"/>
          </p:cNvSpPr>
          <p:nvPr/>
        </p:nvSpPr>
        <p:spPr bwMode="auto">
          <a:xfrm>
            <a:off x="566768" y="4010455"/>
            <a:ext cx="2010391"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Mixing height: </a:t>
            </a:r>
          </a:p>
        </p:txBody>
      </p:sp>
      <p:sp>
        <p:nvSpPr>
          <p:cNvPr id="21" name="Rectangle 108"/>
          <p:cNvSpPr>
            <a:spLocks noChangeArrowheads="1"/>
          </p:cNvSpPr>
          <p:nvPr/>
        </p:nvSpPr>
        <p:spPr bwMode="auto">
          <a:xfrm>
            <a:off x="3097335" y="4432435"/>
            <a:ext cx="3092418"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in neutral and unstable conditions</a:t>
            </a:r>
          </a:p>
        </p:txBody>
      </p:sp>
      <p:sp>
        <p:nvSpPr>
          <p:cNvPr id="22" name="Rectangle 108"/>
          <p:cNvSpPr>
            <a:spLocks noChangeArrowheads="1"/>
          </p:cNvSpPr>
          <p:nvPr/>
        </p:nvSpPr>
        <p:spPr bwMode="auto">
          <a:xfrm>
            <a:off x="3107629" y="5201695"/>
            <a:ext cx="1861312"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in stable conditions</a:t>
            </a:r>
          </a:p>
        </p:txBody>
      </p:sp>
      <p:sp>
        <p:nvSpPr>
          <p:cNvPr id="23" name="Rectangle 108"/>
          <p:cNvSpPr>
            <a:spLocks noChangeArrowheads="1"/>
          </p:cNvSpPr>
          <p:nvPr/>
        </p:nvSpPr>
        <p:spPr bwMode="auto">
          <a:xfrm>
            <a:off x="553771" y="5944498"/>
            <a:ext cx="3421034"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Height of the surface layer: </a:t>
            </a:r>
          </a:p>
        </p:txBody>
      </p:sp>
      <p:pic>
        <p:nvPicPr>
          <p:cNvPr id="1096705" name="Picture 1"/>
          <p:cNvPicPr>
            <a:picLocks noChangeAspect="1" noChangeArrowheads="1"/>
          </p:cNvPicPr>
          <p:nvPr/>
        </p:nvPicPr>
        <p:blipFill>
          <a:blip r:embed="rId2" cstate="print"/>
          <a:srcRect/>
          <a:stretch>
            <a:fillRect/>
          </a:stretch>
        </p:blipFill>
        <p:spPr bwMode="auto">
          <a:xfrm>
            <a:off x="2717800" y="1451070"/>
            <a:ext cx="2205446" cy="871059"/>
          </a:xfrm>
          <a:prstGeom prst="rect">
            <a:avLst/>
          </a:prstGeom>
          <a:noFill/>
          <a:ln w="9525">
            <a:noFill/>
            <a:miter lim="800000"/>
            <a:headEnd/>
            <a:tailEnd/>
          </a:ln>
        </p:spPr>
      </p:pic>
      <p:pic>
        <p:nvPicPr>
          <p:cNvPr id="1096706" name="Picture 2"/>
          <p:cNvPicPr>
            <a:picLocks noChangeAspect="1" noChangeArrowheads="1"/>
          </p:cNvPicPr>
          <p:nvPr/>
        </p:nvPicPr>
        <p:blipFill>
          <a:blip r:embed="rId3" cstate="print"/>
          <a:srcRect/>
          <a:stretch>
            <a:fillRect/>
          </a:stretch>
        </p:blipFill>
        <p:spPr bwMode="auto">
          <a:xfrm>
            <a:off x="5202829" y="2258060"/>
            <a:ext cx="1717940" cy="761728"/>
          </a:xfrm>
          <a:prstGeom prst="rect">
            <a:avLst/>
          </a:prstGeom>
          <a:noFill/>
          <a:ln w="9525">
            <a:noFill/>
            <a:miter lim="800000"/>
            <a:headEnd/>
            <a:tailEnd/>
          </a:ln>
        </p:spPr>
      </p:pic>
      <p:pic>
        <p:nvPicPr>
          <p:cNvPr id="1096707" name="Picture 3"/>
          <p:cNvPicPr>
            <a:picLocks noChangeAspect="1" noChangeArrowheads="1"/>
          </p:cNvPicPr>
          <p:nvPr/>
        </p:nvPicPr>
        <p:blipFill>
          <a:blip r:embed="rId4" cstate="print"/>
          <a:srcRect/>
          <a:stretch>
            <a:fillRect/>
          </a:stretch>
        </p:blipFill>
        <p:spPr bwMode="auto">
          <a:xfrm>
            <a:off x="1018295" y="2977403"/>
            <a:ext cx="1442493" cy="326689"/>
          </a:xfrm>
          <a:prstGeom prst="rect">
            <a:avLst/>
          </a:prstGeom>
          <a:noFill/>
          <a:ln w="9525">
            <a:noFill/>
            <a:miter lim="800000"/>
            <a:headEnd/>
            <a:tailEnd/>
          </a:ln>
        </p:spPr>
      </p:pic>
      <p:pic>
        <p:nvPicPr>
          <p:cNvPr id="1096708" name="Picture 4"/>
          <p:cNvPicPr>
            <a:picLocks noChangeAspect="1" noChangeArrowheads="1"/>
          </p:cNvPicPr>
          <p:nvPr/>
        </p:nvPicPr>
        <p:blipFill>
          <a:blip r:embed="rId5" cstate="print"/>
          <a:srcRect/>
          <a:stretch>
            <a:fillRect/>
          </a:stretch>
        </p:blipFill>
        <p:spPr bwMode="auto">
          <a:xfrm>
            <a:off x="5212717" y="3034603"/>
            <a:ext cx="189139" cy="206982"/>
          </a:xfrm>
          <a:prstGeom prst="rect">
            <a:avLst/>
          </a:prstGeom>
          <a:noFill/>
          <a:ln w="9525">
            <a:noFill/>
            <a:miter lim="800000"/>
            <a:headEnd/>
            <a:tailEnd/>
          </a:ln>
        </p:spPr>
      </p:pic>
      <p:pic>
        <p:nvPicPr>
          <p:cNvPr id="1096709" name="Picture 5"/>
          <p:cNvPicPr>
            <a:picLocks noChangeAspect="1" noChangeArrowheads="1"/>
          </p:cNvPicPr>
          <p:nvPr/>
        </p:nvPicPr>
        <p:blipFill>
          <a:blip r:embed="rId6" cstate="print"/>
          <a:srcRect/>
          <a:stretch>
            <a:fillRect/>
          </a:stretch>
        </p:blipFill>
        <p:spPr bwMode="auto">
          <a:xfrm>
            <a:off x="7432177" y="2971800"/>
            <a:ext cx="237800" cy="329430"/>
          </a:xfrm>
          <a:prstGeom prst="rect">
            <a:avLst/>
          </a:prstGeom>
          <a:noFill/>
          <a:ln w="9525">
            <a:noFill/>
            <a:miter lim="800000"/>
            <a:headEnd/>
            <a:tailEnd/>
          </a:ln>
        </p:spPr>
      </p:pic>
      <p:pic>
        <p:nvPicPr>
          <p:cNvPr id="1096710" name="Picture 6"/>
          <p:cNvPicPr>
            <a:picLocks noChangeAspect="1" noChangeArrowheads="1"/>
          </p:cNvPicPr>
          <p:nvPr/>
        </p:nvPicPr>
        <p:blipFill>
          <a:blip r:embed="rId7" cstate="print"/>
          <a:srcRect/>
          <a:stretch>
            <a:fillRect/>
          </a:stretch>
        </p:blipFill>
        <p:spPr bwMode="auto">
          <a:xfrm>
            <a:off x="1028431" y="3416168"/>
            <a:ext cx="272416" cy="295503"/>
          </a:xfrm>
          <a:prstGeom prst="rect">
            <a:avLst/>
          </a:prstGeom>
          <a:noFill/>
          <a:ln w="9525">
            <a:noFill/>
            <a:miter lim="800000"/>
            <a:headEnd/>
            <a:tailEnd/>
          </a:ln>
        </p:spPr>
      </p:pic>
      <p:pic>
        <p:nvPicPr>
          <p:cNvPr id="1096711" name="Picture 7"/>
          <p:cNvPicPr>
            <a:picLocks noChangeAspect="1" noChangeArrowheads="1"/>
          </p:cNvPicPr>
          <p:nvPr/>
        </p:nvPicPr>
        <p:blipFill>
          <a:blip r:embed="rId8" cstate="print"/>
          <a:srcRect/>
          <a:stretch>
            <a:fillRect/>
          </a:stretch>
        </p:blipFill>
        <p:spPr bwMode="auto">
          <a:xfrm>
            <a:off x="1179517" y="4467225"/>
            <a:ext cx="180975" cy="285750"/>
          </a:xfrm>
          <a:prstGeom prst="rect">
            <a:avLst/>
          </a:prstGeom>
          <a:noFill/>
          <a:ln w="9525">
            <a:noFill/>
            <a:miter lim="800000"/>
            <a:headEnd/>
            <a:tailEnd/>
          </a:ln>
        </p:spPr>
      </p:pic>
      <p:pic>
        <p:nvPicPr>
          <p:cNvPr id="1096712" name="Picture 8"/>
          <p:cNvPicPr>
            <a:picLocks noChangeAspect="1" noChangeArrowheads="1"/>
          </p:cNvPicPr>
          <p:nvPr/>
        </p:nvPicPr>
        <p:blipFill>
          <a:blip r:embed="rId9" cstate="print"/>
          <a:srcRect/>
          <a:stretch>
            <a:fillRect/>
          </a:stretch>
        </p:blipFill>
        <p:spPr bwMode="auto">
          <a:xfrm>
            <a:off x="1801815" y="4495804"/>
            <a:ext cx="477838" cy="288925"/>
          </a:xfrm>
          <a:prstGeom prst="rect">
            <a:avLst/>
          </a:prstGeom>
          <a:noFill/>
          <a:ln w="9525">
            <a:noFill/>
            <a:miter lim="800000"/>
            <a:headEnd/>
            <a:tailEnd/>
          </a:ln>
        </p:spPr>
      </p:pic>
      <p:pic>
        <p:nvPicPr>
          <p:cNvPr id="1096713" name="Picture 9"/>
          <p:cNvPicPr>
            <a:picLocks noChangeAspect="1" noChangeArrowheads="1"/>
          </p:cNvPicPr>
          <p:nvPr/>
        </p:nvPicPr>
        <p:blipFill>
          <a:blip r:embed="rId10" cstate="print"/>
          <a:srcRect/>
          <a:stretch>
            <a:fillRect/>
          </a:stretch>
        </p:blipFill>
        <p:spPr bwMode="auto">
          <a:xfrm>
            <a:off x="1492252" y="4494217"/>
            <a:ext cx="266700" cy="257175"/>
          </a:xfrm>
          <a:prstGeom prst="rect">
            <a:avLst/>
          </a:prstGeom>
          <a:noFill/>
          <a:ln w="9525">
            <a:noFill/>
            <a:miter lim="800000"/>
            <a:headEnd/>
            <a:tailEnd/>
          </a:ln>
        </p:spPr>
      </p:pic>
      <p:pic>
        <p:nvPicPr>
          <p:cNvPr id="1096714" name="Picture 10"/>
          <p:cNvPicPr>
            <a:picLocks noChangeAspect="1" noChangeArrowheads="1"/>
          </p:cNvPicPr>
          <p:nvPr/>
        </p:nvPicPr>
        <p:blipFill>
          <a:blip r:embed="rId11" cstate="print"/>
          <a:srcRect/>
          <a:stretch>
            <a:fillRect/>
          </a:stretch>
        </p:blipFill>
        <p:spPr bwMode="auto">
          <a:xfrm>
            <a:off x="1052517" y="4897442"/>
            <a:ext cx="1857375" cy="847725"/>
          </a:xfrm>
          <a:prstGeom prst="rect">
            <a:avLst/>
          </a:prstGeom>
          <a:noFill/>
          <a:ln w="9525">
            <a:noFill/>
            <a:miter lim="800000"/>
            <a:headEnd/>
            <a:tailEnd/>
          </a:ln>
        </p:spPr>
      </p:pic>
      <p:pic>
        <p:nvPicPr>
          <p:cNvPr id="1096715" name="Picture 11"/>
          <p:cNvPicPr>
            <a:picLocks noChangeAspect="1" noChangeArrowheads="1"/>
          </p:cNvPicPr>
          <p:nvPr/>
        </p:nvPicPr>
        <p:blipFill>
          <a:blip r:embed="rId12" cstate="print"/>
          <a:srcRect/>
          <a:stretch>
            <a:fillRect/>
          </a:stretch>
        </p:blipFill>
        <p:spPr bwMode="auto">
          <a:xfrm>
            <a:off x="3976691" y="5907071"/>
            <a:ext cx="1230312" cy="452457"/>
          </a:xfrm>
          <a:prstGeom prst="rect">
            <a:avLst/>
          </a:prstGeom>
          <a:noFill/>
          <a:ln w="9525">
            <a:noFill/>
            <a:miter lim="800000"/>
            <a:headEnd/>
            <a:tailEnd/>
          </a:ln>
        </p:spPr>
      </p:pic>
      <p:sp>
        <p:nvSpPr>
          <p:cNvPr id="44" name="Line 7"/>
          <p:cNvSpPr>
            <a:spLocks noChangeShapeType="1"/>
          </p:cNvSpPr>
          <p:nvPr/>
        </p:nvSpPr>
        <p:spPr bwMode="auto">
          <a:xfrm flipH="1">
            <a:off x="6223000" y="1968500"/>
            <a:ext cx="0" cy="381000"/>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
        <p:nvSpPr>
          <p:cNvPr id="45" name="Line 7"/>
          <p:cNvSpPr>
            <a:spLocks noChangeShapeType="1"/>
          </p:cNvSpPr>
          <p:nvPr/>
        </p:nvSpPr>
        <p:spPr bwMode="auto">
          <a:xfrm flipH="1">
            <a:off x="1739901" y="4864100"/>
            <a:ext cx="0" cy="381000"/>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2115" name="Text Box 3"/>
          <p:cNvSpPr txBox="1">
            <a:spLocks noChangeArrowheads="1"/>
          </p:cNvSpPr>
          <p:nvPr/>
        </p:nvSpPr>
        <p:spPr bwMode="auto">
          <a:xfrm>
            <a:off x="320676" y="1046164"/>
            <a:ext cx="9551988"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2" name="Rectangle 13"/>
          <p:cNvSpPr>
            <a:spLocks noChangeArrowheads="1"/>
          </p:cNvSpPr>
          <p:nvPr/>
        </p:nvSpPr>
        <p:spPr bwMode="auto">
          <a:xfrm>
            <a:off x="468321" y="620714"/>
            <a:ext cx="241595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Mathematical aspects</a:t>
            </a:r>
          </a:p>
        </p:txBody>
      </p:sp>
      <p:sp>
        <p:nvSpPr>
          <p:cNvPr id="13"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2 Marcador de contenido"/>
          <p:cNvSpPr txBox="1">
            <a:spLocks/>
          </p:cNvSpPr>
          <p:nvPr/>
        </p:nvSpPr>
        <p:spPr>
          <a:xfrm>
            <a:off x="1258888" y="1557338"/>
            <a:ext cx="7561262" cy="4608512"/>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Mass-consistent model</a:t>
            </a:r>
          </a:p>
          <a:p>
            <a:endParaRPr lang="en-US" sz="3200" dirty="0" smtClean="0"/>
          </a:p>
          <a:p>
            <a:endParaRPr lang="en-US" sz="3200" dirty="0" smtClean="0"/>
          </a:p>
          <a:p>
            <a:r>
              <a:rPr lang="en-US" sz="3200" dirty="0" smtClean="0"/>
              <a:t>Lagrange multiplier</a:t>
            </a:r>
          </a:p>
        </p:txBody>
      </p:sp>
      <p:grpSp>
        <p:nvGrpSpPr>
          <p:cNvPr id="15" name="1 Grupo"/>
          <p:cNvGrpSpPr>
            <a:grpSpLocks/>
          </p:cNvGrpSpPr>
          <p:nvPr/>
        </p:nvGrpSpPr>
        <p:grpSpPr bwMode="auto">
          <a:xfrm>
            <a:off x="1871663" y="2048383"/>
            <a:ext cx="2771775" cy="1008063"/>
            <a:chOff x="1763713" y="2349500"/>
            <a:chExt cx="3959770" cy="1439540"/>
          </a:xfrm>
        </p:grpSpPr>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31" t="41251" r="28906" b="45409"/>
            <a:stretch>
              <a:fillRect/>
            </a:stretch>
          </p:blipFill>
          <p:spPr bwMode="auto">
            <a:xfrm>
              <a:off x="1763713" y="2349500"/>
              <a:ext cx="3887787" cy="660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983" t="60123" r="27954" b="24139"/>
            <a:stretch>
              <a:fillRect/>
            </a:stretch>
          </p:blipFill>
          <p:spPr bwMode="auto">
            <a:xfrm>
              <a:off x="1835696" y="3009900"/>
              <a:ext cx="3887787" cy="7791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529" t="24750" r="10938" b="59177"/>
          <a:stretch>
            <a:fillRect/>
          </a:stretch>
        </p:blipFill>
        <p:spPr bwMode="auto">
          <a:xfrm>
            <a:off x="1492250" y="4585970"/>
            <a:ext cx="7400925" cy="1052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2 Grupo"/>
          <p:cNvGrpSpPr>
            <a:grpSpLocks/>
          </p:cNvGrpSpPr>
          <p:nvPr/>
        </p:nvGrpSpPr>
        <p:grpSpPr bwMode="auto">
          <a:xfrm>
            <a:off x="1627188" y="5527358"/>
            <a:ext cx="4457700" cy="1047750"/>
            <a:chOff x="1626468" y="5162550"/>
            <a:chExt cx="4457700" cy="1047750"/>
          </a:xfrm>
        </p:grpSpPr>
        <p:pic>
          <p:nvPicPr>
            <p:cNvPr id="20"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42" t="61499" r="32622" b="30751"/>
            <a:stretch>
              <a:fillRect/>
            </a:stretch>
          </p:blipFill>
          <p:spPr bwMode="auto">
            <a:xfrm>
              <a:off x="1691680" y="5162550"/>
              <a:ext cx="2552700" cy="590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524" t="70905" r="25912" b="21346"/>
            <a:stretch>
              <a:fillRect/>
            </a:stretch>
          </p:blipFill>
          <p:spPr bwMode="auto">
            <a:xfrm>
              <a:off x="1626468" y="5619749"/>
              <a:ext cx="4457700" cy="5905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760" t="41348" r="12679" b="45348"/>
          <a:stretch>
            <a:fillRect/>
          </a:stretch>
        </p:blipFill>
        <p:spPr bwMode="auto">
          <a:xfrm>
            <a:off x="1547813" y="3689033"/>
            <a:ext cx="7345362" cy="917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pic>
        <p:nvPicPr>
          <p:cNvPr id="1884163" name="Picture 3"/>
          <p:cNvPicPr>
            <a:picLocks noChangeAspect="1" noChangeArrowheads="1"/>
          </p:cNvPicPr>
          <p:nvPr/>
        </p:nvPicPr>
        <p:blipFill>
          <a:blip r:embed="rId3" cstate="print"/>
          <a:srcRect/>
          <a:stretch>
            <a:fillRect/>
          </a:stretch>
        </p:blipFill>
        <p:spPr bwMode="auto">
          <a:xfrm>
            <a:off x="0" y="1263659"/>
            <a:ext cx="9906000" cy="5464175"/>
          </a:xfrm>
          <a:prstGeom prst="rect">
            <a:avLst/>
          </a:prstGeom>
          <a:noFill/>
          <a:ln w="57150" algn="ctr">
            <a:noFill/>
            <a:miter lim="800000"/>
            <a:headEnd/>
            <a:tailEnd/>
          </a:ln>
          <a:effectLst/>
        </p:spPr>
      </p:pic>
      <p:sp>
        <p:nvSpPr>
          <p:cNvPr id="1884166" name="Rectangle 6"/>
          <p:cNvSpPr>
            <a:spLocks noChangeArrowheads="1"/>
          </p:cNvSpPr>
          <p:nvPr/>
        </p:nvSpPr>
        <p:spPr bwMode="auto">
          <a:xfrm>
            <a:off x="7058084" y="1460948"/>
            <a:ext cx="2243019" cy="1015616"/>
          </a:xfrm>
          <a:prstGeom prst="rect">
            <a:avLst/>
          </a:prstGeom>
          <a:noFill/>
          <a:ln w="57150">
            <a:noFill/>
            <a:miter lim="800000"/>
            <a:headEnd/>
            <a:tailEnd/>
          </a:ln>
          <a:effectLst/>
        </p:spPr>
        <p:txBody>
          <a:bodyPr wrap="none" lIns="91393" tIns="45697" rIns="91393" bIns="45697" anchor="ctr">
            <a:spAutoFit/>
          </a:bodyPr>
          <a:lstStyle/>
          <a:p>
            <a:r>
              <a:rPr lang="en-US" sz="2000" b="1" dirty="0" smtClean="0">
                <a:solidFill>
                  <a:srgbClr val="000000"/>
                </a:solidFill>
                <a:latin typeface="NewCenturySchlbk" pitchFamily="18" charset="0"/>
              </a:rPr>
              <a:t>FE solution</a:t>
            </a:r>
          </a:p>
          <a:p>
            <a:r>
              <a:rPr lang="en-US" sz="2000" b="1" dirty="0" smtClean="0">
                <a:solidFill>
                  <a:srgbClr val="000000"/>
                </a:solidFill>
                <a:latin typeface="NewCenturySchlbk" pitchFamily="18" charset="0"/>
              </a:rPr>
              <a:t>is needed </a:t>
            </a:r>
          </a:p>
          <a:p>
            <a:r>
              <a:rPr lang="en-US" sz="2000" b="1" dirty="0" smtClean="0">
                <a:solidFill>
                  <a:srgbClr val="000000"/>
                </a:solidFill>
                <a:latin typeface="NewCenturySchlbk" pitchFamily="18" charset="0"/>
              </a:rPr>
              <a:t>for each individual</a:t>
            </a:r>
            <a:endParaRPr lang="en-US" sz="2400" b="1" dirty="0" smtClean="0">
              <a:solidFill>
                <a:srgbClr val="000000"/>
              </a:solidFill>
              <a:latin typeface="NewCenturySchlbk" pitchFamily="18" charset="0"/>
            </a:endParaRPr>
          </a:p>
        </p:txBody>
      </p:sp>
      <p:sp>
        <p:nvSpPr>
          <p:cNvPr id="1884167" name="Rectangle 7"/>
          <p:cNvSpPr>
            <a:spLocks noChangeArrowheads="1"/>
          </p:cNvSpPr>
          <p:nvPr/>
        </p:nvSpPr>
        <p:spPr bwMode="auto">
          <a:xfrm>
            <a:off x="468317" y="620714"/>
            <a:ext cx="2005647"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Genetic Algorithm</a:t>
            </a:r>
          </a:p>
        </p:txBody>
      </p:sp>
      <p:sp>
        <p:nvSpPr>
          <p:cNvPr id="1884168" name="Rectangle 8"/>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Estimation of Model Parameters</a:t>
            </a:r>
          </a:p>
        </p:txBody>
      </p:sp>
      <p:graphicFrame>
        <p:nvGraphicFramePr>
          <p:cNvPr id="1114113" name="Object 1"/>
          <p:cNvGraphicFramePr>
            <a:graphicFrameLocks noChangeAspect="1"/>
          </p:cNvGraphicFramePr>
          <p:nvPr/>
        </p:nvGraphicFramePr>
        <p:xfrm>
          <a:off x="6057900" y="2863271"/>
          <a:ext cx="3670300" cy="659392"/>
        </p:xfrm>
        <a:graphic>
          <a:graphicData uri="http://schemas.openxmlformats.org/presentationml/2006/ole">
            <mc:AlternateContent xmlns:mc="http://schemas.openxmlformats.org/markup-compatibility/2006">
              <mc:Choice xmlns:v="urn:schemas-microsoft-com:vml" Requires="v">
                <p:oleObj spid="_x0000_s1114136" name="Equation" r:id="rId4" imgW="2679480" imgH="482400" progId="Equation.DSMT4">
                  <p:embed/>
                </p:oleObj>
              </mc:Choice>
              <mc:Fallback>
                <p:oleObj name="Equation" r:id="rId4" imgW="2679480" imgH="482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863271"/>
                        <a:ext cx="3670300" cy="65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3"/>
          <p:cNvSpPr>
            <a:spLocks noGrp="1" noChangeArrowheads="1"/>
          </p:cNvSpPr>
          <p:nvPr>
            <p:ph type="title"/>
          </p:nvPr>
        </p:nvSpPr>
        <p:spPr>
          <a:xfrm>
            <a:off x="468315" y="115888"/>
            <a:ext cx="6769100" cy="576262"/>
          </a:xfrm>
          <a:noFill/>
        </p:spPr>
        <p:txBody>
          <a:bodyPr/>
          <a:lstStyle/>
          <a:p>
            <a:pPr eaLnBrk="1" hangingPunct="1"/>
            <a:r>
              <a:rPr lang="es-ES" smtClean="0"/>
              <a:t>Contents</a:t>
            </a:r>
            <a:endParaRPr lang="en-US" smtClean="0"/>
          </a:p>
        </p:txBody>
      </p:sp>
      <p:sp>
        <p:nvSpPr>
          <p:cNvPr id="78851" name="Rectangle 34"/>
          <p:cNvSpPr>
            <a:spLocks noChangeArrowheads="1"/>
          </p:cNvSpPr>
          <p:nvPr/>
        </p:nvSpPr>
        <p:spPr bwMode="auto">
          <a:xfrm>
            <a:off x="468318" y="620714"/>
            <a:ext cx="8015287" cy="290289"/>
          </a:xfrm>
          <a:prstGeom prst="rect">
            <a:avLst/>
          </a:prstGeom>
          <a:noFill/>
          <a:ln w="9525">
            <a:noFill/>
            <a:miter lim="800000"/>
            <a:headEnd/>
            <a:tailEnd/>
          </a:ln>
        </p:spPr>
        <p:txBody>
          <a:bodyPr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Wind forecasting over complex terrain</a:t>
            </a:r>
          </a:p>
        </p:txBody>
      </p:sp>
      <p:sp>
        <p:nvSpPr>
          <p:cNvPr id="1733670" name="Text Box 38"/>
          <p:cNvSpPr txBox="1">
            <a:spLocks noChangeArrowheads="1"/>
          </p:cNvSpPr>
          <p:nvPr/>
        </p:nvSpPr>
        <p:spPr bwMode="auto">
          <a:xfrm>
            <a:off x="338139" y="1909959"/>
            <a:ext cx="9567862" cy="923283"/>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b="1" dirty="0" smtClean="0">
                <a:solidFill>
                  <a:srgbClr val="000000"/>
                </a:solidFill>
              </a:rPr>
              <a:t>  Motivation, Objective and Methodology</a:t>
            </a:r>
          </a:p>
          <a:p>
            <a:pPr algn="l"/>
            <a:endParaRPr lang="en-US" sz="2800" b="1" dirty="0" smtClean="0">
              <a:solidFill>
                <a:srgbClr val="000000"/>
              </a:solidFill>
            </a:endParaRPr>
          </a:p>
        </p:txBody>
      </p:sp>
      <p:sp>
        <p:nvSpPr>
          <p:cNvPr id="1733672" name="Text Box 40"/>
          <p:cNvSpPr txBox="1">
            <a:spLocks noChangeArrowheads="1"/>
          </p:cNvSpPr>
          <p:nvPr/>
        </p:nvSpPr>
        <p:spPr bwMode="auto">
          <a:xfrm>
            <a:off x="310009" y="2656597"/>
            <a:ext cx="9398000" cy="492396"/>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dirty="0" smtClean="0">
                <a:solidFill>
                  <a:srgbClr val="000000"/>
                </a:solidFill>
                <a:latin typeface="Arial" charset="0"/>
                <a:sym typeface="ZapfDingbats" pitchFamily="82" charset="2"/>
              </a:rPr>
              <a:t>  </a:t>
            </a:r>
            <a:r>
              <a:rPr lang="en-US" sz="2500" b="1" dirty="0" smtClean="0">
                <a:solidFill>
                  <a:srgbClr val="000000"/>
                </a:solidFill>
                <a:sym typeface="ZapfDingbats" pitchFamily="82" charset="2"/>
              </a:rPr>
              <a:t>The Adaptive Tetrahedral Mesh (</a:t>
            </a:r>
            <a:r>
              <a:rPr lang="en-US" sz="2500" b="1" dirty="0" smtClean="0">
                <a:solidFill>
                  <a:srgbClr val="000000"/>
                </a:solidFill>
              </a:rPr>
              <a:t>Meccano Method)</a:t>
            </a:r>
            <a:endParaRPr kumimoji="0" lang="en-US" sz="2800" b="1" dirty="0" smtClean="0">
              <a:solidFill>
                <a:srgbClr val="FFFFFF"/>
              </a:solidFill>
              <a:latin typeface="Trebuchet MS" pitchFamily="34" charset="0"/>
            </a:endParaRPr>
          </a:p>
        </p:txBody>
      </p:sp>
      <p:sp>
        <p:nvSpPr>
          <p:cNvPr id="1733675" name="Text Box 43"/>
          <p:cNvSpPr txBox="1">
            <a:spLocks noChangeArrowheads="1"/>
          </p:cNvSpPr>
          <p:nvPr/>
        </p:nvSpPr>
        <p:spPr bwMode="auto">
          <a:xfrm>
            <a:off x="310515" y="3254565"/>
            <a:ext cx="7124700" cy="492396"/>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dirty="0" smtClean="0">
                <a:solidFill>
                  <a:srgbClr val="000000"/>
                </a:solidFill>
                <a:latin typeface="Arial" charset="0"/>
                <a:sym typeface="ZapfDingbats" pitchFamily="82" charset="2"/>
              </a:rPr>
              <a:t> </a:t>
            </a:r>
            <a:r>
              <a:rPr lang="en-US" sz="2500" b="1" dirty="0" smtClean="0">
                <a:solidFill>
                  <a:srgbClr val="000000"/>
                </a:solidFill>
              </a:rPr>
              <a:t> The Mass Consistent Wind Field Model</a:t>
            </a:r>
          </a:p>
        </p:txBody>
      </p:sp>
      <p:sp>
        <p:nvSpPr>
          <p:cNvPr id="9" name="Text Box 43"/>
          <p:cNvSpPr txBox="1">
            <a:spLocks noChangeArrowheads="1"/>
          </p:cNvSpPr>
          <p:nvPr/>
        </p:nvSpPr>
        <p:spPr bwMode="auto">
          <a:xfrm>
            <a:off x="334899" y="3934777"/>
            <a:ext cx="7124700" cy="492396"/>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dirty="0" smtClean="0">
                <a:solidFill>
                  <a:srgbClr val="000000"/>
                </a:solidFill>
                <a:latin typeface="Arial" charset="0"/>
                <a:sym typeface="ZapfDingbats" pitchFamily="82" charset="2"/>
              </a:rPr>
              <a:t> </a:t>
            </a:r>
            <a:r>
              <a:rPr lang="en-US" sz="2500" b="1" dirty="0" smtClean="0">
                <a:solidFill>
                  <a:srgbClr val="000000"/>
                </a:solidFill>
              </a:rPr>
              <a:t> Results wind Field model</a:t>
            </a:r>
          </a:p>
        </p:txBody>
      </p:sp>
      <p:sp>
        <p:nvSpPr>
          <p:cNvPr id="10" name="Text Box 43"/>
          <p:cNvSpPr txBox="1">
            <a:spLocks noChangeArrowheads="1"/>
          </p:cNvSpPr>
          <p:nvPr/>
        </p:nvSpPr>
        <p:spPr bwMode="auto">
          <a:xfrm>
            <a:off x="371475" y="5698554"/>
            <a:ext cx="7124700" cy="492396"/>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dirty="0" smtClean="0">
                <a:solidFill>
                  <a:srgbClr val="000000"/>
                </a:solidFill>
                <a:latin typeface="Arial" charset="0"/>
                <a:sym typeface="ZapfDingbats" pitchFamily="82" charset="2"/>
              </a:rPr>
              <a:t> </a:t>
            </a:r>
            <a:r>
              <a:rPr lang="en-US" sz="2500" b="1" dirty="0" smtClean="0">
                <a:solidFill>
                  <a:srgbClr val="000000"/>
                </a:solidFill>
              </a:rPr>
              <a:t> Conclusions</a:t>
            </a:r>
          </a:p>
        </p:txBody>
      </p:sp>
      <p:sp>
        <p:nvSpPr>
          <p:cNvPr id="11" name="Text Box 43"/>
          <p:cNvSpPr txBox="1">
            <a:spLocks noChangeArrowheads="1"/>
          </p:cNvSpPr>
          <p:nvPr/>
        </p:nvSpPr>
        <p:spPr bwMode="auto">
          <a:xfrm>
            <a:off x="377571" y="4501705"/>
            <a:ext cx="7124700" cy="492396"/>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dirty="0" smtClean="0">
                <a:solidFill>
                  <a:srgbClr val="000000"/>
                </a:solidFill>
                <a:latin typeface="Arial" charset="0"/>
                <a:sym typeface="ZapfDingbats" pitchFamily="82" charset="2"/>
              </a:rPr>
              <a:t> </a:t>
            </a:r>
            <a:r>
              <a:rPr lang="en-US" sz="2500" b="1" dirty="0" smtClean="0">
                <a:solidFill>
                  <a:srgbClr val="000000"/>
                </a:solidFill>
              </a:rPr>
              <a:t> Ensemble methods</a:t>
            </a:r>
          </a:p>
        </p:txBody>
      </p:sp>
      <p:sp>
        <p:nvSpPr>
          <p:cNvPr id="12" name="Text Box 43"/>
          <p:cNvSpPr txBox="1">
            <a:spLocks noChangeArrowheads="1"/>
          </p:cNvSpPr>
          <p:nvPr/>
        </p:nvSpPr>
        <p:spPr bwMode="auto">
          <a:xfrm>
            <a:off x="371475" y="5093017"/>
            <a:ext cx="7124700" cy="492396"/>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dirty="0" smtClean="0">
                <a:solidFill>
                  <a:srgbClr val="000000"/>
                </a:solidFill>
                <a:latin typeface="Arial" charset="0"/>
                <a:sym typeface="ZapfDingbats" pitchFamily="82" charset="2"/>
              </a:rPr>
              <a:t> </a:t>
            </a:r>
            <a:r>
              <a:rPr lang="en-US" sz="2500" b="1" dirty="0" smtClean="0">
                <a:solidFill>
                  <a:srgbClr val="000000"/>
                </a:solidFill>
              </a:rPr>
              <a:t> Results ensemble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33670"/>
                                        </p:tgtEl>
                                        <p:attrNameLst>
                                          <p:attrName>style.visibility</p:attrName>
                                        </p:attrNameLst>
                                      </p:cBhvr>
                                      <p:to>
                                        <p:strVal val="visible"/>
                                      </p:to>
                                    </p:set>
                                    <p:animEffect transition="in" filter="slide(fromBottom)">
                                      <p:cBhvr>
                                        <p:cTn id="7" dur="500"/>
                                        <p:tgtEl>
                                          <p:spTgt spid="173367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33672"/>
                                        </p:tgtEl>
                                        <p:attrNameLst>
                                          <p:attrName>style.visibility</p:attrName>
                                        </p:attrNameLst>
                                      </p:cBhvr>
                                      <p:to>
                                        <p:strVal val="visible"/>
                                      </p:to>
                                    </p:set>
                                    <p:animEffect transition="in" filter="slide(fromBottom)">
                                      <p:cBhvr>
                                        <p:cTn id="12" dur="500"/>
                                        <p:tgtEl>
                                          <p:spTgt spid="173367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33675"/>
                                        </p:tgtEl>
                                        <p:attrNameLst>
                                          <p:attrName>style.visibility</p:attrName>
                                        </p:attrNameLst>
                                      </p:cBhvr>
                                      <p:to>
                                        <p:strVal val="visible"/>
                                      </p:to>
                                    </p:set>
                                    <p:animEffect transition="in" filter="slide(fromBottom)">
                                      <p:cBhvr>
                                        <p:cTn id="17" dur="500"/>
                                        <p:tgtEl>
                                          <p:spTgt spid="173367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lide(fromBottom)">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Bottom)">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3670" grpId="0"/>
      <p:bldP spid="1733672" grpId="0"/>
      <p:bldP spid="1733675"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The Results</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9903263" cy="1292952"/>
          </a:xfrm>
          <a:prstGeom prst="rect">
            <a:avLst/>
          </a:prstGeom>
          <a:solidFill>
            <a:srgbClr val="002E67"/>
          </a:solidFill>
          <a:ln w="9360">
            <a:noFill/>
          </a:ln>
        </p:spPr>
      </p:sp>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46"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Terrain approximation</a:t>
            </a:r>
            <a:endParaRPr kumimoji="0" sz="1700" dirty="0">
              <a:solidFill>
                <a:prstClr val="black"/>
              </a:solidFill>
              <a:latin typeface="Arial"/>
            </a:endParaRPr>
          </a:p>
        </p:txBody>
      </p:sp>
      <p:pic>
        <p:nvPicPr>
          <p:cNvPr id="16" name="Picture 5"/>
          <p:cNvPicPr/>
          <p:nvPr/>
        </p:nvPicPr>
        <p:blipFill>
          <a:blip r:embed="rId3" cstate="print"/>
          <a:stretch>
            <a:fillRect/>
          </a:stretch>
        </p:blipFill>
        <p:spPr>
          <a:xfrm>
            <a:off x="8423564" y="152399"/>
            <a:ext cx="1363311" cy="1018838"/>
          </a:xfrm>
          <a:prstGeom prst="rect">
            <a:avLst/>
          </a:prstGeom>
          <a:ln w="9360">
            <a:noFill/>
          </a:ln>
        </p:spPr>
      </p:pic>
      <p:pic>
        <p:nvPicPr>
          <p:cNvPr id="17" name="Imatge 2"/>
          <p:cNvPicPr>
            <a:picLocks noChangeAspect="1"/>
          </p:cNvPicPr>
          <p:nvPr/>
        </p:nvPicPr>
        <p:blipFill>
          <a:blip r:embed="rId4">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323850" y="1933575"/>
            <a:ext cx="8316913"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9903263" cy="1292952"/>
          </a:xfrm>
          <a:prstGeom prst="rect">
            <a:avLst/>
          </a:prstGeom>
          <a:solidFill>
            <a:srgbClr val="002E67"/>
          </a:solidFill>
          <a:ln w="9360">
            <a:noFill/>
          </a:ln>
        </p:spPr>
      </p:sp>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46"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Terrain approximation</a:t>
            </a:r>
            <a:endParaRPr kumimoji="0" sz="1700" dirty="0">
              <a:solidFill>
                <a:prstClr val="black"/>
              </a:solidFill>
              <a:latin typeface="Arial"/>
            </a:endParaRPr>
          </a:p>
        </p:txBody>
      </p:sp>
      <p:pic>
        <p:nvPicPr>
          <p:cNvPr id="16" name="Picture 5"/>
          <p:cNvPicPr/>
          <p:nvPr/>
        </p:nvPicPr>
        <p:blipFill>
          <a:blip r:embed="rId3" cstate="print"/>
          <a:stretch>
            <a:fillRect/>
          </a:stretch>
        </p:blipFill>
        <p:spPr>
          <a:xfrm>
            <a:off x="8423564" y="152399"/>
            <a:ext cx="1363311" cy="1018838"/>
          </a:xfrm>
          <a:prstGeom prst="rect">
            <a:avLst/>
          </a:prstGeom>
          <a:ln w="9360">
            <a:noFill/>
          </a:ln>
        </p:spPr>
      </p:pic>
      <p:pic>
        <p:nvPicPr>
          <p:cNvPr id="9" name="Imat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900" y="2060575"/>
            <a:ext cx="78978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7825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9903263" cy="1292952"/>
          </a:xfrm>
          <a:prstGeom prst="rect">
            <a:avLst/>
          </a:prstGeom>
          <a:solidFill>
            <a:srgbClr val="002E67"/>
          </a:solidFill>
          <a:ln w="9360">
            <a:noFill/>
          </a:ln>
        </p:spPr>
      </p:sp>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46"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Terrain approximation</a:t>
            </a:r>
            <a:endParaRPr kumimoji="0" sz="1700" dirty="0">
              <a:solidFill>
                <a:prstClr val="black"/>
              </a:solidFill>
              <a:latin typeface="Arial"/>
            </a:endParaRPr>
          </a:p>
        </p:txBody>
      </p:sp>
      <p:pic>
        <p:nvPicPr>
          <p:cNvPr id="247" name="Imatge 246"/>
          <p:cNvPicPr/>
          <p:nvPr/>
        </p:nvPicPr>
        <p:blipFill>
          <a:blip r:embed="rId3" cstate="print"/>
          <a:stretch>
            <a:fillRect/>
          </a:stretch>
        </p:blipFill>
        <p:spPr>
          <a:xfrm>
            <a:off x="-367915" y="1936978"/>
            <a:ext cx="6676938" cy="3315496"/>
          </a:xfrm>
          <a:prstGeom prst="rect">
            <a:avLst/>
          </a:prstGeom>
          <a:ln>
            <a:noFill/>
          </a:ln>
        </p:spPr>
      </p:pic>
      <p:pic>
        <p:nvPicPr>
          <p:cNvPr id="248" name="Imatge 247"/>
          <p:cNvPicPr/>
          <p:nvPr/>
        </p:nvPicPr>
        <p:blipFill>
          <a:blip r:embed="rId4" cstate="print"/>
          <a:stretch>
            <a:fillRect/>
          </a:stretch>
        </p:blipFill>
        <p:spPr>
          <a:xfrm>
            <a:off x="3783151" y="1512092"/>
            <a:ext cx="6157259" cy="3057493"/>
          </a:xfrm>
          <a:prstGeom prst="rect">
            <a:avLst/>
          </a:prstGeom>
          <a:ln>
            <a:noFill/>
          </a:ln>
        </p:spPr>
      </p:pic>
      <p:pic>
        <p:nvPicPr>
          <p:cNvPr id="249" name="Imatge 248"/>
          <p:cNvPicPr/>
          <p:nvPr/>
        </p:nvPicPr>
        <p:blipFill>
          <a:blip r:embed="rId5" cstate="print"/>
          <a:stretch>
            <a:fillRect/>
          </a:stretch>
        </p:blipFill>
        <p:spPr>
          <a:xfrm>
            <a:off x="2400287" y="5667564"/>
            <a:ext cx="5169904" cy="929136"/>
          </a:xfrm>
          <a:prstGeom prst="rect">
            <a:avLst/>
          </a:prstGeom>
          <a:ln>
            <a:noFill/>
          </a:ln>
        </p:spPr>
      </p:pic>
      <p:sp>
        <p:nvSpPr>
          <p:cNvPr id="250" name="CustomShape 6"/>
          <p:cNvSpPr/>
          <p:nvPr/>
        </p:nvSpPr>
        <p:spPr>
          <a:xfrm rot="20916082">
            <a:off x="1937211" y="4662587"/>
            <a:ext cx="4288678" cy="19660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a:solidFill>
                  <a:srgbClr val="000000"/>
                </a:solidFill>
                <a:latin typeface="Trebuchet MS"/>
                <a:ea typeface="Trebuchet MS"/>
              </a:rPr>
              <a:t>Topography from Digital Terrain Model</a:t>
            </a:r>
            <a:endParaRPr kumimoji="0" sz="1700" i="1" dirty="0">
              <a:solidFill>
                <a:prstClr val="black"/>
              </a:solidFill>
              <a:latin typeface="Arial"/>
            </a:endParaRPr>
          </a:p>
        </p:txBody>
      </p:sp>
      <p:sp>
        <p:nvSpPr>
          <p:cNvPr id="251" name="CustomShape 7"/>
          <p:cNvSpPr/>
          <p:nvPr/>
        </p:nvSpPr>
        <p:spPr>
          <a:xfrm rot="20908200">
            <a:off x="6534724" y="3889633"/>
            <a:ext cx="3015129"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smtClean="0">
                <a:solidFill>
                  <a:srgbClr val="000000"/>
                </a:solidFill>
                <a:latin typeface="Trebuchet MS"/>
                <a:ea typeface="Trebuchet MS"/>
              </a:rPr>
              <a:t>HARMONIE discretization </a:t>
            </a:r>
            <a:r>
              <a:rPr kumimoji="0" lang="en-US" sz="1400" b="1" i="1" dirty="0">
                <a:solidFill>
                  <a:srgbClr val="000000"/>
                </a:solidFill>
                <a:latin typeface="Trebuchet MS"/>
                <a:ea typeface="Trebuchet MS"/>
              </a:rPr>
              <a:t>of terrain</a:t>
            </a:r>
            <a:endParaRPr kumimoji="0" sz="1700" i="1" dirty="0">
              <a:solidFill>
                <a:prstClr val="black"/>
              </a:solidFill>
              <a:latin typeface="Arial"/>
            </a:endParaRPr>
          </a:p>
        </p:txBody>
      </p:sp>
      <p:sp>
        <p:nvSpPr>
          <p:cNvPr id="252" name="CustomShape 8"/>
          <p:cNvSpPr/>
          <p:nvPr/>
        </p:nvSpPr>
        <p:spPr>
          <a:xfrm rot="20951750">
            <a:off x="1238772" y="2750903"/>
            <a:ext cx="2059966"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1950m</a:t>
            </a:r>
            <a:endParaRPr kumimoji="0" sz="1700" i="1" dirty="0">
              <a:solidFill>
                <a:prstClr val="black"/>
              </a:solidFill>
              <a:latin typeface="Arial"/>
            </a:endParaRPr>
          </a:p>
        </p:txBody>
      </p:sp>
      <p:sp>
        <p:nvSpPr>
          <p:cNvPr id="253" name="CustomShape 9"/>
          <p:cNvSpPr/>
          <p:nvPr/>
        </p:nvSpPr>
        <p:spPr>
          <a:xfrm rot="20905200">
            <a:off x="5317493" y="1977296"/>
            <a:ext cx="1909971"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925m</a:t>
            </a:r>
            <a:endParaRPr kumimoji="0" sz="1700" i="1" dirty="0">
              <a:solidFill>
                <a:prstClr val="black"/>
              </a:solidFill>
              <a:latin typeface="Arial"/>
            </a:endParaRPr>
          </a:p>
        </p:txBody>
      </p:sp>
      <p:sp>
        <p:nvSpPr>
          <p:cNvPr id="254" name="TextShape 10"/>
          <p:cNvSpPr txBox="1"/>
          <p:nvPr/>
        </p:nvSpPr>
        <p:spPr>
          <a:xfrm>
            <a:off x="3926778"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pic>
        <p:nvPicPr>
          <p:cNvPr id="16"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23450561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0" y="0"/>
            <a:ext cx="9903263" cy="1292952"/>
          </a:xfrm>
          <a:prstGeom prst="rect">
            <a:avLst/>
          </a:prstGeom>
          <a:solidFill>
            <a:srgbClr val="002E67"/>
          </a:solidFill>
          <a:ln w="9360">
            <a:noFill/>
          </a:ln>
        </p:spPr>
      </p:sp>
      <p:sp>
        <p:nvSpPr>
          <p:cNvPr id="256" name="Line 2"/>
          <p:cNvSpPr/>
          <p:nvPr/>
        </p:nvSpPr>
        <p:spPr>
          <a:xfrm>
            <a:off x="0" y="1362514"/>
            <a:ext cx="9905032" cy="2613"/>
          </a:xfrm>
          <a:prstGeom prst="line">
            <a:avLst/>
          </a:prstGeom>
          <a:ln w="9360">
            <a:solidFill>
              <a:srgbClr val="000000"/>
            </a:solidFill>
            <a:round/>
          </a:ln>
        </p:spPr>
      </p:sp>
      <p:sp>
        <p:nvSpPr>
          <p:cNvPr id="257" name="CustomShape 3"/>
          <p:cNvSpPr/>
          <p:nvPr/>
        </p:nvSpPr>
        <p:spPr>
          <a:xfrm>
            <a:off x="0" y="6706107"/>
            <a:ext cx="9903263" cy="149903"/>
          </a:xfrm>
          <a:prstGeom prst="rect">
            <a:avLst/>
          </a:prstGeom>
          <a:solidFill>
            <a:srgbClr val="525E66"/>
          </a:solidFill>
          <a:ln w="9360">
            <a:noFill/>
          </a:ln>
        </p:spPr>
      </p:sp>
      <p:sp>
        <p:nvSpPr>
          <p:cNvPr id="259"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60"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Spatial </a:t>
            </a:r>
            <a:r>
              <a:rPr kumimoji="0" lang="en-US" sz="1700" dirty="0" err="1">
                <a:solidFill>
                  <a:srgbClr val="C8C8C8"/>
                </a:solidFill>
                <a:latin typeface="Trebuchet MS"/>
                <a:ea typeface="Trebuchet MS"/>
              </a:rPr>
              <a:t>discretization</a:t>
            </a:r>
            <a:endParaRPr kumimoji="0" sz="1700" dirty="0">
              <a:solidFill>
                <a:prstClr val="black"/>
              </a:solidFill>
              <a:latin typeface="Arial"/>
            </a:endParaRPr>
          </a:p>
        </p:txBody>
      </p:sp>
      <p:pic>
        <p:nvPicPr>
          <p:cNvPr id="261" name="Imatge 260"/>
          <p:cNvPicPr/>
          <p:nvPr/>
        </p:nvPicPr>
        <p:blipFill>
          <a:blip r:embed="rId3" cstate="print"/>
          <a:stretch>
            <a:fillRect/>
          </a:stretch>
        </p:blipFill>
        <p:spPr>
          <a:xfrm>
            <a:off x="-367915" y="1936978"/>
            <a:ext cx="6676938" cy="3315496"/>
          </a:xfrm>
          <a:prstGeom prst="rect">
            <a:avLst/>
          </a:prstGeom>
          <a:ln>
            <a:noFill/>
          </a:ln>
        </p:spPr>
      </p:pic>
      <p:pic>
        <p:nvPicPr>
          <p:cNvPr id="262" name="Imatge 261"/>
          <p:cNvPicPr/>
          <p:nvPr/>
        </p:nvPicPr>
        <p:blipFill>
          <a:blip r:embed="rId4" cstate="print"/>
          <a:stretch>
            <a:fillRect/>
          </a:stretch>
        </p:blipFill>
        <p:spPr>
          <a:xfrm>
            <a:off x="3783151" y="1512092"/>
            <a:ext cx="6157259" cy="3057493"/>
          </a:xfrm>
          <a:prstGeom prst="rect">
            <a:avLst/>
          </a:prstGeom>
          <a:ln>
            <a:noFill/>
          </a:ln>
        </p:spPr>
      </p:pic>
      <p:pic>
        <p:nvPicPr>
          <p:cNvPr id="263" name="Imatge 262"/>
          <p:cNvPicPr/>
          <p:nvPr/>
        </p:nvPicPr>
        <p:blipFill>
          <a:blip r:embed="rId5" cstate="print"/>
          <a:stretch>
            <a:fillRect/>
          </a:stretch>
        </p:blipFill>
        <p:spPr>
          <a:xfrm>
            <a:off x="2400287" y="5667564"/>
            <a:ext cx="5169904" cy="929136"/>
          </a:xfrm>
          <a:prstGeom prst="rect">
            <a:avLst/>
          </a:prstGeom>
          <a:ln>
            <a:noFill/>
          </a:ln>
        </p:spPr>
      </p:pic>
      <p:sp>
        <p:nvSpPr>
          <p:cNvPr id="264" name="CustomShape 6"/>
          <p:cNvSpPr/>
          <p:nvPr/>
        </p:nvSpPr>
        <p:spPr>
          <a:xfrm rot="20950800">
            <a:off x="2617852" y="4670172"/>
            <a:ext cx="2873623"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FEM computational mesh</a:t>
            </a:r>
            <a:endParaRPr kumimoji="0" sz="1700" i="1" dirty="0">
              <a:solidFill>
                <a:prstClr val="black"/>
              </a:solidFill>
              <a:latin typeface="Arial"/>
            </a:endParaRPr>
          </a:p>
        </p:txBody>
      </p:sp>
      <p:sp>
        <p:nvSpPr>
          <p:cNvPr id="265" name="CustomShape 7"/>
          <p:cNvSpPr/>
          <p:nvPr/>
        </p:nvSpPr>
        <p:spPr>
          <a:xfrm rot="20937600">
            <a:off x="7146029" y="3918699"/>
            <a:ext cx="1697712" cy="26551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smtClean="0">
                <a:solidFill>
                  <a:srgbClr val="000000"/>
                </a:solidFill>
                <a:latin typeface="Trebuchet MS"/>
                <a:ea typeface="Trebuchet MS"/>
              </a:rPr>
              <a:t>HARMONIE mesh</a:t>
            </a:r>
          </a:p>
          <a:p>
            <a:pPr eaLnBrk="1" fontAlgn="auto" hangingPunct="1">
              <a:spcBef>
                <a:spcPts val="0"/>
              </a:spcBef>
              <a:spcAft>
                <a:spcPts val="0"/>
              </a:spcAft>
            </a:pPr>
            <a:r>
              <a:rPr kumimoji="0" lang="en-US" sz="1400" b="1" i="1" dirty="0" err="1" smtClean="0">
                <a:solidFill>
                  <a:srgbClr val="000000"/>
                </a:solidFill>
                <a:latin typeface="Trebuchet MS"/>
              </a:rPr>
              <a:t>Δh</a:t>
            </a:r>
            <a:r>
              <a:rPr kumimoji="0" lang="en-US" sz="1400" b="1" i="1" dirty="0" smtClean="0">
                <a:solidFill>
                  <a:srgbClr val="000000"/>
                </a:solidFill>
                <a:latin typeface="Trebuchet MS"/>
              </a:rPr>
              <a:t> ~ 2.5km</a:t>
            </a:r>
            <a:endParaRPr kumimoji="0" sz="1700" i="1" dirty="0">
              <a:solidFill>
                <a:prstClr val="black"/>
              </a:solidFill>
              <a:latin typeface="Arial"/>
            </a:endParaRPr>
          </a:p>
        </p:txBody>
      </p:sp>
      <p:sp>
        <p:nvSpPr>
          <p:cNvPr id="266" name="TextShape 8"/>
          <p:cNvSpPr txBox="1"/>
          <p:nvPr/>
        </p:nvSpPr>
        <p:spPr>
          <a:xfrm>
            <a:off x="3927132"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0" y="0"/>
            <a:ext cx="9903263" cy="1292952"/>
          </a:xfrm>
          <a:prstGeom prst="rect">
            <a:avLst/>
          </a:prstGeom>
          <a:solidFill>
            <a:srgbClr val="002E67"/>
          </a:solidFill>
          <a:ln w="9360">
            <a:noFill/>
          </a:ln>
        </p:spPr>
      </p:sp>
      <p:sp>
        <p:nvSpPr>
          <p:cNvPr id="268" name="Line 2"/>
          <p:cNvSpPr/>
          <p:nvPr/>
        </p:nvSpPr>
        <p:spPr>
          <a:xfrm>
            <a:off x="0" y="1362514"/>
            <a:ext cx="9905032" cy="2613"/>
          </a:xfrm>
          <a:prstGeom prst="line">
            <a:avLst/>
          </a:prstGeom>
          <a:ln w="9360">
            <a:solidFill>
              <a:srgbClr val="000000"/>
            </a:solidFill>
            <a:round/>
          </a:ln>
        </p:spPr>
      </p:sp>
      <p:sp>
        <p:nvSpPr>
          <p:cNvPr id="269" name="CustomShape 3"/>
          <p:cNvSpPr/>
          <p:nvPr/>
        </p:nvSpPr>
        <p:spPr>
          <a:xfrm>
            <a:off x="0" y="6706107"/>
            <a:ext cx="9903263" cy="149903"/>
          </a:xfrm>
          <a:prstGeom prst="rect">
            <a:avLst/>
          </a:prstGeom>
          <a:solidFill>
            <a:srgbClr val="525E66"/>
          </a:solidFill>
          <a:ln w="9360">
            <a:noFill/>
          </a:ln>
        </p:spPr>
      </p:sp>
      <p:sp>
        <p:nvSpPr>
          <p:cNvPr id="271"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72"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HARMONIE data</a:t>
            </a:r>
            <a:endParaRPr kumimoji="0" sz="1700" dirty="0">
              <a:solidFill>
                <a:prstClr val="black"/>
              </a:solidFill>
              <a:latin typeface="Arial"/>
            </a:endParaRPr>
          </a:p>
        </p:txBody>
      </p:sp>
      <p:pic>
        <p:nvPicPr>
          <p:cNvPr id="13" name="Imatge 12"/>
          <p:cNvPicPr/>
          <p:nvPr/>
        </p:nvPicPr>
        <p:blipFill>
          <a:blip r:embed="rId3" cstate="print"/>
          <a:stretch>
            <a:fillRect/>
          </a:stretch>
        </p:blipFill>
        <p:spPr>
          <a:xfrm>
            <a:off x="0" y="1486290"/>
            <a:ext cx="9636172" cy="4784804"/>
          </a:xfrm>
          <a:prstGeom prst="rect">
            <a:avLst/>
          </a:prstGeom>
          <a:ln>
            <a:noFill/>
          </a:ln>
        </p:spPr>
      </p:pic>
      <p:sp>
        <p:nvSpPr>
          <p:cNvPr id="11" name="CustomShape 7"/>
          <p:cNvSpPr/>
          <p:nvPr/>
        </p:nvSpPr>
        <p:spPr>
          <a:xfrm>
            <a:off x="6743701" y="1449676"/>
            <a:ext cx="3098799" cy="778253"/>
          </a:xfrm>
          <a:prstGeom prst="rect">
            <a:avLst/>
          </a:prstGeom>
          <a:noFill/>
          <a:ln>
            <a:noFill/>
          </a:ln>
        </p:spPr>
        <p:txBody>
          <a:bodyPr wrap="none" lIns="85519" tIns="42760" rIns="85519" bIns="42760"/>
          <a:lstStyle/>
          <a:p>
            <a:pPr algn="l" eaLnBrk="1" fontAlgn="auto" hangingPunct="1">
              <a:spcBef>
                <a:spcPts val="0"/>
              </a:spcBef>
              <a:spcAft>
                <a:spcPts val="0"/>
              </a:spcAft>
              <a:buSzPct val="25000"/>
            </a:pPr>
            <a:r>
              <a:rPr kumimoji="0" lang="en-US" sz="1700" dirty="0" smtClean="0">
                <a:solidFill>
                  <a:prstClr val="black"/>
                </a:solidFill>
                <a:latin typeface="Arial"/>
              </a:rPr>
              <a:t>U</a:t>
            </a:r>
            <a:r>
              <a:rPr kumimoji="0" lang="en-US" sz="1700" baseline="-25000" dirty="0" smtClean="0">
                <a:solidFill>
                  <a:prstClr val="black"/>
                </a:solidFill>
                <a:latin typeface="Arial"/>
              </a:rPr>
              <a:t>10</a:t>
            </a:r>
            <a:r>
              <a:rPr kumimoji="0" lang="en-US" sz="1700" dirty="0" smtClean="0">
                <a:solidFill>
                  <a:prstClr val="black"/>
                </a:solidFill>
                <a:latin typeface="Arial"/>
              </a:rPr>
              <a:t> V</a:t>
            </a:r>
            <a:r>
              <a:rPr kumimoji="0" lang="en-US" sz="1700" baseline="-25000" dirty="0" smtClean="0">
                <a:solidFill>
                  <a:prstClr val="black"/>
                </a:solidFill>
                <a:latin typeface="Arial"/>
              </a:rPr>
              <a:t>10</a:t>
            </a:r>
            <a:r>
              <a:rPr kumimoji="0" lang="en-US" sz="1700" dirty="0" smtClean="0">
                <a:solidFill>
                  <a:prstClr val="black"/>
                </a:solidFill>
                <a:latin typeface="Arial"/>
              </a:rPr>
              <a:t>  horizontal velocities</a:t>
            </a:r>
            <a:endParaRPr kumimoji="0" sz="1700" baseline="-25000" dirty="0">
              <a:solidFill>
                <a:prstClr val="black"/>
              </a:solidFill>
              <a:latin typeface="Arial"/>
            </a:endParaRPr>
          </a:p>
          <a:p>
            <a:pPr algn="l" eaLnBrk="1" fontAlgn="auto" hangingPunct="1">
              <a:spcBef>
                <a:spcPts val="0"/>
              </a:spcBef>
              <a:spcAft>
                <a:spcPts val="0"/>
              </a:spcAft>
              <a:buSzPct val="25000"/>
            </a:pPr>
            <a:r>
              <a:rPr kumimoji="0" lang="en-US" sz="1700" dirty="0" err="1" smtClean="0">
                <a:solidFill>
                  <a:prstClr val="black"/>
                </a:solidFill>
                <a:latin typeface="Arial"/>
              </a:rPr>
              <a:t>Geostrophic</a:t>
            </a:r>
            <a:r>
              <a:rPr kumimoji="0" lang="en-US" sz="1700" dirty="0" smtClean="0">
                <a:solidFill>
                  <a:prstClr val="black"/>
                </a:solidFill>
                <a:latin typeface="Arial"/>
              </a:rPr>
              <a:t> wind </a:t>
            </a:r>
            <a:r>
              <a:rPr kumimoji="0" lang="en-US" sz="1700" dirty="0">
                <a:solidFill>
                  <a:prstClr val="black"/>
                </a:solidFill>
                <a:latin typeface="Arial"/>
              </a:rPr>
              <a:t>= (</a:t>
            </a:r>
            <a:r>
              <a:rPr kumimoji="0" lang="en-US" sz="1700" dirty="0" smtClean="0">
                <a:solidFill>
                  <a:prstClr val="black"/>
                </a:solidFill>
                <a:latin typeface="Arial"/>
              </a:rPr>
              <a:t>27.3, </a:t>
            </a:r>
            <a:r>
              <a:rPr kumimoji="0" lang="en-US" sz="1700" dirty="0">
                <a:solidFill>
                  <a:prstClr val="black"/>
                </a:solidFill>
                <a:latin typeface="Arial"/>
              </a:rPr>
              <a:t>-</a:t>
            </a:r>
            <a:r>
              <a:rPr kumimoji="0" lang="en-US" sz="1700" dirty="0" smtClean="0">
                <a:solidFill>
                  <a:prstClr val="black"/>
                </a:solidFill>
                <a:latin typeface="Arial"/>
              </a:rPr>
              <a:t>3.9)</a:t>
            </a:r>
            <a:endParaRPr kumimoji="0" sz="1700" dirty="0">
              <a:solidFill>
                <a:prstClr val="black"/>
              </a:solidFill>
              <a:latin typeface="Arial"/>
            </a:endParaRPr>
          </a:p>
          <a:p>
            <a:pPr algn="l" eaLnBrk="1" fontAlgn="auto" hangingPunct="1">
              <a:spcBef>
                <a:spcPts val="0"/>
              </a:spcBef>
              <a:spcAft>
                <a:spcPts val="0"/>
              </a:spcAft>
              <a:buSzPct val="25000"/>
            </a:pPr>
            <a:r>
              <a:rPr kumimoji="0" lang="en-US" sz="1700" dirty="0" err="1">
                <a:solidFill>
                  <a:prstClr val="black"/>
                </a:solidFill>
                <a:latin typeface="Arial"/>
              </a:rPr>
              <a:t>Pasquill</a:t>
            </a:r>
            <a:r>
              <a:rPr kumimoji="0" lang="en-US" sz="1700" dirty="0">
                <a:solidFill>
                  <a:prstClr val="black"/>
                </a:solidFill>
                <a:latin typeface="Arial"/>
              </a:rPr>
              <a:t> stability </a:t>
            </a:r>
            <a:r>
              <a:rPr kumimoji="0" lang="en-US" sz="1700" dirty="0" smtClean="0">
                <a:solidFill>
                  <a:prstClr val="black"/>
                </a:solidFill>
                <a:latin typeface="Arial"/>
              </a:rPr>
              <a:t>class</a:t>
            </a:r>
            <a:r>
              <a:rPr kumimoji="0" lang="en-US" sz="1700" dirty="0">
                <a:solidFill>
                  <a:prstClr val="black"/>
                </a:solidFill>
                <a:latin typeface="Arial"/>
              </a:rPr>
              <a:t>: Stable</a:t>
            </a:r>
            <a:endParaRPr kumimoji="0" sz="1700" dirty="0">
              <a:solidFill>
                <a:prstClr val="black"/>
              </a:solidFill>
              <a:latin typeface="Arial"/>
            </a:endParaRPr>
          </a:p>
        </p:txBody>
      </p:sp>
      <p:pic>
        <p:nvPicPr>
          <p:cNvPr id="12" name="Picture 5"/>
          <p:cNvPicPr/>
          <p:nvPr/>
        </p:nvPicPr>
        <p:blipFill>
          <a:blip r:embed="rId4" cstate="print"/>
          <a:stretch>
            <a:fillRect/>
          </a:stretch>
        </p:blipFill>
        <p:spPr>
          <a:xfrm>
            <a:off x="8423564" y="152399"/>
            <a:ext cx="1363311" cy="1018838"/>
          </a:xfrm>
          <a:prstGeom prst="rect">
            <a:avLst/>
          </a:prstGeom>
          <a:ln w="9360">
            <a:noFill/>
          </a:ln>
        </p:spPr>
      </p:pic>
      <p:sp>
        <p:nvSpPr>
          <p:cNvPr id="14" name="CustomShape 5"/>
          <p:cNvSpPr/>
          <p:nvPr/>
        </p:nvSpPr>
        <p:spPr>
          <a:xfrm>
            <a:off x="4032908" y="6074490"/>
            <a:ext cx="2475993"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Used data </a:t>
            </a:r>
            <a:r>
              <a:rPr kumimoji="0" lang="en-US" sz="1400" b="1" dirty="0">
                <a:solidFill>
                  <a:srgbClr val="000000"/>
                </a:solidFill>
                <a:latin typeface="Trebuchet MS"/>
                <a:ea typeface="Trebuchet MS"/>
              </a:rPr>
              <a:t>(</a:t>
            </a:r>
            <a:r>
              <a:rPr kumimoji="0" lang="en-US" sz="1400" b="1" dirty="0" err="1">
                <a:solidFill>
                  <a:srgbClr val="000000"/>
                </a:solidFill>
                <a:latin typeface="DejaVu Serif"/>
                <a:ea typeface="DejaVu Serif"/>
              </a:rPr>
              <a:t>Δ</a:t>
            </a:r>
            <a:r>
              <a:rPr kumimoji="0" lang="en-US" sz="1400" b="1" dirty="0" err="1">
                <a:solidFill>
                  <a:srgbClr val="000000"/>
                </a:solidFill>
                <a:latin typeface="Trebuchet MS"/>
                <a:ea typeface="DejaVu Serif"/>
              </a:rPr>
              <a:t>h</a:t>
            </a:r>
            <a:r>
              <a:rPr kumimoji="0" lang="en-US" sz="1400" b="1" dirty="0">
                <a:solidFill>
                  <a:srgbClr val="000000"/>
                </a:solidFill>
                <a:latin typeface="Trebuchet MS"/>
                <a:ea typeface="DejaVu Serif"/>
              </a:rPr>
              <a:t> &lt; 100m</a:t>
            </a:r>
            <a:r>
              <a:rPr kumimoji="0" lang="en-US" sz="1400" b="1" dirty="0">
                <a:solidFill>
                  <a:srgbClr val="000000"/>
                </a:solidFill>
                <a:latin typeface="Trebuchet MS"/>
                <a:ea typeface="Trebuchet MS"/>
              </a:rPr>
              <a:t>)</a:t>
            </a:r>
            <a:endParaRPr kumimoji="0" sz="1700" dirty="0">
              <a:solidFill>
                <a:prstClr val="black"/>
              </a:solid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0" y="0"/>
            <a:ext cx="9903263" cy="1292952"/>
          </a:xfrm>
          <a:prstGeom prst="rect">
            <a:avLst/>
          </a:prstGeom>
          <a:solidFill>
            <a:srgbClr val="002E67"/>
          </a:solidFill>
          <a:ln w="9360">
            <a:noFill/>
          </a:ln>
        </p:spPr>
      </p:sp>
      <p:sp>
        <p:nvSpPr>
          <p:cNvPr id="285" name="Line 2"/>
          <p:cNvSpPr/>
          <p:nvPr/>
        </p:nvSpPr>
        <p:spPr>
          <a:xfrm>
            <a:off x="0" y="1362514"/>
            <a:ext cx="9905032" cy="2613"/>
          </a:xfrm>
          <a:prstGeom prst="line">
            <a:avLst/>
          </a:prstGeom>
          <a:ln w="9360">
            <a:solidFill>
              <a:srgbClr val="000000"/>
            </a:solidFill>
            <a:round/>
          </a:ln>
        </p:spPr>
      </p:sp>
      <p:sp>
        <p:nvSpPr>
          <p:cNvPr id="286" name="CustomShape 3"/>
          <p:cNvSpPr/>
          <p:nvPr/>
        </p:nvSpPr>
        <p:spPr>
          <a:xfrm>
            <a:off x="0" y="6706107"/>
            <a:ext cx="9903263" cy="149903"/>
          </a:xfrm>
          <a:prstGeom prst="rect">
            <a:avLst/>
          </a:prstGeom>
          <a:solidFill>
            <a:srgbClr val="525E66"/>
          </a:solidFill>
          <a:ln w="9360">
            <a:noFill/>
          </a:ln>
        </p:spPr>
      </p:sp>
      <p:sp>
        <p:nvSpPr>
          <p:cNvPr id="288"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89"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Stations election</a:t>
            </a:r>
            <a:endParaRPr kumimoji="0" sz="1700" dirty="0">
              <a:solidFill>
                <a:prstClr val="black"/>
              </a:solidFill>
              <a:latin typeface="Arial"/>
            </a:endParaRPr>
          </a:p>
        </p:txBody>
      </p:sp>
      <p:pic>
        <p:nvPicPr>
          <p:cNvPr id="292" name="Imatge 291"/>
          <p:cNvPicPr/>
          <p:nvPr/>
        </p:nvPicPr>
        <p:blipFill>
          <a:blip r:embed="rId3" cstate="print"/>
          <a:stretch>
            <a:fillRect/>
          </a:stretch>
        </p:blipFill>
        <p:spPr>
          <a:xfrm>
            <a:off x="7641297" y="2433388"/>
            <a:ext cx="623686" cy="309603"/>
          </a:xfrm>
          <a:prstGeom prst="rect">
            <a:avLst/>
          </a:prstGeom>
          <a:ln>
            <a:noFill/>
          </a:ln>
        </p:spPr>
      </p:pic>
      <p:pic>
        <p:nvPicPr>
          <p:cNvPr id="293" name="Imatge 292"/>
          <p:cNvPicPr/>
          <p:nvPr/>
        </p:nvPicPr>
        <p:blipFill>
          <a:blip r:embed="rId4" cstate="print"/>
          <a:stretch>
            <a:fillRect/>
          </a:stretch>
        </p:blipFill>
        <p:spPr>
          <a:xfrm>
            <a:off x="7641297" y="2009155"/>
            <a:ext cx="623686" cy="309603"/>
          </a:xfrm>
          <a:prstGeom prst="rect">
            <a:avLst/>
          </a:prstGeom>
          <a:ln>
            <a:noFill/>
          </a:ln>
        </p:spPr>
      </p:pic>
      <p:sp>
        <p:nvSpPr>
          <p:cNvPr id="294" name="CustomShape 7"/>
          <p:cNvSpPr/>
          <p:nvPr/>
        </p:nvSpPr>
        <p:spPr>
          <a:xfrm>
            <a:off x="8088456" y="2416732"/>
            <a:ext cx="1559391"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Control points</a:t>
            </a:r>
            <a:endParaRPr kumimoji="0" sz="1700" dirty="0">
              <a:solidFill>
                <a:prstClr val="black"/>
              </a:solidFill>
              <a:latin typeface="Arial"/>
            </a:endParaRPr>
          </a:p>
        </p:txBody>
      </p:sp>
      <p:sp>
        <p:nvSpPr>
          <p:cNvPr id="295" name="CustomShape 8"/>
          <p:cNvSpPr/>
          <p:nvPr/>
        </p:nvSpPr>
        <p:spPr>
          <a:xfrm>
            <a:off x="8088810" y="1992171"/>
            <a:ext cx="987355"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Stations</a:t>
            </a:r>
            <a:endParaRPr kumimoji="0" sz="1700" dirty="0">
              <a:solidFill>
                <a:prstClr val="black"/>
              </a:solidFill>
              <a:latin typeface="Arial"/>
            </a:endParaRPr>
          </a:p>
        </p:txBody>
      </p:sp>
      <p:pic>
        <p:nvPicPr>
          <p:cNvPr id="14" name="Picture 5"/>
          <p:cNvPicPr/>
          <p:nvPr/>
        </p:nvPicPr>
        <p:blipFill>
          <a:blip r:embed="rId5" cstate="print"/>
          <a:stretch>
            <a:fillRect/>
          </a:stretch>
        </p:blipFill>
        <p:spPr>
          <a:xfrm>
            <a:off x="8423564" y="152399"/>
            <a:ext cx="1363311" cy="1018838"/>
          </a:xfrm>
          <a:prstGeom prst="rect">
            <a:avLst/>
          </a:prstGeom>
          <a:ln w="9360">
            <a:noFill/>
          </a:ln>
        </p:spPr>
      </p:pic>
      <p:pic>
        <p:nvPicPr>
          <p:cNvPr id="15" name="Imatge 14"/>
          <p:cNvPicPr/>
          <p:nvPr/>
        </p:nvPicPr>
        <p:blipFill>
          <a:blip r:embed="rId6" cstate="print"/>
          <a:stretch>
            <a:fillRect/>
          </a:stretch>
        </p:blipFill>
        <p:spPr>
          <a:xfrm>
            <a:off x="-509420" y="1610393"/>
            <a:ext cx="9636172" cy="4784804"/>
          </a:xfrm>
          <a:prstGeom prst="rect">
            <a:avLst/>
          </a:prstGeom>
          <a:ln>
            <a:noFill/>
          </a:ln>
        </p:spPr>
      </p:pic>
      <p:sp>
        <p:nvSpPr>
          <p:cNvPr id="16" name="CustomShape 6"/>
          <p:cNvSpPr/>
          <p:nvPr/>
        </p:nvSpPr>
        <p:spPr>
          <a:xfrm>
            <a:off x="4032907" y="6074490"/>
            <a:ext cx="3820295"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Stations </a:t>
            </a:r>
            <a:r>
              <a:rPr kumimoji="0" lang="en-US" sz="1400" b="1" dirty="0">
                <a:solidFill>
                  <a:srgbClr val="000000"/>
                </a:solidFill>
                <a:latin typeface="Trebuchet MS"/>
                <a:ea typeface="Trebuchet MS"/>
              </a:rPr>
              <a:t>and control points</a:t>
            </a:r>
            <a:endParaRPr kumimoji="0" sz="1700" dirty="0">
              <a:solidFill>
                <a:prstClr val="black"/>
              </a:solid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0"/>
            <a:ext cx="9903263" cy="1292952"/>
          </a:xfrm>
          <a:prstGeom prst="rect">
            <a:avLst/>
          </a:prstGeom>
          <a:solidFill>
            <a:srgbClr val="002E67"/>
          </a:solidFill>
          <a:ln w="9360">
            <a:noFill/>
          </a:ln>
        </p:spPr>
      </p:sp>
      <p:sp>
        <p:nvSpPr>
          <p:cNvPr id="297" name="Line 2"/>
          <p:cNvSpPr/>
          <p:nvPr/>
        </p:nvSpPr>
        <p:spPr>
          <a:xfrm>
            <a:off x="0" y="1362514"/>
            <a:ext cx="9905032" cy="2613"/>
          </a:xfrm>
          <a:prstGeom prst="line">
            <a:avLst/>
          </a:prstGeom>
          <a:ln w="9360">
            <a:solidFill>
              <a:srgbClr val="000000"/>
            </a:solidFill>
            <a:round/>
          </a:ln>
        </p:spPr>
      </p:sp>
      <p:sp>
        <p:nvSpPr>
          <p:cNvPr id="298" name="CustomShape 3"/>
          <p:cNvSpPr/>
          <p:nvPr/>
        </p:nvSpPr>
        <p:spPr>
          <a:xfrm>
            <a:off x="0" y="6706107"/>
            <a:ext cx="9903263" cy="149903"/>
          </a:xfrm>
          <a:prstGeom prst="rect">
            <a:avLst/>
          </a:prstGeom>
          <a:solidFill>
            <a:srgbClr val="525E66"/>
          </a:solidFill>
          <a:ln w="9360">
            <a:noFill/>
          </a:ln>
        </p:spPr>
      </p:sp>
      <p:sp>
        <p:nvSpPr>
          <p:cNvPr id="300"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01"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Genetic algorithm results</a:t>
            </a:r>
            <a:endParaRPr kumimoji="0" sz="1700" dirty="0">
              <a:solidFill>
                <a:prstClr val="black"/>
              </a:solidFill>
              <a:latin typeface="Arial"/>
            </a:endParaRPr>
          </a:p>
        </p:txBody>
      </p:sp>
      <p:pic>
        <p:nvPicPr>
          <p:cNvPr id="302" name="Imatge 301"/>
          <p:cNvPicPr/>
          <p:nvPr/>
        </p:nvPicPr>
        <p:blipFill>
          <a:blip r:embed="rId3" cstate="print"/>
          <a:stretch>
            <a:fillRect/>
          </a:stretch>
        </p:blipFill>
        <p:spPr>
          <a:xfrm>
            <a:off x="0" y="1485900"/>
            <a:ext cx="6578600" cy="3532327"/>
          </a:xfrm>
          <a:prstGeom prst="rect">
            <a:avLst/>
          </a:prstGeom>
          <a:ln>
            <a:noFill/>
          </a:ln>
        </p:spPr>
      </p:pic>
      <p:sp>
        <p:nvSpPr>
          <p:cNvPr id="303" name="CustomShape 6"/>
          <p:cNvSpPr/>
          <p:nvPr/>
        </p:nvSpPr>
        <p:spPr>
          <a:xfrm>
            <a:off x="5871344" y="4840743"/>
            <a:ext cx="3958456" cy="1814057"/>
          </a:xfrm>
          <a:prstGeom prst="rect">
            <a:avLst/>
          </a:prstGeom>
          <a:noFill/>
          <a:ln>
            <a:noFill/>
          </a:ln>
        </p:spPr>
        <p:txBody>
          <a:bodyPr wrap="none" lIns="85519" tIns="42760" rIns="85519" bIns="42760"/>
          <a:lstStyle/>
          <a:p>
            <a:pPr eaLnBrk="1" fontAlgn="auto" hangingPunct="1">
              <a:spcBef>
                <a:spcPts val="0"/>
              </a:spcBef>
              <a:spcAft>
                <a:spcPts val="0"/>
              </a:spcAft>
              <a:buSzPct val="25000"/>
              <a:buFont typeface="StarSymbol"/>
              <a:buChar char="l"/>
            </a:pPr>
            <a:r>
              <a:rPr kumimoji="0" lang="en-US" sz="1700" b="1" dirty="0" smtClean="0">
                <a:solidFill>
                  <a:prstClr val="black"/>
                </a:solidFill>
                <a:latin typeface="Arial"/>
              </a:rPr>
              <a:t>Optimal parameter values</a:t>
            </a:r>
          </a:p>
          <a:p>
            <a:pPr eaLnBrk="1" fontAlgn="auto" hangingPunct="1">
              <a:spcBef>
                <a:spcPts val="0"/>
              </a:spcBef>
              <a:spcAft>
                <a:spcPts val="0"/>
              </a:spcAft>
              <a:buSzPct val="25000"/>
              <a:buFont typeface="StarSymbol"/>
              <a:buChar char="l"/>
            </a:pPr>
            <a:endParaRPr kumimoji="0" lang="en-US" sz="1700" b="1" dirty="0" smtClean="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Alpha	= </a:t>
            </a:r>
            <a:r>
              <a:rPr kumimoji="0" lang="en-US" sz="1700" dirty="0">
                <a:solidFill>
                  <a:prstClr val="black"/>
                </a:solidFill>
                <a:latin typeface="Arial"/>
              </a:rPr>
              <a:t>2.302731</a:t>
            </a:r>
            <a:endParaRPr kumimoji="0" sz="1700" dirty="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Epsilon	= </a:t>
            </a:r>
            <a:r>
              <a:rPr kumimoji="0" lang="en-US" sz="1700" dirty="0">
                <a:solidFill>
                  <a:prstClr val="black"/>
                </a:solidFill>
                <a:latin typeface="Arial"/>
              </a:rPr>
              <a:t>0.938761</a:t>
            </a:r>
            <a:endParaRPr kumimoji="0" sz="1700" dirty="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Gamma 	= </a:t>
            </a:r>
            <a:r>
              <a:rPr kumimoji="0" lang="en-US" sz="1700" dirty="0">
                <a:solidFill>
                  <a:prstClr val="black"/>
                </a:solidFill>
                <a:latin typeface="Arial"/>
              </a:rPr>
              <a:t>0.279533</a:t>
            </a:r>
            <a:endParaRPr kumimoji="0" sz="1700" dirty="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Gamma‘	= </a:t>
            </a:r>
            <a:r>
              <a:rPr kumimoji="0" lang="en-US" sz="1700" dirty="0">
                <a:solidFill>
                  <a:prstClr val="black"/>
                </a:solidFill>
                <a:latin typeface="Arial"/>
              </a:rPr>
              <a:t>0.432957</a:t>
            </a:r>
            <a:endParaRPr kumimoji="0" sz="1700" dirty="0">
              <a:solidFill>
                <a:prstClr val="black"/>
              </a:solidFill>
              <a:latin typeface="Arial"/>
            </a:endParaRPr>
          </a:p>
        </p:txBody>
      </p:sp>
      <p:pic>
        <p:nvPicPr>
          <p:cNvPr id="10" name="Picture 5"/>
          <p:cNvPicPr/>
          <p:nvPr/>
        </p:nvPicPr>
        <p:blipFill>
          <a:blip r:embed="rId4" cstate="print"/>
          <a:stretch>
            <a:fillRect/>
          </a:stretch>
        </p:blipFill>
        <p:spPr>
          <a:xfrm>
            <a:off x="8423564" y="152399"/>
            <a:ext cx="1363311" cy="1018838"/>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0" y="0"/>
            <a:ext cx="9903263" cy="1292952"/>
          </a:xfrm>
          <a:prstGeom prst="rect">
            <a:avLst/>
          </a:prstGeom>
          <a:solidFill>
            <a:srgbClr val="002E67"/>
          </a:solidFill>
          <a:ln w="9360">
            <a:noFill/>
          </a:ln>
        </p:spPr>
      </p:sp>
      <p:sp>
        <p:nvSpPr>
          <p:cNvPr id="311" name="Line 2"/>
          <p:cNvSpPr/>
          <p:nvPr/>
        </p:nvSpPr>
        <p:spPr>
          <a:xfrm>
            <a:off x="0" y="1362514"/>
            <a:ext cx="9905032" cy="2613"/>
          </a:xfrm>
          <a:prstGeom prst="line">
            <a:avLst/>
          </a:prstGeom>
          <a:ln w="9360">
            <a:solidFill>
              <a:srgbClr val="000000"/>
            </a:solidFill>
            <a:round/>
          </a:ln>
        </p:spPr>
      </p:sp>
      <p:sp>
        <p:nvSpPr>
          <p:cNvPr id="312" name="CustomShape 3"/>
          <p:cNvSpPr/>
          <p:nvPr/>
        </p:nvSpPr>
        <p:spPr>
          <a:xfrm>
            <a:off x="0" y="6706107"/>
            <a:ext cx="9903263" cy="149903"/>
          </a:xfrm>
          <a:prstGeom prst="rect">
            <a:avLst/>
          </a:prstGeom>
          <a:solidFill>
            <a:srgbClr val="525E66"/>
          </a:solidFill>
          <a:ln w="9360">
            <a:noFill/>
          </a:ln>
        </p:spPr>
      </p:sp>
      <p:sp>
        <p:nvSpPr>
          <p:cNvPr id="314"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15" name="CustomShape 5"/>
          <p:cNvSpPr/>
          <p:nvPr/>
        </p:nvSpPr>
        <p:spPr>
          <a:xfrm>
            <a:off x="523218" y="620513"/>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magnitude at 10m over terrain</a:t>
            </a:r>
            <a:endParaRPr kumimoji="0" sz="1700" dirty="0">
              <a:solidFill>
                <a:prstClr val="black"/>
              </a:solidFill>
              <a:latin typeface="Arial"/>
            </a:endParaRPr>
          </a:p>
        </p:txBody>
      </p:sp>
      <p:pic>
        <p:nvPicPr>
          <p:cNvPr id="316" name="Imatge 315"/>
          <p:cNvPicPr/>
          <p:nvPr/>
        </p:nvPicPr>
        <p:blipFill>
          <a:blip r:embed="rId3" cstate="print"/>
          <a:stretch>
            <a:fillRect/>
          </a:stretch>
        </p:blipFill>
        <p:spPr>
          <a:xfrm>
            <a:off x="-212258" y="2215557"/>
            <a:ext cx="6119760" cy="3038551"/>
          </a:xfrm>
          <a:prstGeom prst="rect">
            <a:avLst/>
          </a:prstGeom>
          <a:ln>
            <a:noFill/>
          </a:ln>
        </p:spPr>
      </p:pic>
      <p:pic>
        <p:nvPicPr>
          <p:cNvPr id="317" name="Imatge 316"/>
          <p:cNvPicPr/>
          <p:nvPr/>
        </p:nvPicPr>
        <p:blipFill>
          <a:blip r:embed="rId4" cstate="print"/>
          <a:stretch>
            <a:fillRect/>
          </a:stretch>
        </p:blipFill>
        <p:spPr>
          <a:xfrm>
            <a:off x="3783151" y="1512092"/>
            <a:ext cx="6157259" cy="3057493"/>
          </a:xfrm>
          <a:prstGeom prst="rect">
            <a:avLst/>
          </a:prstGeom>
          <a:ln>
            <a:noFill/>
          </a:ln>
        </p:spPr>
      </p:pic>
      <p:pic>
        <p:nvPicPr>
          <p:cNvPr id="318" name="Imatge 317"/>
          <p:cNvPicPr/>
          <p:nvPr/>
        </p:nvPicPr>
        <p:blipFill>
          <a:blip r:embed="rId5" cstate="print"/>
          <a:stretch>
            <a:fillRect/>
          </a:stretch>
        </p:blipFill>
        <p:spPr>
          <a:xfrm>
            <a:off x="2400287" y="5667564"/>
            <a:ext cx="5169904" cy="929136"/>
          </a:xfrm>
          <a:prstGeom prst="rect">
            <a:avLst/>
          </a:prstGeom>
          <a:ln>
            <a:noFill/>
          </a:ln>
        </p:spPr>
      </p:pic>
      <p:sp>
        <p:nvSpPr>
          <p:cNvPr id="319" name="CustomShape 6"/>
          <p:cNvSpPr/>
          <p:nvPr/>
        </p:nvSpPr>
        <p:spPr>
          <a:xfrm rot="20971200">
            <a:off x="3412405" y="4624124"/>
            <a:ext cx="1202797"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FEM wind</a:t>
            </a:r>
            <a:endParaRPr kumimoji="0" sz="1700" dirty="0">
              <a:solidFill>
                <a:prstClr val="black"/>
              </a:solidFill>
              <a:latin typeface="Arial"/>
            </a:endParaRPr>
          </a:p>
        </p:txBody>
      </p:sp>
      <p:sp>
        <p:nvSpPr>
          <p:cNvPr id="320" name="CustomShape 7"/>
          <p:cNvSpPr/>
          <p:nvPr/>
        </p:nvSpPr>
        <p:spPr>
          <a:xfrm rot="20908800">
            <a:off x="7265247" y="3923598"/>
            <a:ext cx="1697712" cy="26551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HARMONIE </a:t>
            </a:r>
            <a:r>
              <a:rPr kumimoji="0" lang="en-US" sz="1400" b="1" dirty="0">
                <a:solidFill>
                  <a:srgbClr val="000000"/>
                </a:solidFill>
                <a:latin typeface="Trebuchet MS"/>
                <a:ea typeface="Trebuchet MS"/>
              </a:rPr>
              <a:t>wind</a:t>
            </a:r>
            <a:endParaRPr kumimoji="0" sz="1700" dirty="0">
              <a:solidFill>
                <a:prstClr val="black"/>
              </a:solidFill>
              <a:latin typeface="Arial"/>
            </a:endParaRPr>
          </a:p>
        </p:txBody>
      </p:sp>
      <p:sp>
        <p:nvSpPr>
          <p:cNvPr id="321" name="TextShape 8"/>
          <p:cNvSpPr txBox="1"/>
          <p:nvPr/>
        </p:nvSpPr>
        <p:spPr>
          <a:xfrm>
            <a:off x="3927133" y="6335758"/>
            <a:ext cx="2070579" cy="314175"/>
          </a:xfrm>
          <a:prstGeom prst="rect">
            <a:avLst/>
          </a:prstGeom>
        </p:spPr>
        <p:txBody>
          <a:bodyPr wrap="none" lIns="85519" tIns="42760" rIns="85519" bIns="42760"/>
          <a:lstStyle/>
          <a:p>
            <a:pPr algn="l" defTabSz="868872" eaLnBrk="1" fontAlgn="auto" hangingPunct="1">
              <a:spcBef>
                <a:spcPts val="0"/>
              </a:spcBef>
              <a:spcAft>
                <a:spcPts val="0"/>
              </a:spcAft>
            </a:pPr>
            <a:r>
              <a:rPr kumimoji="0" lang="en-US" sz="1700" dirty="0">
                <a:solidFill>
                  <a:prstClr val="black"/>
                </a:solidFill>
                <a:latin typeface="Arial"/>
              </a:rPr>
              <a:t>Wind velocity (m/s)</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rot="20908800">
            <a:off x="7328747" y="3694998"/>
            <a:ext cx="1697712" cy="26551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HARMONIE </a:t>
            </a:r>
            <a:r>
              <a:rPr kumimoji="0" lang="en-US" sz="1400" b="1" dirty="0">
                <a:solidFill>
                  <a:srgbClr val="000000"/>
                </a:solidFill>
                <a:latin typeface="Trebuchet MS"/>
                <a:ea typeface="Trebuchet MS"/>
              </a:rPr>
              <a:t>wind</a:t>
            </a:r>
            <a:endParaRPr kumimoji="0" sz="1700" dirty="0">
              <a:solidFill>
                <a:prstClr val="black"/>
              </a:solidFill>
              <a:latin typeface="Arial"/>
            </a:endParaRPr>
          </a:p>
        </p:txBody>
      </p:sp>
      <p:sp>
        <p:nvSpPr>
          <p:cNvPr id="323" name="CustomShape 2"/>
          <p:cNvSpPr/>
          <p:nvPr/>
        </p:nvSpPr>
        <p:spPr>
          <a:xfrm>
            <a:off x="0" y="0"/>
            <a:ext cx="9903263" cy="1292952"/>
          </a:xfrm>
          <a:prstGeom prst="rect">
            <a:avLst/>
          </a:prstGeom>
          <a:solidFill>
            <a:srgbClr val="002E67"/>
          </a:solidFill>
          <a:ln w="9360">
            <a:noFill/>
          </a:ln>
        </p:spPr>
      </p:sp>
      <p:sp>
        <p:nvSpPr>
          <p:cNvPr id="324" name="Line 3"/>
          <p:cNvSpPr/>
          <p:nvPr/>
        </p:nvSpPr>
        <p:spPr>
          <a:xfrm>
            <a:off x="0" y="1362514"/>
            <a:ext cx="9905032" cy="2613"/>
          </a:xfrm>
          <a:prstGeom prst="line">
            <a:avLst/>
          </a:prstGeom>
          <a:ln w="9360">
            <a:solidFill>
              <a:srgbClr val="000000"/>
            </a:solidFill>
            <a:round/>
          </a:ln>
        </p:spPr>
      </p:sp>
      <p:sp>
        <p:nvSpPr>
          <p:cNvPr id="325" name="CustomShape 4"/>
          <p:cNvSpPr/>
          <p:nvPr/>
        </p:nvSpPr>
        <p:spPr>
          <a:xfrm>
            <a:off x="0" y="6706107"/>
            <a:ext cx="9903263" cy="149903"/>
          </a:xfrm>
          <a:prstGeom prst="rect">
            <a:avLst/>
          </a:prstGeom>
          <a:solidFill>
            <a:srgbClr val="525E66"/>
          </a:solidFill>
          <a:ln w="9360">
            <a:noFill/>
          </a:ln>
        </p:spPr>
      </p:sp>
      <p:sp>
        <p:nvSpPr>
          <p:cNvPr id="327" name="CustomShape 5"/>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28" name="CustomShape 6"/>
          <p:cNvSpPr/>
          <p:nvPr/>
        </p:nvSpPr>
        <p:spPr>
          <a:xfrm>
            <a:off x="523218" y="620513"/>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field at 10m over terrain</a:t>
            </a:r>
            <a:endParaRPr kumimoji="0" sz="1700" dirty="0">
              <a:solidFill>
                <a:prstClr val="black"/>
              </a:solidFill>
              <a:latin typeface="Arial"/>
            </a:endParaRPr>
          </a:p>
        </p:txBody>
      </p:sp>
      <p:pic>
        <p:nvPicPr>
          <p:cNvPr id="330" name="Imatge 329"/>
          <p:cNvPicPr/>
          <p:nvPr/>
        </p:nvPicPr>
        <p:blipFill>
          <a:blip r:embed="rId3" cstate="print"/>
          <a:stretch>
            <a:fillRect/>
          </a:stretch>
        </p:blipFill>
        <p:spPr>
          <a:xfrm>
            <a:off x="4338913" y="1512090"/>
            <a:ext cx="5459990" cy="2711313"/>
          </a:xfrm>
          <a:prstGeom prst="rect">
            <a:avLst/>
          </a:prstGeom>
          <a:ln>
            <a:noFill/>
          </a:ln>
        </p:spPr>
      </p:pic>
      <p:pic>
        <p:nvPicPr>
          <p:cNvPr id="331" name="Imatge 330"/>
          <p:cNvPicPr/>
          <p:nvPr/>
        </p:nvPicPr>
        <p:blipFill>
          <a:blip r:embed="rId4" cstate="print"/>
          <a:stretch>
            <a:fillRect/>
          </a:stretch>
        </p:blipFill>
        <p:spPr>
          <a:xfrm>
            <a:off x="2400287" y="5667891"/>
            <a:ext cx="5169904" cy="929136"/>
          </a:xfrm>
          <a:prstGeom prst="rect">
            <a:avLst/>
          </a:prstGeom>
          <a:ln>
            <a:noFill/>
          </a:ln>
        </p:spPr>
      </p:pic>
      <p:sp>
        <p:nvSpPr>
          <p:cNvPr id="332" name="TextShape 7"/>
          <p:cNvSpPr txBox="1"/>
          <p:nvPr/>
        </p:nvSpPr>
        <p:spPr>
          <a:xfrm>
            <a:off x="3927487" y="6335758"/>
            <a:ext cx="2070579" cy="314175"/>
          </a:xfrm>
          <a:prstGeom prst="rect">
            <a:avLst/>
          </a:prstGeom>
        </p:spPr>
        <p:txBody>
          <a:bodyPr wrap="none" lIns="85519" tIns="42760" rIns="85519" bIns="42760"/>
          <a:lstStyle/>
          <a:p>
            <a:pPr algn="l" defTabSz="868872" eaLnBrk="1" fontAlgn="auto" hangingPunct="1">
              <a:spcBef>
                <a:spcPts val="0"/>
              </a:spcBef>
              <a:spcAft>
                <a:spcPts val="0"/>
              </a:spcAft>
            </a:pPr>
            <a:r>
              <a:rPr kumimoji="0" lang="en-US" sz="1700" dirty="0">
                <a:solidFill>
                  <a:prstClr val="black"/>
                </a:solidFill>
                <a:latin typeface="Arial"/>
              </a:rPr>
              <a:t>Wind velocity (m/s)</a:t>
            </a:r>
            <a:endParaRPr kumimoji="0" sz="1700" dirty="0">
              <a:solidFill>
                <a:prstClr val="black"/>
              </a:solidFill>
              <a:latin typeface="Arial"/>
            </a:endParaRPr>
          </a:p>
        </p:txBody>
      </p:sp>
      <p:sp>
        <p:nvSpPr>
          <p:cNvPr id="333" name="CustomShape 8"/>
          <p:cNvSpPr/>
          <p:nvPr/>
        </p:nvSpPr>
        <p:spPr>
          <a:xfrm rot="20971200">
            <a:off x="3412405" y="4624124"/>
            <a:ext cx="1202797"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FEM wind</a:t>
            </a:r>
            <a:endParaRPr kumimoji="0" sz="1700" dirty="0">
              <a:solidFill>
                <a:prstClr val="black"/>
              </a:solidFill>
              <a:latin typeface="Arial"/>
            </a:endParaRPr>
          </a:p>
        </p:txBody>
      </p:sp>
      <p:pic>
        <p:nvPicPr>
          <p:cNvPr id="1122306" name="Picture 2" descr="C:\Documents and Settings\Rafa\Escritorio\Albert\viento_gral_FEM1_10.png"/>
          <p:cNvPicPr>
            <a:picLocks noChangeAspect="1" noChangeArrowheads="1"/>
          </p:cNvPicPr>
          <p:nvPr/>
        </p:nvPicPr>
        <p:blipFill>
          <a:blip r:embed="rId5" cstate="print"/>
          <a:srcRect/>
          <a:stretch>
            <a:fillRect/>
          </a:stretch>
        </p:blipFill>
        <p:spPr bwMode="auto">
          <a:xfrm>
            <a:off x="1" y="2210875"/>
            <a:ext cx="5471652" cy="2995306"/>
          </a:xfrm>
          <a:prstGeom prst="rect">
            <a:avLst/>
          </a:prstGeom>
          <a:noFill/>
        </p:spPr>
      </p:pic>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908" name="Rectangle 28"/>
          <p:cNvSpPr>
            <a:spLocks noGrp="1" noChangeArrowheads="1"/>
          </p:cNvSpPr>
          <p:nvPr>
            <p:ph type="title"/>
          </p:nvPr>
        </p:nvSpPr>
        <p:spPr>
          <a:xfrm>
            <a:off x="468315" y="115888"/>
            <a:ext cx="6769100" cy="576262"/>
          </a:xfrm>
          <a:noFill/>
          <a:ln/>
        </p:spPr>
        <p:txBody>
          <a:bodyPr/>
          <a:lstStyle/>
          <a:p>
            <a:r>
              <a:rPr lang="en-US" dirty="0" smtClean="0"/>
              <a:t>Motivation</a:t>
            </a:r>
            <a:endParaRPr lang="en-US" dirty="0"/>
          </a:p>
        </p:txBody>
      </p:sp>
      <p:sp>
        <p:nvSpPr>
          <p:cNvPr id="5" name="2 Marcador de contenido"/>
          <p:cNvSpPr txBox="1">
            <a:spLocks/>
          </p:cNvSpPr>
          <p:nvPr/>
        </p:nvSpPr>
        <p:spPr>
          <a:xfrm>
            <a:off x="213805" y="1481582"/>
            <a:ext cx="8023225" cy="5062538"/>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Wind field prediction for local scale</a:t>
            </a:r>
          </a:p>
          <a:p>
            <a:r>
              <a:rPr lang="en-US" sz="3200" dirty="0" smtClean="0"/>
              <a:t>Ensemble methods</a:t>
            </a:r>
          </a:p>
          <a:p>
            <a:r>
              <a:rPr lang="en-US" sz="3200" dirty="0" smtClean="0"/>
              <a:t>Gran </a:t>
            </a:r>
            <a:r>
              <a:rPr lang="en-US" sz="3200" dirty="0" err="1" smtClean="0"/>
              <a:t>Canaria</a:t>
            </a:r>
            <a:r>
              <a:rPr lang="en-US" sz="3200" dirty="0" smtClean="0"/>
              <a:t> island (Canary Islands)</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4365625"/>
            <a:ext cx="4957763" cy="1997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358" y="3337878"/>
            <a:ext cx="3373437" cy="2717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0" y="0"/>
            <a:ext cx="9903263" cy="1292952"/>
          </a:xfrm>
          <a:prstGeom prst="rect">
            <a:avLst/>
          </a:prstGeom>
          <a:solidFill>
            <a:srgbClr val="002E67"/>
          </a:solidFill>
          <a:ln w="9360">
            <a:noFill/>
          </a:ln>
        </p:spPr>
      </p:sp>
      <p:sp>
        <p:nvSpPr>
          <p:cNvPr id="380" name="Line 2"/>
          <p:cNvSpPr/>
          <p:nvPr/>
        </p:nvSpPr>
        <p:spPr>
          <a:xfrm>
            <a:off x="0" y="1362514"/>
            <a:ext cx="9905032" cy="2613"/>
          </a:xfrm>
          <a:prstGeom prst="line">
            <a:avLst/>
          </a:prstGeom>
          <a:ln w="9360">
            <a:solidFill>
              <a:srgbClr val="000000"/>
            </a:solidFill>
            <a:round/>
          </a:ln>
        </p:spPr>
      </p:sp>
      <p:sp>
        <p:nvSpPr>
          <p:cNvPr id="381" name="CustomShape 3"/>
          <p:cNvSpPr/>
          <p:nvPr/>
        </p:nvSpPr>
        <p:spPr>
          <a:xfrm>
            <a:off x="0" y="6706107"/>
            <a:ext cx="9903263" cy="149903"/>
          </a:xfrm>
          <a:prstGeom prst="rect">
            <a:avLst/>
          </a:prstGeom>
          <a:solidFill>
            <a:srgbClr val="525E66"/>
          </a:solidFill>
          <a:ln w="9360">
            <a:noFill/>
          </a:ln>
        </p:spPr>
      </p:sp>
      <p:sp>
        <p:nvSpPr>
          <p:cNvPr id="383"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85" name="CustomShape 5"/>
          <p:cNvSpPr/>
          <p:nvPr/>
        </p:nvSpPr>
        <p:spPr>
          <a:xfrm>
            <a:off x="4917316" y="6401075"/>
            <a:ext cx="707174"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Zoom</a:t>
            </a:r>
            <a:endParaRPr kumimoji="0" sz="1700" dirty="0">
              <a:solidFill>
                <a:prstClr val="black"/>
              </a:solidFill>
              <a:latin typeface="Arial"/>
            </a:endParaRPr>
          </a:p>
        </p:txBody>
      </p:sp>
      <p:sp>
        <p:nvSpPr>
          <p:cNvPr id="386"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field </a:t>
            </a:r>
            <a:r>
              <a:rPr kumimoji="0" lang="en-US" sz="1700" dirty="0" smtClean="0">
                <a:solidFill>
                  <a:srgbClr val="C8C8C8"/>
                </a:solidFill>
                <a:latin typeface="Trebuchet MS"/>
                <a:ea typeface="Trebuchet MS"/>
              </a:rPr>
              <a:t>over terrain (detail of streamlines)</a:t>
            </a:r>
            <a:endParaRPr kumimoji="0" sz="1700" dirty="0">
              <a:solidFill>
                <a:prstClr val="black"/>
              </a:solidFill>
              <a:latin typeface="Arial"/>
            </a:endParaRPr>
          </a:p>
        </p:txBody>
      </p:sp>
      <p:pic>
        <p:nvPicPr>
          <p:cNvPr id="10" name="Picture 5"/>
          <p:cNvPicPr/>
          <p:nvPr/>
        </p:nvPicPr>
        <p:blipFill>
          <a:blip r:embed="rId3" cstate="print"/>
          <a:stretch>
            <a:fillRect/>
          </a:stretch>
        </p:blipFill>
        <p:spPr>
          <a:xfrm>
            <a:off x="8423564" y="152399"/>
            <a:ext cx="1363311" cy="1018838"/>
          </a:xfrm>
          <a:prstGeom prst="rect">
            <a:avLst/>
          </a:prstGeom>
          <a:ln w="9360">
            <a:noFill/>
          </a:ln>
        </p:spPr>
      </p:pic>
      <p:pic>
        <p:nvPicPr>
          <p:cNvPr id="11" name="Picture 2"/>
          <p:cNvPicPr>
            <a:picLocks noChangeAspect="1" noChangeArrowheads="1"/>
          </p:cNvPicPr>
          <p:nvPr/>
        </p:nvPicPr>
        <p:blipFill>
          <a:blip r:embed="rId4" cstate="print"/>
          <a:srcRect/>
          <a:stretch>
            <a:fillRect/>
          </a:stretch>
        </p:blipFill>
        <p:spPr bwMode="auto">
          <a:xfrm>
            <a:off x="811369" y="1532586"/>
            <a:ext cx="8316050" cy="4740298"/>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validation (location of measurement stations)</a:t>
            </a:r>
            <a:endParaRPr kumimoji="0" sz="1700" dirty="0">
              <a:solidFill>
                <a:prstClr val="black"/>
              </a:solidFill>
              <a:latin typeface="Arial"/>
            </a:endParaRPr>
          </a:p>
        </p:txBody>
      </p:sp>
      <p:pic>
        <p:nvPicPr>
          <p:cNvPr id="10" name="Picture 5"/>
          <p:cNvPicPr/>
          <p:nvPr/>
        </p:nvPicPr>
        <p:blipFill>
          <a:blip r:embed="rId3" cstate="print"/>
          <a:stretch>
            <a:fillRect/>
          </a:stretch>
        </p:blipFill>
        <p:spPr>
          <a:xfrm>
            <a:off x="8423564" y="152399"/>
            <a:ext cx="1363311" cy="1018838"/>
          </a:xfrm>
          <a:prstGeom prst="rect">
            <a:avLst/>
          </a:prstGeom>
          <a:ln w="9360">
            <a:noFill/>
          </a:ln>
        </p:spPr>
      </p:pic>
      <p:pic>
        <p:nvPicPr>
          <p:cNvPr id="1681411" name="Picture 3"/>
          <p:cNvPicPr>
            <a:picLocks noChangeAspect="1" noChangeArrowheads="1"/>
          </p:cNvPicPr>
          <p:nvPr/>
        </p:nvPicPr>
        <p:blipFill>
          <a:blip r:embed="rId4" cstate="print"/>
          <a:srcRect/>
          <a:stretch>
            <a:fillRect/>
          </a:stretch>
        </p:blipFill>
        <p:spPr bwMode="auto">
          <a:xfrm>
            <a:off x="2619375" y="1665405"/>
            <a:ext cx="4667250" cy="4686300"/>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1682435" name="Picture 3"/>
          <p:cNvPicPr>
            <a:picLocks noChangeAspect="1" noChangeArrowheads="1"/>
          </p:cNvPicPr>
          <p:nvPr/>
        </p:nvPicPr>
        <p:blipFill>
          <a:blip r:embed="rId4" cstate="print"/>
          <a:srcRect/>
          <a:stretch>
            <a:fillRect/>
          </a:stretch>
        </p:blipFill>
        <p:spPr bwMode="auto">
          <a:xfrm>
            <a:off x="3464430" y="1549691"/>
            <a:ext cx="6038885" cy="2365486"/>
          </a:xfrm>
          <a:prstGeom prst="rect">
            <a:avLst/>
          </a:prstGeom>
          <a:noFill/>
          <a:ln w="9525">
            <a:noFill/>
            <a:miter lim="800000"/>
            <a:headEnd/>
            <a:tailEnd/>
          </a:ln>
        </p:spPr>
      </p:pic>
      <p:pic>
        <p:nvPicPr>
          <p:cNvPr id="1682437" name="Picture 5"/>
          <p:cNvPicPr>
            <a:picLocks noChangeAspect="1" noChangeArrowheads="1"/>
          </p:cNvPicPr>
          <p:nvPr/>
        </p:nvPicPr>
        <p:blipFill>
          <a:blip r:embed="rId5" cstate="print"/>
          <a:srcRect/>
          <a:stretch>
            <a:fillRect/>
          </a:stretch>
        </p:blipFill>
        <p:spPr bwMode="auto">
          <a:xfrm>
            <a:off x="3503066" y="4172755"/>
            <a:ext cx="6058521" cy="2400836"/>
          </a:xfrm>
          <a:prstGeom prst="rect">
            <a:avLst/>
          </a:prstGeom>
          <a:noFill/>
          <a:ln w="9525">
            <a:noFill/>
            <a:miter lim="800000"/>
            <a:headEnd/>
            <a:tailEnd/>
          </a:ln>
        </p:spPr>
      </p:pic>
      <p:pic>
        <p:nvPicPr>
          <p:cNvPr id="1682440" name="Picture 8"/>
          <p:cNvPicPr>
            <a:picLocks noChangeAspect="1" noChangeArrowheads="1"/>
          </p:cNvPicPr>
          <p:nvPr/>
        </p:nvPicPr>
        <p:blipFill>
          <a:blip r:embed="rId6" cstate="print"/>
          <a:srcRect/>
          <a:stretch>
            <a:fillRect/>
          </a:stretch>
        </p:blipFill>
        <p:spPr bwMode="auto">
          <a:xfrm>
            <a:off x="321975" y="2485622"/>
            <a:ext cx="2964465" cy="228801"/>
          </a:xfrm>
          <a:prstGeom prst="rect">
            <a:avLst/>
          </a:prstGeom>
          <a:noFill/>
          <a:ln w="9525">
            <a:noFill/>
            <a:miter lim="800000"/>
            <a:headEnd/>
            <a:tailEnd/>
          </a:ln>
        </p:spPr>
      </p:pic>
      <p:pic>
        <p:nvPicPr>
          <p:cNvPr id="1682441" name="Picture 9"/>
          <p:cNvPicPr>
            <a:picLocks noChangeAspect="1" noChangeArrowheads="1"/>
          </p:cNvPicPr>
          <p:nvPr/>
        </p:nvPicPr>
        <p:blipFill>
          <a:blip r:embed="rId7" cstate="print"/>
          <a:srcRect/>
          <a:stretch>
            <a:fillRect/>
          </a:stretch>
        </p:blipFill>
        <p:spPr bwMode="auto">
          <a:xfrm>
            <a:off x="307552" y="5138693"/>
            <a:ext cx="3024033" cy="273073"/>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1683458" name="Picture 2"/>
          <p:cNvPicPr>
            <a:picLocks noChangeAspect="1" noChangeArrowheads="1"/>
          </p:cNvPicPr>
          <p:nvPr/>
        </p:nvPicPr>
        <p:blipFill>
          <a:blip r:embed="rId4" cstate="print"/>
          <a:srcRect/>
          <a:stretch>
            <a:fillRect/>
          </a:stretch>
        </p:blipFill>
        <p:spPr bwMode="auto">
          <a:xfrm>
            <a:off x="3477308" y="1570073"/>
            <a:ext cx="6028471" cy="2370861"/>
          </a:xfrm>
          <a:prstGeom prst="rect">
            <a:avLst/>
          </a:prstGeom>
          <a:noFill/>
          <a:ln w="9525">
            <a:noFill/>
            <a:miter lim="800000"/>
            <a:headEnd/>
            <a:tailEnd/>
          </a:ln>
        </p:spPr>
      </p:pic>
      <p:pic>
        <p:nvPicPr>
          <p:cNvPr id="1683459" name="Picture 3"/>
          <p:cNvPicPr>
            <a:picLocks noChangeAspect="1" noChangeArrowheads="1"/>
          </p:cNvPicPr>
          <p:nvPr/>
        </p:nvPicPr>
        <p:blipFill>
          <a:blip r:embed="rId5" cstate="print"/>
          <a:srcRect/>
          <a:stretch>
            <a:fillRect/>
          </a:stretch>
        </p:blipFill>
        <p:spPr bwMode="auto">
          <a:xfrm>
            <a:off x="3485866" y="4139072"/>
            <a:ext cx="5970017" cy="2368733"/>
          </a:xfrm>
          <a:prstGeom prst="rect">
            <a:avLst/>
          </a:prstGeom>
          <a:noFill/>
          <a:ln w="9525">
            <a:noFill/>
            <a:miter lim="800000"/>
            <a:headEnd/>
            <a:tailEnd/>
          </a:ln>
        </p:spPr>
      </p:pic>
      <p:pic>
        <p:nvPicPr>
          <p:cNvPr id="1683460" name="Picture 4"/>
          <p:cNvPicPr>
            <a:picLocks noChangeAspect="1" noChangeArrowheads="1"/>
          </p:cNvPicPr>
          <p:nvPr/>
        </p:nvPicPr>
        <p:blipFill>
          <a:blip r:embed="rId6" cstate="print"/>
          <a:srcRect/>
          <a:stretch>
            <a:fillRect/>
          </a:stretch>
        </p:blipFill>
        <p:spPr bwMode="auto">
          <a:xfrm>
            <a:off x="318486" y="2540828"/>
            <a:ext cx="3017144" cy="253684"/>
          </a:xfrm>
          <a:prstGeom prst="rect">
            <a:avLst/>
          </a:prstGeom>
          <a:noFill/>
          <a:ln w="9525">
            <a:noFill/>
            <a:miter lim="800000"/>
            <a:headEnd/>
            <a:tailEnd/>
          </a:ln>
        </p:spPr>
      </p:pic>
      <p:pic>
        <p:nvPicPr>
          <p:cNvPr id="1683461" name="Picture 5"/>
          <p:cNvPicPr>
            <a:picLocks noChangeAspect="1" noChangeArrowheads="1"/>
          </p:cNvPicPr>
          <p:nvPr/>
        </p:nvPicPr>
        <p:blipFill>
          <a:blip r:embed="rId7" cstate="print"/>
          <a:srcRect/>
          <a:stretch>
            <a:fillRect/>
          </a:stretch>
        </p:blipFill>
        <p:spPr bwMode="auto">
          <a:xfrm>
            <a:off x="326601" y="5178008"/>
            <a:ext cx="2970389" cy="239494"/>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1684482" name="Picture 2"/>
          <p:cNvPicPr>
            <a:picLocks noChangeAspect="1" noChangeArrowheads="1"/>
          </p:cNvPicPr>
          <p:nvPr/>
        </p:nvPicPr>
        <p:blipFill>
          <a:blip r:embed="rId4" cstate="print"/>
          <a:srcRect/>
          <a:stretch>
            <a:fillRect/>
          </a:stretch>
        </p:blipFill>
        <p:spPr bwMode="auto">
          <a:xfrm>
            <a:off x="3503066" y="1519704"/>
            <a:ext cx="6029936" cy="2370920"/>
          </a:xfrm>
          <a:prstGeom prst="rect">
            <a:avLst/>
          </a:prstGeom>
          <a:noFill/>
          <a:ln w="9525">
            <a:noFill/>
            <a:miter lim="800000"/>
            <a:headEnd/>
            <a:tailEnd/>
          </a:ln>
        </p:spPr>
      </p:pic>
      <p:pic>
        <p:nvPicPr>
          <p:cNvPr id="1684483" name="Picture 3"/>
          <p:cNvPicPr>
            <a:picLocks noChangeAspect="1" noChangeArrowheads="1"/>
          </p:cNvPicPr>
          <p:nvPr/>
        </p:nvPicPr>
        <p:blipFill>
          <a:blip r:embed="rId5" cstate="print"/>
          <a:srcRect/>
          <a:stretch>
            <a:fillRect/>
          </a:stretch>
        </p:blipFill>
        <p:spPr bwMode="auto">
          <a:xfrm>
            <a:off x="3542708" y="4159880"/>
            <a:ext cx="6058683" cy="2402848"/>
          </a:xfrm>
          <a:prstGeom prst="rect">
            <a:avLst/>
          </a:prstGeom>
          <a:noFill/>
          <a:ln w="9525">
            <a:noFill/>
            <a:miter lim="800000"/>
            <a:headEnd/>
            <a:tailEnd/>
          </a:ln>
        </p:spPr>
      </p:pic>
      <p:pic>
        <p:nvPicPr>
          <p:cNvPr id="1684484" name="Picture 4"/>
          <p:cNvPicPr>
            <a:picLocks noChangeAspect="1" noChangeArrowheads="1"/>
          </p:cNvPicPr>
          <p:nvPr/>
        </p:nvPicPr>
        <p:blipFill>
          <a:blip r:embed="rId6" cstate="print"/>
          <a:srcRect/>
          <a:stretch>
            <a:fillRect/>
          </a:stretch>
        </p:blipFill>
        <p:spPr bwMode="auto">
          <a:xfrm>
            <a:off x="241212" y="2485617"/>
            <a:ext cx="2889756" cy="239733"/>
          </a:xfrm>
          <a:prstGeom prst="rect">
            <a:avLst/>
          </a:prstGeom>
          <a:noFill/>
          <a:ln w="9525">
            <a:noFill/>
            <a:miter lim="800000"/>
            <a:headEnd/>
            <a:tailEnd/>
          </a:ln>
        </p:spPr>
      </p:pic>
      <p:pic>
        <p:nvPicPr>
          <p:cNvPr id="1684485" name="Picture 5"/>
          <p:cNvPicPr>
            <a:picLocks noChangeAspect="1" noChangeArrowheads="1"/>
          </p:cNvPicPr>
          <p:nvPr/>
        </p:nvPicPr>
        <p:blipFill>
          <a:blip r:embed="rId7" cstate="print"/>
          <a:srcRect/>
          <a:stretch>
            <a:fillRect/>
          </a:stretch>
        </p:blipFill>
        <p:spPr bwMode="auto">
          <a:xfrm>
            <a:off x="257580" y="5120492"/>
            <a:ext cx="3026535" cy="234116"/>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Ensemble method</a:t>
            </a:r>
            <a:endParaRPr lang="en-US" dirty="0"/>
          </a:p>
        </p:txBody>
      </p:sp>
    </p:spTree>
    <p:extLst>
      <p:ext uri="{BB962C8B-B14F-4D97-AF65-F5344CB8AC3E}">
        <p14:creationId xmlns:p14="http://schemas.microsoft.com/office/powerpoint/2010/main" val="271710889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0" y="0"/>
            <a:ext cx="9903263" cy="1292952"/>
          </a:xfrm>
          <a:prstGeom prst="rect">
            <a:avLst/>
          </a:prstGeom>
          <a:solidFill>
            <a:srgbClr val="002E67"/>
          </a:solidFill>
          <a:ln w="9360">
            <a:noFill/>
          </a:ln>
        </p:spPr>
      </p:sp>
      <p:sp>
        <p:nvSpPr>
          <p:cNvPr id="285" name="Line 2"/>
          <p:cNvSpPr/>
          <p:nvPr/>
        </p:nvSpPr>
        <p:spPr>
          <a:xfrm>
            <a:off x="0" y="1362514"/>
            <a:ext cx="9905032" cy="2613"/>
          </a:xfrm>
          <a:prstGeom prst="line">
            <a:avLst/>
          </a:prstGeom>
          <a:ln w="9360">
            <a:solidFill>
              <a:srgbClr val="000000"/>
            </a:solidFill>
            <a:round/>
          </a:ln>
        </p:spPr>
      </p:sp>
      <p:sp>
        <p:nvSpPr>
          <p:cNvPr id="286" name="CustomShape 3"/>
          <p:cNvSpPr/>
          <p:nvPr/>
        </p:nvSpPr>
        <p:spPr>
          <a:xfrm>
            <a:off x="0" y="6706107"/>
            <a:ext cx="9903263" cy="149903"/>
          </a:xfrm>
          <a:prstGeom prst="rect">
            <a:avLst/>
          </a:prstGeom>
          <a:solidFill>
            <a:srgbClr val="525E66"/>
          </a:solidFill>
          <a:ln w="9360">
            <a:noFill/>
          </a:ln>
        </p:spPr>
      </p:sp>
      <p:sp>
        <p:nvSpPr>
          <p:cNvPr id="288"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methods</a:t>
            </a:r>
            <a:endParaRPr kumimoji="0" sz="1700" dirty="0">
              <a:solidFill>
                <a:prstClr val="black"/>
              </a:solidFill>
              <a:latin typeface="Arial"/>
            </a:endParaRPr>
          </a:p>
        </p:txBody>
      </p:sp>
      <p:sp>
        <p:nvSpPr>
          <p:cNvPr id="289"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Stations election</a:t>
            </a:r>
            <a:endParaRPr kumimoji="0" sz="1700" dirty="0">
              <a:solidFill>
                <a:prstClr val="black"/>
              </a:solidFill>
              <a:latin typeface="Arial"/>
            </a:endParaRPr>
          </a:p>
        </p:txBody>
      </p:sp>
      <p:pic>
        <p:nvPicPr>
          <p:cNvPr id="290" name="Imatge 289"/>
          <p:cNvPicPr/>
          <p:nvPr/>
        </p:nvPicPr>
        <p:blipFill>
          <a:blip r:embed="rId3" cstate="print"/>
          <a:stretch>
            <a:fillRect/>
          </a:stretch>
        </p:blipFill>
        <p:spPr>
          <a:xfrm>
            <a:off x="-509420" y="1610393"/>
            <a:ext cx="9636172" cy="4784804"/>
          </a:xfrm>
          <a:prstGeom prst="rect">
            <a:avLst/>
          </a:prstGeom>
          <a:ln>
            <a:noFill/>
          </a:ln>
        </p:spPr>
      </p:pic>
      <p:sp>
        <p:nvSpPr>
          <p:cNvPr id="291" name="CustomShape 6"/>
          <p:cNvSpPr/>
          <p:nvPr/>
        </p:nvSpPr>
        <p:spPr>
          <a:xfrm>
            <a:off x="4032907" y="6057900"/>
            <a:ext cx="4539593" cy="21319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dirty="0" smtClean="0">
                <a:solidFill>
                  <a:srgbClr val="000000"/>
                </a:solidFill>
                <a:latin typeface="Trebuchet MS"/>
                <a:ea typeface="Trebuchet MS"/>
              </a:rPr>
              <a:t>Stations (1/3) and </a:t>
            </a:r>
            <a:r>
              <a:rPr kumimoji="0" lang="en-US" sz="1400" b="1" dirty="0">
                <a:solidFill>
                  <a:srgbClr val="000000"/>
                </a:solidFill>
                <a:latin typeface="Trebuchet MS"/>
                <a:ea typeface="Trebuchet MS"/>
              </a:rPr>
              <a:t>control </a:t>
            </a:r>
            <a:r>
              <a:rPr kumimoji="0" lang="en-US" sz="1400" b="1" dirty="0" smtClean="0">
                <a:solidFill>
                  <a:srgbClr val="000000"/>
                </a:solidFill>
                <a:latin typeface="Trebuchet MS"/>
                <a:ea typeface="Trebuchet MS"/>
              </a:rPr>
              <a:t>points (1/3)</a:t>
            </a:r>
            <a:endParaRPr kumimoji="0" sz="1700" dirty="0">
              <a:solidFill>
                <a:prstClr val="black"/>
              </a:solidFill>
              <a:latin typeface="Arial"/>
            </a:endParaRPr>
          </a:p>
        </p:txBody>
      </p:sp>
      <p:pic>
        <p:nvPicPr>
          <p:cNvPr id="292" name="Imatge 291"/>
          <p:cNvPicPr/>
          <p:nvPr/>
        </p:nvPicPr>
        <p:blipFill>
          <a:blip r:embed="rId4" cstate="print"/>
          <a:stretch>
            <a:fillRect/>
          </a:stretch>
        </p:blipFill>
        <p:spPr>
          <a:xfrm>
            <a:off x="7641297" y="2433388"/>
            <a:ext cx="623686" cy="309603"/>
          </a:xfrm>
          <a:prstGeom prst="rect">
            <a:avLst/>
          </a:prstGeom>
          <a:ln>
            <a:noFill/>
          </a:ln>
        </p:spPr>
      </p:pic>
      <p:pic>
        <p:nvPicPr>
          <p:cNvPr id="293" name="Imatge 292"/>
          <p:cNvPicPr/>
          <p:nvPr/>
        </p:nvPicPr>
        <p:blipFill>
          <a:blip r:embed="rId5" cstate="print"/>
          <a:stretch>
            <a:fillRect/>
          </a:stretch>
        </p:blipFill>
        <p:spPr>
          <a:xfrm>
            <a:off x="7641297" y="2009155"/>
            <a:ext cx="623686" cy="309603"/>
          </a:xfrm>
          <a:prstGeom prst="rect">
            <a:avLst/>
          </a:prstGeom>
          <a:ln>
            <a:noFill/>
          </a:ln>
        </p:spPr>
      </p:pic>
      <p:sp>
        <p:nvSpPr>
          <p:cNvPr id="294" name="CustomShape 7"/>
          <p:cNvSpPr/>
          <p:nvPr/>
        </p:nvSpPr>
        <p:spPr>
          <a:xfrm>
            <a:off x="8088456" y="2416732"/>
            <a:ext cx="1559391"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Control points</a:t>
            </a:r>
            <a:endParaRPr kumimoji="0" sz="1700" dirty="0">
              <a:solidFill>
                <a:prstClr val="black"/>
              </a:solidFill>
              <a:latin typeface="Arial"/>
            </a:endParaRPr>
          </a:p>
        </p:txBody>
      </p:sp>
      <p:sp>
        <p:nvSpPr>
          <p:cNvPr id="295" name="CustomShape 8"/>
          <p:cNvSpPr/>
          <p:nvPr/>
        </p:nvSpPr>
        <p:spPr>
          <a:xfrm>
            <a:off x="8088810" y="1992171"/>
            <a:ext cx="987355"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Stations</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033871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Ensemble methods</a:t>
            </a:r>
            <a:endParaRPr kumimoji="0" lang="en-US" sz="2400" b="1" dirty="0">
              <a:solidFill>
                <a:srgbClr val="FFFFFF"/>
              </a:solidFill>
              <a:latin typeface="Trebuchet MS"/>
            </a:endParaRPr>
          </a:p>
        </p:txBody>
      </p:sp>
      <p:pic>
        <p:nvPicPr>
          <p:cNvPr id="8" name="Imatge 7"/>
          <p:cNvPicPr/>
          <p:nvPr/>
        </p:nvPicPr>
        <p:blipFill>
          <a:blip r:embed="rId3" cstate="print"/>
          <a:stretch>
            <a:fillRect/>
          </a:stretch>
        </p:blipFill>
        <p:spPr>
          <a:xfrm>
            <a:off x="1435101" y="1485900"/>
            <a:ext cx="7035800" cy="3517900"/>
          </a:xfrm>
          <a:prstGeom prst="rect">
            <a:avLst/>
          </a:prstGeom>
          <a:ln>
            <a:noFill/>
          </a:ln>
        </p:spPr>
      </p:pic>
      <p:sp>
        <p:nvSpPr>
          <p:cNvPr id="9" name="CustomShape 5"/>
          <p:cNvSpPr/>
          <p:nvPr/>
        </p:nvSpPr>
        <p:spPr>
          <a:xfrm>
            <a:off x="1122527" y="5216303"/>
            <a:ext cx="2115974" cy="1324197"/>
          </a:xfrm>
          <a:prstGeom prst="rect">
            <a:avLst/>
          </a:prstGeom>
          <a:noFill/>
          <a:ln>
            <a:noFill/>
          </a:ln>
        </p:spPr>
        <p:txBody>
          <a:bodyPr wrap="none" lIns="85519" tIns="42760" rIns="85519" bIns="42760"/>
          <a:lstStyle/>
          <a:p>
            <a:pPr defTabSz="868872" eaLnBrk="1" fontAlgn="auto" hangingPunct="1">
              <a:spcBef>
                <a:spcPts val="0"/>
              </a:spcBef>
              <a:spcAft>
                <a:spcPts val="0"/>
              </a:spcAft>
              <a:buSzPct val="25000"/>
            </a:pPr>
            <a:r>
              <a:rPr kumimoji="0" lang="en-US" sz="1700" b="1" dirty="0" smtClean="0">
                <a:solidFill>
                  <a:prstClr val="black"/>
                </a:solidFill>
                <a:latin typeface="Arial"/>
              </a:rPr>
              <a:t>New</a:t>
            </a:r>
          </a:p>
          <a:p>
            <a:pPr algn="l" defTabSz="868872" eaLnBrk="1" fontAlgn="auto" hangingPunct="1">
              <a:spcBef>
                <a:spcPts val="0"/>
              </a:spcBef>
              <a:spcAft>
                <a:spcPts val="0"/>
              </a:spcAft>
              <a:buSzPct val="25000"/>
            </a:pPr>
            <a:r>
              <a:rPr kumimoji="0" lang="en-US" sz="1700" dirty="0" smtClean="0">
                <a:solidFill>
                  <a:prstClr val="black"/>
                </a:solidFill>
                <a:latin typeface="Arial"/>
              </a:rPr>
              <a:t>Alpha      = </a:t>
            </a:r>
            <a:r>
              <a:rPr kumimoji="0" lang="en-US" sz="1700" dirty="0">
                <a:solidFill>
                  <a:prstClr val="black"/>
                </a:solidFill>
                <a:latin typeface="Arial"/>
              </a:rPr>
              <a:t>2.057920</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Epsilon </a:t>
            </a:r>
            <a:r>
              <a:rPr kumimoji="0" lang="en-US" sz="1700" dirty="0" smtClean="0">
                <a:solidFill>
                  <a:prstClr val="black"/>
                </a:solidFill>
                <a:latin typeface="Arial"/>
              </a:rPr>
              <a:t>  = </a:t>
            </a:r>
            <a:r>
              <a:rPr kumimoji="0" lang="en-US" sz="1700" dirty="0">
                <a:solidFill>
                  <a:prstClr val="black"/>
                </a:solidFill>
                <a:latin typeface="Arial"/>
              </a:rPr>
              <a:t>0.950898</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smtClean="0">
                <a:solidFill>
                  <a:prstClr val="black"/>
                </a:solidFill>
                <a:latin typeface="Arial"/>
              </a:rPr>
              <a:t>Gamma  </a:t>
            </a:r>
            <a:r>
              <a:rPr kumimoji="0" lang="en-US" sz="1700" dirty="0">
                <a:solidFill>
                  <a:prstClr val="black"/>
                </a:solidFill>
                <a:latin typeface="Arial"/>
              </a:rPr>
              <a:t>= 0.224911</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Gamma' </a:t>
            </a:r>
            <a:r>
              <a:rPr kumimoji="0" lang="en-US" sz="1700" dirty="0" smtClean="0">
                <a:solidFill>
                  <a:prstClr val="black"/>
                </a:solidFill>
                <a:latin typeface="Arial"/>
              </a:rPr>
              <a:t>= </a:t>
            </a:r>
            <a:r>
              <a:rPr kumimoji="0" lang="en-US" sz="1700" dirty="0">
                <a:solidFill>
                  <a:prstClr val="black"/>
                </a:solidFill>
                <a:latin typeface="Arial"/>
              </a:rPr>
              <a:t>0.311286</a:t>
            </a:r>
            <a:endParaRPr kumimoji="0" sz="1700" dirty="0">
              <a:solidFill>
                <a:prstClr val="black"/>
              </a:solidFill>
              <a:latin typeface="Arial"/>
            </a:endParaRPr>
          </a:p>
        </p:txBody>
      </p:sp>
      <p:sp>
        <p:nvSpPr>
          <p:cNvPr id="10" name="CustomShape 6"/>
          <p:cNvSpPr/>
          <p:nvPr/>
        </p:nvSpPr>
        <p:spPr>
          <a:xfrm>
            <a:off x="6717624" y="5229318"/>
            <a:ext cx="2121576" cy="1412782"/>
          </a:xfrm>
          <a:prstGeom prst="rect">
            <a:avLst/>
          </a:prstGeom>
          <a:noFill/>
          <a:ln>
            <a:noFill/>
          </a:ln>
        </p:spPr>
        <p:txBody>
          <a:bodyPr wrap="none" lIns="85519" tIns="42760" rIns="85519" bIns="42760"/>
          <a:lstStyle/>
          <a:p>
            <a:pPr defTabSz="868872" eaLnBrk="1" fontAlgn="auto" hangingPunct="1">
              <a:spcBef>
                <a:spcPts val="0"/>
              </a:spcBef>
              <a:spcAft>
                <a:spcPts val="0"/>
              </a:spcAft>
              <a:buSzPct val="25000"/>
            </a:pPr>
            <a:r>
              <a:rPr kumimoji="0" lang="en-US" sz="1700" b="1" dirty="0" smtClean="0">
                <a:solidFill>
                  <a:prstClr val="black"/>
                </a:solidFill>
                <a:latin typeface="Arial"/>
              </a:rPr>
              <a:t>Previous</a:t>
            </a:r>
            <a:endParaRPr kumimoji="0" sz="1700" b="1" dirty="0" smtClean="0">
              <a:solidFill>
                <a:prstClr val="black"/>
              </a:solidFill>
              <a:latin typeface="Arial"/>
            </a:endParaRPr>
          </a:p>
          <a:p>
            <a:pPr algn="l" defTabSz="868872" eaLnBrk="1" fontAlgn="auto" hangingPunct="1">
              <a:spcBef>
                <a:spcPts val="0"/>
              </a:spcBef>
              <a:spcAft>
                <a:spcPts val="0"/>
              </a:spcAft>
              <a:buSzPct val="25000"/>
            </a:pPr>
            <a:r>
              <a:rPr kumimoji="0" lang="en-US" sz="1700" dirty="0" smtClean="0">
                <a:solidFill>
                  <a:prstClr val="black"/>
                </a:solidFill>
                <a:latin typeface="Arial"/>
              </a:rPr>
              <a:t>Alpha	= 2.302731</a:t>
            </a:r>
            <a:endParaRPr kumimoji="0" sz="1700" dirty="0" smtClean="0">
              <a:solidFill>
                <a:prstClr val="black"/>
              </a:solidFill>
              <a:latin typeface="Arial"/>
            </a:endParaRPr>
          </a:p>
          <a:p>
            <a:pPr algn="l" defTabSz="868872" eaLnBrk="1" fontAlgn="auto" hangingPunct="1">
              <a:spcBef>
                <a:spcPts val="0"/>
              </a:spcBef>
              <a:spcAft>
                <a:spcPts val="0"/>
              </a:spcAft>
              <a:buSzPct val="25000"/>
            </a:pPr>
            <a:r>
              <a:rPr kumimoji="0" lang="en-US" sz="1700" dirty="0" smtClean="0">
                <a:solidFill>
                  <a:prstClr val="black"/>
                </a:solidFill>
                <a:latin typeface="Arial"/>
              </a:rPr>
              <a:t>Epsilon</a:t>
            </a:r>
            <a:r>
              <a:rPr kumimoji="0" lang="en-US" sz="1700" dirty="0">
                <a:solidFill>
                  <a:prstClr val="black"/>
                </a:solidFill>
                <a:latin typeface="Arial"/>
              </a:rPr>
              <a:t>	= 0.938761</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Gamma	= 0.279533</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Gamma'	= 0.432957</a:t>
            </a:r>
            <a:endParaRPr kumimoji="0" sz="1700" dirty="0">
              <a:solidFill>
                <a:prstClr val="black"/>
              </a:solidFill>
              <a:latin typeface="Arial"/>
            </a:endParaRPr>
          </a:p>
        </p:txBody>
      </p:sp>
      <p:cxnSp>
        <p:nvCxnSpPr>
          <p:cNvPr id="11" name="11 Conector recto de flecha"/>
          <p:cNvCxnSpPr/>
          <p:nvPr/>
        </p:nvCxnSpPr>
        <p:spPr>
          <a:xfrm>
            <a:off x="3722193" y="6056202"/>
            <a:ext cx="2589707" cy="169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CustomShape 7"/>
          <p:cNvSpPr/>
          <p:nvPr/>
        </p:nvSpPr>
        <p:spPr>
          <a:xfrm>
            <a:off x="4253056" y="5655232"/>
            <a:ext cx="1559391" cy="313849"/>
          </a:xfrm>
          <a:prstGeom prst="rect">
            <a:avLst/>
          </a:prstGeom>
          <a:noFill/>
          <a:ln>
            <a:noFill/>
          </a:ln>
        </p:spPr>
        <p:txBody>
          <a:bodyPr wrap="none" lIns="85519" tIns="42760" rIns="85519" bIns="42760"/>
          <a:lstStyle/>
          <a:p>
            <a:pPr algn="l" defTabSz="868872" eaLnBrk="1" fontAlgn="auto" hangingPunct="1">
              <a:spcBef>
                <a:spcPts val="0"/>
              </a:spcBef>
              <a:spcAft>
                <a:spcPts val="0"/>
              </a:spcAft>
            </a:pPr>
            <a:r>
              <a:rPr kumimoji="0" lang="en-US" sz="1700" dirty="0" smtClean="0">
                <a:solidFill>
                  <a:prstClr val="black"/>
                </a:solidFill>
                <a:latin typeface="Arial"/>
              </a:rPr>
              <a:t>Small changes</a:t>
            </a:r>
            <a:endParaRPr kumimoji="0" sz="1700" dirty="0">
              <a:solidFill>
                <a:prstClr val="black"/>
              </a:solidFill>
              <a:latin typeface="Arial"/>
            </a:endParaRPr>
          </a:p>
        </p:txBody>
      </p:sp>
    </p:spTree>
    <p:extLst>
      <p:ext uri="{BB962C8B-B14F-4D97-AF65-F5344CB8AC3E}">
        <p14:creationId xmlns:p14="http://schemas.microsoft.com/office/powerpoint/2010/main" val="3523265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Ensemble methods</a:t>
            </a:r>
            <a:endParaRPr kumimoji="0" lang="en-US" sz="2400" b="1" dirty="0">
              <a:solidFill>
                <a:srgbClr val="FFFFFF"/>
              </a:solidFill>
              <a:latin typeface="Trebuchet MS"/>
            </a:endParaRPr>
          </a:p>
        </p:txBody>
      </p:sp>
      <p:sp>
        <p:nvSpPr>
          <p:cNvPr id="2" name="QuadreDeText 1"/>
          <p:cNvSpPr txBox="1"/>
          <p:nvPr/>
        </p:nvSpPr>
        <p:spPr>
          <a:xfrm>
            <a:off x="862106" y="5250111"/>
            <a:ext cx="8172396" cy="923312"/>
          </a:xfrm>
          <a:prstGeom prst="rect">
            <a:avLst/>
          </a:prstGeom>
          <a:noFill/>
        </p:spPr>
        <p:txBody>
          <a:bodyPr wrap="none" lIns="91423" tIns="45711" rIns="91423" bIns="45711" rtlCol="0">
            <a:spAutoFit/>
          </a:bodyPr>
          <a:lstStyle/>
          <a:p>
            <a:pPr algn="l" eaLnBrk="1" fontAlgn="auto" hangingPunct="1">
              <a:spcBef>
                <a:spcPts val="0"/>
              </a:spcBef>
              <a:spcAft>
                <a:spcPts val="0"/>
              </a:spcAft>
            </a:pPr>
            <a:r>
              <a:rPr kumimoji="0" lang="en-US" sz="1800" dirty="0" smtClean="0">
                <a:solidFill>
                  <a:srgbClr val="000000"/>
                </a:solidFill>
                <a:latin typeface="Trebuchet MS"/>
              </a:rPr>
              <a:t>Possible solutions for a suitable data interpolation in the FE domain:</a:t>
            </a:r>
          </a:p>
          <a:p>
            <a:pPr marL="285696" indent="-285696" algn="l" eaLnBrk="1" fontAlgn="auto" hangingPunct="1">
              <a:spcBef>
                <a:spcPts val="0"/>
              </a:spcBef>
              <a:spcAft>
                <a:spcPts val="0"/>
              </a:spcAft>
              <a:buFont typeface="Wingdings" pitchFamily="2" charset="2"/>
              <a:buChar char="§"/>
            </a:pPr>
            <a:r>
              <a:rPr kumimoji="0" lang="en-US" sz="1800" dirty="0" smtClean="0">
                <a:solidFill>
                  <a:srgbClr val="000000"/>
                </a:solidFill>
                <a:latin typeface="Trebuchet MS"/>
              </a:rPr>
              <a:t>Given a point of FE domain, find the closest one in HARMONIE domain grid</a:t>
            </a:r>
          </a:p>
          <a:p>
            <a:pPr marL="285696" indent="-285696" algn="l" eaLnBrk="1" fontAlgn="auto" hangingPunct="1">
              <a:spcBef>
                <a:spcPts val="0"/>
              </a:spcBef>
              <a:spcAft>
                <a:spcPts val="0"/>
              </a:spcAft>
              <a:buFont typeface="Wingdings" pitchFamily="2" charset="2"/>
              <a:buChar char="§"/>
            </a:pPr>
            <a:r>
              <a:rPr kumimoji="0" lang="en-US" sz="1800" dirty="0" smtClean="0">
                <a:solidFill>
                  <a:srgbClr val="000000"/>
                </a:solidFill>
                <a:latin typeface="Trebuchet MS"/>
              </a:rPr>
              <a:t>Other possibilities can be considered</a:t>
            </a:r>
            <a:endParaRPr kumimoji="0" lang="en-US" sz="1800" dirty="0">
              <a:solidFill>
                <a:srgbClr val="000000"/>
              </a:solidFill>
              <a:latin typeface="Trebuchet MS"/>
            </a:endParaRPr>
          </a:p>
        </p:txBody>
      </p:sp>
      <p:pic>
        <p:nvPicPr>
          <p:cNvPr id="19" name="Picture 4"/>
          <p:cNvPicPr>
            <a:picLocks noChangeAspect="1" noChangeArrowheads="1"/>
          </p:cNvPicPr>
          <p:nvPr/>
        </p:nvPicPr>
        <p:blipFill>
          <a:blip r:embed="rId3" cstate="print"/>
          <a:srcRect b="21278"/>
          <a:stretch>
            <a:fillRect/>
          </a:stretch>
        </p:blipFill>
        <p:spPr bwMode="auto">
          <a:xfrm>
            <a:off x="1138241" y="1523748"/>
            <a:ext cx="7662860" cy="3187954"/>
          </a:xfrm>
          <a:prstGeom prst="rect">
            <a:avLst/>
          </a:prstGeom>
          <a:noFill/>
          <a:ln w="9525">
            <a:noFill/>
            <a:miter lim="800000"/>
            <a:headEnd/>
            <a:tailEnd/>
          </a:ln>
        </p:spPr>
      </p:pic>
      <p:sp>
        <p:nvSpPr>
          <p:cNvPr id="20" name="Text Box 13"/>
          <p:cNvSpPr txBox="1">
            <a:spLocks noChangeArrowheads="1"/>
          </p:cNvSpPr>
          <p:nvPr/>
        </p:nvSpPr>
        <p:spPr bwMode="auto">
          <a:xfrm>
            <a:off x="1584329" y="4652968"/>
            <a:ext cx="3013071" cy="400063"/>
          </a:xfrm>
          <a:prstGeom prst="rect">
            <a:avLst/>
          </a:prstGeom>
          <a:noFill/>
          <a:ln w="9525">
            <a:noFill/>
            <a:miter lim="800000"/>
            <a:headEnd/>
            <a:tailEnd/>
          </a:ln>
        </p:spPr>
        <p:txBody>
          <a:bodyPr wrap="square" lIns="91393" tIns="45697" rIns="91393" bIns="45697">
            <a:spAutoFit/>
          </a:bodyPr>
          <a:lstStyle/>
          <a:p>
            <a:pPr>
              <a:spcBef>
                <a:spcPct val="50000"/>
              </a:spcBef>
            </a:pPr>
            <a:r>
              <a:rPr lang="en-US" sz="2000" dirty="0" smtClean="0">
                <a:solidFill>
                  <a:srgbClr val="000000"/>
                </a:solidFill>
                <a:latin typeface="Trebuchet MS" pitchFamily="34" charset="0"/>
                <a:ea typeface="ＭＳ Ｐゴシック"/>
                <a:cs typeface="ＭＳ Ｐゴシック"/>
              </a:rPr>
              <a:t>HARMONIE FD domain</a:t>
            </a:r>
          </a:p>
        </p:txBody>
      </p:sp>
      <p:sp>
        <p:nvSpPr>
          <p:cNvPr id="21" name="Text Box 14"/>
          <p:cNvSpPr txBox="1">
            <a:spLocks noChangeArrowheads="1"/>
          </p:cNvSpPr>
          <p:nvPr/>
        </p:nvSpPr>
        <p:spPr bwMode="auto">
          <a:xfrm>
            <a:off x="5786438" y="4662492"/>
            <a:ext cx="2443162" cy="415452"/>
          </a:xfrm>
          <a:prstGeom prst="rect">
            <a:avLst/>
          </a:prstGeom>
          <a:noFill/>
          <a:ln w="9525">
            <a:noFill/>
            <a:miter lim="800000"/>
            <a:headEnd/>
            <a:tailEnd/>
          </a:ln>
        </p:spPr>
        <p:txBody>
          <a:bodyPr wrap="square" lIns="91393" tIns="45697" rIns="91393" bIns="45697">
            <a:spAutoFit/>
          </a:bodyPr>
          <a:lstStyle/>
          <a:p>
            <a:pPr>
              <a:spcBef>
                <a:spcPct val="50000"/>
              </a:spcBef>
            </a:pPr>
            <a:r>
              <a:rPr lang="es-ES" sz="2000" dirty="0" smtClean="0">
                <a:solidFill>
                  <a:srgbClr val="000000"/>
                </a:solidFill>
                <a:latin typeface="Trebuchet MS" pitchFamily="34" charset="0"/>
                <a:ea typeface="ＭＳ Ｐゴシック"/>
                <a:cs typeface="ＭＳ Ｐゴシック"/>
              </a:rPr>
              <a:t>FE </a:t>
            </a:r>
            <a:r>
              <a:rPr lang="en-US" sz="2000" dirty="0" smtClean="0">
                <a:solidFill>
                  <a:srgbClr val="000000"/>
                </a:solidFill>
                <a:latin typeface="Trebuchet MS" pitchFamily="34" charset="0"/>
                <a:ea typeface="ＭＳ Ｐゴシック"/>
                <a:cs typeface="ＭＳ Ｐゴシック"/>
              </a:rPr>
              <a:t>domain</a:t>
            </a:r>
          </a:p>
        </p:txBody>
      </p:sp>
    </p:spTree>
    <p:extLst>
      <p:ext uri="{BB962C8B-B14F-4D97-AF65-F5344CB8AC3E}">
        <p14:creationId xmlns:p14="http://schemas.microsoft.com/office/powerpoint/2010/main" val="40357120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Ensemble methods</a:t>
            </a:r>
            <a:endParaRPr kumimoji="0" lang="en-US" sz="2400" b="1" dirty="0">
              <a:solidFill>
                <a:srgbClr val="FFFFFF"/>
              </a:solidFill>
              <a:latin typeface="Trebuchet MS"/>
            </a:endParaRPr>
          </a:p>
        </p:txBody>
      </p:sp>
      <p:sp>
        <p:nvSpPr>
          <p:cNvPr id="7" name="2 Marcador de contenido"/>
          <p:cNvSpPr txBox="1">
            <a:spLocks/>
          </p:cNvSpPr>
          <p:nvPr/>
        </p:nvSpPr>
        <p:spPr>
          <a:xfrm>
            <a:off x="30925" y="1412874"/>
            <a:ext cx="9875075" cy="5219573"/>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 typeface="Wingdings" pitchFamily="2" charset="2"/>
              <a:buNone/>
              <a:defRPr/>
            </a:pPr>
            <a:r>
              <a:rPr lang="en-US" sz="2400" b="1" dirty="0" smtClean="0"/>
              <a:t>Ensemble method proposal</a:t>
            </a:r>
          </a:p>
          <a:p>
            <a:pPr>
              <a:defRPr/>
            </a:pPr>
            <a:r>
              <a:rPr lang="en-US" sz="2400" dirty="0" smtClean="0"/>
              <a:t>Perturbation</a:t>
            </a:r>
          </a:p>
          <a:p>
            <a:pPr lvl="1">
              <a:buFont typeface="Arial" charset="0"/>
              <a:buChar char="•"/>
              <a:defRPr/>
            </a:pPr>
            <a:r>
              <a:rPr lang="en-US" sz="2400" dirty="0" smtClean="0"/>
              <a:t>Calibrated parameters</a:t>
            </a:r>
          </a:p>
          <a:p>
            <a:pPr lvl="1">
              <a:buFont typeface="Arial" charset="0"/>
              <a:buChar char="•"/>
              <a:defRPr/>
            </a:pPr>
            <a:r>
              <a:rPr lang="en-US" sz="2400" dirty="0" smtClean="0"/>
              <a:t>HARMONIE forecast velocity</a:t>
            </a:r>
            <a:endParaRPr lang="en-US" sz="2400" dirty="0" smtClean="0"/>
          </a:p>
          <a:p>
            <a:pPr>
              <a:defRPr/>
            </a:pPr>
            <a:r>
              <a:rPr lang="en-US" sz="2400" dirty="0" smtClean="0"/>
              <a:t>Models</a:t>
            </a:r>
          </a:p>
          <a:p>
            <a:pPr lvl="1">
              <a:buFont typeface="Arial" charset="0"/>
              <a:buChar char="•"/>
              <a:defRPr/>
            </a:pPr>
            <a:r>
              <a:rPr lang="en-US" sz="2400" dirty="0" smtClean="0"/>
              <a:t>Log-linear interpolation</a:t>
            </a:r>
          </a:p>
          <a:p>
            <a:pPr lvl="1">
              <a:buFont typeface="Arial" charset="0"/>
              <a:buChar char="•"/>
              <a:defRPr/>
            </a:pPr>
            <a:r>
              <a:rPr lang="en-US" sz="2400" dirty="0" smtClean="0"/>
              <a:t>HARMONIE-FEM interpolation</a:t>
            </a:r>
          </a:p>
        </p:txBody>
      </p:sp>
    </p:spTree>
    <p:extLst>
      <p:ext uri="{BB962C8B-B14F-4D97-AF65-F5344CB8AC3E}">
        <p14:creationId xmlns:p14="http://schemas.microsoft.com/office/powerpoint/2010/main" val="234927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908" name="Rectangle 28"/>
          <p:cNvSpPr>
            <a:spLocks noGrp="1" noChangeArrowheads="1"/>
          </p:cNvSpPr>
          <p:nvPr>
            <p:ph type="title"/>
          </p:nvPr>
        </p:nvSpPr>
        <p:spPr>
          <a:xfrm>
            <a:off x="468315" y="115888"/>
            <a:ext cx="6769100" cy="576262"/>
          </a:xfrm>
          <a:noFill/>
          <a:ln/>
        </p:spPr>
        <p:txBody>
          <a:bodyPr/>
          <a:lstStyle/>
          <a:p>
            <a:r>
              <a:rPr lang="en-US" dirty="0" smtClean="0"/>
              <a:t>Motivation</a:t>
            </a:r>
            <a:endParaRPr lang="en-US" dirty="0"/>
          </a:p>
        </p:txBody>
      </p:sp>
      <p:sp>
        <p:nvSpPr>
          <p:cNvPr id="8" name="2 Marcador de contenido"/>
          <p:cNvSpPr txBox="1">
            <a:spLocks/>
          </p:cNvSpPr>
          <p:nvPr/>
        </p:nvSpPr>
        <p:spPr>
          <a:xfrm>
            <a:off x="207264" y="1530350"/>
            <a:ext cx="9497567" cy="5062538"/>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Wind farm energy</a:t>
            </a:r>
          </a:p>
          <a:p>
            <a:r>
              <a:rPr lang="en-US" sz="3200" dirty="0" smtClean="0"/>
              <a:t>Air quality</a:t>
            </a:r>
          </a:p>
          <a:p>
            <a:r>
              <a:rPr lang="en-US" sz="3200" dirty="0" smtClean="0"/>
              <a:t>Etc.</a:t>
            </a:r>
            <a:endParaRPr lang="en-US" sz="3200" dirty="0" smtClean="0"/>
          </a:p>
        </p:txBody>
      </p:sp>
      <p:pic>
        <p:nvPicPr>
          <p:cNvPr id="9" name="Picture 18" descr="http://www.zonu.com/images/0X0/2010-10-13-12252/Imagen-foto-satelite-de-la-Isla-Gran-Can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77" y="3265551"/>
            <a:ext cx="51323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5138" name="Picture 2" descr="http://fotos01.laprovincia.es/fotos/noticias/318x200/2012-02-10_IMG_2012-02-03_00.50.12__6057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263" y="1819973"/>
            <a:ext cx="302895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5" cstate="print"/>
          <a:srcRect l="5936" t="5513" r="5776" b="4753"/>
          <a:stretch>
            <a:fillRect/>
          </a:stretch>
        </p:blipFill>
        <p:spPr bwMode="auto">
          <a:xfrm>
            <a:off x="6956048" y="4458800"/>
            <a:ext cx="1435096" cy="1644095"/>
          </a:xfrm>
          <a:prstGeom prst="rect">
            <a:avLst/>
          </a:prstGeom>
          <a:noFill/>
          <a:ln w="57150" algn="ctr">
            <a:noFill/>
            <a:miter lim="800000"/>
            <a:headEnd/>
            <a:tailEnd/>
          </a:ln>
        </p:spPr>
      </p:pic>
    </p:spTree>
    <p:extLst>
      <p:ext uri="{BB962C8B-B14F-4D97-AF65-F5344CB8AC3E}">
        <p14:creationId xmlns:p14="http://schemas.microsoft.com/office/powerpoint/2010/main" val="12724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Ensemble methods</a:t>
            </a:r>
            <a:endParaRPr kumimoji="0" lang="en-US" sz="2400" b="1" dirty="0">
              <a:solidFill>
                <a:srgbClr val="FFFFFF"/>
              </a:solidFill>
              <a:latin typeface="Trebuchet MS"/>
            </a:endParaRPr>
          </a:p>
        </p:txBody>
      </p:sp>
      <p:pic>
        <p:nvPicPr>
          <p:cNvPr id="2" name="Imat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272" y="1675637"/>
            <a:ext cx="8090464" cy="4546707"/>
          </a:xfrm>
          <a:prstGeom prst="rect">
            <a:avLst/>
          </a:prstGeom>
        </p:spPr>
      </p:pic>
    </p:spTree>
    <p:extLst>
      <p:ext uri="{BB962C8B-B14F-4D97-AF65-F5344CB8AC3E}">
        <p14:creationId xmlns:p14="http://schemas.microsoft.com/office/powerpoint/2010/main" val="44490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Conclusions</a:t>
            </a:r>
            <a:endParaRPr kumimoji="0" lang="en-US" sz="2400" b="1" dirty="0">
              <a:solidFill>
                <a:srgbClr val="FFFFFF"/>
              </a:solidFill>
              <a:latin typeface="Trebuchet MS"/>
            </a:endParaRPr>
          </a:p>
        </p:txBody>
      </p:sp>
      <p:sp>
        <p:nvSpPr>
          <p:cNvPr id="7" name="2 Marcador de contenido"/>
          <p:cNvSpPr txBox="1">
            <a:spLocks/>
          </p:cNvSpPr>
          <p:nvPr/>
        </p:nvSpPr>
        <p:spPr>
          <a:xfrm>
            <a:off x="30925" y="1412874"/>
            <a:ext cx="9875075" cy="5219573"/>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a:defRPr/>
            </a:pPr>
            <a:r>
              <a:rPr lang="en-US" sz="2400" dirty="0" smtClean="0"/>
              <a:t>Necessity of a terrain adapted mesh</a:t>
            </a:r>
          </a:p>
          <a:p>
            <a:pPr>
              <a:defRPr/>
            </a:pPr>
            <a:endParaRPr lang="en-US" sz="2400" dirty="0" smtClean="0"/>
          </a:p>
          <a:p>
            <a:pPr>
              <a:defRPr/>
            </a:pPr>
            <a:r>
              <a:rPr lang="en-US" sz="2400" dirty="0" smtClean="0"/>
              <a:t>Local wind field in conjunction with HARMONIE is valid to predict wind velocities</a:t>
            </a:r>
          </a:p>
          <a:p>
            <a:pPr>
              <a:defRPr/>
            </a:pPr>
            <a:endParaRPr lang="en-US" sz="2400" dirty="0" smtClean="0"/>
          </a:p>
          <a:p>
            <a:pPr>
              <a:defRPr/>
            </a:pPr>
            <a:r>
              <a:rPr lang="en-US" sz="2400" dirty="0" smtClean="0"/>
              <a:t>Ensemble methods provide a promising framework to deal with uncertainties</a:t>
            </a:r>
            <a:endParaRPr lang="en-US" sz="2400" dirty="0" smtClean="0"/>
          </a:p>
        </p:txBody>
      </p:sp>
    </p:spTree>
    <p:extLst>
      <p:ext uri="{BB962C8B-B14F-4D97-AF65-F5344CB8AC3E}">
        <p14:creationId xmlns:p14="http://schemas.microsoft.com/office/powerpoint/2010/main" val="594698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endParaRPr kumimoji="0" lang="en-US" sz="2400" b="1" dirty="0">
              <a:solidFill>
                <a:srgbClr val="FFFFFF"/>
              </a:solidFill>
              <a:latin typeface="Trebuchet MS"/>
            </a:endParaRPr>
          </a:p>
        </p:txBody>
      </p:sp>
      <p:sp>
        <p:nvSpPr>
          <p:cNvPr id="7" name="2 Marcador de contenido"/>
          <p:cNvSpPr txBox="1">
            <a:spLocks/>
          </p:cNvSpPr>
          <p:nvPr/>
        </p:nvSpPr>
        <p:spPr>
          <a:xfrm>
            <a:off x="738062" y="3497707"/>
            <a:ext cx="8430322" cy="830454"/>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buNone/>
              <a:defRPr/>
            </a:pPr>
            <a:r>
              <a:rPr lang="en-US" sz="4800" dirty="0" smtClean="0"/>
              <a:t>Thank you for your attention</a:t>
            </a:r>
            <a:endParaRPr lang="en-US" sz="4800" dirty="0" smtClean="0"/>
          </a:p>
        </p:txBody>
      </p:sp>
    </p:spTree>
    <p:extLst>
      <p:ext uri="{BB962C8B-B14F-4D97-AF65-F5344CB8AC3E}">
        <p14:creationId xmlns:p14="http://schemas.microsoft.com/office/powerpoint/2010/main" val="384017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68319" y="620714"/>
            <a:ext cx="2120999"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HARMONIE model</a:t>
            </a:r>
            <a:endParaRPr kumimoji="0" lang="en-US" sz="1800" dirty="0">
              <a:solidFill>
                <a:srgbClr val="C8C8C8"/>
              </a:solidFill>
              <a:latin typeface="Arial" charset="0"/>
            </a:endParaRPr>
          </a:p>
        </p:txBody>
      </p:sp>
      <p:sp>
        <p:nvSpPr>
          <p:cNvPr id="12" name="Rectangle 14"/>
          <p:cNvSpPr>
            <a:spLocks noChangeArrowheads="1"/>
          </p:cNvSpPr>
          <p:nvPr/>
        </p:nvSpPr>
        <p:spPr bwMode="auto">
          <a:xfrm>
            <a:off x="468323"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a:rPr>
              <a:t>Motivation</a:t>
            </a:r>
            <a:endParaRPr kumimoji="0" lang="en-US" sz="2400" b="1" dirty="0">
              <a:solidFill>
                <a:srgbClr val="FFFFFF"/>
              </a:solidFill>
              <a:latin typeface="Trebuchet MS"/>
            </a:endParaRPr>
          </a:p>
        </p:txBody>
      </p:sp>
      <p:sp>
        <p:nvSpPr>
          <p:cNvPr id="2" name="QuadreDeText 1"/>
          <p:cNvSpPr txBox="1"/>
          <p:nvPr/>
        </p:nvSpPr>
        <p:spPr>
          <a:xfrm>
            <a:off x="116465" y="1556794"/>
            <a:ext cx="6263219" cy="3139303"/>
          </a:xfrm>
          <a:prstGeom prst="rect">
            <a:avLst/>
          </a:prstGeom>
          <a:noFill/>
        </p:spPr>
        <p:txBody>
          <a:bodyPr wrap="none" lIns="91423" tIns="45711" rIns="91423" bIns="45711" rtlCol="0">
            <a:spAutoFit/>
          </a:bodyPr>
          <a:lstStyle/>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Non-hydrostatic meteorological </a:t>
            </a:r>
            <a:r>
              <a:rPr kumimoji="0" lang="en-US" sz="1800" dirty="0" smtClean="0">
                <a:solidFill>
                  <a:srgbClr val="000000"/>
                </a:solidFill>
                <a:latin typeface="Trebuchet MS"/>
              </a:rPr>
              <a:t>model</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From </a:t>
            </a:r>
            <a:r>
              <a:rPr kumimoji="0" lang="en-US" sz="1800" dirty="0" smtClean="0">
                <a:solidFill>
                  <a:srgbClr val="000000"/>
                </a:solidFill>
                <a:latin typeface="Trebuchet MS"/>
              </a:rPr>
              <a:t>large scale to 1km or less scale (under developed)</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Different models in different scales</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Assimilation data system</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Run by AEMET </a:t>
            </a:r>
            <a:r>
              <a:rPr kumimoji="0" lang="en-US" sz="1800" dirty="0" smtClean="0">
                <a:solidFill>
                  <a:srgbClr val="000000"/>
                </a:solidFill>
                <a:latin typeface="Trebuchet MS"/>
              </a:rPr>
              <a:t>daily</a:t>
            </a: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24 hours simulation data</a:t>
            </a: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p:txBody>
      </p:sp>
      <p:pic>
        <p:nvPicPr>
          <p:cNvPr id="1026" name="Picture 2" descr="Orografía del modelo HARMONIE sobre las islas Canarias a 2,5km de resolución 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003" y="2955721"/>
            <a:ext cx="5616624" cy="3032977"/>
          </a:xfrm>
          <a:prstGeom prst="rect">
            <a:avLst/>
          </a:prstGeom>
          <a:noFill/>
          <a:extLst>
            <a:ext uri="{909E8E84-426E-40DD-AFC4-6F175D3DCCD1}">
              <a14:hiddenFill xmlns:a14="http://schemas.microsoft.com/office/drawing/2010/main">
                <a:solidFill>
                  <a:srgbClr val="FFFFFF"/>
                </a:solidFill>
              </a14:hiddenFill>
            </a:ext>
          </a:extLst>
        </p:spPr>
      </p:pic>
      <p:sp>
        <p:nvSpPr>
          <p:cNvPr id="3" name="QuadreDeText 2"/>
          <p:cNvSpPr txBox="1"/>
          <p:nvPr/>
        </p:nvSpPr>
        <p:spPr>
          <a:xfrm>
            <a:off x="2996069" y="5959532"/>
            <a:ext cx="6891211" cy="646313"/>
          </a:xfrm>
          <a:prstGeom prst="rect">
            <a:avLst/>
          </a:prstGeom>
          <a:noFill/>
        </p:spPr>
        <p:txBody>
          <a:bodyPr wrap="none" lIns="91423" tIns="45711" rIns="91423" bIns="45711" rtlCol="0">
            <a:spAutoFit/>
          </a:bodyPr>
          <a:lstStyle/>
          <a:p>
            <a:pPr eaLnBrk="1" fontAlgn="auto" hangingPunct="1">
              <a:spcBef>
                <a:spcPts val="0"/>
              </a:spcBef>
              <a:spcAft>
                <a:spcPts val="0"/>
              </a:spcAft>
            </a:pPr>
            <a:r>
              <a:rPr kumimoji="0" lang="en-US" sz="1800" dirty="0" smtClean="0">
                <a:solidFill>
                  <a:srgbClr val="000000"/>
                </a:solidFill>
                <a:latin typeface="Trebuchet MS"/>
              </a:rPr>
              <a:t>HARMONIE on Canary islands </a:t>
            </a:r>
          </a:p>
          <a:p>
            <a:pPr eaLnBrk="1" fontAlgn="auto" hangingPunct="1">
              <a:spcBef>
                <a:spcPts val="0"/>
              </a:spcBef>
              <a:spcAft>
                <a:spcPts val="0"/>
              </a:spcAft>
            </a:pPr>
            <a:r>
              <a:rPr kumimoji="0" lang="en-US" sz="1800" dirty="0" smtClean="0">
                <a:solidFill>
                  <a:srgbClr val="000000"/>
                </a:solidFill>
                <a:latin typeface="Trebuchet MS"/>
              </a:rPr>
              <a:t>(http://www.aemet.es/ca/idi/prediccion/prediccion_numerica)</a:t>
            </a:r>
            <a:endParaRPr kumimoji="0" lang="en-US" sz="1800" dirty="0">
              <a:solidFill>
                <a:srgbClr val="000000"/>
              </a:solidFill>
              <a:latin typeface="Trebuchet MS"/>
            </a:endParaRPr>
          </a:p>
        </p:txBody>
      </p:sp>
    </p:spTree>
    <p:extLst>
      <p:ext uri="{BB962C8B-B14F-4D97-AF65-F5344CB8AC3E}">
        <p14:creationId xmlns:p14="http://schemas.microsoft.com/office/powerpoint/2010/main" val="110503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8"/>
          <p:cNvSpPr>
            <a:spLocks noGrp="1" noChangeArrowheads="1"/>
          </p:cNvSpPr>
          <p:nvPr>
            <p:ph type="title"/>
          </p:nvPr>
        </p:nvSpPr>
        <p:spPr>
          <a:xfrm>
            <a:off x="468315" y="115888"/>
            <a:ext cx="6769100" cy="576262"/>
          </a:xfrm>
          <a:noFill/>
          <a:ln/>
        </p:spPr>
        <p:txBody>
          <a:bodyPr/>
          <a:lstStyle/>
          <a:p>
            <a:r>
              <a:rPr lang="en-US" dirty="0" smtClean="0"/>
              <a:t>Motivation</a:t>
            </a:r>
            <a:endParaRPr lang="en-US" dirty="0"/>
          </a:p>
        </p:txBody>
      </p:sp>
      <p:sp>
        <p:nvSpPr>
          <p:cNvPr id="20" name="Rectangle 29"/>
          <p:cNvSpPr>
            <a:spLocks noChangeArrowheads="1"/>
          </p:cNvSpPr>
          <p:nvPr/>
        </p:nvSpPr>
        <p:spPr bwMode="auto">
          <a:xfrm>
            <a:off x="468317" y="620714"/>
            <a:ext cx="215947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Ensemble methods</a:t>
            </a:r>
          </a:p>
        </p:txBody>
      </p:sp>
      <p:sp>
        <p:nvSpPr>
          <p:cNvPr id="5" name="2 Marcador de contenido"/>
          <p:cNvSpPr txBox="1">
            <a:spLocks/>
          </p:cNvSpPr>
          <p:nvPr/>
        </p:nvSpPr>
        <p:spPr>
          <a:xfrm>
            <a:off x="207264" y="1530350"/>
            <a:ext cx="9497567" cy="5062538"/>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Ensemble methods are used to deal with uncertainties</a:t>
            </a:r>
          </a:p>
          <a:p>
            <a:r>
              <a:rPr lang="en-US" sz="3200" dirty="0" smtClean="0"/>
              <a:t>Several </a:t>
            </a:r>
            <a:r>
              <a:rPr lang="en-US" sz="3200" dirty="0" smtClean="0"/>
              <a:t>simulations</a:t>
            </a:r>
          </a:p>
          <a:p>
            <a:pPr lvl="1"/>
            <a:r>
              <a:rPr lang="en-US" sz="3200" dirty="0" smtClean="0"/>
              <a:t>Initial/Boundary conditions </a:t>
            </a:r>
            <a:r>
              <a:rPr lang="en-US" sz="3200" dirty="0" smtClean="0"/>
              <a:t>perturbation</a:t>
            </a:r>
          </a:p>
          <a:p>
            <a:pPr lvl="1"/>
            <a:r>
              <a:rPr lang="en-US" sz="3200" dirty="0" smtClean="0"/>
              <a:t>Physical parameters perturbation</a:t>
            </a:r>
            <a:endParaRPr lang="en-US" sz="3200" dirty="0" smtClean="0"/>
          </a:p>
          <a:p>
            <a:pPr lvl="1"/>
            <a:r>
              <a:rPr lang="en-US" sz="3200" dirty="0" smtClean="0"/>
              <a:t>Selected models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8"/>
          <p:cNvSpPr>
            <a:spLocks noGrp="1" noChangeArrowheads="1"/>
          </p:cNvSpPr>
          <p:nvPr>
            <p:ph type="title"/>
          </p:nvPr>
        </p:nvSpPr>
        <p:spPr>
          <a:xfrm>
            <a:off x="468315" y="115888"/>
            <a:ext cx="6769100" cy="576262"/>
          </a:xfrm>
          <a:noFill/>
          <a:ln/>
        </p:spPr>
        <p:txBody>
          <a:bodyPr/>
          <a:lstStyle/>
          <a:p>
            <a:r>
              <a:rPr lang="en-US" dirty="0" smtClean="0"/>
              <a:t>Motivation</a:t>
            </a:r>
            <a:endParaRPr lang="en-US" dirty="0"/>
          </a:p>
        </p:txBody>
      </p:sp>
      <p:sp>
        <p:nvSpPr>
          <p:cNvPr id="20" name="Rectangle 29"/>
          <p:cNvSpPr>
            <a:spLocks noChangeArrowheads="1"/>
          </p:cNvSpPr>
          <p:nvPr/>
        </p:nvSpPr>
        <p:spPr bwMode="auto">
          <a:xfrm>
            <a:off x="468317" y="620714"/>
            <a:ext cx="215947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Ensemble methods</a:t>
            </a:r>
          </a:p>
        </p:txBody>
      </p:sp>
      <p:sp>
        <p:nvSpPr>
          <p:cNvPr id="5" name="2 Marcador de contenido"/>
          <p:cNvSpPr txBox="1">
            <a:spLocks/>
          </p:cNvSpPr>
          <p:nvPr/>
        </p:nvSpPr>
        <p:spPr>
          <a:xfrm>
            <a:off x="207264" y="1530350"/>
            <a:ext cx="9497567" cy="5062538"/>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Ensemble methods are used to deal with uncertainties</a:t>
            </a:r>
          </a:p>
          <a:p>
            <a:r>
              <a:rPr lang="en-US" sz="3200" dirty="0" smtClean="0"/>
              <a:t>Several simulations</a:t>
            </a:r>
          </a:p>
          <a:p>
            <a:pPr lvl="1"/>
            <a:r>
              <a:rPr lang="en-US" sz="3200" dirty="0" smtClean="0"/>
              <a:t>Initial/Boundary conditions </a:t>
            </a:r>
            <a:r>
              <a:rPr lang="en-US" sz="3200" dirty="0" smtClean="0"/>
              <a:t>perturbation</a:t>
            </a:r>
          </a:p>
          <a:p>
            <a:pPr lvl="1"/>
            <a:r>
              <a:rPr lang="en-US" sz="3200" dirty="0"/>
              <a:t>Physical parameters </a:t>
            </a:r>
            <a:r>
              <a:rPr lang="en-US" sz="3200" dirty="0" smtClean="0"/>
              <a:t>perturbation</a:t>
            </a:r>
            <a:endParaRPr lang="en-US" sz="3200" dirty="0" smtClean="0"/>
          </a:p>
          <a:p>
            <a:pPr lvl="1"/>
            <a:r>
              <a:rPr lang="en-US" sz="3200" dirty="0" smtClean="0"/>
              <a:t>Selected models</a:t>
            </a:r>
          </a:p>
          <a:p>
            <a:r>
              <a:rPr lang="en-US" sz="3200" dirty="0" smtClean="0"/>
              <a:t>80</a:t>
            </a:r>
            <a:r>
              <a:rPr lang="en-US" sz="3200" dirty="0" smtClean="0"/>
              <a:t>% rain probability </a:t>
            </a:r>
            <a:r>
              <a:rPr lang="en-US" sz="3200" dirty="0" smtClean="0">
                <a:sym typeface="Wingdings" pitchFamily="2" charset="2"/>
              </a:rPr>
              <a:t> 80% of </a:t>
            </a:r>
            <a:r>
              <a:rPr lang="en-US" sz="3200" dirty="0" smtClean="0">
                <a:sym typeface="Wingdings" pitchFamily="2" charset="2"/>
              </a:rPr>
              <a:t>simulations</a:t>
            </a:r>
            <a:endParaRPr lang="en-US" sz="3200" dirty="0" smtClean="0">
              <a:sym typeface="Wingdings" pitchFamily="2" charset="2"/>
            </a:endParaRPr>
          </a:p>
          <a:p>
            <a:pPr marL="0" indent="0">
              <a:buNone/>
            </a:pPr>
            <a:r>
              <a:rPr lang="en-US" sz="3200" dirty="0">
                <a:sym typeface="Wingdings" pitchFamily="2" charset="2"/>
              </a:rPr>
              <a:t> </a:t>
            </a:r>
            <a:r>
              <a:rPr lang="en-US" sz="3200" dirty="0" smtClean="0">
                <a:sym typeface="Wingdings" pitchFamily="2" charset="2"/>
              </a:rPr>
              <a:t>                                        predict rain</a:t>
            </a:r>
            <a:endParaRPr lang="en-US" sz="3200" dirty="0" smtClean="0"/>
          </a:p>
          <a:p>
            <a:endParaRPr lang="en-US" sz="3200" dirty="0" smtClean="0"/>
          </a:p>
        </p:txBody>
      </p:sp>
    </p:spTree>
    <p:extLst>
      <p:ext uri="{BB962C8B-B14F-4D97-AF65-F5344CB8AC3E}">
        <p14:creationId xmlns:p14="http://schemas.microsoft.com/office/powerpoint/2010/main" val="101605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8"/>
          <p:cNvSpPr>
            <a:spLocks noGrp="1" noChangeArrowheads="1"/>
          </p:cNvSpPr>
          <p:nvPr>
            <p:ph type="title"/>
          </p:nvPr>
        </p:nvSpPr>
        <p:spPr>
          <a:xfrm>
            <a:off x="468315" y="115888"/>
            <a:ext cx="6769100" cy="576262"/>
          </a:xfrm>
          <a:noFill/>
          <a:ln/>
        </p:spPr>
        <p:txBody>
          <a:bodyPr/>
          <a:lstStyle/>
          <a:p>
            <a:r>
              <a:rPr lang="en-US" dirty="0" smtClean="0"/>
              <a:t>General algorithm</a:t>
            </a:r>
            <a:endParaRPr lang="en-US" dirty="0"/>
          </a:p>
        </p:txBody>
      </p:sp>
      <p:sp>
        <p:nvSpPr>
          <p:cNvPr id="12" name="2 Marcador de contenido"/>
          <p:cNvSpPr txBox="1">
            <a:spLocks/>
          </p:cNvSpPr>
          <p:nvPr/>
        </p:nvSpPr>
        <p:spPr>
          <a:xfrm>
            <a:off x="30925" y="1412874"/>
            <a:ext cx="9875075" cy="5219573"/>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lgn="ctr">
              <a:buFont typeface="Wingdings" pitchFamily="2" charset="2"/>
              <a:buNone/>
              <a:defRPr/>
            </a:pPr>
            <a:r>
              <a:rPr lang="en-US" sz="2400" b="1" dirty="0" smtClean="0"/>
              <a:t>Adaptive Finite Element Model</a:t>
            </a:r>
          </a:p>
          <a:p>
            <a:pPr>
              <a:defRPr/>
            </a:pPr>
            <a:r>
              <a:rPr lang="en-US" sz="2400" dirty="0" smtClean="0"/>
              <a:t>Construction of a tetrahedral mesh</a:t>
            </a:r>
          </a:p>
          <a:p>
            <a:pPr lvl="1">
              <a:buFont typeface="Arial" charset="0"/>
              <a:buChar char="•"/>
              <a:defRPr/>
            </a:pPr>
            <a:r>
              <a:rPr lang="en-US" sz="2400" dirty="0" smtClean="0"/>
              <a:t>Mesh adapted to the terrain using </a:t>
            </a:r>
            <a:r>
              <a:rPr lang="en-US" sz="2400" dirty="0" err="1" smtClean="0"/>
              <a:t>Meccano</a:t>
            </a:r>
            <a:r>
              <a:rPr lang="en-US" sz="2400" dirty="0" smtClean="0"/>
              <a:t> method</a:t>
            </a:r>
            <a:br>
              <a:rPr lang="en-US" sz="2400" dirty="0" smtClean="0"/>
            </a:br>
            <a:endParaRPr lang="en-US" sz="2400" dirty="0" smtClean="0"/>
          </a:p>
          <a:p>
            <a:pPr>
              <a:defRPr/>
            </a:pPr>
            <a:r>
              <a:rPr lang="en-US" sz="2400" dirty="0" smtClean="0"/>
              <a:t>Wind field modeling</a:t>
            </a:r>
          </a:p>
          <a:p>
            <a:pPr lvl="1">
              <a:buFont typeface="Arial" charset="0"/>
              <a:buChar char="•"/>
              <a:defRPr/>
            </a:pPr>
            <a:r>
              <a:rPr lang="en-US" sz="2400" dirty="0" smtClean="0"/>
              <a:t>Horizontal and vertical interpolation from HARMONIE data </a:t>
            </a:r>
          </a:p>
          <a:p>
            <a:pPr lvl="1">
              <a:buFont typeface="Arial" charset="0"/>
              <a:buChar char="•"/>
              <a:defRPr/>
            </a:pPr>
            <a:r>
              <a:rPr lang="en-US" sz="2400" dirty="0" smtClean="0"/>
              <a:t>Mass consistent computation</a:t>
            </a:r>
          </a:p>
          <a:p>
            <a:pPr lvl="1">
              <a:buFont typeface="Arial" charset="0"/>
              <a:buChar char="•"/>
              <a:defRPr/>
            </a:pPr>
            <a:r>
              <a:rPr lang="en-US" sz="2400" dirty="0" smtClean="0"/>
              <a:t>Calibration (Genetic Algorithms)</a:t>
            </a:r>
            <a:br>
              <a:rPr lang="en-US" sz="2400" dirty="0" smtClean="0"/>
            </a:br>
            <a:endParaRPr lang="en-US" sz="2400" dirty="0" smtClean="0"/>
          </a:p>
          <a:p>
            <a:pPr>
              <a:buFont typeface="Arial" charset="0"/>
              <a:buChar char="•"/>
              <a:defRPr/>
            </a:pPr>
            <a:r>
              <a:rPr lang="en-US" sz="2400" dirty="0" smtClean="0"/>
              <a:t>Ensemble method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The Adaptive Mesh</a:t>
            </a:r>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EndShow"/>
  <p:tag name="BRANCHTO" val="-3"/>
</p:tagLst>
</file>

<file path=ppt/theme/theme1.xml><?xml version="1.0" encoding="utf-8"?>
<a:theme xmlns:a="http://schemas.openxmlformats.org/drawingml/2006/main" name="1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41020</TotalTime>
  <Words>2468</Words>
  <Application>Microsoft Office PowerPoint</Application>
  <PresentationFormat>Paper A4 (210 x 297 mm)</PresentationFormat>
  <Paragraphs>330</Paragraphs>
  <Slides>42</Slides>
  <Notes>38</Notes>
  <HiddenSlides>0</HiddenSlides>
  <MMClips>0</MMClips>
  <ScaleCrop>false</ScaleCrop>
  <HeadingPairs>
    <vt:vector size="6" baseType="variant">
      <vt:variant>
        <vt:lpstr>Tema</vt:lpstr>
      </vt:variant>
      <vt:variant>
        <vt:i4>10</vt:i4>
      </vt:variant>
      <vt:variant>
        <vt:lpstr>Servidors OLE incrustats</vt:lpstr>
      </vt:variant>
      <vt:variant>
        <vt:i4>1</vt:i4>
      </vt:variant>
      <vt:variant>
        <vt:lpstr>Títols de les diapositives</vt:lpstr>
      </vt:variant>
      <vt:variant>
        <vt:i4>42</vt:i4>
      </vt:variant>
    </vt:vector>
  </HeadingPairs>
  <TitlesOfParts>
    <vt:vector size="53" baseType="lpstr">
      <vt:lpstr>1_Plantilla_IUSIANI</vt:lpstr>
      <vt:lpstr>7_Plantilla_IUSIANI</vt:lpstr>
      <vt:lpstr>12_Plantilla_IUSIANI</vt:lpstr>
      <vt:lpstr>4_Plantilla_IUSIANI</vt:lpstr>
      <vt:lpstr>10_Plantilla_IUSIANI</vt:lpstr>
      <vt:lpstr>1_Diseño predeterminado</vt:lpstr>
      <vt:lpstr>2_Plantilla_IUSIANI</vt:lpstr>
      <vt:lpstr>3_Plantilla_IUSIANI</vt:lpstr>
      <vt:lpstr>11_Plantilla_IUSIANI</vt:lpstr>
      <vt:lpstr>Office Theme</vt:lpstr>
      <vt:lpstr>Equation</vt:lpstr>
      <vt:lpstr>Presentació del PowerPoint</vt:lpstr>
      <vt:lpstr>Contents</vt:lpstr>
      <vt:lpstr>Motivation</vt:lpstr>
      <vt:lpstr>Motivation</vt:lpstr>
      <vt:lpstr>Presentació del PowerPoint</vt:lpstr>
      <vt:lpstr>Motivation</vt:lpstr>
      <vt:lpstr>Motivation</vt:lpstr>
      <vt:lpstr>General algorithm</vt:lpstr>
      <vt:lpstr>The Adaptive Mesh</vt:lpstr>
      <vt:lpstr>Presentació del PowerPoint</vt:lpstr>
      <vt:lpstr>Presentació del PowerPoint</vt:lpstr>
      <vt:lpstr>Presentació del PowerPoint</vt:lpstr>
      <vt:lpstr>The Wind Field Model</vt:lpstr>
      <vt:lpstr>Presentació del PowerPoint</vt:lpstr>
      <vt:lpstr>Presentació del PowerPoint</vt:lpstr>
      <vt:lpstr>Presentació del PowerPoint</vt:lpstr>
      <vt:lpstr>Presentació del PowerPoint</vt:lpstr>
      <vt:lpstr>Presentació del PowerPoint</vt:lpstr>
      <vt:lpstr>Presentació del PowerPoint</vt:lpstr>
      <vt:lpstr>The Results</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Ensemble method</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Universidad de Las Palmas de 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Larga sobre Generacion de Mallas 3-D</dc:title>
  <dc:creator>Rafael Montenegro Armas</dc:creator>
  <cp:lastModifiedBy>oliver</cp:lastModifiedBy>
  <cp:revision>2386</cp:revision>
  <cp:lastPrinted>2001-09-04T19:07:26Z</cp:lastPrinted>
  <dcterms:created xsi:type="dcterms:W3CDTF">1999-11-30T19:04:13Z</dcterms:created>
  <dcterms:modified xsi:type="dcterms:W3CDTF">2014-07-23T13:30:53Z</dcterms:modified>
</cp:coreProperties>
</file>