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8.xml" ContentType="application/vnd.openxmlformats-officedocument.presentationml.notesSlide+xml"/>
  <Override PartName="/ppt/embeddings/oleObject8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12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91716" r:id="rId1"/>
    <p:sldMasterId id="2147493282" r:id="rId2"/>
    <p:sldMasterId id="2147493309" r:id="rId3"/>
    <p:sldMasterId id="2147493323" r:id="rId4"/>
    <p:sldMasterId id="2147493337" r:id="rId5"/>
    <p:sldMasterId id="2147493350" r:id="rId6"/>
    <p:sldMasterId id="2147493441" r:id="rId7"/>
    <p:sldMasterId id="2147493556" r:id="rId8"/>
    <p:sldMasterId id="2147493569" r:id="rId9"/>
    <p:sldMasterId id="2147493608" r:id="rId10"/>
  </p:sldMasterIdLst>
  <p:notesMasterIdLst>
    <p:notesMasterId r:id="rId48"/>
  </p:notesMasterIdLst>
  <p:handoutMasterIdLst>
    <p:handoutMasterId r:id="rId49"/>
  </p:handoutMasterIdLst>
  <p:sldIdLst>
    <p:sldId id="1640" r:id="rId11"/>
    <p:sldId id="1530" r:id="rId12"/>
    <p:sldId id="1555" r:id="rId13"/>
    <p:sldId id="1353" r:id="rId14"/>
    <p:sldId id="1605" r:id="rId15"/>
    <p:sldId id="1604" r:id="rId16"/>
    <p:sldId id="1833" r:id="rId17"/>
    <p:sldId id="1516" r:id="rId18"/>
    <p:sldId id="1517" r:id="rId19"/>
    <p:sldId id="1518" r:id="rId20"/>
    <p:sldId id="1949" r:id="rId21"/>
    <p:sldId id="1997" r:id="rId22"/>
    <p:sldId id="1998" r:id="rId23"/>
    <p:sldId id="1841" r:id="rId24"/>
    <p:sldId id="1935" r:id="rId25"/>
    <p:sldId id="1996" r:id="rId26"/>
    <p:sldId id="1999" r:id="rId27"/>
    <p:sldId id="1893" r:id="rId28"/>
    <p:sldId id="1889" r:id="rId29"/>
    <p:sldId id="1890" r:id="rId30"/>
    <p:sldId id="2000" r:id="rId31"/>
    <p:sldId id="1896" r:id="rId32"/>
    <p:sldId id="1991" r:id="rId33"/>
    <p:sldId id="1993" r:id="rId34"/>
    <p:sldId id="1887" r:id="rId35"/>
    <p:sldId id="1898" r:id="rId36"/>
    <p:sldId id="1899" r:id="rId37"/>
    <p:sldId id="2001" r:id="rId38"/>
    <p:sldId id="1904" r:id="rId39"/>
    <p:sldId id="2006" r:id="rId40"/>
    <p:sldId id="2002" r:id="rId41"/>
    <p:sldId id="2003" r:id="rId42"/>
    <p:sldId id="2004" r:id="rId43"/>
    <p:sldId id="1902" r:id="rId44"/>
    <p:sldId id="2005" r:id="rId45"/>
    <p:sldId id="2007" r:id="rId46"/>
    <p:sldId id="1860" r:id="rId47"/>
  </p:sldIdLst>
  <p:sldSz cx="9906000" cy="6858000" type="A4"/>
  <p:notesSz cx="7099300" cy="10234613"/>
  <p:custDataLst>
    <p:tags r:id="rId51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6964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3928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0891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7855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4820" algn="l" defTabSz="913928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1787" algn="l" defTabSz="913928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198747" algn="l" defTabSz="913928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5711" algn="l" defTabSz="913928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FCFF"/>
    <a:srgbClr val="FF5F18"/>
    <a:srgbClr val="FF8F10"/>
    <a:srgbClr val="FF6F13"/>
    <a:srgbClr val="21FF85"/>
    <a:srgbClr val="FFDA79"/>
    <a:srgbClr val="FFC981"/>
    <a:srgbClr val="FFFCB1"/>
    <a:srgbClr val="120383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9" autoAdjust="0"/>
    <p:restoredTop sz="94707" autoAdjust="0"/>
  </p:normalViewPr>
  <p:slideViewPr>
    <p:cSldViewPr snapToGrid="0">
      <p:cViewPr varScale="1">
        <p:scale>
          <a:sx n="75" d="100"/>
          <a:sy n="75" d="100"/>
        </p:scale>
        <p:origin x="-920" y="-112"/>
      </p:cViewPr>
      <p:guideLst>
        <p:guide orient="horz" pos="1416"/>
        <p:guide pos="3120"/>
      </p:guideLst>
    </p:cSldViewPr>
  </p:slideViewPr>
  <p:outlineViewPr>
    <p:cViewPr>
      <p:scale>
        <a:sx n="33" d="100"/>
        <a:sy n="33" d="100"/>
      </p:scale>
      <p:origin x="0" y="210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622" y="-58"/>
      </p:cViewPr>
      <p:guideLst>
        <p:guide orient="horz" pos="3224"/>
        <p:guide pos="2237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50" Type="http://schemas.openxmlformats.org/officeDocument/2006/relationships/printerSettings" Target="printerSettings/printerSettings1.bin"/><Relationship Id="rId51" Type="http://schemas.openxmlformats.org/officeDocument/2006/relationships/tags" Target="tags/tag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452099-9459-C149-A378-4A7DEEAE8371}" type="doc">
      <dgm:prSet loTypeId="urn:microsoft.com/office/officeart/2005/8/layout/lProcess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873C89B-05C5-5144-82EF-A9D5486AE47D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xfrm>
          <a:off x="1085814" y="740623"/>
          <a:ext cx="3253501" cy="829378"/>
        </a:xfrm>
        <a:solidFill>
          <a:srgbClr val="4B89D0"/>
        </a:solidFill>
        <a:ln w="25400" cap="flat" cmpd="sng" algn="ctr">
          <a:solidFill>
            <a:srgbClr val="4B89D0">
              <a:shade val="5000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en-US" sz="1600" dirty="0" smtClean="0">
              <a:latin typeface="Calibri" pitchFamily="34" charset="0"/>
            </a:rPr>
            <a:t>Parameterization of the        solid surface</a:t>
          </a:r>
          <a:endParaRPr lang="en-US" sz="1600" dirty="0">
            <a:solidFill>
              <a:srgbClr val="FFFFFF"/>
            </a:solidFill>
            <a:latin typeface="Calibri" pitchFamily="34" charset="0"/>
            <a:ea typeface="+mn-ea"/>
            <a:cs typeface="+mn-cs"/>
          </a:endParaRPr>
        </a:p>
      </dgm:t>
    </dgm:pt>
    <dgm:pt modelId="{B45CFDAB-9B30-1B4D-967A-2CBA880A01F4}" type="parTrans" cxnId="{F1DC3BBC-0AF9-BF48-A884-627E9D8D93ED}">
      <dgm:prSet/>
      <dgm:spPr/>
      <dgm:t>
        <a:bodyPr/>
        <a:lstStyle/>
        <a:p>
          <a:endParaRPr lang="es-ES"/>
        </a:p>
      </dgm:t>
    </dgm:pt>
    <dgm:pt modelId="{970AB8C5-0A83-864D-ADFA-BE62AA5F01BF}" type="sibTrans" cxnId="{F1DC3BBC-0AF9-BF48-A884-627E9D8D93ED}">
      <dgm:prSet/>
      <dgm:spPr/>
      <dgm:t>
        <a:bodyPr/>
        <a:lstStyle/>
        <a:p>
          <a:endParaRPr lang="es-ES"/>
        </a:p>
      </dgm:t>
    </dgm:pt>
    <dgm:pt modelId="{F752F59E-CFFD-7B49-91A6-FEBECFCC98CF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xfrm>
          <a:off x="1112813" y="1660688"/>
          <a:ext cx="3161358" cy="647759"/>
        </a:xfrm>
        <a:solidFill>
          <a:srgbClr val="4B89D0"/>
        </a:solidFill>
        <a:ln w="25400" cap="flat" cmpd="sng" algn="ctr">
          <a:solidFill>
            <a:srgbClr val="4B89D0">
              <a:shade val="5000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en-US" sz="1600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Coarse tetrahedral mesh         of the meccano</a:t>
          </a:r>
          <a:endParaRPr lang="en-US" sz="1600" dirty="0">
            <a:solidFill>
              <a:srgbClr val="FFFFFF"/>
            </a:solidFill>
            <a:latin typeface="Calibri"/>
            <a:ea typeface="+mn-ea"/>
            <a:cs typeface="+mn-cs"/>
          </a:endParaRPr>
        </a:p>
      </dgm:t>
    </dgm:pt>
    <dgm:pt modelId="{9D4BC281-1DB3-6546-952A-9A64AEFE4473}" type="parTrans" cxnId="{24C4767F-F37A-F243-8DFC-00707A4B4F89}">
      <dgm:prSet/>
      <dgm:spPr/>
      <dgm:t>
        <a:bodyPr/>
        <a:lstStyle/>
        <a:p>
          <a:endParaRPr lang="es-ES"/>
        </a:p>
      </dgm:t>
    </dgm:pt>
    <dgm:pt modelId="{37301FC4-9EAE-4E42-84A0-5E17DA84DEB8}" type="sibTrans" cxnId="{24C4767F-F37A-F243-8DFC-00707A4B4F89}">
      <dgm:prSet/>
      <dgm:spPr/>
      <dgm:t>
        <a:bodyPr/>
        <a:lstStyle/>
        <a:p>
          <a:endParaRPr lang="es-ES"/>
        </a:p>
      </dgm:t>
    </dgm:pt>
    <dgm:pt modelId="{496AE82D-B06B-B84F-925E-CDD6689259B0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xfrm>
          <a:off x="1112813" y="2399134"/>
          <a:ext cx="3146006" cy="647759"/>
        </a:xfrm>
        <a:solidFill>
          <a:srgbClr val="4B89D0"/>
        </a:solidFill>
        <a:ln w="25400" cap="flat" cmpd="sng" algn="ctr">
          <a:solidFill>
            <a:srgbClr val="4B89D0">
              <a:shade val="5000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en-US" sz="1600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Solid boundary approximation</a:t>
          </a:r>
          <a:endParaRPr lang="en-US" sz="1600" dirty="0">
            <a:solidFill>
              <a:srgbClr val="FFFFFF"/>
            </a:solidFill>
            <a:latin typeface="Calibri"/>
            <a:ea typeface="+mn-ea"/>
            <a:cs typeface="+mn-cs"/>
          </a:endParaRPr>
        </a:p>
      </dgm:t>
    </dgm:pt>
    <dgm:pt modelId="{5E5D7357-C154-AE41-BF25-ACC3F4C6B8B5}" type="parTrans" cxnId="{EEDF4DC8-8097-8D42-81D6-9F3D30AF522A}">
      <dgm:prSet/>
      <dgm:spPr/>
      <dgm:t>
        <a:bodyPr/>
        <a:lstStyle/>
        <a:p>
          <a:endParaRPr lang="es-ES"/>
        </a:p>
      </dgm:t>
    </dgm:pt>
    <dgm:pt modelId="{7FAF4ACC-7A32-B04B-95F8-F52CB206A824}" type="sibTrans" cxnId="{EEDF4DC8-8097-8D42-81D6-9F3D30AF522A}">
      <dgm:prSet/>
      <dgm:spPr/>
      <dgm:t>
        <a:bodyPr/>
        <a:lstStyle/>
        <a:p>
          <a:endParaRPr lang="es-ES"/>
        </a:p>
      </dgm:t>
    </dgm:pt>
    <dgm:pt modelId="{8B50C791-16D4-8745-B009-BE0373C9B55C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xfrm>
          <a:off x="1104533" y="3134392"/>
          <a:ext cx="3179462" cy="647759"/>
        </a:xfrm>
        <a:solidFill>
          <a:srgbClr val="4B89D0"/>
        </a:solidFill>
        <a:ln w="25400" cap="flat" cmpd="sng" algn="ctr">
          <a:solidFill>
            <a:srgbClr val="4B89D0">
              <a:shade val="5000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en-US" sz="1600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Inner node relocation</a:t>
          </a:r>
          <a:endParaRPr lang="en-US" sz="1600" dirty="0">
            <a:solidFill>
              <a:srgbClr val="FFFFFF"/>
            </a:solidFill>
            <a:latin typeface="Calibri"/>
            <a:ea typeface="+mn-ea"/>
            <a:cs typeface="+mn-cs"/>
          </a:endParaRPr>
        </a:p>
      </dgm:t>
    </dgm:pt>
    <dgm:pt modelId="{B5E734AA-C2A8-9840-8BC9-0C5FDFAD87B3}" type="parTrans" cxnId="{BE64F525-6FFB-1040-AC94-1C36AAFE60D7}">
      <dgm:prSet/>
      <dgm:spPr/>
      <dgm:t>
        <a:bodyPr/>
        <a:lstStyle/>
        <a:p>
          <a:endParaRPr lang="es-ES"/>
        </a:p>
      </dgm:t>
    </dgm:pt>
    <dgm:pt modelId="{A4F0323C-DD70-8C42-B317-8A48D0CFC334}" type="sibTrans" cxnId="{BE64F525-6FFB-1040-AC94-1C36AAFE60D7}">
      <dgm:prSet/>
      <dgm:spPr/>
      <dgm:t>
        <a:bodyPr/>
        <a:lstStyle/>
        <a:p>
          <a:endParaRPr lang="es-ES"/>
        </a:p>
      </dgm:t>
    </dgm:pt>
    <dgm:pt modelId="{A4995DA8-DBB9-8848-8B28-BC2345C48B53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xfrm>
          <a:off x="1104533" y="3844227"/>
          <a:ext cx="3129083" cy="647759"/>
        </a:xfrm>
        <a:solidFill>
          <a:srgbClr val="4B89D0"/>
        </a:solidFill>
        <a:ln w="25400" cap="flat" cmpd="sng" algn="ctr">
          <a:solidFill>
            <a:srgbClr val="4B89D0">
              <a:shade val="5000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en-US" sz="1600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Simultaneous             untangling and smoothing</a:t>
          </a:r>
          <a:endParaRPr lang="en-US" sz="1600" dirty="0">
            <a:solidFill>
              <a:srgbClr val="FFFFFF"/>
            </a:solidFill>
            <a:latin typeface="Calibri"/>
            <a:ea typeface="+mn-ea"/>
            <a:cs typeface="+mn-cs"/>
          </a:endParaRPr>
        </a:p>
      </dgm:t>
    </dgm:pt>
    <dgm:pt modelId="{A1EF160F-056C-C240-9125-34166793AEC6}" type="parTrans" cxnId="{8BC5CF9D-494F-8149-BC6B-69E2706EA8E1}">
      <dgm:prSet/>
      <dgm:spPr/>
      <dgm:t>
        <a:bodyPr/>
        <a:lstStyle/>
        <a:p>
          <a:endParaRPr lang="es-ES"/>
        </a:p>
      </dgm:t>
    </dgm:pt>
    <dgm:pt modelId="{CAFC862F-BAAA-1B4A-8098-BB68F5079DFC}" type="sibTrans" cxnId="{8BC5CF9D-494F-8149-BC6B-69E2706EA8E1}">
      <dgm:prSet/>
      <dgm:spPr/>
      <dgm:t>
        <a:bodyPr/>
        <a:lstStyle/>
        <a:p>
          <a:endParaRPr lang="es-ES"/>
        </a:p>
      </dgm:t>
    </dgm:pt>
    <dgm:pt modelId="{6D085DB6-38FB-6542-AD53-5920488BEA39}">
      <dgm:prSet custT="1"/>
      <dgm:spPr>
        <a:xfrm>
          <a:off x="4188001" y="897879"/>
          <a:ext cx="1344101" cy="537640"/>
        </a:xfrm>
        <a:solidFill>
          <a:srgbClr val="4B89D0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B89D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en-US" sz="1200" dirty="0" smtClean="0">
              <a:solidFill>
                <a:srgbClr val="19191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Solid boundary partition</a:t>
          </a:r>
          <a:endParaRPr lang="en-US" sz="1200" dirty="0">
            <a:solidFill>
              <a:srgbClr val="19191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7E2B582C-8138-B14C-919D-FF8F8F116863}" type="parTrans" cxnId="{67660DC3-CDCD-B348-820A-2DB005A8D80A}">
      <dgm:prSet/>
      <dgm:spPr/>
      <dgm:t>
        <a:bodyPr/>
        <a:lstStyle/>
        <a:p>
          <a:endParaRPr lang="es-ES"/>
        </a:p>
      </dgm:t>
    </dgm:pt>
    <dgm:pt modelId="{1161FCD0-D76D-9847-BA22-D1F9D020D59D}" type="sibTrans" cxnId="{67660DC3-CDCD-B348-820A-2DB005A8D80A}">
      <dgm:prSet/>
      <dgm:spPr/>
      <dgm:t>
        <a:bodyPr/>
        <a:lstStyle/>
        <a:p>
          <a:endParaRPr lang="es-ES"/>
        </a:p>
      </dgm:t>
    </dgm:pt>
    <dgm:pt modelId="{E6B96A06-3988-934A-AB77-94DCBFADAD5E}">
      <dgm:prSet custT="1"/>
      <dgm:spPr>
        <a:xfrm>
          <a:off x="4048297" y="2454193"/>
          <a:ext cx="1481091" cy="537640"/>
        </a:xfrm>
        <a:solidFill>
          <a:srgbClr val="4B89D0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B89D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en-US" sz="1200" dirty="0" smtClean="0">
              <a:solidFill>
                <a:srgbClr val="19191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Kossaczky’s refinement</a:t>
          </a:r>
          <a:endParaRPr lang="en-US" sz="1200" dirty="0">
            <a:solidFill>
              <a:srgbClr val="19191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B9E3B474-8FB9-F648-A8AF-2B3339053D37}" type="parTrans" cxnId="{6FD75A84-D073-9F4F-9D5F-380FC36E2706}">
      <dgm:prSet/>
      <dgm:spPr/>
      <dgm:t>
        <a:bodyPr/>
        <a:lstStyle/>
        <a:p>
          <a:endParaRPr lang="es-ES"/>
        </a:p>
      </dgm:t>
    </dgm:pt>
    <dgm:pt modelId="{FB54BC5A-C934-134E-8B6B-5E7DD65509DC}" type="sibTrans" cxnId="{6FD75A84-D073-9F4F-9D5F-380FC36E2706}">
      <dgm:prSet/>
      <dgm:spPr/>
      <dgm:t>
        <a:bodyPr/>
        <a:lstStyle/>
        <a:p>
          <a:endParaRPr lang="es-ES"/>
        </a:p>
      </dgm:t>
    </dgm:pt>
    <dgm:pt modelId="{C37FC83C-2DA0-B743-A1C1-D992A615C213}">
      <dgm:prSet custT="1"/>
      <dgm:spPr>
        <a:xfrm>
          <a:off x="5341215" y="2454193"/>
          <a:ext cx="1775570" cy="537640"/>
        </a:xfrm>
        <a:solidFill>
          <a:srgbClr val="4B89D0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B89D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en-US" sz="1200" dirty="0" smtClean="0">
              <a:solidFill>
                <a:srgbClr val="19191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Distance evaluation</a:t>
          </a:r>
          <a:endParaRPr lang="en-US" sz="1200" dirty="0">
            <a:solidFill>
              <a:srgbClr val="19191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C48F3427-CDAF-3A4A-975D-ACE6858F216C}" type="parTrans" cxnId="{E030C514-4DAD-C54C-A9FE-606D720850D9}">
      <dgm:prSet/>
      <dgm:spPr/>
      <dgm:t>
        <a:bodyPr/>
        <a:lstStyle/>
        <a:p>
          <a:endParaRPr lang="es-ES"/>
        </a:p>
      </dgm:t>
    </dgm:pt>
    <dgm:pt modelId="{CE279674-DE32-B540-A192-E2A92795F8C3}" type="sibTrans" cxnId="{E030C514-4DAD-C54C-A9FE-606D720850D9}">
      <dgm:prSet/>
      <dgm:spPr/>
      <dgm:t>
        <a:bodyPr/>
        <a:lstStyle/>
        <a:p>
          <a:endParaRPr lang="es-ES"/>
        </a:p>
      </dgm:t>
    </dgm:pt>
    <dgm:pt modelId="{E2C06A1E-E1FF-EF4B-8EAB-B2185D386176}">
      <dgm:prSet custT="1"/>
      <dgm:spPr>
        <a:xfrm>
          <a:off x="4132369" y="3196951"/>
          <a:ext cx="1710623" cy="537640"/>
        </a:xfrm>
        <a:solidFill>
          <a:srgbClr val="4B89D0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B89D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en-US" sz="1200" dirty="0" smtClean="0">
              <a:solidFill>
                <a:srgbClr val="19191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Coons patches</a:t>
          </a:r>
          <a:endParaRPr lang="en-US" sz="1200" dirty="0">
            <a:solidFill>
              <a:srgbClr val="19191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C701818B-0C56-B04C-ACFC-DFBC7D347DCA}" type="parTrans" cxnId="{BB647F72-E4CD-D34C-A078-07658D1AAB82}">
      <dgm:prSet/>
      <dgm:spPr/>
      <dgm:t>
        <a:bodyPr/>
        <a:lstStyle/>
        <a:p>
          <a:endParaRPr lang="es-ES"/>
        </a:p>
      </dgm:t>
    </dgm:pt>
    <dgm:pt modelId="{12D02F4F-E4F2-5C4C-8ACD-536286B56435}" type="sibTrans" cxnId="{BB647F72-E4CD-D34C-A078-07658D1AAB82}">
      <dgm:prSet/>
      <dgm:spPr/>
      <dgm:t>
        <a:bodyPr/>
        <a:lstStyle/>
        <a:p>
          <a:endParaRPr lang="es-ES"/>
        </a:p>
      </dgm:t>
    </dgm:pt>
    <dgm:pt modelId="{AB3AD7AC-3A68-6741-B292-51BD0D932E21}">
      <dgm:prSet custT="1"/>
      <dgm:spPr>
        <a:xfrm>
          <a:off x="4066843" y="3917031"/>
          <a:ext cx="1344101" cy="537640"/>
        </a:xfrm>
        <a:solidFill>
          <a:srgbClr val="4B89D0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B89D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en-US" sz="1200" dirty="0" smtClean="0">
              <a:solidFill>
                <a:srgbClr val="19191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SUS</a:t>
          </a:r>
          <a:endParaRPr lang="en-US" sz="1200" dirty="0">
            <a:solidFill>
              <a:srgbClr val="19191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40523032-BE9E-2B4E-8B2A-F0AD794AE3DE}" type="parTrans" cxnId="{56E867FD-2537-BB43-9060-B385C7926E8D}">
      <dgm:prSet/>
      <dgm:spPr/>
      <dgm:t>
        <a:bodyPr/>
        <a:lstStyle/>
        <a:p>
          <a:endParaRPr lang="es-ES"/>
        </a:p>
      </dgm:t>
    </dgm:pt>
    <dgm:pt modelId="{583672DB-3EC5-1248-9E09-4BF37C586EF5}" type="sibTrans" cxnId="{56E867FD-2537-BB43-9060-B385C7926E8D}">
      <dgm:prSet/>
      <dgm:spPr/>
      <dgm:t>
        <a:bodyPr/>
        <a:lstStyle/>
        <a:p>
          <a:endParaRPr lang="es-ES"/>
        </a:p>
      </dgm:t>
    </dgm:pt>
    <dgm:pt modelId="{30B07109-9708-6647-89A3-53DFF6315303}">
      <dgm:prSet custT="1"/>
      <dgm:spPr>
        <a:xfrm>
          <a:off x="5276520" y="1715747"/>
          <a:ext cx="1580259" cy="537640"/>
        </a:xfrm>
        <a:solidFill>
          <a:srgbClr val="4B89D0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B89D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en-US" sz="1200" dirty="0" smtClean="0">
              <a:solidFill>
                <a:srgbClr val="19191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Hexahedron subdivision into six </a:t>
          </a:r>
          <a:r>
            <a:rPr lang="en-US" sz="1200" dirty="0" err="1" smtClean="0">
              <a:solidFill>
                <a:srgbClr val="19191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tetrahedra</a:t>
          </a:r>
          <a:endParaRPr lang="en-US" sz="1200" dirty="0">
            <a:solidFill>
              <a:srgbClr val="19191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673A6229-B78B-5E4D-AA22-C1E8D866C2EC}" type="parTrans" cxnId="{B8B1D8EC-E99F-BC48-A072-37FFFDBB0C4B}">
      <dgm:prSet/>
      <dgm:spPr/>
      <dgm:t>
        <a:bodyPr/>
        <a:lstStyle/>
        <a:p>
          <a:endParaRPr lang="es-ES"/>
        </a:p>
      </dgm:t>
    </dgm:pt>
    <dgm:pt modelId="{35F91BC8-E213-6643-9AAF-C5B69870FDE4}" type="sibTrans" cxnId="{B8B1D8EC-E99F-BC48-A072-37FFFDBB0C4B}">
      <dgm:prSet/>
      <dgm:spPr/>
      <dgm:t>
        <a:bodyPr/>
        <a:lstStyle/>
        <a:p>
          <a:endParaRPr lang="es-ES"/>
        </a:p>
      </dgm:t>
    </dgm:pt>
    <dgm:pt modelId="{00F8D062-AA31-604C-BED9-7FF4EB3DCB21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xfrm>
          <a:off x="1085818" y="35161"/>
          <a:ext cx="3187964" cy="647759"/>
        </a:xfrm>
        <a:solidFill>
          <a:srgbClr val="4B89D0"/>
        </a:solidFill>
        <a:ln w="25400" cap="flat" cmpd="sng" algn="ctr">
          <a:solidFill>
            <a:srgbClr val="4B89D0">
              <a:shade val="5000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en-US" sz="1600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Meccano </a:t>
          </a:r>
          <a:r>
            <a:rPr lang="en-US" sz="1600" noProof="0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construction</a:t>
          </a:r>
          <a:endParaRPr lang="en-US" sz="1600" noProof="0" dirty="0">
            <a:solidFill>
              <a:srgbClr val="FFFFFF"/>
            </a:solidFill>
            <a:latin typeface="Calibri"/>
            <a:ea typeface="+mn-ea"/>
            <a:cs typeface="+mn-cs"/>
          </a:endParaRPr>
        </a:p>
      </dgm:t>
    </dgm:pt>
    <dgm:pt modelId="{87AA1498-1751-3946-824D-563808CB214D}" type="sibTrans" cxnId="{22B4902F-5A1C-F04E-BF88-013576A6324D}">
      <dgm:prSet/>
      <dgm:spPr/>
      <dgm:t>
        <a:bodyPr/>
        <a:lstStyle/>
        <a:p>
          <a:endParaRPr lang="es-ES"/>
        </a:p>
      </dgm:t>
    </dgm:pt>
    <dgm:pt modelId="{F3C29C3A-2E9E-B94E-927B-D2720F60D880}" type="parTrans" cxnId="{22B4902F-5A1C-F04E-BF88-013576A6324D}">
      <dgm:prSet/>
      <dgm:spPr/>
      <dgm:t>
        <a:bodyPr/>
        <a:lstStyle/>
        <a:p>
          <a:endParaRPr lang="es-ES"/>
        </a:p>
      </dgm:t>
    </dgm:pt>
    <dgm:pt modelId="{164D3368-8F2D-9B4A-AF05-52F9380ECD45}">
      <dgm:prSet custT="1"/>
      <dgm:spPr>
        <a:xfrm>
          <a:off x="5348529" y="892696"/>
          <a:ext cx="1632128" cy="537640"/>
        </a:xfrm>
        <a:solidFill>
          <a:srgbClr val="4B89D0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B89D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en-US" sz="1200" dirty="0" smtClean="0">
              <a:solidFill>
                <a:srgbClr val="19191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Floater’s parameterization</a:t>
          </a:r>
          <a:endParaRPr lang="en-US" sz="1200" dirty="0">
            <a:solidFill>
              <a:srgbClr val="19191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0AE5876E-5FBE-1345-9C65-F954513847B7}" type="sibTrans" cxnId="{A8DAE2EA-4A5F-9046-A71F-A0A936DB3BBE}">
      <dgm:prSet/>
      <dgm:spPr/>
      <dgm:t>
        <a:bodyPr/>
        <a:lstStyle/>
        <a:p>
          <a:endParaRPr lang="es-ES"/>
        </a:p>
      </dgm:t>
    </dgm:pt>
    <dgm:pt modelId="{29BE13D3-6FBF-C249-8F12-1100CA0CDA51}" type="parTrans" cxnId="{A8DAE2EA-4A5F-9046-A71F-A0A936DB3BBE}">
      <dgm:prSet/>
      <dgm:spPr/>
      <dgm:t>
        <a:bodyPr/>
        <a:lstStyle/>
        <a:p>
          <a:endParaRPr lang="es-ES"/>
        </a:p>
      </dgm:t>
    </dgm:pt>
    <dgm:pt modelId="{C5C2C11F-E6EE-2C40-B31F-13839E8B9678}">
      <dgm:prSet custT="1"/>
      <dgm:spPr>
        <a:xfrm>
          <a:off x="4124392" y="1715747"/>
          <a:ext cx="1344101" cy="537640"/>
        </a:xfrm>
        <a:solidFill>
          <a:srgbClr val="4B89D0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B89D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en-US" sz="1200" dirty="0" smtClean="0">
              <a:solidFill>
                <a:srgbClr val="19191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Partition into hexahedra</a:t>
          </a:r>
          <a:endParaRPr lang="en-US" sz="1200" dirty="0">
            <a:solidFill>
              <a:srgbClr val="19191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8C0C94FE-AEED-C446-A665-A9D8DC8A8A1B}" type="sibTrans" cxnId="{A8B7C300-D2A0-2141-823C-4A09B0A661EB}">
      <dgm:prSet/>
      <dgm:spPr/>
      <dgm:t>
        <a:bodyPr/>
        <a:lstStyle/>
        <a:p>
          <a:endParaRPr lang="es-ES"/>
        </a:p>
      </dgm:t>
    </dgm:pt>
    <dgm:pt modelId="{C941EE3A-B414-4149-90B8-58F597923412}" type="parTrans" cxnId="{A8B7C300-D2A0-2141-823C-4A09B0A661EB}">
      <dgm:prSet/>
      <dgm:spPr/>
      <dgm:t>
        <a:bodyPr/>
        <a:lstStyle/>
        <a:p>
          <a:endParaRPr lang="es-ES"/>
        </a:p>
      </dgm:t>
    </dgm:pt>
    <dgm:pt modelId="{60AB0C8C-1E56-D942-9406-037F1C1119F0}" type="pres">
      <dgm:prSet presAssocID="{06452099-9459-C149-A378-4A7DEEAE837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A4F6B37B-3329-F247-9FE7-F5BFED63B090}" type="pres">
      <dgm:prSet presAssocID="{00F8D062-AA31-604C-BED9-7FF4EB3DCB21}" presName="horFlow" presStyleCnt="0"/>
      <dgm:spPr/>
    </dgm:pt>
    <dgm:pt modelId="{0BFD9A8B-271D-FD40-A614-A743152B6DB9}" type="pres">
      <dgm:prSet presAssocID="{00F8D062-AA31-604C-BED9-7FF4EB3DCB21}" presName="bigChev" presStyleLbl="node1" presStyleIdx="0" presStyleCnt="6" custScaleX="196861" custLinFactNeighborX="-1667" custLinFactNeighborY="5092"/>
      <dgm:spPr>
        <a:prstGeom prst="chevron">
          <a:avLst/>
        </a:prstGeom>
      </dgm:spPr>
      <dgm:t>
        <a:bodyPr/>
        <a:lstStyle/>
        <a:p>
          <a:endParaRPr lang="es-ES"/>
        </a:p>
      </dgm:t>
    </dgm:pt>
    <dgm:pt modelId="{1AF58F86-CDAD-104F-8B72-EAA294EE1C8D}" type="pres">
      <dgm:prSet presAssocID="{00F8D062-AA31-604C-BED9-7FF4EB3DCB21}" presName="vSp" presStyleCnt="0"/>
      <dgm:spPr/>
    </dgm:pt>
    <dgm:pt modelId="{439CF8EB-F5DF-114C-BA71-738EE09CB25D}" type="pres">
      <dgm:prSet presAssocID="{1873C89B-05C5-5144-82EF-A9D5486AE47D}" presName="horFlow" presStyleCnt="0"/>
      <dgm:spPr/>
    </dgm:pt>
    <dgm:pt modelId="{89835F2A-471F-D747-8EAB-FCB343DC7010}" type="pres">
      <dgm:prSet presAssocID="{1873C89B-05C5-5144-82EF-A9D5486AE47D}" presName="bigChev" presStyleLbl="node1" presStyleIdx="1" presStyleCnt="6" custScaleX="200908" custScaleY="102223" custLinFactNeighborX="-12825"/>
      <dgm:spPr>
        <a:prstGeom prst="chevron">
          <a:avLst/>
        </a:prstGeom>
      </dgm:spPr>
      <dgm:t>
        <a:bodyPr/>
        <a:lstStyle/>
        <a:p>
          <a:endParaRPr lang="es-ES"/>
        </a:p>
      </dgm:t>
    </dgm:pt>
    <dgm:pt modelId="{DFEFBB0B-2055-8D4B-BBAB-65663D3D1DDB}" type="pres">
      <dgm:prSet presAssocID="{7E2B582C-8138-B14C-919D-FF8F8F116863}" presName="parTrans" presStyleCnt="0"/>
      <dgm:spPr/>
    </dgm:pt>
    <dgm:pt modelId="{9C341ACD-05D8-0A43-889D-27945DBAFFC3}" type="pres">
      <dgm:prSet presAssocID="{6D085DB6-38FB-6542-AD53-5920488BEA39}" presName="node" presStyleLbl="alignAccFollowNode1" presStyleIdx="0" presStyleCnt="8" custLinFactNeighborX="17116" custLinFactNeighborY="2118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s-ES"/>
        </a:p>
      </dgm:t>
    </dgm:pt>
    <dgm:pt modelId="{B7738716-71FB-4141-A519-7F35BD751387}" type="pres">
      <dgm:prSet presAssocID="{1161FCD0-D76D-9847-BA22-D1F9D020D59D}" presName="sibTrans" presStyleCnt="0"/>
      <dgm:spPr/>
    </dgm:pt>
    <dgm:pt modelId="{7F057367-501C-0D46-86CB-811FAE2AD319}" type="pres">
      <dgm:prSet presAssocID="{164D3368-8F2D-9B4A-AF05-52F9380ECD45}" presName="node" presStyleLbl="alignAccFollowNode1" presStyleIdx="1" presStyleCnt="8" custScaleX="152512" custLinFactNeighborX="19561" custLinFactNeighborY="1154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s-ES"/>
        </a:p>
      </dgm:t>
    </dgm:pt>
    <dgm:pt modelId="{3EDCD3AF-F861-6043-8B1E-3451CC42D0F6}" type="pres">
      <dgm:prSet presAssocID="{1873C89B-05C5-5144-82EF-A9D5486AE47D}" presName="vSp" presStyleCnt="0"/>
      <dgm:spPr/>
    </dgm:pt>
    <dgm:pt modelId="{B59CC129-C0F6-854F-B6B5-B0E9B9DBE3E3}" type="pres">
      <dgm:prSet presAssocID="{F752F59E-CFFD-7B49-91A6-FEBECFCC98CF}" presName="horFlow" presStyleCnt="0"/>
      <dgm:spPr/>
    </dgm:pt>
    <dgm:pt modelId="{7FA87117-0A14-1643-9C4E-E12D5AD29CD3}" type="pres">
      <dgm:prSet presAssocID="{F752F59E-CFFD-7B49-91A6-FEBECFCC98CF}" presName="bigChev" presStyleLbl="node1" presStyleIdx="2" presStyleCnt="6" custScaleX="195218"/>
      <dgm:spPr>
        <a:prstGeom prst="chevron">
          <a:avLst/>
        </a:prstGeom>
      </dgm:spPr>
      <dgm:t>
        <a:bodyPr/>
        <a:lstStyle/>
        <a:p>
          <a:endParaRPr lang="es-ES"/>
        </a:p>
      </dgm:t>
    </dgm:pt>
    <dgm:pt modelId="{D3E9CA8C-46DB-7A45-9AED-956968A01163}" type="pres">
      <dgm:prSet presAssocID="{C941EE3A-B414-4149-90B8-58F597923412}" presName="parTrans" presStyleCnt="0"/>
      <dgm:spPr/>
    </dgm:pt>
    <dgm:pt modelId="{A80851EA-DA98-8949-98C2-CA2861125A86}" type="pres">
      <dgm:prSet presAssocID="{C5C2C11F-E6EE-2C40-B31F-13839E8B9678}" presName="node" presStyleLbl="alignAccFollowNode1" presStyleIdx="2" presStyleCnt="8" custLinFactNeighborX="32280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s-ES"/>
        </a:p>
      </dgm:t>
    </dgm:pt>
    <dgm:pt modelId="{E7CAC487-4A78-1B41-80DF-176AA78AAF86}" type="pres">
      <dgm:prSet presAssocID="{8C0C94FE-AEED-C446-A665-A9D8DC8A8A1B}" presName="sibTrans" presStyleCnt="0"/>
      <dgm:spPr/>
    </dgm:pt>
    <dgm:pt modelId="{BC9E12D0-4DF8-3D49-8F28-E2F284B22B50}" type="pres">
      <dgm:prSet presAssocID="{30B07109-9708-6647-89A3-53DFF6315303}" presName="node" presStyleLbl="alignAccFollowNode1" presStyleIdx="3" presStyleCnt="8" custScaleX="117570" custLinFactNeighborX="30261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s-ES"/>
        </a:p>
      </dgm:t>
    </dgm:pt>
    <dgm:pt modelId="{BAF770C2-4F19-DC49-908B-9733532692AE}" type="pres">
      <dgm:prSet presAssocID="{F752F59E-CFFD-7B49-91A6-FEBECFCC98CF}" presName="vSp" presStyleCnt="0"/>
      <dgm:spPr/>
    </dgm:pt>
    <dgm:pt modelId="{3B503C86-E9F3-FB49-8E27-98D20612ECBE}" type="pres">
      <dgm:prSet presAssocID="{496AE82D-B06B-B84F-925E-CDD6689259B0}" presName="horFlow" presStyleCnt="0"/>
      <dgm:spPr/>
    </dgm:pt>
    <dgm:pt modelId="{DFB174EF-9EE9-D049-B49B-1B9435F04702}" type="pres">
      <dgm:prSet presAssocID="{496AE82D-B06B-B84F-925E-CDD6689259B0}" presName="bigChev" presStyleLbl="node1" presStyleIdx="3" presStyleCnt="6" custScaleX="194270"/>
      <dgm:spPr>
        <a:prstGeom prst="chevron">
          <a:avLst/>
        </a:prstGeom>
      </dgm:spPr>
      <dgm:t>
        <a:bodyPr/>
        <a:lstStyle/>
        <a:p>
          <a:endParaRPr lang="es-ES"/>
        </a:p>
      </dgm:t>
    </dgm:pt>
    <dgm:pt modelId="{AF68CFB1-596E-F744-BD3F-2F017762C2F7}" type="pres">
      <dgm:prSet presAssocID="{B9E3B474-8FB9-F648-A8AF-2B3339053D37}" presName="parTrans" presStyleCnt="0"/>
      <dgm:spPr/>
    </dgm:pt>
    <dgm:pt modelId="{81B5DBC9-B57D-8A4E-9C68-593193F2380C}" type="pres">
      <dgm:prSet presAssocID="{E6B96A06-3988-934A-AB77-94DCBFADAD5E}" presName="node" presStyleLbl="alignAccFollowNode1" presStyleIdx="4" presStyleCnt="8" custScaleX="11019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s-ES"/>
        </a:p>
      </dgm:t>
    </dgm:pt>
    <dgm:pt modelId="{EFB5E17F-46A4-EA49-922D-B0DB2BB87069}" type="pres">
      <dgm:prSet presAssocID="{FB54BC5A-C934-134E-8B6B-5E7DD65509DC}" presName="sibTrans" presStyleCnt="0"/>
      <dgm:spPr/>
    </dgm:pt>
    <dgm:pt modelId="{756741E0-BF9F-6441-A3CF-09483F34F706}" type="pres">
      <dgm:prSet presAssocID="{C37FC83C-2DA0-B743-A1C1-D992A615C213}" presName="node" presStyleLbl="alignAccFollowNode1" presStyleIdx="5" presStyleCnt="8" custScaleX="132101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s-ES"/>
        </a:p>
      </dgm:t>
    </dgm:pt>
    <dgm:pt modelId="{442E3FEF-0191-7840-91FA-90469ED923E4}" type="pres">
      <dgm:prSet presAssocID="{496AE82D-B06B-B84F-925E-CDD6689259B0}" presName="vSp" presStyleCnt="0"/>
      <dgm:spPr/>
    </dgm:pt>
    <dgm:pt modelId="{62CDC278-3747-B84F-BBE0-CAD359FBE634}" type="pres">
      <dgm:prSet presAssocID="{8B50C791-16D4-8745-B009-BE0373C9B55C}" presName="horFlow" presStyleCnt="0"/>
      <dgm:spPr/>
    </dgm:pt>
    <dgm:pt modelId="{8691F19F-A9E9-C743-9B72-42CF99FA2CD7}" type="pres">
      <dgm:prSet presAssocID="{8B50C791-16D4-8745-B009-BE0373C9B55C}" presName="bigChev" presStyleLbl="node1" presStyleIdx="4" presStyleCnt="6" custScaleX="196336" custLinFactNeighborX="-3933" custLinFactNeighborY="-492"/>
      <dgm:spPr>
        <a:prstGeom prst="chevron">
          <a:avLst/>
        </a:prstGeom>
      </dgm:spPr>
      <dgm:t>
        <a:bodyPr/>
        <a:lstStyle/>
        <a:p>
          <a:endParaRPr lang="es-ES"/>
        </a:p>
      </dgm:t>
    </dgm:pt>
    <dgm:pt modelId="{266307A9-ABD0-0746-987E-7A10A0ED61D9}" type="pres">
      <dgm:prSet presAssocID="{C701818B-0C56-B04C-ACFC-DFBC7D347DCA}" presName="parTrans" presStyleCnt="0"/>
      <dgm:spPr/>
    </dgm:pt>
    <dgm:pt modelId="{3F4F4B39-07C7-4347-BAD7-C98E9E9A15FC}" type="pres">
      <dgm:prSet presAssocID="{E2C06A1E-E1FF-EF4B-8EAB-B2185D386176}" presName="node" presStyleLbl="alignAccFollowNode1" presStyleIdx="6" presStyleCnt="8" custScaleX="127269" custLinFactNeighborX="26898" custLinFactNeighborY="80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s-ES"/>
        </a:p>
      </dgm:t>
    </dgm:pt>
    <dgm:pt modelId="{81292DF3-73F5-BE4F-B993-C945F2CCAAB3}" type="pres">
      <dgm:prSet presAssocID="{8B50C791-16D4-8745-B009-BE0373C9B55C}" presName="vSp" presStyleCnt="0"/>
      <dgm:spPr/>
    </dgm:pt>
    <dgm:pt modelId="{9A061032-52AB-814A-9EFF-6DFD30CEEB0B}" type="pres">
      <dgm:prSet presAssocID="{A4995DA8-DBB9-8848-8B28-BC2345C48B53}" presName="horFlow" presStyleCnt="0"/>
      <dgm:spPr/>
    </dgm:pt>
    <dgm:pt modelId="{6BCDAD27-0F2A-D849-B55E-DAA570756592}" type="pres">
      <dgm:prSet presAssocID="{A4995DA8-DBB9-8848-8B28-BC2345C48B53}" presName="bigChev" presStyleLbl="node1" presStyleIdx="5" presStyleCnt="6" custScaleX="193225" custLinFactNeighborX="-3933" custLinFactNeighborY="-4909"/>
      <dgm:spPr>
        <a:prstGeom prst="chevron">
          <a:avLst/>
        </a:prstGeom>
      </dgm:spPr>
      <dgm:t>
        <a:bodyPr/>
        <a:lstStyle/>
        <a:p>
          <a:endParaRPr lang="es-ES"/>
        </a:p>
      </dgm:t>
    </dgm:pt>
    <dgm:pt modelId="{038D9AE5-ADDB-964D-982B-5B3FDA291DA9}" type="pres">
      <dgm:prSet presAssocID="{40523032-BE9E-2B4E-8B2A-F0AD794AE3DE}" presName="parTrans" presStyleCnt="0"/>
      <dgm:spPr/>
    </dgm:pt>
    <dgm:pt modelId="{5863E35E-F7AE-514B-817B-F3D9D6EAF257}" type="pres">
      <dgm:prSet presAssocID="{AB3AD7AC-3A68-6741-B292-51BD0D932E21}" presName="node" presStyleLbl="alignAccFollowNode1" presStyleIdx="7" presStyleCnt="8" custLinFactNeighborX="16848" custLinFactNeighborY="-2614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s-ES"/>
        </a:p>
      </dgm:t>
    </dgm:pt>
  </dgm:ptLst>
  <dgm:cxnLst>
    <dgm:cxn modelId="{7BCF7234-3ABE-4BB3-A105-20154986920A}" type="presOf" srcId="{A4995DA8-DBB9-8848-8B28-BC2345C48B53}" destId="{6BCDAD27-0F2A-D849-B55E-DAA570756592}" srcOrd="0" destOrd="0" presId="urn:microsoft.com/office/officeart/2005/8/layout/lProcess3"/>
    <dgm:cxn modelId="{56E867FD-2537-BB43-9060-B385C7926E8D}" srcId="{A4995DA8-DBB9-8848-8B28-BC2345C48B53}" destId="{AB3AD7AC-3A68-6741-B292-51BD0D932E21}" srcOrd="0" destOrd="0" parTransId="{40523032-BE9E-2B4E-8B2A-F0AD794AE3DE}" sibTransId="{583672DB-3EC5-1248-9E09-4BF37C586EF5}"/>
    <dgm:cxn modelId="{67660DC3-CDCD-B348-820A-2DB005A8D80A}" srcId="{1873C89B-05C5-5144-82EF-A9D5486AE47D}" destId="{6D085DB6-38FB-6542-AD53-5920488BEA39}" srcOrd="0" destOrd="0" parTransId="{7E2B582C-8138-B14C-919D-FF8F8F116863}" sibTransId="{1161FCD0-D76D-9847-BA22-D1F9D020D59D}"/>
    <dgm:cxn modelId="{A8B7C300-D2A0-2141-823C-4A09B0A661EB}" srcId="{F752F59E-CFFD-7B49-91A6-FEBECFCC98CF}" destId="{C5C2C11F-E6EE-2C40-B31F-13839E8B9678}" srcOrd="0" destOrd="0" parTransId="{C941EE3A-B414-4149-90B8-58F597923412}" sibTransId="{8C0C94FE-AEED-C446-A665-A9D8DC8A8A1B}"/>
    <dgm:cxn modelId="{2973161F-8A43-42D6-A48B-F82BECE59C0E}" type="presOf" srcId="{00F8D062-AA31-604C-BED9-7FF4EB3DCB21}" destId="{0BFD9A8B-271D-FD40-A614-A743152B6DB9}" srcOrd="0" destOrd="0" presId="urn:microsoft.com/office/officeart/2005/8/layout/lProcess3"/>
    <dgm:cxn modelId="{6FD75A84-D073-9F4F-9D5F-380FC36E2706}" srcId="{496AE82D-B06B-B84F-925E-CDD6689259B0}" destId="{E6B96A06-3988-934A-AB77-94DCBFADAD5E}" srcOrd="0" destOrd="0" parTransId="{B9E3B474-8FB9-F648-A8AF-2B3339053D37}" sibTransId="{FB54BC5A-C934-134E-8B6B-5E7DD65509DC}"/>
    <dgm:cxn modelId="{7E84D4A0-4081-4DA0-B721-EA4C6A95B042}" type="presOf" srcId="{E6B96A06-3988-934A-AB77-94DCBFADAD5E}" destId="{81B5DBC9-B57D-8A4E-9C68-593193F2380C}" srcOrd="0" destOrd="0" presId="urn:microsoft.com/office/officeart/2005/8/layout/lProcess3"/>
    <dgm:cxn modelId="{6C14101C-A412-4791-9900-2E17511FDE9E}" type="presOf" srcId="{30B07109-9708-6647-89A3-53DFF6315303}" destId="{BC9E12D0-4DF8-3D49-8F28-E2F284B22B50}" srcOrd="0" destOrd="0" presId="urn:microsoft.com/office/officeart/2005/8/layout/lProcess3"/>
    <dgm:cxn modelId="{CA596CD3-FE4C-4A50-8AAC-DFA2DB0B4EC7}" type="presOf" srcId="{C5C2C11F-E6EE-2C40-B31F-13839E8B9678}" destId="{A80851EA-DA98-8949-98C2-CA2861125A86}" srcOrd="0" destOrd="0" presId="urn:microsoft.com/office/officeart/2005/8/layout/lProcess3"/>
    <dgm:cxn modelId="{74E365BF-A3F1-43CE-949D-DA0512BA41B5}" type="presOf" srcId="{164D3368-8F2D-9B4A-AF05-52F9380ECD45}" destId="{7F057367-501C-0D46-86CB-811FAE2AD319}" srcOrd="0" destOrd="0" presId="urn:microsoft.com/office/officeart/2005/8/layout/lProcess3"/>
    <dgm:cxn modelId="{22B4902F-5A1C-F04E-BF88-013576A6324D}" srcId="{06452099-9459-C149-A378-4A7DEEAE8371}" destId="{00F8D062-AA31-604C-BED9-7FF4EB3DCB21}" srcOrd="0" destOrd="0" parTransId="{F3C29C3A-2E9E-B94E-927B-D2720F60D880}" sibTransId="{87AA1498-1751-3946-824D-563808CB214D}"/>
    <dgm:cxn modelId="{690A35D4-9EA5-4F2D-BE35-1E3EEE294D6D}" type="presOf" srcId="{6D085DB6-38FB-6542-AD53-5920488BEA39}" destId="{9C341ACD-05D8-0A43-889D-27945DBAFFC3}" srcOrd="0" destOrd="0" presId="urn:microsoft.com/office/officeart/2005/8/layout/lProcess3"/>
    <dgm:cxn modelId="{EEDF4DC8-8097-8D42-81D6-9F3D30AF522A}" srcId="{06452099-9459-C149-A378-4A7DEEAE8371}" destId="{496AE82D-B06B-B84F-925E-CDD6689259B0}" srcOrd="3" destOrd="0" parTransId="{5E5D7357-C154-AE41-BF25-ACC3F4C6B8B5}" sibTransId="{7FAF4ACC-7A32-B04B-95F8-F52CB206A824}"/>
    <dgm:cxn modelId="{A2750091-D0A1-47AE-90E6-ABA7063D7F92}" type="presOf" srcId="{1873C89B-05C5-5144-82EF-A9D5486AE47D}" destId="{89835F2A-471F-D747-8EAB-FCB343DC7010}" srcOrd="0" destOrd="0" presId="urn:microsoft.com/office/officeart/2005/8/layout/lProcess3"/>
    <dgm:cxn modelId="{BE64F525-6FFB-1040-AC94-1C36AAFE60D7}" srcId="{06452099-9459-C149-A378-4A7DEEAE8371}" destId="{8B50C791-16D4-8745-B009-BE0373C9B55C}" srcOrd="4" destOrd="0" parTransId="{B5E734AA-C2A8-9840-8BC9-0C5FDFAD87B3}" sibTransId="{A4F0323C-DD70-8C42-B317-8A48D0CFC334}"/>
    <dgm:cxn modelId="{8CB06A62-0A9B-474E-8056-98A88A633C43}" type="presOf" srcId="{06452099-9459-C149-A378-4A7DEEAE8371}" destId="{60AB0C8C-1E56-D942-9406-037F1C1119F0}" srcOrd="0" destOrd="0" presId="urn:microsoft.com/office/officeart/2005/8/layout/lProcess3"/>
    <dgm:cxn modelId="{8BC5CF9D-494F-8149-BC6B-69E2706EA8E1}" srcId="{06452099-9459-C149-A378-4A7DEEAE8371}" destId="{A4995DA8-DBB9-8848-8B28-BC2345C48B53}" srcOrd="5" destOrd="0" parTransId="{A1EF160F-056C-C240-9125-34166793AEC6}" sibTransId="{CAFC862F-BAAA-1B4A-8098-BB68F5079DFC}"/>
    <dgm:cxn modelId="{BB647F72-E4CD-D34C-A078-07658D1AAB82}" srcId="{8B50C791-16D4-8745-B009-BE0373C9B55C}" destId="{E2C06A1E-E1FF-EF4B-8EAB-B2185D386176}" srcOrd="0" destOrd="0" parTransId="{C701818B-0C56-B04C-ACFC-DFBC7D347DCA}" sibTransId="{12D02F4F-E4F2-5C4C-8ACD-536286B56435}"/>
    <dgm:cxn modelId="{3B0D0698-7889-4041-9667-1A4FFD3502FD}" type="presOf" srcId="{F752F59E-CFFD-7B49-91A6-FEBECFCC98CF}" destId="{7FA87117-0A14-1643-9C4E-E12D5AD29CD3}" srcOrd="0" destOrd="0" presId="urn:microsoft.com/office/officeart/2005/8/layout/lProcess3"/>
    <dgm:cxn modelId="{D7868CAF-FF49-45D3-8585-AE17AC9F6D11}" type="presOf" srcId="{496AE82D-B06B-B84F-925E-CDD6689259B0}" destId="{DFB174EF-9EE9-D049-B49B-1B9435F04702}" srcOrd="0" destOrd="0" presId="urn:microsoft.com/office/officeart/2005/8/layout/lProcess3"/>
    <dgm:cxn modelId="{F1DC3BBC-0AF9-BF48-A884-627E9D8D93ED}" srcId="{06452099-9459-C149-A378-4A7DEEAE8371}" destId="{1873C89B-05C5-5144-82EF-A9D5486AE47D}" srcOrd="1" destOrd="0" parTransId="{B45CFDAB-9B30-1B4D-967A-2CBA880A01F4}" sibTransId="{970AB8C5-0A83-864D-ADFA-BE62AA5F01BF}"/>
    <dgm:cxn modelId="{B5A5A34A-6F93-4779-9E66-716B8BF4DD1E}" type="presOf" srcId="{AB3AD7AC-3A68-6741-B292-51BD0D932E21}" destId="{5863E35E-F7AE-514B-817B-F3D9D6EAF257}" srcOrd="0" destOrd="0" presId="urn:microsoft.com/office/officeart/2005/8/layout/lProcess3"/>
    <dgm:cxn modelId="{E030C514-4DAD-C54C-A9FE-606D720850D9}" srcId="{496AE82D-B06B-B84F-925E-CDD6689259B0}" destId="{C37FC83C-2DA0-B743-A1C1-D992A615C213}" srcOrd="1" destOrd="0" parTransId="{C48F3427-CDAF-3A4A-975D-ACE6858F216C}" sibTransId="{CE279674-DE32-B540-A192-E2A92795F8C3}"/>
    <dgm:cxn modelId="{A8DAE2EA-4A5F-9046-A71F-A0A936DB3BBE}" srcId="{1873C89B-05C5-5144-82EF-A9D5486AE47D}" destId="{164D3368-8F2D-9B4A-AF05-52F9380ECD45}" srcOrd="1" destOrd="0" parTransId="{29BE13D3-6FBF-C249-8F12-1100CA0CDA51}" sibTransId="{0AE5876E-5FBE-1345-9C65-F954513847B7}"/>
    <dgm:cxn modelId="{A2AD1BBB-7517-44F4-B8C0-6BB51CDEEF73}" type="presOf" srcId="{E2C06A1E-E1FF-EF4B-8EAB-B2185D386176}" destId="{3F4F4B39-07C7-4347-BAD7-C98E9E9A15FC}" srcOrd="0" destOrd="0" presId="urn:microsoft.com/office/officeart/2005/8/layout/lProcess3"/>
    <dgm:cxn modelId="{9DD8A6C1-F51F-47EA-AA57-A2BDCB2C7220}" type="presOf" srcId="{C37FC83C-2DA0-B743-A1C1-D992A615C213}" destId="{756741E0-BF9F-6441-A3CF-09483F34F706}" srcOrd="0" destOrd="0" presId="urn:microsoft.com/office/officeart/2005/8/layout/lProcess3"/>
    <dgm:cxn modelId="{B8B1D8EC-E99F-BC48-A072-37FFFDBB0C4B}" srcId="{F752F59E-CFFD-7B49-91A6-FEBECFCC98CF}" destId="{30B07109-9708-6647-89A3-53DFF6315303}" srcOrd="1" destOrd="0" parTransId="{673A6229-B78B-5E4D-AA22-C1E8D866C2EC}" sibTransId="{35F91BC8-E213-6643-9AAF-C5B69870FDE4}"/>
    <dgm:cxn modelId="{24C4767F-F37A-F243-8DFC-00707A4B4F89}" srcId="{06452099-9459-C149-A378-4A7DEEAE8371}" destId="{F752F59E-CFFD-7B49-91A6-FEBECFCC98CF}" srcOrd="2" destOrd="0" parTransId="{9D4BC281-1DB3-6546-952A-9A64AEFE4473}" sibTransId="{37301FC4-9EAE-4E42-84A0-5E17DA84DEB8}"/>
    <dgm:cxn modelId="{8AE3BBA8-9AB5-40F9-BE8E-F7252FD4F426}" type="presOf" srcId="{8B50C791-16D4-8745-B009-BE0373C9B55C}" destId="{8691F19F-A9E9-C743-9B72-42CF99FA2CD7}" srcOrd="0" destOrd="0" presId="urn:microsoft.com/office/officeart/2005/8/layout/lProcess3"/>
    <dgm:cxn modelId="{B1D6520A-9312-4DF1-BF1A-04C0A4794BA3}" type="presParOf" srcId="{60AB0C8C-1E56-D942-9406-037F1C1119F0}" destId="{A4F6B37B-3329-F247-9FE7-F5BFED63B090}" srcOrd="0" destOrd="0" presId="urn:microsoft.com/office/officeart/2005/8/layout/lProcess3"/>
    <dgm:cxn modelId="{C3D4EA37-513D-46C6-91EF-2AB31FFF306C}" type="presParOf" srcId="{A4F6B37B-3329-F247-9FE7-F5BFED63B090}" destId="{0BFD9A8B-271D-FD40-A614-A743152B6DB9}" srcOrd="0" destOrd="0" presId="urn:microsoft.com/office/officeart/2005/8/layout/lProcess3"/>
    <dgm:cxn modelId="{D084902F-4243-429D-AD7A-96C48246BDF7}" type="presParOf" srcId="{60AB0C8C-1E56-D942-9406-037F1C1119F0}" destId="{1AF58F86-CDAD-104F-8B72-EAA294EE1C8D}" srcOrd="1" destOrd="0" presId="urn:microsoft.com/office/officeart/2005/8/layout/lProcess3"/>
    <dgm:cxn modelId="{6E49C8DB-47CF-47DE-8A01-62F91EC573CF}" type="presParOf" srcId="{60AB0C8C-1E56-D942-9406-037F1C1119F0}" destId="{439CF8EB-F5DF-114C-BA71-738EE09CB25D}" srcOrd="2" destOrd="0" presId="urn:microsoft.com/office/officeart/2005/8/layout/lProcess3"/>
    <dgm:cxn modelId="{50FA2237-858E-49CB-B1FB-E6FE22150BFC}" type="presParOf" srcId="{439CF8EB-F5DF-114C-BA71-738EE09CB25D}" destId="{89835F2A-471F-D747-8EAB-FCB343DC7010}" srcOrd="0" destOrd="0" presId="urn:microsoft.com/office/officeart/2005/8/layout/lProcess3"/>
    <dgm:cxn modelId="{5A132531-2371-4D6D-B7E1-669942BBD068}" type="presParOf" srcId="{439CF8EB-F5DF-114C-BA71-738EE09CB25D}" destId="{DFEFBB0B-2055-8D4B-BBAB-65663D3D1DDB}" srcOrd="1" destOrd="0" presId="urn:microsoft.com/office/officeart/2005/8/layout/lProcess3"/>
    <dgm:cxn modelId="{29867FCC-574B-4884-A7A2-91BBEDC32E09}" type="presParOf" srcId="{439CF8EB-F5DF-114C-BA71-738EE09CB25D}" destId="{9C341ACD-05D8-0A43-889D-27945DBAFFC3}" srcOrd="2" destOrd="0" presId="urn:microsoft.com/office/officeart/2005/8/layout/lProcess3"/>
    <dgm:cxn modelId="{E9A56574-44CE-4483-BB4C-F7381DF40F20}" type="presParOf" srcId="{439CF8EB-F5DF-114C-BA71-738EE09CB25D}" destId="{B7738716-71FB-4141-A519-7F35BD751387}" srcOrd="3" destOrd="0" presId="urn:microsoft.com/office/officeart/2005/8/layout/lProcess3"/>
    <dgm:cxn modelId="{289CABD9-6109-4062-97BC-C3407391C479}" type="presParOf" srcId="{439CF8EB-F5DF-114C-BA71-738EE09CB25D}" destId="{7F057367-501C-0D46-86CB-811FAE2AD319}" srcOrd="4" destOrd="0" presId="urn:microsoft.com/office/officeart/2005/8/layout/lProcess3"/>
    <dgm:cxn modelId="{88E05EC5-5064-41A0-9F2A-2B33DA608A85}" type="presParOf" srcId="{60AB0C8C-1E56-D942-9406-037F1C1119F0}" destId="{3EDCD3AF-F861-6043-8B1E-3451CC42D0F6}" srcOrd="3" destOrd="0" presId="urn:microsoft.com/office/officeart/2005/8/layout/lProcess3"/>
    <dgm:cxn modelId="{C6C589F9-8F28-470F-9D8A-3C7C9B66C121}" type="presParOf" srcId="{60AB0C8C-1E56-D942-9406-037F1C1119F0}" destId="{B59CC129-C0F6-854F-B6B5-B0E9B9DBE3E3}" srcOrd="4" destOrd="0" presId="urn:microsoft.com/office/officeart/2005/8/layout/lProcess3"/>
    <dgm:cxn modelId="{5C18E442-E0C0-41E1-A902-3A7A7CD13F0E}" type="presParOf" srcId="{B59CC129-C0F6-854F-B6B5-B0E9B9DBE3E3}" destId="{7FA87117-0A14-1643-9C4E-E12D5AD29CD3}" srcOrd="0" destOrd="0" presId="urn:microsoft.com/office/officeart/2005/8/layout/lProcess3"/>
    <dgm:cxn modelId="{DDB209FE-EE2B-4542-B828-FB5287AE7CEA}" type="presParOf" srcId="{B59CC129-C0F6-854F-B6B5-B0E9B9DBE3E3}" destId="{D3E9CA8C-46DB-7A45-9AED-956968A01163}" srcOrd="1" destOrd="0" presId="urn:microsoft.com/office/officeart/2005/8/layout/lProcess3"/>
    <dgm:cxn modelId="{9016A008-A2A9-4103-A1B2-D410CA4DB7C6}" type="presParOf" srcId="{B59CC129-C0F6-854F-B6B5-B0E9B9DBE3E3}" destId="{A80851EA-DA98-8949-98C2-CA2861125A86}" srcOrd="2" destOrd="0" presId="urn:microsoft.com/office/officeart/2005/8/layout/lProcess3"/>
    <dgm:cxn modelId="{B5570E2E-E4E6-4794-AA2F-1F943BB10757}" type="presParOf" srcId="{B59CC129-C0F6-854F-B6B5-B0E9B9DBE3E3}" destId="{E7CAC487-4A78-1B41-80DF-176AA78AAF86}" srcOrd="3" destOrd="0" presId="urn:microsoft.com/office/officeart/2005/8/layout/lProcess3"/>
    <dgm:cxn modelId="{675F3819-9612-4821-B0F9-D8724C434198}" type="presParOf" srcId="{B59CC129-C0F6-854F-B6B5-B0E9B9DBE3E3}" destId="{BC9E12D0-4DF8-3D49-8F28-E2F284B22B50}" srcOrd="4" destOrd="0" presId="urn:microsoft.com/office/officeart/2005/8/layout/lProcess3"/>
    <dgm:cxn modelId="{E347F25D-67CF-40A2-ABEC-9083328F375E}" type="presParOf" srcId="{60AB0C8C-1E56-D942-9406-037F1C1119F0}" destId="{BAF770C2-4F19-DC49-908B-9733532692AE}" srcOrd="5" destOrd="0" presId="urn:microsoft.com/office/officeart/2005/8/layout/lProcess3"/>
    <dgm:cxn modelId="{F22CDDBB-962F-4D1F-BA3A-1BBF65D74530}" type="presParOf" srcId="{60AB0C8C-1E56-D942-9406-037F1C1119F0}" destId="{3B503C86-E9F3-FB49-8E27-98D20612ECBE}" srcOrd="6" destOrd="0" presId="urn:microsoft.com/office/officeart/2005/8/layout/lProcess3"/>
    <dgm:cxn modelId="{17F94BC7-E4E9-4494-8A6F-CD90B2D48E08}" type="presParOf" srcId="{3B503C86-E9F3-FB49-8E27-98D20612ECBE}" destId="{DFB174EF-9EE9-D049-B49B-1B9435F04702}" srcOrd="0" destOrd="0" presId="urn:microsoft.com/office/officeart/2005/8/layout/lProcess3"/>
    <dgm:cxn modelId="{D1D0C9D5-3AAC-44DE-B620-11E107552F3F}" type="presParOf" srcId="{3B503C86-E9F3-FB49-8E27-98D20612ECBE}" destId="{AF68CFB1-596E-F744-BD3F-2F017762C2F7}" srcOrd="1" destOrd="0" presId="urn:microsoft.com/office/officeart/2005/8/layout/lProcess3"/>
    <dgm:cxn modelId="{7430FCAA-4245-426E-A5C0-0163EAC29DCA}" type="presParOf" srcId="{3B503C86-E9F3-FB49-8E27-98D20612ECBE}" destId="{81B5DBC9-B57D-8A4E-9C68-593193F2380C}" srcOrd="2" destOrd="0" presId="urn:microsoft.com/office/officeart/2005/8/layout/lProcess3"/>
    <dgm:cxn modelId="{A86D8B4F-AF0B-4EB2-A745-B2AB5B6F9E0B}" type="presParOf" srcId="{3B503C86-E9F3-FB49-8E27-98D20612ECBE}" destId="{EFB5E17F-46A4-EA49-922D-B0DB2BB87069}" srcOrd="3" destOrd="0" presId="urn:microsoft.com/office/officeart/2005/8/layout/lProcess3"/>
    <dgm:cxn modelId="{8898C065-F9BC-4136-B67C-AC18D338EC0E}" type="presParOf" srcId="{3B503C86-E9F3-FB49-8E27-98D20612ECBE}" destId="{756741E0-BF9F-6441-A3CF-09483F34F706}" srcOrd="4" destOrd="0" presId="urn:microsoft.com/office/officeart/2005/8/layout/lProcess3"/>
    <dgm:cxn modelId="{8959288A-FB37-4055-955B-4C3304C38D0F}" type="presParOf" srcId="{60AB0C8C-1E56-D942-9406-037F1C1119F0}" destId="{442E3FEF-0191-7840-91FA-90469ED923E4}" srcOrd="7" destOrd="0" presId="urn:microsoft.com/office/officeart/2005/8/layout/lProcess3"/>
    <dgm:cxn modelId="{AD764379-E3BE-4A11-BB06-A15CBAE5FBF7}" type="presParOf" srcId="{60AB0C8C-1E56-D942-9406-037F1C1119F0}" destId="{62CDC278-3747-B84F-BBE0-CAD359FBE634}" srcOrd="8" destOrd="0" presId="urn:microsoft.com/office/officeart/2005/8/layout/lProcess3"/>
    <dgm:cxn modelId="{AD12B593-465F-493B-B4EE-FD34716D0930}" type="presParOf" srcId="{62CDC278-3747-B84F-BBE0-CAD359FBE634}" destId="{8691F19F-A9E9-C743-9B72-42CF99FA2CD7}" srcOrd="0" destOrd="0" presId="urn:microsoft.com/office/officeart/2005/8/layout/lProcess3"/>
    <dgm:cxn modelId="{7C4BBC3D-DD9A-4306-AB70-820A4EC2E033}" type="presParOf" srcId="{62CDC278-3747-B84F-BBE0-CAD359FBE634}" destId="{266307A9-ABD0-0746-987E-7A10A0ED61D9}" srcOrd="1" destOrd="0" presId="urn:microsoft.com/office/officeart/2005/8/layout/lProcess3"/>
    <dgm:cxn modelId="{37588714-8579-4355-B0D7-71936F9DB2B3}" type="presParOf" srcId="{62CDC278-3747-B84F-BBE0-CAD359FBE634}" destId="{3F4F4B39-07C7-4347-BAD7-C98E9E9A15FC}" srcOrd="2" destOrd="0" presId="urn:microsoft.com/office/officeart/2005/8/layout/lProcess3"/>
    <dgm:cxn modelId="{63DFE18B-FB69-43F4-A3DE-F9F34876D4F3}" type="presParOf" srcId="{60AB0C8C-1E56-D942-9406-037F1C1119F0}" destId="{81292DF3-73F5-BE4F-B993-C945F2CCAAB3}" srcOrd="9" destOrd="0" presId="urn:microsoft.com/office/officeart/2005/8/layout/lProcess3"/>
    <dgm:cxn modelId="{52350F41-400F-4BF1-8702-122ED844A406}" type="presParOf" srcId="{60AB0C8C-1E56-D942-9406-037F1C1119F0}" destId="{9A061032-52AB-814A-9EFF-6DFD30CEEB0B}" srcOrd="10" destOrd="0" presId="urn:microsoft.com/office/officeart/2005/8/layout/lProcess3"/>
    <dgm:cxn modelId="{97A2AD5F-D4DD-4AE1-A379-3757FD02C9C3}" type="presParOf" srcId="{9A061032-52AB-814A-9EFF-6DFD30CEEB0B}" destId="{6BCDAD27-0F2A-D849-B55E-DAA570756592}" srcOrd="0" destOrd="0" presId="urn:microsoft.com/office/officeart/2005/8/layout/lProcess3"/>
    <dgm:cxn modelId="{90293ED4-2B5E-424D-AC57-979AB2980B06}" type="presParOf" srcId="{9A061032-52AB-814A-9EFF-6DFD30CEEB0B}" destId="{038D9AE5-ADDB-964D-982B-5B3FDA291DA9}" srcOrd="1" destOrd="0" presId="urn:microsoft.com/office/officeart/2005/8/layout/lProcess3"/>
    <dgm:cxn modelId="{F78605C0-261A-4AD3-996E-DEB89E764C0E}" type="presParOf" srcId="{9A061032-52AB-814A-9EFF-6DFD30CEEB0B}" destId="{5863E35E-F7AE-514B-817B-F3D9D6EAF257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FD9A8B-271D-FD40-A614-A743152B6DB9}">
      <dsp:nvSpPr>
        <dsp:cNvPr id="0" name=""/>
        <dsp:cNvSpPr/>
      </dsp:nvSpPr>
      <dsp:spPr>
        <a:xfrm>
          <a:off x="842185" y="36301"/>
          <a:ext cx="3310578" cy="672673"/>
        </a:xfrm>
        <a:prstGeom prst="chevron">
          <a:avLst/>
        </a:prstGeom>
        <a:solidFill>
          <a:srgbClr val="4B89D0"/>
        </a:solidFill>
        <a:ln w="25400" cap="flat" cmpd="sng" algn="ctr">
          <a:solidFill>
            <a:srgbClr val="4B89D0">
              <a:shade val="50000"/>
            </a:srgb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Meccano </a:t>
          </a:r>
          <a:r>
            <a:rPr lang="en-US" sz="1600" kern="1200" noProof="0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construction</a:t>
          </a:r>
          <a:endParaRPr lang="en-US" sz="1600" kern="1200" noProof="0" dirty="0">
            <a:solidFill>
              <a:srgbClr val="FFFFFF"/>
            </a:solidFill>
            <a:latin typeface="Calibri"/>
            <a:ea typeface="+mn-ea"/>
            <a:cs typeface="+mn-cs"/>
          </a:endParaRPr>
        </a:p>
      </dsp:txBody>
      <dsp:txXfrm>
        <a:off x="1178522" y="36301"/>
        <a:ext cx="2637905" cy="672673"/>
      </dsp:txXfrm>
    </dsp:sp>
    <dsp:sp modelId="{89835F2A-471F-D747-8EAB-FCB343DC7010}">
      <dsp:nvSpPr>
        <dsp:cNvPr id="0" name=""/>
        <dsp:cNvSpPr/>
      </dsp:nvSpPr>
      <dsp:spPr>
        <a:xfrm>
          <a:off x="842181" y="768896"/>
          <a:ext cx="3378636" cy="687626"/>
        </a:xfrm>
        <a:prstGeom prst="chevron">
          <a:avLst/>
        </a:prstGeom>
        <a:solidFill>
          <a:srgbClr val="4B89D0"/>
        </a:solidFill>
        <a:ln w="25400" cap="flat" cmpd="sng" algn="ctr">
          <a:solidFill>
            <a:srgbClr val="4B89D0">
              <a:shade val="50000"/>
            </a:srgb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Calibri" pitchFamily="34" charset="0"/>
            </a:rPr>
            <a:t>Parameterization of the        solid surface</a:t>
          </a:r>
          <a:endParaRPr lang="en-US" sz="1600" kern="1200" dirty="0">
            <a:solidFill>
              <a:srgbClr val="FFFFFF"/>
            </a:solidFill>
            <a:latin typeface="Calibri" pitchFamily="34" charset="0"/>
            <a:ea typeface="+mn-ea"/>
            <a:cs typeface="+mn-cs"/>
          </a:endParaRPr>
        </a:p>
      </dsp:txBody>
      <dsp:txXfrm>
        <a:off x="1185994" y="768896"/>
        <a:ext cx="2691010" cy="687626"/>
      </dsp:txXfrm>
    </dsp:sp>
    <dsp:sp modelId="{9C341ACD-05D8-0A43-889D-27945DBAFFC3}">
      <dsp:nvSpPr>
        <dsp:cNvPr id="0" name=""/>
        <dsp:cNvSpPr/>
      </dsp:nvSpPr>
      <dsp:spPr>
        <a:xfrm>
          <a:off x="4063683" y="845375"/>
          <a:ext cx="1395797" cy="558318"/>
        </a:xfrm>
        <a:prstGeom prst="chevron">
          <a:avLst/>
        </a:prstGeom>
        <a:solidFill>
          <a:srgbClr val="4B89D0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B89D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19191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Solid boundary partition</a:t>
          </a:r>
          <a:endParaRPr lang="en-US" sz="1200" kern="1200" dirty="0">
            <a:solidFill>
              <a:srgbClr val="19191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>
        <a:off x="4342842" y="845375"/>
        <a:ext cx="837479" cy="558318"/>
      </dsp:txXfrm>
    </dsp:sp>
    <dsp:sp modelId="{7F057367-501C-0D46-86CB-811FAE2AD319}">
      <dsp:nvSpPr>
        <dsp:cNvPr id="0" name=""/>
        <dsp:cNvSpPr/>
      </dsp:nvSpPr>
      <dsp:spPr>
        <a:xfrm>
          <a:off x="5268846" y="839993"/>
          <a:ext cx="2128758" cy="558318"/>
        </a:xfrm>
        <a:prstGeom prst="chevron">
          <a:avLst/>
        </a:prstGeom>
        <a:solidFill>
          <a:srgbClr val="4B89D0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B89D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19191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Floater’s parameterization</a:t>
          </a:r>
          <a:endParaRPr lang="en-US" sz="1200" kern="1200" dirty="0">
            <a:solidFill>
              <a:srgbClr val="19191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>
        <a:off x="5548005" y="839993"/>
        <a:ext cx="1570440" cy="558318"/>
      </dsp:txXfrm>
    </dsp:sp>
    <dsp:sp modelId="{7FA87117-0A14-1643-9C4E-E12D5AD29CD3}">
      <dsp:nvSpPr>
        <dsp:cNvPr id="0" name=""/>
        <dsp:cNvSpPr/>
      </dsp:nvSpPr>
      <dsp:spPr>
        <a:xfrm>
          <a:off x="870219" y="1550697"/>
          <a:ext cx="3282948" cy="672673"/>
        </a:xfrm>
        <a:prstGeom prst="chevron">
          <a:avLst/>
        </a:prstGeom>
        <a:solidFill>
          <a:srgbClr val="4B89D0"/>
        </a:solidFill>
        <a:ln w="25400" cap="flat" cmpd="sng" algn="ctr">
          <a:solidFill>
            <a:srgbClr val="4B89D0">
              <a:shade val="50000"/>
            </a:srgb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Coarse tetrahedral mesh         of the meccano</a:t>
          </a:r>
          <a:endParaRPr lang="en-US" sz="1600" kern="1200" dirty="0">
            <a:solidFill>
              <a:srgbClr val="FFFFFF"/>
            </a:solidFill>
            <a:latin typeface="Calibri"/>
            <a:ea typeface="+mn-ea"/>
            <a:cs typeface="+mn-cs"/>
          </a:endParaRPr>
        </a:p>
      </dsp:txBody>
      <dsp:txXfrm>
        <a:off x="1206556" y="1550697"/>
        <a:ext cx="2610275" cy="672673"/>
      </dsp:txXfrm>
    </dsp:sp>
    <dsp:sp modelId="{A80851EA-DA98-8949-98C2-CA2861125A86}">
      <dsp:nvSpPr>
        <dsp:cNvPr id="0" name=""/>
        <dsp:cNvSpPr/>
      </dsp:nvSpPr>
      <dsp:spPr>
        <a:xfrm>
          <a:off x="3997627" y="1607875"/>
          <a:ext cx="1395797" cy="558318"/>
        </a:xfrm>
        <a:prstGeom prst="chevron">
          <a:avLst/>
        </a:prstGeom>
        <a:solidFill>
          <a:srgbClr val="4B89D0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B89D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19191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Partition into hexahedra</a:t>
          </a:r>
          <a:endParaRPr lang="en-US" sz="1200" kern="1200" dirty="0">
            <a:solidFill>
              <a:srgbClr val="19191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>
        <a:off x="4276786" y="1607875"/>
        <a:ext cx="837479" cy="558318"/>
      </dsp:txXfrm>
    </dsp:sp>
    <dsp:sp modelId="{BC9E12D0-4DF8-3D49-8F28-E2F284B22B50}">
      <dsp:nvSpPr>
        <dsp:cNvPr id="0" name=""/>
        <dsp:cNvSpPr/>
      </dsp:nvSpPr>
      <dsp:spPr>
        <a:xfrm>
          <a:off x="5194068" y="1607875"/>
          <a:ext cx="1641038" cy="558318"/>
        </a:xfrm>
        <a:prstGeom prst="chevron">
          <a:avLst/>
        </a:prstGeom>
        <a:solidFill>
          <a:srgbClr val="4B89D0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B89D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19191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Hexahedron subdivision into six </a:t>
          </a:r>
          <a:r>
            <a:rPr lang="en-US" sz="1200" kern="1200" dirty="0" err="1" smtClean="0">
              <a:solidFill>
                <a:srgbClr val="19191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tetrahedra</a:t>
          </a:r>
          <a:endParaRPr lang="en-US" sz="1200" kern="1200" dirty="0">
            <a:solidFill>
              <a:srgbClr val="19191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>
        <a:off x="5473227" y="1607875"/>
        <a:ext cx="1082720" cy="558318"/>
      </dsp:txXfrm>
    </dsp:sp>
    <dsp:sp modelId="{DFB174EF-9EE9-D049-B49B-1B9435F04702}">
      <dsp:nvSpPr>
        <dsp:cNvPr id="0" name=""/>
        <dsp:cNvSpPr/>
      </dsp:nvSpPr>
      <dsp:spPr>
        <a:xfrm>
          <a:off x="870219" y="2317545"/>
          <a:ext cx="3267006" cy="672673"/>
        </a:xfrm>
        <a:prstGeom prst="chevron">
          <a:avLst/>
        </a:prstGeom>
        <a:solidFill>
          <a:srgbClr val="4B89D0"/>
        </a:solidFill>
        <a:ln w="25400" cap="flat" cmpd="sng" algn="ctr">
          <a:solidFill>
            <a:srgbClr val="4B89D0">
              <a:shade val="50000"/>
            </a:srgb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Solid boundary approximation</a:t>
          </a:r>
          <a:endParaRPr lang="en-US" sz="1600" kern="1200" dirty="0">
            <a:solidFill>
              <a:srgbClr val="FFFFFF"/>
            </a:solidFill>
            <a:latin typeface="Calibri"/>
            <a:ea typeface="+mn-ea"/>
            <a:cs typeface="+mn-cs"/>
          </a:endParaRPr>
        </a:p>
      </dsp:txBody>
      <dsp:txXfrm>
        <a:off x="1206556" y="2317545"/>
        <a:ext cx="2594333" cy="672673"/>
      </dsp:txXfrm>
    </dsp:sp>
    <dsp:sp modelId="{81B5DBC9-B57D-8A4E-9C68-593193F2380C}">
      <dsp:nvSpPr>
        <dsp:cNvPr id="0" name=""/>
        <dsp:cNvSpPr/>
      </dsp:nvSpPr>
      <dsp:spPr>
        <a:xfrm>
          <a:off x="3918606" y="2374722"/>
          <a:ext cx="1538056" cy="558318"/>
        </a:xfrm>
        <a:prstGeom prst="chevron">
          <a:avLst/>
        </a:prstGeom>
        <a:solidFill>
          <a:srgbClr val="4B89D0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B89D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19191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Kossaczky’s refinement</a:t>
          </a:r>
          <a:endParaRPr lang="en-US" sz="1200" kern="1200" dirty="0">
            <a:solidFill>
              <a:srgbClr val="19191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>
        <a:off x="4197765" y="2374722"/>
        <a:ext cx="979738" cy="558318"/>
      </dsp:txXfrm>
    </dsp:sp>
    <dsp:sp modelId="{756741E0-BF9F-6441-A3CF-09483F34F706}">
      <dsp:nvSpPr>
        <dsp:cNvPr id="0" name=""/>
        <dsp:cNvSpPr/>
      </dsp:nvSpPr>
      <dsp:spPr>
        <a:xfrm>
          <a:off x="5261252" y="2374722"/>
          <a:ext cx="1843862" cy="558318"/>
        </a:xfrm>
        <a:prstGeom prst="chevron">
          <a:avLst/>
        </a:prstGeom>
        <a:solidFill>
          <a:srgbClr val="4B89D0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B89D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19191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Distance evaluation</a:t>
          </a:r>
          <a:endParaRPr lang="en-US" sz="1200" kern="1200" dirty="0">
            <a:solidFill>
              <a:srgbClr val="19191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>
        <a:off x="5540411" y="2374722"/>
        <a:ext cx="1285544" cy="558318"/>
      </dsp:txXfrm>
    </dsp:sp>
    <dsp:sp modelId="{8691F19F-A9E9-C743-9B72-42CF99FA2CD7}">
      <dsp:nvSpPr>
        <dsp:cNvPr id="0" name=""/>
        <dsp:cNvSpPr/>
      </dsp:nvSpPr>
      <dsp:spPr>
        <a:xfrm>
          <a:off x="861620" y="3081083"/>
          <a:ext cx="3301749" cy="672673"/>
        </a:xfrm>
        <a:prstGeom prst="chevron">
          <a:avLst/>
        </a:prstGeom>
        <a:solidFill>
          <a:srgbClr val="4B89D0"/>
        </a:solidFill>
        <a:ln w="25400" cap="flat" cmpd="sng" algn="ctr">
          <a:solidFill>
            <a:srgbClr val="4B89D0">
              <a:shade val="50000"/>
            </a:srgb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Inner node relocation</a:t>
          </a:r>
          <a:endParaRPr lang="en-US" sz="1600" kern="1200" dirty="0">
            <a:solidFill>
              <a:srgbClr val="FFFFFF"/>
            </a:solidFill>
            <a:latin typeface="Calibri"/>
            <a:ea typeface="+mn-ea"/>
            <a:cs typeface="+mn-cs"/>
          </a:endParaRPr>
        </a:p>
      </dsp:txBody>
      <dsp:txXfrm>
        <a:off x="1197957" y="3081083"/>
        <a:ext cx="2629076" cy="672673"/>
      </dsp:txXfrm>
    </dsp:sp>
    <dsp:sp modelId="{3F4F4B39-07C7-4347-BAD7-C98E9E9A15FC}">
      <dsp:nvSpPr>
        <dsp:cNvPr id="0" name=""/>
        <dsp:cNvSpPr/>
      </dsp:nvSpPr>
      <dsp:spPr>
        <a:xfrm>
          <a:off x="4012154" y="3146047"/>
          <a:ext cx="1776417" cy="558318"/>
        </a:xfrm>
        <a:prstGeom prst="chevron">
          <a:avLst/>
        </a:prstGeom>
        <a:solidFill>
          <a:srgbClr val="4B89D0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B89D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19191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Coons patches</a:t>
          </a:r>
          <a:endParaRPr lang="en-US" sz="1200" kern="1200" dirty="0">
            <a:solidFill>
              <a:srgbClr val="19191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>
        <a:off x="4291313" y="3146047"/>
        <a:ext cx="1218099" cy="558318"/>
      </dsp:txXfrm>
    </dsp:sp>
    <dsp:sp modelId="{6BCDAD27-0F2A-D849-B55E-DAA570756592}">
      <dsp:nvSpPr>
        <dsp:cNvPr id="0" name=""/>
        <dsp:cNvSpPr/>
      </dsp:nvSpPr>
      <dsp:spPr>
        <a:xfrm>
          <a:off x="861620" y="3818219"/>
          <a:ext cx="3249432" cy="672673"/>
        </a:xfrm>
        <a:prstGeom prst="chevron">
          <a:avLst/>
        </a:prstGeom>
        <a:solidFill>
          <a:srgbClr val="4B89D0"/>
        </a:solidFill>
        <a:ln w="25400" cap="flat" cmpd="sng" algn="ctr">
          <a:solidFill>
            <a:srgbClr val="4B89D0">
              <a:shade val="50000"/>
            </a:srgb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Simultaneous             untangling and smoothing</a:t>
          </a:r>
          <a:endParaRPr lang="en-US" sz="1600" kern="1200" dirty="0">
            <a:solidFill>
              <a:srgbClr val="FFFFFF"/>
            </a:solidFill>
            <a:latin typeface="Calibri"/>
            <a:ea typeface="+mn-ea"/>
            <a:cs typeface="+mn-cs"/>
          </a:endParaRPr>
        </a:p>
      </dsp:txBody>
      <dsp:txXfrm>
        <a:off x="1197957" y="3818219"/>
        <a:ext cx="2576759" cy="672673"/>
      </dsp:txXfrm>
    </dsp:sp>
    <dsp:sp modelId="{5863E35E-F7AE-514B-817B-F3D9D6EAF257}">
      <dsp:nvSpPr>
        <dsp:cNvPr id="0" name=""/>
        <dsp:cNvSpPr/>
      </dsp:nvSpPr>
      <dsp:spPr>
        <a:xfrm>
          <a:off x="3937866" y="3893823"/>
          <a:ext cx="1395797" cy="558318"/>
        </a:xfrm>
        <a:prstGeom prst="chevron">
          <a:avLst/>
        </a:prstGeom>
        <a:solidFill>
          <a:srgbClr val="4B89D0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B89D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19191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SUS</a:t>
          </a:r>
          <a:endParaRPr lang="en-US" sz="1200" kern="1200" dirty="0">
            <a:solidFill>
              <a:srgbClr val="19191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>
        <a:off x="4217025" y="3893823"/>
        <a:ext cx="837479" cy="5583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4" Type="http://schemas.openxmlformats.org/officeDocument/2006/relationships/image" Target="../media/image26.wmf"/><Relationship Id="rId5" Type="http://schemas.openxmlformats.org/officeDocument/2006/relationships/image" Target="../media/image27.wmf"/><Relationship Id="rId6" Type="http://schemas.openxmlformats.org/officeDocument/2006/relationships/image" Target="../media/image28.wmf"/><Relationship Id="rId1" Type="http://schemas.openxmlformats.org/officeDocument/2006/relationships/image" Target="../media/image23.wmf"/><Relationship Id="rId2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Relationship Id="rId2" Type="http://schemas.openxmlformats.org/officeDocument/2006/relationships/image" Target="../media/image4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Nombre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Escriba el título aquí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CC94619-AF9F-457C-AC16-D50433946ECA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438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3275" y="762000"/>
            <a:ext cx="5495925" cy="380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19650"/>
            <a:ext cx="5203825" cy="4652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 smtClean="0"/>
              <a:t>Haga clic para modificar el estilo de texto del patrón</a:t>
            </a:r>
          </a:p>
          <a:p>
            <a:pPr lvl="1"/>
            <a:r>
              <a:rPr lang="es-ES_tradnl" noProof="0" smtClean="0"/>
              <a:t>Segundo nivel</a:t>
            </a:r>
          </a:p>
          <a:p>
            <a:pPr lvl="2"/>
            <a:r>
              <a:rPr lang="es-ES_tradnl" noProof="0" smtClean="0"/>
              <a:t>Tercer nivel</a:t>
            </a:r>
          </a:p>
          <a:p>
            <a:pPr lvl="3"/>
            <a:r>
              <a:rPr lang="es-ES_tradnl" noProof="0" smtClean="0"/>
              <a:t>Cuarto nivel</a:t>
            </a:r>
          </a:p>
          <a:p>
            <a:pPr lvl="4"/>
            <a:r>
              <a:rPr lang="es-ES_tradnl" noProof="0" smtClean="0"/>
              <a:t>Quinto nivel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16A8E2B-96C6-42B0-9E11-010E0EB490E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0308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6964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3928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891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855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4820" algn="l" defTabSz="9139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87" algn="l" defTabSz="9139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47" algn="l" defTabSz="9139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11" algn="l" defTabSz="9139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270">
              <a:defRPr kumimoji="1" sz="44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79949" indent="-299980" defTabSz="973270">
              <a:defRPr kumimoji="1"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 marL="1199921" indent="-239984" defTabSz="973270">
              <a:defRPr kumimoji="1"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 marL="1679890" indent="-239984" defTabSz="973270">
              <a:defRPr kumimoji="1"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 marL="2159859" indent="-239984" defTabSz="973270">
              <a:defRPr kumimoji="1"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2639827" indent="-239984" algn="ctr" defTabSz="97327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3119796" indent="-239984" algn="ctr" defTabSz="97327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3599764" indent="-239984" algn="ctr" defTabSz="97327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4079733" indent="-239984" algn="ctr" defTabSz="97327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B6C7AE2-8468-D344-9C1A-4EE878A47B72}" type="slidenum">
              <a:rPr kumimoji="0" lang="en-GB" sz="1300">
                <a:solidFill>
                  <a:prstClr val="black"/>
                </a:solidFill>
              </a:rPr>
              <a:pPr/>
              <a:t>1</a:t>
            </a:fld>
            <a:endParaRPr kumimoji="0" lang="en-GB" sz="1300" dirty="0">
              <a:solidFill>
                <a:prstClr val="black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45B577-5215-4094-B125-DA4425D25B74}" type="slidenum">
              <a:rPr lang="en-GB"/>
              <a:pPr/>
              <a:t>12</a:t>
            </a:fld>
            <a:endParaRPr lang="en-GB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79F1E6-8EE3-44D3-B657-CAA6D7259CD1}" type="slidenum">
              <a:rPr lang="en-GB"/>
              <a:pPr/>
              <a:t>13</a:t>
            </a:fld>
            <a:endParaRPr lang="en-GB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A4691-3F16-4782-AB69-D18EB4D95F36}" type="slidenum">
              <a:rPr lang="en-GB"/>
              <a:pPr/>
              <a:t>14</a:t>
            </a:fld>
            <a:endParaRPr lang="en-GB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A4691-3F16-4782-AB69-D18EB4D95F36}" type="slidenum">
              <a:rPr lang="en-GB"/>
              <a:pPr/>
              <a:t>15</a:t>
            </a:fld>
            <a:endParaRPr lang="en-GB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19F551-6133-43CF-8B09-4C2D8F8CEA63}" type="slidenum">
              <a:rPr lang="en-GB"/>
              <a:pPr/>
              <a:t>18</a:t>
            </a:fld>
            <a:endParaRPr lang="en-GB"/>
          </a:p>
        </p:txBody>
      </p:sp>
      <p:sp>
        <p:nvSpPr>
          <p:cNvPr id="188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188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0C2979-6537-4143-BC5B-9D2E8F6EBD42}" type="slidenum">
              <a:rPr lang="en-GB"/>
              <a:pPr/>
              <a:t>19</a:t>
            </a:fld>
            <a:endParaRPr lang="en-GB"/>
          </a:p>
        </p:txBody>
      </p:sp>
      <p:sp>
        <p:nvSpPr>
          <p:cNvPr id="187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187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0C2979-6537-4143-BC5B-9D2E8F6EBD42}" type="slidenum">
              <a:rPr lang="en-GB"/>
              <a:pPr/>
              <a:t>20</a:t>
            </a:fld>
            <a:endParaRPr lang="en-GB"/>
          </a:p>
        </p:txBody>
      </p:sp>
      <p:sp>
        <p:nvSpPr>
          <p:cNvPr id="187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187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A50752-110F-4BCC-A937-D60F59D5EFE0}" type="slidenum">
              <a:rPr lang="en-GB"/>
              <a:pPr/>
              <a:t>25</a:t>
            </a:fld>
            <a:endParaRPr lang="en-GB"/>
          </a:p>
        </p:txBody>
      </p:sp>
      <p:sp>
        <p:nvSpPr>
          <p:cNvPr id="1789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6763"/>
            <a:ext cx="5541962" cy="3838575"/>
          </a:xfrm>
          <a:ln/>
        </p:spPr>
      </p:sp>
      <p:sp>
        <p:nvSpPr>
          <p:cNvPr id="1789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338" y="4862370"/>
            <a:ext cx="5204625" cy="4605745"/>
          </a:xfrm>
        </p:spPr>
        <p:txBody>
          <a:bodyPr/>
          <a:lstStyle/>
          <a:p>
            <a:r>
              <a:rPr lang="es-ES_tradnl"/>
              <a:t>Decimos que un tetraedro es de Tipo I si está marcado con el indicador de error. Se </a:t>
            </a:r>
            <a:r>
              <a:rPr lang="es-ES_tradnl" u="sng"/>
              <a:t>introducen</a:t>
            </a:r>
            <a:r>
              <a:rPr lang="es-ES_tradnl"/>
              <a:t> 6 nuevos nodos en el punto medio de sus aristas y se subdividen cada una de sus cuatro caras en 4 triángulos, </a:t>
            </a:r>
            <a:r>
              <a:rPr lang="es-ES_tradnl" u="sng"/>
              <a:t>uniendo los puntos que</a:t>
            </a:r>
            <a:r>
              <a:rPr lang="es-ES_tradnl"/>
              <a:t> se han introducido.</a:t>
            </a:r>
          </a:p>
          <a:p>
            <a:r>
              <a:rPr lang="es-ES_tradnl"/>
              <a:t>Cuatro subtetraedros quedan determinados a partir de los cuatro vértices del tetraedro original y las nuevas aristas.</a:t>
            </a:r>
          </a:p>
          <a:p>
            <a:r>
              <a:rPr lang="es-ES_tradnl"/>
              <a:t>Los otros cuatro tetraedros se </a:t>
            </a:r>
            <a:r>
              <a:rPr lang="es-ES_tradnl" u="sng"/>
              <a:t>obtienen</a:t>
            </a:r>
            <a:r>
              <a:rPr lang="es-ES_tradnl"/>
              <a:t> al unir los dos vértices opuestos más cercanos del octaedro que resulta en el interior. Estudios de Löhner y Baum aseguran que esta elección produce el menor número de tetraedros distorsionados en la malla refinada. Existen otras dos opciones para subdividir el octaedro, y se podría analizar la calidad de las divisiones, pero aumentaría el coste computacional del algoritmo.</a:t>
            </a:r>
          </a:p>
          <a:p>
            <a:endParaRPr lang="es-ES_tradnl"/>
          </a:p>
          <a:p>
            <a:r>
              <a:rPr lang="es-ES_tradnl"/>
              <a:t>Una vez marcados los tetraedros de Tipo I, para asegurar la conformidad de la malla nos podemos encontrar con tetraedros vecinos que pueden tener 6, 5,..., 1, ó 0 nuevos nodos introducidos.</a:t>
            </a:r>
          </a:p>
          <a:p>
            <a:endParaRPr lang="es-ES_tradnl"/>
          </a:p>
          <a:p>
            <a:r>
              <a:rPr lang="es-ES_tradnl"/>
              <a:t>Aquellos tetraedros que por razones de conformidad tengan marcadas sus 6 aristas pasa automáticamente al conjunto de tetraedros de Tipo I.</a:t>
            </a:r>
          </a:p>
          <a:p>
            <a:endParaRPr lang="es-ES_trad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1026B-095E-4BCF-BE5D-0E2C28AB5F16}" type="slidenum">
              <a:rPr lang="en-GB">
                <a:solidFill>
                  <a:prstClr val="black"/>
                </a:solidFill>
              </a:rPr>
              <a:pPr/>
              <a:t>28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8350"/>
            <a:ext cx="5541962" cy="3836988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339" y="4862371"/>
            <a:ext cx="5204625" cy="4605745"/>
          </a:xfrm>
          <a:noFill/>
          <a:ln w="9525"/>
        </p:spPr>
        <p:txBody>
          <a:bodyPr/>
          <a:lstStyle/>
          <a:p>
            <a:pPr eaLnBrk="1" hangingPunct="1"/>
            <a:endParaRPr lang="es-ES_tradnl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7875" y="766763"/>
            <a:ext cx="554355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compute our wind field we have to use some</a:t>
            </a:r>
            <a:r>
              <a:rPr lang="en-US" baseline="0" dirty="0" smtClean="0"/>
              <a:t> data from HARMONIE i.e. U10 V10, the Geostrophic velocity, and the </a:t>
            </a:r>
            <a:r>
              <a:rPr lang="en-US" baseline="0" dirty="0" err="1" smtClean="0"/>
              <a:t>Pasquill</a:t>
            </a:r>
            <a:r>
              <a:rPr lang="en-US" baseline="0" dirty="0" smtClean="0"/>
              <a:t> stability class</a:t>
            </a:r>
            <a:endParaRPr lang="en-U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7B5B11C-5A3D-4BED-828C-08758324E855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72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20372B1F-B8BC-49B1-9D08-134497319A1D}" type="slidenum">
              <a:rPr lang="en-GB" smtClean="0"/>
              <a:pPr defTabSz="973138"/>
              <a:t>4</a:t>
            </a:fld>
            <a:endParaRPr lang="en-GB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7875" y="766763"/>
            <a:ext cx="554355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There’s a total of 552</a:t>
            </a:r>
            <a:r>
              <a:rPr lang="en-US" baseline="0" dirty="0" smtClean="0"/>
              <a:t> points with u10 and v10 data. We don’t want to use that much, so we discard one third of the data</a:t>
            </a:r>
            <a:endParaRPr lang="en-U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7B5B11C-5A3D-4BED-828C-08758324E855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90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1026B-095E-4BCF-BE5D-0E2C28AB5F16}" type="slidenum">
              <a:rPr lang="en-GB">
                <a:solidFill>
                  <a:prstClr val="black"/>
                </a:solidFill>
              </a:rPr>
              <a:pPr/>
              <a:t>35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8350"/>
            <a:ext cx="5541962" cy="3836988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339" y="4862371"/>
            <a:ext cx="5204625" cy="4605745"/>
          </a:xfrm>
          <a:noFill/>
          <a:ln w="9525"/>
        </p:spPr>
        <p:txBody>
          <a:bodyPr/>
          <a:lstStyle/>
          <a:p>
            <a:pPr eaLnBrk="1" hangingPunct="1"/>
            <a:endParaRPr lang="es-ES_tradnl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1026B-095E-4BCF-BE5D-0E2C28AB5F16}" type="slidenum">
              <a:rPr lang="en-GB">
                <a:solidFill>
                  <a:prstClr val="black"/>
                </a:solidFill>
              </a:rPr>
              <a:pPr/>
              <a:t>36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8350"/>
            <a:ext cx="5541962" cy="3836988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339" y="4862371"/>
            <a:ext cx="5204625" cy="4605745"/>
          </a:xfrm>
          <a:noFill/>
          <a:ln w="9525"/>
        </p:spPr>
        <p:txBody>
          <a:bodyPr/>
          <a:lstStyle/>
          <a:p>
            <a:pPr eaLnBrk="1" hangingPunct="1"/>
            <a:endParaRPr lang="es-ES_tradnl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A4691-3F16-4782-AB69-D18EB4D95F36}" type="slidenum">
              <a:rPr lang="en-GB"/>
              <a:pPr/>
              <a:t>37</a:t>
            </a:fld>
            <a:endParaRPr lang="en-GB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706858-CC21-4AE1-9038-E6299094D08E}" type="slidenum">
              <a:rPr lang="en-GB"/>
              <a:pPr/>
              <a:t>5</a:t>
            </a:fld>
            <a:endParaRPr lang="en-GB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2E242C-0184-4661-91E9-DFAA14912F62}" type="slidenum">
              <a:rPr lang="en-GB"/>
              <a:pPr/>
              <a:t>6</a:t>
            </a:fld>
            <a:endParaRPr lang="en-GB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6763"/>
            <a:ext cx="5541962" cy="3838575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338" y="4862370"/>
            <a:ext cx="5204625" cy="4605745"/>
          </a:xfrm>
          <a:noFill/>
          <a:ln w="9525"/>
        </p:spPr>
        <p:txBody>
          <a:bodyPr/>
          <a:lstStyle/>
          <a:p>
            <a:pPr eaLnBrk="1" hangingPunct="1"/>
            <a:r>
              <a:rPr lang="es-ES_tradnl" smtClean="0"/>
              <a:t>Decimos que un tetraedro es de Tipo I si está marcado con el indicador de error. Se </a:t>
            </a:r>
            <a:r>
              <a:rPr lang="es-ES_tradnl" u="sng" smtClean="0"/>
              <a:t>introducen</a:t>
            </a:r>
            <a:r>
              <a:rPr lang="es-ES_tradnl" smtClean="0"/>
              <a:t> 6 nuevos nodos en el punto medio de sus aristas y se subdividen cada una de sus cuatro caras en 4 triángulos, </a:t>
            </a:r>
            <a:r>
              <a:rPr lang="es-ES_tradnl" u="sng" smtClean="0"/>
              <a:t>uniendo los puntos que</a:t>
            </a:r>
            <a:r>
              <a:rPr lang="es-ES_tradnl" smtClean="0"/>
              <a:t> se han introducido.</a:t>
            </a:r>
          </a:p>
          <a:p>
            <a:pPr eaLnBrk="1" hangingPunct="1"/>
            <a:r>
              <a:rPr lang="es-ES_tradnl" smtClean="0"/>
              <a:t>Cuatro subtetraedros quedan determinados a partir de los cuatro vértices del tetraedro original y las nuevas aristas.</a:t>
            </a:r>
          </a:p>
          <a:p>
            <a:pPr eaLnBrk="1" hangingPunct="1"/>
            <a:r>
              <a:rPr lang="es-ES_tradnl" smtClean="0"/>
              <a:t>Los otros cuatro tetraedros se </a:t>
            </a:r>
            <a:r>
              <a:rPr lang="es-ES_tradnl" u="sng" smtClean="0"/>
              <a:t>obtienen</a:t>
            </a:r>
            <a:r>
              <a:rPr lang="es-ES_tradnl" smtClean="0"/>
              <a:t> al unir los dos vértices opuestos más cercanos del octaedro que resulta en el interior. Estudios de Löhner y Baum aseguran que esta elección produce el menor número de tetraedros distorsionados en la malla refinada. Existen otras dos opciones para subdividir el octaedro, y se podría analizar la calidad de las divisiones, pero aumentaría el coste computacional del algoritmo.</a:t>
            </a:r>
          </a:p>
          <a:p>
            <a:pPr eaLnBrk="1" hangingPunct="1"/>
            <a:endParaRPr lang="es-ES_tradnl" smtClean="0"/>
          </a:p>
          <a:p>
            <a:pPr eaLnBrk="1" hangingPunct="1"/>
            <a:r>
              <a:rPr lang="es-ES_tradnl" smtClean="0"/>
              <a:t>Una vez marcados los tetraedros de Tipo I, para asegurar la conformidad de la malla nos podemos encontrar con tetraedros vecinos que pueden tener 6, 5,..., 1, ó 0 nuevos nodos introducidos.</a:t>
            </a:r>
          </a:p>
          <a:p>
            <a:pPr eaLnBrk="1" hangingPunct="1"/>
            <a:endParaRPr lang="es-ES_tradnl" smtClean="0"/>
          </a:p>
          <a:p>
            <a:pPr eaLnBrk="1" hangingPunct="1"/>
            <a:r>
              <a:rPr lang="es-ES_tradnl" smtClean="0"/>
              <a:t>Aquellos tetraedros que por razones de conformidad tengan marcadas sus 6 aristas pasa automáticamente al conjunto de tetraedros de Tipo I.</a:t>
            </a:r>
          </a:p>
          <a:p>
            <a:pPr eaLnBrk="1" hangingPunct="1"/>
            <a:endParaRPr lang="es-ES_tradn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20372B1F-B8BC-49B1-9D08-134497319A1D}" type="slidenum">
              <a:rPr lang="en-GB" smtClean="0"/>
              <a:pPr defTabSz="973138"/>
              <a:t>7</a:t>
            </a:fld>
            <a:endParaRPr lang="en-GB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F1D24B-E416-49A6-AB34-9C63601B587E}" type="slidenum">
              <a:rPr lang="en-GB"/>
              <a:pPr/>
              <a:t>8</a:t>
            </a:fld>
            <a:endParaRPr lang="en-GB"/>
          </a:p>
        </p:txBody>
      </p:sp>
      <p:sp>
        <p:nvSpPr>
          <p:cNvPr id="192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192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D3024B-346A-4492-BC84-E2A6F1EDA409}" type="slidenum">
              <a:rPr lang="en-GB"/>
              <a:pPr/>
              <a:t>9</a:t>
            </a:fld>
            <a:endParaRPr lang="en-GB"/>
          </a:p>
        </p:txBody>
      </p:sp>
      <p:sp>
        <p:nvSpPr>
          <p:cNvPr id="274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274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CD7568-7369-4874-96B9-4F6373C70FDE}" type="slidenum">
              <a:rPr lang="en-GB"/>
              <a:pPr/>
              <a:t>10</a:t>
            </a:fld>
            <a:endParaRPr lang="en-GB"/>
          </a:p>
        </p:txBody>
      </p:sp>
      <p:sp>
        <p:nvSpPr>
          <p:cNvPr id="274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274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20372B1F-B8BC-49B1-9D08-134497319A1D}" type="slidenum">
              <a:rPr lang="en-GB" smtClean="0">
                <a:solidFill>
                  <a:srgbClr val="000000"/>
                </a:solidFill>
              </a:rPr>
              <a:pPr defTabSz="973138"/>
              <a:t>11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40051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jpe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jpe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7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8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8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e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jpe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52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2" y="762001"/>
            <a:ext cx="3844926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12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650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1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391" y="3595691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9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4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2" y="762001"/>
            <a:ext cx="3844926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03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3" tIns="45711" rIns="91423" bIns="45711" anchor="ctr"/>
          <a:lstStyle/>
          <a:p>
            <a:pPr>
              <a:defRPr/>
            </a:pPr>
            <a:endParaRPr lang="es-E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604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3" tIns="45711" rIns="91423" bIns="45711" anchor="ctr"/>
          <a:lstStyle/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3" tIns="45711" rIns="91423" bIns="45711" anchor="ctr"/>
          <a:lstStyle/>
          <a:p>
            <a:pPr>
              <a:defRPr/>
            </a:pPr>
            <a:endParaRPr lang="es-ES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367" y="3595691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40" y="4406906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40" y="2906715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14" indent="0">
              <a:buNone/>
              <a:defRPr sz="1800"/>
            </a:lvl2pPr>
            <a:lvl3pPr marL="914228" indent="0">
              <a:buNone/>
              <a:defRPr sz="1600"/>
            </a:lvl3pPr>
            <a:lvl4pPr marL="1371342" indent="0">
              <a:buNone/>
              <a:defRPr sz="1400"/>
            </a:lvl4pPr>
            <a:lvl5pPr marL="1828454" indent="0">
              <a:buNone/>
              <a:defRPr sz="1400"/>
            </a:lvl5pPr>
            <a:lvl6pPr marL="2285568" indent="0">
              <a:buNone/>
              <a:defRPr sz="1400"/>
            </a:lvl6pPr>
            <a:lvl7pPr marL="2742683" indent="0">
              <a:buNone/>
              <a:defRPr sz="1400"/>
            </a:lvl7pPr>
            <a:lvl8pPr marL="3199796" indent="0">
              <a:buNone/>
              <a:defRPr sz="1400"/>
            </a:lvl8pPr>
            <a:lvl9pPr marL="365691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05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677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4" indent="0">
              <a:buNone/>
              <a:defRPr sz="2000" b="1"/>
            </a:lvl2pPr>
            <a:lvl3pPr marL="914228" indent="0">
              <a:buNone/>
              <a:defRPr sz="1800" b="1"/>
            </a:lvl3pPr>
            <a:lvl4pPr marL="1371342" indent="0">
              <a:buNone/>
              <a:defRPr sz="1600" b="1"/>
            </a:lvl4pPr>
            <a:lvl5pPr marL="1828454" indent="0">
              <a:buNone/>
              <a:defRPr sz="1600" b="1"/>
            </a:lvl5pPr>
            <a:lvl6pPr marL="2285568" indent="0">
              <a:buNone/>
              <a:defRPr sz="1600" b="1"/>
            </a:lvl6pPr>
            <a:lvl7pPr marL="2742683" indent="0">
              <a:buNone/>
              <a:defRPr sz="1600" b="1"/>
            </a:lvl7pPr>
            <a:lvl8pPr marL="3199796" indent="0">
              <a:buNone/>
              <a:defRPr sz="1600" b="1"/>
            </a:lvl8pPr>
            <a:lvl9pPr marL="365691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80" y="1535114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4" indent="0">
              <a:buNone/>
              <a:defRPr sz="2000" b="1"/>
            </a:lvl2pPr>
            <a:lvl3pPr marL="914228" indent="0">
              <a:buNone/>
              <a:defRPr sz="1800" b="1"/>
            </a:lvl3pPr>
            <a:lvl4pPr marL="1371342" indent="0">
              <a:buNone/>
              <a:defRPr sz="1600" b="1"/>
            </a:lvl4pPr>
            <a:lvl5pPr marL="1828454" indent="0">
              <a:buNone/>
              <a:defRPr sz="1600" b="1"/>
            </a:lvl5pPr>
            <a:lvl6pPr marL="2285568" indent="0">
              <a:buNone/>
              <a:defRPr sz="1600" b="1"/>
            </a:lvl6pPr>
            <a:lvl7pPr marL="2742683" indent="0">
              <a:buNone/>
              <a:defRPr sz="1600" b="1"/>
            </a:lvl7pPr>
            <a:lvl8pPr marL="3199796" indent="0">
              <a:buNone/>
              <a:defRPr sz="1600" b="1"/>
            </a:lvl8pPr>
            <a:lvl9pPr marL="365691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8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056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2" y="1435104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4" indent="0">
              <a:buNone/>
              <a:defRPr sz="1200"/>
            </a:lvl2pPr>
            <a:lvl3pPr marL="914228" indent="0">
              <a:buNone/>
              <a:defRPr sz="1000"/>
            </a:lvl3pPr>
            <a:lvl4pPr marL="1371342" indent="0">
              <a:buNone/>
              <a:defRPr sz="900"/>
            </a:lvl4pPr>
            <a:lvl5pPr marL="1828454" indent="0">
              <a:buNone/>
              <a:defRPr sz="900"/>
            </a:lvl5pPr>
            <a:lvl6pPr marL="2285568" indent="0">
              <a:buNone/>
              <a:defRPr sz="900"/>
            </a:lvl6pPr>
            <a:lvl7pPr marL="2742683" indent="0">
              <a:buNone/>
              <a:defRPr sz="900"/>
            </a:lvl7pPr>
            <a:lvl8pPr marL="3199796" indent="0">
              <a:buNone/>
              <a:defRPr sz="900"/>
            </a:lvl8pPr>
            <a:lvl9pPr marL="365691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4" indent="0">
              <a:buNone/>
              <a:defRPr sz="2800"/>
            </a:lvl2pPr>
            <a:lvl3pPr marL="914228" indent="0">
              <a:buNone/>
              <a:defRPr sz="2400"/>
            </a:lvl3pPr>
            <a:lvl4pPr marL="1371342" indent="0">
              <a:buNone/>
              <a:defRPr sz="2000"/>
            </a:lvl4pPr>
            <a:lvl5pPr marL="1828454" indent="0">
              <a:buNone/>
              <a:defRPr sz="2000"/>
            </a:lvl5pPr>
            <a:lvl6pPr marL="2285568" indent="0">
              <a:buNone/>
              <a:defRPr sz="2000"/>
            </a:lvl6pPr>
            <a:lvl7pPr marL="2742683" indent="0">
              <a:buNone/>
              <a:defRPr sz="2000"/>
            </a:lvl7pPr>
            <a:lvl8pPr marL="3199796" indent="0">
              <a:buNone/>
              <a:defRPr sz="2000"/>
            </a:lvl8pPr>
            <a:lvl9pPr marL="365691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4" indent="0">
              <a:buNone/>
              <a:defRPr sz="1200"/>
            </a:lvl2pPr>
            <a:lvl3pPr marL="914228" indent="0">
              <a:buNone/>
              <a:defRPr sz="1000"/>
            </a:lvl3pPr>
            <a:lvl4pPr marL="1371342" indent="0">
              <a:buNone/>
              <a:defRPr sz="900"/>
            </a:lvl4pPr>
            <a:lvl5pPr marL="1828454" indent="0">
              <a:buNone/>
              <a:defRPr sz="900"/>
            </a:lvl5pPr>
            <a:lvl6pPr marL="2285568" indent="0">
              <a:buNone/>
              <a:defRPr sz="900"/>
            </a:lvl6pPr>
            <a:lvl7pPr marL="2742683" indent="0">
              <a:buNone/>
              <a:defRPr sz="900"/>
            </a:lvl7pPr>
            <a:lvl8pPr marL="3199796" indent="0">
              <a:buNone/>
              <a:defRPr sz="900"/>
            </a:lvl8pPr>
            <a:lvl9pPr marL="365691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8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3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2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79850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728663"/>
            <a:ext cx="29432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4321175"/>
            <a:ext cx="9906000" cy="777875"/>
          </a:xfrm>
          <a:prstGeom prst="rect">
            <a:avLst/>
          </a:prstGeom>
          <a:solidFill>
            <a:srgbClr val="C8C8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sz="4200">
              <a:latin typeface="Times New Roman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0" y="5135563"/>
            <a:ext cx="9906000" cy="0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 sz="4200">
              <a:latin typeface="Times New Roman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2806700"/>
            <a:ext cx="9906000" cy="1511300"/>
          </a:xfrm>
          <a:prstGeom prst="rect">
            <a:avLst/>
          </a:prstGeom>
          <a:solidFill>
            <a:srgbClr val="021F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/>
          <a:p>
            <a:endParaRPr lang="es-ES" sz="4200">
              <a:latin typeface="Times New Roman" charset="0"/>
            </a:endParaRPr>
          </a:p>
        </p:txBody>
      </p:sp>
      <p:pic>
        <p:nvPicPr>
          <p:cNvPr id="9" name="Imagen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5842000"/>
            <a:ext cx="2133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21049" y="4437904"/>
            <a:ext cx="8423275" cy="5485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36002" y="2900947"/>
            <a:ext cx="8420100" cy="1276351"/>
          </a:xfrm>
          <a:prstGeom prst="rect">
            <a:avLst/>
          </a:prstGeom>
        </p:spPr>
        <p:txBody>
          <a:bodyPr wrap="square" anchor="b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1604377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124325" y="2811463"/>
            <a:ext cx="5781675" cy="4046537"/>
          </a:xfrm>
          <a:prstGeom prst="rect">
            <a:avLst/>
          </a:prstGeom>
          <a:solidFill>
            <a:srgbClr val="C8C8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sz="4200">
              <a:latin typeface="Times New Roman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124325" y="0"/>
            <a:ext cx="5781675" cy="2801938"/>
          </a:xfrm>
          <a:prstGeom prst="rect">
            <a:avLst/>
          </a:prstGeom>
          <a:solidFill>
            <a:srgbClr val="021F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sz="4200">
              <a:latin typeface="Times New Roman" charset="0"/>
            </a:endParaRPr>
          </a:p>
        </p:txBody>
      </p:sp>
      <p:pic>
        <p:nvPicPr>
          <p:cNvPr id="6" name="Imagen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984875"/>
            <a:ext cx="18002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>
            <a:spLocks noChangeArrowheads="1"/>
          </p:cNvSpPr>
          <p:nvPr userDrawn="1"/>
        </p:nvSpPr>
        <p:spPr bwMode="auto">
          <a:xfrm rot="16200000">
            <a:off x="2441575" y="1098550"/>
            <a:ext cx="2781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2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2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42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42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42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GB" sz="3200" smtClean="0">
                <a:solidFill>
                  <a:srgbClr val="000000"/>
                </a:solidFill>
                <a:latin typeface="Trebuchet MS" charset="0"/>
                <a:cs typeface="Trebuchet MS" charset="0"/>
              </a:rPr>
              <a:t>Activity</a:t>
            </a:r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4268924" y="2844800"/>
            <a:ext cx="5552411" cy="3953933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4268924" y="1202266"/>
            <a:ext cx="5577809" cy="1557867"/>
          </a:xfrm>
          <a:prstGeom prst="rect">
            <a:avLst/>
          </a:prstGeom>
        </p:spPr>
        <p:txBody>
          <a:bodyPr wrap="square" anchor="b"/>
          <a:lstStyle>
            <a:lvl1pPr>
              <a:defRPr sz="2400"/>
            </a:lvl1pPr>
          </a:lstStyle>
          <a:p>
            <a:r>
              <a:rPr lang="en-US"/>
              <a:t>Titulo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34271812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1338263"/>
            <a:ext cx="9906000" cy="0"/>
          </a:xfrm>
          <a:prstGeom prst="line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" sz="4200">
              <a:latin typeface="Times New Roman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8" y="134938"/>
            <a:ext cx="124777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8000" y="1600200"/>
            <a:ext cx="9126538" cy="49974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115888"/>
            <a:ext cx="73326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Título de la página</a:t>
            </a:r>
          </a:p>
        </p:txBody>
      </p:sp>
    </p:spTree>
    <p:extLst>
      <p:ext uri="{BB962C8B-B14F-4D97-AF65-F5344CB8AC3E}">
        <p14:creationId xmlns:p14="http://schemas.microsoft.com/office/powerpoint/2010/main" val="398690920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0" y="1338263"/>
            <a:ext cx="9906000" cy="0"/>
          </a:xfrm>
          <a:prstGeom prst="line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" sz="4200">
              <a:latin typeface="Times New Roman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8" y="134938"/>
            <a:ext cx="124777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02" y="1600200"/>
            <a:ext cx="4486275" cy="49974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676" y="1600200"/>
            <a:ext cx="4487863" cy="49974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115888"/>
            <a:ext cx="73326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Título de la página</a:t>
            </a:r>
          </a:p>
        </p:txBody>
      </p:sp>
    </p:spTree>
    <p:extLst>
      <p:ext uri="{BB962C8B-B14F-4D97-AF65-F5344CB8AC3E}">
        <p14:creationId xmlns:p14="http://schemas.microsoft.com/office/powerpoint/2010/main" val="12679866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0" y="1338263"/>
            <a:ext cx="9906000" cy="0"/>
          </a:xfrm>
          <a:prstGeom prst="line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" sz="4200">
              <a:latin typeface="Times New Roman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8" y="134938"/>
            <a:ext cx="124777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115888"/>
            <a:ext cx="73326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Título de la página</a:t>
            </a:r>
          </a:p>
        </p:txBody>
      </p:sp>
    </p:spTree>
    <p:extLst>
      <p:ext uri="{BB962C8B-B14F-4D97-AF65-F5344CB8AC3E}">
        <p14:creationId xmlns:p14="http://schemas.microsoft.com/office/powerpoint/2010/main" val="944597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6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4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5"/>
            <a:ext cx="3879850" cy="2830513"/>
          </a:xfrm>
          <a:prstGeom prst="rect">
            <a:avLst/>
          </a:prstGeom>
          <a:noFill/>
        </p:spPr>
      </p:pic>
      <p:pic>
        <p:nvPicPr>
          <p:cNvPr id="1864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3" y="762001"/>
            <a:ext cx="3844926" cy="1327150"/>
          </a:xfrm>
          <a:prstGeom prst="rect">
            <a:avLst/>
          </a:prstGeom>
          <a:noFill/>
        </p:spPr>
      </p:pic>
      <p:sp>
        <p:nvSpPr>
          <p:cNvPr id="1864708" name="Rectangle 4"/>
          <p:cNvSpPr>
            <a:spLocks noChangeArrowheads="1"/>
          </p:cNvSpPr>
          <p:nvPr/>
        </p:nvSpPr>
        <p:spPr bwMode="auto">
          <a:xfrm>
            <a:off x="0" y="358141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pic>
        <p:nvPicPr>
          <p:cNvPr id="18647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605"/>
            <a:ext cx="1238250" cy="474663"/>
          </a:xfrm>
          <a:prstGeom prst="rect">
            <a:avLst/>
          </a:prstGeom>
          <a:noFill/>
        </p:spPr>
      </p:pic>
      <p:sp>
        <p:nvSpPr>
          <p:cNvPr id="1864710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367" y="3595691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2" name="Rectangle 8"/>
          <p:cNvSpPr>
            <a:spLocks noChangeArrowheads="1"/>
          </p:cNvSpPr>
          <p:nvPr/>
        </p:nvSpPr>
        <p:spPr bwMode="auto">
          <a:xfrm>
            <a:off x="0" y="2819401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9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40" y="4406911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40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4" indent="0">
              <a:buNone/>
              <a:defRPr sz="1800"/>
            </a:lvl2pPr>
            <a:lvl3pPr marL="913928" indent="0">
              <a:buNone/>
              <a:defRPr sz="1600"/>
            </a:lvl3pPr>
            <a:lvl4pPr marL="1370891" indent="0">
              <a:buNone/>
              <a:defRPr sz="1400"/>
            </a:lvl4pPr>
            <a:lvl5pPr marL="1827855" indent="0">
              <a:buNone/>
              <a:defRPr sz="1400"/>
            </a:lvl5pPr>
            <a:lvl6pPr marL="2284820" indent="0">
              <a:buNone/>
              <a:defRPr sz="1400"/>
            </a:lvl6pPr>
            <a:lvl7pPr marL="2741787" indent="0">
              <a:buNone/>
              <a:defRPr sz="1400"/>
            </a:lvl7pPr>
            <a:lvl8pPr marL="3198747" indent="0">
              <a:buNone/>
              <a:defRPr sz="1400"/>
            </a:lvl8pPr>
            <a:lvl9pPr marL="3655711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05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682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84" y="1535114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84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061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2" y="1435104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28" indent="0">
              <a:buNone/>
              <a:defRPr sz="2400"/>
            </a:lvl3pPr>
            <a:lvl4pPr marL="1370891" indent="0">
              <a:buNone/>
              <a:defRPr sz="2000"/>
            </a:lvl4pPr>
            <a:lvl5pPr marL="1827855" indent="0">
              <a:buNone/>
              <a:defRPr sz="2000"/>
            </a:lvl5pPr>
            <a:lvl6pPr marL="2284820" indent="0">
              <a:buNone/>
              <a:defRPr sz="2000"/>
            </a:lvl6pPr>
            <a:lvl7pPr marL="2741787" indent="0">
              <a:buNone/>
              <a:defRPr sz="2000"/>
            </a:lvl7pPr>
            <a:lvl8pPr marL="3198747" indent="0">
              <a:buNone/>
              <a:defRPr sz="2000"/>
            </a:lvl8pPr>
            <a:lvl9pPr marL="3655711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3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8004" y="115888"/>
            <a:ext cx="7332663" cy="57626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05" y="1600200"/>
            <a:ext cx="4486275" cy="499745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146682" y="1600211"/>
            <a:ext cx="4487863" cy="2422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5146682" y="4175136"/>
            <a:ext cx="4487863" cy="2422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2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52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2" y="762001"/>
            <a:ext cx="3844926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12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650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1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404" y="3595691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9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40" y="4406979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40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4" indent="0">
              <a:buNone/>
              <a:defRPr sz="1800"/>
            </a:lvl2pPr>
            <a:lvl3pPr marL="913928" indent="0">
              <a:buNone/>
              <a:defRPr sz="1600"/>
            </a:lvl3pPr>
            <a:lvl4pPr marL="1370891" indent="0">
              <a:buNone/>
              <a:defRPr sz="1400"/>
            </a:lvl4pPr>
            <a:lvl5pPr marL="1827855" indent="0">
              <a:buNone/>
              <a:defRPr sz="1400"/>
            </a:lvl5pPr>
            <a:lvl6pPr marL="2284820" indent="0">
              <a:buNone/>
              <a:defRPr sz="1400"/>
            </a:lvl6pPr>
            <a:lvl7pPr marL="2741787" indent="0">
              <a:buNone/>
              <a:defRPr sz="1400"/>
            </a:lvl7pPr>
            <a:lvl8pPr marL="3198747" indent="0">
              <a:buNone/>
              <a:defRPr sz="1400"/>
            </a:lvl8pPr>
            <a:lvl9pPr marL="3655711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41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721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40" y="4406955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40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4" indent="0">
              <a:buNone/>
              <a:defRPr sz="1800"/>
            </a:lvl2pPr>
            <a:lvl3pPr marL="913928" indent="0">
              <a:buNone/>
              <a:defRPr sz="1600"/>
            </a:lvl3pPr>
            <a:lvl4pPr marL="1370891" indent="0">
              <a:buNone/>
              <a:defRPr sz="1400"/>
            </a:lvl4pPr>
            <a:lvl5pPr marL="1827855" indent="0">
              <a:buNone/>
              <a:defRPr sz="1400"/>
            </a:lvl5pPr>
            <a:lvl6pPr marL="2284820" indent="0">
              <a:buNone/>
              <a:defRPr sz="1400"/>
            </a:lvl6pPr>
            <a:lvl7pPr marL="2741787" indent="0">
              <a:buNone/>
              <a:defRPr sz="1400"/>
            </a:lvl7pPr>
            <a:lvl8pPr marL="3198747" indent="0">
              <a:buNone/>
              <a:defRPr sz="1400"/>
            </a:lvl8pPr>
            <a:lvl9pPr marL="3655711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421" y="1535114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421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9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506" y="273129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9" y="1435104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28" indent="0">
              <a:buNone/>
              <a:defRPr sz="2400"/>
            </a:lvl3pPr>
            <a:lvl4pPr marL="1370891" indent="0">
              <a:buNone/>
              <a:defRPr sz="2000"/>
            </a:lvl4pPr>
            <a:lvl5pPr marL="1827855" indent="0">
              <a:buNone/>
              <a:defRPr sz="2000"/>
            </a:lvl5pPr>
            <a:lvl6pPr marL="2284820" indent="0">
              <a:buNone/>
              <a:defRPr sz="2000"/>
            </a:lvl6pPr>
            <a:lvl7pPr marL="2741787" indent="0">
              <a:buNone/>
              <a:defRPr sz="2000"/>
            </a:lvl7pPr>
            <a:lvl8pPr marL="3198747" indent="0">
              <a:buNone/>
              <a:defRPr sz="2000"/>
            </a:lvl8pPr>
            <a:lvl9pPr marL="3655711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8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6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98245" y="6356362"/>
            <a:ext cx="713284" cy="365125"/>
          </a:xfrm>
          <a:prstGeom prst="rect">
            <a:avLst/>
          </a:prstGeom>
        </p:spPr>
        <p:txBody>
          <a:bodyPr lIns="91393" tIns="45697" rIns="91393" bIns="45697"/>
          <a:lstStyle/>
          <a:p>
            <a:fld id="{57CE60AB-2D66-4B8C-ABCF-0989A0D6CFF1}" type="slidenum">
              <a:rPr lang="es-ES" smtClean="0"/>
              <a:pPr/>
              <a:t>‹Nr.›</a:t>
            </a:fld>
            <a:endParaRPr lang="es-E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0494" y="1086981"/>
            <a:ext cx="9060211" cy="503918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46257" y="8951"/>
            <a:ext cx="6133267" cy="1064365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871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52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2" y="762001"/>
            <a:ext cx="3844926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12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650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1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404" y="3595691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9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28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708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40" y="4406979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40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4" indent="0">
              <a:buNone/>
              <a:defRPr sz="1800"/>
            </a:lvl2pPr>
            <a:lvl3pPr marL="913928" indent="0">
              <a:buNone/>
              <a:defRPr sz="1600"/>
            </a:lvl3pPr>
            <a:lvl4pPr marL="1370891" indent="0">
              <a:buNone/>
              <a:defRPr sz="1400"/>
            </a:lvl4pPr>
            <a:lvl5pPr marL="1827855" indent="0">
              <a:buNone/>
              <a:defRPr sz="1400"/>
            </a:lvl5pPr>
            <a:lvl6pPr marL="2284820" indent="0">
              <a:buNone/>
              <a:defRPr sz="1400"/>
            </a:lvl6pPr>
            <a:lvl7pPr marL="2741787" indent="0">
              <a:buNone/>
              <a:defRPr sz="1400"/>
            </a:lvl7pPr>
            <a:lvl8pPr marL="3198747" indent="0">
              <a:buNone/>
              <a:defRPr sz="1400"/>
            </a:lvl8pPr>
            <a:lvl9pPr marL="3655711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41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721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421" y="1535114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421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9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506" y="273129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9" y="1435104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28" indent="0">
              <a:buNone/>
              <a:defRPr sz="2400"/>
            </a:lvl3pPr>
            <a:lvl4pPr marL="1370891" indent="0">
              <a:buNone/>
              <a:defRPr sz="2000"/>
            </a:lvl4pPr>
            <a:lvl5pPr marL="1827855" indent="0">
              <a:buNone/>
              <a:defRPr sz="2000"/>
            </a:lvl5pPr>
            <a:lvl6pPr marL="2284820" indent="0">
              <a:buNone/>
              <a:defRPr sz="2000"/>
            </a:lvl6pPr>
            <a:lvl7pPr marL="2741787" indent="0">
              <a:buNone/>
              <a:defRPr sz="2000"/>
            </a:lvl7pPr>
            <a:lvl8pPr marL="3198747" indent="0">
              <a:buNone/>
              <a:defRPr sz="2000"/>
            </a:lvl8pPr>
            <a:lvl9pPr marL="3655711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8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408" y="1535114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408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6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98245" y="6356362"/>
            <a:ext cx="713284" cy="365125"/>
          </a:xfrm>
          <a:prstGeom prst="rect">
            <a:avLst/>
          </a:prstGeom>
        </p:spPr>
        <p:txBody>
          <a:bodyPr lIns="91393" tIns="45697" rIns="91393" bIns="45697"/>
          <a:lstStyle/>
          <a:p>
            <a:fld id="{57CE60AB-2D66-4B8C-ABCF-0989A0D6CFF1}" type="slidenum">
              <a:rPr lang="es-ES" smtClean="0"/>
              <a:pPr/>
              <a:t>‹Nr.›</a:t>
            </a:fld>
            <a:endParaRPr lang="es-E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0494" y="1086981"/>
            <a:ext cx="9060211" cy="503918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46257" y="8951"/>
            <a:ext cx="6133267" cy="1064365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87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2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64" indent="0" algn="ctr">
              <a:buNone/>
              <a:defRPr/>
            </a:lvl2pPr>
            <a:lvl3pPr marL="913928" indent="0" algn="ctr">
              <a:buNone/>
              <a:defRPr/>
            </a:lvl3pPr>
            <a:lvl4pPr marL="1370891" indent="0" algn="ctr">
              <a:buNone/>
              <a:defRPr/>
            </a:lvl4pPr>
            <a:lvl5pPr marL="1827855" indent="0" algn="ctr">
              <a:buNone/>
              <a:defRPr/>
            </a:lvl5pPr>
            <a:lvl6pPr marL="2284820" indent="0" algn="ctr">
              <a:buNone/>
              <a:defRPr/>
            </a:lvl6pPr>
            <a:lvl7pPr marL="2741787" indent="0" algn="ctr">
              <a:buNone/>
              <a:defRPr/>
            </a:lvl7pPr>
            <a:lvl8pPr marL="3198747" indent="0" algn="ctr">
              <a:buNone/>
              <a:defRPr/>
            </a:lvl8pPr>
            <a:lvl9pPr marL="3655711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17A18C-DECB-4D3F-A273-38E020B16759}" type="datetime1">
              <a:rPr lang="es-ES">
                <a:solidFill>
                  <a:srgbClr val="000000"/>
                </a:solidFill>
              </a:rPr>
              <a:pPr/>
              <a:t>27/01/15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FD38E-55A7-4AB8-A9FF-FBFC0E7D6D62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43FDAF-C52C-4DB7-8676-D61641C952CD}" type="datetime1">
              <a:rPr lang="es-ES">
                <a:solidFill>
                  <a:srgbClr val="000000"/>
                </a:solidFill>
              </a:rPr>
              <a:pPr/>
              <a:t>27/01/15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9797-51A7-49CF-B65B-94C211E01FAA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40" y="440691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40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4" indent="0">
              <a:buNone/>
              <a:defRPr sz="1800"/>
            </a:lvl2pPr>
            <a:lvl3pPr marL="913928" indent="0">
              <a:buNone/>
              <a:defRPr sz="1600"/>
            </a:lvl3pPr>
            <a:lvl4pPr marL="1370891" indent="0">
              <a:buNone/>
              <a:defRPr sz="1400"/>
            </a:lvl4pPr>
            <a:lvl5pPr marL="1827855" indent="0">
              <a:buNone/>
              <a:defRPr sz="1400"/>
            </a:lvl5pPr>
            <a:lvl6pPr marL="2284820" indent="0">
              <a:buNone/>
              <a:defRPr sz="1400"/>
            </a:lvl6pPr>
            <a:lvl7pPr marL="2741787" indent="0">
              <a:buNone/>
              <a:defRPr sz="1400"/>
            </a:lvl7pPr>
            <a:lvl8pPr marL="3198747" indent="0">
              <a:buNone/>
              <a:defRPr sz="1400"/>
            </a:lvl8pPr>
            <a:lvl9pPr marL="3655711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D7D908-6C01-4094-A6F5-7665CAE6A41D}" type="datetime1">
              <a:rPr lang="es-ES">
                <a:solidFill>
                  <a:srgbClr val="000000"/>
                </a:solidFill>
              </a:rPr>
              <a:pPr/>
              <a:t>27/01/15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5C6EB-2452-4649-980D-D5DD9E1F5D2A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29201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26D128-937F-48E9-B5C1-E019DB167433}" type="datetime1">
              <a:rPr lang="es-ES">
                <a:solidFill>
                  <a:srgbClr val="000000"/>
                </a:solidFill>
              </a:rPr>
              <a:pPr/>
              <a:t>27/01/15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544BAE-C39C-4F52-A58F-9CB7DDE4B3E1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84" y="1535114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84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FC10E3-0217-408B-8FBA-B4508951F5D1}" type="datetime1">
              <a:rPr lang="es-ES">
                <a:solidFill>
                  <a:srgbClr val="000000"/>
                </a:solidFill>
              </a:rPr>
              <a:pPr/>
              <a:t>27/01/15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8A6E9-7306-44A8-BE9E-41954E4236DC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92A4CC-2931-4962-8121-3B992324162B}" type="datetime1">
              <a:rPr lang="es-ES">
                <a:solidFill>
                  <a:srgbClr val="000000"/>
                </a:solidFill>
              </a:rPr>
              <a:pPr/>
              <a:t>27/01/15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FEB9A-F30D-4A87-B977-32806F92F51D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D1E322-F799-4BC1-92B2-B5591F9A6036}" type="datetime1">
              <a:rPr lang="es-ES">
                <a:solidFill>
                  <a:srgbClr val="000000"/>
                </a:solidFill>
              </a:rPr>
              <a:pPr/>
              <a:t>27/01/15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9731E-2471-4DC9-89D6-758EECEEF86E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061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2" y="1435104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73542-3FE2-4BB5-92A7-CEF52448E642}" type="datetime1">
              <a:rPr lang="es-ES">
                <a:solidFill>
                  <a:srgbClr val="000000"/>
                </a:solidFill>
              </a:rPr>
              <a:pPr/>
              <a:t>27/01/15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3835A-80F7-47C3-ADD2-973783330A69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28" indent="0">
              <a:buNone/>
              <a:defRPr sz="2400"/>
            </a:lvl3pPr>
            <a:lvl4pPr marL="1370891" indent="0">
              <a:buNone/>
              <a:defRPr sz="2000"/>
            </a:lvl4pPr>
            <a:lvl5pPr marL="1827855" indent="0">
              <a:buNone/>
              <a:defRPr sz="2000"/>
            </a:lvl5pPr>
            <a:lvl6pPr marL="2284820" indent="0">
              <a:buNone/>
              <a:defRPr sz="2000"/>
            </a:lvl6pPr>
            <a:lvl7pPr marL="2741787" indent="0">
              <a:buNone/>
              <a:defRPr sz="2000"/>
            </a:lvl7pPr>
            <a:lvl8pPr marL="3198747" indent="0">
              <a:buNone/>
              <a:defRPr sz="2000"/>
            </a:lvl8pPr>
            <a:lvl9pPr marL="3655711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D3FBD6-F0AD-4B78-BAED-3337A9D5E049}" type="datetime1">
              <a:rPr lang="es-ES">
                <a:solidFill>
                  <a:srgbClr val="000000"/>
                </a:solidFill>
              </a:rPr>
              <a:pPr/>
              <a:t>27/01/15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702FA-6877-4699-BD59-243271BCC32E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D31721-C001-401C-9865-D7D160651109}" type="datetime1">
              <a:rPr lang="es-ES">
                <a:solidFill>
                  <a:srgbClr val="000000"/>
                </a:solidFill>
              </a:rPr>
              <a:pPr/>
              <a:t>27/01/15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ECAE29-8F67-4754-B02F-8EE553B9D48E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1852" y="274649"/>
            <a:ext cx="222885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2" y="274649"/>
            <a:ext cx="653415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0D12D8-32BB-4EA4-BF32-D1DA742BC8A3}" type="datetime1">
              <a:rPr lang="es-ES">
                <a:solidFill>
                  <a:srgbClr val="000000"/>
                </a:solidFill>
              </a:rPr>
              <a:pPr/>
              <a:t>27/01/15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41CCE-B0EE-40DB-9175-2AD5A163F701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95300" y="274649"/>
            <a:ext cx="89154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fld id="{841CCB37-C1D5-4442-BC15-939073B3B6D2}" type="datetime1">
              <a:rPr lang="es-ES">
                <a:solidFill>
                  <a:srgbClr val="000000"/>
                </a:solidFill>
              </a:rPr>
              <a:pPr/>
              <a:t>27/01/15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384552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099301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fld id="{628B08B9-DF7D-4574-9D6B-D9A0541D21A8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4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5"/>
            <a:ext cx="3879850" cy="2830513"/>
          </a:xfrm>
          <a:prstGeom prst="rect">
            <a:avLst/>
          </a:prstGeom>
          <a:noFill/>
        </p:spPr>
      </p:pic>
      <p:pic>
        <p:nvPicPr>
          <p:cNvPr id="1864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3" y="762001"/>
            <a:ext cx="3844926" cy="1327150"/>
          </a:xfrm>
          <a:prstGeom prst="rect">
            <a:avLst/>
          </a:prstGeom>
          <a:noFill/>
        </p:spPr>
      </p:pic>
      <p:sp>
        <p:nvSpPr>
          <p:cNvPr id="1864708" name="Rectangle 4"/>
          <p:cNvSpPr>
            <a:spLocks noChangeArrowheads="1"/>
          </p:cNvSpPr>
          <p:nvPr/>
        </p:nvSpPr>
        <p:spPr bwMode="auto">
          <a:xfrm>
            <a:off x="0" y="358141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pic>
        <p:nvPicPr>
          <p:cNvPr id="18647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605"/>
            <a:ext cx="1238250" cy="474663"/>
          </a:xfrm>
          <a:prstGeom prst="rect">
            <a:avLst/>
          </a:prstGeom>
          <a:noFill/>
        </p:spPr>
      </p:pic>
      <p:sp>
        <p:nvSpPr>
          <p:cNvPr id="1864710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367" y="3595691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2" name="Rectangle 8"/>
          <p:cNvSpPr>
            <a:spLocks noChangeArrowheads="1"/>
          </p:cNvSpPr>
          <p:nvPr/>
        </p:nvSpPr>
        <p:spPr bwMode="auto">
          <a:xfrm>
            <a:off x="0" y="2819401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9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40" y="4406911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40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4" indent="0">
              <a:buNone/>
              <a:defRPr sz="1800"/>
            </a:lvl2pPr>
            <a:lvl3pPr marL="913928" indent="0">
              <a:buNone/>
              <a:defRPr sz="1600"/>
            </a:lvl3pPr>
            <a:lvl4pPr marL="1370891" indent="0">
              <a:buNone/>
              <a:defRPr sz="1400"/>
            </a:lvl4pPr>
            <a:lvl5pPr marL="1827855" indent="0">
              <a:buNone/>
              <a:defRPr sz="1400"/>
            </a:lvl5pPr>
            <a:lvl6pPr marL="2284820" indent="0">
              <a:buNone/>
              <a:defRPr sz="1400"/>
            </a:lvl6pPr>
            <a:lvl7pPr marL="2741787" indent="0">
              <a:buNone/>
              <a:defRPr sz="1400"/>
            </a:lvl7pPr>
            <a:lvl8pPr marL="3198747" indent="0">
              <a:buNone/>
              <a:defRPr sz="1400"/>
            </a:lvl8pPr>
            <a:lvl9pPr marL="3655711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05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682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84" y="1535114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84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061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2" y="1435104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28" indent="0">
              <a:buNone/>
              <a:defRPr sz="2400"/>
            </a:lvl3pPr>
            <a:lvl4pPr marL="1370891" indent="0">
              <a:buNone/>
              <a:defRPr sz="2000"/>
            </a:lvl4pPr>
            <a:lvl5pPr marL="1827855" indent="0">
              <a:buNone/>
              <a:defRPr sz="2000"/>
            </a:lvl5pPr>
            <a:lvl6pPr marL="2284820" indent="0">
              <a:buNone/>
              <a:defRPr sz="2000"/>
            </a:lvl6pPr>
            <a:lvl7pPr marL="2741787" indent="0">
              <a:buNone/>
              <a:defRPr sz="2000"/>
            </a:lvl7pPr>
            <a:lvl8pPr marL="3198747" indent="0">
              <a:buNone/>
              <a:defRPr sz="2000"/>
            </a:lvl8pPr>
            <a:lvl9pPr marL="3655711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3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2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5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3" y="762001"/>
            <a:ext cx="3844926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1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 sz="42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605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 sz="42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1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 sz="4200" dirty="0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373" y="3595691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9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40" y="4406921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40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4" indent="0">
              <a:buNone/>
              <a:defRPr sz="1800"/>
            </a:lvl2pPr>
            <a:lvl3pPr marL="913928" indent="0">
              <a:buNone/>
              <a:defRPr sz="1600"/>
            </a:lvl3pPr>
            <a:lvl4pPr marL="1370891" indent="0">
              <a:buNone/>
              <a:defRPr sz="1400"/>
            </a:lvl4pPr>
            <a:lvl5pPr marL="1827855" indent="0">
              <a:buNone/>
              <a:defRPr sz="1400"/>
            </a:lvl5pPr>
            <a:lvl6pPr marL="2284820" indent="0">
              <a:buNone/>
              <a:defRPr sz="1400"/>
            </a:lvl6pPr>
            <a:lvl7pPr marL="2741787" indent="0">
              <a:buNone/>
              <a:defRPr sz="1400"/>
            </a:lvl7pPr>
            <a:lvl8pPr marL="3198747" indent="0">
              <a:buNone/>
              <a:defRPr sz="1400"/>
            </a:lvl8pPr>
            <a:lvl9pPr marL="3655711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05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688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9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506" y="273105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9" y="1435104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90" y="1535114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9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506" y="273063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2" y="1435104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28" indent="0">
              <a:buNone/>
              <a:defRPr sz="2400"/>
            </a:lvl3pPr>
            <a:lvl4pPr marL="1370891" indent="0">
              <a:buNone/>
              <a:defRPr sz="2000"/>
            </a:lvl4pPr>
            <a:lvl5pPr marL="1827855" indent="0">
              <a:buNone/>
              <a:defRPr sz="2000"/>
            </a:lvl5pPr>
            <a:lvl6pPr marL="2284820" indent="0">
              <a:buNone/>
              <a:defRPr sz="2000"/>
            </a:lvl6pPr>
            <a:lvl7pPr marL="2741787" indent="0">
              <a:buNone/>
              <a:defRPr sz="2000"/>
            </a:lvl7pPr>
            <a:lvl8pPr marL="3198747" indent="0">
              <a:buNone/>
              <a:defRPr sz="2000"/>
            </a:lvl8pPr>
            <a:lvl9pPr marL="3655711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8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6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4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2" y="762001"/>
            <a:ext cx="3844926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03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3" tIns="45711" rIns="91423" bIns="45711" anchor="ctr"/>
          <a:lstStyle/>
          <a:p>
            <a:pPr>
              <a:defRPr/>
            </a:pPr>
            <a:endParaRPr lang="es-E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604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3" tIns="45711" rIns="91423" bIns="45711" anchor="ctr"/>
          <a:lstStyle/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3" tIns="45711" rIns="91423" bIns="45711" anchor="ctr"/>
          <a:lstStyle/>
          <a:p>
            <a:pPr>
              <a:defRPr/>
            </a:pPr>
            <a:endParaRPr lang="es-ES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367" y="3595691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28" indent="0">
              <a:buNone/>
              <a:defRPr sz="2400"/>
            </a:lvl3pPr>
            <a:lvl4pPr marL="1370891" indent="0">
              <a:buNone/>
              <a:defRPr sz="2000"/>
            </a:lvl4pPr>
            <a:lvl5pPr marL="1827855" indent="0">
              <a:buNone/>
              <a:defRPr sz="2000"/>
            </a:lvl5pPr>
            <a:lvl6pPr marL="2284820" indent="0">
              <a:buNone/>
              <a:defRPr sz="2000"/>
            </a:lvl6pPr>
            <a:lvl7pPr marL="2741787" indent="0">
              <a:buNone/>
              <a:defRPr sz="2000"/>
            </a:lvl7pPr>
            <a:lvl8pPr marL="3198747" indent="0">
              <a:buNone/>
              <a:defRPr sz="2000"/>
            </a:lvl8pPr>
            <a:lvl9pPr marL="3655711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40" y="4406906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40" y="2906715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14" indent="0">
              <a:buNone/>
              <a:defRPr sz="1800"/>
            </a:lvl2pPr>
            <a:lvl3pPr marL="914228" indent="0">
              <a:buNone/>
              <a:defRPr sz="1600"/>
            </a:lvl3pPr>
            <a:lvl4pPr marL="1371342" indent="0">
              <a:buNone/>
              <a:defRPr sz="1400"/>
            </a:lvl4pPr>
            <a:lvl5pPr marL="1828454" indent="0">
              <a:buNone/>
              <a:defRPr sz="1400"/>
            </a:lvl5pPr>
            <a:lvl6pPr marL="2285568" indent="0">
              <a:buNone/>
              <a:defRPr sz="1400"/>
            </a:lvl6pPr>
            <a:lvl7pPr marL="2742683" indent="0">
              <a:buNone/>
              <a:defRPr sz="1400"/>
            </a:lvl7pPr>
            <a:lvl8pPr marL="3199796" indent="0">
              <a:buNone/>
              <a:defRPr sz="1400"/>
            </a:lvl8pPr>
            <a:lvl9pPr marL="365691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05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677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4" indent="0">
              <a:buNone/>
              <a:defRPr sz="2000" b="1"/>
            </a:lvl2pPr>
            <a:lvl3pPr marL="914228" indent="0">
              <a:buNone/>
              <a:defRPr sz="1800" b="1"/>
            </a:lvl3pPr>
            <a:lvl4pPr marL="1371342" indent="0">
              <a:buNone/>
              <a:defRPr sz="1600" b="1"/>
            </a:lvl4pPr>
            <a:lvl5pPr marL="1828454" indent="0">
              <a:buNone/>
              <a:defRPr sz="1600" b="1"/>
            </a:lvl5pPr>
            <a:lvl6pPr marL="2285568" indent="0">
              <a:buNone/>
              <a:defRPr sz="1600" b="1"/>
            </a:lvl6pPr>
            <a:lvl7pPr marL="2742683" indent="0">
              <a:buNone/>
              <a:defRPr sz="1600" b="1"/>
            </a:lvl7pPr>
            <a:lvl8pPr marL="3199796" indent="0">
              <a:buNone/>
              <a:defRPr sz="1600" b="1"/>
            </a:lvl8pPr>
            <a:lvl9pPr marL="365691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80" y="1535114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4" indent="0">
              <a:buNone/>
              <a:defRPr sz="2000" b="1"/>
            </a:lvl2pPr>
            <a:lvl3pPr marL="914228" indent="0">
              <a:buNone/>
              <a:defRPr sz="1800" b="1"/>
            </a:lvl3pPr>
            <a:lvl4pPr marL="1371342" indent="0">
              <a:buNone/>
              <a:defRPr sz="1600" b="1"/>
            </a:lvl4pPr>
            <a:lvl5pPr marL="1828454" indent="0">
              <a:buNone/>
              <a:defRPr sz="1600" b="1"/>
            </a:lvl5pPr>
            <a:lvl6pPr marL="2285568" indent="0">
              <a:buNone/>
              <a:defRPr sz="1600" b="1"/>
            </a:lvl6pPr>
            <a:lvl7pPr marL="2742683" indent="0">
              <a:buNone/>
              <a:defRPr sz="1600" b="1"/>
            </a:lvl7pPr>
            <a:lvl8pPr marL="3199796" indent="0">
              <a:buNone/>
              <a:defRPr sz="1600" b="1"/>
            </a:lvl8pPr>
            <a:lvl9pPr marL="365691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8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056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2" y="1435104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4" indent="0">
              <a:buNone/>
              <a:defRPr sz="1200"/>
            </a:lvl2pPr>
            <a:lvl3pPr marL="914228" indent="0">
              <a:buNone/>
              <a:defRPr sz="1000"/>
            </a:lvl3pPr>
            <a:lvl4pPr marL="1371342" indent="0">
              <a:buNone/>
              <a:defRPr sz="900"/>
            </a:lvl4pPr>
            <a:lvl5pPr marL="1828454" indent="0">
              <a:buNone/>
              <a:defRPr sz="900"/>
            </a:lvl5pPr>
            <a:lvl6pPr marL="2285568" indent="0">
              <a:buNone/>
              <a:defRPr sz="900"/>
            </a:lvl6pPr>
            <a:lvl7pPr marL="2742683" indent="0">
              <a:buNone/>
              <a:defRPr sz="900"/>
            </a:lvl7pPr>
            <a:lvl8pPr marL="3199796" indent="0">
              <a:buNone/>
              <a:defRPr sz="900"/>
            </a:lvl8pPr>
            <a:lvl9pPr marL="365691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4" indent="0">
              <a:buNone/>
              <a:defRPr sz="2800"/>
            </a:lvl2pPr>
            <a:lvl3pPr marL="914228" indent="0">
              <a:buNone/>
              <a:defRPr sz="2400"/>
            </a:lvl3pPr>
            <a:lvl4pPr marL="1371342" indent="0">
              <a:buNone/>
              <a:defRPr sz="2000"/>
            </a:lvl4pPr>
            <a:lvl5pPr marL="1828454" indent="0">
              <a:buNone/>
              <a:defRPr sz="2000"/>
            </a:lvl5pPr>
            <a:lvl6pPr marL="2285568" indent="0">
              <a:buNone/>
              <a:defRPr sz="2000"/>
            </a:lvl6pPr>
            <a:lvl7pPr marL="2742683" indent="0">
              <a:buNone/>
              <a:defRPr sz="2000"/>
            </a:lvl7pPr>
            <a:lvl8pPr marL="3199796" indent="0">
              <a:buNone/>
              <a:defRPr sz="2000"/>
            </a:lvl8pPr>
            <a:lvl9pPr marL="365691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4" indent="0">
              <a:buNone/>
              <a:defRPr sz="1200"/>
            </a:lvl2pPr>
            <a:lvl3pPr marL="914228" indent="0">
              <a:buNone/>
              <a:defRPr sz="1000"/>
            </a:lvl3pPr>
            <a:lvl4pPr marL="1371342" indent="0">
              <a:buNone/>
              <a:defRPr sz="900"/>
            </a:lvl4pPr>
            <a:lvl5pPr marL="1828454" indent="0">
              <a:buNone/>
              <a:defRPr sz="900"/>
            </a:lvl5pPr>
            <a:lvl6pPr marL="2285568" indent="0">
              <a:buNone/>
              <a:defRPr sz="900"/>
            </a:lvl6pPr>
            <a:lvl7pPr marL="2742683" indent="0">
              <a:buNone/>
              <a:defRPr sz="900"/>
            </a:lvl7pPr>
            <a:lvl8pPr marL="3199796" indent="0">
              <a:buNone/>
              <a:defRPr sz="900"/>
            </a:lvl8pPr>
            <a:lvl9pPr marL="365691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3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2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theme" Target="../theme/theme10.xml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theme" Target="../theme/theme3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1.xml"/><Relationship Id="rId14" Type="http://schemas.openxmlformats.org/officeDocument/2006/relationships/theme" Target="../theme/theme4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3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5.xml"/><Relationship Id="rId13" Type="http://schemas.openxmlformats.org/officeDocument/2006/relationships/theme" Target="../theme/theme6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0.xml"/><Relationship Id="rId8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87.xml"/><Relationship Id="rId13" Type="http://schemas.openxmlformats.org/officeDocument/2006/relationships/theme" Target="../theme/theme7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99.xml"/><Relationship Id="rId13" Type="http://schemas.openxmlformats.org/officeDocument/2006/relationships/theme" Target="../theme/theme8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9.xml"/><Relationship Id="rId3" Type="http://schemas.openxmlformats.org/officeDocument/2006/relationships/slideLayout" Target="../slideLayouts/slideLayout90.xml"/><Relationship Id="rId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5.xml"/><Relationship Id="rId9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1.xml"/><Relationship Id="rId13" Type="http://schemas.openxmlformats.org/officeDocument/2006/relationships/theme" Target="../theme/theme9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6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2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 eaLnBrk="1" hangingPunct="1">
              <a:defRPr/>
            </a:pP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4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42348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121" r:id="rId1"/>
    <p:sldLayoutId id="2147493094" r:id="rId2"/>
    <p:sldLayoutId id="2147493095" r:id="rId3"/>
    <p:sldLayoutId id="2147493096" r:id="rId4"/>
    <p:sldLayoutId id="2147493097" r:id="rId5"/>
    <p:sldLayoutId id="2147493098" r:id="rId6"/>
    <p:sldLayoutId id="2147493099" r:id="rId7"/>
    <p:sldLayoutId id="2147493100" r:id="rId8"/>
    <p:sldLayoutId id="2147493101" r:id="rId9"/>
    <p:sldLayoutId id="2147493102" r:id="rId10"/>
    <p:sldLayoutId id="2147493103" r:id="rId11"/>
    <p:sldLayoutId id="214749310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6964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3928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0891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7855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725" indent="-34272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566" indent="-28560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2410" indent="-228482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99374" indent="-228482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6339" indent="-228482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3302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0267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7229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4195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8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5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8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1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93609" r:id="rId1"/>
    <p:sldLayoutId id="2147493610" r:id="rId2"/>
    <p:sldLayoutId id="2147493611" r:id="rId3"/>
    <p:sldLayoutId id="2147493612" r:id="rId4"/>
    <p:sldLayoutId id="2147493613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2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2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 eaLnBrk="1" hangingPunct="1"/>
            <a:endParaRPr kumimoji="0" lang="es-ES" sz="18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6368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4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pic>
        <p:nvPicPr>
          <p:cNvPr id="1863687" name="Picture 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542345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283" r:id="rId1"/>
    <p:sldLayoutId id="2147493284" r:id="rId2"/>
    <p:sldLayoutId id="2147493285" r:id="rId3"/>
    <p:sldLayoutId id="2147493286" r:id="rId4"/>
    <p:sldLayoutId id="2147493287" r:id="rId5"/>
    <p:sldLayoutId id="2147493288" r:id="rId6"/>
    <p:sldLayoutId id="2147493289" r:id="rId7"/>
    <p:sldLayoutId id="2147493290" r:id="rId8"/>
    <p:sldLayoutId id="2147493291" r:id="rId9"/>
    <p:sldLayoutId id="2147493292" r:id="rId10"/>
    <p:sldLayoutId id="2147493293" r:id="rId11"/>
    <p:sldLayoutId id="2147493294" r:id="rId12"/>
    <p:sldLayoutId id="2147493295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6964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3928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0891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7855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725" indent="-342725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566" indent="-285603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2410" indent="-228482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99374" indent="-228482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6339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3302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0267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7229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4195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8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5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8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1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6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2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 eaLnBrk="1" hangingPunct="1">
              <a:defRPr/>
            </a:pP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4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542348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310" r:id="rId1"/>
    <p:sldLayoutId id="2147493311" r:id="rId2"/>
    <p:sldLayoutId id="2147493312" r:id="rId3"/>
    <p:sldLayoutId id="2147493313" r:id="rId4"/>
    <p:sldLayoutId id="2147493314" r:id="rId5"/>
    <p:sldLayoutId id="2147493315" r:id="rId6"/>
    <p:sldLayoutId id="2147493316" r:id="rId7"/>
    <p:sldLayoutId id="2147493317" r:id="rId8"/>
    <p:sldLayoutId id="2147493318" r:id="rId9"/>
    <p:sldLayoutId id="2147493319" r:id="rId10"/>
    <p:sldLayoutId id="2147493320" r:id="rId11"/>
    <p:sldLayoutId id="2147493321" r:id="rId12"/>
    <p:sldLayoutId id="214749332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6964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3928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0891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7855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725" indent="-34272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566" indent="-28560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2410" indent="-228482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99374" indent="-228482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6339" indent="-228482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3302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0267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7229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4195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8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5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8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1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6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2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 eaLnBrk="1" hangingPunct="1">
              <a:defRPr/>
            </a:pP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4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542348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324" r:id="rId1"/>
    <p:sldLayoutId id="2147493325" r:id="rId2"/>
    <p:sldLayoutId id="2147493326" r:id="rId3"/>
    <p:sldLayoutId id="2147493327" r:id="rId4"/>
    <p:sldLayoutId id="2147493328" r:id="rId5"/>
    <p:sldLayoutId id="2147493329" r:id="rId6"/>
    <p:sldLayoutId id="2147493330" r:id="rId7"/>
    <p:sldLayoutId id="2147493331" r:id="rId8"/>
    <p:sldLayoutId id="2147493332" r:id="rId9"/>
    <p:sldLayoutId id="2147493333" r:id="rId10"/>
    <p:sldLayoutId id="2147493334" r:id="rId11"/>
    <p:sldLayoutId id="2147493335" r:id="rId12"/>
    <p:sldLayoutId id="214749333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6964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3928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0891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7855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725" indent="-34272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566" indent="-28560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2410" indent="-228482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99374" indent="-228482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6339" indent="-228482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3302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0267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7229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4195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8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5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8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1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52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52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fld id="{5561F9AF-B528-4440-A0F5-1AB73D2E3C12}" type="datetime1">
              <a:rPr lang="es-ES" smtClean="0">
                <a:solidFill>
                  <a:srgbClr val="000000"/>
                </a:solidFill>
              </a:rPr>
              <a:pPr/>
              <a:t>27/01/15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2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2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2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1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fld id="{BE81E9E2-6CE0-4363-AA48-C6A6352DB830}" type="slidenum">
              <a:rPr lang="en-US" smtClean="0">
                <a:solidFill>
                  <a:srgbClr val="000000"/>
                </a:solidFill>
              </a:rPr>
              <a:pPr/>
              <a:t>‹Nr.›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338" r:id="rId1"/>
    <p:sldLayoutId id="2147493339" r:id="rId2"/>
    <p:sldLayoutId id="2147493340" r:id="rId3"/>
    <p:sldLayoutId id="2147493341" r:id="rId4"/>
    <p:sldLayoutId id="2147493342" r:id="rId5"/>
    <p:sldLayoutId id="2147493343" r:id="rId6"/>
    <p:sldLayoutId id="2147493344" r:id="rId7"/>
    <p:sldLayoutId id="2147493345" r:id="rId8"/>
    <p:sldLayoutId id="2147493346" r:id="rId9"/>
    <p:sldLayoutId id="2147493347" r:id="rId10"/>
    <p:sldLayoutId id="2147493348" r:id="rId11"/>
    <p:sldLayoutId id="214749334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9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89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8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25" indent="-34272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566" indent="-285603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410" indent="-228482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374" indent="-228482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339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302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67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229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195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8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5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8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1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2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2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 eaLnBrk="1" hangingPunct="1"/>
            <a:endParaRPr kumimoji="0" lang="es-ES" sz="18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6368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4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pic>
        <p:nvPicPr>
          <p:cNvPr id="1863687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42345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351" r:id="rId1"/>
    <p:sldLayoutId id="2147493352" r:id="rId2"/>
    <p:sldLayoutId id="2147493353" r:id="rId3"/>
    <p:sldLayoutId id="2147493354" r:id="rId4"/>
    <p:sldLayoutId id="2147493355" r:id="rId5"/>
    <p:sldLayoutId id="2147493356" r:id="rId6"/>
    <p:sldLayoutId id="2147493357" r:id="rId7"/>
    <p:sldLayoutId id="2147493358" r:id="rId8"/>
    <p:sldLayoutId id="2147493359" r:id="rId9"/>
    <p:sldLayoutId id="2147493360" r:id="rId10"/>
    <p:sldLayoutId id="2147493361" r:id="rId11"/>
    <p:sldLayoutId id="214749336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6964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3928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0891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7855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725" indent="-342725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566" indent="-285603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2410" indent="-228482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99374" indent="-228482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6339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3302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0267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7229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4195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8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5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8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1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2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2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 eaLnBrk="1" hangingPunct="1">
              <a:defRPr/>
            </a:pP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4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 sz="4200" dirty="0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 sz="4200" dirty="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42345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442" r:id="rId1"/>
    <p:sldLayoutId id="2147493443" r:id="rId2"/>
    <p:sldLayoutId id="2147493444" r:id="rId3"/>
    <p:sldLayoutId id="2147493445" r:id="rId4"/>
    <p:sldLayoutId id="2147493446" r:id="rId5"/>
    <p:sldLayoutId id="2147493447" r:id="rId6"/>
    <p:sldLayoutId id="2147493448" r:id="rId7"/>
    <p:sldLayoutId id="2147493449" r:id="rId8"/>
    <p:sldLayoutId id="2147493450" r:id="rId9"/>
    <p:sldLayoutId id="2147493451" r:id="rId10"/>
    <p:sldLayoutId id="2147493452" r:id="rId11"/>
    <p:sldLayoutId id="214749345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6964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3928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0891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7855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725" indent="-34272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566" indent="-28560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2410" indent="-228482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99374" indent="-228482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6339" indent="-228482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3302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0267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7229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4195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8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5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8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1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2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2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3" tIns="45711" rIns="91423" bIns="45711" anchor="ctr"/>
          <a:lstStyle/>
          <a:p>
            <a:pPr eaLnBrk="1" hangingPunct="1">
              <a:defRPr/>
            </a:pP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3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23" tIns="45711" rIns="91423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3" tIns="45711" rIns="91423" bIns="45711" anchor="ctr"/>
          <a:lstStyle/>
          <a:p>
            <a:pPr>
              <a:defRPr/>
            </a:pPr>
            <a:endParaRPr lang="es-ES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3" tIns="45711" rIns="91423" bIns="45711" anchor="ctr"/>
          <a:lstStyle/>
          <a:p>
            <a:pPr>
              <a:defRPr/>
            </a:pPr>
            <a:endParaRPr lang="es-E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42342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557" r:id="rId1"/>
    <p:sldLayoutId id="2147493558" r:id="rId2"/>
    <p:sldLayoutId id="2147493559" r:id="rId3"/>
    <p:sldLayoutId id="2147493560" r:id="rId4"/>
    <p:sldLayoutId id="2147493561" r:id="rId5"/>
    <p:sldLayoutId id="2147493562" r:id="rId6"/>
    <p:sldLayoutId id="2147493563" r:id="rId7"/>
    <p:sldLayoutId id="2147493564" r:id="rId8"/>
    <p:sldLayoutId id="2147493565" r:id="rId9"/>
    <p:sldLayoutId id="2147493566" r:id="rId10"/>
    <p:sldLayoutId id="2147493567" r:id="rId11"/>
    <p:sldLayoutId id="214749356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7114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228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342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454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835" indent="-34283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810" indent="-285696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2785" indent="-22855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99898" indent="-22855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012" indent="-228558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126" indent="-228558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239" indent="-228558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8354" indent="-228558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5468" indent="-228558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2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4" algn="l" defTabSz="9142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8" algn="l" defTabSz="9142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42" algn="l" defTabSz="9142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54" algn="l" defTabSz="9142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68" algn="l" defTabSz="9142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83" algn="l" defTabSz="9142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96" algn="l" defTabSz="9142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10" algn="l" defTabSz="9142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2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2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3" tIns="45711" rIns="91423" bIns="45711" anchor="ctr"/>
          <a:lstStyle/>
          <a:p>
            <a:pPr eaLnBrk="1" hangingPunct="1">
              <a:defRPr/>
            </a:pP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3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23" tIns="45711" rIns="91423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3" tIns="45711" rIns="91423" bIns="45711" anchor="ctr"/>
          <a:lstStyle/>
          <a:p>
            <a:pPr>
              <a:defRPr/>
            </a:pPr>
            <a:endParaRPr lang="es-ES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3" tIns="45711" rIns="91423" bIns="45711" anchor="ctr"/>
          <a:lstStyle/>
          <a:p>
            <a:pPr>
              <a:defRPr/>
            </a:pPr>
            <a:endParaRPr lang="es-ES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42342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570" r:id="rId1"/>
    <p:sldLayoutId id="2147493571" r:id="rId2"/>
    <p:sldLayoutId id="2147493572" r:id="rId3"/>
    <p:sldLayoutId id="2147493573" r:id="rId4"/>
    <p:sldLayoutId id="2147493574" r:id="rId5"/>
    <p:sldLayoutId id="2147493575" r:id="rId6"/>
    <p:sldLayoutId id="2147493576" r:id="rId7"/>
    <p:sldLayoutId id="2147493577" r:id="rId8"/>
    <p:sldLayoutId id="2147493578" r:id="rId9"/>
    <p:sldLayoutId id="2147493579" r:id="rId10"/>
    <p:sldLayoutId id="2147493580" r:id="rId11"/>
    <p:sldLayoutId id="214749358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7114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228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342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454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835" indent="-34283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810" indent="-285696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2785" indent="-22855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99898" indent="-22855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012" indent="-228558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126" indent="-228558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239" indent="-228558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8354" indent="-228558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5468" indent="-228558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2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4" algn="l" defTabSz="9142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8" algn="l" defTabSz="9142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42" algn="l" defTabSz="9142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54" algn="l" defTabSz="9142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68" algn="l" defTabSz="9142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83" algn="l" defTabSz="9142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96" algn="l" defTabSz="9142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10" algn="l" defTabSz="9142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siani.e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23.wmf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40.wmf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45.w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46.wmf"/><Relationship Id="rId8" Type="http://schemas.openxmlformats.org/officeDocument/2006/relationships/image" Target="../media/image43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40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Relationship Id="rId11" Type="http://schemas.openxmlformats.org/officeDocument/2006/relationships/image" Target="../media/image65.pn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5.png"/><Relationship Id="rId12" Type="http://schemas.openxmlformats.org/officeDocument/2006/relationships/image" Target="../media/image76.png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77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hyperlink" Target="http://www.dca.iusiani.ulpgc.es/Wind3D/" TargetMode="External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wmf"/><Relationship Id="rId12" Type="http://schemas.openxmlformats.org/officeDocument/2006/relationships/oleObject" Target="../embeddings/oleObject6.bin"/><Relationship Id="rId13" Type="http://schemas.openxmlformats.org/officeDocument/2006/relationships/image" Target="../media/image27.wmf"/><Relationship Id="rId14" Type="http://schemas.openxmlformats.org/officeDocument/2006/relationships/oleObject" Target="../embeddings/oleObject7.bin"/><Relationship Id="rId15" Type="http://schemas.openxmlformats.org/officeDocument/2006/relationships/image" Target="../media/image2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3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24.w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25.wmf"/><Relationship Id="rId10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ítulo 1"/>
          <p:cNvSpPr>
            <a:spLocks noGrp="1"/>
          </p:cNvSpPr>
          <p:nvPr>
            <p:ph type="ctrTitle"/>
          </p:nvPr>
        </p:nvSpPr>
        <p:spPr bwMode="auto">
          <a:xfrm>
            <a:off x="636587" y="2639484"/>
            <a:ext cx="8625945" cy="1392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 smtClean="0">
                <a:latin typeface="Trebuchet MS" charset="0"/>
              </a:rPr>
              <a:t>University Institute </a:t>
            </a:r>
            <a:r>
              <a:rPr lang="en-GB" dirty="0" smtClean="0">
                <a:latin typeface="Trebuchet MS" charset="0"/>
              </a:rPr>
              <a:t>for </a:t>
            </a:r>
            <a:r>
              <a:rPr lang="en-GB" dirty="0">
                <a:latin typeface="Trebuchet MS" charset="0"/>
              </a:rPr>
              <a:t>Intelligent Systems </a:t>
            </a:r>
            <a:r>
              <a:rPr lang="en-GB" dirty="0" smtClean="0">
                <a:latin typeface="Trebuchet MS" charset="0"/>
              </a:rPr>
              <a:t>and </a:t>
            </a:r>
            <a:br>
              <a:rPr lang="en-GB" dirty="0" smtClean="0">
                <a:latin typeface="Trebuchet MS" charset="0"/>
              </a:rPr>
            </a:br>
            <a:r>
              <a:rPr lang="en-GB" dirty="0" smtClean="0">
                <a:latin typeface="Trebuchet MS" charset="0"/>
              </a:rPr>
              <a:t>Numerical </a:t>
            </a:r>
            <a:r>
              <a:rPr lang="en-GB" dirty="0">
                <a:latin typeface="Trebuchet MS" charset="0"/>
              </a:rPr>
              <a:t>Applications in Engineering</a:t>
            </a:r>
          </a:p>
        </p:txBody>
      </p:sp>
      <p:sp>
        <p:nvSpPr>
          <p:cNvPr id="6" name="3 Marcador de contenido"/>
          <p:cNvSpPr txBox="1">
            <a:spLocks/>
          </p:cNvSpPr>
          <p:nvPr/>
        </p:nvSpPr>
        <p:spPr>
          <a:xfrm>
            <a:off x="0" y="5596588"/>
            <a:ext cx="9906000" cy="1136650"/>
          </a:xfrm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kumimoji="0" lang="pl-PL" sz="2800" kern="0" dirty="0" smtClean="0">
                <a:solidFill>
                  <a:srgbClr val="000000"/>
                </a:solidFill>
                <a:latin typeface="Trebuchet MS"/>
                <a:ea typeface="ＭＳ Ｐゴシック" charset="-128"/>
                <a:cs typeface="ＭＳ Ｐゴシック" charset="0"/>
                <a:hlinkClick r:id="rId3"/>
              </a:rPr>
              <a:t>http://www.siani.es/</a:t>
            </a:r>
            <a:endParaRPr kumimoji="0" lang="pl-PL" sz="2800" kern="0" dirty="0" smtClean="0">
              <a:solidFill>
                <a:srgbClr val="000000"/>
              </a:solidFill>
              <a:latin typeface="Trebuchet MS"/>
              <a:ea typeface="ＭＳ Ｐゴシック" charset="-128"/>
              <a:cs typeface="ＭＳ Ｐゴシック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kumimoji="0" lang="es-ES_tradnl" sz="3200" kern="0" dirty="0" smtClean="0">
              <a:solidFill>
                <a:srgbClr val="000000"/>
              </a:solidFill>
              <a:latin typeface="Trebuchet MS"/>
              <a:ea typeface="ＭＳ Ｐゴシック" charset="-128"/>
              <a:cs typeface="ＭＳ Ｐゴシック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kumimoji="0" lang="es-ES_tradnl" sz="3200" kern="0" dirty="0" smtClean="0">
              <a:solidFill>
                <a:srgbClr val="000000"/>
              </a:solidFill>
              <a:latin typeface="Trebuchet MS"/>
              <a:ea typeface="ＭＳ Ｐゴシック" charset="-128"/>
              <a:cs typeface="ＭＳ Ｐゴシック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366537"/>
            <a:ext cx="9906000" cy="75400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lIns="91393" tIns="45697" rIns="91393" bIns="45697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900" b="1" dirty="0" smtClean="0">
                <a:solidFill>
                  <a:schemeClr val="tx1"/>
                </a:solidFill>
                <a:latin typeface="Arial" charset="0"/>
              </a:rPr>
              <a:t>Congreso de la RSME 2015 – Soluciones Matem</a:t>
            </a:r>
            <a:r>
              <a:rPr lang="es-ES" sz="1900" b="1" dirty="0" smtClean="0">
                <a:solidFill>
                  <a:schemeClr val="tx1"/>
                </a:solidFill>
                <a:latin typeface="Arial" charset="0"/>
              </a:rPr>
              <a:t>áticas e Innovación en la Industria</a:t>
            </a:r>
            <a:endParaRPr lang="es-ES" sz="1900" b="1" dirty="0" smtClean="0">
              <a:solidFill>
                <a:schemeClr val="tx1"/>
              </a:solidFill>
              <a:latin typeface="Arial" charset="0"/>
            </a:endParaRPr>
          </a:p>
          <a:p>
            <a:pPr>
              <a:spcBef>
                <a:spcPct val="20000"/>
              </a:spcBef>
            </a:pPr>
            <a:r>
              <a:rPr lang="es-ES" sz="1900" b="1" dirty="0" smtClean="0">
                <a:solidFill>
                  <a:schemeClr val="tx1"/>
                </a:solidFill>
                <a:latin typeface="Arial" charset="0"/>
              </a:rPr>
              <a:t>2-6 febrero 2015, Granada</a:t>
            </a:r>
            <a:endParaRPr lang="es-ES" sz="20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" y="2155301"/>
            <a:ext cx="9906000" cy="6463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3-D Wind Field Simulation over Complex Terrain</a:t>
            </a:r>
            <a:endParaRPr lang="en-GB" sz="3600" b="1" dirty="0">
              <a:solidFill>
                <a:srgbClr val="008000"/>
              </a:solidFill>
              <a:latin typeface="Arial Narrow"/>
              <a:cs typeface="Arial Narrow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44380" name="Object 60"/>
          <p:cNvGraphicFramePr>
            <a:graphicFrameLocks noChangeAspect="1"/>
          </p:cNvGraphicFramePr>
          <p:nvPr/>
        </p:nvGraphicFramePr>
        <p:xfrm>
          <a:off x="400054" y="1590"/>
          <a:ext cx="112713" cy="17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323" name="Equation" r:id="rId4" imgW="114120" imgH="177480" progId="Equation.DSMT4">
                  <p:embed/>
                </p:oleObj>
              </mc:Choice>
              <mc:Fallback>
                <p:oleObj name="Equation" r:id="rId4" imgW="114120" imgH="177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4" y="1590"/>
                        <a:ext cx="112713" cy="176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44383" name="Rectangle 63"/>
          <p:cNvSpPr>
            <a:spLocks noChangeArrowheads="1"/>
          </p:cNvSpPr>
          <p:nvPr/>
        </p:nvSpPr>
        <p:spPr bwMode="auto">
          <a:xfrm>
            <a:off x="291934" y="550150"/>
            <a:ext cx="6316959" cy="30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GB" sz="1800" dirty="0" smtClean="0">
                <a:solidFill>
                  <a:srgbClr val="CCFFCC"/>
                </a:solidFill>
                <a:latin typeface="+mj-lt"/>
              </a:rPr>
              <a:t>SUS Code: Local objective function for plane triangulations</a:t>
            </a:r>
            <a:endParaRPr kumimoji="0" lang="en-GB" sz="1600" dirty="0" smtClean="0">
              <a:solidFill>
                <a:srgbClr val="CCFFCC"/>
              </a:solidFill>
              <a:latin typeface="+mj-lt"/>
            </a:endParaRPr>
          </a:p>
        </p:txBody>
      </p:sp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6717" y="1465263"/>
            <a:ext cx="2819400" cy="222091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</p:pic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293481" y="1744663"/>
            <a:ext cx="2318167" cy="40006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>
            <a:spAutoFit/>
          </a:bodyPr>
          <a:lstStyle/>
          <a:p>
            <a:r>
              <a:rPr lang="en-GB" sz="2000" b="1" dirty="0" smtClean="0">
                <a:solidFill>
                  <a:srgbClr val="808080"/>
                </a:solidFill>
                <a:latin typeface="Arial" charset="0"/>
              </a:rPr>
              <a:t>Original function: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268456" y="2989262"/>
            <a:ext cx="2404730" cy="40006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>
            <a:spAutoFit/>
          </a:bodyPr>
          <a:lstStyle/>
          <a:p>
            <a:r>
              <a:rPr lang="en-GB" sz="2000" b="1" dirty="0" smtClean="0">
                <a:solidFill>
                  <a:srgbClr val="808080"/>
                </a:solidFill>
                <a:latin typeface="Arial" charset="0"/>
              </a:rPr>
              <a:t>Modified function:</a:t>
            </a:r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5305427" y="1943100"/>
            <a:ext cx="1409701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lIns="89953" tIns="46776" rIns="89953" bIns="46776">
            <a:spAutoFit/>
          </a:bodyPr>
          <a:lstStyle/>
          <a:p>
            <a:endParaRPr lang="es-ES" smtClean="0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H="1" flipV="1">
            <a:off x="5487995" y="3167073"/>
            <a:ext cx="1227137" cy="9525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lIns="89953" tIns="46776" rIns="89953" bIns="46776">
            <a:spAutoFit/>
          </a:bodyPr>
          <a:lstStyle/>
          <a:p>
            <a:endParaRPr lang="es-ES" smtClean="0"/>
          </a:p>
        </p:txBody>
      </p:sp>
      <p:pic>
        <p:nvPicPr>
          <p:cNvPr id="453644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88497" y="1444634"/>
            <a:ext cx="2707409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3645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9540" y="2765425"/>
            <a:ext cx="2705698" cy="87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3937005" y="4158965"/>
            <a:ext cx="5803899" cy="2100529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  <a:effectLst/>
        </p:spPr>
        <p:txBody>
          <a:bodyPr wrap="square" lIns="91393" tIns="45697" rIns="91393" bIns="45697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Modified function 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(blue)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is regular in all R</a:t>
            </a:r>
            <a:r>
              <a:rPr lang="en-US" sz="18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it approximates the same minimum that the original  function 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(red)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Moreover, it allows a simultaneous untangling and smoothing of triangular meshes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extension to tetrahedral meshes is straightforward: </a:t>
            </a:r>
          </a:p>
          <a:p>
            <a:pPr algn="just">
              <a:spcBef>
                <a:spcPct val="50000"/>
              </a:spcBef>
              <a:defRPr/>
            </a:pP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627" y="3942694"/>
            <a:ext cx="3129274" cy="193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3646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3241" y="3750534"/>
            <a:ext cx="2544762" cy="32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DADBDA"/>
              </a:clrFrom>
              <a:clrTo>
                <a:srgbClr val="DADBD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76866" y="5635625"/>
            <a:ext cx="2986877" cy="1150938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02876" y="44790"/>
            <a:ext cx="7777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n-US" sz="2400" b="1" dirty="0" err="1">
                <a:solidFill>
                  <a:srgbClr val="21FF85"/>
                </a:solidFill>
                <a:latin typeface="Trebuchet MS" pitchFamily="34" charset="0"/>
              </a:rPr>
              <a:t>Meccano</a:t>
            </a:r>
            <a:r>
              <a:rPr kumimoji="0" lang="en-US" sz="2400" b="1" dirty="0">
                <a:solidFill>
                  <a:srgbClr val="21FF85"/>
                </a:solidFill>
                <a:latin typeface="Trebuchet MS" pitchFamily="34" charset="0"/>
              </a:rPr>
              <a:t> </a:t>
            </a:r>
            <a:r>
              <a:rPr kumimoji="0" lang="en-US" sz="2400" b="1" dirty="0" smtClean="0">
                <a:solidFill>
                  <a:srgbClr val="21FF85"/>
                </a:solidFill>
                <a:latin typeface="Trebuchet MS" pitchFamily="34" charset="0"/>
              </a:rPr>
              <a:t>Method </a:t>
            </a:r>
            <a:endParaRPr kumimoji="0" lang="en-US" sz="2400" b="1" dirty="0">
              <a:solidFill>
                <a:srgbClr val="21FF85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496889" y="673101"/>
            <a:ext cx="2531367" cy="286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CFFCC"/>
                </a:solidFill>
                <a:latin typeface="Arial" charset="0"/>
              </a:rPr>
              <a:t>Oil field strata meshing</a:t>
            </a:r>
          </a:p>
        </p:txBody>
      </p:sp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496894" y="168277"/>
            <a:ext cx="7777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n-US" sz="2400" b="1" dirty="0" err="1">
                <a:solidFill>
                  <a:srgbClr val="21FF85"/>
                </a:solidFill>
                <a:latin typeface="Trebuchet MS" pitchFamily="34" charset="0"/>
              </a:rPr>
              <a:t>Meccano</a:t>
            </a:r>
            <a:r>
              <a:rPr kumimoji="0" lang="en-US" sz="2400" b="1" dirty="0">
                <a:solidFill>
                  <a:srgbClr val="21FF85"/>
                </a:solidFill>
                <a:latin typeface="Trebuchet MS" pitchFamily="34" charset="0"/>
              </a:rPr>
              <a:t> </a:t>
            </a:r>
            <a:r>
              <a:rPr kumimoji="0" lang="en-US" sz="2400" b="1" dirty="0" smtClean="0">
                <a:solidFill>
                  <a:srgbClr val="21FF85"/>
                </a:solidFill>
                <a:latin typeface="Trebuchet MS" pitchFamily="34" charset="0"/>
              </a:rPr>
              <a:t>Method </a:t>
            </a:r>
            <a:endParaRPr kumimoji="0" lang="en-US" sz="2400" b="1" dirty="0">
              <a:solidFill>
                <a:srgbClr val="21FF85"/>
              </a:solidFill>
              <a:latin typeface="Trebuchet MS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799" y="1883190"/>
            <a:ext cx="4619459" cy="31065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5748" y="1883190"/>
            <a:ext cx="4892986" cy="3290501"/>
          </a:xfrm>
          <a:prstGeom prst="rect">
            <a:avLst/>
          </a:prstGeom>
        </p:spPr>
      </p:pic>
      <p:sp>
        <p:nvSpPr>
          <p:cNvPr id="6" name="20 CuadroTexto"/>
          <p:cNvSpPr txBox="1"/>
          <p:nvPr/>
        </p:nvSpPr>
        <p:spPr>
          <a:xfrm>
            <a:off x="1629051" y="5407672"/>
            <a:ext cx="2166953" cy="307730"/>
          </a:xfrm>
          <a:prstGeom prst="rect">
            <a:avLst/>
          </a:prstGeom>
          <a:noFill/>
        </p:spPr>
        <p:txBody>
          <a:bodyPr wrap="square" lIns="91393" tIns="45697" rIns="91393" bIns="45697" rtlCol="0">
            <a:spAutoFit/>
          </a:bodyPr>
          <a:lstStyle/>
          <a:p>
            <a:pPr eaLnBrk="1" hangingPunct="1"/>
            <a:r>
              <a:rPr kumimoji="0" lang="en-US" sz="1400" dirty="0" smtClean="0">
                <a:solidFill>
                  <a:srgbClr val="000000"/>
                </a:solidFill>
                <a:latin typeface="Arial" charset="0"/>
              </a:rPr>
              <a:t>Boundary surfaces</a:t>
            </a:r>
            <a:endParaRPr kumimoji="0" lang="es-E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20 CuadroTexto"/>
          <p:cNvSpPr txBox="1"/>
          <p:nvPr/>
        </p:nvSpPr>
        <p:spPr>
          <a:xfrm>
            <a:off x="6088764" y="5407672"/>
            <a:ext cx="2166953" cy="307730"/>
          </a:xfrm>
          <a:prstGeom prst="rect">
            <a:avLst/>
          </a:prstGeom>
          <a:noFill/>
        </p:spPr>
        <p:txBody>
          <a:bodyPr wrap="square" lIns="91393" tIns="45697" rIns="91393" bIns="45697" rtlCol="0">
            <a:spAutoFit/>
          </a:bodyPr>
          <a:lstStyle/>
          <a:p>
            <a:pPr eaLnBrk="1" hangingPunct="1"/>
            <a:r>
              <a:rPr kumimoji="0" lang="en-US" sz="1400" dirty="0" smtClean="0">
                <a:solidFill>
                  <a:srgbClr val="000000"/>
                </a:solidFill>
                <a:latin typeface="Arial" charset="0"/>
              </a:rPr>
              <a:t>Volume mesh</a:t>
            </a:r>
            <a:endParaRPr kumimoji="0" lang="es-ES" sz="14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9059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218630"/>
            <a:ext cx="8180280" cy="555523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9028" y="0"/>
            <a:ext cx="2696972" cy="2733349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266089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1647" y="11"/>
            <a:ext cx="6708775" cy="679926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51987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wind-turbine-farm-537x3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43" y="0"/>
            <a:ext cx="10287000" cy="6858000"/>
          </a:xfrm>
          <a:prstGeom prst="rect">
            <a:avLst/>
          </a:prstGeom>
        </p:spPr>
      </p:pic>
      <p:sp>
        <p:nvSpPr>
          <p:cNvPr id="6" name="Rectangle 28"/>
          <p:cNvSpPr>
            <a:spLocks noGrp="1" noChangeArrowheads="1"/>
          </p:cNvSpPr>
          <p:nvPr>
            <p:ph type="title"/>
          </p:nvPr>
        </p:nvSpPr>
        <p:spPr>
          <a:xfrm>
            <a:off x="3386352" y="5424211"/>
            <a:ext cx="6515053" cy="1834832"/>
          </a:xfrm>
          <a:noFill/>
          <a:ln/>
        </p:spPr>
        <p:txBody>
          <a:bodyPr/>
          <a:lstStyle/>
          <a:p>
            <a:pPr algn="l"/>
            <a:r>
              <a:rPr lang="en-US" dirty="0" smtClean="0">
                <a:solidFill>
                  <a:srgbClr val="FFC892"/>
                </a:solidFill>
              </a:rPr>
              <a:t> Wind    Field    Modeling</a:t>
            </a:r>
            <a:endParaRPr lang="en-US" dirty="0">
              <a:solidFill>
                <a:srgbClr val="FFC8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803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190578" y="116918"/>
            <a:ext cx="4608513" cy="72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dirty="0">
                <a:solidFill>
                  <a:srgbClr val="9C9CDF"/>
                </a:solidFill>
              </a:rPr>
              <a:t>Wind Field Modeling</a:t>
            </a:r>
            <a:br>
              <a:rPr lang="en-US" dirty="0">
                <a:solidFill>
                  <a:srgbClr val="9C9CDF"/>
                </a:solidFill>
              </a:rPr>
            </a:br>
            <a:r>
              <a:rPr lang="en-US" sz="1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Conquered challenges</a:t>
            </a:r>
            <a:endParaRPr lang="en-US" sz="1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5779573"/>
            <a:ext cx="9906000" cy="436166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GB" sz="1800" b="1" dirty="0" smtClean="0">
                <a:solidFill>
                  <a:srgbClr val="0000FF"/>
                </a:solidFill>
                <a:latin typeface="Trebuchet MS" charset="0"/>
              </a:rPr>
              <a:t>Use of ensemble methods to obtain local scale wind prediction.</a:t>
            </a: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0" y="1827137"/>
            <a:ext cx="9906000" cy="147732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1800" b="1" dirty="0" smtClean="0">
                <a:solidFill>
                  <a:srgbClr val="0000FF"/>
                </a:solidFill>
                <a:latin typeface="Trebuchet MS" charset="0"/>
              </a:rPr>
              <a:t>Mass consistent model (MMC) provides a useful method for local scale wind studies.</a:t>
            </a:r>
          </a:p>
          <a:p>
            <a:pPr marL="285750" indent="-285750" algn="l">
              <a:buFont typeface="Arial"/>
              <a:buChar char="•"/>
            </a:pPr>
            <a:r>
              <a:rPr lang="en-US" sz="1800" b="1" dirty="0" smtClean="0">
                <a:solidFill>
                  <a:srgbClr val="0000FF"/>
                </a:solidFill>
                <a:latin typeface="Trebuchet MS" charset="0"/>
              </a:rPr>
              <a:t>Local wind 3D field using data measurements.</a:t>
            </a:r>
          </a:p>
          <a:p>
            <a:pPr marL="285750" indent="-285750" algn="l">
              <a:buFont typeface="Arial"/>
              <a:buChar char="•"/>
            </a:pPr>
            <a:r>
              <a:rPr lang="en-US" sz="1800" b="1" dirty="0" smtClean="0">
                <a:solidFill>
                  <a:srgbClr val="0000FF"/>
                </a:solidFill>
                <a:latin typeface="Trebuchet MS" charset="0"/>
              </a:rPr>
              <a:t>Automatic process. Few model parameters.</a:t>
            </a:r>
            <a:endParaRPr lang="en-US" sz="1800" b="1" dirty="0">
              <a:solidFill>
                <a:srgbClr val="0000FF"/>
              </a:solidFill>
              <a:latin typeface="Trebuchet MS" charset="0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 b="1" dirty="0" smtClean="0">
                <a:solidFill>
                  <a:srgbClr val="0000FF"/>
                </a:solidFill>
                <a:latin typeface="Trebuchet MS" charset="0"/>
              </a:rPr>
              <a:t>Low </a:t>
            </a:r>
            <a:r>
              <a:rPr lang="en-US" sz="1800" b="1" dirty="0">
                <a:solidFill>
                  <a:srgbClr val="0000FF"/>
                </a:solidFill>
                <a:latin typeface="Trebuchet MS" charset="0"/>
              </a:rPr>
              <a:t>computational </a:t>
            </a:r>
            <a:r>
              <a:rPr lang="en-US" sz="1800" b="1" dirty="0" smtClean="0">
                <a:solidFill>
                  <a:srgbClr val="0000FF"/>
                </a:solidFill>
                <a:latin typeface="Trebuchet MS" charset="0"/>
              </a:rPr>
              <a:t>cost due to use of adaptive </a:t>
            </a:r>
            <a:r>
              <a:rPr lang="en-US" sz="1800" b="1" dirty="0">
                <a:solidFill>
                  <a:srgbClr val="0000FF"/>
                </a:solidFill>
                <a:latin typeface="Trebuchet MS" charset="0"/>
              </a:rPr>
              <a:t>tetrahedral </a:t>
            </a:r>
            <a:r>
              <a:rPr lang="en-US" sz="1800" b="1" dirty="0" smtClean="0">
                <a:solidFill>
                  <a:srgbClr val="0000FF"/>
                </a:solidFill>
                <a:latin typeface="Trebuchet MS" charset="0"/>
              </a:rPr>
              <a:t>meshes and efficient solvers.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1373829"/>
            <a:ext cx="9906000" cy="46166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FF99"/>
                </a:solidFill>
                <a:latin typeface="Trebuchet MS" charset="0"/>
              </a:rPr>
              <a:t>Local scale wind field model </a:t>
            </a:r>
            <a:r>
              <a:rPr lang="en-US" sz="2400" b="1" dirty="0" smtClean="0">
                <a:solidFill>
                  <a:srgbClr val="FF0000"/>
                </a:solidFill>
                <a:latin typeface="Trebuchet MS" charset="0"/>
              </a:rPr>
              <a:t>JWEIA(1998, 2001, 2010) </a:t>
            </a:r>
            <a:endParaRPr lang="es-ES" sz="2400" b="1" dirty="0">
              <a:solidFill>
                <a:srgbClr val="FF0000"/>
              </a:solidFill>
              <a:latin typeface="Trebuchet MS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4176967"/>
            <a:ext cx="9906000" cy="46166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FF99"/>
                </a:solidFill>
                <a:latin typeface="Trebuchet MS" charset="0"/>
              </a:rPr>
              <a:t>Integration with </a:t>
            </a:r>
            <a:r>
              <a:rPr lang="en-US" sz="2400" b="1" dirty="0" err="1" smtClean="0">
                <a:solidFill>
                  <a:srgbClr val="FFFF99"/>
                </a:solidFill>
                <a:latin typeface="Trebuchet MS" charset="0"/>
              </a:rPr>
              <a:t>mesoscale</a:t>
            </a:r>
            <a:r>
              <a:rPr lang="en-US" sz="2400" b="1" dirty="0" smtClean="0">
                <a:solidFill>
                  <a:srgbClr val="FFFF99"/>
                </a:solidFill>
                <a:latin typeface="Trebuchet MS" charset="0"/>
              </a:rPr>
              <a:t> models</a:t>
            </a:r>
            <a:r>
              <a:rPr lang="en-GB" sz="2400" b="1" dirty="0" smtClean="0">
                <a:solidFill>
                  <a:srgbClr val="66FF33"/>
                </a:solidFill>
                <a:latin typeface="Trebuchet MS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Trebuchet MS" charset="0"/>
              </a:rPr>
              <a:t>PAG (2015</a:t>
            </a:r>
            <a:r>
              <a:rPr lang="en-GB" sz="2400" b="1" dirty="0" smtClean="0">
                <a:solidFill>
                  <a:srgbClr val="FF0000"/>
                </a:solidFill>
                <a:latin typeface="Trebuchet MS" charset="0"/>
              </a:rPr>
              <a:t>)</a:t>
            </a:r>
            <a:endParaRPr lang="en-GB" sz="2400" b="1" dirty="0">
              <a:solidFill>
                <a:srgbClr val="FF0000"/>
              </a:solidFill>
              <a:latin typeface="Trebuchet MS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0" y="4634355"/>
            <a:ext cx="9906000" cy="64633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GB" sz="1800" b="1" dirty="0" smtClean="0">
                <a:solidFill>
                  <a:srgbClr val="0000FF"/>
                </a:solidFill>
                <a:latin typeface="Trebuchet MS" charset="0"/>
              </a:rPr>
              <a:t>Coupling with HARMONIE leads to predictive capabilities.</a:t>
            </a:r>
          </a:p>
          <a:p>
            <a:pPr marL="285750" indent="-285750" algn="l">
              <a:buFont typeface="Arial"/>
              <a:buChar char="•"/>
            </a:pPr>
            <a:r>
              <a:rPr lang="en-GB" sz="1800" b="1" dirty="0" smtClean="0">
                <a:solidFill>
                  <a:srgbClr val="0000FF"/>
                </a:solidFill>
                <a:latin typeface="Trebuchet MS" charset="0"/>
              </a:rPr>
              <a:t>Use of HARMONIE outputs as MMC inputs.</a:t>
            </a:r>
            <a:endParaRPr lang="en-GB" sz="1800" b="1" dirty="0">
              <a:solidFill>
                <a:srgbClr val="0000FF"/>
              </a:solidFill>
              <a:latin typeface="Trebuchet MS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3306195"/>
            <a:ext cx="9906000" cy="46166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FF99"/>
                </a:solidFill>
                <a:latin typeface="Trebuchet MS" charset="0"/>
              </a:rPr>
              <a:t>Parameter estimation </a:t>
            </a:r>
            <a:r>
              <a:rPr lang="en-US" sz="2400" b="1" dirty="0" smtClean="0">
                <a:solidFill>
                  <a:srgbClr val="FF0000"/>
                </a:solidFill>
                <a:latin typeface="Trebuchet MS" charset="0"/>
              </a:rPr>
              <a:t>LNCS(2002), </a:t>
            </a:r>
            <a:r>
              <a:rPr lang="en-GB" sz="2400" b="1" dirty="0" smtClean="0">
                <a:solidFill>
                  <a:srgbClr val="FF0000"/>
                </a:solidFill>
                <a:latin typeface="Trebuchet MS" charset="0"/>
              </a:rPr>
              <a:t>AES</a:t>
            </a:r>
            <a:r>
              <a:rPr lang="en-GB" sz="2400" b="1" dirty="0">
                <a:solidFill>
                  <a:srgbClr val="FF0000"/>
                </a:solidFill>
                <a:latin typeface="Trebuchet MS" charset="0"/>
              </a:rPr>
              <a:t>(2005</a:t>
            </a:r>
            <a:r>
              <a:rPr lang="en-GB" sz="2400" b="1" dirty="0" smtClean="0">
                <a:solidFill>
                  <a:srgbClr val="FF0000"/>
                </a:solidFill>
                <a:latin typeface="Trebuchet MS" charset="0"/>
              </a:rPr>
              <a:t>)</a:t>
            </a:r>
            <a:endParaRPr lang="en-GB" sz="2400" b="1" dirty="0">
              <a:solidFill>
                <a:srgbClr val="FF0000"/>
              </a:solidFill>
              <a:latin typeface="Trebuchet MS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5298974"/>
            <a:ext cx="9906000" cy="46166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FF99"/>
                </a:solidFill>
                <a:latin typeface="Trebuchet MS" charset="0"/>
              </a:rPr>
              <a:t>Ensemble methods </a:t>
            </a:r>
            <a:r>
              <a:rPr lang="en-GB" sz="2400" b="1" dirty="0">
                <a:solidFill>
                  <a:srgbClr val="FF0000"/>
                </a:solidFill>
                <a:latin typeface="Trebuchet MS" charset="0"/>
              </a:rPr>
              <a:t>PAG (2015</a:t>
            </a:r>
            <a:r>
              <a:rPr lang="en-GB" sz="2400" b="1" dirty="0" smtClean="0">
                <a:solidFill>
                  <a:srgbClr val="FF0000"/>
                </a:solidFill>
                <a:latin typeface="Trebuchet MS" charset="0"/>
              </a:rPr>
              <a:t>)</a:t>
            </a:r>
            <a:endParaRPr lang="en-GB" sz="2400" b="1" dirty="0">
              <a:solidFill>
                <a:srgbClr val="FF0000"/>
              </a:solidFill>
              <a:latin typeface="Trebuchet MS" charset="0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0" y="3775104"/>
            <a:ext cx="9906000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GB" sz="1800" b="1" dirty="0" smtClean="0">
                <a:solidFill>
                  <a:srgbClr val="0000FF"/>
                </a:solidFill>
                <a:latin typeface="Trebuchet MS" charset="0"/>
              </a:rPr>
              <a:t>Use of parallel GAs for parameter estimation.</a:t>
            </a:r>
            <a:r>
              <a:rPr lang="en-GB" sz="1800" b="1" dirty="0">
                <a:solidFill>
                  <a:srgbClr val="FF6600"/>
                </a:solidFill>
                <a:latin typeface="Trebuchet MS" charset="0"/>
              </a:rPr>
              <a:t> </a:t>
            </a:r>
            <a:endParaRPr lang="en-GB" sz="1800" b="1" dirty="0" smtClean="0">
              <a:solidFill>
                <a:srgbClr val="FF0000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6848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Caras_inicial_con_topo_malla_estacione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9" y="1418042"/>
            <a:ext cx="4092677" cy="3865158"/>
          </a:xfrm>
          <a:prstGeom prst="rect">
            <a:avLst/>
          </a:prstGeom>
        </p:spPr>
      </p:pic>
      <p:sp>
        <p:nvSpPr>
          <p:cNvPr id="3" name="Rectangle 28"/>
          <p:cNvSpPr>
            <a:spLocks noGrp="1" noChangeArrowheads="1"/>
          </p:cNvSpPr>
          <p:nvPr>
            <p:ph type="title"/>
          </p:nvPr>
        </p:nvSpPr>
        <p:spPr>
          <a:xfrm>
            <a:off x="133192" y="0"/>
            <a:ext cx="3359153" cy="917340"/>
          </a:xfrm>
          <a:noFill/>
          <a:ln/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9C9CDF"/>
                </a:solidFill>
              </a:rPr>
              <a:t>Wind Field Modeling</a:t>
            </a:r>
            <a:br>
              <a:rPr lang="en-US" dirty="0" smtClean="0">
                <a:solidFill>
                  <a:srgbClr val="9C9CDF"/>
                </a:solidFill>
              </a:rPr>
            </a:br>
            <a:r>
              <a:rPr lang="en-US" sz="1800" kern="1200" dirty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M</a:t>
            </a: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ass </a:t>
            </a:r>
            <a:r>
              <a:rPr lang="en-US" sz="1800" kern="1200" dirty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Consistent Wind </a:t>
            </a: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Model</a:t>
            </a:r>
            <a:endParaRPr lang="en-US" sz="1800" kern="1200" dirty="0">
              <a:solidFill>
                <a:schemeClr val="accent6">
                  <a:lumMod val="20000"/>
                  <a:lumOff val="80000"/>
                </a:schemeClr>
              </a:solidFill>
              <a:ea typeface="+mn-ea"/>
              <a:cs typeface="+mn-cs"/>
            </a:endParaRP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2140533"/>
              </p:ext>
            </p:extLst>
          </p:nvPr>
        </p:nvGraphicFramePr>
        <p:xfrm>
          <a:off x="464086" y="1821403"/>
          <a:ext cx="95408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435" name="EcuaciÛn" r:id="rId4" imgW="495000" imgH="190440" progId="Equation.3">
                  <p:embed/>
                </p:oleObj>
              </mc:Choice>
              <mc:Fallback>
                <p:oleObj name="EcuaciÛn" r:id="rId4" imgW="49500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086" y="1821403"/>
                        <a:ext cx="954087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436532" y="2248152"/>
            <a:ext cx="5327230" cy="144650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 lIns="91393" tIns="45697" rIns="91393" bIns="45697" anchor="ctr">
            <a:spAutoFit/>
          </a:bodyPr>
          <a:lstStyle/>
          <a:p>
            <a:pPr algn="l"/>
            <a:r>
              <a:rPr lang="en-US" sz="2200" dirty="0" smtClean="0">
                <a:solidFill>
                  <a:srgbClr val="000000"/>
                </a:solidFill>
                <a:latin typeface="NewCenturySchlbk" pitchFamily="18" charset="0"/>
              </a:rPr>
              <a:t>		:  </a:t>
            </a:r>
            <a:r>
              <a:rPr lang="en-US" sz="2200" dirty="0" smtClean="0">
                <a:solidFill>
                  <a:srgbClr val="000000"/>
                </a:solidFill>
                <a:latin typeface="NewCenturySchlbk" pitchFamily="18" charset="0"/>
              </a:rPr>
              <a:t>observed wind, which is obtained with horizontal interpolation and </a:t>
            </a:r>
            <a:r>
              <a:rPr lang="en-US" sz="2200" dirty="0" smtClean="0">
                <a:solidFill>
                  <a:srgbClr val="000000"/>
                </a:solidFill>
                <a:latin typeface="NewCenturySchlbk" pitchFamily="18" charset="0"/>
              </a:rPr>
              <a:t>vertical </a:t>
            </a:r>
            <a:r>
              <a:rPr lang="en-US" sz="2200" dirty="0" smtClean="0">
                <a:solidFill>
                  <a:srgbClr val="000000"/>
                </a:solidFill>
                <a:latin typeface="NewCenturySchlbk" pitchFamily="18" charset="0"/>
              </a:rPr>
              <a:t>extrapolation of experimental or forecasted data.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2881" y="4216402"/>
            <a:ext cx="1640952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99493" y="2286011"/>
            <a:ext cx="1935630" cy="41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1294" y="5270495"/>
            <a:ext cx="9551987" cy="85582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85553" tIns="42775" rIns="85553" bIns="42775">
            <a:spAutoFit/>
          </a:bodyPr>
          <a:lstStyle/>
          <a:p>
            <a:pPr marL="266564" indent="-266564" algn="l" defTabSz="855222"/>
            <a:endParaRPr lang="en-US" sz="1700" dirty="0" smtClean="0">
              <a:solidFill>
                <a:srgbClr val="000000"/>
              </a:solidFill>
            </a:endParaRPr>
          </a:p>
          <a:p>
            <a:pPr marL="266564" indent="-266564" algn="l" defTabSz="855222">
              <a:spcBef>
                <a:spcPct val="50000"/>
              </a:spcBef>
              <a:buFont typeface="Wingdings" pitchFamily="2" charset="2"/>
              <a:buChar char="Ø"/>
            </a:pPr>
            <a:endParaRPr lang="en-US" sz="2100" b="1" dirty="0" smtClean="0"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70928" y="5153375"/>
            <a:ext cx="4741351" cy="52317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 lIns="91393" tIns="45697" rIns="91393" bIns="45697" anchor="ctr">
            <a:spAutoFit/>
          </a:bodyPr>
          <a:lstStyle/>
          <a:p>
            <a:r>
              <a:rPr lang="en-US" sz="2800" b="1" dirty="0" smtClean="0">
                <a:solidFill>
                  <a:srgbClr val="CC3300"/>
                </a:solidFill>
                <a:latin typeface="NewCenturySchlbk" pitchFamily="18" charset="0"/>
              </a:rPr>
              <a:t>Objective:</a:t>
            </a:r>
            <a:r>
              <a:rPr lang="en-US" sz="2200" dirty="0" smtClean="0">
                <a:solidFill>
                  <a:srgbClr val="000000"/>
                </a:solidFill>
                <a:latin typeface="NewCenturySchlbk" pitchFamily="18" charset="0"/>
              </a:rPr>
              <a:t>  find the velocity field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008837" y="5225432"/>
            <a:ext cx="1983278" cy="43084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NewCenturySchlbk" pitchFamily="18" charset="0"/>
              </a:rPr>
              <a:t>that it adjusts to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7248762" y="5225432"/>
            <a:ext cx="1184845" cy="43084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NewCenturySchlbk" pitchFamily="18" charset="0"/>
              </a:rPr>
              <a:t>verifying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998252" y="5672580"/>
            <a:ext cx="5151714" cy="43084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sym typeface="ZapfDingbats" pitchFamily="82" charset="2"/>
              </a:rPr>
              <a:t>- </a:t>
            </a:r>
            <a:r>
              <a:rPr lang="en-US" sz="2200" dirty="0" smtClean="0">
                <a:solidFill>
                  <a:srgbClr val="000000"/>
                </a:solidFill>
                <a:latin typeface="NewCenturySchlbk" pitchFamily="18" charset="0"/>
              </a:rPr>
              <a:t>Incompressibility condition in the domain: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967326" y="6109137"/>
            <a:ext cx="4946868" cy="43084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sym typeface="ZapfDingbats" pitchFamily="82" charset="2"/>
              </a:rPr>
              <a:t>-</a:t>
            </a:r>
            <a:r>
              <a:rPr lang="en-US" sz="2200" dirty="0" smtClean="0">
                <a:solidFill>
                  <a:srgbClr val="000000"/>
                </a:solidFill>
                <a:latin typeface="NewCenturySchlbk" pitchFamily="18" charset="0"/>
              </a:rPr>
              <a:t> Impermeability condition on the terrain:</a:t>
            </a:r>
          </a:p>
        </p:txBody>
      </p:sp>
      <p:sp>
        <p:nvSpPr>
          <p:cNvPr id="20" name="Oval 26"/>
          <p:cNvSpPr>
            <a:spLocks noChangeArrowheads="1"/>
          </p:cNvSpPr>
          <p:nvPr/>
        </p:nvSpPr>
        <p:spPr bwMode="auto">
          <a:xfrm>
            <a:off x="9073144" y="5974099"/>
            <a:ext cx="255452" cy="608908"/>
          </a:xfrm>
          <a:prstGeom prst="ellipse">
            <a:avLst/>
          </a:prstGeom>
          <a:noFill/>
          <a:ln w="57150" algn="ctr">
            <a:noFill/>
            <a:round/>
            <a:headEnd/>
            <a:tailEnd/>
          </a:ln>
          <a:effectLst/>
        </p:spPr>
        <p:txBody>
          <a:bodyPr wrap="none" lIns="89953" tIns="46776" rIns="89953" bIns="46776" anchor="ctr">
            <a:spAutoFit/>
          </a:bodyPr>
          <a:lstStyle/>
          <a:p>
            <a:endParaRPr lang="es-ES" sz="2200" smtClean="0"/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7" cstate="print"/>
          <a:srcRect r="81301"/>
          <a:stretch>
            <a:fillRect/>
          </a:stretch>
        </p:blipFill>
        <p:spPr bwMode="auto">
          <a:xfrm>
            <a:off x="6935246" y="5317867"/>
            <a:ext cx="361949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/>
          <a:srcRect r="89543"/>
          <a:stretch>
            <a:fillRect/>
          </a:stretch>
        </p:blipFill>
        <p:spPr bwMode="auto">
          <a:xfrm>
            <a:off x="4787372" y="5315484"/>
            <a:ext cx="202406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8" cstate="print"/>
          <a:srcRect b="68111"/>
          <a:stretch>
            <a:fillRect/>
          </a:stretch>
        </p:blipFill>
        <p:spPr bwMode="auto">
          <a:xfrm>
            <a:off x="6999803" y="5740353"/>
            <a:ext cx="226008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8" cstate="print"/>
          <a:srcRect t="59619"/>
          <a:stretch>
            <a:fillRect/>
          </a:stretch>
        </p:blipFill>
        <p:spPr bwMode="auto">
          <a:xfrm>
            <a:off x="7025205" y="6146754"/>
            <a:ext cx="226008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1528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567" y="5329719"/>
            <a:ext cx="7175500" cy="736600"/>
          </a:xfrm>
          <a:prstGeom prst="rect">
            <a:avLst/>
          </a:prstGeom>
        </p:spPr>
      </p:pic>
      <p:sp>
        <p:nvSpPr>
          <p:cNvPr id="3" name="Rectangle 28"/>
          <p:cNvSpPr>
            <a:spLocks noGrp="1" noChangeArrowheads="1"/>
          </p:cNvSpPr>
          <p:nvPr>
            <p:ph type="title"/>
          </p:nvPr>
        </p:nvSpPr>
        <p:spPr>
          <a:xfrm>
            <a:off x="133192" y="0"/>
            <a:ext cx="3359153" cy="917340"/>
          </a:xfrm>
          <a:noFill/>
          <a:ln/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9C9CDF"/>
                </a:solidFill>
              </a:rPr>
              <a:t>Wind Field Modeling</a:t>
            </a:r>
            <a:br>
              <a:rPr lang="en-US" dirty="0" smtClean="0">
                <a:solidFill>
                  <a:srgbClr val="9C9CDF"/>
                </a:solidFill>
              </a:rPr>
            </a:br>
            <a:r>
              <a:rPr lang="en-US" sz="1800" kern="1200" dirty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M</a:t>
            </a: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ass </a:t>
            </a:r>
            <a:r>
              <a:rPr lang="en-US" sz="1800" kern="1200" dirty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Consistent Wind </a:t>
            </a: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Model</a:t>
            </a:r>
            <a:endParaRPr lang="en-US" sz="1800" kern="1200" dirty="0">
              <a:solidFill>
                <a:schemeClr val="accent6">
                  <a:lumMod val="20000"/>
                  <a:lumOff val="8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330466" y="1525072"/>
            <a:ext cx="877907" cy="43084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NewCenturySchlbk" pitchFamily="18" charset="0"/>
              </a:rPr>
              <a:t>Then</a:t>
            </a:r>
            <a:r>
              <a:rPr lang="en-US" sz="2200" dirty="0" smtClean="0">
                <a:solidFill>
                  <a:srgbClr val="000000"/>
                </a:solidFill>
                <a:latin typeface="NewCenturySchlbk" pitchFamily="18" charset="0"/>
              </a:rPr>
              <a:t>,</a:t>
            </a:r>
            <a:endParaRPr lang="en-US" sz="2200" b="1" dirty="0" smtClean="0">
              <a:solidFill>
                <a:srgbClr val="000000"/>
              </a:solidFill>
              <a:latin typeface="NewCenturySchlbk" pitchFamily="18" charset="0"/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1339877" y="1525073"/>
            <a:ext cx="5800692" cy="43084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sym typeface="ZapfDingbats" pitchFamily="82" charset="2"/>
              </a:rPr>
              <a:t>is the solution of the least-square problem:</a:t>
            </a:r>
            <a:r>
              <a:rPr lang="en-US" sz="2200" dirty="0" smtClean="0">
                <a:solidFill>
                  <a:srgbClr val="000000"/>
                </a:solidFill>
                <a:latin typeface="NewCenturySchlbk" pitchFamily="18" charset="0"/>
              </a:rPr>
              <a:t>    Find</a:t>
            </a:r>
            <a:endParaRPr lang="en-US" sz="2200" b="1" dirty="0" smtClean="0">
              <a:solidFill>
                <a:srgbClr val="000000"/>
              </a:solidFill>
              <a:latin typeface="NewCenturySchlbk" pitchFamily="18" charset="0"/>
            </a:endParaRPr>
          </a:p>
        </p:txBody>
      </p:sp>
      <p:graphicFrame>
        <p:nvGraphicFramePr>
          <p:cNvPr id="1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7779230"/>
              </p:ext>
            </p:extLst>
          </p:nvPr>
        </p:nvGraphicFramePr>
        <p:xfrm>
          <a:off x="7143212" y="1579750"/>
          <a:ext cx="785812" cy="327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421" name="Equation" r:id="rId4" imgW="393480" imgH="164880" progId="Equation.DSMT4">
                  <p:embed/>
                </p:oleObj>
              </mc:Choice>
              <mc:Fallback>
                <p:oleObj name="Equation" r:id="rId4" imgW="3934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212" y="1579750"/>
                        <a:ext cx="785812" cy="3274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7915787" y="1503375"/>
            <a:ext cx="1184845" cy="43084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NewCenturySchlbk" pitchFamily="18" charset="0"/>
              </a:rPr>
              <a:t>verifying</a:t>
            </a:r>
          </a:p>
        </p:txBody>
      </p:sp>
      <p:graphicFrame>
        <p:nvGraphicFramePr>
          <p:cNvPr id="18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4320891"/>
              </p:ext>
            </p:extLst>
          </p:nvPr>
        </p:nvGraphicFramePr>
        <p:xfrm>
          <a:off x="2460100" y="2155296"/>
          <a:ext cx="3995737" cy="152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422" name="EcuaciÛn" r:id="rId6" imgW="2057400" imgH="787320" progId="Equation.3">
                  <p:embed/>
                </p:oleObj>
              </mc:Choice>
              <mc:Fallback>
                <p:oleObj name="EcuaciÛn" r:id="rId6" imgW="205740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0100" y="2155296"/>
                        <a:ext cx="3995737" cy="152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627548" y="4116901"/>
            <a:ext cx="877068" cy="43084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NewCenturySchlbk" pitchFamily="18" charset="0"/>
              </a:rPr>
              <a:t>where</a:t>
            </a:r>
          </a:p>
        </p:txBody>
      </p:sp>
      <p:sp>
        <p:nvSpPr>
          <p:cNvPr id="20" name="Oval 26"/>
          <p:cNvSpPr>
            <a:spLocks noChangeArrowheads="1"/>
          </p:cNvSpPr>
          <p:nvPr/>
        </p:nvSpPr>
        <p:spPr bwMode="auto">
          <a:xfrm>
            <a:off x="8328047" y="5271353"/>
            <a:ext cx="255543" cy="998421"/>
          </a:xfrm>
          <a:prstGeom prst="ellipse">
            <a:avLst/>
          </a:prstGeom>
          <a:noFill/>
          <a:ln w="57150" algn="ctr">
            <a:noFill/>
            <a:round/>
            <a:headEnd/>
            <a:tailEnd/>
          </a:ln>
          <a:effectLst/>
        </p:spPr>
        <p:txBody>
          <a:bodyPr wrap="none" lIns="89953" tIns="46776" rIns="89953" bIns="46776" anchor="ctr">
            <a:spAutoFit/>
          </a:bodyPr>
          <a:lstStyle/>
          <a:p>
            <a:endParaRPr lang="es-ES" smtClean="0"/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8" cstate="print"/>
          <a:srcRect r="89543"/>
          <a:stretch>
            <a:fillRect/>
          </a:stretch>
        </p:blipFill>
        <p:spPr bwMode="auto">
          <a:xfrm>
            <a:off x="1163658" y="1619888"/>
            <a:ext cx="202406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32638" y="3991631"/>
            <a:ext cx="4663439" cy="73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Line 30"/>
          <p:cNvSpPr>
            <a:spLocks noChangeShapeType="1"/>
          </p:cNvSpPr>
          <p:nvPr/>
        </p:nvSpPr>
        <p:spPr bwMode="auto">
          <a:xfrm>
            <a:off x="7968212" y="5868475"/>
            <a:ext cx="150813" cy="2635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9953" tIns="46776" rIns="89953" bIns="46776">
            <a:spAutoFit/>
          </a:bodyPr>
          <a:lstStyle/>
          <a:p>
            <a:endParaRPr lang="es-ES" smtClean="0"/>
          </a:p>
        </p:txBody>
      </p:sp>
      <p:pic>
        <p:nvPicPr>
          <p:cNvPr id="28" name="Picture 2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49188" y="6133747"/>
            <a:ext cx="723899" cy="461797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235121" y="4861968"/>
            <a:ext cx="3050490" cy="43084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NewCenturySchlbk" pitchFamily="18" charset="0"/>
              </a:rPr>
              <a:t>We can write </a:t>
            </a:r>
            <a:r>
              <a:rPr lang="en-US" sz="2200" i="1" dirty="0" smtClean="0">
                <a:solidFill>
                  <a:srgbClr val="000000"/>
                </a:solidFill>
                <a:latin typeface="NewCenturySchlbk" pitchFamily="18" charset="0"/>
              </a:rPr>
              <a:t>E</a:t>
            </a:r>
            <a:r>
              <a:rPr lang="en-US" sz="2200" dirty="0" smtClean="0">
                <a:solidFill>
                  <a:srgbClr val="000000"/>
                </a:solidFill>
                <a:latin typeface="NewCenturySchlbk" pitchFamily="18" charset="0"/>
              </a:rPr>
              <a:t> as follows</a:t>
            </a:r>
            <a:endParaRPr lang="en-US" sz="2200" dirty="0" smtClean="0">
              <a:solidFill>
                <a:srgbClr val="000000"/>
              </a:solidFill>
              <a:latin typeface="NewCenturySchlb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13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115" name="Text Box 3"/>
          <p:cNvSpPr txBox="1">
            <a:spLocks noChangeArrowheads="1"/>
          </p:cNvSpPr>
          <p:nvPr/>
        </p:nvSpPr>
        <p:spPr bwMode="auto">
          <a:xfrm>
            <a:off x="320676" y="1046164"/>
            <a:ext cx="9551988" cy="40955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85553" tIns="42775" rIns="85553" bIns="42775">
            <a:spAutoFit/>
          </a:bodyPr>
          <a:lstStyle/>
          <a:p>
            <a:pPr marL="266564" indent="-266564" algn="l" defTabSz="855222">
              <a:spcBef>
                <a:spcPct val="50000"/>
              </a:spcBef>
            </a:pPr>
            <a:endParaRPr lang="en-GB" sz="2100" b="1" dirty="0" smtClean="0">
              <a:solidFill>
                <a:srgbClr val="5F5F5F"/>
              </a:solidFill>
              <a:latin typeface="Arial" charset="0"/>
            </a:endParaRPr>
          </a:p>
        </p:txBody>
      </p:sp>
      <p:pic>
        <p:nvPicPr>
          <p:cNvPr id="18821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1756" y="1519710"/>
            <a:ext cx="9918700" cy="517842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</p:pic>
      <p:pic>
        <p:nvPicPr>
          <p:cNvPr id="11059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4001" y="2132202"/>
            <a:ext cx="4332101" cy="85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3913" y="3176433"/>
            <a:ext cx="750887" cy="35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6606" y="6022645"/>
            <a:ext cx="3565717" cy="63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24" name="Picture 4"/>
          <p:cNvPicPr>
            <a:picLocks noChangeAspect="1" noChangeArrowheads="1"/>
          </p:cNvPicPr>
          <p:nvPr/>
        </p:nvPicPr>
        <p:blipFill>
          <a:blip r:embed="rId7" cstate="print"/>
          <a:srcRect l="78745"/>
          <a:stretch>
            <a:fillRect/>
          </a:stretch>
        </p:blipFill>
        <p:spPr bwMode="auto">
          <a:xfrm>
            <a:off x="5994403" y="3794883"/>
            <a:ext cx="1562100" cy="223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/>
          <a:srcRect r="42336"/>
          <a:stretch>
            <a:fillRect/>
          </a:stretch>
        </p:blipFill>
        <p:spPr bwMode="auto">
          <a:xfrm>
            <a:off x="2084485" y="3759599"/>
            <a:ext cx="4237989" cy="223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8"/>
          <p:cNvSpPr>
            <a:spLocks noGrp="1" noChangeArrowheads="1"/>
          </p:cNvSpPr>
          <p:nvPr>
            <p:ph type="title"/>
          </p:nvPr>
        </p:nvSpPr>
        <p:spPr>
          <a:xfrm>
            <a:off x="133192" y="0"/>
            <a:ext cx="3359153" cy="917340"/>
          </a:xfrm>
          <a:noFill/>
          <a:ln/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9C9CDF"/>
                </a:solidFill>
              </a:rPr>
              <a:t>Wind Field Modeling</a:t>
            </a:r>
            <a:br>
              <a:rPr lang="en-US" dirty="0" smtClean="0">
                <a:solidFill>
                  <a:srgbClr val="9C9CDF"/>
                </a:solidFill>
              </a:rPr>
            </a:br>
            <a:r>
              <a:rPr lang="en-US" sz="1800" kern="1200" dirty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M</a:t>
            </a: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ass </a:t>
            </a:r>
            <a:r>
              <a:rPr lang="en-US" sz="1800" kern="1200" dirty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Consistent Wind </a:t>
            </a: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Model</a:t>
            </a:r>
            <a:endParaRPr lang="en-US" sz="1800" kern="1200" dirty="0">
              <a:solidFill>
                <a:schemeClr val="accent6">
                  <a:lumMod val="20000"/>
                  <a:lumOff val="8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3099076" y="1396922"/>
            <a:ext cx="3498279" cy="41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2800" dirty="0" smtClean="0">
                <a:solidFill>
                  <a:srgbClr val="004500"/>
                </a:solidFill>
                <a:latin typeface="Arial" charset="0"/>
              </a:rPr>
              <a:t>Governing equations</a:t>
            </a:r>
          </a:p>
        </p:txBody>
      </p:sp>
    </p:spTree>
    <p:extLst>
      <p:ext uri="{BB962C8B-B14F-4D97-AF65-F5344CB8AC3E}">
        <p14:creationId xmlns:p14="http://schemas.microsoft.com/office/powerpoint/2010/main" val="28691443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957" name="Rectangle 13"/>
          <p:cNvSpPr>
            <a:spLocks noChangeArrowheads="1"/>
          </p:cNvSpPr>
          <p:nvPr/>
        </p:nvSpPr>
        <p:spPr bwMode="auto">
          <a:xfrm>
            <a:off x="2199533" y="1555691"/>
            <a:ext cx="5613616" cy="41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2800" dirty="0" smtClean="0">
                <a:solidFill>
                  <a:srgbClr val="0000FF"/>
                </a:solidFill>
                <a:latin typeface="Arial" charset="0"/>
              </a:rPr>
              <a:t>Construction of the observed wind</a:t>
            </a: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5" y="2083134"/>
            <a:ext cx="9905999" cy="46161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 lIns="91393" tIns="45697" rIns="91393" bIns="45697" anchor="ctr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Horizontal interpolation</a:t>
            </a:r>
            <a:endParaRPr lang="en-US" sz="2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93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6722" y="2763520"/>
            <a:ext cx="6531334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Line 7"/>
          <p:cNvSpPr>
            <a:spLocks noChangeShapeType="1"/>
          </p:cNvSpPr>
          <p:nvPr/>
        </p:nvSpPr>
        <p:spPr bwMode="auto">
          <a:xfrm flipH="1" flipV="1">
            <a:off x="3716593" y="4100057"/>
            <a:ext cx="14750" cy="141584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square" lIns="89953" tIns="46776" rIns="89953" bIns="46776">
            <a:spAutoFit/>
          </a:bodyPr>
          <a:lstStyle/>
          <a:p>
            <a:endParaRPr lang="es-ES" smtClean="0"/>
          </a:p>
        </p:txBody>
      </p:sp>
      <p:pic>
        <p:nvPicPr>
          <p:cNvPr id="10936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3048" y="5648637"/>
            <a:ext cx="1348293" cy="31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9 Rectángulo"/>
          <p:cNvSpPr/>
          <p:nvPr/>
        </p:nvSpPr>
        <p:spPr bwMode="auto">
          <a:xfrm>
            <a:off x="2831692" y="5501154"/>
            <a:ext cx="1828800" cy="71005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984" tIns="46792" rIns="89984" bIns="46792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228"/>
            <a:endParaRPr lang="es-ES" dirty="0" smtClean="0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title"/>
          </p:nvPr>
        </p:nvSpPr>
        <p:spPr>
          <a:xfrm>
            <a:off x="133192" y="0"/>
            <a:ext cx="3359153" cy="917340"/>
          </a:xfrm>
          <a:noFill/>
          <a:ln/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9C9CDF"/>
                </a:solidFill>
              </a:rPr>
              <a:t>Wind Field Modeling</a:t>
            </a:r>
            <a:br>
              <a:rPr lang="en-US" dirty="0" smtClean="0">
                <a:solidFill>
                  <a:srgbClr val="9C9CDF"/>
                </a:solidFill>
              </a:rPr>
            </a:br>
            <a:r>
              <a:rPr lang="en-US" sz="1800" kern="1200" dirty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M</a:t>
            </a: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ass </a:t>
            </a:r>
            <a:r>
              <a:rPr lang="en-US" sz="1800" kern="1200" dirty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Consistent Wind </a:t>
            </a: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Model</a:t>
            </a:r>
            <a:endParaRPr lang="en-US" sz="1800" kern="1200" dirty="0">
              <a:solidFill>
                <a:schemeClr val="accent6">
                  <a:lumMod val="20000"/>
                  <a:lumOff val="80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951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7520488"/>
              </p:ext>
            </p:extLst>
          </p:nvPr>
        </p:nvGraphicFramePr>
        <p:xfrm>
          <a:off x="766692" y="181122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67596" y="567255"/>
            <a:ext cx="1788200" cy="30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CFFCC"/>
                </a:solidFill>
                <a:latin typeface="+mj-lt"/>
              </a:rPr>
              <a:t>Algorithm steps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67600" y="62431"/>
            <a:ext cx="7777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n-US" sz="2400" b="1" dirty="0">
                <a:solidFill>
                  <a:srgbClr val="21FF85"/>
                </a:solidFill>
                <a:latin typeface="+mj-lt"/>
              </a:rPr>
              <a:t>Meccano Method </a:t>
            </a:r>
            <a:r>
              <a:rPr kumimoji="0" lang="en-US" sz="2400" b="1" dirty="0" smtClean="0">
                <a:solidFill>
                  <a:srgbClr val="21FF85"/>
                </a:solidFill>
                <a:latin typeface="+mj-lt"/>
              </a:rPr>
              <a:t>for Complex Solids </a:t>
            </a:r>
            <a:endParaRPr kumimoji="0" lang="en-US" sz="2400" b="1" dirty="0">
              <a:solidFill>
                <a:srgbClr val="21FF8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33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CuadroTexto"/>
          <p:cNvSpPr txBox="1"/>
          <p:nvPr/>
        </p:nvSpPr>
        <p:spPr>
          <a:xfrm>
            <a:off x="7526149" y="5627173"/>
            <a:ext cx="1837306" cy="369314"/>
          </a:xfrm>
          <a:prstGeom prst="rect">
            <a:avLst/>
          </a:prstGeom>
          <a:solidFill>
            <a:schemeClr val="bg1"/>
          </a:solidFill>
        </p:spPr>
        <p:txBody>
          <a:bodyPr wrap="square" lIns="91423" tIns="45711" rIns="91423" bIns="45711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dirty="0" smtClean="0">
                <a:solidFill>
                  <a:schemeClr val="tx1"/>
                </a:solidFill>
                <a:latin typeface="+mj-lt"/>
                <a:ea typeface="DejaVu Sans" pitchFamily="32" charset="0"/>
                <a:cs typeface="DejaVu Sans" pitchFamily="32" charset="0"/>
              </a:rPr>
              <a:t>terrain surface</a:t>
            </a:r>
            <a:endParaRPr lang="en-US" sz="1800" dirty="0">
              <a:solidFill>
                <a:schemeClr val="tx1"/>
              </a:solidFill>
              <a:latin typeface="+mj-lt"/>
              <a:ea typeface="DejaVu Sans" pitchFamily="32" charset="0"/>
              <a:cs typeface="DejaVu Sans" pitchFamily="32" charset="0"/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35281" y="1810261"/>
            <a:ext cx="9905999" cy="8309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 lIns="91393" tIns="45697" rIns="91393" bIns="45697" anchor="ctr">
            <a:spAutoFit/>
          </a:bodyPr>
          <a:lstStyle/>
          <a:p>
            <a:pPr lvl="1"/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ZapfDingbats" pitchFamily="82" charset="2"/>
              </a:rPr>
              <a:t>Vertical extrapolation (log-linear wind profile)</a:t>
            </a:r>
          </a:p>
          <a:p>
            <a:pPr lvl="1"/>
            <a:endParaRPr lang="en-US"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69669" y="2217961"/>
            <a:ext cx="6624638" cy="4386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4747594" y="2406690"/>
            <a:ext cx="3035783" cy="369314"/>
          </a:xfrm>
          <a:prstGeom prst="rect">
            <a:avLst/>
          </a:prstGeom>
          <a:solidFill>
            <a:schemeClr val="bg1"/>
          </a:solidFill>
        </p:spPr>
        <p:txBody>
          <a:bodyPr wrap="square" lIns="91423" tIns="45711" rIns="91423" bIns="45711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dirty="0" err="1" smtClean="0">
                <a:solidFill>
                  <a:schemeClr val="tx1"/>
                </a:solidFill>
                <a:latin typeface="+mj-lt"/>
                <a:ea typeface="DejaVu Sans" pitchFamily="32" charset="0"/>
                <a:cs typeface="DejaVu Sans" pitchFamily="32" charset="0"/>
              </a:rPr>
              <a:t>geostrophic</a:t>
            </a:r>
            <a:r>
              <a:rPr lang="en-US" sz="1800" dirty="0" smtClean="0">
                <a:solidFill>
                  <a:schemeClr val="tx1"/>
                </a:solidFill>
                <a:latin typeface="+mj-lt"/>
                <a:ea typeface="DejaVu Sans" pitchFamily="32" charset="0"/>
                <a:cs typeface="DejaVu Sans" pitchFamily="32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DejaVu Sans" pitchFamily="32" charset="0"/>
                <a:cs typeface="DejaVu Sans" pitchFamily="32" charset="0"/>
              </a:rPr>
              <a:t>wind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5118913" y="3073748"/>
            <a:ext cx="1573212" cy="369314"/>
          </a:xfrm>
          <a:prstGeom prst="rect">
            <a:avLst/>
          </a:prstGeom>
          <a:solidFill>
            <a:schemeClr val="bg1"/>
          </a:solidFill>
        </p:spPr>
        <p:txBody>
          <a:bodyPr lIns="91423" tIns="45711" rIns="91423" bIns="45711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dirty="0">
                <a:solidFill>
                  <a:schemeClr val="tx1"/>
                </a:solidFill>
                <a:latin typeface="+mj-lt"/>
                <a:ea typeface="DejaVu Sans" pitchFamily="32" charset="0"/>
                <a:cs typeface="DejaVu Sans" pitchFamily="32" charset="0"/>
              </a:rPr>
              <a:t>m</a:t>
            </a:r>
            <a:r>
              <a:rPr lang="en-US" sz="1800" dirty="0" smtClean="0">
                <a:solidFill>
                  <a:schemeClr val="tx1"/>
                </a:solidFill>
                <a:latin typeface="+mj-lt"/>
                <a:ea typeface="DejaVu Sans" pitchFamily="32" charset="0"/>
                <a:cs typeface="DejaVu Sans" pitchFamily="32" charset="0"/>
              </a:rPr>
              <a:t>ixing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DejaVu Sans" pitchFamily="32" charset="0"/>
                <a:cs typeface="DejaVu Sans" pitchFamily="32" charset="0"/>
              </a:rPr>
              <a:t>layer</a:t>
            </a:r>
          </a:p>
        </p:txBody>
      </p:sp>
      <p:pic>
        <p:nvPicPr>
          <p:cNvPr id="109977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5368" y="4537223"/>
            <a:ext cx="2279369" cy="46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7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8970" y="3713714"/>
            <a:ext cx="3460090" cy="34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77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8152" y="2535372"/>
            <a:ext cx="318059" cy="21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78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06045" y="5515661"/>
            <a:ext cx="311446" cy="18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78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09395" y="3379623"/>
            <a:ext cx="327054" cy="27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78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30914" y="2788617"/>
            <a:ext cx="388087" cy="22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783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05205" y="4187126"/>
            <a:ext cx="313792" cy="18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784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20940" y="5831638"/>
            <a:ext cx="305370" cy="22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Line 7"/>
          <p:cNvSpPr>
            <a:spLocks noChangeShapeType="1"/>
          </p:cNvSpPr>
          <p:nvPr/>
        </p:nvSpPr>
        <p:spPr bwMode="auto">
          <a:xfrm flipH="1">
            <a:off x="5537606" y="5808273"/>
            <a:ext cx="1975104" cy="21214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square" lIns="89953" tIns="46776" rIns="89953" bIns="46776">
            <a:spAutoFit/>
          </a:bodyPr>
          <a:lstStyle/>
          <a:p>
            <a:endParaRPr lang="es-ES" smtClean="0"/>
          </a:p>
        </p:txBody>
      </p:sp>
      <p:sp>
        <p:nvSpPr>
          <p:cNvPr id="22" name="21 Rectángulo"/>
          <p:cNvSpPr/>
          <p:nvPr/>
        </p:nvSpPr>
        <p:spPr bwMode="auto">
          <a:xfrm>
            <a:off x="7528049" y="5471892"/>
            <a:ext cx="1828800" cy="71005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984" tIns="46792" rIns="89984" bIns="46792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228"/>
            <a:endParaRPr lang="es-ES" dirty="0" smtClean="0"/>
          </a:p>
        </p:txBody>
      </p:sp>
      <p:sp>
        <p:nvSpPr>
          <p:cNvPr id="19" name="Rectangle 28"/>
          <p:cNvSpPr>
            <a:spLocks noGrp="1" noChangeArrowheads="1"/>
          </p:cNvSpPr>
          <p:nvPr>
            <p:ph type="title"/>
          </p:nvPr>
        </p:nvSpPr>
        <p:spPr>
          <a:xfrm>
            <a:off x="133192" y="0"/>
            <a:ext cx="3359153" cy="917340"/>
          </a:xfrm>
          <a:noFill/>
          <a:ln/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9C9CDF"/>
                </a:solidFill>
              </a:rPr>
              <a:t>Wind Field Modeling</a:t>
            </a:r>
            <a:br>
              <a:rPr lang="en-US" dirty="0" smtClean="0">
                <a:solidFill>
                  <a:srgbClr val="9C9CDF"/>
                </a:solidFill>
              </a:rPr>
            </a:br>
            <a:r>
              <a:rPr lang="en-US" sz="1800" kern="1200" dirty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M</a:t>
            </a: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ass </a:t>
            </a:r>
            <a:r>
              <a:rPr lang="en-US" sz="1800" kern="1200" dirty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Consistent Wind </a:t>
            </a: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Model</a:t>
            </a:r>
            <a:endParaRPr lang="en-US" sz="1800" kern="1200" dirty="0">
              <a:solidFill>
                <a:schemeClr val="accent6">
                  <a:lumMod val="20000"/>
                  <a:lumOff val="8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2181895" y="1432204"/>
            <a:ext cx="5613616" cy="41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2800" dirty="0" smtClean="0">
                <a:solidFill>
                  <a:srgbClr val="0000FF"/>
                </a:solidFill>
                <a:latin typeface="Arial" charset="0"/>
              </a:rPr>
              <a:t>Construction of the observed wind</a:t>
            </a:r>
          </a:p>
        </p:txBody>
      </p:sp>
    </p:spTree>
    <p:extLst>
      <p:ext uri="{BB962C8B-B14F-4D97-AF65-F5344CB8AC3E}">
        <p14:creationId xmlns:p14="http://schemas.microsoft.com/office/powerpoint/2010/main" val="14094961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8"/>
          <p:cNvSpPr>
            <a:spLocks noChangeArrowheads="1"/>
          </p:cNvSpPr>
          <p:nvPr/>
        </p:nvSpPr>
        <p:spPr bwMode="auto">
          <a:xfrm>
            <a:off x="547604" y="1576390"/>
            <a:ext cx="2292519" cy="36928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none"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rgbClr val="000000"/>
                </a:solidFill>
                <a:sym typeface="ZapfDingbats" pitchFamily="82" charset="2"/>
              </a:rPr>
              <a:t>● </a:t>
            </a:r>
            <a:r>
              <a:rPr lang="en-GB" sz="1800" b="1" dirty="0" smtClean="0">
                <a:solidFill>
                  <a:srgbClr val="000000"/>
                </a:solidFill>
                <a:latin typeface="Arial" charset="0"/>
              </a:rPr>
              <a:t>Friction velocity: </a:t>
            </a:r>
          </a:p>
        </p:txBody>
      </p:sp>
      <p:sp>
        <p:nvSpPr>
          <p:cNvPr id="14" name="Rectangle 108"/>
          <p:cNvSpPr>
            <a:spLocks noChangeArrowheads="1"/>
          </p:cNvSpPr>
          <p:nvPr/>
        </p:nvSpPr>
        <p:spPr bwMode="auto">
          <a:xfrm>
            <a:off x="549752" y="2478089"/>
            <a:ext cx="4741909" cy="36928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none"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rgbClr val="000000"/>
                </a:solidFill>
                <a:sym typeface="ZapfDingbats" pitchFamily="82" charset="2"/>
              </a:rPr>
              <a:t>● </a:t>
            </a:r>
            <a:r>
              <a:rPr lang="en-GB" sz="1800" b="1" dirty="0" smtClean="0">
                <a:solidFill>
                  <a:srgbClr val="000000"/>
                </a:solidFill>
                <a:latin typeface="Arial" charset="0"/>
              </a:rPr>
              <a:t>Height of the planetary boundary layer: </a:t>
            </a:r>
          </a:p>
        </p:txBody>
      </p:sp>
      <p:sp>
        <p:nvSpPr>
          <p:cNvPr id="15" name="Rectangle 108"/>
          <p:cNvSpPr>
            <a:spLocks noChangeArrowheads="1"/>
          </p:cNvSpPr>
          <p:nvPr/>
        </p:nvSpPr>
        <p:spPr bwMode="auto">
          <a:xfrm>
            <a:off x="5387983" y="2989716"/>
            <a:ext cx="2042452" cy="30773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none"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 smtClean="0">
                <a:solidFill>
                  <a:srgbClr val="000000"/>
                </a:solidFill>
                <a:latin typeface="Arial" charset="0"/>
              </a:rPr>
              <a:t>the Earth rotation and</a:t>
            </a:r>
          </a:p>
        </p:txBody>
      </p:sp>
      <p:sp>
        <p:nvSpPr>
          <p:cNvPr id="16" name="Rectangle 108"/>
          <p:cNvSpPr>
            <a:spLocks noChangeArrowheads="1"/>
          </p:cNvSpPr>
          <p:nvPr/>
        </p:nvSpPr>
        <p:spPr bwMode="auto">
          <a:xfrm>
            <a:off x="2382859" y="2977018"/>
            <a:ext cx="2949495" cy="30773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none"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 smtClean="0">
                <a:solidFill>
                  <a:srgbClr val="000000"/>
                </a:solidFill>
                <a:latin typeface="Arial" charset="0"/>
              </a:rPr>
              <a:t>is the </a:t>
            </a:r>
            <a:r>
              <a:rPr lang="en-GB" sz="1400" b="1" dirty="0" err="1" smtClean="0">
                <a:solidFill>
                  <a:srgbClr val="000000"/>
                </a:solidFill>
                <a:latin typeface="Arial" charset="0"/>
              </a:rPr>
              <a:t>Coriolis</a:t>
            </a:r>
            <a:r>
              <a:rPr lang="en-GB" sz="1400" b="1" dirty="0" smtClean="0">
                <a:solidFill>
                  <a:srgbClr val="000000"/>
                </a:solidFill>
                <a:latin typeface="Arial" charset="0"/>
              </a:rPr>
              <a:t> parameter, being  </a:t>
            </a:r>
          </a:p>
        </p:txBody>
      </p:sp>
      <p:sp>
        <p:nvSpPr>
          <p:cNvPr id="17" name="Rectangle 108"/>
          <p:cNvSpPr>
            <a:spLocks noChangeArrowheads="1"/>
          </p:cNvSpPr>
          <p:nvPr/>
        </p:nvSpPr>
        <p:spPr bwMode="auto">
          <a:xfrm>
            <a:off x="1273517" y="3417524"/>
            <a:ext cx="4775571" cy="30773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none"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 smtClean="0">
                <a:solidFill>
                  <a:srgbClr val="000000"/>
                </a:solidFill>
                <a:latin typeface="Arial" charset="0"/>
              </a:rPr>
              <a:t>is a parameter depending on the atmospheric stability</a:t>
            </a:r>
          </a:p>
        </p:txBody>
      </p:sp>
      <p:sp>
        <p:nvSpPr>
          <p:cNvPr id="18" name="Rectangle 108"/>
          <p:cNvSpPr>
            <a:spLocks noChangeArrowheads="1"/>
          </p:cNvSpPr>
          <p:nvPr/>
        </p:nvSpPr>
        <p:spPr bwMode="auto">
          <a:xfrm>
            <a:off x="7678740" y="2973025"/>
            <a:ext cx="1335527" cy="30773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none"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 smtClean="0">
                <a:solidFill>
                  <a:srgbClr val="000000"/>
                </a:solidFill>
                <a:latin typeface="Arial" charset="0"/>
              </a:rPr>
              <a:t>is the latitude</a:t>
            </a:r>
          </a:p>
        </p:txBody>
      </p:sp>
      <p:sp>
        <p:nvSpPr>
          <p:cNvPr id="20" name="Rectangle 108"/>
          <p:cNvSpPr>
            <a:spLocks noChangeArrowheads="1"/>
          </p:cNvSpPr>
          <p:nvPr/>
        </p:nvSpPr>
        <p:spPr bwMode="auto">
          <a:xfrm>
            <a:off x="566768" y="4010455"/>
            <a:ext cx="2010391" cy="36928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none"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rgbClr val="000000"/>
                </a:solidFill>
                <a:sym typeface="ZapfDingbats" pitchFamily="82" charset="2"/>
              </a:rPr>
              <a:t>● </a:t>
            </a:r>
            <a:r>
              <a:rPr lang="en-GB" sz="1800" b="1" dirty="0" smtClean="0">
                <a:solidFill>
                  <a:srgbClr val="000000"/>
                </a:solidFill>
                <a:latin typeface="Arial" charset="0"/>
              </a:rPr>
              <a:t>Mixing height: </a:t>
            </a:r>
          </a:p>
        </p:txBody>
      </p:sp>
      <p:sp>
        <p:nvSpPr>
          <p:cNvPr id="21" name="Rectangle 108"/>
          <p:cNvSpPr>
            <a:spLocks noChangeArrowheads="1"/>
          </p:cNvSpPr>
          <p:nvPr/>
        </p:nvSpPr>
        <p:spPr bwMode="auto">
          <a:xfrm>
            <a:off x="3097335" y="4432435"/>
            <a:ext cx="3092418" cy="30773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none"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 smtClean="0">
                <a:solidFill>
                  <a:srgbClr val="000000"/>
                </a:solidFill>
                <a:latin typeface="Arial" charset="0"/>
              </a:rPr>
              <a:t>in neutral and unstable conditions</a:t>
            </a:r>
          </a:p>
        </p:txBody>
      </p:sp>
      <p:sp>
        <p:nvSpPr>
          <p:cNvPr id="22" name="Rectangle 108"/>
          <p:cNvSpPr>
            <a:spLocks noChangeArrowheads="1"/>
          </p:cNvSpPr>
          <p:nvPr/>
        </p:nvSpPr>
        <p:spPr bwMode="auto">
          <a:xfrm>
            <a:off x="3107629" y="5201695"/>
            <a:ext cx="1861312" cy="30773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none"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 smtClean="0">
                <a:solidFill>
                  <a:srgbClr val="000000"/>
                </a:solidFill>
                <a:latin typeface="Arial" charset="0"/>
              </a:rPr>
              <a:t>in stable conditions</a:t>
            </a:r>
          </a:p>
        </p:txBody>
      </p:sp>
      <p:sp>
        <p:nvSpPr>
          <p:cNvPr id="23" name="Rectangle 108"/>
          <p:cNvSpPr>
            <a:spLocks noChangeArrowheads="1"/>
          </p:cNvSpPr>
          <p:nvPr/>
        </p:nvSpPr>
        <p:spPr bwMode="auto">
          <a:xfrm>
            <a:off x="553771" y="5944498"/>
            <a:ext cx="3421034" cy="36928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none"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rgbClr val="000000"/>
                </a:solidFill>
                <a:sym typeface="ZapfDingbats" pitchFamily="82" charset="2"/>
              </a:rPr>
              <a:t>● </a:t>
            </a:r>
            <a:r>
              <a:rPr lang="en-GB" sz="1800" b="1" dirty="0" smtClean="0">
                <a:solidFill>
                  <a:srgbClr val="000000"/>
                </a:solidFill>
                <a:latin typeface="Arial" charset="0"/>
              </a:rPr>
              <a:t>Height of the surface layer: </a:t>
            </a:r>
          </a:p>
        </p:txBody>
      </p:sp>
      <p:pic>
        <p:nvPicPr>
          <p:cNvPr id="10967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7800" y="1451070"/>
            <a:ext cx="2205446" cy="871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829" y="2258060"/>
            <a:ext cx="1717940" cy="76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8295" y="2977403"/>
            <a:ext cx="1442493" cy="32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2717" y="3034603"/>
            <a:ext cx="189139" cy="20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0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32177" y="2971800"/>
            <a:ext cx="237800" cy="32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431" y="3416168"/>
            <a:ext cx="272416" cy="29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1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9517" y="4467225"/>
            <a:ext cx="1809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1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01815" y="4495804"/>
            <a:ext cx="47783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1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92252" y="4494217"/>
            <a:ext cx="2667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14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52517" y="4897442"/>
            <a:ext cx="18573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15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76691" y="5907071"/>
            <a:ext cx="1230312" cy="45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Line 7"/>
          <p:cNvSpPr>
            <a:spLocks noChangeShapeType="1"/>
          </p:cNvSpPr>
          <p:nvPr/>
        </p:nvSpPr>
        <p:spPr bwMode="auto">
          <a:xfrm flipH="1">
            <a:off x="6223000" y="19685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square" lIns="89953" tIns="46776" rIns="89953" bIns="46776">
            <a:spAutoFit/>
          </a:bodyPr>
          <a:lstStyle/>
          <a:p>
            <a:endParaRPr lang="es-ES" smtClean="0"/>
          </a:p>
        </p:txBody>
      </p:sp>
      <p:sp>
        <p:nvSpPr>
          <p:cNvPr id="45" name="Line 7"/>
          <p:cNvSpPr>
            <a:spLocks noChangeShapeType="1"/>
          </p:cNvSpPr>
          <p:nvPr/>
        </p:nvSpPr>
        <p:spPr bwMode="auto">
          <a:xfrm flipH="1">
            <a:off x="1739901" y="48641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square" lIns="89953" tIns="46776" rIns="89953" bIns="46776">
            <a:spAutoFit/>
          </a:bodyPr>
          <a:lstStyle/>
          <a:p>
            <a:endParaRPr lang="es-ES" smtClean="0"/>
          </a:p>
        </p:txBody>
      </p:sp>
      <p:sp>
        <p:nvSpPr>
          <p:cNvPr id="27" name="Rectangle 28"/>
          <p:cNvSpPr>
            <a:spLocks noGrp="1" noChangeArrowheads="1"/>
          </p:cNvSpPr>
          <p:nvPr>
            <p:ph type="title"/>
          </p:nvPr>
        </p:nvSpPr>
        <p:spPr>
          <a:xfrm>
            <a:off x="133192" y="0"/>
            <a:ext cx="3359153" cy="917340"/>
          </a:xfrm>
          <a:noFill/>
          <a:ln/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9C9CDF"/>
                </a:solidFill>
              </a:rPr>
              <a:t>Wind Field Modeling</a:t>
            </a:r>
            <a:br>
              <a:rPr lang="en-US" dirty="0" smtClean="0">
                <a:solidFill>
                  <a:srgbClr val="9C9CDF"/>
                </a:solidFill>
              </a:rPr>
            </a:br>
            <a:r>
              <a:rPr lang="en-US" sz="1800" kern="1200" dirty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M</a:t>
            </a: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ass </a:t>
            </a:r>
            <a:r>
              <a:rPr lang="en-US" sz="1800" kern="1200" dirty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Consistent Wind </a:t>
            </a: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Model</a:t>
            </a:r>
            <a:endParaRPr lang="en-US" sz="1800" kern="1200" dirty="0">
              <a:solidFill>
                <a:schemeClr val="accent6">
                  <a:lumMod val="20000"/>
                  <a:lumOff val="80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6998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3659"/>
            <a:ext cx="9906000" cy="54641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</p:pic>
      <p:sp>
        <p:nvSpPr>
          <p:cNvPr id="1884166" name="Rectangle 6"/>
          <p:cNvSpPr>
            <a:spLocks noChangeArrowheads="1"/>
          </p:cNvSpPr>
          <p:nvPr/>
        </p:nvSpPr>
        <p:spPr bwMode="auto">
          <a:xfrm>
            <a:off x="7058084" y="1460948"/>
            <a:ext cx="2243019" cy="101561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NewCenturySchlbk" pitchFamily="18" charset="0"/>
              </a:rPr>
              <a:t>FE solution</a:t>
            </a:r>
          </a:p>
          <a:p>
            <a:r>
              <a:rPr lang="en-US" sz="2000" b="1" dirty="0" smtClean="0">
                <a:solidFill>
                  <a:srgbClr val="000000"/>
                </a:solidFill>
                <a:latin typeface="NewCenturySchlbk" pitchFamily="18" charset="0"/>
              </a:rPr>
              <a:t>is needed </a:t>
            </a:r>
          </a:p>
          <a:p>
            <a:r>
              <a:rPr lang="en-US" sz="2000" b="1" dirty="0" smtClean="0">
                <a:solidFill>
                  <a:srgbClr val="000000"/>
                </a:solidFill>
                <a:latin typeface="NewCenturySchlbk" pitchFamily="18" charset="0"/>
              </a:rPr>
              <a:t>for each individual</a:t>
            </a:r>
            <a:endParaRPr lang="en-US" sz="2400" b="1" dirty="0" smtClean="0">
              <a:solidFill>
                <a:srgbClr val="000000"/>
              </a:solidFill>
              <a:latin typeface="NewCenturySchlbk" pitchFamily="18" charset="0"/>
            </a:endParaRPr>
          </a:p>
        </p:txBody>
      </p:sp>
      <p:sp>
        <p:nvSpPr>
          <p:cNvPr id="1884167" name="Rectangle 7"/>
          <p:cNvSpPr>
            <a:spLocks noChangeArrowheads="1"/>
          </p:cNvSpPr>
          <p:nvPr/>
        </p:nvSpPr>
        <p:spPr bwMode="auto">
          <a:xfrm>
            <a:off x="274299" y="1608620"/>
            <a:ext cx="2840797" cy="369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2400" b="1" dirty="0" smtClean="0">
                <a:solidFill>
                  <a:srgbClr val="FF6600"/>
                </a:solidFill>
                <a:latin typeface="Arial" charset="0"/>
              </a:rPr>
              <a:t>Genetic Algorithm</a:t>
            </a:r>
          </a:p>
        </p:txBody>
      </p:sp>
      <p:graphicFrame>
        <p:nvGraphicFramePr>
          <p:cNvPr id="1114113" name="Object 1"/>
          <p:cNvGraphicFramePr>
            <a:graphicFrameLocks noChangeAspect="1"/>
          </p:cNvGraphicFramePr>
          <p:nvPr/>
        </p:nvGraphicFramePr>
        <p:xfrm>
          <a:off x="6057900" y="2863271"/>
          <a:ext cx="3670300" cy="659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6134" name="EcuaciÛn" r:id="rId4" imgW="2679480" imgH="482400" progId="Equation.3">
                  <p:embed/>
                </p:oleObj>
              </mc:Choice>
              <mc:Fallback>
                <p:oleObj name="EcuaciÛn" r:id="rId4" imgW="26794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2863271"/>
                        <a:ext cx="3670300" cy="6593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8"/>
          <p:cNvSpPr>
            <a:spLocks noGrp="1" noChangeArrowheads="1"/>
          </p:cNvSpPr>
          <p:nvPr>
            <p:ph type="title"/>
          </p:nvPr>
        </p:nvSpPr>
        <p:spPr>
          <a:xfrm>
            <a:off x="133192" y="0"/>
            <a:ext cx="3747191" cy="917340"/>
          </a:xfrm>
          <a:noFill/>
          <a:ln/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9C9CDF"/>
                </a:solidFill>
              </a:rPr>
              <a:t>Wind Field Modeling</a:t>
            </a:r>
            <a:r>
              <a:rPr lang="en-US" dirty="0">
                <a:solidFill>
                  <a:srgbClr val="9C9CDF"/>
                </a:solidFill>
              </a:rPr>
              <a:t/>
            </a:r>
            <a:br>
              <a:rPr lang="en-US" dirty="0">
                <a:solidFill>
                  <a:srgbClr val="9C9CDF"/>
                </a:solidFill>
              </a:rPr>
            </a:b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Estimation </a:t>
            </a:r>
            <a:r>
              <a:rPr lang="en-US" sz="1800" kern="1200" dirty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of Model </a:t>
            </a: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Parameters</a:t>
            </a:r>
            <a:endParaRPr lang="en-US" sz="1800" kern="1200" dirty="0">
              <a:solidFill>
                <a:schemeClr val="accent6">
                  <a:lumMod val="20000"/>
                  <a:lumOff val="80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2440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497" y="1411870"/>
            <a:ext cx="2928563" cy="673902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91933" y="115888"/>
            <a:ext cx="7724776" cy="78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/>
            <a:r>
              <a:rPr lang="en-US" sz="2400" b="1" dirty="0">
                <a:latin typeface="Trebuchet MS" pitchFamily="34" charset="0"/>
              </a:rPr>
              <a:t>Iterative Solution of Sparse Linear Systems</a:t>
            </a:r>
          </a:p>
          <a:p>
            <a:pPr algn="l"/>
            <a:r>
              <a:rPr lang="en-US" sz="1800" b="1" dirty="0" err="1" smtClean="0">
                <a:solidFill>
                  <a:srgbClr val="FFFCB1"/>
                </a:solidFill>
                <a:latin typeface="Trebuchet MS" pitchFamily="34" charset="0"/>
              </a:rPr>
              <a:t>IChol</a:t>
            </a:r>
            <a:r>
              <a:rPr lang="en-US" sz="1800" b="1" dirty="0" smtClean="0">
                <a:solidFill>
                  <a:srgbClr val="FFFCB1"/>
                </a:solidFill>
                <a:latin typeface="Trebuchet MS" pitchFamily="34" charset="0"/>
              </a:rPr>
              <a:t> </a:t>
            </a:r>
            <a:r>
              <a:rPr lang="en-US" sz="1800" b="1" dirty="0" err="1" smtClean="0">
                <a:solidFill>
                  <a:srgbClr val="FFFCB1"/>
                </a:solidFill>
                <a:latin typeface="Trebuchet MS" pitchFamily="34" charset="0"/>
              </a:rPr>
              <a:t>Preconditioner</a:t>
            </a:r>
            <a:r>
              <a:rPr lang="en-US" sz="1800" b="1" dirty="0" smtClean="0">
                <a:solidFill>
                  <a:srgbClr val="FFFCB1"/>
                </a:solidFill>
                <a:latin typeface="Trebuchet MS" pitchFamily="34" charset="0"/>
              </a:rPr>
              <a:t> for shifted linear systems</a:t>
            </a:r>
            <a:endParaRPr lang="en-US" sz="1800" b="1" dirty="0">
              <a:solidFill>
                <a:srgbClr val="FFFCB1"/>
              </a:solidFill>
              <a:latin typeface="Trebuchet MS" pitchFamily="34" charset="0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45906" y="2806110"/>
            <a:ext cx="9793153" cy="924201"/>
            <a:chOff x="0" y="2591924"/>
            <a:chExt cx="9793153" cy="924201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591924"/>
              <a:ext cx="8614911" cy="924201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05128" y="2797657"/>
              <a:ext cx="1388025" cy="576161"/>
            </a:xfrm>
            <a:prstGeom prst="rect">
              <a:avLst/>
            </a:prstGeom>
          </p:spPr>
        </p:pic>
      </p:grpSp>
      <p:pic>
        <p:nvPicPr>
          <p:cNvPr id="25" name="Imagen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948" y="1420690"/>
            <a:ext cx="1802409" cy="58456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296" y="3897588"/>
            <a:ext cx="6777021" cy="781265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4053" y="4651023"/>
            <a:ext cx="4228635" cy="1044722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629233" y="4926343"/>
            <a:ext cx="1037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 smtClean="0">
                <a:solidFill>
                  <a:srgbClr val="000090"/>
                </a:solidFill>
                <a:latin typeface="+mj-lt"/>
              </a:rPr>
              <a:t>IChol</a:t>
            </a:r>
            <a:r>
              <a:rPr lang="es-ES" sz="2400" b="1" baseline="-25000" dirty="0" err="1" smtClean="0">
                <a:solidFill>
                  <a:srgbClr val="000090"/>
                </a:solidFill>
                <a:latin typeface="+mj-lt"/>
              </a:rPr>
              <a:t>D</a:t>
            </a:r>
            <a:endParaRPr lang="es-ES" sz="2400" b="1" baseline="-25000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626060" y="5813123"/>
            <a:ext cx="1042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 smtClean="0">
                <a:solidFill>
                  <a:srgbClr val="000090"/>
                </a:solidFill>
                <a:latin typeface="+mj-lt"/>
              </a:rPr>
              <a:t>IChol</a:t>
            </a:r>
            <a:r>
              <a:rPr lang="es-ES" sz="2400" b="1" baseline="-25000" dirty="0" err="1" smtClean="0">
                <a:solidFill>
                  <a:srgbClr val="000090"/>
                </a:solidFill>
                <a:latin typeface="+mj-lt"/>
              </a:rPr>
              <a:t>N</a:t>
            </a:r>
            <a:endParaRPr lang="es-ES" sz="2400" b="1" baseline="-25000" dirty="0">
              <a:solidFill>
                <a:srgbClr val="000090"/>
              </a:solidFill>
              <a:latin typeface="+mj-lt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9604" y="5710391"/>
            <a:ext cx="4038600" cy="914400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244482" y="2141930"/>
            <a:ext cx="3827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smtClean="0">
                <a:solidFill>
                  <a:srgbClr val="000090"/>
                </a:solidFill>
                <a:latin typeface="+mj-lt"/>
              </a:rPr>
              <a:t>Cheap strategy: </a:t>
            </a:r>
            <a:r>
              <a:rPr lang="en-GB" sz="2400" b="1" smtClean="0">
                <a:solidFill>
                  <a:srgbClr val="000090"/>
                </a:solidFill>
                <a:latin typeface="+mj-lt"/>
              </a:rPr>
              <a:t>IChol(A</a:t>
            </a:r>
            <a:r>
              <a:rPr lang="en-GB" sz="2400" b="1" baseline="-25000" smtClean="0">
                <a:solidFill>
                  <a:srgbClr val="000090"/>
                </a:solidFill>
                <a:latin typeface="+mj-lt"/>
              </a:rPr>
              <a:t>ε0</a:t>
            </a:r>
            <a:r>
              <a:rPr lang="en-GB" sz="2400" b="1" smtClean="0">
                <a:solidFill>
                  <a:srgbClr val="000090"/>
                </a:solidFill>
                <a:latin typeface="+mj-lt"/>
              </a:rPr>
              <a:t>)</a:t>
            </a:r>
            <a:endParaRPr lang="en-GB" sz="2400" b="1">
              <a:solidFill>
                <a:srgbClr val="000090"/>
              </a:solidFill>
              <a:latin typeface="+mj-lt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5184919" y="2141335"/>
            <a:ext cx="4197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90"/>
                </a:solidFill>
                <a:latin typeface="+mj-lt"/>
              </a:rPr>
              <a:t>Expensive strategy: </a:t>
            </a:r>
            <a:r>
              <a:rPr lang="en-GB" sz="2400" b="1" dirty="0" err="1" smtClean="0">
                <a:solidFill>
                  <a:srgbClr val="000090"/>
                </a:solidFill>
                <a:latin typeface="+mj-lt"/>
              </a:rPr>
              <a:t>FullIChol</a:t>
            </a:r>
            <a:endParaRPr lang="en-GB" sz="2400" b="1" dirty="0">
              <a:solidFill>
                <a:srgbClr val="0000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7695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91933" y="115888"/>
            <a:ext cx="7724776" cy="78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/>
            <a:r>
              <a:rPr lang="en-US" sz="2400" b="1" dirty="0">
                <a:latin typeface="Trebuchet MS" pitchFamily="34" charset="0"/>
              </a:rPr>
              <a:t>Iterative Solution of Sparse Linear Systems</a:t>
            </a:r>
          </a:p>
          <a:p>
            <a:pPr algn="l"/>
            <a:r>
              <a:rPr lang="en-US" sz="1800" b="1" dirty="0" err="1" smtClean="0">
                <a:solidFill>
                  <a:srgbClr val="FFFCB1"/>
                </a:solidFill>
                <a:latin typeface="Trebuchet MS" pitchFamily="34" charset="0"/>
              </a:rPr>
              <a:t>IChol</a:t>
            </a:r>
            <a:r>
              <a:rPr lang="en-US" sz="1800" b="1" dirty="0" smtClean="0">
                <a:solidFill>
                  <a:srgbClr val="FFFCB1"/>
                </a:solidFill>
                <a:latin typeface="Trebuchet MS" pitchFamily="34" charset="0"/>
              </a:rPr>
              <a:t> </a:t>
            </a:r>
            <a:r>
              <a:rPr lang="en-US" sz="1800" b="1" dirty="0" err="1" smtClean="0">
                <a:solidFill>
                  <a:srgbClr val="FFFCB1"/>
                </a:solidFill>
                <a:latin typeface="Trebuchet MS" pitchFamily="34" charset="0"/>
              </a:rPr>
              <a:t>Preconditioner</a:t>
            </a:r>
            <a:r>
              <a:rPr lang="en-US" sz="1800" b="1" dirty="0" smtClean="0">
                <a:solidFill>
                  <a:srgbClr val="FFFCB1"/>
                </a:solidFill>
                <a:latin typeface="Trebuchet MS" pitchFamily="34" charset="0"/>
              </a:rPr>
              <a:t> for shifted linear systems</a:t>
            </a:r>
            <a:endParaRPr lang="en-US" sz="1800" b="1" dirty="0">
              <a:solidFill>
                <a:srgbClr val="FFFCB1"/>
              </a:solidFill>
              <a:latin typeface="Trebuchet MS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7" y="4914871"/>
            <a:ext cx="8400686" cy="361209"/>
          </a:xfrm>
          <a:prstGeom prst="rect">
            <a:avLst/>
          </a:prstGeom>
        </p:spPr>
      </p:pic>
      <p:grpSp>
        <p:nvGrpSpPr>
          <p:cNvPr id="8" name="Agrupar 7"/>
          <p:cNvGrpSpPr/>
          <p:nvPr/>
        </p:nvGrpSpPr>
        <p:grpSpPr>
          <a:xfrm>
            <a:off x="122416" y="5507820"/>
            <a:ext cx="9677400" cy="412879"/>
            <a:chOff x="-866775" y="946150"/>
            <a:chExt cx="12951021" cy="525323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66775" y="946150"/>
              <a:ext cx="5880100" cy="457200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7646" y="1052373"/>
              <a:ext cx="7086600" cy="419100"/>
            </a:xfrm>
            <a:prstGeom prst="rect">
              <a:avLst/>
            </a:prstGeom>
          </p:spPr>
        </p:pic>
      </p:grpSp>
      <p:grpSp>
        <p:nvGrpSpPr>
          <p:cNvPr id="11" name="Agrupar 10"/>
          <p:cNvGrpSpPr/>
          <p:nvPr/>
        </p:nvGrpSpPr>
        <p:grpSpPr>
          <a:xfrm>
            <a:off x="651527" y="2496134"/>
            <a:ext cx="8529567" cy="2074681"/>
            <a:chOff x="789243" y="4393262"/>
            <a:chExt cx="8529567" cy="2074681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3084" y="4393262"/>
              <a:ext cx="7895726" cy="2074681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9243" y="5260812"/>
              <a:ext cx="343095" cy="423823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385" y="5339525"/>
              <a:ext cx="313357" cy="322310"/>
            </a:xfrm>
            <a:prstGeom prst="rect">
              <a:avLst/>
            </a:prstGeom>
          </p:spPr>
        </p:pic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394" y="1628622"/>
            <a:ext cx="8094653" cy="75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1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1478"/>
            <a:ext cx="9906000" cy="557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8"/>
          <p:cNvSpPr>
            <a:spLocks noGrp="1" noChangeArrowheads="1"/>
          </p:cNvSpPr>
          <p:nvPr>
            <p:ph type="title"/>
          </p:nvPr>
        </p:nvSpPr>
        <p:spPr>
          <a:xfrm>
            <a:off x="133192" y="0"/>
            <a:ext cx="3853019" cy="917340"/>
          </a:xfrm>
          <a:noFill/>
          <a:ln/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9C9CDF"/>
                </a:solidFill>
              </a:rPr>
              <a:t>Wind Field Modeling</a:t>
            </a:r>
            <a:br>
              <a:rPr lang="en-US" dirty="0" smtClean="0">
                <a:solidFill>
                  <a:srgbClr val="9C9CDF"/>
                </a:solidFill>
              </a:rPr>
            </a:b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Forecasting </a:t>
            </a:r>
            <a:r>
              <a:rPr lang="en-US" sz="1800" kern="1200" dirty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over Complex Terrain</a:t>
            </a:r>
          </a:p>
        </p:txBody>
      </p:sp>
      <p:sp>
        <p:nvSpPr>
          <p:cNvPr id="20" name="Rectangle 29"/>
          <p:cNvSpPr>
            <a:spLocks noChangeArrowheads="1"/>
          </p:cNvSpPr>
          <p:nvPr/>
        </p:nvSpPr>
        <p:spPr bwMode="auto">
          <a:xfrm>
            <a:off x="5160049" y="1573342"/>
            <a:ext cx="4288259" cy="63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charset="0"/>
              </a:rPr>
              <a:t>Wind3D Code (freely-available)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latin typeface="Arial" charset="0"/>
                <a:hlinkClick r:id="rId4"/>
              </a:rPr>
              <a:t>http://www.dca.iusiani.ulpgc.es/Wind3D/</a:t>
            </a:r>
            <a:endParaRPr kumimoji="0" lang="en-US" sz="1800" dirty="0" smtClean="0">
              <a:solidFill>
                <a:srgbClr val="C8C8C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295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5"/>
          <p:cNvSpPr/>
          <p:nvPr/>
        </p:nvSpPr>
        <p:spPr>
          <a:xfrm>
            <a:off x="523216" y="1855394"/>
            <a:ext cx="4053779" cy="190399"/>
          </a:xfrm>
          <a:prstGeom prst="rect">
            <a:avLst/>
          </a:prstGeom>
          <a:noFill/>
          <a:ln w="9360">
            <a:noFill/>
          </a:ln>
        </p:spPr>
        <p:txBody>
          <a:bodyPr wrap="none" lIns="0" tIns="0" rIns="40365" bIns="0"/>
          <a:lstStyle/>
          <a:p>
            <a:pPr algn="l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2400" b="1" dirty="0" smtClean="0">
                <a:solidFill>
                  <a:srgbClr val="004500"/>
                </a:solidFill>
                <a:latin typeface="+mj-lt"/>
                <a:ea typeface="Trebuchet MS"/>
              </a:rPr>
              <a:t>Terrain approximation</a:t>
            </a:r>
            <a:endParaRPr kumimoji="0" sz="2400" b="1" dirty="0">
              <a:solidFill>
                <a:srgbClr val="004500"/>
              </a:solidFill>
              <a:latin typeface="+mj-lt"/>
            </a:endParaRPr>
          </a:p>
        </p:txBody>
      </p:sp>
      <p:pic>
        <p:nvPicPr>
          <p:cNvPr id="4" name="Imatge 24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67915" y="1936978"/>
            <a:ext cx="6676938" cy="3315496"/>
          </a:xfrm>
          <a:prstGeom prst="rect">
            <a:avLst/>
          </a:prstGeom>
          <a:ln>
            <a:noFill/>
          </a:ln>
        </p:spPr>
      </p:pic>
      <p:pic>
        <p:nvPicPr>
          <p:cNvPr id="5" name="Imatge 24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83151" y="1512092"/>
            <a:ext cx="6157259" cy="3057493"/>
          </a:xfrm>
          <a:prstGeom prst="rect">
            <a:avLst/>
          </a:prstGeom>
          <a:ln>
            <a:noFill/>
          </a:ln>
        </p:spPr>
      </p:pic>
      <p:pic>
        <p:nvPicPr>
          <p:cNvPr id="6" name="Imatge 24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00287" y="5667564"/>
            <a:ext cx="5169904" cy="929136"/>
          </a:xfrm>
          <a:prstGeom prst="rect">
            <a:avLst/>
          </a:prstGeom>
          <a:ln>
            <a:noFill/>
          </a:ln>
        </p:spPr>
      </p:pic>
      <p:sp>
        <p:nvSpPr>
          <p:cNvPr id="7" name="CustomShape 6"/>
          <p:cNvSpPr/>
          <p:nvPr/>
        </p:nvSpPr>
        <p:spPr>
          <a:xfrm rot="20916082">
            <a:off x="1937211" y="4662587"/>
            <a:ext cx="4288678" cy="196604"/>
          </a:xfrm>
          <a:prstGeom prst="rect">
            <a:avLst/>
          </a:prstGeom>
          <a:noFill/>
          <a:ln w="12600">
            <a:noFill/>
          </a:ln>
        </p:spPr>
        <p:txBody>
          <a:bodyPr wrap="none" lIns="0" tIns="0" rIns="38997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400" b="1" i="1" dirty="0">
                <a:solidFill>
                  <a:srgbClr val="000000"/>
                </a:solidFill>
                <a:latin typeface="Trebuchet MS"/>
                <a:ea typeface="Trebuchet MS"/>
              </a:rPr>
              <a:t>Topography from Digital Terrain Model</a:t>
            </a:r>
            <a:endParaRPr kumimoji="0" sz="1700" i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CustomShape 7"/>
          <p:cNvSpPr/>
          <p:nvPr/>
        </p:nvSpPr>
        <p:spPr>
          <a:xfrm rot="20908200">
            <a:off x="6534724" y="3889633"/>
            <a:ext cx="3015129" cy="265514"/>
          </a:xfrm>
          <a:prstGeom prst="rect">
            <a:avLst/>
          </a:prstGeom>
          <a:noFill/>
          <a:ln w="12600">
            <a:noFill/>
          </a:ln>
        </p:spPr>
        <p:txBody>
          <a:bodyPr wrap="none" lIns="0" tIns="0" rIns="38997" bIns="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400" b="1" i="1" dirty="0" smtClean="0">
                <a:solidFill>
                  <a:srgbClr val="000000"/>
                </a:solidFill>
                <a:latin typeface="Trebuchet MS"/>
                <a:ea typeface="Trebuchet MS"/>
              </a:rPr>
              <a:t>HARMONIE discretization </a:t>
            </a:r>
            <a:r>
              <a:rPr kumimoji="0" lang="en-US" sz="1400" b="1" i="1" dirty="0">
                <a:solidFill>
                  <a:srgbClr val="000000"/>
                </a:solidFill>
                <a:latin typeface="Trebuchet MS"/>
                <a:ea typeface="Trebuchet MS"/>
              </a:rPr>
              <a:t>of terrain</a:t>
            </a:r>
            <a:endParaRPr kumimoji="0" sz="1700" i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CustomShape 8"/>
          <p:cNvSpPr/>
          <p:nvPr/>
        </p:nvSpPr>
        <p:spPr>
          <a:xfrm rot="20951750">
            <a:off x="1238772" y="2750903"/>
            <a:ext cx="2059966" cy="196604"/>
          </a:xfrm>
          <a:prstGeom prst="rect">
            <a:avLst/>
          </a:prstGeom>
          <a:noFill/>
          <a:ln w="12600">
            <a:noFill/>
          </a:ln>
        </p:spPr>
        <p:txBody>
          <a:bodyPr wrap="none" lIns="0" tIns="0" rIns="38997" bIns="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400" b="1" i="1" dirty="0">
                <a:solidFill>
                  <a:srgbClr val="000000"/>
                </a:solidFill>
                <a:latin typeface="Trebuchet MS"/>
                <a:ea typeface="Trebuchet MS"/>
              </a:rPr>
              <a:t>Max height 1950m</a:t>
            </a:r>
            <a:endParaRPr kumimoji="0" sz="1700" i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CustomShape 9"/>
          <p:cNvSpPr/>
          <p:nvPr/>
        </p:nvSpPr>
        <p:spPr>
          <a:xfrm rot="20905200">
            <a:off x="5317493" y="1977296"/>
            <a:ext cx="1909971" cy="265514"/>
          </a:xfrm>
          <a:prstGeom prst="rect">
            <a:avLst/>
          </a:prstGeom>
          <a:noFill/>
          <a:ln w="12600">
            <a:noFill/>
          </a:ln>
        </p:spPr>
        <p:txBody>
          <a:bodyPr wrap="none" lIns="0" tIns="0" rIns="38997" bIns="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400" b="1" i="1" dirty="0">
                <a:solidFill>
                  <a:srgbClr val="000000"/>
                </a:solidFill>
                <a:latin typeface="Trebuchet MS"/>
                <a:ea typeface="Trebuchet MS"/>
              </a:rPr>
              <a:t>Max height 925m</a:t>
            </a:r>
            <a:endParaRPr kumimoji="0" sz="1700" i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TextShape 10"/>
          <p:cNvSpPr txBox="1"/>
          <p:nvPr/>
        </p:nvSpPr>
        <p:spPr>
          <a:xfrm>
            <a:off x="3926778" y="6335758"/>
            <a:ext cx="2221990" cy="314175"/>
          </a:xfrm>
          <a:prstGeom prst="rect">
            <a:avLst/>
          </a:prstGeom>
        </p:spPr>
        <p:txBody>
          <a:bodyPr wrap="none" lIns="85519" tIns="42760" rIns="85519" bIns="4276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700" dirty="0">
                <a:solidFill>
                  <a:prstClr val="black"/>
                </a:solidFill>
                <a:latin typeface="Arial"/>
              </a:rPr>
              <a:t>Terrain elevation (m)</a:t>
            </a:r>
            <a:endParaRPr kumimoji="0" sz="17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Rectangle 28"/>
          <p:cNvSpPr>
            <a:spLocks noGrp="1" noChangeArrowheads="1"/>
          </p:cNvSpPr>
          <p:nvPr>
            <p:ph type="title"/>
          </p:nvPr>
        </p:nvSpPr>
        <p:spPr>
          <a:xfrm>
            <a:off x="133192" y="0"/>
            <a:ext cx="3747191" cy="917340"/>
          </a:xfrm>
          <a:noFill/>
          <a:ln/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9C9CDF"/>
                </a:solidFill>
              </a:rPr>
              <a:t>Wind Field Modeling</a:t>
            </a:r>
            <a:r>
              <a:rPr lang="en-US" dirty="0">
                <a:solidFill>
                  <a:srgbClr val="9C9CDF"/>
                </a:solidFill>
              </a:rPr>
              <a:t/>
            </a:r>
            <a:br>
              <a:rPr lang="en-US" dirty="0">
                <a:solidFill>
                  <a:srgbClr val="9C9CDF"/>
                </a:solidFill>
              </a:rPr>
            </a:b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HARMONIE</a:t>
            </a:r>
            <a:r>
              <a:rPr lang="en-US" sz="1800" kern="1200" dirty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-FEM wind </a:t>
            </a: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forecast</a:t>
            </a:r>
            <a:endParaRPr lang="en-US" sz="1800" kern="1200" dirty="0">
              <a:solidFill>
                <a:schemeClr val="accent6">
                  <a:lumMod val="20000"/>
                  <a:lumOff val="80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068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8"/>
          <p:cNvSpPr>
            <a:spLocks noGrp="1" noChangeArrowheads="1"/>
          </p:cNvSpPr>
          <p:nvPr>
            <p:ph type="title"/>
          </p:nvPr>
        </p:nvSpPr>
        <p:spPr>
          <a:xfrm>
            <a:off x="133192" y="0"/>
            <a:ext cx="3747191" cy="917340"/>
          </a:xfrm>
          <a:noFill/>
          <a:ln/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9C9CDF"/>
                </a:solidFill>
              </a:rPr>
              <a:t>Wind Field Modeling</a:t>
            </a:r>
            <a:r>
              <a:rPr lang="en-US" dirty="0">
                <a:solidFill>
                  <a:srgbClr val="9C9CDF"/>
                </a:solidFill>
              </a:rPr>
              <a:t/>
            </a:r>
            <a:br>
              <a:rPr lang="en-US" dirty="0">
                <a:solidFill>
                  <a:srgbClr val="9C9CDF"/>
                </a:solidFill>
              </a:rPr>
            </a:b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HARMONIE</a:t>
            </a:r>
            <a:r>
              <a:rPr lang="en-US" sz="1800" kern="1200" dirty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-FEM wind </a:t>
            </a: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forecast</a:t>
            </a:r>
            <a:endParaRPr lang="en-US" sz="1800" kern="1200" dirty="0">
              <a:solidFill>
                <a:schemeClr val="accent6">
                  <a:lumMod val="20000"/>
                  <a:lumOff val="80000"/>
                </a:schemeClr>
              </a:solidFill>
              <a:ea typeface="+mn-ea"/>
              <a:cs typeface="+mn-cs"/>
            </a:endParaRPr>
          </a:p>
        </p:txBody>
      </p:sp>
      <p:pic>
        <p:nvPicPr>
          <p:cNvPr id="4" name="Imatge 26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67915" y="1936978"/>
            <a:ext cx="6676938" cy="3315496"/>
          </a:xfrm>
          <a:prstGeom prst="rect">
            <a:avLst/>
          </a:prstGeom>
          <a:ln>
            <a:noFill/>
          </a:ln>
        </p:spPr>
      </p:pic>
      <p:pic>
        <p:nvPicPr>
          <p:cNvPr id="5" name="Imatge 26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83151" y="1512092"/>
            <a:ext cx="6157259" cy="3057493"/>
          </a:xfrm>
          <a:prstGeom prst="rect">
            <a:avLst/>
          </a:prstGeom>
          <a:ln>
            <a:noFill/>
          </a:ln>
        </p:spPr>
      </p:pic>
      <p:pic>
        <p:nvPicPr>
          <p:cNvPr id="6" name="Imatge 26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00287" y="5667564"/>
            <a:ext cx="5169904" cy="929136"/>
          </a:xfrm>
          <a:prstGeom prst="rect">
            <a:avLst/>
          </a:prstGeom>
          <a:ln>
            <a:noFill/>
          </a:ln>
        </p:spPr>
      </p:pic>
      <p:sp>
        <p:nvSpPr>
          <p:cNvPr id="7" name="CustomShape 6"/>
          <p:cNvSpPr/>
          <p:nvPr/>
        </p:nvSpPr>
        <p:spPr>
          <a:xfrm rot="20950800">
            <a:off x="2617852" y="4670172"/>
            <a:ext cx="2873623" cy="196604"/>
          </a:xfrm>
          <a:prstGeom prst="rect">
            <a:avLst/>
          </a:prstGeom>
          <a:noFill/>
          <a:ln w="12600">
            <a:noFill/>
          </a:ln>
        </p:spPr>
        <p:txBody>
          <a:bodyPr wrap="none" lIns="0" tIns="0" rIns="38997" bIns="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400" b="1" i="1" dirty="0">
                <a:solidFill>
                  <a:srgbClr val="000000"/>
                </a:solidFill>
                <a:latin typeface="Trebuchet MS"/>
                <a:ea typeface="Trebuchet MS"/>
              </a:rPr>
              <a:t>FEM computational mesh</a:t>
            </a:r>
            <a:endParaRPr kumimoji="0" sz="1700" i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CustomShape 7"/>
          <p:cNvSpPr/>
          <p:nvPr/>
        </p:nvSpPr>
        <p:spPr>
          <a:xfrm rot="20937600">
            <a:off x="7146029" y="3918699"/>
            <a:ext cx="1697712" cy="265514"/>
          </a:xfrm>
          <a:prstGeom prst="rect">
            <a:avLst/>
          </a:prstGeom>
          <a:noFill/>
          <a:ln w="12600">
            <a:noFill/>
          </a:ln>
        </p:spPr>
        <p:txBody>
          <a:bodyPr wrap="none" lIns="0" tIns="0" rIns="38997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400" b="1" i="1" dirty="0" smtClean="0">
                <a:solidFill>
                  <a:srgbClr val="000000"/>
                </a:solidFill>
                <a:latin typeface="Trebuchet MS"/>
                <a:ea typeface="Trebuchet MS"/>
              </a:rPr>
              <a:t>HARMONIE mesh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400" b="1" i="1" dirty="0" err="1" smtClean="0">
                <a:solidFill>
                  <a:srgbClr val="000000"/>
                </a:solidFill>
                <a:latin typeface="Trebuchet MS"/>
              </a:rPr>
              <a:t>Δh</a:t>
            </a:r>
            <a:r>
              <a:rPr kumimoji="0" lang="en-US" sz="1400" b="1" i="1" dirty="0" smtClean="0">
                <a:solidFill>
                  <a:srgbClr val="000000"/>
                </a:solidFill>
                <a:latin typeface="Trebuchet MS"/>
              </a:rPr>
              <a:t> ~ 2.5km</a:t>
            </a:r>
            <a:endParaRPr kumimoji="0" sz="1700" i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extShape 8"/>
          <p:cNvSpPr txBox="1"/>
          <p:nvPr/>
        </p:nvSpPr>
        <p:spPr>
          <a:xfrm>
            <a:off x="3927132" y="6335758"/>
            <a:ext cx="2221990" cy="314175"/>
          </a:xfrm>
          <a:prstGeom prst="rect">
            <a:avLst/>
          </a:prstGeom>
        </p:spPr>
        <p:txBody>
          <a:bodyPr wrap="none" lIns="85519" tIns="42760" rIns="85519" bIns="4276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700" dirty="0">
                <a:solidFill>
                  <a:prstClr val="black"/>
                </a:solidFill>
                <a:latin typeface="Arial"/>
              </a:rPr>
              <a:t>Terrain elevation (m)</a:t>
            </a:r>
            <a:endParaRPr kumimoji="0" sz="17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CustomShape 5"/>
          <p:cNvSpPr/>
          <p:nvPr/>
        </p:nvSpPr>
        <p:spPr>
          <a:xfrm>
            <a:off x="787789" y="1820111"/>
            <a:ext cx="4053779" cy="190399"/>
          </a:xfrm>
          <a:prstGeom prst="rect">
            <a:avLst/>
          </a:prstGeom>
          <a:noFill/>
          <a:ln w="9360">
            <a:noFill/>
          </a:ln>
        </p:spPr>
        <p:txBody>
          <a:bodyPr wrap="none" lIns="0" tIns="0" rIns="40365" bIns="0"/>
          <a:lstStyle/>
          <a:p>
            <a:pPr algn="l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2400" b="1" dirty="0">
                <a:solidFill>
                  <a:srgbClr val="004500"/>
                </a:solidFill>
                <a:latin typeface="+mj-lt"/>
                <a:ea typeface="Trebuchet MS"/>
              </a:rPr>
              <a:t>Spatial </a:t>
            </a:r>
            <a:r>
              <a:rPr kumimoji="0" lang="en-US" sz="2400" b="1" dirty="0" err="1">
                <a:solidFill>
                  <a:srgbClr val="004500"/>
                </a:solidFill>
                <a:latin typeface="+mj-lt"/>
                <a:ea typeface="Trebuchet MS"/>
              </a:rPr>
              <a:t>discretization</a:t>
            </a:r>
            <a:endParaRPr kumimoji="0" sz="2400" b="1" dirty="0">
              <a:solidFill>
                <a:srgbClr val="0045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0600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1"/>
          <p:cNvSpPr txBox="1"/>
          <p:nvPr/>
        </p:nvSpPr>
        <p:spPr>
          <a:xfrm>
            <a:off x="862106" y="5250111"/>
            <a:ext cx="8158289" cy="1231088"/>
          </a:xfrm>
          <a:prstGeom prst="rect">
            <a:avLst/>
          </a:prstGeom>
          <a:noFill/>
        </p:spPr>
        <p:txBody>
          <a:bodyPr wrap="none" lIns="91423" tIns="45711" rIns="91423" bIns="45711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srgbClr val="000000"/>
                </a:solidFill>
                <a:latin typeface="Trebuchet MS"/>
              </a:rPr>
              <a:t>Possible solutions for a suitable data interpolation in the FE domain:</a:t>
            </a:r>
          </a:p>
          <a:p>
            <a:pPr marL="285696" indent="-285696" algn="l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sz="1800" dirty="0" smtClean="0">
                <a:solidFill>
                  <a:srgbClr val="000000"/>
                </a:solidFill>
                <a:latin typeface="Trebuchet MS"/>
              </a:rPr>
              <a:t>Use U10 and V10 supposing it is 10m over the FE terrain (used in this talk)</a:t>
            </a:r>
          </a:p>
          <a:p>
            <a:pPr marL="285696" indent="-285696" algn="l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sz="1800" dirty="0" smtClean="0">
                <a:solidFill>
                  <a:srgbClr val="000000"/>
                </a:solidFill>
                <a:latin typeface="Trebuchet MS"/>
              </a:rPr>
              <a:t>Given a point of FE domain, find the closest one in HARMONIE domain grid</a:t>
            </a:r>
          </a:p>
          <a:p>
            <a:pPr marL="285696" indent="-285696" algn="l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sz="1800" dirty="0" smtClean="0">
                <a:solidFill>
                  <a:srgbClr val="000000"/>
                </a:solidFill>
                <a:latin typeface="Trebuchet MS"/>
              </a:rPr>
              <a:t>Other possibilities can be considered</a:t>
            </a:r>
            <a:endParaRPr kumimoji="0" lang="en-US" sz="180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/>
          <a:srcRect b="21278"/>
          <a:stretch>
            <a:fillRect/>
          </a:stretch>
        </p:blipFill>
        <p:spPr bwMode="auto">
          <a:xfrm>
            <a:off x="1138241" y="1523748"/>
            <a:ext cx="7662860" cy="3187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1584329" y="4652968"/>
            <a:ext cx="3013071" cy="4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  <a:ea typeface="ＭＳ Ｐゴシック"/>
                <a:cs typeface="ＭＳ Ｐゴシック"/>
              </a:rPr>
              <a:t>HARMONIE FD domain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5786438" y="4662492"/>
            <a:ext cx="2443162" cy="41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dirty="0" smtClean="0">
                <a:solidFill>
                  <a:srgbClr val="000000"/>
                </a:solidFill>
                <a:latin typeface="Trebuchet MS" pitchFamily="34" charset="0"/>
                <a:ea typeface="ＭＳ Ｐゴシック"/>
                <a:cs typeface="ＭＳ Ｐゴシック"/>
              </a:rPr>
              <a:t>FE </a:t>
            </a: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  <a:ea typeface="ＭＳ Ｐゴシック"/>
                <a:cs typeface="ＭＳ Ｐゴシック"/>
              </a:rPr>
              <a:t>domain</a:t>
            </a:r>
          </a:p>
        </p:txBody>
      </p:sp>
      <p:sp>
        <p:nvSpPr>
          <p:cNvPr id="8" name="Rectangle 28"/>
          <p:cNvSpPr>
            <a:spLocks noGrp="1" noChangeArrowheads="1"/>
          </p:cNvSpPr>
          <p:nvPr>
            <p:ph type="title"/>
          </p:nvPr>
        </p:nvSpPr>
        <p:spPr>
          <a:xfrm>
            <a:off x="133192" y="67732"/>
            <a:ext cx="8045608" cy="917340"/>
          </a:xfrm>
          <a:noFill/>
          <a:ln/>
        </p:spPr>
        <p:txBody>
          <a:bodyPr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9C9CDF"/>
                </a:solidFill>
              </a:rPr>
              <a:t>Wind Field Modeling</a:t>
            </a:r>
            <a:br>
              <a:rPr lang="en-US" dirty="0" smtClean="0">
                <a:solidFill>
                  <a:srgbClr val="9C9CDF"/>
                </a:solidFill>
              </a:rPr>
            </a:br>
            <a:r>
              <a:rPr lang="en-US" dirty="0" smtClean="0">
                <a:solidFill>
                  <a:srgbClr val="9C9CDF"/>
                </a:solidFill>
              </a:rPr>
              <a:t/>
            </a:r>
            <a:br>
              <a:rPr lang="en-US" dirty="0" smtClean="0">
                <a:solidFill>
                  <a:srgbClr val="9C9CDF"/>
                </a:solidFill>
              </a:rPr>
            </a:br>
            <a:r>
              <a:rPr lang="en-US" sz="1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Data </a:t>
            </a: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interpolation in FE domain: Problems with terrain discretization</a:t>
            </a:r>
            <a:endParaRPr lang="en-US" sz="1800" dirty="0">
              <a:solidFill>
                <a:schemeClr val="accent6">
                  <a:lumMod val="20000"/>
                  <a:lumOff val="8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89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/>
          <p:cNvSpPr/>
          <p:nvPr/>
        </p:nvSpPr>
        <p:spPr>
          <a:xfrm>
            <a:off x="0" y="6706107"/>
            <a:ext cx="9903263" cy="149903"/>
          </a:xfrm>
          <a:prstGeom prst="rect">
            <a:avLst/>
          </a:prstGeom>
          <a:solidFill>
            <a:srgbClr val="525E66"/>
          </a:solidFill>
          <a:ln w="9360">
            <a:noFill/>
          </a:ln>
        </p:spPr>
      </p:sp>
      <p:pic>
        <p:nvPicPr>
          <p:cNvPr id="4" name="Imatge 3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12258" y="2215557"/>
            <a:ext cx="6119760" cy="3038551"/>
          </a:xfrm>
          <a:prstGeom prst="rect">
            <a:avLst/>
          </a:prstGeom>
          <a:ln>
            <a:noFill/>
          </a:ln>
        </p:spPr>
      </p:pic>
      <p:pic>
        <p:nvPicPr>
          <p:cNvPr id="5" name="Imatge 3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83151" y="1512092"/>
            <a:ext cx="6157259" cy="3057493"/>
          </a:xfrm>
          <a:prstGeom prst="rect">
            <a:avLst/>
          </a:prstGeom>
          <a:ln>
            <a:noFill/>
          </a:ln>
        </p:spPr>
      </p:pic>
      <p:pic>
        <p:nvPicPr>
          <p:cNvPr id="6" name="Imatge 3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00287" y="5667564"/>
            <a:ext cx="5169904" cy="929136"/>
          </a:xfrm>
          <a:prstGeom prst="rect">
            <a:avLst/>
          </a:prstGeom>
          <a:ln>
            <a:noFill/>
          </a:ln>
        </p:spPr>
      </p:pic>
      <p:sp>
        <p:nvSpPr>
          <p:cNvPr id="7" name="CustomShape 6"/>
          <p:cNvSpPr/>
          <p:nvPr/>
        </p:nvSpPr>
        <p:spPr>
          <a:xfrm rot="20971200">
            <a:off x="3412405" y="4624124"/>
            <a:ext cx="1202797" cy="196604"/>
          </a:xfrm>
          <a:prstGeom prst="rect">
            <a:avLst/>
          </a:prstGeom>
          <a:noFill/>
          <a:ln w="12600">
            <a:noFill/>
          </a:ln>
        </p:spPr>
        <p:txBody>
          <a:bodyPr wrap="none" lIns="0" tIns="0" rIns="38997" bIns="0"/>
          <a:lstStyle/>
          <a:p>
            <a:pPr algn="l" defTabSz="86887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400" b="1" dirty="0">
                <a:solidFill>
                  <a:srgbClr val="000000"/>
                </a:solidFill>
                <a:latin typeface="Trebuchet MS"/>
                <a:ea typeface="Trebuchet MS"/>
              </a:rPr>
              <a:t>FEM wind</a:t>
            </a:r>
            <a:endParaRPr kumimoji="0" sz="17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CustomShape 7"/>
          <p:cNvSpPr/>
          <p:nvPr/>
        </p:nvSpPr>
        <p:spPr>
          <a:xfrm rot="20908800">
            <a:off x="7265247" y="3923598"/>
            <a:ext cx="1697712" cy="265514"/>
          </a:xfrm>
          <a:prstGeom prst="rect">
            <a:avLst/>
          </a:prstGeom>
          <a:noFill/>
          <a:ln w="12600">
            <a:noFill/>
          </a:ln>
        </p:spPr>
        <p:txBody>
          <a:bodyPr wrap="none" lIns="0" tIns="0" rIns="38997" bIns="0"/>
          <a:lstStyle/>
          <a:p>
            <a:pPr algn="l" defTabSz="86887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400" b="1" dirty="0" smtClean="0">
                <a:solidFill>
                  <a:srgbClr val="000000"/>
                </a:solidFill>
                <a:latin typeface="Trebuchet MS"/>
                <a:ea typeface="Trebuchet MS"/>
              </a:rPr>
              <a:t>HARMONIE </a:t>
            </a:r>
            <a:r>
              <a:rPr kumimoji="0" lang="en-US" sz="1400" b="1" dirty="0">
                <a:solidFill>
                  <a:srgbClr val="000000"/>
                </a:solidFill>
                <a:latin typeface="Trebuchet MS"/>
                <a:ea typeface="Trebuchet MS"/>
              </a:rPr>
              <a:t>wind</a:t>
            </a:r>
            <a:endParaRPr kumimoji="0" sz="17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extShape 8"/>
          <p:cNvSpPr txBox="1"/>
          <p:nvPr/>
        </p:nvSpPr>
        <p:spPr>
          <a:xfrm>
            <a:off x="3927133" y="6335758"/>
            <a:ext cx="2070579" cy="314175"/>
          </a:xfrm>
          <a:prstGeom prst="rect">
            <a:avLst/>
          </a:prstGeom>
        </p:spPr>
        <p:txBody>
          <a:bodyPr wrap="none" lIns="85519" tIns="42760" rIns="85519" bIns="42760"/>
          <a:lstStyle/>
          <a:p>
            <a:pPr algn="l" defTabSz="86887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700" dirty="0">
                <a:solidFill>
                  <a:prstClr val="black"/>
                </a:solidFill>
                <a:latin typeface="Arial"/>
              </a:rPr>
              <a:t>Wind velocity (m/s)</a:t>
            </a:r>
            <a:endParaRPr kumimoji="0" sz="17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Rectangle 28"/>
          <p:cNvSpPr>
            <a:spLocks noGrp="1" noChangeArrowheads="1"/>
          </p:cNvSpPr>
          <p:nvPr>
            <p:ph type="title"/>
          </p:nvPr>
        </p:nvSpPr>
        <p:spPr>
          <a:xfrm>
            <a:off x="133192" y="0"/>
            <a:ext cx="3747191" cy="917340"/>
          </a:xfrm>
          <a:noFill/>
          <a:ln/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9C9CDF"/>
                </a:solidFill>
              </a:rPr>
              <a:t>Wind Field Modeling</a:t>
            </a:r>
            <a:r>
              <a:rPr lang="en-US" dirty="0">
                <a:solidFill>
                  <a:srgbClr val="9C9CDF"/>
                </a:solidFill>
              </a:rPr>
              <a:t/>
            </a:r>
            <a:br>
              <a:rPr lang="en-US" dirty="0">
                <a:solidFill>
                  <a:srgbClr val="9C9CDF"/>
                </a:solidFill>
              </a:rPr>
            </a:b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HARMONIE</a:t>
            </a:r>
            <a:r>
              <a:rPr lang="en-US" sz="1800" kern="1200" dirty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-FEM wind </a:t>
            </a: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forecast</a:t>
            </a:r>
            <a:endParaRPr lang="en-US" sz="1800" kern="1200" dirty="0">
              <a:solidFill>
                <a:schemeClr val="accent6">
                  <a:lumMod val="20000"/>
                  <a:lumOff val="8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11" name="CustomShape 5"/>
          <p:cNvSpPr/>
          <p:nvPr/>
        </p:nvSpPr>
        <p:spPr>
          <a:xfrm>
            <a:off x="1122913" y="1746475"/>
            <a:ext cx="5350271" cy="264036"/>
          </a:xfrm>
          <a:prstGeom prst="rect">
            <a:avLst/>
          </a:prstGeom>
          <a:noFill/>
          <a:ln w="9360">
            <a:noFill/>
          </a:ln>
        </p:spPr>
        <p:txBody>
          <a:bodyPr wrap="none" lIns="0" tIns="0" rIns="40365" bIns="0"/>
          <a:lstStyle/>
          <a:p>
            <a:pPr algn="l" defTabSz="868872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2400" b="1" dirty="0">
                <a:solidFill>
                  <a:srgbClr val="004500"/>
                </a:solidFill>
                <a:latin typeface="Trebuchet MS"/>
                <a:ea typeface="Trebuchet MS"/>
              </a:rPr>
              <a:t>Wind magnitude at 10m over terrain</a:t>
            </a:r>
            <a:endParaRPr kumimoji="0" sz="2400" b="1" dirty="0">
              <a:solidFill>
                <a:srgbClr val="0045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2929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4803" y="1444635"/>
            <a:ext cx="3023751" cy="33051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10" name="Flecha izquierda y derecha 9"/>
          <p:cNvSpPr/>
          <p:nvPr/>
        </p:nvSpPr>
        <p:spPr>
          <a:xfrm>
            <a:off x="4287996" y="2204864"/>
            <a:ext cx="891540" cy="5486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3" tIns="45697" rIns="91393" bIns="45697"/>
          <a:lstStyle/>
          <a:p>
            <a:endParaRPr lang="es-ES">
              <a:solidFill>
                <a:srgbClr val="FFFFFF"/>
              </a:solidFill>
            </a:endParaRPr>
          </a:p>
        </p:txBody>
      </p:sp>
      <p:pic>
        <p:nvPicPr>
          <p:cNvPr id="5" name="Imagen 4" descr="arma_orig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1561369"/>
            <a:ext cx="3022600" cy="3294868"/>
          </a:xfrm>
          <a:prstGeom prst="rect">
            <a:avLst/>
          </a:prstGeom>
        </p:spPr>
      </p:pic>
      <p:sp>
        <p:nvSpPr>
          <p:cNvPr id="14" name="CuadroTexto 8"/>
          <p:cNvSpPr txBox="1"/>
          <p:nvPr/>
        </p:nvSpPr>
        <p:spPr>
          <a:xfrm>
            <a:off x="155256" y="5719187"/>
            <a:ext cx="2854644" cy="738617"/>
          </a:xfrm>
          <a:prstGeom prst="rect">
            <a:avLst/>
          </a:prstGeom>
          <a:noFill/>
        </p:spPr>
        <p:txBody>
          <a:bodyPr wrap="square" lIns="91393" tIns="45697" rIns="91393" bIns="45697" rtlCol="0">
            <a:spAutoFit/>
          </a:bodyPr>
          <a:lstStyle/>
          <a:p>
            <a:pPr marL="285603" indent="-285603" algn="l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kumimoji="0" lang="en-US" sz="1400" b="1" kern="0" dirty="0" smtClean="0">
                <a:solidFill>
                  <a:srgbClr val="000000"/>
                </a:solidFill>
                <a:latin typeface="Arial Black"/>
                <a:cs typeface="Arial Black"/>
              </a:rPr>
              <a:t>Parameterization</a:t>
            </a:r>
          </a:p>
          <a:p>
            <a:pPr marL="285603" indent="-285603" algn="l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kumimoji="0" lang="en-US" sz="1400" b="1" kern="0" dirty="0" smtClean="0">
                <a:solidFill>
                  <a:srgbClr val="000000"/>
                </a:solidFill>
                <a:latin typeface="Arial Black"/>
                <a:cs typeface="Arial Black"/>
              </a:rPr>
              <a:t>Refinement</a:t>
            </a:r>
          </a:p>
          <a:p>
            <a:pPr marL="285603" indent="-285603" algn="l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kumimoji="0" lang="en-US" sz="1400" b="1" kern="0" dirty="0" smtClean="0">
                <a:solidFill>
                  <a:srgbClr val="000000"/>
                </a:solidFill>
                <a:latin typeface="Arial Black"/>
                <a:cs typeface="Arial Black"/>
              </a:rPr>
              <a:t>Untangling &amp; Smoothing</a:t>
            </a:r>
            <a:endParaRPr kumimoji="0" lang="en-US" sz="1400" b="1" kern="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pic>
        <p:nvPicPr>
          <p:cNvPr id="15" name="Imagen 11" descr="arma_enred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98" y="3090948"/>
            <a:ext cx="2949309" cy="3429430"/>
          </a:xfrm>
          <a:prstGeom prst="rect">
            <a:avLst/>
          </a:prstGeom>
        </p:spPr>
      </p:pic>
      <p:pic>
        <p:nvPicPr>
          <p:cNvPr id="16" name="Imagen 10" descr="arma_surf_final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886" y="3086102"/>
            <a:ext cx="2927095" cy="3403600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49961" y="549614"/>
            <a:ext cx="6827879" cy="30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CFFCC"/>
                </a:solidFill>
                <a:latin typeface="+mj-lt"/>
              </a:rPr>
              <a:t>Simultaneous mesh generation and volumetric parameterization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49962" y="44790"/>
            <a:ext cx="7777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n-US" sz="2400" b="1" dirty="0" err="1">
                <a:solidFill>
                  <a:srgbClr val="21FF85"/>
                </a:solidFill>
                <a:latin typeface="+mj-lt"/>
              </a:rPr>
              <a:t>Meccano</a:t>
            </a:r>
            <a:r>
              <a:rPr kumimoji="0" lang="en-US" sz="2400" b="1" dirty="0">
                <a:solidFill>
                  <a:srgbClr val="21FF85"/>
                </a:solidFill>
                <a:latin typeface="+mj-lt"/>
              </a:rPr>
              <a:t> </a:t>
            </a:r>
            <a:r>
              <a:rPr kumimoji="0" lang="en-US" sz="2400" b="1" dirty="0" smtClean="0">
                <a:solidFill>
                  <a:srgbClr val="21FF85"/>
                </a:solidFill>
                <a:latin typeface="+mj-lt"/>
              </a:rPr>
              <a:t>Method </a:t>
            </a:r>
            <a:endParaRPr kumimoji="0" lang="en-US" sz="2400" b="1" dirty="0">
              <a:solidFill>
                <a:srgbClr val="21FF85"/>
              </a:solidFill>
              <a:latin typeface="+mj-lt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602" y="1546763"/>
            <a:ext cx="3124200" cy="3340488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4335" y="1447804"/>
            <a:ext cx="3005173" cy="3352801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3" name="Flecha arriba y abajo 2"/>
          <p:cNvSpPr/>
          <p:nvPr/>
        </p:nvSpPr>
        <p:spPr>
          <a:xfrm rot="2480622">
            <a:off x="6394674" y="4340056"/>
            <a:ext cx="525018" cy="720080"/>
          </a:xfrm>
          <a:prstGeom prst="upDownArrow">
            <a:avLst>
              <a:gd name="adj1" fmla="val 45137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3" tIns="45697" rIns="91393" bIns="45697" rtlCol="0" anchor="ctr"/>
          <a:lstStyle/>
          <a:p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27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2263" y="5957690"/>
            <a:ext cx="4711155" cy="708794"/>
          </a:xfrm>
          <a:prstGeom prst="rect">
            <a:avLst/>
          </a:prstGeom>
          <a:noFill/>
          <a:ln w="57150">
            <a:noFill/>
            <a:round/>
            <a:headEnd/>
            <a:tailEnd/>
          </a:ln>
        </p:spPr>
      </p:pic>
      <p:sp>
        <p:nvSpPr>
          <p:cNvPr id="14339" name="Rectangle 2"/>
          <p:cNvSpPr>
            <a:spLocks/>
          </p:cNvSpPr>
          <p:nvPr/>
        </p:nvSpPr>
        <p:spPr bwMode="auto">
          <a:xfrm>
            <a:off x="0" y="7"/>
            <a:ext cx="9906000" cy="1294805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kumimoji="0" lang="es-ES" sz="4300" dirty="0" smtClean="0">
              <a:sym typeface="Times New Roman" pitchFamily="18" charset="0"/>
            </a:endParaRPr>
          </a:p>
        </p:txBody>
      </p:sp>
      <p:sp>
        <p:nvSpPr>
          <p:cNvPr id="14340" name="Line 3"/>
          <p:cNvSpPr>
            <a:spLocks noChangeShapeType="1"/>
          </p:cNvSpPr>
          <p:nvPr/>
        </p:nvSpPr>
        <p:spPr bwMode="auto">
          <a:xfrm>
            <a:off x="0" y="1362894"/>
            <a:ext cx="9906000" cy="223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kumimoji="0" lang="es-ES" sz="4300" dirty="0" smtClean="0">
              <a:sym typeface="Times New Roman" pitchFamily="18" charset="0"/>
            </a:endParaRPr>
          </a:p>
        </p:txBody>
      </p:sp>
      <p:sp>
        <p:nvSpPr>
          <p:cNvPr id="14341" name="Rectangle 4"/>
          <p:cNvSpPr>
            <a:spLocks/>
          </p:cNvSpPr>
          <p:nvPr/>
        </p:nvSpPr>
        <p:spPr bwMode="auto">
          <a:xfrm>
            <a:off x="0" y="6706201"/>
            <a:ext cx="9906000" cy="151805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kumimoji="0" lang="es-ES" sz="4300" dirty="0" smtClean="0">
              <a:sym typeface="Times New Roman" pitchFamily="18" charset="0"/>
            </a:endParaRPr>
          </a:p>
        </p:txBody>
      </p:sp>
      <p:sp>
        <p:nvSpPr>
          <p:cNvPr id="14343" name="Rectangle 6"/>
          <p:cNvSpPr>
            <a:spLocks noGrp="1" noChangeArrowheads="1"/>
          </p:cNvSpPr>
          <p:nvPr>
            <p:ph type="title"/>
          </p:nvPr>
        </p:nvSpPr>
        <p:spPr>
          <a:xfrm>
            <a:off x="467974" y="114977"/>
            <a:ext cx="7951887" cy="1178719"/>
          </a:xfrm>
        </p:spPr>
        <p:txBody>
          <a:bodyPr rIns="122498"/>
          <a:lstStyle/>
          <a:p>
            <a:pPr marL="42072" indent="0" eaLnBrk="1" hangingPunct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Velocity Module - 23/12/2009 - 18:00 h</a:t>
            </a:r>
          </a:p>
        </p:txBody>
      </p:sp>
      <p:sp>
        <p:nvSpPr>
          <p:cNvPr id="14344" name="Rectangle 7"/>
          <p:cNvSpPr>
            <a:spLocks/>
          </p:cNvSpPr>
          <p:nvPr/>
        </p:nvSpPr>
        <p:spPr bwMode="auto">
          <a:xfrm>
            <a:off x="529184" y="620618"/>
            <a:ext cx="2894896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2551" bIns="0">
            <a:spAutoFit/>
          </a:bodyPr>
          <a:lstStyle/>
          <a:p>
            <a:pPr marL="42072" algn="l" eaLnBrk="1" hangingPunct="1">
              <a:lnSpc>
                <a:spcPct val="70000"/>
              </a:lnSpc>
              <a:spcBef>
                <a:spcPts val="1096"/>
              </a:spcBef>
            </a:pPr>
            <a:r>
              <a:rPr kumimoji="0" lang="en-US" sz="1800" dirty="0" smtClean="0">
                <a:solidFill>
                  <a:srgbClr val="A3A3E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rPr>
              <a:t>Wind on the terrain surface</a:t>
            </a:r>
          </a:p>
        </p:txBody>
      </p:sp>
      <p:sp>
        <p:nvSpPr>
          <p:cNvPr id="14345" name="Rectangle 8"/>
          <p:cNvSpPr>
            <a:spLocks/>
          </p:cNvSpPr>
          <p:nvPr/>
        </p:nvSpPr>
        <p:spPr bwMode="auto">
          <a:xfrm>
            <a:off x="1266218" y="5598920"/>
            <a:ext cx="2637025" cy="2000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1042" bIns="0">
            <a:spAutoFit/>
          </a:bodyPr>
          <a:lstStyle/>
          <a:p>
            <a:pPr marL="40905" eaLnBrk="1" hangingPunct="1"/>
            <a:r>
              <a:rPr kumimoji="0" lang="en-US" sz="1300" dirty="0" smtClean="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rPr>
              <a:t>Interpolated field from HARMONIE</a:t>
            </a:r>
          </a:p>
        </p:txBody>
      </p:sp>
      <p:sp>
        <p:nvSpPr>
          <p:cNvPr id="14346" name="Rectangle 9"/>
          <p:cNvSpPr>
            <a:spLocks/>
          </p:cNvSpPr>
          <p:nvPr/>
        </p:nvSpPr>
        <p:spPr bwMode="auto">
          <a:xfrm>
            <a:off x="5526162" y="5598920"/>
            <a:ext cx="3564843" cy="2000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1042" bIns="0">
            <a:spAutoFit/>
          </a:bodyPr>
          <a:lstStyle/>
          <a:p>
            <a:pPr marL="40905" eaLnBrk="1" hangingPunct="1"/>
            <a:r>
              <a:rPr kumimoji="0" lang="en-US" sz="1300" dirty="0" smtClean="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rPr>
              <a:t>Resulting field with the mass consistent model</a:t>
            </a:r>
          </a:p>
        </p:txBody>
      </p:sp>
      <p:pic>
        <p:nvPicPr>
          <p:cNvPr id="14347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693" y="1580555"/>
            <a:ext cx="3761910" cy="3830836"/>
          </a:xfrm>
          <a:prstGeom prst="rect">
            <a:avLst/>
          </a:prstGeom>
          <a:noFill/>
          <a:ln w="57150">
            <a:noFill/>
            <a:round/>
            <a:headEnd/>
            <a:tailEnd/>
          </a:ln>
        </p:spPr>
      </p:pic>
      <p:pic>
        <p:nvPicPr>
          <p:cNvPr id="14348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844" y="1589493"/>
            <a:ext cx="3811488" cy="3856509"/>
          </a:xfrm>
          <a:prstGeom prst="rect">
            <a:avLst/>
          </a:prstGeom>
          <a:noFill/>
          <a:ln w="57150">
            <a:noFill/>
            <a:round/>
            <a:headEnd/>
            <a:tailEnd/>
          </a:ln>
        </p:spPr>
      </p:pic>
      <p:pic>
        <p:nvPicPr>
          <p:cNvPr id="13" name="Picture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23564" y="152399"/>
            <a:ext cx="1363311" cy="1018838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69707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0" y="0"/>
            <a:ext cx="9903263" cy="1292952"/>
          </a:xfrm>
          <a:prstGeom prst="rect">
            <a:avLst/>
          </a:prstGeom>
          <a:solidFill>
            <a:srgbClr val="002E67"/>
          </a:solidFill>
          <a:ln w="9360">
            <a:noFill/>
          </a:ln>
        </p:spPr>
      </p:sp>
      <p:sp>
        <p:nvSpPr>
          <p:cNvPr id="235" name="Line 2"/>
          <p:cNvSpPr/>
          <p:nvPr/>
        </p:nvSpPr>
        <p:spPr>
          <a:xfrm>
            <a:off x="0" y="1362514"/>
            <a:ext cx="9905032" cy="2613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236" name="CustomShape 3"/>
          <p:cNvSpPr/>
          <p:nvPr/>
        </p:nvSpPr>
        <p:spPr>
          <a:xfrm>
            <a:off x="0" y="6706107"/>
            <a:ext cx="9903263" cy="149903"/>
          </a:xfrm>
          <a:prstGeom prst="rect">
            <a:avLst/>
          </a:prstGeom>
          <a:solidFill>
            <a:srgbClr val="525E66"/>
          </a:solidFill>
          <a:ln w="9360">
            <a:noFill/>
          </a:ln>
        </p:spPr>
      </p:sp>
      <p:pic>
        <p:nvPicPr>
          <p:cNvPr id="237" name="Picture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23564" y="152399"/>
            <a:ext cx="1363311" cy="1018838"/>
          </a:xfrm>
          <a:prstGeom prst="rect">
            <a:avLst/>
          </a:prstGeom>
          <a:ln w="9360">
            <a:noFill/>
          </a:ln>
        </p:spPr>
      </p:pic>
      <p:sp>
        <p:nvSpPr>
          <p:cNvPr id="240" name="TextShape 6"/>
          <p:cNvSpPr txBox="1"/>
          <p:nvPr/>
        </p:nvSpPr>
        <p:spPr>
          <a:xfrm>
            <a:off x="424870" y="1698571"/>
            <a:ext cx="8964374" cy="3779674"/>
          </a:xfrm>
          <a:prstGeom prst="rect">
            <a:avLst/>
          </a:prstGeom>
        </p:spPr>
        <p:txBody>
          <a:bodyPr wrap="square" lIns="85519" tIns="42760" rIns="85519" bIns="42760">
            <a:spAutoFit/>
          </a:bodyPr>
          <a:lstStyle/>
          <a:p>
            <a:pPr marL="457200" indent="-4572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kumimoji="0" lang="es-ES_tradnl" sz="2400" dirty="0">
                <a:solidFill>
                  <a:prstClr val="black"/>
                </a:solidFill>
                <a:latin typeface="Trebuchet MS"/>
                <a:cs typeface="Trebuchet MS"/>
              </a:rPr>
              <a:t>Multiple numerical predictions using slightly different conditions</a:t>
            </a:r>
            <a:endParaRPr kumimoji="0" sz="24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71523" indent="-271523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Wingdings" pitchFamily="2" charset="2"/>
              <a:buChar char="q"/>
            </a:pPr>
            <a:endParaRPr kumimoji="0" sz="24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457200" indent="-4572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kumimoji="0" lang="en-US" sz="2400" dirty="0" smtClean="0">
                <a:solidFill>
                  <a:prstClr val="black"/>
                </a:solidFill>
                <a:latin typeface="Trebuchet MS"/>
                <a:cs typeface="Trebuchet MS"/>
              </a:rPr>
              <a:t>HARMONIE data + MMC model </a:t>
            </a:r>
            <a:r>
              <a:rPr kumimoji="0" lang="en-US" sz="2400" dirty="0" smtClean="0">
                <a:solidFill>
                  <a:prstClr val="black"/>
                </a:solidFill>
                <a:latin typeface="Trebuchet MS"/>
                <a:cs typeface="Trebuchet MS"/>
                <a:sym typeface="Wingdings"/>
              </a:rPr>
              <a:t> local wind forecast</a:t>
            </a:r>
            <a:endParaRPr kumimoji="0" sz="24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71523" indent="-271523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Wingdings" pitchFamily="2" charset="2"/>
              <a:buChar char="q"/>
            </a:pPr>
            <a:endParaRPr kumimoji="0" sz="24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457200" indent="-4572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kumimoji="0"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The main idea</a:t>
            </a:r>
            <a:endParaRPr kumimoji="0" sz="24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326072" lvl="2" indent="-4572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lphaLcPeriod"/>
            </a:pPr>
            <a:r>
              <a:rPr kumimoji="0"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Use </a:t>
            </a:r>
            <a:r>
              <a:rPr kumimoji="0" lang="en-US" sz="2400" dirty="0" smtClean="0">
                <a:solidFill>
                  <a:prstClr val="black"/>
                </a:solidFill>
                <a:latin typeface="Trebuchet MS"/>
                <a:cs typeface="Trebuchet MS"/>
              </a:rPr>
              <a:t>HARMONIE data </a:t>
            </a:r>
            <a:r>
              <a:rPr kumimoji="0"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as reliable points, as stations or as control points for GAs</a:t>
            </a:r>
          </a:p>
          <a:p>
            <a:pPr marL="1326072" lvl="2" indent="-4572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lphaLcPeriod"/>
            </a:pPr>
            <a:r>
              <a:rPr kumimoji="0"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Run different sets of experiments </a:t>
            </a:r>
            <a:r>
              <a:rPr kumimoji="0" lang="en-US" sz="2400" dirty="0">
                <a:solidFill>
                  <a:prstClr val="black"/>
                </a:solidFill>
                <a:latin typeface="Trebuchet MS"/>
                <a:cs typeface="Trebuchet MS"/>
                <a:sym typeface="Wingdings"/>
              </a:rPr>
              <a:t> perturbation</a:t>
            </a:r>
            <a:endParaRPr kumimoji="0" sz="24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</a:pPr>
            <a:endParaRPr kumimoji="0" sz="24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9" name="Rectangle 28"/>
          <p:cNvSpPr txBox="1">
            <a:spLocks noChangeArrowheads="1"/>
          </p:cNvSpPr>
          <p:nvPr/>
        </p:nvSpPr>
        <p:spPr bwMode="auto">
          <a:xfrm>
            <a:off x="133192" y="0"/>
            <a:ext cx="3747191" cy="91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93" tIns="45697" rIns="91393" bIns="45697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9C9CDF"/>
                </a:solidFill>
              </a:rPr>
              <a:t>Wind Field Modeling</a:t>
            </a:r>
            <a:br>
              <a:rPr lang="en-US" dirty="0" smtClean="0">
                <a:solidFill>
                  <a:srgbClr val="9C9CDF"/>
                </a:solidFill>
              </a:rPr>
            </a:b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HARMONIE-FEM wind forecast</a:t>
            </a:r>
            <a:endParaRPr lang="en-US" sz="1800" kern="1200" dirty="0">
              <a:solidFill>
                <a:schemeClr val="accent6">
                  <a:lumMod val="20000"/>
                  <a:lumOff val="80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57656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0" y="0"/>
            <a:ext cx="9903263" cy="1292952"/>
          </a:xfrm>
          <a:prstGeom prst="rect">
            <a:avLst/>
          </a:prstGeom>
          <a:solidFill>
            <a:srgbClr val="002E67"/>
          </a:solidFill>
          <a:ln w="9360">
            <a:noFill/>
          </a:ln>
        </p:spPr>
      </p:sp>
      <p:sp>
        <p:nvSpPr>
          <p:cNvPr id="268" name="Line 2"/>
          <p:cNvSpPr/>
          <p:nvPr/>
        </p:nvSpPr>
        <p:spPr>
          <a:xfrm>
            <a:off x="0" y="1362514"/>
            <a:ext cx="9905032" cy="2613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269" name="CustomShape 3"/>
          <p:cNvSpPr/>
          <p:nvPr/>
        </p:nvSpPr>
        <p:spPr>
          <a:xfrm>
            <a:off x="0" y="6706107"/>
            <a:ext cx="9903263" cy="149903"/>
          </a:xfrm>
          <a:prstGeom prst="rect">
            <a:avLst/>
          </a:prstGeom>
          <a:solidFill>
            <a:srgbClr val="525E66"/>
          </a:solidFill>
          <a:ln w="9360">
            <a:noFill/>
          </a:ln>
        </p:spPr>
      </p:sp>
      <p:pic>
        <p:nvPicPr>
          <p:cNvPr id="273" name="Imatge 27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509420" y="1610393"/>
            <a:ext cx="9636172" cy="4784804"/>
          </a:xfrm>
          <a:prstGeom prst="rect">
            <a:avLst/>
          </a:prstGeom>
          <a:ln>
            <a:noFill/>
          </a:ln>
        </p:spPr>
      </p:pic>
      <p:sp>
        <p:nvSpPr>
          <p:cNvPr id="274" name="CustomShape 6"/>
          <p:cNvSpPr/>
          <p:nvPr/>
        </p:nvSpPr>
        <p:spPr>
          <a:xfrm>
            <a:off x="4528176" y="6173673"/>
            <a:ext cx="2378354" cy="196604"/>
          </a:xfrm>
          <a:prstGeom prst="rect">
            <a:avLst/>
          </a:prstGeom>
          <a:noFill/>
          <a:ln w="12600">
            <a:noFill/>
          </a:ln>
        </p:spPr>
        <p:txBody>
          <a:bodyPr wrap="none" lIns="0" tIns="0" rIns="38997" bIns="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2400" b="1" dirty="0" smtClean="0">
                <a:solidFill>
                  <a:srgbClr val="000000"/>
                </a:solidFill>
                <a:latin typeface="Trebuchet MS"/>
                <a:ea typeface="Trebuchet MS"/>
              </a:rPr>
              <a:t>HARMONIE U</a:t>
            </a:r>
            <a:r>
              <a:rPr kumimoji="0" lang="en-US" sz="2400" b="1" baseline="-25000" dirty="0" smtClean="0">
                <a:solidFill>
                  <a:srgbClr val="000000"/>
                </a:solidFill>
                <a:latin typeface="Trebuchet MS"/>
                <a:ea typeface="Trebuchet MS"/>
              </a:rPr>
              <a:t>10</a:t>
            </a:r>
            <a:r>
              <a:rPr kumimoji="0" lang="en-US" sz="2400" b="1" dirty="0" smtClean="0">
                <a:solidFill>
                  <a:srgbClr val="000000"/>
                </a:solidFill>
                <a:latin typeface="Trebuchet MS"/>
                <a:ea typeface="Trebuchet MS"/>
              </a:rPr>
              <a:t> </a:t>
            </a:r>
            <a:r>
              <a:rPr kumimoji="0" lang="en-US" sz="2400" b="1" dirty="0">
                <a:solidFill>
                  <a:srgbClr val="000000"/>
                </a:solidFill>
                <a:latin typeface="Trebuchet MS"/>
                <a:ea typeface="Trebuchet MS"/>
              </a:rPr>
              <a:t>V</a:t>
            </a:r>
            <a:r>
              <a:rPr kumimoji="0" lang="en-US" sz="2400" b="1" baseline="-25000" dirty="0">
                <a:solidFill>
                  <a:srgbClr val="000000"/>
                </a:solidFill>
                <a:latin typeface="Trebuchet MS"/>
                <a:ea typeface="Trebuchet MS"/>
              </a:rPr>
              <a:t>10</a:t>
            </a:r>
            <a:r>
              <a:rPr kumimoji="0" lang="en-US" sz="2400" b="1" dirty="0">
                <a:solidFill>
                  <a:srgbClr val="000000"/>
                </a:solidFill>
                <a:latin typeface="Trebuchet MS"/>
                <a:ea typeface="Trebuchet MS"/>
              </a:rPr>
              <a:t> data points</a:t>
            </a:r>
            <a:endParaRPr kumimoji="0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CustomShape 7"/>
          <p:cNvSpPr/>
          <p:nvPr/>
        </p:nvSpPr>
        <p:spPr>
          <a:xfrm>
            <a:off x="6265339" y="1466609"/>
            <a:ext cx="3340100" cy="1073391"/>
          </a:xfrm>
          <a:prstGeom prst="rect">
            <a:avLst/>
          </a:prstGeom>
          <a:noFill/>
          <a:ln>
            <a:noFill/>
          </a:ln>
        </p:spPr>
        <p:txBody>
          <a:bodyPr wrap="none" lIns="85519" tIns="42760" rIns="85519" bIns="4276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kumimoji="0" lang="en-US" sz="2000" dirty="0" smtClean="0">
                <a:solidFill>
                  <a:prstClr val="black"/>
                </a:solidFill>
                <a:latin typeface="Arial"/>
              </a:rPr>
              <a:t>U</a:t>
            </a:r>
            <a:r>
              <a:rPr kumimoji="0" lang="en-US" sz="2000" baseline="-25000" dirty="0" smtClean="0">
                <a:solidFill>
                  <a:prstClr val="black"/>
                </a:solidFill>
                <a:latin typeface="Arial"/>
              </a:rPr>
              <a:t>10</a:t>
            </a:r>
            <a:r>
              <a:rPr kumimoji="0" lang="en-US" sz="2000" dirty="0" smtClean="0">
                <a:solidFill>
                  <a:prstClr val="black"/>
                </a:solidFill>
                <a:latin typeface="Arial"/>
              </a:rPr>
              <a:t> V</a:t>
            </a:r>
            <a:r>
              <a:rPr kumimoji="0" lang="en-US" sz="2000" baseline="-25000" dirty="0" smtClean="0">
                <a:solidFill>
                  <a:prstClr val="black"/>
                </a:solidFill>
                <a:latin typeface="Arial"/>
              </a:rPr>
              <a:t>10</a:t>
            </a:r>
            <a:r>
              <a:rPr kumimoji="0" lang="en-US" sz="2000" dirty="0" smtClean="0">
                <a:solidFill>
                  <a:prstClr val="black"/>
                </a:solidFill>
                <a:latin typeface="Arial"/>
              </a:rPr>
              <a:t>  horizontal velocities</a:t>
            </a:r>
            <a:endParaRPr kumimoji="0" sz="2000" baseline="-25000" dirty="0">
              <a:solidFill>
                <a:prstClr val="black"/>
              </a:solidFill>
              <a:latin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kumimoji="0" lang="en-US" sz="2000" dirty="0" err="1" smtClean="0">
                <a:solidFill>
                  <a:prstClr val="black"/>
                </a:solidFill>
                <a:latin typeface="Arial"/>
              </a:rPr>
              <a:t>Geostrophic</a:t>
            </a:r>
            <a:r>
              <a:rPr kumimoji="0" lang="en-US" sz="2000" dirty="0" smtClean="0">
                <a:solidFill>
                  <a:prstClr val="black"/>
                </a:solidFill>
                <a:latin typeface="Arial"/>
              </a:rPr>
              <a:t> wind </a:t>
            </a:r>
            <a:r>
              <a:rPr kumimoji="0" lang="en-US" sz="2000" dirty="0">
                <a:solidFill>
                  <a:prstClr val="black"/>
                </a:solidFill>
                <a:latin typeface="Arial"/>
              </a:rPr>
              <a:t>= (</a:t>
            </a:r>
            <a:r>
              <a:rPr kumimoji="0" lang="en-US" sz="2000" dirty="0" smtClean="0">
                <a:solidFill>
                  <a:prstClr val="black"/>
                </a:solidFill>
                <a:latin typeface="Arial"/>
              </a:rPr>
              <a:t>27.3, </a:t>
            </a:r>
            <a:r>
              <a:rPr kumimoji="0" lang="en-US" sz="2000" dirty="0">
                <a:solidFill>
                  <a:prstClr val="black"/>
                </a:solidFill>
                <a:latin typeface="Arial"/>
              </a:rPr>
              <a:t>-</a:t>
            </a:r>
            <a:r>
              <a:rPr kumimoji="0" lang="en-US" sz="2000" dirty="0" smtClean="0">
                <a:solidFill>
                  <a:prstClr val="black"/>
                </a:solidFill>
                <a:latin typeface="Arial"/>
              </a:rPr>
              <a:t>3.9)</a:t>
            </a:r>
            <a:endParaRPr kumimoji="0" sz="2000" dirty="0">
              <a:solidFill>
                <a:prstClr val="black"/>
              </a:solidFill>
              <a:latin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kumimoji="0" lang="en-US" sz="2000" dirty="0" err="1">
                <a:solidFill>
                  <a:prstClr val="black"/>
                </a:solidFill>
                <a:latin typeface="Arial"/>
              </a:rPr>
              <a:t>Pasquill</a:t>
            </a:r>
            <a:r>
              <a:rPr kumimoji="0" lang="en-US" sz="2000" dirty="0">
                <a:solidFill>
                  <a:prstClr val="black"/>
                </a:solidFill>
                <a:latin typeface="Arial"/>
              </a:rPr>
              <a:t> stability </a:t>
            </a:r>
            <a:r>
              <a:rPr kumimoji="0" lang="en-US" sz="2000" dirty="0" smtClean="0">
                <a:solidFill>
                  <a:prstClr val="black"/>
                </a:solidFill>
                <a:latin typeface="Arial"/>
              </a:rPr>
              <a:t>class</a:t>
            </a:r>
            <a:r>
              <a:rPr kumimoji="0" lang="en-US" sz="2000" dirty="0">
                <a:solidFill>
                  <a:prstClr val="black"/>
                </a:solidFill>
                <a:latin typeface="Arial"/>
              </a:rPr>
              <a:t>: Stable</a:t>
            </a:r>
            <a:endParaRPr kumimoji="0" sz="20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2" name="Picture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23564" y="152399"/>
            <a:ext cx="1363311" cy="1018838"/>
          </a:xfrm>
          <a:prstGeom prst="rect">
            <a:avLst/>
          </a:prstGeom>
          <a:ln w="9360">
            <a:noFill/>
          </a:ln>
        </p:spPr>
      </p:pic>
      <p:sp>
        <p:nvSpPr>
          <p:cNvPr id="13" name="Rectangle 28"/>
          <p:cNvSpPr txBox="1">
            <a:spLocks noChangeArrowheads="1"/>
          </p:cNvSpPr>
          <p:nvPr/>
        </p:nvSpPr>
        <p:spPr bwMode="auto">
          <a:xfrm>
            <a:off x="133192" y="0"/>
            <a:ext cx="3747191" cy="91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93" tIns="45697" rIns="91393" bIns="45697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9C9CDF"/>
                </a:solidFill>
              </a:rPr>
              <a:t>Wind Field Modeling</a:t>
            </a:r>
            <a:br>
              <a:rPr lang="en-US" dirty="0" smtClean="0">
                <a:solidFill>
                  <a:srgbClr val="9C9CDF"/>
                </a:solidFill>
              </a:rPr>
            </a:b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HARMONIE-FEM wind forecast</a:t>
            </a:r>
            <a:endParaRPr lang="en-US" sz="1800" kern="1200" dirty="0">
              <a:solidFill>
                <a:schemeClr val="accent6">
                  <a:lumMod val="20000"/>
                  <a:lumOff val="80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67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0" y="0"/>
            <a:ext cx="9903263" cy="1292952"/>
          </a:xfrm>
          <a:prstGeom prst="rect">
            <a:avLst/>
          </a:prstGeom>
          <a:solidFill>
            <a:srgbClr val="002E67"/>
          </a:solidFill>
          <a:ln w="9360">
            <a:noFill/>
          </a:ln>
        </p:spPr>
      </p:sp>
      <p:sp>
        <p:nvSpPr>
          <p:cNvPr id="277" name="Line 2"/>
          <p:cNvSpPr/>
          <p:nvPr/>
        </p:nvSpPr>
        <p:spPr>
          <a:xfrm>
            <a:off x="0" y="1362514"/>
            <a:ext cx="9905032" cy="2613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278" name="CustomShape 3"/>
          <p:cNvSpPr/>
          <p:nvPr/>
        </p:nvSpPr>
        <p:spPr>
          <a:xfrm>
            <a:off x="0" y="6706107"/>
            <a:ext cx="9903263" cy="149903"/>
          </a:xfrm>
          <a:prstGeom prst="rect">
            <a:avLst/>
          </a:prstGeom>
          <a:solidFill>
            <a:srgbClr val="525E66"/>
          </a:solidFill>
          <a:ln w="9360">
            <a:noFill/>
          </a:ln>
        </p:spPr>
      </p:sp>
      <p:pic>
        <p:nvPicPr>
          <p:cNvPr id="282" name="Imatge 28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509420" y="1610393"/>
            <a:ext cx="9636172" cy="4784804"/>
          </a:xfrm>
          <a:prstGeom prst="rect">
            <a:avLst/>
          </a:prstGeom>
          <a:ln>
            <a:noFill/>
          </a:ln>
        </p:spPr>
      </p:pic>
      <p:sp>
        <p:nvSpPr>
          <p:cNvPr id="283" name="CustomShape 6"/>
          <p:cNvSpPr/>
          <p:nvPr/>
        </p:nvSpPr>
        <p:spPr>
          <a:xfrm>
            <a:off x="4032908" y="6074490"/>
            <a:ext cx="2475993" cy="196604"/>
          </a:xfrm>
          <a:prstGeom prst="rect">
            <a:avLst/>
          </a:prstGeom>
          <a:noFill/>
          <a:ln w="12600">
            <a:noFill/>
          </a:ln>
        </p:spPr>
        <p:txBody>
          <a:bodyPr wrap="none" lIns="0" tIns="0" rIns="38997" bIns="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2400" b="1" dirty="0" smtClean="0">
                <a:solidFill>
                  <a:srgbClr val="000000"/>
                </a:solidFill>
                <a:latin typeface="Trebuchet MS"/>
                <a:ea typeface="Trebuchet MS"/>
              </a:rPr>
              <a:t>Used data </a:t>
            </a:r>
            <a:r>
              <a:rPr kumimoji="0" lang="en-US" sz="2400" b="1" dirty="0">
                <a:solidFill>
                  <a:srgbClr val="000000"/>
                </a:solidFill>
                <a:latin typeface="Trebuchet MS"/>
                <a:ea typeface="Trebuchet MS"/>
              </a:rPr>
              <a:t>(2/3 of total)</a:t>
            </a:r>
            <a:endParaRPr kumimoji="0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" name="Picture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23564" y="152399"/>
            <a:ext cx="1363311" cy="1018838"/>
          </a:xfrm>
          <a:prstGeom prst="rect">
            <a:avLst/>
          </a:prstGeom>
          <a:ln w="9360">
            <a:noFill/>
          </a:ln>
        </p:spPr>
      </p:pic>
      <p:sp>
        <p:nvSpPr>
          <p:cNvPr id="11" name="Rectangle 28"/>
          <p:cNvSpPr txBox="1">
            <a:spLocks noChangeArrowheads="1"/>
          </p:cNvSpPr>
          <p:nvPr/>
        </p:nvSpPr>
        <p:spPr bwMode="auto">
          <a:xfrm>
            <a:off x="133192" y="0"/>
            <a:ext cx="3747191" cy="91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93" tIns="45697" rIns="91393" bIns="45697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9C9CDF"/>
                </a:solidFill>
              </a:rPr>
              <a:t>Wind Field Modeling</a:t>
            </a:r>
            <a:br>
              <a:rPr lang="en-US" dirty="0" smtClean="0">
                <a:solidFill>
                  <a:srgbClr val="9C9CDF"/>
                </a:solidFill>
              </a:rPr>
            </a:b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HARMONIE-FEM wind forecast</a:t>
            </a:r>
            <a:endParaRPr lang="en-US" sz="1800" kern="1200" dirty="0">
              <a:solidFill>
                <a:schemeClr val="accent6">
                  <a:lumMod val="20000"/>
                  <a:lumOff val="80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3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/>
          <p:cNvSpPr/>
          <p:nvPr/>
        </p:nvSpPr>
        <p:spPr>
          <a:xfrm>
            <a:off x="0" y="6706107"/>
            <a:ext cx="9903263" cy="149903"/>
          </a:xfrm>
          <a:prstGeom prst="rect">
            <a:avLst/>
          </a:prstGeom>
          <a:solidFill>
            <a:srgbClr val="525E66"/>
          </a:solidFill>
          <a:ln w="9360">
            <a:noFill/>
          </a:ln>
        </p:spPr>
      </p:sp>
      <p:pic>
        <p:nvPicPr>
          <p:cNvPr id="4" name="Imatge 28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09420" y="1610393"/>
            <a:ext cx="9636172" cy="4784804"/>
          </a:xfrm>
          <a:prstGeom prst="rect">
            <a:avLst/>
          </a:prstGeom>
          <a:ln>
            <a:noFill/>
          </a:ln>
        </p:spPr>
      </p:pic>
      <p:sp>
        <p:nvSpPr>
          <p:cNvPr id="5" name="CustomShape 6"/>
          <p:cNvSpPr/>
          <p:nvPr/>
        </p:nvSpPr>
        <p:spPr>
          <a:xfrm>
            <a:off x="4032907" y="6057900"/>
            <a:ext cx="4539593" cy="213194"/>
          </a:xfrm>
          <a:prstGeom prst="rect">
            <a:avLst/>
          </a:prstGeom>
          <a:noFill/>
          <a:ln w="12600">
            <a:noFill/>
          </a:ln>
        </p:spPr>
        <p:txBody>
          <a:bodyPr wrap="none" lIns="0" tIns="0" rIns="38997" bIns="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2400" b="1" dirty="0" smtClean="0">
                <a:solidFill>
                  <a:srgbClr val="000000"/>
                </a:solidFill>
                <a:latin typeface="Trebuchet MS"/>
                <a:ea typeface="Trebuchet MS"/>
              </a:rPr>
              <a:t>Stations (1/3) and </a:t>
            </a:r>
            <a:r>
              <a:rPr kumimoji="0" lang="en-US" sz="2400" b="1" dirty="0">
                <a:solidFill>
                  <a:srgbClr val="000000"/>
                </a:solidFill>
                <a:latin typeface="Trebuchet MS"/>
                <a:ea typeface="Trebuchet MS"/>
              </a:rPr>
              <a:t>control </a:t>
            </a:r>
            <a:r>
              <a:rPr kumimoji="0" lang="en-US" sz="2400" b="1" dirty="0" smtClean="0">
                <a:solidFill>
                  <a:srgbClr val="000000"/>
                </a:solidFill>
                <a:latin typeface="Trebuchet MS"/>
                <a:ea typeface="Trebuchet MS"/>
              </a:rPr>
              <a:t>points (1/3)</a:t>
            </a:r>
            <a:endParaRPr kumimoji="0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6" name="Imatge 29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41297" y="2433388"/>
            <a:ext cx="623686" cy="309603"/>
          </a:xfrm>
          <a:prstGeom prst="rect">
            <a:avLst/>
          </a:prstGeom>
          <a:ln>
            <a:noFill/>
          </a:ln>
        </p:spPr>
      </p:pic>
      <p:pic>
        <p:nvPicPr>
          <p:cNvPr id="7" name="Imatge 29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41297" y="2009155"/>
            <a:ext cx="623686" cy="309603"/>
          </a:xfrm>
          <a:prstGeom prst="rect">
            <a:avLst/>
          </a:prstGeom>
          <a:ln>
            <a:noFill/>
          </a:ln>
        </p:spPr>
      </p:pic>
      <p:sp>
        <p:nvSpPr>
          <p:cNvPr id="8" name="CustomShape 7"/>
          <p:cNvSpPr/>
          <p:nvPr/>
        </p:nvSpPr>
        <p:spPr>
          <a:xfrm>
            <a:off x="8088456" y="2416732"/>
            <a:ext cx="1559391" cy="313849"/>
          </a:xfrm>
          <a:prstGeom prst="rect">
            <a:avLst/>
          </a:prstGeom>
          <a:noFill/>
          <a:ln>
            <a:noFill/>
          </a:ln>
        </p:spPr>
        <p:txBody>
          <a:bodyPr wrap="none" lIns="85519" tIns="42760" rIns="85519" bIns="4276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700" dirty="0">
                <a:solidFill>
                  <a:prstClr val="black"/>
                </a:solidFill>
                <a:latin typeface="Arial"/>
              </a:rPr>
              <a:t>Control points</a:t>
            </a:r>
            <a:endParaRPr kumimoji="0" sz="17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CustomShape 8"/>
          <p:cNvSpPr/>
          <p:nvPr/>
        </p:nvSpPr>
        <p:spPr>
          <a:xfrm>
            <a:off x="8088810" y="1992171"/>
            <a:ext cx="987355" cy="313849"/>
          </a:xfrm>
          <a:prstGeom prst="rect">
            <a:avLst/>
          </a:prstGeom>
          <a:noFill/>
          <a:ln>
            <a:noFill/>
          </a:ln>
        </p:spPr>
        <p:txBody>
          <a:bodyPr wrap="none" lIns="85519" tIns="42760" rIns="85519" bIns="4276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700" dirty="0">
                <a:solidFill>
                  <a:prstClr val="black"/>
                </a:solidFill>
                <a:latin typeface="Arial"/>
              </a:rPr>
              <a:t>Stations</a:t>
            </a:r>
            <a:endParaRPr kumimoji="0" sz="17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Rectangle 28"/>
          <p:cNvSpPr txBox="1">
            <a:spLocks noChangeArrowheads="1"/>
          </p:cNvSpPr>
          <p:nvPr/>
        </p:nvSpPr>
        <p:spPr bwMode="auto">
          <a:xfrm>
            <a:off x="133192" y="0"/>
            <a:ext cx="3747191" cy="91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93" tIns="45697" rIns="91393" bIns="45697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9C9CDF"/>
                </a:solidFill>
              </a:rPr>
              <a:t>Wind Field Modeling</a:t>
            </a:r>
            <a:br>
              <a:rPr lang="en-US" dirty="0" smtClean="0">
                <a:solidFill>
                  <a:srgbClr val="9C9CDF"/>
                </a:solidFill>
              </a:rPr>
            </a:b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HARMONIE-FEM wind forecast</a:t>
            </a:r>
            <a:endParaRPr lang="en-US" sz="1800" kern="1200" dirty="0">
              <a:solidFill>
                <a:schemeClr val="accent6">
                  <a:lumMod val="20000"/>
                  <a:lumOff val="8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11" name="CustomShape 5"/>
          <p:cNvSpPr/>
          <p:nvPr/>
        </p:nvSpPr>
        <p:spPr>
          <a:xfrm>
            <a:off x="1405124" y="1869963"/>
            <a:ext cx="3074954" cy="405746"/>
          </a:xfrm>
          <a:prstGeom prst="rect">
            <a:avLst/>
          </a:prstGeom>
          <a:noFill/>
          <a:ln w="9360">
            <a:noFill/>
          </a:ln>
        </p:spPr>
        <p:txBody>
          <a:bodyPr wrap="none" lIns="0" tIns="0" rIns="40365" bIns="0"/>
          <a:lstStyle/>
          <a:p>
            <a:pPr algn="l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2400" b="1" dirty="0">
                <a:solidFill>
                  <a:srgbClr val="004500"/>
                </a:solidFill>
                <a:latin typeface="Trebuchet MS"/>
                <a:ea typeface="Trebuchet MS"/>
              </a:rPr>
              <a:t>Selection of Stations </a:t>
            </a:r>
            <a:endParaRPr kumimoji="0" sz="2400" b="1" dirty="0">
              <a:solidFill>
                <a:srgbClr val="0045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919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11"/>
          <p:cNvSpPr>
            <a:spLocks noChangeArrowheads="1"/>
          </p:cNvSpPr>
          <p:nvPr/>
        </p:nvSpPr>
        <p:spPr bwMode="auto">
          <a:xfrm>
            <a:off x="468320" y="115888"/>
            <a:ext cx="7507287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n-US" sz="2400" b="1" dirty="0" smtClean="0">
                <a:solidFill>
                  <a:srgbClr val="FFFFFF"/>
                </a:solidFill>
                <a:latin typeface="Trebuchet MS"/>
              </a:rPr>
              <a:t>Ensemble methods</a:t>
            </a:r>
            <a:endParaRPr kumimoji="0" lang="en-US" sz="2400" b="1" dirty="0">
              <a:solidFill>
                <a:srgbClr val="FFFFFF"/>
              </a:solidFill>
              <a:latin typeface="Trebuchet MS"/>
            </a:endParaRPr>
          </a:p>
        </p:txBody>
      </p:sp>
      <p:pic>
        <p:nvPicPr>
          <p:cNvPr id="8" name="Imatge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5101" y="1485900"/>
            <a:ext cx="7035800" cy="3517900"/>
          </a:xfrm>
          <a:prstGeom prst="rect">
            <a:avLst/>
          </a:prstGeom>
          <a:ln>
            <a:noFill/>
          </a:ln>
        </p:spPr>
      </p:pic>
      <p:sp>
        <p:nvSpPr>
          <p:cNvPr id="9" name="CustomShape 5"/>
          <p:cNvSpPr/>
          <p:nvPr/>
        </p:nvSpPr>
        <p:spPr>
          <a:xfrm>
            <a:off x="1122527" y="5216303"/>
            <a:ext cx="2115974" cy="1324197"/>
          </a:xfrm>
          <a:prstGeom prst="rect">
            <a:avLst/>
          </a:prstGeom>
          <a:noFill/>
          <a:ln>
            <a:noFill/>
          </a:ln>
        </p:spPr>
        <p:txBody>
          <a:bodyPr wrap="none" lIns="85519" tIns="42760" rIns="85519" bIns="42760"/>
          <a:lstStyle/>
          <a:p>
            <a:pPr defTabSz="868872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kumimoji="0" lang="en-US" sz="1700" b="1" dirty="0" smtClean="0">
                <a:solidFill>
                  <a:prstClr val="black"/>
                </a:solidFill>
                <a:latin typeface="Arial"/>
              </a:rPr>
              <a:t>New</a:t>
            </a:r>
          </a:p>
          <a:p>
            <a:pPr algn="l" defTabSz="868872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kumimoji="0" lang="en-US" sz="1700" dirty="0" smtClean="0">
                <a:solidFill>
                  <a:prstClr val="black"/>
                </a:solidFill>
                <a:latin typeface="Arial"/>
              </a:rPr>
              <a:t>Alpha      = </a:t>
            </a:r>
            <a:r>
              <a:rPr kumimoji="0" lang="en-US" sz="1700" dirty="0">
                <a:solidFill>
                  <a:prstClr val="black"/>
                </a:solidFill>
                <a:latin typeface="Arial"/>
              </a:rPr>
              <a:t>2.057920</a:t>
            </a:r>
            <a:endParaRPr kumimoji="0" sz="1700" dirty="0">
              <a:solidFill>
                <a:prstClr val="black"/>
              </a:solidFill>
              <a:latin typeface="Arial"/>
            </a:endParaRPr>
          </a:p>
          <a:p>
            <a:pPr algn="l" defTabSz="868872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kumimoji="0" lang="en-US" sz="1700" dirty="0">
                <a:solidFill>
                  <a:prstClr val="black"/>
                </a:solidFill>
                <a:latin typeface="Arial"/>
              </a:rPr>
              <a:t>Epsilon </a:t>
            </a:r>
            <a:r>
              <a:rPr kumimoji="0" lang="en-US" sz="1700" dirty="0" smtClean="0">
                <a:solidFill>
                  <a:prstClr val="black"/>
                </a:solidFill>
                <a:latin typeface="Arial"/>
              </a:rPr>
              <a:t>  = </a:t>
            </a:r>
            <a:r>
              <a:rPr kumimoji="0" lang="en-US" sz="1700" dirty="0">
                <a:solidFill>
                  <a:prstClr val="black"/>
                </a:solidFill>
                <a:latin typeface="Arial"/>
              </a:rPr>
              <a:t>0.950898</a:t>
            </a:r>
            <a:endParaRPr kumimoji="0" sz="1700" dirty="0">
              <a:solidFill>
                <a:prstClr val="black"/>
              </a:solidFill>
              <a:latin typeface="Arial"/>
            </a:endParaRPr>
          </a:p>
          <a:p>
            <a:pPr algn="l" defTabSz="868872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kumimoji="0" lang="en-US" sz="1700" dirty="0" smtClean="0">
                <a:solidFill>
                  <a:prstClr val="black"/>
                </a:solidFill>
                <a:latin typeface="Arial"/>
              </a:rPr>
              <a:t>Gamma  </a:t>
            </a:r>
            <a:r>
              <a:rPr kumimoji="0" lang="en-US" sz="1700" dirty="0">
                <a:solidFill>
                  <a:prstClr val="black"/>
                </a:solidFill>
                <a:latin typeface="Arial"/>
              </a:rPr>
              <a:t>= 0.224911</a:t>
            </a:r>
            <a:endParaRPr kumimoji="0" sz="1700" dirty="0">
              <a:solidFill>
                <a:prstClr val="black"/>
              </a:solidFill>
              <a:latin typeface="Arial"/>
            </a:endParaRPr>
          </a:p>
          <a:p>
            <a:pPr algn="l" defTabSz="868872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kumimoji="0" lang="en-US" sz="1700" dirty="0">
                <a:solidFill>
                  <a:prstClr val="black"/>
                </a:solidFill>
                <a:latin typeface="Arial"/>
              </a:rPr>
              <a:t>Gamma' </a:t>
            </a:r>
            <a:r>
              <a:rPr kumimoji="0" lang="en-US" sz="1700" dirty="0" smtClean="0">
                <a:solidFill>
                  <a:prstClr val="black"/>
                </a:solidFill>
                <a:latin typeface="Arial"/>
              </a:rPr>
              <a:t>= </a:t>
            </a:r>
            <a:r>
              <a:rPr kumimoji="0" lang="en-US" sz="1700" dirty="0">
                <a:solidFill>
                  <a:prstClr val="black"/>
                </a:solidFill>
                <a:latin typeface="Arial"/>
              </a:rPr>
              <a:t>0.311286</a:t>
            </a:r>
            <a:endParaRPr kumimoji="0" sz="17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CustomShape 6"/>
          <p:cNvSpPr/>
          <p:nvPr/>
        </p:nvSpPr>
        <p:spPr>
          <a:xfrm>
            <a:off x="6717624" y="5229318"/>
            <a:ext cx="2121576" cy="1412782"/>
          </a:xfrm>
          <a:prstGeom prst="rect">
            <a:avLst/>
          </a:prstGeom>
          <a:noFill/>
          <a:ln>
            <a:noFill/>
          </a:ln>
        </p:spPr>
        <p:txBody>
          <a:bodyPr wrap="none" lIns="85519" tIns="42760" rIns="85519" bIns="42760"/>
          <a:lstStyle/>
          <a:p>
            <a:pPr defTabSz="868872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kumimoji="0" lang="en-US" sz="1700" b="1" dirty="0" smtClean="0">
                <a:solidFill>
                  <a:prstClr val="black"/>
                </a:solidFill>
                <a:latin typeface="Arial"/>
              </a:rPr>
              <a:t>Previous</a:t>
            </a:r>
            <a:endParaRPr kumimoji="0" sz="1700" b="1" dirty="0" smtClean="0">
              <a:solidFill>
                <a:prstClr val="black"/>
              </a:solidFill>
              <a:latin typeface="Arial"/>
            </a:endParaRPr>
          </a:p>
          <a:p>
            <a:pPr algn="l" defTabSz="868872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kumimoji="0" lang="en-US" sz="1700" dirty="0" smtClean="0">
                <a:solidFill>
                  <a:prstClr val="black"/>
                </a:solidFill>
                <a:latin typeface="Arial"/>
              </a:rPr>
              <a:t>Alpha	= 2.302731</a:t>
            </a:r>
            <a:endParaRPr kumimoji="0" sz="1700" dirty="0" smtClean="0">
              <a:solidFill>
                <a:prstClr val="black"/>
              </a:solidFill>
              <a:latin typeface="Arial"/>
            </a:endParaRPr>
          </a:p>
          <a:p>
            <a:pPr algn="l" defTabSz="868872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kumimoji="0" lang="en-US" sz="1700" dirty="0" smtClean="0">
                <a:solidFill>
                  <a:prstClr val="black"/>
                </a:solidFill>
                <a:latin typeface="Arial"/>
              </a:rPr>
              <a:t>Epsilon</a:t>
            </a:r>
            <a:r>
              <a:rPr kumimoji="0" lang="en-US" sz="1700" dirty="0">
                <a:solidFill>
                  <a:prstClr val="black"/>
                </a:solidFill>
                <a:latin typeface="Arial"/>
              </a:rPr>
              <a:t>	= 0.938761</a:t>
            </a:r>
            <a:endParaRPr kumimoji="0" sz="1700" dirty="0">
              <a:solidFill>
                <a:prstClr val="black"/>
              </a:solidFill>
              <a:latin typeface="Arial"/>
            </a:endParaRPr>
          </a:p>
          <a:p>
            <a:pPr algn="l" defTabSz="868872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kumimoji="0" lang="en-US" sz="1700" dirty="0">
                <a:solidFill>
                  <a:prstClr val="black"/>
                </a:solidFill>
                <a:latin typeface="Arial"/>
              </a:rPr>
              <a:t>Gamma	= 0.279533</a:t>
            </a:r>
            <a:endParaRPr kumimoji="0" sz="1700" dirty="0">
              <a:solidFill>
                <a:prstClr val="black"/>
              </a:solidFill>
              <a:latin typeface="Arial"/>
            </a:endParaRPr>
          </a:p>
          <a:p>
            <a:pPr algn="l" defTabSz="868872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kumimoji="0" lang="en-US" sz="1700" dirty="0">
                <a:solidFill>
                  <a:prstClr val="black"/>
                </a:solidFill>
                <a:latin typeface="Arial"/>
              </a:rPr>
              <a:t>Gamma'	= 0.432957</a:t>
            </a:r>
            <a:endParaRPr kumimoji="0" sz="1700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1" name="11 Conector recto de flecha"/>
          <p:cNvCxnSpPr/>
          <p:nvPr/>
        </p:nvCxnSpPr>
        <p:spPr>
          <a:xfrm>
            <a:off x="3722193" y="6056202"/>
            <a:ext cx="2589707" cy="169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stomShape 7"/>
          <p:cNvSpPr/>
          <p:nvPr/>
        </p:nvSpPr>
        <p:spPr>
          <a:xfrm>
            <a:off x="4253056" y="5655232"/>
            <a:ext cx="1559391" cy="313849"/>
          </a:xfrm>
          <a:prstGeom prst="rect">
            <a:avLst/>
          </a:prstGeom>
          <a:noFill/>
          <a:ln>
            <a:noFill/>
          </a:ln>
        </p:spPr>
        <p:txBody>
          <a:bodyPr wrap="none" lIns="85519" tIns="42760" rIns="85519" bIns="42760"/>
          <a:lstStyle/>
          <a:p>
            <a:pPr algn="l" defTabSz="86887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700" dirty="0" smtClean="0">
                <a:solidFill>
                  <a:prstClr val="black"/>
                </a:solidFill>
                <a:latin typeface="Arial"/>
              </a:rPr>
              <a:t>Small changes</a:t>
            </a:r>
            <a:endParaRPr kumimoji="0" sz="17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667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11"/>
          <p:cNvSpPr>
            <a:spLocks noChangeArrowheads="1"/>
          </p:cNvSpPr>
          <p:nvPr/>
        </p:nvSpPr>
        <p:spPr bwMode="auto">
          <a:xfrm>
            <a:off x="468320" y="115888"/>
            <a:ext cx="7507287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n-US" sz="2400" b="1" dirty="0" smtClean="0">
                <a:solidFill>
                  <a:srgbClr val="FFFFFF"/>
                </a:solidFill>
                <a:latin typeface="Trebuchet MS"/>
              </a:rPr>
              <a:t>Ensemble methods</a:t>
            </a:r>
            <a:endParaRPr kumimoji="0" lang="en-US" sz="2400" b="1" dirty="0">
              <a:solidFill>
                <a:srgbClr val="FFFFFF"/>
              </a:solidFill>
              <a:latin typeface="Trebuchet MS"/>
            </a:endParaRPr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72" y="1675637"/>
            <a:ext cx="8090464" cy="454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13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3850" y="1349843"/>
            <a:ext cx="8818563" cy="45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1240" rIns="0" bIns="0"/>
          <a:lstStyle>
            <a:lvl1pPr marL="342900" indent="-341313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3000"/>
              </a:lnSpc>
              <a:spcBef>
                <a:spcPts val="600"/>
              </a:spcBef>
              <a:buClrTx/>
              <a:buFontTx/>
              <a:buNone/>
            </a:pPr>
            <a:r>
              <a:rPr lang="ca-ES" dirty="0" err="1" smtClean="0">
                <a:solidFill>
                  <a:srgbClr val="000000"/>
                </a:solidFill>
                <a:latin typeface="Arial" charset="0"/>
              </a:rPr>
              <a:t>Convection</a:t>
            </a:r>
            <a:r>
              <a:rPr lang="ca-ES" dirty="0" err="1">
                <a:solidFill>
                  <a:srgbClr val="000000"/>
                </a:solidFill>
                <a:latin typeface="Arial" charset="0"/>
              </a:rPr>
              <a:t>-</a:t>
            </a:r>
            <a:r>
              <a:rPr lang="ca-ES" dirty="0" err="1" smtClean="0">
                <a:solidFill>
                  <a:srgbClr val="000000"/>
                </a:solidFill>
                <a:latin typeface="Arial" charset="0"/>
              </a:rPr>
              <a:t>diffusion</a:t>
            </a:r>
            <a:r>
              <a:rPr lang="ca-ES" dirty="0" err="1">
                <a:solidFill>
                  <a:srgbClr val="000000"/>
                </a:solidFill>
                <a:latin typeface="Arial" charset="0"/>
              </a:rPr>
              <a:t>-</a:t>
            </a:r>
            <a:r>
              <a:rPr lang="ca-ES" dirty="0" err="1" smtClean="0">
                <a:solidFill>
                  <a:srgbClr val="000000"/>
                </a:solidFill>
                <a:latin typeface="Arial" charset="0"/>
              </a:rPr>
              <a:t>reaction</a:t>
            </a:r>
            <a:r>
              <a:rPr lang="ca-ES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a-ES" dirty="0" err="1" smtClean="0">
                <a:solidFill>
                  <a:srgbClr val="000000"/>
                </a:solidFill>
                <a:latin typeface="Arial" charset="0"/>
              </a:rPr>
              <a:t>equation</a:t>
            </a:r>
            <a:endParaRPr lang="ca-ES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535336" y="2035356"/>
            <a:ext cx="6761162" cy="1033463"/>
            <a:chOff x="657" y="1056"/>
            <a:chExt cx="4259" cy="651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1056"/>
              <a:ext cx="4259" cy="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657" y="1056"/>
              <a:ext cx="4259" cy="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10" name="AutoShape 7"/>
          <p:cNvSpPr>
            <a:spLocks/>
          </p:cNvSpPr>
          <p:nvPr/>
        </p:nvSpPr>
        <p:spPr bwMode="auto">
          <a:xfrm rot="5400000">
            <a:off x="2104269" y="1757544"/>
            <a:ext cx="287338" cy="1223962"/>
          </a:xfrm>
          <a:prstGeom prst="leftBrace">
            <a:avLst>
              <a:gd name="adj1" fmla="val 35497"/>
              <a:gd name="adj2" fmla="val 50093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1" name="AutoShape 8"/>
          <p:cNvSpPr>
            <a:spLocks/>
          </p:cNvSpPr>
          <p:nvPr/>
        </p:nvSpPr>
        <p:spPr bwMode="auto">
          <a:xfrm rot="5400000">
            <a:off x="4172782" y="1325743"/>
            <a:ext cx="215900" cy="2016125"/>
          </a:xfrm>
          <a:prstGeom prst="leftBrace">
            <a:avLst>
              <a:gd name="adj1" fmla="val 77819"/>
              <a:gd name="adj2" fmla="val 50093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2" name="AutoShape 9"/>
          <p:cNvSpPr>
            <a:spLocks/>
          </p:cNvSpPr>
          <p:nvPr/>
        </p:nvSpPr>
        <p:spPr bwMode="auto">
          <a:xfrm rot="5400000">
            <a:off x="6728657" y="1865493"/>
            <a:ext cx="215900" cy="936625"/>
          </a:xfrm>
          <a:prstGeom prst="leftBrace">
            <a:avLst>
              <a:gd name="adj1" fmla="val 36152"/>
              <a:gd name="adj2" fmla="val 50093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188790" y="1790881"/>
            <a:ext cx="2127378" cy="4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sz="2100" dirty="0" smtClean="0">
                <a:solidFill>
                  <a:srgbClr val="800000"/>
                </a:solidFill>
                <a:latin typeface="Arial" charset="0"/>
              </a:rPr>
              <a:t>Convective term</a:t>
            </a:r>
            <a:endParaRPr lang="en-GB" sz="2100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363879" y="1771831"/>
            <a:ext cx="1822964" cy="4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sz="2100" dirty="0" smtClean="0">
                <a:solidFill>
                  <a:srgbClr val="0000FF"/>
                </a:solidFill>
                <a:latin typeface="Arial" charset="0"/>
              </a:rPr>
              <a:t>Diffusive term</a:t>
            </a:r>
            <a:endParaRPr lang="en-GB" sz="21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916092" y="1771831"/>
            <a:ext cx="1842951" cy="4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sz="2100" dirty="0" smtClean="0">
                <a:solidFill>
                  <a:srgbClr val="FF6600"/>
                </a:solidFill>
                <a:latin typeface="Arial" charset="0"/>
              </a:rPr>
              <a:t>Reactive term</a:t>
            </a:r>
            <a:endParaRPr lang="en-GB" sz="2100" dirty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16" name="AutoShape 13"/>
          <p:cNvSpPr>
            <a:spLocks/>
          </p:cNvSpPr>
          <p:nvPr/>
        </p:nvSpPr>
        <p:spPr bwMode="auto">
          <a:xfrm rot="16200000">
            <a:off x="5727196" y="2595362"/>
            <a:ext cx="287338" cy="576263"/>
          </a:xfrm>
          <a:prstGeom prst="leftBrace">
            <a:avLst>
              <a:gd name="adj1" fmla="val 16713"/>
              <a:gd name="adj2" fmla="val 50093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4935156" y="2967023"/>
            <a:ext cx="1942625" cy="4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sz="2100" dirty="0" err="1" smtClean="0">
                <a:solidFill>
                  <a:srgbClr val="008000"/>
                </a:solidFill>
                <a:latin typeface="Arial" charset="0"/>
              </a:rPr>
              <a:t>Emissión</a:t>
            </a:r>
            <a:r>
              <a:rPr lang="en-GB" sz="21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GB" sz="2100" dirty="0" smtClean="0">
                <a:solidFill>
                  <a:srgbClr val="008000"/>
                </a:solidFill>
                <a:latin typeface="Arial" charset="0"/>
              </a:rPr>
              <a:t>term</a:t>
            </a:r>
            <a:endParaRPr lang="en-GB" sz="2100" dirty="0">
              <a:solidFill>
                <a:srgbClr val="008000"/>
              </a:solidFill>
              <a:latin typeface="Arial" charset="0"/>
            </a:endParaRPr>
          </a:p>
        </p:txBody>
      </p:sp>
      <p:grpSp>
        <p:nvGrpSpPr>
          <p:cNvPr id="18" name="Group 15"/>
          <p:cNvGrpSpPr>
            <a:grpSpLocks/>
          </p:cNvGrpSpPr>
          <p:nvPr/>
        </p:nvGrpSpPr>
        <p:grpSpPr bwMode="auto">
          <a:xfrm>
            <a:off x="2592800" y="3475595"/>
            <a:ext cx="5548367" cy="1298575"/>
            <a:chOff x="1156" y="1841"/>
            <a:chExt cx="3581" cy="818"/>
          </a:xfrm>
        </p:grpSpPr>
        <p:pic>
          <p:nvPicPr>
            <p:cNvPr id="19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1841"/>
              <a:ext cx="3581" cy="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1156" y="1841"/>
              <a:ext cx="3581" cy="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pic>
        <p:nvPicPr>
          <p:cNvPr id="21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617" y="4761291"/>
            <a:ext cx="2087563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5048718" y="5223876"/>
            <a:ext cx="2968735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buClrTx/>
              <a:buFontTx/>
              <a:buNone/>
            </a:pPr>
            <a:r>
              <a:rPr lang="en-GB" sz="2100" b="1" dirty="0">
                <a:solidFill>
                  <a:srgbClr val="000000"/>
                </a:solidFill>
                <a:latin typeface="Arial" charset="0"/>
              </a:rPr>
              <a:t>K</a:t>
            </a:r>
            <a:r>
              <a:rPr lang="en-GB" sz="21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2100" dirty="0" smtClean="0">
                <a:solidFill>
                  <a:srgbClr val="000000"/>
                </a:solidFill>
                <a:latin typeface="Arial" charset="0"/>
              </a:rPr>
              <a:t>= diffusion matrix</a:t>
            </a:r>
            <a:endParaRPr lang="en-GB" sz="2100" dirty="0">
              <a:solidFill>
                <a:srgbClr val="000000"/>
              </a:solidFill>
              <a:latin typeface="Arial" charset="0"/>
            </a:endParaRPr>
          </a:p>
          <a:p>
            <a:pPr algn="l">
              <a:buClrTx/>
              <a:buFontTx/>
              <a:buNone/>
            </a:pPr>
            <a:r>
              <a:rPr lang="en-GB" sz="2100" b="1" dirty="0">
                <a:solidFill>
                  <a:srgbClr val="000000"/>
                </a:solidFill>
                <a:latin typeface="Arial" charset="0"/>
              </a:rPr>
              <a:t>e</a:t>
            </a:r>
            <a:r>
              <a:rPr lang="en-GB" sz="2100" dirty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GB" sz="2100" dirty="0" err="1">
                <a:solidFill>
                  <a:srgbClr val="000000"/>
                </a:solidFill>
                <a:latin typeface="Arial" charset="0"/>
              </a:rPr>
              <a:t>emissión</a:t>
            </a:r>
            <a:endParaRPr lang="en-GB" sz="2100" dirty="0">
              <a:solidFill>
                <a:srgbClr val="000000"/>
              </a:solidFill>
              <a:latin typeface="Arial" charset="0"/>
            </a:endParaRPr>
          </a:p>
          <a:p>
            <a:pPr algn="l">
              <a:buClrTx/>
              <a:buFontTx/>
              <a:buNone/>
            </a:pPr>
            <a:r>
              <a:rPr lang="en-GB" sz="2100" b="1" dirty="0">
                <a:solidFill>
                  <a:srgbClr val="000000"/>
                </a:solidFill>
                <a:latin typeface="Arial" charset="0"/>
              </a:rPr>
              <a:t>s(c)</a:t>
            </a:r>
            <a:r>
              <a:rPr lang="en-GB" sz="2100" dirty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GB" sz="2100" dirty="0" smtClean="0">
                <a:solidFill>
                  <a:srgbClr val="000000"/>
                </a:solidFill>
                <a:latin typeface="Arial" charset="0"/>
              </a:rPr>
              <a:t>reactive term</a:t>
            </a:r>
            <a:endParaRPr lang="en-GB" sz="2100" dirty="0">
              <a:solidFill>
                <a:srgbClr val="000000"/>
              </a:solidFill>
              <a:latin typeface="Arial" charset="0"/>
            </a:endParaRPr>
          </a:p>
          <a:p>
            <a:pPr algn="l">
              <a:buClrTx/>
              <a:buFontTx/>
              <a:buNone/>
            </a:pPr>
            <a:r>
              <a:rPr lang="en-GB" sz="2100" b="1" dirty="0" err="1">
                <a:solidFill>
                  <a:srgbClr val="000000"/>
                </a:solidFill>
                <a:latin typeface="Arial" charset="0"/>
              </a:rPr>
              <a:t>V</a:t>
            </a:r>
            <a:r>
              <a:rPr lang="en-GB" sz="2100" baseline="30000" dirty="0" err="1">
                <a:solidFill>
                  <a:srgbClr val="000000"/>
                </a:solidFill>
                <a:latin typeface="Arial" charset="0"/>
              </a:rPr>
              <a:t>d</a:t>
            </a:r>
            <a:r>
              <a:rPr lang="en-GB" sz="2100" dirty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GB" sz="2100" dirty="0" smtClean="0">
                <a:solidFill>
                  <a:srgbClr val="000000"/>
                </a:solidFill>
                <a:latin typeface="Arial" charset="0"/>
              </a:rPr>
              <a:t>deposition velocity</a:t>
            </a:r>
            <a:endParaRPr lang="en-GB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1124197" y="5230226"/>
            <a:ext cx="3247989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buClrTx/>
              <a:buFontTx/>
              <a:buNone/>
            </a:pPr>
            <a:r>
              <a:rPr lang="en-GB" sz="2100" b="1" dirty="0">
                <a:solidFill>
                  <a:srgbClr val="000000"/>
                </a:solidFill>
                <a:latin typeface="Arial" charset="0"/>
              </a:rPr>
              <a:t>c</a:t>
            </a:r>
            <a:r>
              <a:rPr lang="en-GB" sz="2100" dirty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GB" sz="2100" dirty="0" smtClean="0">
                <a:solidFill>
                  <a:srgbClr val="000000"/>
                </a:solidFill>
                <a:latin typeface="Arial" charset="0"/>
              </a:rPr>
              <a:t>concentration</a:t>
            </a:r>
            <a:endParaRPr lang="en-GB" sz="2100" dirty="0">
              <a:solidFill>
                <a:srgbClr val="000000"/>
              </a:solidFill>
              <a:latin typeface="Arial" charset="0"/>
            </a:endParaRPr>
          </a:p>
          <a:p>
            <a:pPr algn="l">
              <a:buClrTx/>
              <a:buFontTx/>
              <a:buNone/>
            </a:pPr>
            <a:r>
              <a:rPr lang="en-GB" sz="2100" b="1" dirty="0" err="1">
                <a:solidFill>
                  <a:srgbClr val="000000"/>
                </a:solidFill>
                <a:latin typeface="Arial" charset="0"/>
              </a:rPr>
              <a:t>c</a:t>
            </a:r>
            <a:r>
              <a:rPr lang="en-GB" sz="2100" baseline="33000" dirty="0" err="1">
                <a:solidFill>
                  <a:srgbClr val="000000"/>
                </a:solidFill>
                <a:latin typeface="Arial" charset="0"/>
              </a:rPr>
              <a:t>emi</a:t>
            </a:r>
            <a:r>
              <a:rPr lang="en-GB" sz="2100" dirty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GB" sz="2100" dirty="0" smtClean="0">
                <a:solidFill>
                  <a:srgbClr val="000000"/>
                </a:solidFill>
                <a:latin typeface="Arial" charset="0"/>
              </a:rPr>
              <a:t>stack concentration</a:t>
            </a:r>
          </a:p>
          <a:p>
            <a:pPr algn="l">
              <a:buClrTx/>
              <a:buFontTx/>
              <a:buNone/>
            </a:pPr>
            <a:r>
              <a:rPr lang="en-GB" sz="2100" b="1" dirty="0" err="1" smtClean="0">
                <a:solidFill>
                  <a:srgbClr val="000000"/>
                </a:solidFill>
                <a:latin typeface="Arial" charset="0"/>
              </a:rPr>
              <a:t>c</a:t>
            </a:r>
            <a:r>
              <a:rPr lang="en-GB" sz="2100" baseline="33000" dirty="0" err="1" smtClean="0">
                <a:solidFill>
                  <a:srgbClr val="000000"/>
                </a:solidFill>
                <a:latin typeface="Arial" charset="0"/>
              </a:rPr>
              <a:t>ini</a:t>
            </a:r>
            <a:r>
              <a:rPr lang="en-GB" sz="21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2100" dirty="0">
                <a:solidFill>
                  <a:srgbClr val="000000"/>
                </a:solidFill>
                <a:latin typeface="Arial" charset="0"/>
              </a:rPr>
              <a:t>= </a:t>
            </a:r>
            <a:r>
              <a:rPr lang="en-GB" sz="2100" dirty="0" smtClean="0">
                <a:solidFill>
                  <a:srgbClr val="000000"/>
                </a:solidFill>
                <a:latin typeface="Arial" charset="0"/>
              </a:rPr>
              <a:t>initial concentration</a:t>
            </a:r>
          </a:p>
          <a:p>
            <a:pPr algn="l">
              <a:buClrTx/>
              <a:buFontTx/>
              <a:buNone/>
            </a:pPr>
            <a:r>
              <a:rPr lang="en-GB" sz="2100" b="1" dirty="0" smtClean="0">
                <a:solidFill>
                  <a:srgbClr val="000000"/>
                </a:solidFill>
                <a:latin typeface="Arial" charset="0"/>
              </a:rPr>
              <a:t>u</a:t>
            </a:r>
            <a:r>
              <a:rPr lang="en-GB" sz="21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2100" dirty="0">
                <a:solidFill>
                  <a:srgbClr val="000000"/>
                </a:solidFill>
                <a:latin typeface="Arial" charset="0"/>
              </a:rPr>
              <a:t>= </a:t>
            </a:r>
            <a:r>
              <a:rPr lang="en-GB" sz="2100" dirty="0" smtClean="0">
                <a:solidFill>
                  <a:srgbClr val="000000"/>
                </a:solidFill>
                <a:latin typeface="Arial" charset="0"/>
              </a:rPr>
              <a:t>wind velocity</a:t>
            </a:r>
            <a:endParaRPr lang="en-GB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92630" y="3757569"/>
            <a:ext cx="1621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 smtClean="0">
                <a:solidFill>
                  <a:schemeClr val="tx1"/>
                </a:solidFill>
              </a:rPr>
              <a:t>Boundary</a:t>
            </a:r>
            <a:r>
              <a:rPr lang="es-ES" sz="24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es-ES" sz="2400" b="1" dirty="0" err="1" smtClean="0">
                <a:solidFill>
                  <a:schemeClr val="tx1"/>
                </a:solidFill>
              </a:rPr>
              <a:t>Conditions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35278" y="4686173"/>
            <a:ext cx="2592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 smtClean="0">
                <a:solidFill>
                  <a:schemeClr val="tx1"/>
                </a:solidFill>
              </a:rPr>
              <a:t>Initial</a:t>
            </a:r>
            <a:r>
              <a:rPr lang="es-ES" sz="2400" b="1" dirty="0" smtClean="0">
                <a:solidFill>
                  <a:schemeClr val="tx1"/>
                </a:solidFill>
              </a:rPr>
              <a:t> </a:t>
            </a:r>
            <a:r>
              <a:rPr lang="es-ES" sz="2400" b="1" dirty="0" err="1" smtClean="0">
                <a:solidFill>
                  <a:schemeClr val="tx1"/>
                </a:solidFill>
              </a:rPr>
              <a:t>Condition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8149988" y="2346276"/>
            <a:ext cx="746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000000"/>
                </a:solidFill>
              </a:rPr>
              <a:t>in </a:t>
            </a:r>
            <a:r>
              <a:rPr lang="es-ES" sz="2400" dirty="0" err="1" smtClean="0">
                <a:solidFill>
                  <a:srgbClr val="000000"/>
                </a:solidFill>
              </a:rPr>
              <a:t>Ω</a:t>
            </a:r>
            <a:endParaRPr lang="es-ES" sz="2400" dirty="0">
              <a:solidFill>
                <a:srgbClr val="000000"/>
              </a:solidFill>
            </a:endParaRPr>
          </a:p>
        </p:txBody>
      </p:sp>
      <p:sp>
        <p:nvSpPr>
          <p:cNvPr id="27" name="Rectangle 28"/>
          <p:cNvSpPr>
            <a:spLocks noGrp="1" noChangeArrowheads="1"/>
          </p:cNvSpPr>
          <p:nvPr>
            <p:ph type="title"/>
          </p:nvPr>
        </p:nvSpPr>
        <p:spPr>
          <a:xfrm>
            <a:off x="133192" y="0"/>
            <a:ext cx="3747191" cy="917340"/>
          </a:xfrm>
          <a:noFill/>
          <a:ln/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9C9CDF"/>
                </a:solidFill>
              </a:rPr>
              <a:t>Wind Field Modeling</a:t>
            </a:r>
            <a:r>
              <a:rPr lang="en-US" dirty="0">
                <a:solidFill>
                  <a:srgbClr val="9C9CDF"/>
                </a:solidFill>
              </a:rPr>
              <a:t/>
            </a:r>
            <a:br>
              <a:rPr lang="en-US" dirty="0">
                <a:solidFill>
                  <a:srgbClr val="9C9CDF"/>
                </a:solidFill>
              </a:rPr>
            </a:br>
            <a:r>
              <a:rPr lang="en-US" sz="1800" kern="12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Air Quality Modeling</a:t>
            </a:r>
            <a:endParaRPr lang="en-US" sz="1800" kern="1200" dirty="0">
              <a:solidFill>
                <a:schemeClr val="accent6">
                  <a:lumMod val="20000"/>
                  <a:lumOff val="80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5238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302871" y="549614"/>
            <a:ext cx="4957662" cy="30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CFFCC"/>
                </a:solidFill>
                <a:latin typeface="Arial" charset="0"/>
              </a:rPr>
              <a:t>Key of the method: SUS of tetrahedral meshes</a:t>
            </a:r>
          </a:p>
        </p:txBody>
      </p:sp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302876" y="44790"/>
            <a:ext cx="7777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n-US" sz="2400" b="1" dirty="0" err="1">
                <a:solidFill>
                  <a:srgbClr val="21FF85"/>
                </a:solidFill>
                <a:latin typeface="Trebuchet MS" pitchFamily="34" charset="0"/>
              </a:rPr>
              <a:t>Meccano</a:t>
            </a:r>
            <a:r>
              <a:rPr kumimoji="0" lang="en-US" sz="2400" b="1" dirty="0">
                <a:solidFill>
                  <a:srgbClr val="21FF85"/>
                </a:solidFill>
                <a:latin typeface="Trebuchet MS" pitchFamily="34" charset="0"/>
              </a:rPr>
              <a:t> </a:t>
            </a:r>
            <a:r>
              <a:rPr kumimoji="0" lang="en-US" sz="2400" b="1" dirty="0" smtClean="0">
                <a:solidFill>
                  <a:srgbClr val="21FF85"/>
                </a:solidFill>
                <a:latin typeface="Trebuchet MS" pitchFamily="34" charset="0"/>
              </a:rPr>
              <a:t>Method </a:t>
            </a:r>
            <a:endParaRPr kumimoji="0" lang="en-US" sz="2400" b="1" dirty="0">
              <a:solidFill>
                <a:srgbClr val="21FF85"/>
              </a:solidFill>
              <a:latin typeface="Trebuchet MS" pitchFamily="34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416" y="2021617"/>
            <a:ext cx="2500313" cy="312896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5752" y="1972584"/>
            <a:ext cx="3467100" cy="35210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21" name="20 CuadroTexto"/>
          <p:cNvSpPr txBox="1"/>
          <p:nvPr/>
        </p:nvSpPr>
        <p:spPr>
          <a:xfrm>
            <a:off x="269074" y="5552169"/>
            <a:ext cx="2166953" cy="523190"/>
          </a:xfrm>
          <a:prstGeom prst="rect">
            <a:avLst/>
          </a:prstGeom>
          <a:noFill/>
        </p:spPr>
        <p:txBody>
          <a:bodyPr wrap="square" lIns="91393" tIns="45697" rIns="91393" bIns="45697" rtlCol="0">
            <a:spAutoFit/>
          </a:bodyPr>
          <a:lstStyle/>
          <a:p>
            <a:pPr eaLnBrk="1" hangingPunct="1"/>
            <a:r>
              <a:rPr kumimoji="0" lang="en-US" sz="1400" dirty="0" smtClean="0">
                <a:solidFill>
                  <a:srgbClr val="000000"/>
                </a:solidFill>
                <a:latin typeface="Arial" charset="0"/>
              </a:rPr>
              <a:t>Parameter space (meccano mesh)</a:t>
            </a:r>
            <a:endParaRPr kumimoji="0" lang="es-E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6940668" y="5590322"/>
            <a:ext cx="2321735" cy="538563"/>
          </a:xfrm>
          <a:prstGeom prst="rect">
            <a:avLst/>
          </a:prstGeom>
          <a:noFill/>
        </p:spPr>
        <p:txBody>
          <a:bodyPr wrap="square" lIns="91393" tIns="45697" rIns="91393" bIns="45697" rtlCol="0">
            <a:spAutoFit/>
          </a:bodyPr>
          <a:lstStyle/>
          <a:p>
            <a:pPr eaLnBrk="1" hangingPunct="1"/>
            <a:r>
              <a:rPr kumimoji="0" lang="en-US" sz="1400" dirty="0" smtClean="0">
                <a:solidFill>
                  <a:srgbClr val="000000"/>
                </a:solidFill>
                <a:latin typeface="Arial" charset="0"/>
              </a:rPr>
              <a:t>Physical space</a:t>
            </a:r>
          </a:p>
          <a:p>
            <a:pPr eaLnBrk="1" hangingPunct="1"/>
            <a:r>
              <a:rPr kumimoji="0" lang="en-US" sz="1400" dirty="0" smtClean="0">
                <a:solidFill>
                  <a:srgbClr val="000000"/>
                </a:solidFill>
                <a:latin typeface="Arial" charset="0"/>
              </a:rPr>
              <a:t>(optimized mesh)</a:t>
            </a:r>
            <a:endParaRPr kumimoji="0" lang="es-ES" sz="1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3076" y="1965356"/>
            <a:ext cx="3438369" cy="349016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28" name="27 CuadroTexto"/>
          <p:cNvSpPr txBox="1"/>
          <p:nvPr/>
        </p:nvSpPr>
        <p:spPr>
          <a:xfrm>
            <a:off x="3422956" y="5540332"/>
            <a:ext cx="2321735" cy="538563"/>
          </a:xfrm>
          <a:prstGeom prst="rect">
            <a:avLst/>
          </a:prstGeom>
          <a:noFill/>
        </p:spPr>
        <p:txBody>
          <a:bodyPr wrap="square" lIns="91393" tIns="45697" rIns="91393" bIns="45697" rtlCol="0">
            <a:spAutoFit/>
          </a:bodyPr>
          <a:lstStyle/>
          <a:p>
            <a:pPr eaLnBrk="1" hangingPunct="1"/>
            <a:r>
              <a:rPr kumimoji="0" lang="en-US" sz="1400" dirty="0" smtClean="0">
                <a:solidFill>
                  <a:srgbClr val="000000"/>
                </a:solidFill>
                <a:latin typeface="Arial" charset="0"/>
              </a:rPr>
              <a:t>Physical space</a:t>
            </a:r>
          </a:p>
          <a:p>
            <a:pPr eaLnBrk="1" hangingPunct="1"/>
            <a:r>
              <a:rPr kumimoji="0" lang="en-US" sz="1400" dirty="0" smtClean="0">
                <a:solidFill>
                  <a:srgbClr val="000000"/>
                </a:solidFill>
                <a:latin typeface="Arial" charset="0"/>
              </a:rPr>
              <a:t>(tangled mesh)</a:t>
            </a:r>
            <a:endParaRPr kumimoji="0" lang="es-ES" sz="14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9" name="41 Conector recto de flecha"/>
          <p:cNvCxnSpPr>
            <a:cxnSpLocks noChangeShapeType="1"/>
          </p:cNvCxnSpPr>
          <p:nvPr/>
        </p:nvCxnSpPr>
        <p:spPr bwMode="auto">
          <a:xfrm>
            <a:off x="5274257" y="3750260"/>
            <a:ext cx="1382564" cy="21947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/>
            <a:tailEnd type="arrow" w="med" len="med"/>
          </a:ln>
        </p:spPr>
      </p:cxnSp>
      <p:sp>
        <p:nvSpPr>
          <p:cNvPr id="31" name="48 Rectángulo"/>
          <p:cNvSpPr>
            <a:spLocks noChangeArrowheads="1"/>
          </p:cNvSpPr>
          <p:nvPr/>
        </p:nvSpPr>
        <p:spPr bwMode="auto">
          <a:xfrm>
            <a:off x="5328871" y="3500943"/>
            <a:ext cx="1035766" cy="26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>
            <a:spAutoFit/>
          </a:bodyPr>
          <a:lstStyle/>
          <a:p>
            <a:r>
              <a:rPr lang="en-US" sz="1100" b="1" dirty="0">
                <a:solidFill>
                  <a:srgbClr val="92D050"/>
                </a:solidFill>
                <a:latin typeface="Arial" charset="0"/>
                <a:cs typeface="Arial" charset="0"/>
                <a:sym typeface="Symbol" pitchFamily="18" charset="2"/>
              </a:rPr>
              <a:t>Optimization</a:t>
            </a:r>
            <a:endParaRPr lang="es-ES" sz="11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981519" y="1435363"/>
            <a:ext cx="7980068" cy="30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1" rIns="91423" bIns="45711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b="1" dirty="0" smtClean="0">
                <a:solidFill>
                  <a:srgbClr val="000090"/>
                </a:solidFill>
                <a:latin typeface="+mj-lt"/>
              </a:rPr>
              <a:t>From the </a:t>
            </a:r>
            <a:r>
              <a:rPr kumimoji="0" lang="en-US" sz="1800" b="1" i="1" dirty="0" err="1" smtClean="0">
                <a:solidFill>
                  <a:srgbClr val="000090"/>
                </a:solidFill>
                <a:latin typeface="+mj-lt"/>
              </a:rPr>
              <a:t>i-th</a:t>
            </a:r>
            <a:r>
              <a:rPr kumimoji="0" lang="en-US" sz="1800" b="1" dirty="0" smtClean="0">
                <a:solidFill>
                  <a:srgbClr val="000090"/>
                </a:solidFill>
                <a:latin typeface="+mj-lt"/>
              </a:rPr>
              <a:t> solid surface triangulation patch to the </a:t>
            </a:r>
            <a:r>
              <a:rPr kumimoji="0" lang="en-US" sz="1800" b="1" i="1" dirty="0" err="1" smtClean="0">
                <a:solidFill>
                  <a:srgbClr val="000090"/>
                </a:solidFill>
                <a:latin typeface="+mj-lt"/>
              </a:rPr>
              <a:t>i-th</a:t>
            </a:r>
            <a:r>
              <a:rPr kumimoji="0" lang="en-US" sz="1800" b="1" i="1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kumimoji="0" lang="en-US" sz="1800" b="1" dirty="0" smtClean="0">
                <a:solidFill>
                  <a:srgbClr val="000090"/>
                </a:solidFill>
                <a:latin typeface="+mj-lt"/>
              </a:rPr>
              <a:t>meccano face</a:t>
            </a:r>
            <a:endParaRPr kumimoji="0" lang="en-US" sz="1800" b="1" i="1" dirty="0" smtClean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79" name="Rectangle 2"/>
          <p:cNvSpPr>
            <a:spLocks noChangeArrowheads="1"/>
          </p:cNvSpPr>
          <p:nvPr/>
        </p:nvSpPr>
        <p:spPr bwMode="auto">
          <a:xfrm>
            <a:off x="9404350" y="5368925"/>
            <a:ext cx="404813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7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A’</a:t>
            </a:r>
          </a:p>
        </p:txBody>
      </p:sp>
      <p:sp>
        <p:nvSpPr>
          <p:cNvPr id="154" name="Rectangle 2"/>
          <p:cNvSpPr>
            <a:spLocks noChangeArrowheads="1"/>
          </p:cNvSpPr>
          <p:nvPr/>
        </p:nvSpPr>
        <p:spPr bwMode="auto">
          <a:xfrm>
            <a:off x="9371013" y="2425700"/>
            <a:ext cx="415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7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B’</a:t>
            </a:r>
            <a:endParaRPr kumimoji="0" lang="en-US" sz="1800" b="1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155" name="154 Grupo"/>
          <p:cNvGrpSpPr/>
          <p:nvPr/>
        </p:nvGrpSpPr>
        <p:grpSpPr>
          <a:xfrm>
            <a:off x="82550" y="1755775"/>
            <a:ext cx="9518650" cy="4535532"/>
            <a:chOff x="82550" y="1755775"/>
            <a:chExt cx="9518650" cy="4535532"/>
          </a:xfrm>
        </p:grpSpPr>
        <p:sp>
          <p:nvSpPr>
            <p:cNvPr id="156" name="18 Rectángulo"/>
            <p:cNvSpPr>
              <a:spLocks noChangeArrowheads="1"/>
            </p:cNvSpPr>
            <p:nvPr/>
          </p:nvSpPr>
          <p:spPr bwMode="auto">
            <a:xfrm>
              <a:off x="6184900" y="2790825"/>
              <a:ext cx="3355975" cy="2359025"/>
            </a:xfrm>
            <a:prstGeom prst="rect">
              <a:avLst/>
            </a:prstGeom>
            <a:solidFill>
              <a:srgbClr val="BBE0E3"/>
            </a:solidFill>
            <a:ln w="15875" algn="ctr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Rectangle 2"/>
            <p:cNvSpPr>
              <a:spLocks noChangeArrowheads="1"/>
            </p:cNvSpPr>
            <p:nvPr/>
          </p:nvSpPr>
          <p:spPr bwMode="auto">
            <a:xfrm>
              <a:off x="1041400" y="5934075"/>
              <a:ext cx="1806371" cy="300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kumimoji="0"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rPr>
                <a:t>Physical Space</a:t>
              </a:r>
              <a:endParaRPr kumimoji="0" lang="en-US" sz="1800" i="1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158" name="Rectangle 2"/>
            <p:cNvSpPr>
              <a:spLocks noChangeArrowheads="1"/>
            </p:cNvSpPr>
            <p:nvPr/>
          </p:nvSpPr>
          <p:spPr bwMode="auto">
            <a:xfrm>
              <a:off x="6897688" y="5991225"/>
              <a:ext cx="2062789" cy="300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kumimoji="0" lang="en-US" sz="1800" dirty="0">
                  <a:solidFill>
                    <a:srgbClr val="404040"/>
                  </a:solidFill>
                  <a:latin typeface="Arial" charset="0"/>
                </a:rPr>
                <a:t>Parametric Space</a:t>
              </a:r>
              <a:endParaRPr kumimoji="0" lang="en-US" sz="1800" i="1" dirty="0">
                <a:solidFill>
                  <a:srgbClr val="404040"/>
                </a:solidFill>
                <a:latin typeface="Arial" charset="0"/>
              </a:endParaRPr>
            </a:p>
          </p:txBody>
        </p:sp>
        <p:sp>
          <p:nvSpPr>
            <p:cNvPr id="159" name="158 Forma libre"/>
            <p:cNvSpPr/>
            <p:nvPr/>
          </p:nvSpPr>
          <p:spPr bwMode="auto">
            <a:xfrm>
              <a:off x="227013" y="2063750"/>
              <a:ext cx="3717925" cy="3225800"/>
            </a:xfrm>
            <a:custGeom>
              <a:avLst/>
              <a:gdLst>
                <a:gd name="connsiteX0" fmla="*/ 26068 w 3717757"/>
                <a:gd name="connsiteY0" fmla="*/ 980573 h 3226468"/>
                <a:gd name="connsiteX1" fmla="*/ 254668 w 3717757"/>
                <a:gd name="connsiteY1" fmla="*/ 619626 h 3226468"/>
                <a:gd name="connsiteX2" fmla="*/ 928436 w 3717757"/>
                <a:gd name="connsiteY2" fmla="*/ 174457 h 3226468"/>
                <a:gd name="connsiteX3" fmla="*/ 1698457 w 3717757"/>
                <a:gd name="connsiteY3" fmla="*/ 18047 h 3226468"/>
                <a:gd name="connsiteX4" fmla="*/ 2552700 w 3717757"/>
                <a:gd name="connsiteY4" fmla="*/ 282741 h 3226468"/>
                <a:gd name="connsiteX5" fmla="*/ 3226468 w 3717757"/>
                <a:gd name="connsiteY5" fmla="*/ 836194 h 3226468"/>
                <a:gd name="connsiteX6" fmla="*/ 3479131 w 3717757"/>
                <a:gd name="connsiteY6" fmla="*/ 1558089 h 3226468"/>
                <a:gd name="connsiteX7" fmla="*/ 3539289 w 3717757"/>
                <a:gd name="connsiteY7" fmla="*/ 2147636 h 3226468"/>
                <a:gd name="connsiteX8" fmla="*/ 2408321 w 3717757"/>
                <a:gd name="connsiteY8" fmla="*/ 3134226 h 3226468"/>
                <a:gd name="connsiteX9" fmla="*/ 1674394 w 3717757"/>
                <a:gd name="connsiteY9" fmla="*/ 2701089 h 3226468"/>
                <a:gd name="connsiteX10" fmla="*/ 1325478 w 3717757"/>
                <a:gd name="connsiteY10" fmla="*/ 1943099 h 3226468"/>
                <a:gd name="connsiteX11" fmla="*/ 988594 w 3717757"/>
                <a:gd name="connsiteY11" fmla="*/ 1305426 h 3226468"/>
                <a:gd name="connsiteX12" fmla="*/ 435142 w 3717757"/>
                <a:gd name="connsiteY12" fmla="*/ 1149015 h 3226468"/>
                <a:gd name="connsiteX13" fmla="*/ 98257 w 3717757"/>
                <a:gd name="connsiteY13" fmla="*/ 1100889 h 3226468"/>
                <a:gd name="connsiteX14" fmla="*/ 26068 w 3717757"/>
                <a:gd name="connsiteY14" fmla="*/ 980573 h 322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17757" h="3226468">
                  <a:moveTo>
                    <a:pt x="26068" y="980573"/>
                  </a:moveTo>
                  <a:cubicBezTo>
                    <a:pt x="52137" y="900363"/>
                    <a:pt x="104273" y="753979"/>
                    <a:pt x="254668" y="619626"/>
                  </a:cubicBezTo>
                  <a:cubicBezTo>
                    <a:pt x="405063" y="485273"/>
                    <a:pt x="687805" y="274720"/>
                    <a:pt x="928436" y="174457"/>
                  </a:cubicBezTo>
                  <a:cubicBezTo>
                    <a:pt x="1169067" y="74194"/>
                    <a:pt x="1427746" y="0"/>
                    <a:pt x="1698457" y="18047"/>
                  </a:cubicBezTo>
                  <a:cubicBezTo>
                    <a:pt x="1969168" y="36094"/>
                    <a:pt x="2298032" y="146383"/>
                    <a:pt x="2552700" y="282741"/>
                  </a:cubicBezTo>
                  <a:cubicBezTo>
                    <a:pt x="2807368" y="419099"/>
                    <a:pt x="3072063" y="623636"/>
                    <a:pt x="3226468" y="836194"/>
                  </a:cubicBezTo>
                  <a:cubicBezTo>
                    <a:pt x="3380873" y="1048752"/>
                    <a:pt x="3426994" y="1339515"/>
                    <a:pt x="3479131" y="1558089"/>
                  </a:cubicBezTo>
                  <a:cubicBezTo>
                    <a:pt x="3531268" y="1776663"/>
                    <a:pt x="3717757" y="1884946"/>
                    <a:pt x="3539289" y="2147636"/>
                  </a:cubicBezTo>
                  <a:cubicBezTo>
                    <a:pt x="3360821" y="2410326"/>
                    <a:pt x="2719137" y="3041984"/>
                    <a:pt x="2408321" y="3134226"/>
                  </a:cubicBezTo>
                  <a:cubicBezTo>
                    <a:pt x="2097505" y="3226468"/>
                    <a:pt x="1854868" y="2899610"/>
                    <a:pt x="1674394" y="2701089"/>
                  </a:cubicBezTo>
                  <a:cubicBezTo>
                    <a:pt x="1493920" y="2502568"/>
                    <a:pt x="1439778" y="2175709"/>
                    <a:pt x="1325478" y="1943099"/>
                  </a:cubicBezTo>
                  <a:cubicBezTo>
                    <a:pt x="1211178" y="1710489"/>
                    <a:pt x="1136983" y="1437773"/>
                    <a:pt x="988594" y="1305426"/>
                  </a:cubicBezTo>
                  <a:cubicBezTo>
                    <a:pt x="840205" y="1173079"/>
                    <a:pt x="583532" y="1183105"/>
                    <a:pt x="435142" y="1149015"/>
                  </a:cubicBezTo>
                  <a:cubicBezTo>
                    <a:pt x="286753" y="1114926"/>
                    <a:pt x="164431" y="1132973"/>
                    <a:pt x="98257" y="1100889"/>
                  </a:cubicBezTo>
                  <a:cubicBezTo>
                    <a:pt x="32083" y="1068805"/>
                    <a:pt x="0" y="1060784"/>
                    <a:pt x="26068" y="98057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BE0E3">
                    <a:shade val="30000"/>
                    <a:satMod val="115000"/>
                  </a:srgbClr>
                </a:gs>
                <a:gs pos="50000">
                  <a:srgbClr val="BBE0E3">
                    <a:shade val="67500"/>
                    <a:satMod val="115000"/>
                  </a:srgbClr>
                </a:gs>
                <a:gs pos="100000">
                  <a:srgbClr val="BBE0E3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60" name="52 Conector recto"/>
            <p:cNvCxnSpPr>
              <a:cxnSpLocks noChangeShapeType="1"/>
            </p:cNvCxnSpPr>
            <p:nvPr/>
          </p:nvCxnSpPr>
          <p:spPr bwMode="auto">
            <a:xfrm rot="16200000" flipH="1">
              <a:off x="1425575" y="2403475"/>
              <a:ext cx="628650" cy="95250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61" name="56 Conector recto"/>
            <p:cNvCxnSpPr>
              <a:cxnSpLocks noChangeShapeType="1"/>
            </p:cNvCxnSpPr>
            <p:nvPr/>
          </p:nvCxnSpPr>
          <p:spPr bwMode="auto">
            <a:xfrm rot="10800000" flipV="1">
              <a:off x="885825" y="2095500"/>
              <a:ext cx="731838" cy="266700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62" name="57 Conector recto"/>
            <p:cNvCxnSpPr>
              <a:cxnSpLocks noChangeShapeType="1"/>
            </p:cNvCxnSpPr>
            <p:nvPr/>
          </p:nvCxnSpPr>
          <p:spPr bwMode="auto">
            <a:xfrm>
              <a:off x="1749425" y="2070100"/>
              <a:ext cx="1443038" cy="544513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63" name="58 Conector recto"/>
            <p:cNvCxnSpPr>
              <a:cxnSpLocks noChangeShapeType="1"/>
            </p:cNvCxnSpPr>
            <p:nvPr/>
          </p:nvCxnSpPr>
          <p:spPr bwMode="auto">
            <a:xfrm rot="5400000">
              <a:off x="238919" y="2482056"/>
              <a:ext cx="603250" cy="541338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64" name="59 Conector recto"/>
            <p:cNvCxnSpPr>
              <a:cxnSpLocks noChangeShapeType="1"/>
            </p:cNvCxnSpPr>
            <p:nvPr/>
          </p:nvCxnSpPr>
          <p:spPr bwMode="auto">
            <a:xfrm rot="10800000" flipV="1">
              <a:off x="1831975" y="2665413"/>
              <a:ext cx="1341438" cy="144462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65" name="65 Conector recto"/>
            <p:cNvCxnSpPr>
              <a:cxnSpLocks noChangeShapeType="1"/>
            </p:cNvCxnSpPr>
            <p:nvPr/>
          </p:nvCxnSpPr>
          <p:spPr bwMode="auto">
            <a:xfrm>
              <a:off x="920750" y="2432050"/>
              <a:ext cx="792163" cy="349250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66" name="66 Conector recto"/>
            <p:cNvCxnSpPr>
              <a:cxnSpLocks noChangeShapeType="1"/>
            </p:cNvCxnSpPr>
            <p:nvPr/>
          </p:nvCxnSpPr>
          <p:spPr bwMode="auto">
            <a:xfrm rot="5400000">
              <a:off x="1273176" y="2851150"/>
              <a:ext cx="493712" cy="471487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67" name="67 Conector recto"/>
            <p:cNvCxnSpPr>
              <a:cxnSpLocks noChangeShapeType="1"/>
              <a:endCxn id="159" idx="11"/>
            </p:cNvCxnSpPr>
            <p:nvPr/>
          </p:nvCxnSpPr>
          <p:spPr bwMode="auto">
            <a:xfrm>
              <a:off x="330200" y="3117850"/>
              <a:ext cx="884238" cy="250825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68" name="68 Conector recto"/>
            <p:cNvCxnSpPr>
              <a:cxnSpLocks noChangeShapeType="1"/>
            </p:cNvCxnSpPr>
            <p:nvPr/>
          </p:nvCxnSpPr>
          <p:spPr bwMode="auto">
            <a:xfrm rot="16200000" flipH="1">
              <a:off x="1766887" y="2916238"/>
              <a:ext cx="974725" cy="850900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69" name="77 Conector recto"/>
            <p:cNvCxnSpPr>
              <a:cxnSpLocks noChangeShapeType="1"/>
            </p:cNvCxnSpPr>
            <p:nvPr/>
          </p:nvCxnSpPr>
          <p:spPr bwMode="auto">
            <a:xfrm rot="5400000">
              <a:off x="2388394" y="3056732"/>
              <a:ext cx="1152525" cy="446087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70" name="78 Conector recto"/>
            <p:cNvCxnSpPr>
              <a:cxnSpLocks noChangeShapeType="1"/>
            </p:cNvCxnSpPr>
            <p:nvPr/>
          </p:nvCxnSpPr>
          <p:spPr bwMode="auto">
            <a:xfrm rot="16200000" flipH="1">
              <a:off x="2882107" y="3051969"/>
              <a:ext cx="1270000" cy="573087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71" name="79 Conector recto"/>
            <p:cNvCxnSpPr>
              <a:cxnSpLocks noChangeShapeType="1"/>
            </p:cNvCxnSpPr>
            <p:nvPr/>
          </p:nvCxnSpPr>
          <p:spPr bwMode="auto">
            <a:xfrm rot="16200000" flipH="1">
              <a:off x="2632869" y="4028282"/>
              <a:ext cx="752475" cy="534987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72" name="84 Conector recto"/>
            <p:cNvCxnSpPr>
              <a:cxnSpLocks noChangeShapeType="1"/>
            </p:cNvCxnSpPr>
            <p:nvPr/>
          </p:nvCxnSpPr>
          <p:spPr bwMode="auto">
            <a:xfrm rot="16200000" flipH="1">
              <a:off x="978694" y="3745706"/>
              <a:ext cx="1066800" cy="458788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73" name="85 Conector recto"/>
            <p:cNvCxnSpPr>
              <a:cxnSpLocks noChangeShapeType="1"/>
            </p:cNvCxnSpPr>
            <p:nvPr/>
          </p:nvCxnSpPr>
          <p:spPr bwMode="auto">
            <a:xfrm rot="5400000">
              <a:off x="1989932" y="4479131"/>
              <a:ext cx="1225550" cy="150813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74" name="88 Conector recto"/>
            <p:cNvCxnSpPr>
              <a:cxnSpLocks noChangeShapeType="1"/>
            </p:cNvCxnSpPr>
            <p:nvPr/>
          </p:nvCxnSpPr>
          <p:spPr bwMode="auto">
            <a:xfrm rot="5400000">
              <a:off x="967582" y="3675856"/>
              <a:ext cx="1625600" cy="14287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75" name="89 Conector recto"/>
            <p:cNvCxnSpPr>
              <a:cxnSpLocks noChangeShapeType="1"/>
            </p:cNvCxnSpPr>
            <p:nvPr/>
          </p:nvCxnSpPr>
          <p:spPr bwMode="auto">
            <a:xfrm rot="16200000" flipH="1">
              <a:off x="1831181" y="4556919"/>
              <a:ext cx="611188" cy="647700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76" name="93 Conector recto"/>
            <p:cNvCxnSpPr>
              <a:cxnSpLocks noChangeShapeType="1"/>
            </p:cNvCxnSpPr>
            <p:nvPr/>
          </p:nvCxnSpPr>
          <p:spPr bwMode="auto">
            <a:xfrm rot="5400000">
              <a:off x="3282951" y="4138612"/>
              <a:ext cx="601662" cy="436563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77" name="94 Conector recto"/>
            <p:cNvCxnSpPr>
              <a:cxnSpLocks noChangeShapeType="1"/>
            </p:cNvCxnSpPr>
            <p:nvPr/>
          </p:nvCxnSpPr>
          <p:spPr bwMode="auto">
            <a:xfrm rot="10800000" flipV="1">
              <a:off x="2571750" y="4741863"/>
              <a:ext cx="687388" cy="469900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78" name="97 Conector recto"/>
            <p:cNvCxnSpPr>
              <a:cxnSpLocks noChangeShapeType="1"/>
            </p:cNvCxnSpPr>
            <p:nvPr/>
          </p:nvCxnSpPr>
          <p:spPr bwMode="auto">
            <a:xfrm rot="5400000" flipH="1" flipV="1">
              <a:off x="1924051" y="3767137"/>
              <a:ext cx="620712" cy="862013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79" name="98 Conector recto"/>
            <p:cNvCxnSpPr>
              <a:cxnSpLocks noChangeShapeType="1"/>
            </p:cNvCxnSpPr>
            <p:nvPr/>
          </p:nvCxnSpPr>
          <p:spPr bwMode="auto">
            <a:xfrm>
              <a:off x="2763838" y="3879850"/>
              <a:ext cx="1025525" cy="125413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80" name="102 Conector recto"/>
            <p:cNvCxnSpPr>
              <a:cxnSpLocks noChangeShapeType="1"/>
              <a:endCxn id="159" idx="11"/>
            </p:cNvCxnSpPr>
            <p:nvPr/>
          </p:nvCxnSpPr>
          <p:spPr bwMode="auto">
            <a:xfrm rot="16200000" flipH="1">
              <a:off x="575469" y="2729706"/>
              <a:ext cx="927100" cy="350838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81" name="114 Conector recto"/>
            <p:cNvCxnSpPr>
              <a:cxnSpLocks noChangeShapeType="1"/>
            </p:cNvCxnSpPr>
            <p:nvPr/>
          </p:nvCxnSpPr>
          <p:spPr bwMode="auto">
            <a:xfrm rot="16200000" flipH="1">
              <a:off x="6099969" y="2948781"/>
              <a:ext cx="1009650" cy="769938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82" name="116 Conector recto"/>
            <p:cNvCxnSpPr>
              <a:cxnSpLocks noChangeShapeType="1"/>
            </p:cNvCxnSpPr>
            <p:nvPr/>
          </p:nvCxnSpPr>
          <p:spPr bwMode="auto">
            <a:xfrm rot="5400000">
              <a:off x="8481219" y="3042444"/>
              <a:ext cx="1227137" cy="803275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83" name="117 Conector recto"/>
            <p:cNvCxnSpPr>
              <a:cxnSpLocks noChangeShapeType="1"/>
            </p:cNvCxnSpPr>
            <p:nvPr/>
          </p:nvCxnSpPr>
          <p:spPr bwMode="auto">
            <a:xfrm flipV="1">
              <a:off x="8705850" y="3921125"/>
              <a:ext cx="842963" cy="166688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84" name="118 Conector recto"/>
            <p:cNvCxnSpPr>
              <a:cxnSpLocks noChangeShapeType="1"/>
            </p:cNvCxnSpPr>
            <p:nvPr/>
          </p:nvCxnSpPr>
          <p:spPr bwMode="auto">
            <a:xfrm rot="5400000">
              <a:off x="8030369" y="4498181"/>
              <a:ext cx="966788" cy="263525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85" name="119 Conector recto"/>
            <p:cNvCxnSpPr>
              <a:cxnSpLocks noChangeShapeType="1"/>
            </p:cNvCxnSpPr>
            <p:nvPr/>
          </p:nvCxnSpPr>
          <p:spPr bwMode="auto">
            <a:xfrm rot="16200000" flipH="1">
              <a:off x="8618538" y="4225925"/>
              <a:ext cx="946150" cy="803275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86" name="120 Conector recto"/>
            <p:cNvCxnSpPr>
              <a:cxnSpLocks noChangeShapeType="1"/>
            </p:cNvCxnSpPr>
            <p:nvPr/>
          </p:nvCxnSpPr>
          <p:spPr bwMode="auto">
            <a:xfrm>
              <a:off x="7073900" y="3946525"/>
              <a:ext cx="1276350" cy="1179513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87" name="121 Conector recto"/>
            <p:cNvCxnSpPr>
              <a:cxnSpLocks noChangeShapeType="1"/>
            </p:cNvCxnSpPr>
            <p:nvPr/>
          </p:nvCxnSpPr>
          <p:spPr bwMode="auto">
            <a:xfrm rot="5400000" flipH="1" flipV="1">
              <a:off x="6923882" y="2993231"/>
              <a:ext cx="990600" cy="703263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88" name="122 Conector recto"/>
            <p:cNvCxnSpPr>
              <a:cxnSpLocks noChangeShapeType="1"/>
            </p:cNvCxnSpPr>
            <p:nvPr/>
          </p:nvCxnSpPr>
          <p:spPr bwMode="auto">
            <a:xfrm rot="10800000" flipV="1">
              <a:off x="6232525" y="3902075"/>
              <a:ext cx="749300" cy="204788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89" name="123 Conector recto"/>
            <p:cNvCxnSpPr>
              <a:cxnSpLocks noChangeShapeType="1"/>
            </p:cNvCxnSpPr>
            <p:nvPr/>
          </p:nvCxnSpPr>
          <p:spPr bwMode="auto">
            <a:xfrm rot="16200000" flipH="1">
              <a:off x="6116638" y="4262438"/>
              <a:ext cx="941387" cy="725487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90" name="124 Conector recto"/>
            <p:cNvCxnSpPr>
              <a:cxnSpLocks noChangeShapeType="1"/>
            </p:cNvCxnSpPr>
            <p:nvPr/>
          </p:nvCxnSpPr>
          <p:spPr bwMode="auto">
            <a:xfrm rot="5400000">
              <a:off x="6454775" y="4518025"/>
              <a:ext cx="1133475" cy="15875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91" name="125 Conector recto"/>
            <p:cNvCxnSpPr>
              <a:cxnSpLocks noChangeShapeType="1"/>
            </p:cNvCxnSpPr>
            <p:nvPr/>
          </p:nvCxnSpPr>
          <p:spPr bwMode="auto">
            <a:xfrm>
              <a:off x="7100888" y="3902075"/>
              <a:ext cx="1477962" cy="188913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92" name="141 Conector recto"/>
            <p:cNvCxnSpPr>
              <a:cxnSpLocks noChangeShapeType="1"/>
            </p:cNvCxnSpPr>
            <p:nvPr/>
          </p:nvCxnSpPr>
          <p:spPr bwMode="auto">
            <a:xfrm rot="16200000" flipH="1">
              <a:off x="6126957" y="2975769"/>
              <a:ext cx="982662" cy="742950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93" name="142 Conector recto"/>
            <p:cNvCxnSpPr>
              <a:cxnSpLocks noChangeShapeType="1"/>
              <a:stCxn id="156" idx="0"/>
            </p:cNvCxnSpPr>
            <p:nvPr/>
          </p:nvCxnSpPr>
          <p:spPr bwMode="auto">
            <a:xfrm rot="16200000" flipH="1">
              <a:off x="7635875" y="3017838"/>
              <a:ext cx="1252538" cy="798512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194" name="Rectangle 2"/>
            <p:cNvSpPr>
              <a:spLocks noChangeArrowheads="1"/>
            </p:cNvSpPr>
            <p:nvPr/>
          </p:nvSpPr>
          <p:spPr bwMode="auto">
            <a:xfrm>
              <a:off x="1543050" y="1755775"/>
              <a:ext cx="350838" cy="290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7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C</a:t>
              </a:r>
              <a:endPara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95" name="Rectangle 2"/>
            <p:cNvSpPr>
              <a:spLocks noChangeArrowheads="1"/>
            </p:cNvSpPr>
            <p:nvPr/>
          </p:nvSpPr>
          <p:spPr bwMode="auto">
            <a:xfrm>
              <a:off x="82550" y="3267075"/>
              <a:ext cx="352425" cy="290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7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D</a:t>
              </a:r>
              <a:endPara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96" name="Rectangle 2"/>
            <p:cNvSpPr>
              <a:spLocks noChangeArrowheads="1"/>
            </p:cNvSpPr>
            <p:nvPr/>
          </p:nvSpPr>
          <p:spPr bwMode="auto">
            <a:xfrm>
              <a:off x="3889375" y="3897313"/>
              <a:ext cx="350838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7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B</a:t>
              </a:r>
              <a:endPara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97" name="Rectangle 2"/>
            <p:cNvSpPr>
              <a:spLocks noChangeArrowheads="1"/>
            </p:cNvSpPr>
            <p:nvPr/>
          </p:nvSpPr>
          <p:spPr bwMode="auto">
            <a:xfrm>
              <a:off x="2370138" y="5349875"/>
              <a:ext cx="350837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7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A</a:t>
              </a:r>
            </a:p>
          </p:txBody>
        </p:sp>
        <p:sp>
          <p:nvSpPr>
            <p:cNvPr id="198" name="Rectangle 2"/>
            <p:cNvSpPr>
              <a:spLocks noChangeArrowheads="1"/>
            </p:cNvSpPr>
            <p:nvPr/>
          </p:nvSpPr>
          <p:spPr bwMode="auto">
            <a:xfrm>
              <a:off x="6002338" y="2462213"/>
              <a:ext cx="415925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7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C’</a:t>
              </a:r>
              <a:endPara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99" name="Rectangle 2"/>
            <p:cNvSpPr>
              <a:spLocks noChangeArrowheads="1"/>
            </p:cNvSpPr>
            <p:nvPr/>
          </p:nvSpPr>
          <p:spPr bwMode="auto">
            <a:xfrm>
              <a:off x="6046788" y="5332413"/>
              <a:ext cx="415925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7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D’</a:t>
              </a:r>
              <a:endPara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00" name="160 Flecha derecha"/>
            <p:cNvSpPr>
              <a:spLocks noChangeArrowheads="1"/>
            </p:cNvSpPr>
            <p:nvPr/>
          </p:nvSpPr>
          <p:spPr bwMode="auto">
            <a:xfrm>
              <a:off x="4090988" y="4511675"/>
              <a:ext cx="1287462" cy="120650"/>
            </a:xfrm>
            <a:prstGeom prst="rightArrow">
              <a:avLst>
                <a:gd name="adj1" fmla="val 50000"/>
                <a:gd name="adj2" fmla="val 49848"/>
              </a:avLst>
            </a:prstGeom>
            <a:solidFill>
              <a:srgbClr val="000000"/>
            </a:solidFill>
            <a:ln w="57150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0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3413" y="3965575"/>
              <a:ext cx="569912" cy="657225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pic>
          <p:nvPicPr>
            <p:cNvPr id="20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53325" y="1830388"/>
              <a:ext cx="712788" cy="727075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sp>
          <p:nvSpPr>
            <p:cNvPr id="203" name="Rectangle 2"/>
            <p:cNvSpPr>
              <a:spLocks noChangeArrowheads="1"/>
            </p:cNvSpPr>
            <p:nvPr/>
          </p:nvSpPr>
          <p:spPr bwMode="auto">
            <a:xfrm>
              <a:off x="7129463" y="3673475"/>
              <a:ext cx="512762" cy="290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kumimoji="0" lang="en-US" sz="1800" b="1">
                  <a:solidFill>
                    <a:srgbClr val="009900"/>
                  </a:solidFill>
                  <a:latin typeface="Arial" charset="0"/>
                </a:rPr>
                <a:t>Q’</a:t>
              </a:r>
              <a:r>
                <a:rPr kumimoji="0" lang="en-US" sz="1800" b="1" baseline="-25000">
                  <a:solidFill>
                    <a:srgbClr val="009900"/>
                  </a:solidFill>
                  <a:latin typeface="Arial" charset="0"/>
                </a:rPr>
                <a:t>k</a:t>
              </a:r>
              <a:endParaRPr kumimoji="0" lang="en-US" sz="1800" b="1" i="1">
                <a:solidFill>
                  <a:srgbClr val="009900"/>
                </a:solidFill>
                <a:latin typeface="Arial" charset="0"/>
              </a:endParaRPr>
            </a:p>
          </p:txBody>
        </p:sp>
        <p:sp>
          <p:nvSpPr>
            <p:cNvPr id="204" name="Rectangle 2"/>
            <p:cNvSpPr>
              <a:spLocks noChangeArrowheads="1"/>
            </p:cNvSpPr>
            <p:nvPr/>
          </p:nvSpPr>
          <p:spPr bwMode="auto">
            <a:xfrm>
              <a:off x="1758950" y="2501900"/>
              <a:ext cx="449263" cy="290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kumimoji="0" lang="en-US" sz="1800" b="1">
                  <a:solidFill>
                    <a:srgbClr val="009900"/>
                  </a:solidFill>
                  <a:latin typeface="Arial" charset="0"/>
                </a:rPr>
                <a:t>Q</a:t>
              </a:r>
              <a:r>
                <a:rPr kumimoji="0" lang="en-US" sz="1800" b="1" baseline="-25000">
                  <a:solidFill>
                    <a:srgbClr val="009900"/>
                  </a:solidFill>
                  <a:latin typeface="Arial" charset="0"/>
                </a:rPr>
                <a:t>k</a:t>
              </a:r>
              <a:endParaRPr kumimoji="0" lang="en-US" sz="1800" b="1" i="1">
                <a:solidFill>
                  <a:srgbClr val="009900"/>
                </a:solidFill>
                <a:latin typeface="Arial" charset="0"/>
              </a:endParaRPr>
            </a:p>
          </p:txBody>
        </p:sp>
        <p:sp>
          <p:nvSpPr>
            <p:cNvPr id="205" name="Rectangle 2"/>
            <p:cNvSpPr>
              <a:spLocks noChangeArrowheads="1"/>
            </p:cNvSpPr>
            <p:nvPr/>
          </p:nvSpPr>
          <p:spPr bwMode="auto">
            <a:xfrm>
              <a:off x="3840163" y="5876462"/>
              <a:ext cx="1717675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kumimoji="0" lang="en-US" sz="1800" b="1">
                  <a:solidFill>
                    <a:srgbClr val="009900"/>
                  </a:solidFill>
                  <a:latin typeface="Arial" charset="0"/>
                </a:rPr>
                <a:t>Q’</a:t>
              </a:r>
              <a:r>
                <a:rPr kumimoji="0" lang="en-US" sz="1800" b="1" baseline="-25000">
                  <a:solidFill>
                    <a:srgbClr val="009900"/>
                  </a:solidFill>
                  <a:latin typeface="Arial" charset="0"/>
                </a:rPr>
                <a:t>k </a:t>
              </a:r>
              <a:r>
                <a:rPr kumimoji="0" lang="en-US" sz="1800">
                  <a:solidFill>
                    <a:srgbClr val="009900"/>
                  </a:solidFill>
                  <a:latin typeface="Arial" charset="0"/>
                </a:rPr>
                <a:t>=</a:t>
              </a:r>
              <a:r>
                <a:rPr kumimoji="0" lang="en-US" sz="1800" b="1">
                  <a:solidFill>
                    <a:srgbClr val="009900"/>
                  </a:solidFill>
                  <a:latin typeface="Arial" charset="0"/>
                </a:rPr>
                <a:t>∑</a:t>
              </a:r>
              <a:r>
                <a:rPr kumimoji="0" lang="en-US" sz="1800" b="1" baseline="-25000">
                  <a:solidFill>
                    <a:srgbClr val="009900"/>
                  </a:solidFill>
                  <a:latin typeface="Arial" charset="0"/>
                </a:rPr>
                <a:t>j</a:t>
              </a:r>
              <a:r>
                <a:rPr kumimoji="0" lang="en-US" sz="1800" b="1">
                  <a:solidFill>
                    <a:srgbClr val="009900"/>
                  </a:solidFill>
                  <a:latin typeface="Arial" charset="0"/>
                </a:rPr>
                <a:t> </a:t>
              </a:r>
              <a:r>
                <a:rPr kumimoji="0" lang="en-US" sz="1800" b="1">
                  <a:solidFill>
                    <a:srgbClr val="009900"/>
                  </a:solidFill>
                  <a:latin typeface="Arial" charset="0"/>
                  <a:sym typeface="Symbol" pitchFamily="18" charset="2"/>
                </a:rPr>
                <a:t></a:t>
              </a:r>
              <a:r>
                <a:rPr kumimoji="0" lang="en-US" sz="1800" b="1" baseline="-25000">
                  <a:solidFill>
                    <a:srgbClr val="009900"/>
                  </a:solidFill>
                  <a:latin typeface="Arial" charset="0"/>
                  <a:sym typeface="Symbol" pitchFamily="18" charset="2"/>
                </a:rPr>
                <a:t>j,k</a:t>
              </a:r>
              <a:r>
                <a:rPr kumimoji="0" lang="en-US" sz="1800" b="1">
                  <a:solidFill>
                    <a:srgbClr val="009900"/>
                  </a:solidFill>
                  <a:latin typeface="Arial" charset="0"/>
                  <a:sym typeface="Symbol" pitchFamily="18" charset="2"/>
                </a:rPr>
                <a:t> Q’</a:t>
              </a:r>
              <a:r>
                <a:rPr kumimoji="0" lang="en-US" sz="1800" b="1" baseline="-25000">
                  <a:solidFill>
                    <a:srgbClr val="009900"/>
                  </a:solidFill>
                  <a:latin typeface="Arial" charset="0"/>
                  <a:sym typeface="Symbol" pitchFamily="18" charset="2"/>
                </a:rPr>
                <a:t>j</a:t>
              </a:r>
              <a:endParaRPr kumimoji="0" lang="en-US" sz="1800" b="1" i="1">
                <a:solidFill>
                  <a:srgbClr val="009900"/>
                </a:solidFill>
                <a:latin typeface="Arial" charset="0"/>
              </a:endParaRPr>
            </a:p>
          </p:txBody>
        </p:sp>
        <p:sp>
          <p:nvSpPr>
            <p:cNvPr id="206" name="Rectangle 2"/>
            <p:cNvSpPr>
              <a:spLocks noChangeArrowheads="1"/>
            </p:cNvSpPr>
            <p:nvPr/>
          </p:nvSpPr>
          <p:spPr bwMode="auto">
            <a:xfrm>
              <a:off x="3492500" y="5430374"/>
              <a:ext cx="2530475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7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Fixed boundary nodes,</a:t>
              </a:r>
              <a:endPara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07" name="Oval 29"/>
            <p:cNvSpPr>
              <a:spLocks noChangeArrowheads="1"/>
            </p:cNvSpPr>
            <p:nvPr/>
          </p:nvSpPr>
          <p:spPr bwMode="auto">
            <a:xfrm>
              <a:off x="3179763" y="2601913"/>
              <a:ext cx="88900" cy="88900"/>
            </a:xfrm>
            <a:prstGeom prst="ellipse">
              <a:avLst/>
            </a:prstGeom>
            <a:solidFill>
              <a:srgbClr val="333399"/>
            </a:solidFill>
            <a:ln w="57150" algn="ctr">
              <a:solidFill>
                <a:srgbClr val="333399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Oval 43"/>
            <p:cNvSpPr>
              <a:spLocks noChangeArrowheads="1"/>
            </p:cNvSpPr>
            <p:nvPr/>
          </p:nvSpPr>
          <p:spPr bwMode="auto">
            <a:xfrm>
              <a:off x="1647825" y="2047875"/>
              <a:ext cx="88900" cy="88900"/>
            </a:xfrm>
            <a:prstGeom prst="ellipse">
              <a:avLst/>
            </a:prstGeom>
            <a:solidFill>
              <a:srgbClr val="000000"/>
            </a:solidFill>
            <a:ln w="571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Oval 29"/>
            <p:cNvSpPr>
              <a:spLocks noChangeArrowheads="1"/>
            </p:cNvSpPr>
            <p:nvPr/>
          </p:nvSpPr>
          <p:spPr bwMode="auto">
            <a:xfrm>
              <a:off x="809625" y="2349500"/>
              <a:ext cx="88900" cy="88900"/>
            </a:xfrm>
            <a:prstGeom prst="ellipse">
              <a:avLst/>
            </a:prstGeom>
            <a:solidFill>
              <a:srgbClr val="333399"/>
            </a:solidFill>
            <a:ln w="57150" algn="ctr">
              <a:solidFill>
                <a:srgbClr val="333399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Oval 43"/>
            <p:cNvSpPr>
              <a:spLocks noChangeArrowheads="1"/>
            </p:cNvSpPr>
            <p:nvPr/>
          </p:nvSpPr>
          <p:spPr bwMode="auto">
            <a:xfrm>
              <a:off x="225425" y="3054350"/>
              <a:ext cx="88900" cy="88900"/>
            </a:xfrm>
            <a:prstGeom prst="ellipse">
              <a:avLst/>
            </a:prstGeom>
            <a:solidFill>
              <a:srgbClr val="000000"/>
            </a:solidFill>
            <a:ln w="571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Oval 29"/>
            <p:cNvSpPr>
              <a:spLocks noChangeArrowheads="1"/>
            </p:cNvSpPr>
            <p:nvPr/>
          </p:nvSpPr>
          <p:spPr bwMode="auto">
            <a:xfrm>
              <a:off x="1190625" y="3344863"/>
              <a:ext cx="88900" cy="88900"/>
            </a:xfrm>
            <a:prstGeom prst="ellipse">
              <a:avLst/>
            </a:prstGeom>
            <a:solidFill>
              <a:srgbClr val="333399"/>
            </a:solidFill>
            <a:ln w="57150" algn="ctr">
              <a:solidFill>
                <a:srgbClr val="333399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Oval 36"/>
            <p:cNvSpPr>
              <a:spLocks noChangeArrowheads="1"/>
            </p:cNvSpPr>
            <p:nvPr/>
          </p:nvSpPr>
          <p:spPr bwMode="auto">
            <a:xfrm>
              <a:off x="1743075" y="2765425"/>
              <a:ext cx="88900" cy="88900"/>
            </a:xfrm>
            <a:prstGeom prst="ellipse">
              <a:avLst/>
            </a:prstGeom>
            <a:solidFill>
              <a:srgbClr val="009900"/>
            </a:solidFill>
            <a:ln w="57150" algn="ctr">
              <a:solidFill>
                <a:srgbClr val="0099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Oval 36"/>
            <p:cNvSpPr>
              <a:spLocks noChangeArrowheads="1"/>
            </p:cNvSpPr>
            <p:nvPr/>
          </p:nvSpPr>
          <p:spPr bwMode="auto">
            <a:xfrm>
              <a:off x="2665413" y="3843338"/>
              <a:ext cx="88900" cy="88900"/>
            </a:xfrm>
            <a:prstGeom prst="ellipse">
              <a:avLst/>
            </a:prstGeom>
            <a:solidFill>
              <a:srgbClr val="009900"/>
            </a:solidFill>
            <a:ln w="57150" algn="ctr">
              <a:solidFill>
                <a:srgbClr val="0099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Oval 29"/>
            <p:cNvSpPr>
              <a:spLocks noChangeArrowheads="1"/>
            </p:cNvSpPr>
            <p:nvPr/>
          </p:nvSpPr>
          <p:spPr bwMode="auto">
            <a:xfrm>
              <a:off x="1728788" y="4495800"/>
              <a:ext cx="88900" cy="88900"/>
            </a:xfrm>
            <a:prstGeom prst="ellipse">
              <a:avLst/>
            </a:prstGeom>
            <a:solidFill>
              <a:srgbClr val="333399"/>
            </a:solidFill>
            <a:ln w="57150" algn="ctr">
              <a:solidFill>
                <a:srgbClr val="333399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Oval 43"/>
            <p:cNvSpPr>
              <a:spLocks noChangeArrowheads="1"/>
            </p:cNvSpPr>
            <p:nvPr/>
          </p:nvSpPr>
          <p:spPr bwMode="auto">
            <a:xfrm>
              <a:off x="3789363" y="3960813"/>
              <a:ext cx="88900" cy="88900"/>
            </a:xfrm>
            <a:prstGeom prst="ellipse">
              <a:avLst/>
            </a:prstGeom>
            <a:solidFill>
              <a:srgbClr val="000000"/>
            </a:solidFill>
            <a:ln w="571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6" name="Oval 29"/>
            <p:cNvSpPr>
              <a:spLocks noChangeArrowheads="1"/>
            </p:cNvSpPr>
            <p:nvPr/>
          </p:nvSpPr>
          <p:spPr bwMode="auto">
            <a:xfrm>
              <a:off x="3263900" y="4659313"/>
              <a:ext cx="88900" cy="88900"/>
            </a:xfrm>
            <a:prstGeom prst="ellipse">
              <a:avLst/>
            </a:prstGeom>
            <a:solidFill>
              <a:srgbClr val="333399"/>
            </a:solidFill>
            <a:ln w="57150" algn="ctr">
              <a:solidFill>
                <a:srgbClr val="333399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Oval 43"/>
            <p:cNvSpPr>
              <a:spLocks noChangeArrowheads="1"/>
            </p:cNvSpPr>
            <p:nvPr/>
          </p:nvSpPr>
          <p:spPr bwMode="auto">
            <a:xfrm>
              <a:off x="2482850" y="5167313"/>
              <a:ext cx="88900" cy="88900"/>
            </a:xfrm>
            <a:prstGeom prst="ellipse">
              <a:avLst/>
            </a:prstGeom>
            <a:solidFill>
              <a:srgbClr val="000000"/>
            </a:solidFill>
            <a:ln w="571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Oval 43"/>
            <p:cNvSpPr>
              <a:spLocks noChangeArrowheads="1"/>
            </p:cNvSpPr>
            <p:nvPr/>
          </p:nvSpPr>
          <p:spPr bwMode="auto">
            <a:xfrm>
              <a:off x="6143625" y="2752725"/>
              <a:ext cx="88900" cy="88900"/>
            </a:xfrm>
            <a:prstGeom prst="ellipse">
              <a:avLst/>
            </a:prstGeom>
            <a:solidFill>
              <a:srgbClr val="000000"/>
            </a:solidFill>
            <a:ln w="571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9" name="Oval 29"/>
            <p:cNvSpPr>
              <a:spLocks noChangeArrowheads="1"/>
            </p:cNvSpPr>
            <p:nvPr/>
          </p:nvSpPr>
          <p:spPr bwMode="auto">
            <a:xfrm>
              <a:off x="7785100" y="2754313"/>
              <a:ext cx="88900" cy="88900"/>
            </a:xfrm>
            <a:prstGeom prst="ellipse">
              <a:avLst/>
            </a:prstGeom>
            <a:solidFill>
              <a:srgbClr val="333399"/>
            </a:solidFill>
            <a:ln w="57150" algn="ctr">
              <a:solidFill>
                <a:srgbClr val="333399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0" name="Oval 43"/>
            <p:cNvSpPr>
              <a:spLocks noChangeArrowheads="1"/>
            </p:cNvSpPr>
            <p:nvPr/>
          </p:nvSpPr>
          <p:spPr bwMode="auto">
            <a:xfrm>
              <a:off x="9505950" y="2744788"/>
              <a:ext cx="88900" cy="88900"/>
            </a:xfrm>
            <a:prstGeom prst="ellipse">
              <a:avLst/>
            </a:prstGeom>
            <a:solidFill>
              <a:srgbClr val="000000"/>
            </a:solidFill>
            <a:ln w="571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1" name="Oval 29"/>
            <p:cNvSpPr>
              <a:spLocks noChangeArrowheads="1"/>
            </p:cNvSpPr>
            <p:nvPr/>
          </p:nvSpPr>
          <p:spPr bwMode="auto">
            <a:xfrm>
              <a:off x="6143625" y="4062413"/>
              <a:ext cx="88900" cy="88900"/>
            </a:xfrm>
            <a:prstGeom prst="ellipse">
              <a:avLst/>
            </a:prstGeom>
            <a:solidFill>
              <a:srgbClr val="333399"/>
            </a:solidFill>
            <a:ln w="57150" algn="ctr">
              <a:solidFill>
                <a:srgbClr val="333399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2" name="Oval 36"/>
            <p:cNvSpPr>
              <a:spLocks noChangeArrowheads="1"/>
            </p:cNvSpPr>
            <p:nvPr/>
          </p:nvSpPr>
          <p:spPr bwMode="auto">
            <a:xfrm>
              <a:off x="6996113" y="3843338"/>
              <a:ext cx="88900" cy="88900"/>
            </a:xfrm>
            <a:prstGeom prst="ellipse">
              <a:avLst/>
            </a:prstGeom>
            <a:solidFill>
              <a:srgbClr val="009900"/>
            </a:solidFill>
            <a:ln w="57150" algn="ctr">
              <a:solidFill>
                <a:srgbClr val="0099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3" name="Oval 36"/>
            <p:cNvSpPr>
              <a:spLocks noChangeArrowheads="1"/>
            </p:cNvSpPr>
            <p:nvPr/>
          </p:nvSpPr>
          <p:spPr bwMode="auto">
            <a:xfrm>
              <a:off x="8616950" y="4043363"/>
              <a:ext cx="88900" cy="88900"/>
            </a:xfrm>
            <a:prstGeom prst="ellipse">
              <a:avLst/>
            </a:prstGeom>
            <a:solidFill>
              <a:srgbClr val="009900"/>
            </a:solidFill>
            <a:ln w="57150" algn="ctr">
              <a:solidFill>
                <a:srgbClr val="0099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4" name="Oval 29"/>
            <p:cNvSpPr>
              <a:spLocks noChangeArrowheads="1"/>
            </p:cNvSpPr>
            <p:nvPr/>
          </p:nvSpPr>
          <p:spPr bwMode="auto">
            <a:xfrm>
              <a:off x="9512300" y="3857625"/>
              <a:ext cx="88900" cy="88900"/>
            </a:xfrm>
            <a:prstGeom prst="ellipse">
              <a:avLst/>
            </a:prstGeom>
            <a:solidFill>
              <a:srgbClr val="333399"/>
            </a:solidFill>
            <a:ln w="57150" algn="ctr">
              <a:solidFill>
                <a:srgbClr val="333399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5" name="Oval 43"/>
            <p:cNvSpPr>
              <a:spLocks noChangeArrowheads="1"/>
            </p:cNvSpPr>
            <p:nvPr/>
          </p:nvSpPr>
          <p:spPr bwMode="auto">
            <a:xfrm>
              <a:off x="6164263" y="5106988"/>
              <a:ext cx="88900" cy="88900"/>
            </a:xfrm>
            <a:prstGeom prst="ellipse">
              <a:avLst/>
            </a:prstGeom>
            <a:solidFill>
              <a:srgbClr val="000000"/>
            </a:solidFill>
            <a:ln w="571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6" name="Oval 29"/>
            <p:cNvSpPr>
              <a:spLocks noChangeArrowheads="1"/>
            </p:cNvSpPr>
            <p:nvPr/>
          </p:nvSpPr>
          <p:spPr bwMode="auto">
            <a:xfrm>
              <a:off x="6969125" y="5092700"/>
              <a:ext cx="88900" cy="88900"/>
            </a:xfrm>
            <a:prstGeom prst="ellipse">
              <a:avLst/>
            </a:prstGeom>
            <a:solidFill>
              <a:srgbClr val="333399"/>
            </a:solidFill>
            <a:ln w="57150" algn="ctr">
              <a:solidFill>
                <a:srgbClr val="333399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7" name="Oval 29"/>
            <p:cNvSpPr>
              <a:spLocks noChangeArrowheads="1"/>
            </p:cNvSpPr>
            <p:nvPr/>
          </p:nvSpPr>
          <p:spPr bwMode="auto">
            <a:xfrm>
              <a:off x="8337550" y="5113338"/>
              <a:ext cx="88900" cy="88900"/>
            </a:xfrm>
            <a:prstGeom prst="ellipse">
              <a:avLst/>
            </a:prstGeom>
            <a:solidFill>
              <a:srgbClr val="333399"/>
            </a:solidFill>
            <a:ln w="57150" algn="ctr">
              <a:solidFill>
                <a:srgbClr val="333399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8" name="Oval 43"/>
            <p:cNvSpPr>
              <a:spLocks noChangeArrowheads="1"/>
            </p:cNvSpPr>
            <p:nvPr/>
          </p:nvSpPr>
          <p:spPr bwMode="auto">
            <a:xfrm>
              <a:off x="9504363" y="5103813"/>
              <a:ext cx="88900" cy="88900"/>
            </a:xfrm>
            <a:prstGeom prst="ellipse">
              <a:avLst/>
            </a:prstGeom>
            <a:solidFill>
              <a:srgbClr val="000000"/>
            </a:solidFill>
            <a:ln w="571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1" name="Rectangle 2"/>
          <p:cNvSpPr>
            <a:spLocks noChangeArrowheads="1"/>
          </p:cNvSpPr>
          <p:nvPr/>
        </p:nvSpPr>
        <p:spPr bwMode="auto">
          <a:xfrm>
            <a:off x="2711478" y="6271229"/>
            <a:ext cx="420599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7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Compromise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1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betwee</a:t>
            </a:r>
            <a:r>
              <a:rPr kumimoji="0" lang="en-US" sz="1800" kern="0" dirty="0" smtClean="0">
                <a:solidFill>
                  <a:srgbClr val="000000"/>
                </a:solidFill>
                <a:latin typeface="Arial" charset="0"/>
              </a:rPr>
              <a:t>n area and shape</a:t>
            </a:r>
            <a:endParaRPr kumimoji="0" lang="en-US" sz="1800" b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2" name="Rectangle 3"/>
          <p:cNvSpPr>
            <a:spLocks noChangeArrowheads="1"/>
          </p:cNvSpPr>
          <p:nvPr/>
        </p:nvSpPr>
        <p:spPr bwMode="auto">
          <a:xfrm>
            <a:off x="249961" y="549614"/>
            <a:ext cx="6026728" cy="30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b="1" dirty="0" smtClean="0">
                <a:solidFill>
                  <a:srgbClr val="CCFFCC"/>
                </a:solidFill>
                <a:latin typeface="+mj-lt"/>
              </a:rPr>
              <a:t>Surface </a:t>
            </a:r>
            <a:r>
              <a:rPr kumimoji="0" lang="en-US" sz="1800" b="1" dirty="0">
                <a:solidFill>
                  <a:srgbClr val="CCFFCC"/>
                </a:solidFill>
                <a:latin typeface="+mj-lt"/>
              </a:rPr>
              <a:t>Parameterization of M.S. Floater (CAGD 1997</a:t>
            </a:r>
            <a:r>
              <a:rPr kumimoji="0" lang="en-US" sz="1800" b="1" dirty="0" smtClean="0">
                <a:solidFill>
                  <a:srgbClr val="CCFFCC"/>
                </a:solidFill>
                <a:latin typeface="+mj-lt"/>
              </a:rPr>
              <a:t>)</a:t>
            </a:r>
            <a:endParaRPr kumimoji="0" lang="en-US" sz="1800" b="1" dirty="0">
              <a:solidFill>
                <a:srgbClr val="CCFFCC"/>
              </a:solidFill>
              <a:latin typeface="+mj-lt"/>
            </a:endParaRPr>
          </a:p>
        </p:txBody>
      </p:sp>
      <p:sp>
        <p:nvSpPr>
          <p:cNvPr id="83" name="Rectangle 4"/>
          <p:cNvSpPr>
            <a:spLocks noChangeArrowheads="1"/>
          </p:cNvSpPr>
          <p:nvPr/>
        </p:nvSpPr>
        <p:spPr bwMode="auto">
          <a:xfrm>
            <a:off x="249962" y="44790"/>
            <a:ext cx="7777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n-US" sz="2400" b="1" dirty="0" err="1">
                <a:solidFill>
                  <a:srgbClr val="21FF85"/>
                </a:solidFill>
                <a:latin typeface="+mj-lt"/>
              </a:rPr>
              <a:t>Meccano</a:t>
            </a:r>
            <a:r>
              <a:rPr kumimoji="0" lang="en-US" sz="2400" b="1" dirty="0">
                <a:solidFill>
                  <a:srgbClr val="21FF85"/>
                </a:solidFill>
                <a:latin typeface="+mj-lt"/>
              </a:rPr>
              <a:t> </a:t>
            </a:r>
            <a:r>
              <a:rPr kumimoji="0" lang="en-US" sz="2400" b="1" dirty="0" smtClean="0">
                <a:solidFill>
                  <a:srgbClr val="21FF85"/>
                </a:solidFill>
                <a:latin typeface="+mj-lt"/>
              </a:rPr>
              <a:t>Method </a:t>
            </a:r>
            <a:endParaRPr kumimoji="0" lang="en-US" sz="2400" b="1" dirty="0">
              <a:solidFill>
                <a:srgbClr val="21FF85"/>
              </a:solidFill>
              <a:latin typeface="+mj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8"/>
          <p:cNvSpPr>
            <a:spLocks noChangeArrowheads="1"/>
          </p:cNvSpPr>
          <p:nvPr/>
        </p:nvSpPr>
        <p:spPr bwMode="auto">
          <a:xfrm>
            <a:off x="0" y="1594076"/>
            <a:ext cx="9906000" cy="41548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lIns="91423" tIns="45711" rIns="91423" bIns="45711" anchor="ctr">
            <a:spAutoFit/>
          </a:bodyPr>
          <a:lstStyle/>
          <a:p>
            <a:pPr algn="l"/>
            <a:r>
              <a:rPr lang="es-ES_tradnl" sz="2000" dirty="0" smtClean="0">
                <a:solidFill>
                  <a:srgbClr val="009999"/>
                </a:solidFill>
                <a:sym typeface="Math1" pitchFamily="2" charset="2"/>
              </a:rPr>
              <a:t>      </a:t>
            </a:r>
            <a:r>
              <a:rPr lang="es-ES_tradnl" sz="2000" dirty="0" smtClean="0">
                <a:solidFill>
                  <a:srgbClr val="009999"/>
                </a:solidFill>
                <a:latin typeface="Arial" pitchFamily="34" charset="0"/>
              </a:rPr>
              <a:t> </a:t>
            </a:r>
            <a:r>
              <a:rPr lang="en-US" sz="2000" dirty="0" smtClean="0">
                <a:solidFill>
                  <a:srgbClr val="009999"/>
                </a:solidFill>
                <a:latin typeface="Arial" pitchFamily="34" charset="0"/>
              </a:rPr>
              <a:t>Initial cube and its subdivision after three consecutive tetrahedron bisection</a:t>
            </a:r>
            <a:endParaRPr lang="es-ES_tradnl" sz="2000" dirty="0" smtClean="0">
              <a:solidFill>
                <a:srgbClr val="009999"/>
              </a:solidFill>
              <a:latin typeface="Arial" pitchFamily="34" charset="0"/>
            </a:endParaRPr>
          </a:p>
        </p:txBody>
      </p:sp>
      <p:grpSp>
        <p:nvGrpSpPr>
          <p:cNvPr id="487" name="486 Grupo"/>
          <p:cNvGrpSpPr/>
          <p:nvPr/>
        </p:nvGrpSpPr>
        <p:grpSpPr>
          <a:xfrm>
            <a:off x="1179513" y="2373313"/>
            <a:ext cx="7704137" cy="3929062"/>
            <a:chOff x="1179513" y="2373313"/>
            <a:chExt cx="7704137" cy="3929062"/>
          </a:xfrm>
        </p:grpSpPr>
        <p:grpSp>
          <p:nvGrpSpPr>
            <p:cNvPr id="488" name="94 Grupo"/>
            <p:cNvGrpSpPr>
              <a:grpSpLocks/>
            </p:cNvGrpSpPr>
            <p:nvPr/>
          </p:nvGrpSpPr>
          <p:grpSpPr bwMode="auto">
            <a:xfrm>
              <a:off x="7054850" y="4598988"/>
              <a:ext cx="1820863" cy="1666875"/>
              <a:chOff x="5635625" y="2671763"/>
              <a:chExt cx="3540125" cy="3306762"/>
            </a:xfrm>
          </p:grpSpPr>
          <p:sp>
            <p:nvSpPr>
              <p:cNvPr id="688" name="Line 3"/>
              <p:cNvSpPr>
                <a:spLocks noChangeShapeType="1"/>
              </p:cNvSpPr>
              <p:nvPr/>
            </p:nvSpPr>
            <p:spPr bwMode="auto">
              <a:xfrm rot="-5400000">
                <a:off x="4440238" y="4679950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9" name="Line 4"/>
              <p:cNvSpPr>
                <a:spLocks noChangeShapeType="1"/>
              </p:cNvSpPr>
              <p:nvPr/>
            </p:nvSpPr>
            <p:spPr bwMode="auto">
              <a:xfrm>
                <a:off x="5686425" y="5930900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0" name="Line 5"/>
              <p:cNvSpPr>
                <a:spLocks noChangeShapeType="1"/>
              </p:cNvSpPr>
              <p:nvPr/>
            </p:nvSpPr>
            <p:spPr bwMode="auto">
              <a:xfrm rot="-5400000">
                <a:off x="6923088" y="4686300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1" name="Line 6"/>
              <p:cNvSpPr>
                <a:spLocks noChangeShapeType="1"/>
              </p:cNvSpPr>
              <p:nvPr/>
            </p:nvSpPr>
            <p:spPr bwMode="auto">
              <a:xfrm>
                <a:off x="5686425" y="3430588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2" name="Oval 7"/>
              <p:cNvSpPr>
                <a:spLocks noChangeArrowheads="1"/>
              </p:cNvSpPr>
              <p:nvPr/>
            </p:nvSpPr>
            <p:spPr bwMode="auto">
              <a:xfrm>
                <a:off x="8126413" y="5889625"/>
                <a:ext cx="87312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3" name="Line 8"/>
              <p:cNvSpPr>
                <a:spLocks noChangeShapeType="1"/>
              </p:cNvSpPr>
              <p:nvPr/>
            </p:nvSpPr>
            <p:spPr bwMode="auto">
              <a:xfrm rot="-5400000">
                <a:off x="7875588" y="3960813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4" name="Line 9"/>
              <p:cNvSpPr>
                <a:spLocks noChangeShapeType="1"/>
              </p:cNvSpPr>
              <p:nvPr/>
            </p:nvSpPr>
            <p:spPr bwMode="auto">
              <a:xfrm>
                <a:off x="6637338" y="2705100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5" name="Oval 10"/>
              <p:cNvSpPr>
                <a:spLocks noChangeArrowheads="1"/>
              </p:cNvSpPr>
              <p:nvPr/>
            </p:nvSpPr>
            <p:spPr bwMode="auto">
              <a:xfrm>
                <a:off x="6599238" y="2678113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6" name="Line 11"/>
              <p:cNvSpPr>
                <a:spLocks noChangeShapeType="1"/>
              </p:cNvSpPr>
              <p:nvPr/>
            </p:nvSpPr>
            <p:spPr bwMode="auto">
              <a:xfrm flipV="1">
                <a:off x="5678488" y="2725738"/>
                <a:ext cx="952500" cy="7143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7" name="Line 12"/>
              <p:cNvSpPr>
                <a:spLocks noChangeShapeType="1"/>
              </p:cNvSpPr>
              <p:nvPr/>
            </p:nvSpPr>
            <p:spPr bwMode="auto">
              <a:xfrm flipV="1">
                <a:off x="8181975" y="2733675"/>
                <a:ext cx="952500" cy="7143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8" name="Line 13"/>
              <p:cNvSpPr>
                <a:spLocks noChangeShapeType="1"/>
              </p:cNvSpPr>
              <p:nvPr/>
            </p:nvSpPr>
            <p:spPr bwMode="auto">
              <a:xfrm flipV="1">
                <a:off x="8169275" y="5207000"/>
                <a:ext cx="952500" cy="7143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9" name="Line 14"/>
              <p:cNvSpPr>
                <a:spLocks noChangeShapeType="1"/>
              </p:cNvSpPr>
              <p:nvPr/>
            </p:nvSpPr>
            <p:spPr bwMode="auto">
              <a:xfrm>
                <a:off x="5721350" y="3482975"/>
                <a:ext cx="2425700" cy="24241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0" name="Line 15"/>
              <p:cNvSpPr>
                <a:spLocks noChangeShapeType="1"/>
              </p:cNvSpPr>
              <p:nvPr/>
            </p:nvSpPr>
            <p:spPr bwMode="auto">
              <a:xfrm flipH="1">
                <a:off x="8170863" y="2728913"/>
                <a:ext cx="942975" cy="31924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1" name="Line 16"/>
              <p:cNvSpPr>
                <a:spLocks noChangeShapeType="1"/>
              </p:cNvSpPr>
              <p:nvPr/>
            </p:nvSpPr>
            <p:spPr bwMode="auto">
              <a:xfrm>
                <a:off x="6632575" y="2714625"/>
                <a:ext cx="1538288" cy="7254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2" name="Line 17"/>
              <p:cNvSpPr>
                <a:spLocks noChangeShapeType="1"/>
              </p:cNvSpPr>
              <p:nvPr/>
            </p:nvSpPr>
            <p:spPr bwMode="auto">
              <a:xfrm flipV="1">
                <a:off x="5688013" y="2714625"/>
                <a:ext cx="3440112" cy="725488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3" name="Line 18"/>
              <p:cNvSpPr>
                <a:spLocks noChangeShapeType="1"/>
              </p:cNvSpPr>
              <p:nvPr/>
            </p:nvSpPr>
            <p:spPr bwMode="auto">
              <a:xfrm>
                <a:off x="8170863" y="3440113"/>
                <a:ext cx="942975" cy="1755775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4" name="Line 19"/>
              <p:cNvSpPr>
                <a:spLocks noChangeShapeType="1"/>
              </p:cNvSpPr>
              <p:nvPr/>
            </p:nvSpPr>
            <p:spPr bwMode="auto">
              <a:xfrm flipH="1">
                <a:off x="5673725" y="3440113"/>
                <a:ext cx="2482850" cy="2481262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5" name="Line 20"/>
              <p:cNvSpPr>
                <a:spLocks noChangeShapeType="1"/>
              </p:cNvSpPr>
              <p:nvPr/>
            </p:nvSpPr>
            <p:spPr bwMode="auto">
              <a:xfrm>
                <a:off x="6159500" y="3070225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6" name="Line 21"/>
              <p:cNvSpPr>
                <a:spLocks noChangeShapeType="1"/>
              </p:cNvSpPr>
              <p:nvPr/>
            </p:nvSpPr>
            <p:spPr bwMode="auto">
              <a:xfrm>
                <a:off x="5653088" y="4678363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7" name="Line 22"/>
              <p:cNvSpPr>
                <a:spLocks noChangeShapeType="1"/>
              </p:cNvSpPr>
              <p:nvPr/>
            </p:nvSpPr>
            <p:spPr bwMode="auto">
              <a:xfrm flipV="1">
                <a:off x="8140700" y="3990975"/>
                <a:ext cx="987425" cy="682625"/>
              </a:xfrm>
              <a:prstGeom prst="line">
                <a:avLst/>
              </a:prstGeom>
              <a:noFill/>
              <a:ln w="127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8" name="Line 23"/>
              <p:cNvSpPr>
                <a:spLocks noChangeShapeType="1"/>
              </p:cNvSpPr>
              <p:nvPr/>
            </p:nvSpPr>
            <p:spPr bwMode="auto">
              <a:xfrm flipV="1">
                <a:off x="6950075" y="2713038"/>
                <a:ext cx="985838" cy="682625"/>
              </a:xfrm>
              <a:prstGeom prst="line">
                <a:avLst/>
              </a:prstGeom>
              <a:noFill/>
              <a:ln w="127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9" name="Line 24"/>
              <p:cNvSpPr>
                <a:spLocks noChangeShapeType="1"/>
              </p:cNvSpPr>
              <p:nvPr/>
            </p:nvSpPr>
            <p:spPr bwMode="auto">
              <a:xfrm rot="-5400000">
                <a:off x="5646738" y="4665663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0" name="Line 25"/>
              <p:cNvSpPr>
                <a:spLocks noChangeShapeType="1"/>
              </p:cNvSpPr>
              <p:nvPr/>
            </p:nvSpPr>
            <p:spPr bwMode="auto">
              <a:xfrm rot="-5400000">
                <a:off x="7410450" y="4316413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1" name="Oval 26"/>
              <p:cNvSpPr>
                <a:spLocks noChangeArrowheads="1"/>
              </p:cNvSpPr>
              <p:nvPr/>
            </p:nvSpPr>
            <p:spPr bwMode="auto">
              <a:xfrm>
                <a:off x="6135688" y="3014663"/>
                <a:ext cx="88900" cy="88900"/>
              </a:xfrm>
              <a:prstGeom prst="ellipse">
                <a:avLst/>
              </a:prstGeom>
              <a:solidFill>
                <a:srgbClr val="333399"/>
              </a:solidFill>
              <a:ln w="57150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2" name="Oval 27"/>
              <p:cNvSpPr>
                <a:spLocks noChangeArrowheads="1"/>
              </p:cNvSpPr>
              <p:nvPr/>
            </p:nvSpPr>
            <p:spPr bwMode="auto">
              <a:xfrm>
                <a:off x="8607425" y="3028950"/>
                <a:ext cx="88900" cy="88900"/>
              </a:xfrm>
              <a:prstGeom prst="ellipse">
                <a:avLst/>
              </a:prstGeom>
              <a:solidFill>
                <a:srgbClr val="333399"/>
              </a:solidFill>
              <a:ln w="57150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3" name="Oval 28"/>
              <p:cNvSpPr>
                <a:spLocks noChangeArrowheads="1"/>
              </p:cNvSpPr>
              <p:nvPr/>
            </p:nvSpPr>
            <p:spPr bwMode="auto">
              <a:xfrm>
                <a:off x="7878763" y="2671763"/>
                <a:ext cx="88900" cy="88900"/>
              </a:xfrm>
              <a:prstGeom prst="ellipse">
                <a:avLst/>
              </a:prstGeom>
              <a:solidFill>
                <a:srgbClr val="333399"/>
              </a:solidFill>
              <a:ln w="57150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4" name="Oval 29"/>
              <p:cNvSpPr>
                <a:spLocks noChangeArrowheads="1"/>
              </p:cNvSpPr>
              <p:nvPr/>
            </p:nvSpPr>
            <p:spPr bwMode="auto">
              <a:xfrm>
                <a:off x="6850063" y="3371850"/>
                <a:ext cx="88900" cy="88900"/>
              </a:xfrm>
              <a:prstGeom prst="ellipse">
                <a:avLst/>
              </a:prstGeom>
              <a:solidFill>
                <a:srgbClr val="333399"/>
              </a:solidFill>
              <a:ln w="57150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5" name="Oval 30"/>
              <p:cNvSpPr>
                <a:spLocks noChangeArrowheads="1"/>
              </p:cNvSpPr>
              <p:nvPr/>
            </p:nvSpPr>
            <p:spPr bwMode="auto">
              <a:xfrm>
                <a:off x="5635625" y="4629150"/>
                <a:ext cx="88900" cy="88900"/>
              </a:xfrm>
              <a:prstGeom prst="ellipse">
                <a:avLst/>
              </a:prstGeom>
              <a:solidFill>
                <a:srgbClr val="333399"/>
              </a:solidFill>
              <a:ln w="57150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6" name="Oval 31"/>
              <p:cNvSpPr>
                <a:spLocks noChangeArrowheads="1"/>
              </p:cNvSpPr>
              <p:nvPr/>
            </p:nvSpPr>
            <p:spPr bwMode="auto">
              <a:xfrm>
                <a:off x="8115300" y="4637088"/>
                <a:ext cx="88900" cy="88900"/>
              </a:xfrm>
              <a:prstGeom prst="ellipse">
                <a:avLst/>
              </a:prstGeom>
              <a:solidFill>
                <a:srgbClr val="333399"/>
              </a:solidFill>
              <a:ln w="57150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7" name="Oval 32"/>
              <p:cNvSpPr>
                <a:spLocks noChangeArrowheads="1"/>
              </p:cNvSpPr>
              <p:nvPr/>
            </p:nvSpPr>
            <p:spPr bwMode="auto">
              <a:xfrm>
                <a:off x="9086850" y="3951288"/>
                <a:ext cx="88900" cy="88900"/>
              </a:xfrm>
              <a:prstGeom prst="ellipse">
                <a:avLst/>
              </a:prstGeom>
              <a:solidFill>
                <a:srgbClr val="333399"/>
              </a:solidFill>
              <a:ln w="57150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8" name="Oval 33"/>
              <p:cNvSpPr>
                <a:spLocks noChangeArrowheads="1"/>
              </p:cNvSpPr>
              <p:nvPr/>
            </p:nvSpPr>
            <p:spPr bwMode="auto">
              <a:xfrm>
                <a:off x="6831013" y="5883275"/>
                <a:ext cx="88900" cy="88900"/>
              </a:xfrm>
              <a:prstGeom prst="ellipse">
                <a:avLst/>
              </a:prstGeom>
              <a:solidFill>
                <a:srgbClr val="333399"/>
              </a:solidFill>
              <a:ln w="57150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9" name="Oval 34"/>
              <p:cNvSpPr>
                <a:spLocks noChangeArrowheads="1"/>
              </p:cNvSpPr>
              <p:nvPr/>
            </p:nvSpPr>
            <p:spPr bwMode="auto">
              <a:xfrm>
                <a:off x="8615363" y="5503863"/>
                <a:ext cx="88900" cy="88900"/>
              </a:xfrm>
              <a:prstGeom prst="ellipse">
                <a:avLst/>
              </a:prstGeom>
              <a:solidFill>
                <a:srgbClr val="333399"/>
              </a:solidFill>
              <a:ln w="57150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0" name="Oval 35"/>
              <p:cNvSpPr>
                <a:spLocks noChangeArrowheads="1"/>
              </p:cNvSpPr>
              <p:nvPr/>
            </p:nvSpPr>
            <p:spPr bwMode="auto">
              <a:xfrm>
                <a:off x="6843713" y="4637088"/>
                <a:ext cx="88900" cy="88900"/>
              </a:xfrm>
              <a:prstGeom prst="ellipse">
                <a:avLst/>
              </a:prstGeom>
              <a:solidFill>
                <a:srgbClr val="009900"/>
              </a:soli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1" name="Oval 36"/>
              <p:cNvSpPr>
                <a:spLocks noChangeArrowheads="1"/>
              </p:cNvSpPr>
              <p:nvPr/>
            </p:nvSpPr>
            <p:spPr bwMode="auto">
              <a:xfrm>
                <a:off x="7350125" y="3028950"/>
                <a:ext cx="88900" cy="88900"/>
              </a:xfrm>
              <a:prstGeom prst="ellipse">
                <a:avLst/>
              </a:prstGeom>
              <a:solidFill>
                <a:srgbClr val="009900"/>
              </a:soli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2" name="Oval 37"/>
              <p:cNvSpPr>
                <a:spLocks noChangeArrowheads="1"/>
              </p:cNvSpPr>
              <p:nvPr/>
            </p:nvSpPr>
            <p:spPr bwMode="auto">
              <a:xfrm>
                <a:off x="8615363" y="4265613"/>
                <a:ext cx="88900" cy="88900"/>
              </a:xfrm>
              <a:prstGeom prst="ellipse">
                <a:avLst/>
              </a:prstGeom>
              <a:solidFill>
                <a:srgbClr val="009900"/>
              </a:soli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3" name="Oval 39"/>
              <p:cNvSpPr>
                <a:spLocks noChangeArrowheads="1"/>
              </p:cNvSpPr>
              <p:nvPr/>
            </p:nvSpPr>
            <p:spPr bwMode="auto">
              <a:xfrm>
                <a:off x="5649913" y="3403600"/>
                <a:ext cx="87312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4" name="Oval 40"/>
              <p:cNvSpPr>
                <a:spLocks noChangeArrowheads="1"/>
              </p:cNvSpPr>
              <p:nvPr/>
            </p:nvSpPr>
            <p:spPr bwMode="auto">
              <a:xfrm>
                <a:off x="8121650" y="3409950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5" name="Oval 41"/>
              <p:cNvSpPr>
                <a:spLocks noChangeArrowheads="1"/>
              </p:cNvSpPr>
              <p:nvPr/>
            </p:nvSpPr>
            <p:spPr bwMode="auto">
              <a:xfrm>
                <a:off x="5646738" y="5878513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6" name="Oval 42"/>
              <p:cNvSpPr>
                <a:spLocks noChangeArrowheads="1"/>
              </p:cNvSpPr>
              <p:nvPr/>
            </p:nvSpPr>
            <p:spPr bwMode="auto">
              <a:xfrm>
                <a:off x="9075738" y="5164138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7" name="Oval 43"/>
              <p:cNvSpPr>
                <a:spLocks noChangeArrowheads="1"/>
              </p:cNvSpPr>
              <p:nvPr/>
            </p:nvSpPr>
            <p:spPr bwMode="auto">
              <a:xfrm>
                <a:off x="9072563" y="2684463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89" name="72 Grupo"/>
            <p:cNvGrpSpPr>
              <a:grpSpLocks/>
            </p:cNvGrpSpPr>
            <p:nvPr/>
          </p:nvGrpSpPr>
          <p:grpSpPr bwMode="auto">
            <a:xfrm>
              <a:off x="4130675" y="2373313"/>
              <a:ext cx="1776413" cy="1687512"/>
              <a:chOff x="893763" y="2678113"/>
              <a:chExt cx="3517900" cy="3300412"/>
            </a:xfrm>
          </p:grpSpPr>
          <p:sp>
            <p:nvSpPr>
              <p:cNvPr id="661" name="Line 3"/>
              <p:cNvSpPr>
                <a:spLocks noChangeShapeType="1"/>
              </p:cNvSpPr>
              <p:nvPr/>
            </p:nvSpPr>
            <p:spPr bwMode="auto">
              <a:xfrm rot="-5400000">
                <a:off x="-312737" y="4679950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2" name="Line 4"/>
              <p:cNvSpPr>
                <a:spLocks noChangeShapeType="1"/>
              </p:cNvSpPr>
              <p:nvPr/>
            </p:nvSpPr>
            <p:spPr bwMode="auto">
              <a:xfrm>
                <a:off x="933450" y="5930900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3" name="Line 5"/>
              <p:cNvSpPr>
                <a:spLocks noChangeShapeType="1"/>
              </p:cNvSpPr>
              <p:nvPr/>
            </p:nvSpPr>
            <p:spPr bwMode="auto">
              <a:xfrm rot="-5400000">
                <a:off x="2170113" y="4686300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4" name="Line 6"/>
              <p:cNvSpPr>
                <a:spLocks noChangeShapeType="1"/>
              </p:cNvSpPr>
              <p:nvPr/>
            </p:nvSpPr>
            <p:spPr bwMode="auto">
              <a:xfrm>
                <a:off x="933450" y="3430588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5" name="Oval 7"/>
              <p:cNvSpPr>
                <a:spLocks noChangeArrowheads="1"/>
              </p:cNvSpPr>
              <p:nvPr/>
            </p:nvSpPr>
            <p:spPr bwMode="auto">
              <a:xfrm>
                <a:off x="896938" y="3403600"/>
                <a:ext cx="87312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6" name="Oval 8"/>
              <p:cNvSpPr>
                <a:spLocks noChangeArrowheads="1"/>
              </p:cNvSpPr>
              <p:nvPr/>
            </p:nvSpPr>
            <p:spPr bwMode="auto">
              <a:xfrm>
                <a:off x="3373438" y="5889625"/>
                <a:ext cx="87312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7" name="Oval 9"/>
              <p:cNvSpPr>
                <a:spLocks noChangeArrowheads="1"/>
              </p:cNvSpPr>
              <p:nvPr/>
            </p:nvSpPr>
            <p:spPr bwMode="auto">
              <a:xfrm>
                <a:off x="893763" y="5878513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8" name="Oval 10"/>
              <p:cNvSpPr>
                <a:spLocks noChangeArrowheads="1"/>
              </p:cNvSpPr>
              <p:nvPr/>
            </p:nvSpPr>
            <p:spPr bwMode="auto">
              <a:xfrm>
                <a:off x="3368675" y="3409950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9" name="Line 11"/>
              <p:cNvSpPr>
                <a:spLocks noChangeShapeType="1"/>
              </p:cNvSpPr>
              <p:nvPr/>
            </p:nvSpPr>
            <p:spPr bwMode="auto">
              <a:xfrm rot="-5400000">
                <a:off x="638175" y="3954463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0" name="Line 12"/>
              <p:cNvSpPr>
                <a:spLocks noChangeShapeType="1"/>
              </p:cNvSpPr>
              <p:nvPr/>
            </p:nvSpPr>
            <p:spPr bwMode="auto">
              <a:xfrm>
                <a:off x="1884363" y="5205413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1" name="Line 13"/>
              <p:cNvSpPr>
                <a:spLocks noChangeShapeType="1"/>
              </p:cNvSpPr>
              <p:nvPr/>
            </p:nvSpPr>
            <p:spPr bwMode="auto">
              <a:xfrm rot="-5400000">
                <a:off x="3122613" y="3960813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2" name="Line 14"/>
              <p:cNvSpPr>
                <a:spLocks noChangeShapeType="1"/>
              </p:cNvSpPr>
              <p:nvPr/>
            </p:nvSpPr>
            <p:spPr bwMode="auto">
              <a:xfrm>
                <a:off x="1884363" y="2705100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3" name="Oval 15"/>
              <p:cNvSpPr>
                <a:spLocks noChangeArrowheads="1"/>
              </p:cNvSpPr>
              <p:nvPr/>
            </p:nvSpPr>
            <p:spPr bwMode="auto">
              <a:xfrm>
                <a:off x="1846263" y="2678113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4" name="Oval 16"/>
              <p:cNvSpPr>
                <a:spLocks noChangeArrowheads="1"/>
              </p:cNvSpPr>
              <p:nvPr/>
            </p:nvSpPr>
            <p:spPr bwMode="auto">
              <a:xfrm>
                <a:off x="4322763" y="5164138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5" name="Oval 17"/>
              <p:cNvSpPr>
                <a:spLocks noChangeArrowheads="1"/>
              </p:cNvSpPr>
              <p:nvPr/>
            </p:nvSpPr>
            <p:spPr bwMode="auto">
              <a:xfrm>
                <a:off x="1846263" y="5153025"/>
                <a:ext cx="87312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6" name="Oval 18"/>
              <p:cNvSpPr>
                <a:spLocks noChangeArrowheads="1"/>
              </p:cNvSpPr>
              <p:nvPr/>
            </p:nvSpPr>
            <p:spPr bwMode="auto">
              <a:xfrm>
                <a:off x="4319588" y="2684463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7" name="Line 19"/>
              <p:cNvSpPr>
                <a:spLocks noChangeShapeType="1"/>
              </p:cNvSpPr>
              <p:nvPr/>
            </p:nvSpPr>
            <p:spPr bwMode="auto">
              <a:xfrm flipV="1">
                <a:off x="925513" y="2725738"/>
                <a:ext cx="952500" cy="7143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8" name="Line 20"/>
              <p:cNvSpPr>
                <a:spLocks noChangeShapeType="1"/>
              </p:cNvSpPr>
              <p:nvPr/>
            </p:nvSpPr>
            <p:spPr bwMode="auto">
              <a:xfrm flipV="1">
                <a:off x="3429000" y="2733675"/>
                <a:ext cx="952500" cy="7143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9" name="Line 21"/>
              <p:cNvSpPr>
                <a:spLocks noChangeShapeType="1"/>
              </p:cNvSpPr>
              <p:nvPr/>
            </p:nvSpPr>
            <p:spPr bwMode="auto">
              <a:xfrm flipV="1">
                <a:off x="931863" y="5208588"/>
                <a:ext cx="952500" cy="7143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0" name="Line 22"/>
              <p:cNvSpPr>
                <a:spLocks noChangeShapeType="1"/>
              </p:cNvSpPr>
              <p:nvPr/>
            </p:nvSpPr>
            <p:spPr bwMode="auto">
              <a:xfrm flipV="1">
                <a:off x="3416300" y="5207000"/>
                <a:ext cx="952500" cy="7143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1" name="Line 23"/>
              <p:cNvSpPr>
                <a:spLocks noChangeShapeType="1"/>
              </p:cNvSpPr>
              <p:nvPr/>
            </p:nvSpPr>
            <p:spPr bwMode="auto">
              <a:xfrm>
                <a:off x="1879600" y="2728913"/>
                <a:ext cx="1524000" cy="32067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2" name="Line 24"/>
              <p:cNvSpPr>
                <a:spLocks noChangeShapeType="1"/>
              </p:cNvSpPr>
              <p:nvPr/>
            </p:nvSpPr>
            <p:spPr bwMode="auto">
              <a:xfrm>
                <a:off x="1908175" y="2757488"/>
                <a:ext cx="2422525" cy="24241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3" name="Line 25"/>
              <p:cNvSpPr>
                <a:spLocks noChangeShapeType="1"/>
              </p:cNvSpPr>
              <p:nvPr/>
            </p:nvSpPr>
            <p:spPr bwMode="auto">
              <a:xfrm>
                <a:off x="968375" y="3482975"/>
                <a:ext cx="2425700" cy="24241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4" name="Line 26"/>
              <p:cNvSpPr>
                <a:spLocks noChangeShapeType="1"/>
              </p:cNvSpPr>
              <p:nvPr/>
            </p:nvSpPr>
            <p:spPr bwMode="auto">
              <a:xfrm flipH="1">
                <a:off x="3417888" y="2728913"/>
                <a:ext cx="942975" cy="31924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5" name="Line 27"/>
              <p:cNvSpPr>
                <a:spLocks noChangeShapeType="1"/>
              </p:cNvSpPr>
              <p:nvPr/>
            </p:nvSpPr>
            <p:spPr bwMode="auto">
              <a:xfrm flipH="1">
                <a:off x="939800" y="2722563"/>
                <a:ext cx="942975" cy="31924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6" name="Line 28"/>
              <p:cNvSpPr>
                <a:spLocks noChangeShapeType="1"/>
              </p:cNvSpPr>
              <p:nvPr/>
            </p:nvSpPr>
            <p:spPr bwMode="auto">
              <a:xfrm>
                <a:off x="1879600" y="2714625"/>
                <a:ext cx="1538288" cy="7254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7" name="Line 29"/>
              <p:cNvSpPr>
                <a:spLocks noChangeShapeType="1"/>
              </p:cNvSpPr>
              <p:nvPr/>
            </p:nvSpPr>
            <p:spPr bwMode="auto">
              <a:xfrm>
                <a:off x="1858963" y="5194300"/>
                <a:ext cx="1538287" cy="7254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90" name="73 Grupo"/>
            <p:cNvGrpSpPr>
              <a:grpSpLocks/>
            </p:cNvGrpSpPr>
            <p:nvPr/>
          </p:nvGrpSpPr>
          <p:grpSpPr bwMode="auto">
            <a:xfrm>
              <a:off x="1179513" y="2374900"/>
              <a:ext cx="1797050" cy="1676400"/>
              <a:chOff x="3949700" y="2257425"/>
              <a:chExt cx="3517900" cy="3300413"/>
            </a:xfrm>
          </p:grpSpPr>
          <p:sp>
            <p:nvSpPr>
              <p:cNvPr id="641" name="Line 4"/>
              <p:cNvSpPr>
                <a:spLocks noChangeShapeType="1"/>
              </p:cNvSpPr>
              <p:nvPr/>
            </p:nvSpPr>
            <p:spPr bwMode="auto">
              <a:xfrm rot="-5400000">
                <a:off x="2743200" y="4259263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2" name="Line 5"/>
              <p:cNvSpPr>
                <a:spLocks noChangeShapeType="1"/>
              </p:cNvSpPr>
              <p:nvPr/>
            </p:nvSpPr>
            <p:spPr bwMode="auto">
              <a:xfrm>
                <a:off x="3989388" y="5510213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3" name="Line 6"/>
              <p:cNvSpPr>
                <a:spLocks noChangeShapeType="1"/>
              </p:cNvSpPr>
              <p:nvPr/>
            </p:nvSpPr>
            <p:spPr bwMode="auto">
              <a:xfrm rot="-5400000">
                <a:off x="5226050" y="4265613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4" name="Line 7"/>
              <p:cNvSpPr>
                <a:spLocks noChangeShapeType="1"/>
              </p:cNvSpPr>
              <p:nvPr/>
            </p:nvSpPr>
            <p:spPr bwMode="auto">
              <a:xfrm>
                <a:off x="3989388" y="3009900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5" name="Oval 8"/>
              <p:cNvSpPr>
                <a:spLocks noChangeArrowheads="1"/>
              </p:cNvSpPr>
              <p:nvPr/>
            </p:nvSpPr>
            <p:spPr bwMode="auto">
              <a:xfrm>
                <a:off x="3952875" y="2982913"/>
                <a:ext cx="87313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6" name="Oval 9"/>
              <p:cNvSpPr>
                <a:spLocks noChangeArrowheads="1"/>
              </p:cNvSpPr>
              <p:nvPr/>
            </p:nvSpPr>
            <p:spPr bwMode="auto">
              <a:xfrm>
                <a:off x="6429375" y="5468938"/>
                <a:ext cx="87313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7" name="Oval 10"/>
              <p:cNvSpPr>
                <a:spLocks noChangeArrowheads="1"/>
              </p:cNvSpPr>
              <p:nvPr/>
            </p:nvSpPr>
            <p:spPr bwMode="auto">
              <a:xfrm>
                <a:off x="3949700" y="5457825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8" name="Oval 11"/>
              <p:cNvSpPr>
                <a:spLocks noChangeArrowheads="1"/>
              </p:cNvSpPr>
              <p:nvPr/>
            </p:nvSpPr>
            <p:spPr bwMode="auto">
              <a:xfrm>
                <a:off x="6424613" y="2989263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9" name="Line 12"/>
              <p:cNvSpPr>
                <a:spLocks noChangeShapeType="1"/>
              </p:cNvSpPr>
              <p:nvPr/>
            </p:nvSpPr>
            <p:spPr bwMode="auto">
              <a:xfrm rot="-5400000">
                <a:off x="3694113" y="3533775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0" name="Line 13"/>
              <p:cNvSpPr>
                <a:spLocks noChangeShapeType="1"/>
              </p:cNvSpPr>
              <p:nvPr/>
            </p:nvSpPr>
            <p:spPr bwMode="auto">
              <a:xfrm>
                <a:off x="4940300" y="4784725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1" name="Line 14"/>
              <p:cNvSpPr>
                <a:spLocks noChangeShapeType="1"/>
              </p:cNvSpPr>
              <p:nvPr/>
            </p:nvSpPr>
            <p:spPr bwMode="auto">
              <a:xfrm rot="-5400000">
                <a:off x="6178550" y="3540125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2" name="Line 15"/>
              <p:cNvSpPr>
                <a:spLocks noChangeShapeType="1"/>
              </p:cNvSpPr>
              <p:nvPr/>
            </p:nvSpPr>
            <p:spPr bwMode="auto">
              <a:xfrm>
                <a:off x="4940300" y="2284413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3" name="Oval 16"/>
              <p:cNvSpPr>
                <a:spLocks noChangeArrowheads="1"/>
              </p:cNvSpPr>
              <p:nvPr/>
            </p:nvSpPr>
            <p:spPr bwMode="auto">
              <a:xfrm>
                <a:off x="4902200" y="2257425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4" name="Oval 17"/>
              <p:cNvSpPr>
                <a:spLocks noChangeArrowheads="1"/>
              </p:cNvSpPr>
              <p:nvPr/>
            </p:nvSpPr>
            <p:spPr bwMode="auto">
              <a:xfrm>
                <a:off x="7378700" y="4743450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5" name="Oval 18"/>
              <p:cNvSpPr>
                <a:spLocks noChangeArrowheads="1"/>
              </p:cNvSpPr>
              <p:nvPr/>
            </p:nvSpPr>
            <p:spPr bwMode="auto">
              <a:xfrm>
                <a:off x="4902200" y="4732338"/>
                <a:ext cx="87313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6" name="Oval 19"/>
              <p:cNvSpPr>
                <a:spLocks noChangeArrowheads="1"/>
              </p:cNvSpPr>
              <p:nvPr/>
            </p:nvSpPr>
            <p:spPr bwMode="auto">
              <a:xfrm>
                <a:off x="7375525" y="2263775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7" name="Line 20"/>
              <p:cNvSpPr>
                <a:spLocks noChangeShapeType="1"/>
              </p:cNvSpPr>
              <p:nvPr/>
            </p:nvSpPr>
            <p:spPr bwMode="auto">
              <a:xfrm flipV="1">
                <a:off x="3981450" y="2305050"/>
                <a:ext cx="952500" cy="7143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8" name="Line 21"/>
              <p:cNvSpPr>
                <a:spLocks noChangeShapeType="1"/>
              </p:cNvSpPr>
              <p:nvPr/>
            </p:nvSpPr>
            <p:spPr bwMode="auto">
              <a:xfrm flipV="1">
                <a:off x="6484938" y="2312988"/>
                <a:ext cx="952500" cy="7143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9" name="Line 22"/>
              <p:cNvSpPr>
                <a:spLocks noChangeShapeType="1"/>
              </p:cNvSpPr>
              <p:nvPr/>
            </p:nvSpPr>
            <p:spPr bwMode="auto">
              <a:xfrm flipV="1">
                <a:off x="3987800" y="4787900"/>
                <a:ext cx="952500" cy="7143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0" name="Line 23"/>
              <p:cNvSpPr>
                <a:spLocks noChangeShapeType="1"/>
              </p:cNvSpPr>
              <p:nvPr/>
            </p:nvSpPr>
            <p:spPr bwMode="auto">
              <a:xfrm flipV="1">
                <a:off x="6472238" y="4786313"/>
                <a:ext cx="952500" cy="7143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91" name="95 Grupo"/>
            <p:cNvGrpSpPr>
              <a:grpSpLocks/>
            </p:cNvGrpSpPr>
            <p:nvPr/>
          </p:nvGrpSpPr>
          <p:grpSpPr bwMode="auto">
            <a:xfrm>
              <a:off x="7069138" y="2382838"/>
              <a:ext cx="1814512" cy="1677987"/>
              <a:chOff x="3949700" y="2257425"/>
              <a:chExt cx="3517900" cy="3300413"/>
            </a:xfrm>
          </p:grpSpPr>
          <p:sp>
            <p:nvSpPr>
              <p:cNvPr id="610" name="Line 4"/>
              <p:cNvSpPr>
                <a:spLocks noChangeShapeType="1"/>
              </p:cNvSpPr>
              <p:nvPr/>
            </p:nvSpPr>
            <p:spPr bwMode="auto">
              <a:xfrm rot="-5400000">
                <a:off x="2743200" y="4259263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1" name="Line 5"/>
              <p:cNvSpPr>
                <a:spLocks noChangeShapeType="1"/>
              </p:cNvSpPr>
              <p:nvPr/>
            </p:nvSpPr>
            <p:spPr bwMode="auto">
              <a:xfrm>
                <a:off x="3989388" y="5510213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2" name="Line 6"/>
              <p:cNvSpPr>
                <a:spLocks noChangeShapeType="1"/>
              </p:cNvSpPr>
              <p:nvPr/>
            </p:nvSpPr>
            <p:spPr bwMode="auto">
              <a:xfrm rot="-5400000">
                <a:off x="5226050" y="4265613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3" name="Line 7"/>
              <p:cNvSpPr>
                <a:spLocks noChangeShapeType="1"/>
              </p:cNvSpPr>
              <p:nvPr/>
            </p:nvSpPr>
            <p:spPr bwMode="auto">
              <a:xfrm>
                <a:off x="3989388" y="3009900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4" name="Oval 9"/>
              <p:cNvSpPr>
                <a:spLocks noChangeArrowheads="1"/>
              </p:cNvSpPr>
              <p:nvPr/>
            </p:nvSpPr>
            <p:spPr bwMode="auto">
              <a:xfrm>
                <a:off x="6429375" y="5468938"/>
                <a:ext cx="87313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5" name="Line 12"/>
              <p:cNvSpPr>
                <a:spLocks noChangeShapeType="1"/>
              </p:cNvSpPr>
              <p:nvPr/>
            </p:nvSpPr>
            <p:spPr bwMode="auto">
              <a:xfrm rot="-5400000">
                <a:off x="3694113" y="3533775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6" name="Line 13"/>
              <p:cNvSpPr>
                <a:spLocks noChangeShapeType="1"/>
              </p:cNvSpPr>
              <p:nvPr/>
            </p:nvSpPr>
            <p:spPr bwMode="auto">
              <a:xfrm>
                <a:off x="4940300" y="4784725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7" name="Line 14"/>
              <p:cNvSpPr>
                <a:spLocks noChangeShapeType="1"/>
              </p:cNvSpPr>
              <p:nvPr/>
            </p:nvSpPr>
            <p:spPr bwMode="auto">
              <a:xfrm rot="-5400000">
                <a:off x="6178550" y="3540125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8" name="Line 15"/>
              <p:cNvSpPr>
                <a:spLocks noChangeShapeType="1"/>
              </p:cNvSpPr>
              <p:nvPr/>
            </p:nvSpPr>
            <p:spPr bwMode="auto">
              <a:xfrm>
                <a:off x="4940300" y="2284413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9" name="Oval 16"/>
              <p:cNvSpPr>
                <a:spLocks noChangeArrowheads="1"/>
              </p:cNvSpPr>
              <p:nvPr/>
            </p:nvSpPr>
            <p:spPr bwMode="auto">
              <a:xfrm>
                <a:off x="4902200" y="2257425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0" name="Line 20"/>
              <p:cNvSpPr>
                <a:spLocks noChangeShapeType="1"/>
              </p:cNvSpPr>
              <p:nvPr/>
            </p:nvSpPr>
            <p:spPr bwMode="auto">
              <a:xfrm flipV="1">
                <a:off x="3981450" y="2305050"/>
                <a:ext cx="952500" cy="7143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1" name="Line 21"/>
              <p:cNvSpPr>
                <a:spLocks noChangeShapeType="1"/>
              </p:cNvSpPr>
              <p:nvPr/>
            </p:nvSpPr>
            <p:spPr bwMode="auto">
              <a:xfrm flipV="1">
                <a:off x="6484938" y="2312988"/>
                <a:ext cx="952500" cy="7143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2" name="Line 22"/>
              <p:cNvSpPr>
                <a:spLocks noChangeShapeType="1"/>
              </p:cNvSpPr>
              <p:nvPr/>
            </p:nvSpPr>
            <p:spPr bwMode="auto">
              <a:xfrm flipV="1">
                <a:off x="3987800" y="4787900"/>
                <a:ext cx="952500" cy="7143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3" name="Line 23"/>
              <p:cNvSpPr>
                <a:spLocks noChangeShapeType="1"/>
              </p:cNvSpPr>
              <p:nvPr/>
            </p:nvSpPr>
            <p:spPr bwMode="auto">
              <a:xfrm flipV="1">
                <a:off x="6472238" y="4786313"/>
                <a:ext cx="952500" cy="7143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4" name="Line 24"/>
              <p:cNvSpPr>
                <a:spLocks noChangeShapeType="1"/>
              </p:cNvSpPr>
              <p:nvPr/>
            </p:nvSpPr>
            <p:spPr bwMode="auto">
              <a:xfrm>
                <a:off x="4935538" y="2308225"/>
                <a:ext cx="1524000" cy="32067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5" name="Line 25"/>
              <p:cNvSpPr>
                <a:spLocks noChangeShapeType="1"/>
              </p:cNvSpPr>
              <p:nvPr/>
            </p:nvSpPr>
            <p:spPr bwMode="auto">
              <a:xfrm>
                <a:off x="4964113" y="2336800"/>
                <a:ext cx="2422525" cy="24241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6" name="Line 26"/>
              <p:cNvSpPr>
                <a:spLocks noChangeShapeType="1"/>
              </p:cNvSpPr>
              <p:nvPr/>
            </p:nvSpPr>
            <p:spPr bwMode="auto">
              <a:xfrm>
                <a:off x="4024313" y="3062288"/>
                <a:ext cx="2425700" cy="24241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7" name="Line 27"/>
              <p:cNvSpPr>
                <a:spLocks noChangeShapeType="1"/>
              </p:cNvSpPr>
              <p:nvPr/>
            </p:nvSpPr>
            <p:spPr bwMode="auto">
              <a:xfrm flipH="1">
                <a:off x="6473825" y="2308225"/>
                <a:ext cx="942975" cy="319246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8" name="Line 28"/>
              <p:cNvSpPr>
                <a:spLocks noChangeShapeType="1"/>
              </p:cNvSpPr>
              <p:nvPr/>
            </p:nvSpPr>
            <p:spPr bwMode="auto">
              <a:xfrm flipH="1">
                <a:off x="3995738" y="2301875"/>
                <a:ext cx="942975" cy="319246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9" name="Line 29"/>
              <p:cNvSpPr>
                <a:spLocks noChangeShapeType="1"/>
              </p:cNvSpPr>
              <p:nvPr/>
            </p:nvSpPr>
            <p:spPr bwMode="auto">
              <a:xfrm>
                <a:off x="4935538" y="2293938"/>
                <a:ext cx="1538287" cy="72548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0" name="Line 30"/>
              <p:cNvSpPr>
                <a:spLocks noChangeShapeType="1"/>
              </p:cNvSpPr>
              <p:nvPr/>
            </p:nvSpPr>
            <p:spPr bwMode="auto">
              <a:xfrm>
                <a:off x="4914900" y="4773613"/>
                <a:ext cx="1538288" cy="72548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1" name="Line 32"/>
              <p:cNvSpPr>
                <a:spLocks noChangeShapeType="1"/>
              </p:cNvSpPr>
              <p:nvPr/>
            </p:nvSpPr>
            <p:spPr bwMode="auto">
              <a:xfrm flipH="1">
                <a:off x="4935538" y="3019425"/>
                <a:ext cx="1524000" cy="174148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2" name="Line 35"/>
              <p:cNvSpPr>
                <a:spLocks noChangeShapeType="1"/>
              </p:cNvSpPr>
              <p:nvPr/>
            </p:nvSpPr>
            <p:spPr bwMode="auto">
              <a:xfrm>
                <a:off x="3976688" y="3019425"/>
                <a:ext cx="3454400" cy="17557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3" name="Line 36"/>
              <p:cNvSpPr>
                <a:spLocks noChangeShapeType="1"/>
              </p:cNvSpPr>
              <p:nvPr/>
            </p:nvSpPr>
            <p:spPr bwMode="auto">
              <a:xfrm flipH="1">
                <a:off x="3976688" y="2293938"/>
                <a:ext cx="3440112" cy="322103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4" name="Oval 37"/>
              <p:cNvSpPr>
                <a:spLocks noChangeArrowheads="1"/>
              </p:cNvSpPr>
              <p:nvPr/>
            </p:nvSpPr>
            <p:spPr bwMode="auto">
              <a:xfrm>
                <a:off x="5651500" y="3862388"/>
                <a:ext cx="88900" cy="88900"/>
              </a:xfrm>
              <a:prstGeom prst="ellipse">
                <a:avLst/>
              </a:prstGeom>
              <a:solidFill>
                <a:srgbClr val="FF0000"/>
              </a:solidFill>
              <a:ln w="571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5" name="Oval 41"/>
              <p:cNvSpPr>
                <a:spLocks noChangeArrowheads="1"/>
              </p:cNvSpPr>
              <p:nvPr/>
            </p:nvSpPr>
            <p:spPr bwMode="auto">
              <a:xfrm>
                <a:off x="3952875" y="2982913"/>
                <a:ext cx="87313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6" name="Oval 42"/>
              <p:cNvSpPr>
                <a:spLocks noChangeArrowheads="1"/>
              </p:cNvSpPr>
              <p:nvPr/>
            </p:nvSpPr>
            <p:spPr bwMode="auto">
              <a:xfrm>
                <a:off x="6424613" y="2989263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7" name="Oval 43"/>
              <p:cNvSpPr>
                <a:spLocks noChangeArrowheads="1"/>
              </p:cNvSpPr>
              <p:nvPr/>
            </p:nvSpPr>
            <p:spPr bwMode="auto">
              <a:xfrm>
                <a:off x="7375525" y="2263775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8" name="Oval 44"/>
              <p:cNvSpPr>
                <a:spLocks noChangeArrowheads="1"/>
              </p:cNvSpPr>
              <p:nvPr/>
            </p:nvSpPr>
            <p:spPr bwMode="auto">
              <a:xfrm>
                <a:off x="7378700" y="4743450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9" name="Oval 45"/>
              <p:cNvSpPr>
                <a:spLocks noChangeArrowheads="1"/>
              </p:cNvSpPr>
              <p:nvPr/>
            </p:nvSpPr>
            <p:spPr bwMode="auto">
              <a:xfrm>
                <a:off x="4902200" y="4732338"/>
                <a:ext cx="87313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0" name="Oval 46"/>
              <p:cNvSpPr>
                <a:spLocks noChangeArrowheads="1"/>
              </p:cNvSpPr>
              <p:nvPr/>
            </p:nvSpPr>
            <p:spPr bwMode="auto">
              <a:xfrm>
                <a:off x="3949700" y="5457825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92" name="127 Grupo"/>
            <p:cNvGrpSpPr>
              <a:grpSpLocks/>
            </p:cNvGrpSpPr>
            <p:nvPr/>
          </p:nvGrpSpPr>
          <p:grpSpPr bwMode="auto">
            <a:xfrm>
              <a:off x="1201738" y="4606925"/>
              <a:ext cx="1765300" cy="1695450"/>
              <a:chOff x="3949700" y="2257425"/>
              <a:chExt cx="3517900" cy="3300413"/>
            </a:xfrm>
          </p:grpSpPr>
          <p:sp>
            <p:nvSpPr>
              <p:cNvPr id="564" name="Line 4"/>
              <p:cNvSpPr>
                <a:spLocks noChangeShapeType="1"/>
              </p:cNvSpPr>
              <p:nvPr/>
            </p:nvSpPr>
            <p:spPr bwMode="auto">
              <a:xfrm rot="-5400000">
                <a:off x="2743200" y="4259263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5" name="Line 5"/>
              <p:cNvSpPr>
                <a:spLocks noChangeShapeType="1"/>
              </p:cNvSpPr>
              <p:nvPr/>
            </p:nvSpPr>
            <p:spPr bwMode="auto">
              <a:xfrm>
                <a:off x="3989388" y="5510213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6" name="Line 6"/>
              <p:cNvSpPr>
                <a:spLocks noChangeShapeType="1"/>
              </p:cNvSpPr>
              <p:nvPr/>
            </p:nvSpPr>
            <p:spPr bwMode="auto">
              <a:xfrm rot="-5400000">
                <a:off x="5226050" y="4265613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7" name="Line 7"/>
              <p:cNvSpPr>
                <a:spLocks noChangeShapeType="1"/>
              </p:cNvSpPr>
              <p:nvPr/>
            </p:nvSpPr>
            <p:spPr bwMode="auto">
              <a:xfrm>
                <a:off x="3989388" y="3009900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8" name="Oval 9"/>
              <p:cNvSpPr>
                <a:spLocks noChangeArrowheads="1"/>
              </p:cNvSpPr>
              <p:nvPr/>
            </p:nvSpPr>
            <p:spPr bwMode="auto">
              <a:xfrm>
                <a:off x="6429375" y="5468938"/>
                <a:ext cx="87313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9" name="Line 12"/>
              <p:cNvSpPr>
                <a:spLocks noChangeShapeType="1"/>
              </p:cNvSpPr>
              <p:nvPr/>
            </p:nvSpPr>
            <p:spPr bwMode="auto">
              <a:xfrm rot="-5400000">
                <a:off x="3694113" y="3533775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0" name="Line 13"/>
              <p:cNvSpPr>
                <a:spLocks noChangeShapeType="1"/>
              </p:cNvSpPr>
              <p:nvPr/>
            </p:nvSpPr>
            <p:spPr bwMode="auto">
              <a:xfrm>
                <a:off x="4940300" y="4784725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1" name="Line 14"/>
              <p:cNvSpPr>
                <a:spLocks noChangeShapeType="1"/>
              </p:cNvSpPr>
              <p:nvPr/>
            </p:nvSpPr>
            <p:spPr bwMode="auto">
              <a:xfrm rot="-5400000">
                <a:off x="6178550" y="3540125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2" name="Line 15"/>
              <p:cNvSpPr>
                <a:spLocks noChangeShapeType="1"/>
              </p:cNvSpPr>
              <p:nvPr/>
            </p:nvSpPr>
            <p:spPr bwMode="auto">
              <a:xfrm>
                <a:off x="4940300" y="2284413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3" name="Oval 16"/>
              <p:cNvSpPr>
                <a:spLocks noChangeArrowheads="1"/>
              </p:cNvSpPr>
              <p:nvPr/>
            </p:nvSpPr>
            <p:spPr bwMode="auto">
              <a:xfrm>
                <a:off x="4902200" y="2257425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4" name="Line 20"/>
              <p:cNvSpPr>
                <a:spLocks noChangeShapeType="1"/>
              </p:cNvSpPr>
              <p:nvPr/>
            </p:nvSpPr>
            <p:spPr bwMode="auto">
              <a:xfrm flipV="1">
                <a:off x="3981450" y="2305050"/>
                <a:ext cx="952500" cy="7143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5" name="Line 21"/>
              <p:cNvSpPr>
                <a:spLocks noChangeShapeType="1"/>
              </p:cNvSpPr>
              <p:nvPr/>
            </p:nvSpPr>
            <p:spPr bwMode="auto">
              <a:xfrm flipV="1">
                <a:off x="6484938" y="2312988"/>
                <a:ext cx="952500" cy="7143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6" name="Line 22"/>
              <p:cNvSpPr>
                <a:spLocks noChangeShapeType="1"/>
              </p:cNvSpPr>
              <p:nvPr/>
            </p:nvSpPr>
            <p:spPr bwMode="auto">
              <a:xfrm flipV="1">
                <a:off x="3987800" y="4787900"/>
                <a:ext cx="952500" cy="7143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7" name="Line 23"/>
              <p:cNvSpPr>
                <a:spLocks noChangeShapeType="1"/>
              </p:cNvSpPr>
              <p:nvPr/>
            </p:nvSpPr>
            <p:spPr bwMode="auto">
              <a:xfrm flipV="1">
                <a:off x="6472238" y="4786313"/>
                <a:ext cx="952500" cy="7143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8" name="Line 24"/>
              <p:cNvSpPr>
                <a:spLocks noChangeShapeType="1"/>
              </p:cNvSpPr>
              <p:nvPr/>
            </p:nvSpPr>
            <p:spPr bwMode="auto">
              <a:xfrm>
                <a:off x="4935538" y="2308225"/>
                <a:ext cx="1524000" cy="32067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9" name="Line 25"/>
              <p:cNvSpPr>
                <a:spLocks noChangeShapeType="1"/>
              </p:cNvSpPr>
              <p:nvPr/>
            </p:nvSpPr>
            <p:spPr bwMode="auto">
              <a:xfrm>
                <a:off x="4964113" y="2336800"/>
                <a:ext cx="2422525" cy="24241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0" name="Line 26"/>
              <p:cNvSpPr>
                <a:spLocks noChangeShapeType="1"/>
              </p:cNvSpPr>
              <p:nvPr/>
            </p:nvSpPr>
            <p:spPr bwMode="auto">
              <a:xfrm>
                <a:off x="4024313" y="3062288"/>
                <a:ext cx="2425700" cy="24241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1" name="Line 27"/>
              <p:cNvSpPr>
                <a:spLocks noChangeShapeType="1"/>
              </p:cNvSpPr>
              <p:nvPr/>
            </p:nvSpPr>
            <p:spPr bwMode="auto">
              <a:xfrm flipH="1">
                <a:off x="6473825" y="2308225"/>
                <a:ext cx="942975" cy="319246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2" name="Line 28"/>
              <p:cNvSpPr>
                <a:spLocks noChangeShapeType="1"/>
              </p:cNvSpPr>
              <p:nvPr/>
            </p:nvSpPr>
            <p:spPr bwMode="auto">
              <a:xfrm flipH="1">
                <a:off x="3995738" y="2301875"/>
                <a:ext cx="942975" cy="319246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3" name="Line 29"/>
              <p:cNvSpPr>
                <a:spLocks noChangeShapeType="1"/>
              </p:cNvSpPr>
              <p:nvPr/>
            </p:nvSpPr>
            <p:spPr bwMode="auto">
              <a:xfrm>
                <a:off x="4935538" y="2293938"/>
                <a:ext cx="1538287" cy="72548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4" name="Line 30"/>
              <p:cNvSpPr>
                <a:spLocks noChangeShapeType="1"/>
              </p:cNvSpPr>
              <p:nvPr/>
            </p:nvSpPr>
            <p:spPr bwMode="auto">
              <a:xfrm>
                <a:off x="4914900" y="4773613"/>
                <a:ext cx="1538288" cy="72548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5" name="Line 31"/>
              <p:cNvSpPr>
                <a:spLocks noChangeShapeType="1"/>
              </p:cNvSpPr>
              <p:nvPr/>
            </p:nvSpPr>
            <p:spPr bwMode="auto">
              <a:xfrm flipH="1">
                <a:off x="4935538" y="3019425"/>
                <a:ext cx="1524000" cy="174148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6" name="Line 32"/>
              <p:cNvSpPr>
                <a:spLocks noChangeShapeType="1"/>
              </p:cNvSpPr>
              <p:nvPr/>
            </p:nvSpPr>
            <p:spPr bwMode="auto">
              <a:xfrm>
                <a:off x="3976688" y="3019425"/>
                <a:ext cx="3454400" cy="17557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7" name="Line 33"/>
              <p:cNvSpPr>
                <a:spLocks noChangeShapeType="1"/>
              </p:cNvSpPr>
              <p:nvPr/>
            </p:nvSpPr>
            <p:spPr bwMode="auto">
              <a:xfrm flipH="1">
                <a:off x="3976688" y="2293938"/>
                <a:ext cx="3440112" cy="322103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8" name="Line 35"/>
              <p:cNvSpPr>
                <a:spLocks noChangeShapeType="1"/>
              </p:cNvSpPr>
              <p:nvPr/>
            </p:nvSpPr>
            <p:spPr bwMode="auto">
              <a:xfrm rot="-5400000">
                <a:off x="4462463" y="3902075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9" name="Line 36"/>
              <p:cNvSpPr>
                <a:spLocks noChangeShapeType="1"/>
              </p:cNvSpPr>
              <p:nvPr/>
            </p:nvSpPr>
            <p:spPr bwMode="auto">
              <a:xfrm>
                <a:off x="4462463" y="3892550"/>
                <a:ext cx="2482850" cy="0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0" name="Line 37"/>
              <p:cNvSpPr>
                <a:spLocks noChangeShapeType="1"/>
              </p:cNvSpPr>
              <p:nvPr/>
            </p:nvSpPr>
            <p:spPr bwMode="auto">
              <a:xfrm flipV="1">
                <a:off x="5237163" y="3536950"/>
                <a:ext cx="952500" cy="714375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1" name="Line 38"/>
              <p:cNvSpPr>
                <a:spLocks noChangeShapeType="1"/>
              </p:cNvSpPr>
              <p:nvPr/>
            </p:nvSpPr>
            <p:spPr bwMode="auto">
              <a:xfrm flipV="1">
                <a:off x="3990975" y="2293938"/>
                <a:ext cx="3440113" cy="725487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2" name="Line 39"/>
              <p:cNvSpPr>
                <a:spLocks noChangeShapeType="1"/>
              </p:cNvSpPr>
              <p:nvPr/>
            </p:nvSpPr>
            <p:spPr bwMode="auto">
              <a:xfrm flipV="1">
                <a:off x="3984625" y="4773613"/>
                <a:ext cx="3440113" cy="725487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3" name="Line 40"/>
              <p:cNvSpPr>
                <a:spLocks noChangeShapeType="1"/>
              </p:cNvSpPr>
              <p:nvPr/>
            </p:nvSpPr>
            <p:spPr bwMode="auto">
              <a:xfrm>
                <a:off x="6473825" y="3019425"/>
                <a:ext cx="942975" cy="1755775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4" name="Line 41"/>
              <p:cNvSpPr>
                <a:spLocks noChangeShapeType="1"/>
              </p:cNvSpPr>
              <p:nvPr/>
            </p:nvSpPr>
            <p:spPr bwMode="auto">
              <a:xfrm>
                <a:off x="3995738" y="3013075"/>
                <a:ext cx="942975" cy="1755775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5" name="Line 42"/>
              <p:cNvSpPr>
                <a:spLocks noChangeShapeType="1"/>
              </p:cNvSpPr>
              <p:nvPr/>
            </p:nvSpPr>
            <p:spPr bwMode="auto">
              <a:xfrm flipH="1">
                <a:off x="3976688" y="3019425"/>
                <a:ext cx="2482850" cy="2481263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6" name="Line 43"/>
              <p:cNvSpPr>
                <a:spLocks noChangeShapeType="1"/>
              </p:cNvSpPr>
              <p:nvPr/>
            </p:nvSpPr>
            <p:spPr bwMode="auto">
              <a:xfrm flipH="1">
                <a:off x="4956175" y="2298700"/>
                <a:ext cx="2484438" cy="2481263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7" name="Oval 44"/>
              <p:cNvSpPr>
                <a:spLocks noChangeArrowheads="1"/>
              </p:cNvSpPr>
              <p:nvPr/>
            </p:nvSpPr>
            <p:spPr bwMode="auto">
              <a:xfrm>
                <a:off x="5653088" y="2608263"/>
                <a:ext cx="88900" cy="88900"/>
              </a:xfrm>
              <a:prstGeom prst="ellipse">
                <a:avLst/>
              </a:prstGeom>
              <a:solidFill>
                <a:srgbClr val="009900"/>
              </a:soli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8" name="Oval 46"/>
              <p:cNvSpPr>
                <a:spLocks noChangeArrowheads="1"/>
              </p:cNvSpPr>
              <p:nvPr/>
            </p:nvSpPr>
            <p:spPr bwMode="auto">
              <a:xfrm>
                <a:off x="5646738" y="5087938"/>
                <a:ext cx="88900" cy="88900"/>
              </a:xfrm>
              <a:prstGeom prst="ellipse">
                <a:avLst/>
              </a:prstGeom>
              <a:solidFill>
                <a:srgbClr val="009900"/>
              </a:soli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9" name="Oval 47"/>
              <p:cNvSpPr>
                <a:spLocks noChangeArrowheads="1"/>
              </p:cNvSpPr>
              <p:nvPr/>
            </p:nvSpPr>
            <p:spPr bwMode="auto">
              <a:xfrm>
                <a:off x="5175250" y="4216400"/>
                <a:ext cx="88900" cy="88900"/>
              </a:xfrm>
              <a:prstGeom prst="ellipse">
                <a:avLst/>
              </a:prstGeom>
              <a:solidFill>
                <a:srgbClr val="009900"/>
              </a:soli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0" name="Oval 48"/>
              <p:cNvSpPr>
                <a:spLocks noChangeArrowheads="1"/>
              </p:cNvSpPr>
              <p:nvPr/>
            </p:nvSpPr>
            <p:spPr bwMode="auto">
              <a:xfrm>
                <a:off x="6918325" y="3844925"/>
                <a:ext cx="88900" cy="88900"/>
              </a:xfrm>
              <a:prstGeom prst="ellipse">
                <a:avLst/>
              </a:prstGeom>
              <a:solidFill>
                <a:srgbClr val="009900"/>
              </a:soli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1" name="Oval 49"/>
              <p:cNvSpPr>
                <a:spLocks noChangeArrowheads="1"/>
              </p:cNvSpPr>
              <p:nvPr/>
            </p:nvSpPr>
            <p:spPr bwMode="auto">
              <a:xfrm>
                <a:off x="4432300" y="3859213"/>
                <a:ext cx="88900" cy="88900"/>
              </a:xfrm>
              <a:prstGeom prst="ellipse">
                <a:avLst/>
              </a:prstGeom>
              <a:solidFill>
                <a:srgbClr val="009900"/>
              </a:soli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2" name="Oval 50"/>
              <p:cNvSpPr>
                <a:spLocks noChangeArrowheads="1"/>
              </p:cNvSpPr>
              <p:nvPr/>
            </p:nvSpPr>
            <p:spPr bwMode="auto">
              <a:xfrm>
                <a:off x="6132513" y="3530600"/>
                <a:ext cx="90487" cy="88900"/>
              </a:xfrm>
              <a:prstGeom prst="ellipse">
                <a:avLst/>
              </a:prstGeom>
              <a:solidFill>
                <a:srgbClr val="009900"/>
              </a:soli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3" name="Oval 53"/>
              <p:cNvSpPr>
                <a:spLocks noChangeArrowheads="1"/>
              </p:cNvSpPr>
              <p:nvPr/>
            </p:nvSpPr>
            <p:spPr bwMode="auto">
              <a:xfrm>
                <a:off x="7375525" y="2263775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4" name="Oval 54"/>
              <p:cNvSpPr>
                <a:spLocks noChangeArrowheads="1"/>
              </p:cNvSpPr>
              <p:nvPr/>
            </p:nvSpPr>
            <p:spPr bwMode="auto">
              <a:xfrm>
                <a:off x="6424613" y="2989263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5" name="Oval 55"/>
              <p:cNvSpPr>
                <a:spLocks noChangeArrowheads="1"/>
              </p:cNvSpPr>
              <p:nvPr/>
            </p:nvSpPr>
            <p:spPr bwMode="auto">
              <a:xfrm>
                <a:off x="3952875" y="2982913"/>
                <a:ext cx="87313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6" name="Oval 56"/>
              <p:cNvSpPr>
                <a:spLocks noChangeArrowheads="1"/>
              </p:cNvSpPr>
              <p:nvPr/>
            </p:nvSpPr>
            <p:spPr bwMode="auto">
              <a:xfrm>
                <a:off x="4902200" y="4732338"/>
                <a:ext cx="87313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7" name="Oval 57"/>
              <p:cNvSpPr>
                <a:spLocks noChangeArrowheads="1"/>
              </p:cNvSpPr>
              <p:nvPr/>
            </p:nvSpPr>
            <p:spPr bwMode="auto">
              <a:xfrm>
                <a:off x="7378700" y="4743450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8" name="Oval 58"/>
              <p:cNvSpPr>
                <a:spLocks noChangeArrowheads="1"/>
              </p:cNvSpPr>
              <p:nvPr/>
            </p:nvSpPr>
            <p:spPr bwMode="auto">
              <a:xfrm>
                <a:off x="3949700" y="5457825"/>
                <a:ext cx="88900" cy="88900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9" name="Oval 59"/>
              <p:cNvSpPr>
                <a:spLocks noChangeArrowheads="1"/>
              </p:cNvSpPr>
              <p:nvPr/>
            </p:nvSpPr>
            <p:spPr bwMode="auto">
              <a:xfrm>
                <a:off x="5651500" y="3862388"/>
                <a:ext cx="88900" cy="88900"/>
              </a:xfrm>
              <a:prstGeom prst="ellipse">
                <a:avLst/>
              </a:prstGeom>
              <a:solidFill>
                <a:srgbClr val="FF0000"/>
              </a:solidFill>
              <a:ln w="571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93" name="245 Grupo"/>
            <p:cNvGrpSpPr>
              <a:grpSpLocks/>
            </p:cNvGrpSpPr>
            <p:nvPr/>
          </p:nvGrpSpPr>
          <p:grpSpPr bwMode="auto">
            <a:xfrm>
              <a:off x="4114800" y="4581525"/>
              <a:ext cx="1819275" cy="1693863"/>
              <a:chOff x="8089247" y="2502088"/>
              <a:chExt cx="1511953" cy="1621678"/>
            </a:xfrm>
          </p:grpSpPr>
          <p:sp>
            <p:nvSpPr>
              <p:cNvPr id="494" name="Line 4"/>
              <p:cNvSpPr>
                <a:spLocks noChangeShapeType="1"/>
              </p:cNvSpPr>
              <p:nvPr/>
            </p:nvSpPr>
            <p:spPr bwMode="auto">
              <a:xfrm rot="-5400000">
                <a:off x="7500099" y="3486929"/>
                <a:ext cx="121762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5" name="Line 5"/>
              <p:cNvSpPr>
                <a:spLocks noChangeShapeType="1"/>
              </p:cNvSpPr>
              <p:nvPr/>
            </p:nvSpPr>
            <p:spPr bwMode="auto">
              <a:xfrm>
                <a:off x="8110943" y="4100410"/>
                <a:ext cx="106040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6" name="Line 6"/>
              <p:cNvSpPr>
                <a:spLocks noChangeShapeType="1"/>
              </p:cNvSpPr>
              <p:nvPr/>
            </p:nvSpPr>
            <p:spPr bwMode="auto">
              <a:xfrm rot="-5400000">
                <a:off x="8560500" y="3490043"/>
                <a:ext cx="121762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7" name="Line 7"/>
              <p:cNvSpPr>
                <a:spLocks noChangeShapeType="1"/>
              </p:cNvSpPr>
              <p:nvPr/>
            </p:nvSpPr>
            <p:spPr bwMode="auto">
              <a:xfrm>
                <a:off x="8110943" y="2874225"/>
                <a:ext cx="106040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8" name="Oval 9"/>
              <p:cNvSpPr>
                <a:spLocks noChangeArrowheads="1"/>
              </p:cNvSpPr>
              <p:nvPr/>
            </p:nvSpPr>
            <p:spPr bwMode="auto">
              <a:xfrm>
                <a:off x="9153038" y="4080168"/>
                <a:ext cx="37291" cy="43598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" name="Line 12"/>
              <p:cNvSpPr>
                <a:spLocks noChangeShapeType="1"/>
              </p:cNvSpPr>
              <p:nvPr/>
            </p:nvSpPr>
            <p:spPr bwMode="auto">
              <a:xfrm rot="-5400000">
                <a:off x="7906224" y="3131140"/>
                <a:ext cx="121762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" name="Line 13"/>
              <p:cNvSpPr>
                <a:spLocks noChangeShapeType="1"/>
              </p:cNvSpPr>
              <p:nvPr/>
            </p:nvSpPr>
            <p:spPr bwMode="auto">
              <a:xfrm>
                <a:off x="8517068" y="3744622"/>
                <a:ext cx="106040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1" name="Line 14"/>
              <p:cNvSpPr>
                <a:spLocks noChangeShapeType="1"/>
              </p:cNvSpPr>
              <p:nvPr/>
            </p:nvSpPr>
            <p:spPr bwMode="auto">
              <a:xfrm rot="-5400000">
                <a:off x="8967303" y="3134254"/>
                <a:ext cx="121762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2" name="Line 15"/>
              <p:cNvSpPr>
                <a:spLocks noChangeShapeType="1"/>
              </p:cNvSpPr>
              <p:nvPr/>
            </p:nvSpPr>
            <p:spPr bwMode="auto">
              <a:xfrm>
                <a:off x="8517068" y="2518437"/>
                <a:ext cx="106040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3" name="Oval 16"/>
              <p:cNvSpPr>
                <a:spLocks noChangeArrowheads="1"/>
              </p:cNvSpPr>
              <p:nvPr/>
            </p:nvSpPr>
            <p:spPr bwMode="auto">
              <a:xfrm>
                <a:off x="8500796" y="2505202"/>
                <a:ext cx="37968" cy="43598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4" name="Line 20"/>
              <p:cNvSpPr>
                <a:spLocks noChangeShapeType="1"/>
              </p:cNvSpPr>
              <p:nvPr/>
            </p:nvSpPr>
            <p:spPr bwMode="auto">
              <a:xfrm flipV="1">
                <a:off x="8107553" y="2528558"/>
                <a:ext cx="406803" cy="3503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5" name="Line 21"/>
              <p:cNvSpPr>
                <a:spLocks noChangeShapeType="1"/>
              </p:cNvSpPr>
              <p:nvPr/>
            </p:nvSpPr>
            <p:spPr bwMode="auto">
              <a:xfrm flipV="1">
                <a:off x="9176768" y="2532451"/>
                <a:ext cx="406803" cy="3503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6" name="Line 22"/>
              <p:cNvSpPr>
                <a:spLocks noChangeShapeType="1"/>
              </p:cNvSpPr>
              <p:nvPr/>
            </p:nvSpPr>
            <p:spPr bwMode="auto">
              <a:xfrm flipV="1">
                <a:off x="8110265" y="3746179"/>
                <a:ext cx="406803" cy="3503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7" name="Line 23"/>
              <p:cNvSpPr>
                <a:spLocks noChangeShapeType="1"/>
              </p:cNvSpPr>
              <p:nvPr/>
            </p:nvSpPr>
            <p:spPr bwMode="auto">
              <a:xfrm flipV="1">
                <a:off x="9171344" y="3745400"/>
                <a:ext cx="406803" cy="3503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8" name="Line 24"/>
              <p:cNvSpPr>
                <a:spLocks noChangeShapeType="1"/>
              </p:cNvSpPr>
              <p:nvPr/>
            </p:nvSpPr>
            <p:spPr bwMode="auto">
              <a:xfrm>
                <a:off x="8515035" y="2530115"/>
                <a:ext cx="650886" cy="15726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9" name="Line 25"/>
              <p:cNvSpPr>
                <a:spLocks noChangeShapeType="1"/>
              </p:cNvSpPr>
              <p:nvPr/>
            </p:nvSpPr>
            <p:spPr bwMode="auto">
              <a:xfrm>
                <a:off x="8527239" y="2544129"/>
                <a:ext cx="1034637" cy="118881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0" name="Line 26"/>
              <p:cNvSpPr>
                <a:spLocks noChangeShapeType="1"/>
              </p:cNvSpPr>
              <p:nvPr/>
            </p:nvSpPr>
            <p:spPr bwMode="auto">
              <a:xfrm>
                <a:off x="8125859" y="2899917"/>
                <a:ext cx="1035993" cy="118881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1" name="Line 27"/>
              <p:cNvSpPr>
                <a:spLocks noChangeShapeType="1"/>
              </p:cNvSpPr>
              <p:nvPr/>
            </p:nvSpPr>
            <p:spPr bwMode="auto">
              <a:xfrm flipH="1">
                <a:off x="9172022" y="2530115"/>
                <a:ext cx="402735" cy="15656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2" name="Line 28"/>
              <p:cNvSpPr>
                <a:spLocks noChangeShapeType="1"/>
              </p:cNvSpPr>
              <p:nvPr/>
            </p:nvSpPr>
            <p:spPr bwMode="auto">
              <a:xfrm flipH="1">
                <a:off x="8113655" y="2527001"/>
                <a:ext cx="402735" cy="15656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3" name="Line 29"/>
              <p:cNvSpPr>
                <a:spLocks noChangeShapeType="1"/>
              </p:cNvSpPr>
              <p:nvPr/>
            </p:nvSpPr>
            <p:spPr bwMode="auto">
              <a:xfrm>
                <a:off x="8515035" y="2523109"/>
                <a:ext cx="656987" cy="3557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4" name="Line 30"/>
              <p:cNvSpPr>
                <a:spLocks noChangeShapeType="1"/>
              </p:cNvSpPr>
              <p:nvPr/>
            </p:nvSpPr>
            <p:spPr bwMode="auto">
              <a:xfrm>
                <a:off x="8506220" y="3739172"/>
                <a:ext cx="656988" cy="3557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5" name="Line 31"/>
              <p:cNvSpPr>
                <a:spLocks noChangeShapeType="1"/>
              </p:cNvSpPr>
              <p:nvPr/>
            </p:nvSpPr>
            <p:spPr bwMode="auto">
              <a:xfrm flipH="1">
                <a:off x="8515035" y="2878896"/>
                <a:ext cx="650886" cy="8540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6" name="Line 32"/>
              <p:cNvSpPr>
                <a:spLocks noChangeShapeType="1"/>
              </p:cNvSpPr>
              <p:nvPr/>
            </p:nvSpPr>
            <p:spPr bwMode="auto">
              <a:xfrm>
                <a:off x="8105519" y="2878896"/>
                <a:ext cx="1475341" cy="86105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7" name="Line 33"/>
              <p:cNvSpPr>
                <a:spLocks noChangeShapeType="1"/>
              </p:cNvSpPr>
              <p:nvPr/>
            </p:nvSpPr>
            <p:spPr bwMode="auto">
              <a:xfrm flipH="1">
                <a:off x="8105519" y="2523109"/>
                <a:ext cx="1469238" cy="157963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8" name="Line 35"/>
              <p:cNvSpPr>
                <a:spLocks noChangeShapeType="1"/>
              </p:cNvSpPr>
              <p:nvPr/>
            </p:nvSpPr>
            <p:spPr bwMode="auto">
              <a:xfrm rot="-5400000">
                <a:off x="8234379" y="3311759"/>
                <a:ext cx="1217621" cy="0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9" name="Line 36"/>
              <p:cNvSpPr>
                <a:spLocks noChangeShapeType="1"/>
              </p:cNvSpPr>
              <p:nvPr/>
            </p:nvSpPr>
            <p:spPr bwMode="auto">
              <a:xfrm>
                <a:off x="8312989" y="3307088"/>
                <a:ext cx="1060401" cy="0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0" name="Line 37"/>
              <p:cNvSpPr>
                <a:spLocks noChangeShapeType="1"/>
              </p:cNvSpPr>
              <p:nvPr/>
            </p:nvSpPr>
            <p:spPr bwMode="auto">
              <a:xfrm flipV="1">
                <a:off x="8643856" y="3132697"/>
                <a:ext cx="406803" cy="350338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1" name="Line 38"/>
              <p:cNvSpPr>
                <a:spLocks noChangeShapeType="1"/>
              </p:cNvSpPr>
              <p:nvPr/>
            </p:nvSpPr>
            <p:spPr bwMode="auto">
              <a:xfrm flipV="1">
                <a:off x="8111621" y="2523109"/>
                <a:ext cx="1469239" cy="355788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2" name="Line 39"/>
              <p:cNvSpPr>
                <a:spLocks noChangeShapeType="1"/>
              </p:cNvSpPr>
              <p:nvPr/>
            </p:nvSpPr>
            <p:spPr bwMode="auto">
              <a:xfrm flipV="1">
                <a:off x="8108909" y="3739172"/>
                <a:ext cx="1469239" cy="355788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3" name="Line 40"/>
              <p:cNvSpPr>
                <a:spLocks noChangeShapeType="1"/>
              </p:cNvSpPr>
              <p:nvPr/>
            </p:nvSpPr>
            <p:spPr bwMode="auto">
              <a:xfrm>
                <a:off x="9172022" y="2878896"/>
                <a:ext cx="402735" cy="861054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4" name="Line 41"/>
              <p:cNvSpPr>
                <a:spLocks noChangeShapeType="1"/>
              </p:cNvSpPr>
              <p:nvPr/>
            </p:nvSpPr>
            <p:spPr bwMode="auto">
              <a:xfrm>
                <a:off x="8113655" y="2875782"/>
                <a:ext cx="402735" cy="861054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5" name="Line 42"/>
              <p:cNvSpPr>
                <a:spLocks noChangeShapeType="1"/>
              </p:cNvSpPr>
              <p:nvPr/>
            </p:nvSpPr>
            <p:spPr bwMode="auto">
              <a:xfrm flipH="1">
                <a:off x="8105519" y="2878896"/>
                <a:ext cx="1060401" cy="1216842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" name="Line 43"/>
              <p:cNvSpPr>
                <a:spLocks noChangeShapeType="1"/>
              </p:cNvSpPr>
              <p:nvPr/>
            </p:nvSpPr>
            <p:spPr bwMode="auto">
              <a:xfrm flipH="1">
                <a:off x="8523849" y="2525444"/>
                <a:ext cx="1061079" cy="1216842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" name="Line 50"/>
              <p:cNvSpPr>
                <a:spLocks noChangeShapeType="1"/>
              </p:cNvSpPr>
              <p:nvPr/>
            </p:nvSpPr>
            <p:spPr bwMode="auto">
              <a:xfrm>
                <a:off x="8312989" y="2697499"/>
                <a:ext cx="106040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" name="Line 51"/>
              <p:cNvSpPr>
                <a:spLocks noChangeShapeType="1"/>
              </p:cNvSpPr>
              <p:nvPr/>
            </p:nvSpPr>
            <p:spPr bwMode="auto">
              <a:xfrm>
                <a:off x="8096705" y="3486150"/>
                <a:ext cx="106040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9" name="Line 52"/>
              <p:cNvSpPr>
                <a:spLocks noChangeShapeType="1"/>
              </p:cNvSpPr>
              <p:nvPr/>
            </p:nvSpPr>
            <p:spPr bwMode="auto">
              <a:xfrm>
                <a:off x="8322481" y="3913563"/>
                <a:ext cx="106040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0" name="Line 54"/>
              <p:cNvSpPr>
                <a:spLocks noChangeShapeType="1"/>
              </p:cNvSpPr>
              <p:nvPr/>
            </p:nvSpPr>
            <p:spPr bwMode="auto">
              <a:xfrm>
                <a:off x="8515035" y="3153718"/>
                <a:ext cx="106107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1" name="Line 55"/>
              <p:cNvSpPr>
                <a:spLocks noChangeShapeType="1"/>
              </p:cNvSpPr>
              <p:nvPr/>
            </p:nvSpPr>
            <p:spPr bwMode="auto">
              <a:xfrm flipV="1">
                <a:off x="9159140" y="3149047"/>
                <a:ext cx="421720" cy="3347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2" name="Line 56"/>
              <p:cNvSpPr>
                <a:spLocks noChangeShapeType="1"/>
              </p:cNvSpPr>
              <p:nvPr/>
            </p:nvSpPr>
            <p:spPr bwMode="auto">
              <a:xfrm flipV="1">
                <a:off x="8650636" y="2522330"/>
                <a:ext cx="421041" cy="3347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3" name="Line 57"/>
              <p:cNvSpPr>
                <a:spLocks noChangeShapeType="1"/>
              </p:cNvSpPr>
              <p:nvPr/>
            </p:nvSpPr>
            <p:spPr bwMode="auto">
              <a:xfrm flipV="1">
                <a:off x="8619448" y="3748515"/>
                <a:ext cx="421720" cy="3347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4" name="Line 59"/>
              <p:cNvSpPr>
                <a:spLocks noChangeShapeType="1"/>
              </p:cNvSpPr>
              <p:nvPr/>
            </p:nvSpPr>
            <p:spPr bwMode="auto">
              <a:xfrm flipV="1">
                <a:off x="8098061" y="3156832"/>
                <a:ext cx="421720" cy="3347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5" name="Line 61"/>
              <p:cNvSpPr>
                <a:spLocks noChangeShapeType="1"/>
              </p:cNvSpPr>
              <p:nvPr/>
            </p:nvSpPr>
            <p:spPr bwMode="auto">
              <a:xfrm rot="-5400000">
                <a:off x="8015383" y="3479922"/>
                <a:ext cx="121762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6" name="Line 63"/>
              <p:cNvSpPr>
                <a:spLocks noChangeShapeType="1"/>
              </p:cNvSpPr>
              <p:nvPr/>
            </p:nvSpPr>
            <p:spPr bwMode="auto">
              <a:xfrm rot="-5400000">
                <a:off x="8768648" y="3308645"/>
                <a:ext cx="121762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7" name="Line 64"/>
              <p:cNvSpPr>
                <a:spLocks noChangeShapeType="1"/>
              </p:cNvSpPr>
              <p:nvPr/>
            </p:nvSpPr>
            <p:spPr bwMode="auto">
              <a:xfrm rot="-5400000">
                <a:off x="7719095" y="3301638"/>
                <a:ext cx="121762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8" name="Line 66"/>
              <p:cNvSpPr>
                <a:spLocks noChangeShapeType="1"/>
              </p:cNvSpPr>
              <p:nvPr/>
            </p:nvSpPr>
            <p:spPr bwMode="auto">
              <a:xfrm rot="-5400000">
                <a:off x="8448629" y="3130362"/>
                <a:ext cx="121762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9" name="Oval 67"/>
              <p:cNvSpPr>
                <a:spLocks noChangeArrowheads="1"/>
              </p:cNvSpPr>
              <p:nvPr/>
            </p:nvSpPr>
            <p:spPr bwMode="auto">
              <a:xfrm>
                <a:off x="8302819" y="2670250"/>
                <a:ext cx="37968" cy="43598"/>
              </a:xfrm>
              <a:prstGeom prst="ellipse">
                <a:avLst/>
              </a:prstGeom>
              <a:solidFill>
                <a:srgbClr val="333399"/>
              </a:solidFill>
              <a:ln w="57150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0" name="Oval 68"/>
              <p:cNvSpPr>
                <a:spLocks noChangeArrowheads="1"/>
              </p:cNvSpPr>
              <p:nvPr/>
            </p:nvSpPr>
            <p:spPr bwMode="auto">
              <a:xfrm>
                <a:off x="9358474" y="2677257"/>
                <a:ext cx="37968" cy="43598"/>
              </a:xfrm>
              <a:prstGeom prst="ellipse">
                <a:avLst/>
              </a:prstGeom>
              <a:solidFill>
                <a:srgbClr val="333399"/>
              </a:solidFill>
              <a:ln w="57150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1" name="Oval 69"/>
              <p:cNvSpPr>
                <a:spLocks noChangeArrowheads="1"/>
              </p:cNvSpPr>
              <p:nvPr/>
            </p:nvSpPr>
            <p:spPr bwMode="auto">
              <a:xfrm>
                <a:off x="9047269" y="2502088"/>
                <a:ext cx="37968" cy="43598"/>
              </a:xfrm>
              <a:prstGeom prst="ellipse">
                <a:avLst/>
              </a:prstGeom>
              <a:solidFill>
                <a:srgbClr val="333399"/>
              </a:solidFill>
              <a:ln w="57150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2" name="Oval 70"/>
              <p:cNvSpPr>
                <a:spLocks noChangeArrowheads="1"/>
              </p:cNvSpPr>
              <p:nvPr/>
            </p:nvSpPr>
            <p:spPr bwMode="auto">
              <a:xfrm>
                <a:off x="8607921" y="2845420"/>
                <a:ext cx="37968" cy="43598"/>
              </a:xfrm>
              <a:prstGeom prst="ellipse">
                <a:avLst/>
              </a:prstGeom>
              <a:solidFill>
                <a:srgbClr val="333399"/>
              </a:solidFill>
              <a:ln w="57150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3" name="Oval 71"/>
              <p:cNvSpPr>
                <a:spLocks noChangeArrowheads="1"/>
              </p:cNvSpPr>
              <p:nvPr/>
            </p:nvSpPr>
            <p:spPr bwMode="auto">
              <a:xfrm>
                <a:off x="8089247" y="3462016"/>
                <a:ext cx="37968" cy="43598"/>
              </a:xfrm>
              <a:prstGeom prst="ellipse">
                <a:avLst/>
              </a:prstGeom>
              <a:solidFill>
                <a:srgbClr val="333399"/>
              </a:solidFill>
              <a:ln w="57150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4" name="Oval 72"/>
              <p:cNvSpPr>
                <a:spLocks noChangeArrowheads="1"/>
              </p:cNvSpPr>
              <p:nvPr/>
            </p:nvSpPr>
            <p:spPr bwMode="auto">
              <a:xfrm>
                <a:off x="9148292" y="3465908"/>
                <a:ext cx="37968" cy="43598"/>
              </a:xfrm>
              <a:prstGeom prst="ellipse">
                <a:avLst/>
              </a:prstGeom>
              <a:solidFill>
                <a:srgbClr val="333399"/>
              </a:solidFill>
              <a:ln w="57150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5" name="Oval 73"/>
              <p:cNvSpPr>
                <a:spLocks noChangeArrowheads="1"/>
              </p:cNvSpPr>
              <p:nvPr/>
            </p:nvSpPr>
            <p:spPr bwMode="auto">
              <a:xfrm>
                <a:off x="8495372" y="3143597"/>
                <a:ext cx="37968" cy="43598"/>
              </a:xfrm>
              <a:prstGeom prst="ellipse">
                <a:avLst/>
              </a:prstGeom>
              <a:solidFill>
                <a:srgbClr val="333399"/>
              </a:solidFill>
              <a:ln w="57150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6" name="Oval 74"/>
              <p:cNvSpPr>
                <a:spLocks noChangeArrowheads="1"/>
              </p:cNvSpPr>
              <p:nvPr/>
            </p:nvSpPr>
            <p:spPr bwMode="auto">
              <a:xfrm>
                <a:off x="9563232" y="3129583"/>
                <a:ext cx="37968" cy="43598"/>
              </a:xfrm>
              <a:prstGeom prst="ellipse">
                <a:avLst/>
              </a:prstGeom>
              <a:solidFill>
                <a:srgbClr val="333399"/>
              </a:solidFill>
              <a:ln w="57150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7" name="Oval 75"/>
              <p:cNvSpPr>
                <a:spLocks noChangeArrowheads="1"/>
              </p:cNvSpPr>
              <p:nvPr/>
            </p:nvSpPr>
            <p:spPr bwMode="auto">
              <a:xfrm>
                <a:off x="8318413" y="3879308"/>
                <a:ext cx="37968" cy="43598"/>
              </a:xfrm>
              <a:prstGeom prst="ellipse">
                <a:avLst/>
              </a:prstGeom>
              <a:solidFill>
                <a:srgbClr val="333399"/>
              </a:solidFill>
              <a:ln w="57150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8" name="Oval 76"/>
              <p:cNvSpPr>
                <a:spLocks noChangeArrowheads="1"/>
              </p:cNvSpPr>
              <p:nvPr/>
            </p:nvSpPr>
            <p:spPr bwMode="auto">
              <a:xfrm>
                <a:off x="8599785" y="4077054"/>
                <a:ext cx="37968" cy="43598"/>
              </a:xfrm>
              <a:prstGeom prst="ellipse">
                <a:avLst/>
              </a:prstGeom>
              <a:solidFill>
                <a:srgbClr val="333399"/>
              </a:solidFill>
              <a:ln w="57150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9" name="Oval 77"/>
              <p:cNvSpPr>
                <a:spLocks noChangeArrowheads="1"/>
              </p:cNvSpPr>
              <p:nvPr/>
            </p:nvSpPr>
            <p:spPr bwMode="auto">
              <a:xfrm>
                <a:off x="9361864" y="3890985"/>
                <a:ext cx="37968" cy="43598"/>
              </a:xfrm>
              <a:prstGeom prst="ellipse">
                <a:avLst/>
              </a:prstGeom>
              <a:solidFill>
                <a:srgbClr val="333399"/>
              </a:solidFill>
              <a:ln w="57150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0" name="Oval 78"/>
              <p:cNvSpPr>
                <a:spLocks noChangeArrowheads="1"/>
              </p:cNvSpPr>
              <p:nvPr/>
            </p:nvSpPr>
            <p:spPr bwMode="auto">
              <a:xfrm>
                <a:off x="9039811" y="3713481"/>
                <a:ext cx="37968" cy="43598"/>
              </a:xfrm>
              <a:prstGeom prst="ellipse">
                <a:avLst/>
              </a:prstGeom>
              <a:solidFill>
                <a:srgbClr val="333399"/>
              </a:solidFill>
              <a:ln w="57150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1" name="Oval 82"/>
              <p:cNvSpPr>
                <a:spLocks noChangeArrowheads="1"/>
              </p:cNvSpPr>
              <p:nvPr/>
            </p:nvSpPr>
            <p:spPr bwMode="auto">
              <a:xfrm>
                <a:off x="8095349" y="2860991"/>
                <a:ext cx="37291" cy="43598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2" name="Oval 83"/>
              <p:cNvSpPr>
                <a:spLocks noChangeArrowheads="1"/>
              </p:cNvSpPr>
              <p:nvPr/>
            </p:nvSpPr>
            <p:spPr bwMode="auto">
              <a:xfrm>
                <a:off x="9151004" y="2864105"/>
                <a:ext cx="37968" cy="43598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3" name="Oval 84"/>
              <p:cNvSpPr>
                <a:spLocks noChangeArrowheads="1"/>
              </p:cNvSpPr>
              <p:nvPr/>
            </p:nvSpPr>
            <p:spPr bwMode="auto">
              <a:xfrm>
                <a:off x="9557129" y="2508316"/>
                <a:ext cx="37968" cy="43598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4" name="Oval 85"/>
              <p:cNvSpPr>
                <a:spLocks noChangeArrowheads="1"/>
              </p:cNvSpPr>
              <p:nvPr/>
            </p:nvSpPr>
            <p:spPr bwMode="auto">
              <a:xfrm>
                <a:off x="8821493" y="2677257"/>
                <a:ext cx="37968" cy="43598"/>
              </a:xfrm>
              <a:prstGeom prst="ellipse">
                <a:avLst/>
              </a:prstGeom>
              <a:solidFill>
                <a:srgbClr val="009900"/>
              </a:soli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5" name="Oval 86"/>
              <p:cNvSpPr>
                <a:spLocks noChangeArrowheads="1"/>
              </p:cNvSpPr>
              <p:nvPr/>
            </p:nvSpPr>
            <p:spPr bwMode="auto">
              <a:xfrm>
                <a:off x="8820815" y="3292296"/>
                <a:ext cx="37968" cy="43598"/>
              </a:xfrm>
              <a:prstGeom prst="ellipse">
                <a:avLst/>
              </a:prstGeom>
              <a:solidFill>
                <a:srgbClr val="FF0000"/>
              </a:solidFill>
              <a:ln w="571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6" name="Oval 87"/>
              <p:cNvSpPr>
                <a:spLocks noChangeArrowheads="1"/>
              </p:cNvSpPr>
              <p:nvPr/>
            </p:nvSpPr>
            <p:spPr bwMode="auto">
              <a:xfrm>
                <a:off x="9034387" y="3129583"/>
                <a:ext cx="37968" cy="43598"/>
              </a:xfrm>
              <a:prstGeom prst="ellipse">
                <a:avLst/>
              </a:prstGeom>
              <a:solidFill>
                <a:srgbClr val="009900"/>
              </a:soli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7" name="Oval 88"/>
              <p:cNvSpPr>
                <a:spLocks noChangeArrowheads="1"/>
              </p:cNvSpPr>
              <p:nvPr/>
            </p:nvSpPr>
            <p:spPr bwMode="auto">
              <a:xfrm>
                <a:off x="8300107" y="3290739"/>
                <a:ext cx="37968" cy="43598"/>
              </a:xfrm>
              <a:prstGeom prst="ellipse">
                <a:avLst/>
              </a:prstGeom>
              <a:solidFill>
                <a:srgbClr val="009900"/>
              </a:soli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8" name="Oval 89"/>
              <p:cNvSpPr>
                <a:spLocks noChangeArrowheads="1"/>
              </p:cNvSpPr>
              <p:nvPr/>
            </p:nvSpPr>
            <p:spPr bwMode="auto">
              <a:xfrm>
                <a:off x="8500796" y="3718930"/>
                <a:ext cx="37291" cy="43598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9" name="Oval 90"/>
              <p:cNvSpPr>
                <a:spLocks noChangeArrowheads="1"/>
              </p:cNvSpPr>
              <p:nvPr/>
            </p:nvSpPr>
            <p:spPr bwMode="auto">
              <a:xfrm>
                <a:off x="8093993" y="4074718"/>
                <a:ext cx="37968" cy="43598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0" name="Oval 91"/>
              <p:cNvSpPr>
                <a:spLocks noChangeArrowheads="1"/>
              </p:cNvSpPr>
              <p:nvPr/>
            </p:nvSpPr>
            <p:spPr bwMode="auto">
              <a:xfrm>
                <a:off x="9558485" y="3724380"/>
                <a:ext cx="37968" cy="43598"/>
              </a:xfrm>
              <a:prstGeom prst="ellipse">
                <a:avLst/>
              </a:prstGeom>
              <a:solidFill>
                <a:srgbClr val="000000"/>
              </a:solidFill>
              <a:ln w="571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1" name="Oval 92"/>
              <p:cNvSpPr>
                <a:spLocks noChangeArrowheads="1"/>
              </p:cNvSpPr>
              <p:nvPr/>
            </p:nvSpPr>
            <p:spPr bwMode="auto">
              <a:xfrm>
                <a:off x="9361864" y="3283732"/>
                <a:ext cx="37968" cy="43598"/>
              </a:xfrm>
              <a:prstGeom prst="ellipse">
                <a:avLst/>
              </a:prstGeom>
              <a:solidFill>
                <a:srgbClr val="009900"/>
              </a:soli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2" name="Oval 93"/>
              <p:cNvSpPr>
                <a:spLocks noChangeArrowheads="1"/>
              </p:cNvSpPr>
              <p:nvPr/>
            </p:nvSpPr>
            <p:spPr bwMode="auto">
              <a:xfrm>
                <a:off x="8601141" y="3465908"/>
                <a:ext cx="37968" cy="43598"/>
              </a:xfrm>
              <a:prstGeom prst="ellipse">
                <a:avLst/>
              </a:prstGeom>
              <a:solidFill>
                <a:srgbClr val="009900"/>
              </a:soli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3" name="Oval 94"/>
              <p:cNvSpPr>
                <a:spLocks noChangeArrowheads="1"/>
              </p:cNvSpPr>
              <p:nvPr/>
            </p:nvSpPr>
            <p:spPr bwMode="auto">
              <a:xfrm>
                <a:off x="8818781" y="3893321"/>
                <a:ext cx="37968" cy="43598"/>
              </a:xfrm>
              <a:prstGeom prst="ellipse">
                <a:avLst/>
              </a:prstGeom>
              <a:solidFill>
                <a:srgbClr val="009900"/>
              </a:soli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" name="CuadroTexto 1"/>
          <p:cNvSpPr txBox="1"/>
          <p:nvPr/>
        </p:nvSpPr>
        <p:spPr>
          <a:xfrm>
            <a:off x="4275757" y="4089328"/>
            <a:ext cx="1486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dirty="0" smtClean="0">
                <a:solidFill>
                  <a:schemeClr val="tx1"/>
                </a:solidFill>
                <a:latin typeface="+mj-lt"/>
              </a:rPr>
              <a:t>6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tetrahedra</a:t>
            </a:r>
            <a:endParaRPr lang="es-ES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9" name="CuadroTexto 248"/>
          <p:cNvSpPr txBox="1"/>
          <p:nvPr/>
        </p:nvSpPr>
        <p:spPr>
          <a:xfrm>
            <a:off x="7200909" y="4102160"/>
            <a:ext cx="1607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dirty="0" smtClean="0">
                <a:solidFill>
                  <a:schemeClr val="tx1"/>
                </a:solidFill>
                <a:latin typeface="+mj-lt"/>
              </a:rPr>
              <a:t>12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tetrahedra</a:t>
            </a:r>
            <a:endParaRPr lang="es-ES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0" name="CuadroTexto 249"/>
          <p:cNvSpPr txBox="1"/>
          <p:nvPr/>
        </p:nvSpPr>
        <p:spPr>
          <a:xfrm>
            <a:off x="1087731" y="6349198"/>
            <a:ext cx="1607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dirty="0" smtClean="0">
                <a:solidFill>
                  <a:schemeClr val="tx1"/>
                </a:solidFill>
                <a:latin typeface="+mj-lt"/>
              </a:rPr>
              <a:t>24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tetrahedra</a:t>
            </a:r>
            <a:endParaRPr lang="es-ES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1" name="CuadroTexto 250"/>
          <p:cNvSpPr txBox="1"/>
          <p:nvPr/>
        </p:nvSpPr>
        <p:spPr>
          <a:xfrm>
            <a:off x="4172234" y="6321284"/>
            <a:ext cx="1607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dirty="0" smtClean="0">
                <a:solidFill>
                  <a:schemeClr val="tx1"/>
                </a:solidFill>
                <a:latin typeface="+mj-lt"/>
              </a:rPr>
              <a:t>48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tetrahedra</a:t>
            </a:r>
            <a:endParaRPr lang="es-ES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2" name="Rectangle 3"/>
          <p:cNvSpPr>
            <a:spLocks noChangeArrowheads="1"/>
          </p:cNvSpPr>
          <p:nvPr/>
        </p:nvSpPr>
        <p:spPr bwMode="auto">
          <a:xfrm>
            <a:off x="302871" y="549614"/>
            <a:ext cx="6027742" cy="30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" sz="1800" b="1" dirty="0" smtClean="0">
                <a:solidFill>
                  <a:srgbClr val="CCFFCC"/>
                </a:solidFill>
                <a:latin typeface="+mj-lt"/>
              </a:rPr>
              <a:t>Local </a:t>
            </a:r>
            <a:r>
              <a:rPr kumimoji="0" lang="es-ES" sz="1800" b="1" dirty="0" err="1">
                <a:solidFill>
                  <a:srgbClr val="CCFFCC"/>
                </a:solidFill>
                <a:latin typeface="+mj-lt"/>
              </a:rPr>
              <a:t>Refinement</a:t>
            </a:r>
            <a:r>
              <a:rPr kumimoji="0" lang="es-ES" sz="1800" b="1" dirty="0">
                <a:solidFill>
                  <a:srgbClr val="CCFFCC"/>
                </a:solidFill>
                <a:latin typeface="+mj-lt"/>
              </a:rPr>
              <a:t>: </a:t>
            </a:r>
            <a:r>
              <a:rPr kumimoji="0" lang="es-ES" sz="1800" b="1" dirty="0" err="1">
                <a:solidFill>
                  <a:srgbClr val="CCFFCC"/>
                </a:solidFill>
                <a:latin typeface="+mj-lt"/>
              </a:rPr>
              <a:t>Kossaczky’s</a:t>
            </a:r>
            <a:r>
              <a:rPr kumimoji="0" lang="es-ES" sz="1800" b="1" dirty="0">
                <a:solidFill>
                  <a:srgbClr val="CCFFCC"/>
                </a:solidFill>
                <a:latin typeface="+mj-lt"/>
              </a:rPr>
              <a:t> </a:t>
            </a:r>
            <a:r>
              <a:rPr kumimoji="0" lang="es-ES" sz="1800" b="1" dirty="0" err="1">
                <a:solidFill>
                  <a:srgbClr val="CCFFCC"/>
                </a:solidFill>
                <a:latin typeface="+mj-lt"/>
              </a:rPr>
              <a:t>Algorithm</a:t>
            </a:r>
            <a:r>
              <a:rPr kumimoji="0" lang="es-ES" sz="1800" b="1" dirty="0">
                <a:solidFill>
                  <a:srgbClr val="CCFFCC"/>
                </a:solidFill>
                <a:latin typeface="+mj-lt"/>
              </a:rPr>
              <a:t> (JCAM 1994</a:t>
            </a:r>
            <a:r>
              <a:rPr kumimoji="0" lang="es-ES" sz="1800" b="1" dirty="0" smtClean="0">
                <a:solidFill>
                  <a:srgbClr val="CCFFCC"/>
                </a:solidFill>
                <a:latin typeface="+mj-lt"/>
              </a:rPr>
              <a:t>)</a:t>
            </a:r>
            <a:endParaRPr kumimoji="0" lang="en-US" sz="1800" b="1" dirty="0">
              <a:solidFill>
                <a:srgbClr val="CCFFCC"/>
              </a:solidFill>
              <a:latin typeface="+mj-lt"/>
            </a:endParaRPr>
          </a:p>
        </p:txBody>
      </p:sp>
      <p:sp>
        <p:nvSpPr>
          <p:cNvPr id="253" name="Rectangle 4"/>
          <p:cNvSpPr>
            <a:spLocks noChangeArrowheads="1"/>
          </p:cNvSpPr>
          <p:nvPr/>
        </p:nvSpPr>
        <p:spPr bwMode="auto">
          <a:xfrm>
            <a:off x="302876" y="44790"/>
            <a:ext cx="7777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n-US" sz="2400" b="1" dirty="0" err="1">
                <a:solidFill>
                  <a:srgbClr val="21FF85"/>
                </a:solidFill>
                <a:latin typeface="Trebuchet MS" pitchFamily="34" charset="0"/>
              </a:rPr>
              <a:t>Meccano</a:t>
            </a:r>
            <a:r>
              <a:rPr kumimoji="0" lang="en-US" sz="2400" b="1" dirty="0">
                <a:solidFill>
                  <a:srgbClr val="21FF85"/>
                </a:solidFill>
                <a:latin typeface="Trebuchet MS" pitchFamily="34" charset="0"/>
              </a:rPr>
              <a:t> </a:t>
            </a:r>
            <a:r>
              <a:rPr kumimoji="0" lang="en-US" sz="2400" b="1" dirty="0" smtClean="0">
                <a:solidFill>
                  <a:srgbClr val="21FF85"/>
                </a:solidFill>
                <a:latin typeface="Trebuchet MS" pitchFamily="34" charset="0"/>
              </a:rPr>
              <a:t>Method </a:t>
            </a:r>
            <a:endParaRPr kumimoji="0" lang="en-US" sz="2400" b="1" dirty="0">
              <a:solidFill>
                <a:srgbClr val="21FF85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302871" y="567255"/>
            <a:ext cx="1724431" cy="30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CFFCC"/>
                </a:solidFill>
                <a:latin typeface="+mj-lt"/>
              </a:rPr>
              <a:t>Coons patches</a:t>
            </a:r>
          </a:p>
        </p:txBody>
      </p:sp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302876" y="62431"/>
            <a:ext cx="7777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n-US" sz="2400" b="1" dirty="0" err="1">
                <a:solidFill>
                  <a:srgbClr val="21FF85"/>
                </a:solidFill>
                <a:latin typeface="+mj-lt"/>
              </a:rPr>
              <a:t>Meccano</a:t>
            </a:r>
            <a:r>
              <a:rPr kumimoji="0" lang="en-US" sz="2400" b="1" dirty="0">
                <a:solidFill>
                  <a:srgbClr val="21FF85"/>
                </a:solidFill>
                <a:latin typeface="+mj-lt"/>
              </a:rPr>
              <a:t> </a:t>
            </a:r>
            <a:r>
              <a:rPr kumimoji="0" lang="en-US" sz="2400" b="1" dirty="0" smtClean="0">
                <a:solidFill>
                  <a:srgbClr val="21FF85"/>
                </a:solidFill>
                <a:latin typeface="+mj-lt"/>
              </a:rPr>
              <a:t>Method </a:t>
            </a:r>
            <a:endParaRPr kumimoji="0" lang="en-US" sz="2400" b="1" dirty="0">
              <a:solidFill>
                <a:srgbClr val="21FF85"/>
              </a:solidFill>
              <a:latin typeface="+mj-lt"/>
            </a:endParaRPr>
          </a:p>
        </p:txBody>
      </p:sp>
      <p:sp>
        <p:nvSpPr>
          <p:cNvPr id="12" name="TextBox 18"/>
          <p:cNvSpPr txBox="1"/>
          <p:nvPr/>
        </p:nvSpPr>
        <p:spPr>
          <a:xfrm>
            <a:off x="714348" y="1541130"/>
            <a:ext cx="8143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2"/>
              </a:buClr>
            </a:pPr>
            <a:r>
              <a:rPr lang="es-ES_tradnl" sz="2000" b="1" dirty="0" err="1" smtClean="0">
                <a:solidFill>
                  <a:srgbClr val="000090"/>
                </a:solidFill>
              </a:rPr>
              <a:t>Coons</a:t>
            </a:r>
            <a:r>
              <a:rPr lang="es-ES_tradnl" sz="2000" b="1" dirty="0" smtClean="0">
                <a:solidFill>
                  <a:srgbClr val="000090"/>
                </a:solidFill>
              </a:rPr>
              <a:t> </a:t>
            </a:r>
            <a:r>
              <a:rPr lang="es-ES_tradnl" sz="2000" b="1" dirty="0" err="1" smtClean="0">
                <a:solidFill>
                  <a:srgbClr val="000090"/>
                </a:solidFill>
              </a:rPr>
              <a:t>patches</a:t>
            </a:r>
            <a:r>
              <a:rPr lang="es-ES_tradnl" sz="2000" b="1" dirty="0" smtClean="0">
                <a:solidFill>
                  <a:srgbClr val="000090"/>
                </a:solidFill>
              </a:rPr>
              <a:t> </a:t>
            </a:r>
            <a:r>
              <a:rPr lang="es-ES_tradnl" sz="2000" b="1" dirty="0" err="1" smtClean="0">
                <a:solidFill>
                  <a:srgbClr val="000090"/>
                </a:solidFill>
              </a:rPr>
              <a:t>provide</a:t>
            </a:r>
            <a:r>
              <a:rPr lang="es-ES_tradnl" sz="2000" b="1" dirty="0" smtClean="0">
                <a:solidFill>
                  <a:srgbClr val="000090"/>
                </a:solidFill>
              </a:rPr>
              <a:t> a </a:t>
            </a:r>
            <a:r>
              <a:rPr lang="es-ES_tradnl" sz="2000" b="1" dirty="0" err="1" smtClean="0">
                <a:solidFill>
                  <a:srgbClr val="000090"/>
                </a:solidFill>
              </a:rPr>
              <a:t>reasonable</a:t>
            </a:r>
            <a:r>
              <a:rPr lang="es-ES_tradnl" sz="2000" b="1" dirty="0" smtClean="0">
                <a:solidFill>
                  <a:srgbClr val="000090"/>
                </a:solidFill>
              </a:rPr>
              <a:t> </a:t>
            </a:r>
            <a:r>
              <a:rPr lang="es-ES_tradnl" sz="2000" b="1" dirty="0" err="1" smtClean="0">
                <a:solidFill>
                  <a:srgbClr val="000090"/>
                </a:solidFill>
              </a:rPr>
              <a:t>initial</a:t>
            </a:r>
            <a:r>
              <a:rPr lang="es-ES_tradnl" sz="2000" b="1" dirty="0" smtClean="0">
                <a:solidFill>
                  <a:srgbClr val="000090"/>
                </a:solidFill>
              </a:rPr>
              <a:t> </a:t>
            </a:r>
            <a:r>
              <a:rPr lang="es-ES_tradnl" sz="2000" b="1" dirty="0" err="1" smtClean="0">
                <a:solidFill>
                  <a:srgbClr val="000090"/>
                </a:solidFill>
              </a:rPr>
              <a:t>location</a:t>
            </a:r>
            <a:r>
              <a:rPr lang="es-ES_tradnl" sz="2000" b="1" dirty="0" smtClean="0">
                <a:solidFill>
                  <a:srgbClr val="000090"/>
                </a:solidFill>
              </a:rPr>
              <a:t> </a:t>
            </a:r>
          </a:p>
          <a:p>
            <a:pPr algn="just">
              <a:buClr>
                <a:schemeClr val="tx2"/>
              </a:buClr>
            </a:pPr>
            <a:r>
              <a:rPr lang="es-ES_tradnl" sz="2000" b="1" dirty="0" smtClean="0">
                <a:solidFill>
                  <a:srgbClr val="000090"/>
                </a:solidFill>
              </a:rPr>
              <a:t>in </a:t>
            </a:r>
            <a:r>
              <a:rPr lang="es-ES_tradnl" sz="2000" b="1" dirty="0" err="1" smtClean="0">
                <a:solidFill>
                  <a:srgbClr val="000090"/>
                </a:solidFill>
              </a:rPr>
              <a:t>physical</a:t>
            </a:r>
            <a:r>
              <a:rPr lang="es-ES_tradnl" sz="2000" b="1" dirty="0" smtClean="0">
                <a:solidFill>
                  <a:srgbClr val="000090"/>
                </a:solidFill>
              </a:rPr>
              <a:t> </a:t>
            </a:r>
            <a:r>
              <a:rPr lang="es-ES_tradnl" sz="2000" b="1" dirty="0" err="1" smtClean="0">
                <a:solidFill>
                  <a:srgbClr val="000090"/>
                </a:solidFill>
              </a:rPr>
              <a:t>domain</a:t>
            </a:r>
            <a:r>
              <a:rPr lang="es-ES_tradnl" sz="2000" b="1" dirty="0" smtClean="0">
                <a:solidFill>
                  <a:srgbClr val="000090"/>
                </a:solidFill>
              </a:rPr>
              <a:t> </a:t>
            </a:r>
            <a:r>
              <a:rPr lang="es-ES_tradnl" sz="2000" b="1" dirty="0" err="1" smtClean="0">
                <a:solidFill>
                  <a:srgbClr val="000090"/>
                </a:solidFill>
              </a:rPr>
              <a:t>for</a:t>
            </a:r>
            <a:r>
              <a:rPr lang="es-ES_tradnl" sz="2000" b="1" dirty="0" smtClean="0">
                <a:solidFill>
                  <a:srgbClr val="000090"/>
                </a:solidFill>
              </a:rPr>
              <a:t> </a:t>
            </a:r>
            <a:r>
              <a:rPr lang="es-ES_tradnl" sz="2000" b="1" dirty="0" err="1" smtClean="0">
                <a:solidFill>
                  <a:srgbClr val="000090"/>
                </a:solidFill>
              </a:rPr>
              <a:t>inner</a:t>
            </a:r>
            <a:r>
              <a:rPr lang="es-ES_tradnl" sz="2000" b="1" dirty="0" smtClean="0">
                <a:solidFill>
                  <a:srgbClr val="000090"/>
                </a:solidFill>
              </a:rPr>
              <a:t> </a:t>
            </a:r>
            <a:r>
              <a:rPr lang="es-ES_tradnl" sz="2000" b="1" dirty="0" err="1" smtClean="0">
                <a:solidFill>
                  <a:srgbClr val="000090"/>
                </a:solidFill>
              </a:rPr>
              <a:t>nodes</a:t>
            </a:r>
            <a:endParaRPr lang="es-ES_tradnl" sz="2000" b="1" dirty="0" smtClean="0">
              <a:solidFill>
                <a:srgbClr val="000090"/>
              </a:solidFill>
            </a:endParaRPr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endParaRPr lang="es-ES_tradnl" sz="2000" b="1" dirty="0" smtClean="0">
              <a:solidFill>
                <a:srgbClr val="000090"/>
              </a:solidFill>
            </a:endParaRPr>
          </a:p>
          <a:p>
            <a:pPr lvl="1" algn="ctr">
              <a:buClr>
                <a:schemeClr val="tx2"/>
              </a:buClr>
            </a:pPr>
            <a:r>
              <a:rPr lang="es-ES_tradnl" sz="2000" dirty="0" err="1" smtClean="0">
                <a:solidFill>
                  <a:srgbClr val="000090"/>
                </a:solidFill>
              </a:rPr>
              <a:t>Segment</a:t>
            </a:r>
            <a:r>
              <a:rPr lang="es-ES_tradnl" sz="2000" dirty="0" smtClean="0">
                <a:solidFill>
                  <a:srgbClr val="000090"/>
                </a:solidFill>
              </a:rPr>
              <a:t> (1D), </a:t>
            </a:r>
            <a:r>
              <a:rPr lang="es-ES_tradnl" sz="2000" dirty="0" err="1" smtClean="0">
                <a:solidFill>
                  <a:srgbClr val="000090"/>
                </a:solidFill>
              </a:rPr>
              <a:t>surface</a:t>
            </a:r>
            <a:r>
              <a:rPr lang="es-ES_tradnl" sz="2000" dirty="0" smtClean="0">
                <a:solidFill>
                  <a:srgbClr val="000090"/>
                </a:solidFill>
              </a:rPr>
              <a:t> (2D) and cube (3D) </a:t>
            </a:r>
            <a:r>
              <a:rPr lang="es-ES_tradnl" sz="2000" dirty="0" err="1" smtClean="0">
                <a:solidFill>
                  <a:srgbClr val="000090"/>
                </a:solidFill>
              </a:rPr>
              <a:t>interpolations</a:t>
            </a:r>
            <a:endParaRPr lang="es-ES_tradnl" sz="2000" dirty="0">
              <a:solidFill>
                <a:srgbClr val="000090"/>
              </a:solidFill>
            </a:endParaRPr>
          </a:p>
        </p:txBody>
      </p:sp>
      <p:grpSp>
        <p:nvGrpSpPr>
          <p:cNvPr id="13" name="245 Grupo"/>
          <p:cNvGrpSpPr>
            <a:grpSpLocks noChangeAspect="1"/>
          </p:cNvGrpSpPr>
          <p:nvPr/>
        </p:nvGrpSpPr>
        <p:grpSpPr bwMode="auto">
          <a:xfrm>
            <a:off x="948191" y="3927001"/>
            <a:ext cx="2056854" cy="1915065"/>
            <a:chOff x="8089249" y="2502088"/>
            <a:chExt cx="1511952" cy="1621677"/>
          </a:xfrm>
        </p:grpSpPr>
        <p:sp>
          <p:nvSpPr>
            <p:cNvPr id="14" name="Line 4"/>
            <p:cNvSpPr>
              <a:spLocks noChangeShapeType="1"/>
            </p:cNvSpPr>
            <p:nvPr/>
          </p:nvSpPr>
          <p:spPr bwMode="auto">
            <a:xfrm rot="-5400000">
              <a:off x="7500099" y="3486929"/>
              <a:ext cx="121762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15" name="Line 5"/>
            <p:cNvSpPr>
              <a:spLocks noChangeShapeType="1"/>
            </p:cNvSpPr>
            <p:nvPr/>
          </p:nvSpPr>
          <p:spPr bwMode="auto">
            <a:xfrm>
              <a:off x="8110943" y="4100410"/>
              <a:ext cx="106040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16" name="Line 6"/>
            <p:cNvSpPr>
              <a:spLocks noChangeShapeType="1"/>
            </p:cNvSpPr>
            <p:nvPr/>
          </p:nvSpPr>
          <p:spPr bwMode="auto">
            <a:xfrm rot="-5400000">
              <a:off x="8560500" y="3490043"/>
              <a:ext cx="121762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8110943" y="2874225"/>
              <a:ext cx="106040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20" name="Oval 9"/>
            <p:cNvSpPr>
              <a:spLocks noChangeArrowheads="1"/>
            </p:cNvSpPr>
            <p:nvPr/>
          </p:nvSpPr>
          <p:spPr bwMode="auto">
            <a:xfrm>
              <a:off x="9153037" y="4080167"/>
              <a:ext cx="37291" cy="43598"/>
            </a:xfrm>
            <a:prstGeom prst="ellipse">
              <a:avLst/>
            </a:prstGeom>
            <a:solidFill>
              <a:srgbClr val="000000"/>
            </a:solidFill>
            <a:ln w="571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 rot="-5400000">
              <a:off x="7906224" y="3131140"/>
              <a:ext cx="121762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23" name="Line 13"/>
            <p:cNvSpPr>
              <a:spLocks noChangeShapeType="1"/>
            </p:cNvSpPr>
            <p:nvPr/>
          </p:nvSpPr>
          <p:spPr bwMode="auto">
            <a:xfrm>
              <a:off x="8517068" y="3744622"/>
              <a:ext cx="106040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24" name="Line 14"/>
            <p:cNvSpPr>
              <a:spLocks noChangeShapeType="1"/>
            </p:cNvSpPr>
            <p:nvPr/>
          </p:nvSpPr>
          <p:spPr bwMode="auto">
            <a:xfrm rot="-5400000">
              <a:off x="8967303" y="3134254"/>
              <a:ext cx="121762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25" name="Line 15"/>
            <p:cNvSpPr>
              <a:spLocks noChangeShapeType="1"/>
            </p:cNvSpPr>
            <p:nvPr/>
          </p:nvSpPr>
          <p:spPr bwMode="auto">
            <a:xfrm>
              <a:off x="8517068" y="2518437"/>
              <a:ext cx="106040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30" name="Oval 16"/>
            <p:cNvSpPr>
              <a:spLocks noChangeArrowheads="1"/>
            </p:cNvSpPr>
            <p:nvPr/>
          </p:nvSpPr>
          <p:spPr bwMode="auto">
            <a:xfrm>
              <a:off x="8500796" y="2505201"/>
              <a:ext cx="37968" cy="43598"/>
            </a:xfrm>
            <a:prstGeom prst="ellipse">
              <a:avLst/>
            </a:prstGeom>
            <a:solidFill>
              <a:srgbClr val="000000"/>
            </a:solidFill>
            <a:ln w="571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32" name="Line 20"/>
            <p:cNvSpPr>
              <a:spLocks noChangeShapeType="1"/>
            </p:cNvSpPr>
            <p:nvPr/>
          </p:nvSpPr>
          <p:spPr bwMode="auto">
            <a:xfrm flipV="1">
              <a:off x="8107553" y="2528558"/>
              <a:ext cx="406803" cy="3503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33" name="Line 21"/>
            <p:cNvSpPr>
              <a:spLocks noChangeShapeType="1"/>
            </p:cNvSpPr>
            <p:nvPr/>
          </p:nvSpPr>
          <p:spPr bwMode="auto">
            <a:xfrm flipV="1">
              <a:off x="9176768" y="2532451"/>
              <a:ext cx="406803" cy="3503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34" name="Line 22"/>
            <p:cNvSpPr>
              <a:spLocks noChangeShapeType="1"/>
            </p:cNvSpPr>
            <p:nvPr/>
          </p:nvSpPr>
          <p:spPr bwMode="auto">
            <a:xfrm flipV="1">
              <a:off x="8110265" y="3746179"/>
              <a:ext cx="406803" cy="3503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35" name="Line 23"/>
            <p:cNvSpPr>
              <a:spLocks noChangeShapeType="1"/>
            </p:cNvSpPr>
            <p:nvPr/>
          </p:nvSpPr>
          <p:spPr bwMode="auto">
            <a:xfrm flipV="1">
              <a:off x="9171344" y="3745400"/>
              <a:ext cx="406803" cy="3503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36" name="Line 24"/>
            <p:cNvSpPr>
              <a:spLocks noChangeShapeType="1"/>
            </p:cNvSpPr>
            <p:nvPr/>
          </p:nvSpPr>
          <p:spPr bwMode="auto">
            <a:xfrm>
              <a:off x="8515035" y="2530115"/>
              <a:ext cx="650886" cy="15726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37" name="Line 25"/>
            <p:cNvSpPr>
              <a:spLocks noChangeShapeType="1"/>
            </p:cNvSpPr>
            <p:nvPr/>
          </p:nvSpPr>
          <p:spPr bwMode="auto">
            <a:xfrm>
              <a:off x="8527239" y="2544129"/>
              <a:ext cx="1034637" cy="11888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38" name="Line 26"/>
            <p:cNvSpPr>
              <a:spLocks noChangeShapeType="1"/>
            </p:cNvSpPr>
            <p:nvPr/>
          </p:nvSpPr>
          <p:spPr bwMode="auto">
            <a:xfrm>
              <a:off x="8125859" y="2899917"/>
              <a:ext cx="1035993" cy="11888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39" name="Line 27"/>
            <p:cNvSpPr>
              <a:spLocks noChangeShapeType="1"/>
            </p:cNvSpPr>
            <p:nvPr/>
          </p:nvSpPr>
          <p:spPr bwMode="auto">
            <a:xfrm flipH="1">
              <a:off x="9172022" y="2530115"/>
              <a:ext cx="402735" cy="15656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40" name="Line 28"/>
            <p:cNvSpPr>
              <a:spLocks noChangeShapeType="1"/>
            </p:cNvSpPr>
            <p:nvPr/>
          </p:nvSpPr>
          <p:spPr bwMode="auto">
            <a:xfrm flipH="1">
              <a:off x="8113655" y="2527001"/>
              <a:ext cx="402735" cy="15656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41" name="Line 29"/>
            <p:cNvSpPr>
              <a:spLocks noChangeShapeType="1"/>
            </p:cNvSpPr>
            <p:nvPr/>
          </p:nvSpPr>
          <p:spPr bwMode="auto">
            <a:xfrm>
              <a:off x="8515035" y="2523109"/>
              <a:ext cx="656987" cy="3557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42" name="Line 30"/>
            <p:cNvSpPr>
              <a:spLocks noChangeShapeType="1"/>
            </p:cNvSpPr>
            <p:nvPr/>
          </p:nvSpPr>
          <p:spPr bwMode="auto">
            <a:xfrm>
              <a:off x="8506220" y="3739172"/>
              <a:ext cx="656988" cy="3557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43" name="Line 31"/>
            <p:cNvSpPr>
              <a:spLocks noChangeShapeType="1"/>
            </p:cNvSpPr>
            <p:nvPr/>
          </p:nvSpPr>
          <p:spPr bwMode="auto">
            <a:xfrm flipH="1">
              <a:off x="8515035" y="2878896"/>
              <a:ext cx="650886" cy="85404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44" name="Line 32"/>
            <p:cNvSpPr>
              <a:spLocks noChangeShapeType="1"/>
            </p:cNvSpPr>
            <p:nvPr/>
          </p:nvSpPr>
          <p:spPr bwMode="auto">
            <a:xfrm>
              <a:off x="8105519" y="2878896"/>
              <a:ext cx="1475341" cy="8610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45" name="Line 33"/>
            <p:cNvSpPr>
              <a:spLocks noChangeShapeType="1"/>
            </p:cNvSpPr>
            <p:nvPr/>
          </p:nvSpPr>
          <p:spPr bwMode="auto">
            <a:xfrm flipH="1">
              <a:off x="8105519" y="2523109"/>
              <a:ext cx="1469238" cy="157963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46" name="Line 35"/>
            <p:cNvSpPr>
              <a:spLocks noChangeShapeType="1"/>
            </p:cNvSpPr>
            <p:nvPr/>
          </p:nvSpPr>
          <p:spPr bwMode="auto">
            <a:xfrm rot="-5400000">
              <a:off x="8234379" y="3311759"/>
              <a:ext cx="1217621" cy="0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47" name="Line 36"/>
            <p:cNvSpPr>
              <a:spLocks noChangeShapeType="1"/>
            </p:cNvSpPr>
            <p:nvPr/>
          </p:nvSpPr>
          <p:spPr bwMode="auto">
            <a:xfrm>
              <a:off x="8312989" y="3307088"/>
              <a:ext cx="1060401" cy="0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48" name="Line 37"/>
            <p:cNvSpPr>
              <a:spLocks noChangeShapeType="1"/>
            </p:cNvSpPr>
            <p:nvPr/>
          </p:nvSpPr>
          <p:spPr bwMode="auto">
            <a:xfrm flipV="1">
              <a:off x="8643856" y="3132697"/>
              <a:ext cx="406803" cy="35033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49" name="Line 38"/>
            <p:cNvSpPr>
              <a:spLocks noChangeShapeType="1"/>
            </p:cNvSpPr>
            <p:nvPr/>
          </p:nvSpPr>
          <p:spPr bwMode="auto">
            <a:xfrm flipV="1">
              <a:off x="8111621" y="2523109"/>
              <a:ext cx="1469239" cy="35578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50" name="Line 39"/>
            <p:cNvSpPr>
              <a:spLocks noChangeShapeType="1"/>
            </p:cNvSpPr>
            <p:nvPr/>
          </p:nvSpPr>
          <p:spPr bwMode="auto">
            <a:xfrm flipV="1">
              <a:off x="8108909" y="3739172"/>
              <a:ext cx="1469239" cy="35578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51" name="Line 40"/>
            <p:cNvSpPr>
              <a:spLocks noChangeShapeType="1"/>
            </p:cNvSpPr>
            <p:nvPr/>
          </p:nvSpPr>
          <p:spPr bwMode="auto">
            <a:xfrm>
              <a:off x="9172022" y="2878896"/>
              <a:ext cx="402735" cy="861054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52" name="Line 41"/>
            <p:cNvSpPr>
              <a:spLocks noChangeShapeType="1"/>
            </p:cNvSpPr>
            <p:nvPr/>
          </p:nvSpPr>
          <p:spPr bwMode="auto">
            <a:xfrm>
              <a:off x="8113655" y="2875782"/>
              <a:ext cx="402735" cy="861054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53" name="Line 42"/>
            <p:cNvSpPr>
              <a:spLocks noChangeShapeType="1"/>
            </p:cNvSpPr>
            <p:nvPr/>
          </p:nvSpPr>
          <p:spPr bwMode="auto">
            <a:xfrm flipH="1">
              <a:off x="8105519" y="2878896"/>
              <a:ext cx="1060401" cy="1216842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54" name="Line 43"/>
            <p:cNvSpPr>
              <a:spLocks noChangeShapeType="1"/>
            </p:cNvSpPr>
            <p:nvPr/>
          </p:nvSpPr>
          <p:spPr bwMode="auto">
            <a:xfrm flipH="1">
              <a:off x="8523849" y="2525444"/>
              <a:ext cx="1061079" cy="1216842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55" name="Line 50"/>
            <p:cNvSpPr>
              <a:spLocks noChangeShapeType="1"/>
            </p:cNvSpPr>
            <p:nvPr/>
          </p:nvSpPr>
          <p:spPr bwMode="auto">
            <a:xfrm>
              <a:off x="8312989" y="2697499"/>
              <a:ext cx="1060401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56" name="Line 51"/>
            <p:cNvSpPr>
              <a:spLocks noChangeShapeType="1"/>
            </p:cNvSpPr>
            <p:nvPr/>
          </p:nvSpPr>
          <p:spPr bwMode="auto">
            <a:xfrm>
              <a:off x="8096705" y="3486150"/>
              <a:ext cx="1060401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57" name="Line 52"/>
            <p:cNvSpPr>
              <a:spLocks noChangeShapeType="1"/>
            </p:cNvSpPr>
            <p:nvPr/>
          </p:nvSpPr>
          <p:spPr bwMode="auto">
            <a:xfrm>
              <a:off x="8322481" y="3913563"/>
              <a:ext cx="1060401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58" name="Line 54"/>
            <p:cNvSpPr>
              <a:spLocks noChangeShapeType="1"/>
            </p:cNvSpPr>
            <p:nvPr/>
          </p:nvSpPr>
          <p:spPr bwMode="auto">
            <a:xfrm>
              <a:off x="8515035" y="3153718"/>
              <a:ext cx="106107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59" name="Line 55"/>
            <p:cNvSpPr>
              <a:spLocks noChangeShapeType="1"/>
            </p:cNvSpPr>
            <p:nvPr/>
          </p:nvSpPr>
          <p:spPr bwMode="auto">
            <a:xfrm flipV="1">
              <a:off x="9159140" y="3149047"/>
              <a:ext cx="421720" cy="33476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60" name="Line 56"/>
            <p:cNvSpPr>
              <a:spLocks noChangeShapeType="1"/>
            </p:cNvSpPr>
            <p:nvPr/>
          </p:nvSpPr>
          <p:spPr bwMode="auto">
            <a:xfrm flipV="1">
              <a:off x="8650636" y="2522330"/>
              <a:ext cx="421041" cy="33476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61" name="Line 57"/>
            <p:cNvSpPr>
              <a:spLocks noChangeShapeType="1"/>
            </p:cNvSpPr>
            <p:nvPr/>
          </p:nvSpPr>
          <p:spPr bwMode="auto">
            <a:xfrm flipV="1">
              <a:off x="8619448" y="3748515"/>
              <a:ext cx="421720" cy="33476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62" name="Line 59"/>
            <p:cNvSpPr>
              <a:spLocks noChangeShapeType="1"/>
            </p:cNvSpPr>
            <p:nvPr/>
          </p:nvSpPr>
          <p:spPr bwMode="auto">
            <a:xfrm flipV="1">
              <a:off x="8098061" y="3156832"/>
              <a:ext cx="421720" cy="33476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63" name="Line 61"/>
            <p:cNvSpPr>
              <a:spLocks noChangeShapeType="1"/>
            </p:cNvSpPr>
            <p:nvPr/>
          </p:nvSpPr>
          <p:spPr bwMode="auto">
            <a:xfrm rot="-5400000">
              <a:off x="8015383" y="3479922"/>
              <a:ext cx="1217621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64" name="Line 63"/>
            <p:cNvSpPr>
              <a:spLocks noChangeShapeType="1"/>
            </p:cNvSpPr>
            <p:nvPr/>
          </p:nvSpPr>
          <p:spPr bwMode="auto">
            <a:xfrm rot="-5400000">
              <a:off x="8768648" y="3308645"/>
              <a:ext cx="1217621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65" name="Line 64"/>
            <p:cNvSpPr>
              <a:spLocks noChangeShapeType="1"/>
            </p:cNvSpPr>
            <p:nvPr/>
          </p:nvSpPr>
          <p:spPr bwMode="auto">
            <a:xfrm rot="-5400000">
              <a:off x="7719095" y="3301638"/>
              <a:ext cx="1217621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66" name="Line 66"/>
            <p:cNvSpPr>
              <a:spLocks noChangeShapeType="1"/>
            </p:cNvSpPr>
            <p:nvPr/>
          </p:nvSpPr>
          <p:spPr bwMode="auto">
            <a:xfrm rot="-5400000">
              <a:off x="8448629" y="3130362"/>
              <a:ext cx="1217621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s-ES"/>
            </a:p>
          </p:txBody>
        </p:sp>
        <p:sp>
          <p:nvSpPr>
            <p:cNvPr id="67" name="Oval 67"/>
            <p:cNvSpPr>
              <a:spLocks noChangeArrowheads="1"/>
            </p:cNvSpPr>
            <p:nvPr/>
          </p:nvSpPr>
          <p:spPr bwMode="auto">
            <a:xfrm>
              <a:off x="8302819" y="2670249"/>
              <a:ext cx="37968" cy="43598"/>
            </a:xfrm>
            <a:prstGeom prst="ellipse">
              <a:avLst/>
            </a:prstGeom>
            <a:solidFill>
              <a:schemeClr val="accent2"/>
            </a:solidFill>
            <a:ln w="5715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68" name="Oval 68"/>
            <p:cNvSpPr>
              <a:spLocks noChangeArrowheads="1"/>
            </p:cNvSpPr>
            <p:nvPr/>
          </p:nvSpPr>
          <p:spPr bwMode="auto">
            <a:xfrm>
              <a:off x="9358472" y="2677256"/>
              <a:ext cx="37968" cy="43598"/>
            </a:xfrm>
            <a:prstGeom prst="ellipse">
              <a:avLst/>
            </a:prstGeom>
            <a:solidFill>
              <a:schemeClr val="accent2"/>
            </a:solidFill>
            <a:ln w="5715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69" name="Oval 69"/>
            <p:cNvSpPr>
              <a:spLocks noChangeArrowheads="1"/>
            </p:cNvSpPr>
            <p:nvPr/>
          </p:nvSpPr>
          <p:spPr bwMode="auto">
            <a:xfrm>
              <a:off x="9047268" y="2502088"/>
              <a:ext cx="37968" cy="43598"/>
            </a:xfrm>
            <a:prstGeom prst="ellipse">
              <a:avLst/>
            </a:prstGeom>
            <a:solidFill>
              <a:schemeClr val="accent2"/>
            </a:solidFill>
            <a:ln w="5715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70" name="Oval 70"/>
            <p:cNvSpPr>
              <a:spLocks noChangeArrowheads="1"/>
            </p:cNvSpPr>
            <p:nvPr/>
          </p:nvSpPr>
          <p:spPr bwMode="auto">
            <a:xfrm>
              <a:off x="8607920" y="2845419"/>
              <a:ext cx="37968" cy="43598"/>
            </a:xfrm>
            <a:prstGeom prst="ellipse">
              <a:avLst/>
            </a:prstGeom>
            <a:solidFill>
              <a:schemeClr val="accent2"/>
            </a:solidFill>
            <a:ln w="5715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71" name="Oval 71"/>
            <p:cNvSpPr>
              <a:spLocks noChangeArrowheads="1"/>
            </p:cNvSpPr>
            <p:nvPr/>
          </p:nvSpPr>
          <p:spPr bwMode="auto">
            <a:xfrm>
              <a:off x="8089249" y="3462015"/>
              <a:ext cx="37968" cy="43598"/>
            </a:xfrm>
            <a:prstGeom prst="ellipse">
              <a:avLst/>
            </a:prstGeom>
            <a:solidFill>
              <a:schemeClr val="accent2"/>
            </a:solidFill>
            <a:ln w="5715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72" name="Oval 72"/>
            <p:cNvSpPr>
              <a:spLocks noChangeArrowheads="1"/>
            </p:cNvSpPr>
            <p:nvPr/>
          </p:nvSpPr>
          <p:spPr bwMode="auto">
            <a:xfrm>
              <a:off x="9148294" y="3465907"/>
              <a:ext cx="37968" cy="43598"/>
            </a:xfrm>
            <a:prstGeom prst="ellipse">
              <a:avLst/>
            </a:prstGeom>
            <a:solidFill>
              <a:schemeClr val="accent2"/>
            </a:solidFill>
            <a:ln w="5715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73" name="Oval 73"/>
            <p:cNvSpPr>
              <a:spLocks noChangeArrowheads="1"/>
            </p:cNvSpPr>
            <p:nvPr/>
          </p:nvSpPr>
          <p:spPr bwMode="auto">
            <a:xfrm>
              <a:off x="8495374" y="3143596"/>
              <a:ext cx="37968" cy="43598"/>
            </a:xfrm>
            <a:prstGeom prst="ellipse">
              <a:avLst/>
            </a:prstGeom>
            <a:solidFill>
              <a:schemeClr val="accent2"/>
            </a:solidFill>
            <a:ln w="5715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74" name="Oval 74"/>
            <p:cNvSpPr>
              <a:spLocks noChangeArrowheads="1"/>
            </p:cNvSpPr>
            <p:nvPr/>
          </p:nvSpPr>
          <p:spPr bwMode="auto">
            <a:xfrm>
              <a:off x="9563233" y="3129581"/>
              <a:ext cx="37968" cy="43598"/>
            </a:xfrm>
            <a:prstGeom prst="ellipse">
              <a:avLst/>
            </a:prstGeom>
            <a:solidFill>
              <a:schemeClr val="accent2"/>
            </a:solidFill>
            <a:ln w="5715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75" name="Oval 75"/>
            <p:cNvSpPr>
              <a:spLocks noChangeArrowheads="1"/>
            </p:cNvSpPr>
            <p:nvPr/>
          </p:nvSpPr>
          <p:spPr bwMode="auto">
            <a:xfrm>
              <a:off x="8318413" y="3879307"/>
              <a:ext cx="37968" cy="43598"/>
            </a:xfrm>
            <a:prstGeom prst="ellipse">
              <a:avLst/>
            </a:prstGeom>
            <a:solidFill>
              <a:schemeClr val="accent2"/>
            </a:solidFill>
            <a:ln w="5715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76" name="Oval 76"/>
            <p:cNvSpPr>
              <a:spLocks noChangeArrowheads="1"/>
            </p:cNvSpPr>
            <p:nvPr/>
          </p:nvSpPr>
          <p:spPr bwMode="auto">
            <a:xfrm>
              <a:off x="8599785" y="4077053"/>
              <a:ext cx="37968" cy="43598"/>
            </a:xfrm>
            <a:prstGeom prst="ellipse">
              <a:avLst/>
            </a:prstGeom>
            <a:solidFill>
              <a:schemeClr val="accent2"/>
            </a:solidFill>
            <a:ln w="5715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77" name="Oval 77"/>
            <p:cNvSpPr>
              <a:spLocks noChangeArrowheads="1"/>
            </p:cNvSpPr>
            <p:nvPr/>
          </p:nvSpPr>
          <p:spPr bwMode="auto">
            <a:xfrm>
              <a:off x="9361864" y="3890983"/>
              <a:ext cx="37968" cy="43598"/>
            </a:xfrm>
            <a:prstGeom prst="ellipse">
              <a:avLst/>
            </a:prstGeom>
            <a:solidFill>
              <a:schemeClr val="accent2"/>
            </a:solidFill>
            <a:ln w="5715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78" name="Oval 78"/>
            <p:cNvSpPr>
              <a:spLocks noChangeArrowheads="1"/>
            </p:cNvSpPr>
            <p:nvPr/>
          </p:nvSpPr>
          <p:spPr bwMode="auto">
            <a:xfrm>
              <a:off x="9039811" y="3713480"/>
              <a:ext cx="37968" cy="43598"/>
            </a:xfrm>
            <a:prstGeom prst="ellipse">
              <a:avLst/>
            </a:prstGeom>
            <a:solidFill>
              <a:schemeClr val="accent2"/>
            </a:solidFill>
            <a:ln w="5715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79" name="Oval 82"/>
            <p:cNvSpPr>
              <a:spLocks noChangeArrowheads="1"/>
            </p:cNvSpPr>
            <p:nvPr/>
          </p:nvSpPr>
          <p:spPr bwMode="auto">
            <a:xfrm>
              <a:off x="8095349" y="2860990"/>
              <a:ext cx="37291" cy="43598"/>
            </a:xfrm>
            <a:prstGeom prst="ellipse">
              <a:avLst/>
            </a:prstGeom>
            <a:solidFill>
              <a:srgbClr val="000000"/>
            </a:solidFill>
            <a:ln w="571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80" name="Oval 83"/>
            <p:cNvSpPr>
              <a:spLocks noChangeArrowheads="1"/>
            </p:cNvSpPr>
            <p:nvPr/>
          </p:nvSpPr>
          <p:spPr bwMode="auto">
            <a:xfrm>
              <a:off x="9151004" y="2864104"/>
              <a:ext cx="37968" cy="43598"/>
            </a:xfrm>
            <a:prstGeom prst="ellipse">
              <a:avLst/>
            </a:prstGeom>
            <a:solidFill>
              <a:srgbClr val="000000"/>
            </a:solidFill>
            <a:ln w="571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81" name="Oval 84"/>
            <p:cNvSpPr>
              <a:spLocks noChangeArrowheads="1"/>
            </p:cNvSpPr>
            <p:nvPr/>
          </p:nvSpPr>
          <p:spPr bwMode="auto">
            <a:xfrm>
              <a:off x="9557129" y="2508315"/>
              <a:ext cx="37968" cy="43598"/>
            </a:xfrm>
            <a:prstGeom prst="ellipse">
              <a:avLst/>
            </a:prstGeom>
            <a:solidFill>
              <a:srgbClr val="000000"/>
            </a:solidFill>
            <a:ln w="571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82" name="Oval 85"/>
            <p:cNvSpPr>
              <a:spLocks noChangeArrowheads="1"/>
            </p:cNvSpPr>
            <p:nvPr/>
          </p:nvSpPr>
          <p:spPr bwMode="auto">
            <a:xfrm>
              <a:off x="8821493" y="2677256"/>
              <a:ext cx="37968" cy="43598"/>
            </a:xfrm>
            <a:prstGeom prst="ellipse">
              <a:avLst/>
            </a:prstGeom>
            <a:solidFill>
              <a:srgbClr val="009900"/>
            </a:solidFill>
            <a:ln w="57150" algn="ctr">
              <a:solidFill>
                <a:srgbClr val="0099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83" name="Oval 86"/>
            <p:cNvSpPr>
              <a:spLocks noChangeArrowheads="1"/>
            </p:cNvSpPr>
            <p:nvPr/>
          </p:nvSpPr>
          <p:spPr bwMode="auto">
            <a:xfrm>
              <a:off x="8820815" y="3292295"/>
              <a:ext cx="37968" cy="43598"/>
            </a:xfrm>
            <a:prstGeom prst="ellipse">
              <a:avLst/>
            </a:prstGeom>
            <a:solidFill>
              <a:srgbClr val="FF0000"/>
            </a:solidFill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84" name="Oval 87"/>
            <p:cNvSpPr>
              <a:spLocks noChangeArrowheads="1"/>
            </p:cNvSpPr>
            <p:nvPr/>
          </p:nvSpPr>
          <p:spPr bwMode="auto">
            <a:xfrm>
              <a:off x="9034387" y="3129581"/>
              <a:ext cx="37968" cy="43598"/>
            </a:xfrm>
            <a:prstGeom prst="ellipse">
              <a:avLst/>
            </a:prstGeom>
            <a:solidFill>
              <a:srgbClr val="009900"/>
            </a:solidFill>
            <a:ln w="57150" algn="ctr">
              <a:solidFill>
                <a:srgbClr val="0099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85" name="Oval 88"/>
            <p:cNvSpPr>
              <a:spLocks noChangeArrowheads="1"/>
            </p:cNvSpPr>
            <p:nvPr/>
          </p:nvSpPr>
          <p:spPr bwMode="auto">
            <a:xfrm>
              <a:off x="8300107" y="3290738"/>
              <a:ext cx="37968" cy="43598"/>
            </a:xfrm>
            <a:prstGeom prst="ellipse">
              <a:avLst/>
            </a:prstGeom>
            <a:solidFill>
              <a:srgbClr val="009900"/>
            </a:solidFill>
            <a:ln w="57150" algn="ctr">
              <a:solidFill>
                <a:srgbClr val="0099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86" name="Oval 89"/>
            <p:cNvSpPr>
              <a:spLocks noChangeArrowheads="1"/>
            </p:cNvSpPr>
            <p:nvPr/>
          </p:nvSpPr>
          <p:spPr bwMode="auto">
            <a:xfrm>
              <a:off x="8500796" y="3718929"/>
              <a:ext cx="37291" cy="43598"/>
            </a:xfrm>
            <a:prstGeom prst="ellipse">
              <a:avLst/>
            </a:prstGeom>
            <a:solidFill>
              <a:srgbClr val="000000"/>
            </a:solidFill>
            <a:ln w="571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87" name="Oval 90"/>
            <p:cNvSpPr>
              <a:spLocks noChangeArrowheads="1"/>
            </p:cNvSpPr>
            <p:nvPr/>
          </p:nvSpPr>
          <p:spPr bwMode="auto">
            <a:xfrm>
              <a:off x="8093993" y="4074717"/>
              <a:ext cx="37968" cy="43598"/>
            </a:xfrm>
            <a:prstGeom prst="ellipse">
              <a:avLst/>
            </a:prstGeom>
            <a:solidFill>
              <a:srgbClr val="000000"/>
            </a:solidFill>
            <a:ln w="571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88" name="Oval 91"/>
            <p:cNvSpPr>
              <a:spLocks noChangeArrowheads="1"/>
            </p:cNvSpPr>
            <p:nvPr/>
          </p:nvSpPr>
          <p:spPr bwMode="auto">
            <a:xfrm>
              <a:off x="9558485" y="3724378"/>
              <a:ext cx="37968" cy="43598"/>
            </a:xfrm>
            <a:prstGeom prst="ellipse">
              <a:avLst/>
            </a:prstGeom>
            <a:solidFill>
              <a:srgbClr val="000000"/>
            </a:solidFill>
            <a:ln w="571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89" name="Oval 92"/>
            <p:cNvSpPr>
              <a:spLocks noChangeArrowheads="1"/>
            </p:cNvSpPr>
            <p:nvPr/>
          </p:nvSpPr>
          <p:spPr bwMode="auto">
            <a:xfrm>
              <a:off x="9361864" y="3283731"/>
              <a:ext cx="37968" cy="43598"/>
            </a:xfrm>
            <a:prstGeom prst="ellipse">
              <a:avLst/>
            </a:prstGeom>
            <a:solidFill>
              <a:srgbClr val="009900"/>
            </a:solidFill>
            <a:ln w="57150" algn="ctr">
              <a:solidFill>
                <a:srgbClr val="0099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90" name="Oval 93"/>
            <p:cNvSpPr>
              <a:spLocks noChangeArrowheads="1"/>
            </p:cNvSpPr>
            <p:nvPr/>
          </p:nvSpPr>
          <p:spPr bwMode="auto">
            <a:xfrm>
              <a:off x="8601141" y="3465907"/>
              <a:ext cx="37968" cy="43598"/>
            </a:xfrm>
            <a:prstGeom prst="ellipse">
              <a:avLst/>
            </a:prstGeom>
            <a:solidFill>
              <a:srgbClr val="009900"/>
            </a:solidFill>
            <a:ln w="57150" algn="ctr">
              <a:solidFill>
                <a:srgbClr val="0099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91" name="Oval 94"/>
            <p:cNvSpPr>
              <a:spLocks noChangeArrowheads="1"/>
            </p:cNvSpPr>
            <p:nvPr/>
          </p:nvSpPr>
          <p:spPr bwMode="auto">
            <a:xfrm>
              <a:off x="8818781" y="3893319"/>
              <a:ext cx="37968" cy="43598"/>
            </a:xfrm>
            <a:prstGeom prst="ellipse">
              <a:avLst/>
            </a:prstGeom>
            <a:solidFill>
              <a:srgbClr val="009900"/>
            </a:solidFill>
            <a:ln w="57150" algn="ctr">
              <a:solidFill>
                <a:srgbClr val="0099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sp>
        <p:nvSpPr>
          <p:cNvPr id="92" name="CuadroTexto 91"/>
          <p:cNvSpPr txBox="1"/>
          <p:nvPr/>
        </p:nvSpPr>
        <p:spPr>
          <a:xfrm>
            <a:off x="780566" y="6200890"/>
            <a:ext cx="2249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 smtClean="0">
                <a:solidFill>
                  <a:srgbClr val="000090"/>
                </a:solidFill>
                <a:latin typeface="+mj-lt"/>
              </a:rPr>
              <a:t>(a) </a:t>
            </a:r>
            <a:r>
              <a:rPr lang="es-ES_tradnl" sz="1800" dirty="0" err="1" smtClean="0">
                <a:solidFill>
                  <a:srgbClr val="000090"/>
                </a:solidFill>
                <a:latin typeface="+mj-lt"/>
              </a:rPr>
              <a:t>parametric</a:t>
            </a:r>
            <a:r>
              <a:rPr lang="es-ES_tradnl" sz="1800" dirty="0" smtClean="0">
                <a:solidFill>
                  <a:srgbClr val="000090"/>
                </a:solidFill>
                <a:latin typeface="+mj-lt"/>
              </a:rPr>
              <a:t> cube</a:t>
            </a:r>
            <a:endParaRPr lang="es-ES" sz="1800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93" name="CuadroTexto 92"/>
          <p:cNvSpPr txBox="1"/>
          <p:nvPr/>
        </p:nvSpPr>
        <p:spPr>
          <a:xfrm>
            <a:off x="4468401" y="6203151"/>
            <a:ext cx="426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 smtClean="0">
                <a:solidFill>
                  <a:srgbClr val="000090"/>
                </a:solidFill>
                <a:latin typeface="+mj-lt"/>
              </a:rPr>
              <a:t>(b) </a:t>
            </a:r>
            <a:r>
              <a:rPr lang="es-ES_tradnl" sz="1800" dirty="0" err="1" smtClean="0">
                <a:solidFill>
                  <a:srgbClr val="000090"/>
                </a:solidFill>
                <a:latin typeface="+mj-lt"/>
              </a:rPr>
              <a:t>bilinear</a:t>
            </a:r>
            <a:r>
              <a:rPr lang="es-ES_tradnl" sz="1800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lang="es-ES_tradnl" sz="1800" dirty="0" err="1" smtClean="0">
                <a:solidFill>
                  <a:srgbClr val="000090"/>
                </a:solidFill>
                <a:latin typeface="+mj-lt"/>
              </a:rPr>
              <a:t>interpolation</a:t>
            </a:r>
            <a:r>
              <a:rPr lang="es-ES_tradnl" sz="1800" dirty="0" smtClean="0">
                <a:solidFill>
                  <a:srgbClr val="000090"/>
                </a:solidFill>
                <a:latin typeface="+mj-lt"/>
              </a:rPr>
              <a:t> in a </a:t>
            </a:r>
            <a:r>
              <a:rPr lang="es-ES_tradnl" sz="1800" dirty="0" err="1" smtClean="0">
                <a:solidFill>
                  <a:srgbClr val="000090"/>
                </a:solidFill>
                <a:latin typeface="+mj-lt"/>
              </a:rPr>
              <a:t>rectangle</a:t>
            </a:r>
            <a:endParaRPr lang="es-ES" sz="1800" dirty="0">
              <a:solidFill>
                <a:srgbClr val="000090"/>
              </a:solidFill>
              <a:latin typeface="+mj-lt"/>
            </a:endParaRPr>
          </a:p>
        </p:txBody>
      </p:sp>
      <p:pic>
        <p:nvPicPr>
          <p:cNvPr id="95" name="Imagen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0931" y="3234656"/>
            <a:ext cx="4019163" cy="1222266"/>
          </a:xfrm>
          <a:prstGeom prst="rect">
            <a:avLst/>
          </a:prstGeom>
        </p:spPr>
      </p:pic>
      <p:grpSp>
        <p:nvGrpSpPr>
          <p:cNvPr id="96" name="34 Grupo"/>
          <p:cNvGrpSpPr/>
          <p:nvPr/>
        </p:nvGrpSpPr>
        <p:grpSpPr>
          <a:xfrm>
            <a:off x="4489809" y="3877205"/>
            <a:ext cx="2055814" cy="2049463"/>
            <a:chOff x="363536" y="3182937"/>
            <a:chExt cx="2055814" cy="2049463"/>
          </a:xfrm>
        </p:grpSpPr>
        <p:pic>
          <p:nvPicPr>
            <p:cNvPr id="9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6404" y="3213100"/>
              <a:ext cx="1986180" cy="1981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98" name="11 Conector recto"/>
            <p:cNvCxnSpPr/>
            <p:nvPr/>
          </p:nvCxnSpPr>
          <p:spPr>
            <a:xfrm flipH="1">
              <a:off x="952500" y="3251200"/>
              <a:ext cx="12700" cy="189230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15 Conector recto"/>
            <p:cNvCxnSpPr/>
            <p:nvPr/>
          </p:nvCxnSpPr>
          <p:spPr>
            <a:xfrm flipV="1">
              <a:off x="431800" y="3886200"/>
              <a:ext cx="1930400" cy="2540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25521" y="3968014"/>
              <a:ext cx="573087" cy="267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" name="23 Elipse"/>
            <p:cNvSpPr/>
            <p:nvPr/>
          </p:nvSpPr>
          <p:spPr>
            <a:xfrm>
              <a:off x="896937" y="3182937"/>
              <a:ext cx="139700" cy="1397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102" name="24 Elipse"/>
            <p:cNvSpPr/>
            <p:nvPr/>
          </p:nvSpPr>
          <p:spPr>
            <a:xfrm>
              <a:off x="879475" y="5092700"/>
              <a:ext cx="139700" cy="1397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103" name="25 Elipse"/>
            <p:cNvSpPr/>
            <p:nvPr/>
          </p:nvSpPr>
          <p:spPr>
            <a:xfrm>
              <a:off x="379412" y="3844926"/>
              <a:ext cx="139700" cy="1397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104" name="27 Elipse"/>
            <p:cNvSpPr/>
            <p:nvPr/>
          </p:nvSpPr>
          <p:spPr>
            <a:xfrm>
              <a:off x="2279650" y="3811588"/>
              <a:ext cx="139700" cy="1397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105" name="29 Elipse"/>
            <p:cNvSpPr/>
            <p:nvPr/>
          </p:nvSpPr>
          <p:spPr>
            <a:xfrm>
              <a:off x="2263774" y="3201986"/>
              <a:ext cx="139700" cy="139700"/>
            </a:xfrm>
            <a:prstGeom prst="ellipse">
              <a:avLst/>
            </a:prstGeom>
            <a:solidFill>
              <a:srgbClr val="956309"/>
            </a:solidFill>
            <a:ln>
              <a:solidFill>
                <a:srgbClr val="9563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106" name="30 Elipse"/>
            <p:cNvSpPr/>
            <p:nvPr/>
          </p:nvSpPr>
          <p:spPr>
            <a:xfrm>
              <a:off x="363536" y="3187699"/>
              <a:ext cx="139700" cy="139700"/>
            </a:xfrm>
            <a:prstGeom prst="ellipse">
              <a:avLst/>
            </a:prstGeom>
            <a:solidFill>
              <a:srgbClr val="956309"/>
            </a:solidFill>
            <a:ln>
              <a:solidFill>
                <a:srgbClr val="9563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107" name="31 Elipse"/>
            <p:cNvSpPr/>
            <p:nvPr/>
          </p:nvSpPr>
          <p:spPr>
            <a:xfrm>
              <a:off x="368299" y="5078412"/>
              <a:ext cx="139700" cy="139700"/>
            </a:xfrm>
            <a:prstGeom prst="ellipse">
              <a:avLst/>
            </a:prstGeom>
            <a:solidFill>
              <a:srgbClr val="956309"/>
            </a:solidFill>
            <a:ln>
              <a:solidFill>
                <a:srgbClr val="9563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108" name="32 Elipse"/>
            <p:cNvSpPr/>
            <p:nvPr/>
          </p:nvSpPr>
          <p:spPr>
            <a:xfrm>
              <a:off x="2278062" y="5087937"/>
              <a:ext cx="139700" cy="139700"/>
            </a:xfrm>
            <a:prstGeom prst="ellipse">
              <a:avLst/>
            </a:prstGeom>
            <a:solidFill>
              <a:srgbClr val="956309"/>
            </a:solidFill>
            <a:ln>
              <a:solidFill>
                <a:srgbClr val="9563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109" name="33 Elipse"/>
            <p:cNvSpPr/>
            <p:nvPr/>
          </p:nvSpPr>
          <p:spPr>
            <a:xfrm>
              <a:off x="887412" y="3840162"/>
              <a:ext cx="139700" cy="139700"/>
            </a:xfrm>
            <a:prstGeom prst="ellips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19917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146" name="Line 2"/>
          <p:cNvSpPr>
            <a:spLocks noChangeShapeType="1"/>
          </p:cNvSpPr>
          <p:nvPr/>
        </p:nvSpPr>
        <p:spPr bwMode="auto">
          <a:xfrm>
            <a:off x="5997575" y="4090998"/>
            <a:ext cx="1511300" cy="2635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47" name="Line 3"/>
          <p:cNvSpPr>
            <a:spLocks noChangeShapeType="1"/>
          </p:cNvSpPr>
          <p:nvPr/>
        </p:nvSpPr>
        <p:spPr bwMode="auto">
          <a:xfrm>
            <a:off x="7007225" y="4857761"/>
            <a:ext cx="144463" cy="12239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48" name="Line 4"/>
          <p:cNvSpPr>
            <a:spLocks noChangeShapeType="1"/>
          </p:cNvSpPr>
          <p:nvPr/>
        </p:nvSpPr>
        <p:spPr bwMode="auto">
          <a:xfrm flipH="1">
            <a:off x="7151697" y="4857761"/>
            <a:ext cx="574675" cy="12239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49" name="Line 5"/>
          <p:cNvSpPr>
            <a:spLocks noChangeShapeType="1"/>
          </p:cNvSpPr>
          <p:nvPr/>
        </p:nvSpPr>
        <p:spPr bwMode="auto">
          <a:xfrm>
            <a:off x="5997578" y="4090995"/>
            <a:ext cx="1009650" cy="7508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50" name="Line 6"/>
          <p:cNvSpPr>
            <a:spLocks noChangeShapeType="1"/>
          </p:cNvSpPr>
          <p:nvPr/>
        </p:nvSpPr>
        <p:spPr bwMode="auto">
          <a:xfrm flipH="1">
            <a:off x="5997582" y="3705234"/>
            <a:ext cx="1154113" cy="3857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51" name="Line 7"/>
          <p:cNvSpPr>
            <a:spLocks noChangeShapeType="1"/>
          </p:cNvSpPr>
          <p:nvPr/>
        </p:nvSpPr>
        <p:spPr bwMode="auto">
          <a:xfrm flipH="1">
            <a:off x="7726363" y="4546602"/>
            <a:ext cx="1503362" cy="3111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52" name="Line 8"/>
          <p:cNvSpPr>
            <a:spLocks noChangeShapeType="1"/>
          </p:cNvSpPr>
          <p:nvPr/>
        </p:nvSpPr>
        <p:spPr bwMode="auto">
          <a:xfrm flipV="1">
            <a:off x="7151697" y="2554295"/>
            <a:ext cx="574675" cy="11509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53" name="Line 9"/>
          <p:cNvSpPr>
            <a:spLocks noChangeShapeType="1"/>
          </p:cNvSpPr>
          <p:nvPr/>
        </p:nvSpPr>
        <p:spPr bwMode="auto">
          <a:xfrm>
            <a:off x="7726367" y="2554290"/>
            <a:ext cx="287337" cy="1320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54" name="Line 10"/>
          <p:cNvSpPr>
            <a:spLocks noChangeShapeType="1"/>
          </p:cNvSpPr>
          <p:nvPr/>
        </p:nvSpPr>
        <p:spPr bwMode="auto">
          <a:xfrm>
            <a:off x="8013709" y="3875088"/>
            <a:ext cx="1216025" cy="6715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55" name="Line 11"/>
          <p:cNvSpPr>
            <a:spLocks noChangeShapeType="1"/>
          </p:cNvSpPr>
          <p:nvPr/>
        </p:nvSpPr>
        <p:spPr bwMode="auto">
          <a:xfrm flipV="1">
            <a:off x="7508875" y="2554295"/>
            <a:ext cx="217488" cy="18002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56" name="Line 12"/>
          <p:cNvSpPr>
            <a:spLocks noChangeShapeType="1"/>
          </p:cNvSpPr>
          <p:nvPr/>
        </p:nvSpPr>
        <p:spPr bwMode="auto">
          <a:xfrm flipH="1" flipV="1">
            <a:off x="7151695" y="3709995"/>
            <a:ext cx="357187" cy="6445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57" name="Line 13"/>
          <p:cNvSpPr>
            <a:spLocks noChangeShapeType="1"/>
          </p:cNvSpPr>
          <p:nvPr/>
        </p:nvSpPr>
        <p:spPr bwMode="auto">
          <a:xfrm flipV="1">
            <a:off x="7007224" y="4354513"/>
            <a:ext cx="501651" cy="508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58" name="Line 14"/>
          <p:cNvSpPr>
            <a:spLocks noChangeShapeType="1"/>
          </p:cNvSpPr>
          <p:nvPr/>
        </p:nvSpPr>
        <p:spPr bwMode="auto">
          <a:xfrm>
            <a:off x="7508875" y="4354522"/>
            <a:ext cx="217488" cy="5032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59" name="Line 15"/>
          <p:cNvSpPr>
            <a:spLocks noChangeShapeType="1"/>
          </p:cNvSpPr>
          <p:nvPr/>
        </p:nvSpPr>
        <p:spPr bwMode="auto">
          <a:xfrm flipV="1">
            <a:off x="7508882" y="3875099"/>
            <a:ext cx="504825" cy="4794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60" name="Line 16"/>
          <p:cNvSpPr>
            <a:spLocks noChangeShapeType="1"/>
          </p:cNvSpPr>
          <p:nvPr/>
        </p:nvSpPr>
        <p:spPr bwMode="auto">
          <a:xfrm>
            <a:off x="7508875" y="4354517"/>
            <a:ext cx="1720850" cy="1920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61" name="Line 17"/>
          <p:cNvSpPr>
            <a:spLocks noChangeShapeType="1"/>
          </p:cNvSpPr>
          <p:nvPr/>
        </p:nvSpPr>
        <p:spPr bwMode="auto">
          <a:xfrm flipV="1">
            <a:off x="915993" y="3884613"/>
            <a:ext cx="1152525" cy="2159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62" name="Line 18"/>
          <p:cNvSpPr>
            <a:spLocks noChangeShapeType="1"/>
          </p:cNvSpPr>
          <p:nvPr/>
        </p:nvSpPr>
        <p:spPr bwMode="auto">
          <a:xfrm>
            <a:off x="1924055" y="4867286"/>
            <a:ext cx="144463" cy="12239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63" name="Line 19"/>
          <p:cNvSpPr>
            <a:spLocks noChangeShapeType="1"/>
          </p:cNvSpPr>
          <p:nvPr/>
        </p:nvSpPr>
        <p:spPr bwMode="auto">
          <a:xfrm flipH="1">
            <a:off x="2068513" y="4867286"/>
            <a:ext cx="576262" cy="12239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64" name="Line 20"/>
          <p:cNvSpPr>
            <a:spLocks noChangeShapeType="1"/>
          </p:cNvSpPr>
          <p:nvPr/>
        </p:nvSpPr>
        <p:spPr bwMode="auto">
          <a:xfrm>
            <a:off x="915988" y="4100519"/>
            <a:ext cx="1008062" cy="7508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65" name="Line 21"/>
          <p:cNvSpPr>
            <a:spLocks noChangeShapeType="1"/>
          </p:cNvSpPr>
          <p:nvPr/>
        </p:nvSpPr>
        <p:spPr bwMode="auto">
          <a:xfrm flipH="1">
            <a:off x="915993" y="3714761"/>
            <a:ext cx="1152525" cy="3857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66" name="Line 22"/>
          <p:cNvSpPr>
            <a:spLocks noChangeShapeType="1"/>
          </p:cNvSpPr>
          <p:nvPr/>
        </p:nvSpPr>
        <p:spPr bwMode="auto">
          <a:xfrm flipH="1">
            <a:off x="2644777" y="4556125"/>
            <a:ext cx="1503363" cy="3111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67" name="Line 23"/>
          <p:cNvSpPr>
            <a:spLocks noChangeShapeType="1"/>
          </p:cNvSpPr>
          <p:nvPr/>
        </p:nvSpPr>
        <p:spPr bwMode="auto">
          <a:xfrm flipV="1">
            <a:off x="2068513" y="2563820"/>
            <a:ext cx="576262" cy="11509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68" name="Line 24"/>
          <p:cNvSpPr>
            <a:spLocks noChangeShapeType="1"/>
          </p:cNvSpPr>
          <p:nvPr/>
        </p:nvSpPr>
        <p:spPr bwMode="auto">
          <a:xfrm>
            <a:off x="2644779" y="2563813"/>
            <a:ext cx="287338" cy="1320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69" name="Line 25"/>
          <p:cNvSpPr>
            <a:spLocks noChangeShapeType="1"/>
          </p:cNvSpPr>
          <p:nvPr/>
        </p:nvSpPr>
        <p:spPr bwMode="auto">
          <a:xfrm>
            <a:off x="2932122" y="3884613"/>
            <a:ext cx="1216025" cy="6715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70" name="Line 26"/>
          <p:cNvSpPr>
            <a:spLocks noChangeShapeType="1"/>
          </p:cNvSpPr>
          <p:nvPr/>
        </p:nvSpPr>
        <p:spPr bwMode="auto">
          <a:xfrm flipV="1">
            <a:off x="2068513" y="2563813"/>
            <a:ext cx="576262" cy="1320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71" name="Line 27"/>
          <p:cNvSpPr>
            <a:spLocks noChangeShapeType="1"/>
          </p:cNvSpPr>
          <p:nvPr/>
        </p:nvSpPr>
        <p:spPr bwMode="auto">
          <a:xfrm flipH="1" flipV="1">
            <a:off x="2068523" y="3719513"/>
            <a:ext cx="1587" cy="1651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72" name="Line 28"/>
          <p:cNvSpPr>
            <a:spLocks noChangeShapeType="1"/>
          </p:cNvSpPr>
          <p:nvPr/>
        </p:nvSpPr>
        <p:spPr bwMode="auto">
          <a:xfrm flipV="1">
            <a:off x="1924055" y="3908433"/>
            <a:ext cx="144463" cy="9636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73" name="Line 29"/>
          <p:cNvSpPr>
            <a:spLocks noChangeShapeType="1"/>
          </p:cNvSpPr>
          <p:nvPr/>
        </p:nvSpPr>
        <p:spPr bwMode="auto">
          <a:xfrm>
            <a:off x="2068513" y="3908427"/>
            <a:ext cx="576262" cy="9588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74" name="Line 30"/>
          <p:cNvSpPr>
            <a:spLocks noChangeShapeType="1"/>
          </p:cNvSpPr>
          <p:nvPr/>
        </p:nvSpPr>
        <p:spPr bwMode="auto">
          <a:xfrm flipV="1">
            <a:off x="2068515" y="3884623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75" name="Line 31"/>
          <p:cNvSpPr>
            <a:spLocks noChangeShapeType="1"/>
          </p:cNvSpPr>
          <p:nvPr/>
        </p:nvSpPr>
        <p:spPr bwMode="auto">
          <a:xfrm>
            <a:off x="2068517" y="3884613"/>
            <a:ext cx="2079625" cy="6715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76" name="Oval 32"/>
          <p:cNvSpPr>
            <a:spLocks noChangeArrowheads="1"/>
          </p:cNvSpPr>
          <p:nvPr/>
        </p:nvSpPr>
        <p:spPr bwMode="auto">
          <a:xfrm>
            <a:off x="4094165" y="4502153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77" name="Oval 33"/>
          <p:cNvSpPr>
            <a:spLocks noChangeArrowheads="1"/>
          </p:cNvSpPr>
          <p:nvPr/>
        </p:nvSpPr>
        <p:spPr bwMode="auto">
          <a:xfrm>
            <a:off x="2590800" y="4826000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78" name="Oval 34"/>
          <p:cNvSpPr>
            <a:spLocks noChangeArrowheads="1"/>
          </p:cNvSpPr>
          <p:nvPr/>
        </p:nvSpPr>
        <p:spPr bwMode="auto">
          <a:xfrm>
            <a:off x="2014542" y="6037264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79" name="Oval 35"/>
          <p:cNvSpPr>
            <a:spLocks noChangeArrowheads="1"/>
          </p:cNvSpPr>
          <p:nvPr/>
        </p:nvSpPr>
        <p:spPr bwMode="auto">
          <a:xfrm>
            <a:off x="1870076" y="4813302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80" name="Oval 36"/>
          <p:cNvSpPr>
            <a:spLocks noChangeArrowheads="1"/>
          </p:cNvSpPr>
          <p:nvPr/>
        </p:nvSpPr>
        <p:spPr bwMode="auto">
          <a:xfrm>
            <a:off x="2590800" y="2509840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81" name="Oval 37"/>
          <p:cNvSpPr>
            <a:spLocks noChangeArrowheads="1"/>
          </p:cNvSpPr>
          <p:nvPr/>
        </p:nvSpPr>
        <p:spPr bwMode="auto">
          <a:xfrm>
            <a:off x="862015" y="4046540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82" name="Oval 38"/>
          <p:cNvSpPr>
            <a:spLocks noChangeArrowheads="1"/>
          </p:cNvSpPr>
          <p:nvPr/>
        </p:nvSpPr>
        <p:spPr bwMode="auto">
          <a:xfrm>
            <a:off x="2014542" y="3638553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83" name="Oval 39"/>
          <p:cNvSpPr>
            <a:spLocks noChangeArrowheads="1"/>
          </p:cNvSpPr>
          <p:nvPr/>
        </p:nvSpPr>
        <p:spPr bwMode="auto">
          <a:xfrm>
            <a:off x="2014542" y="3830638"/>
            <a:ext cx="107950" cy="10795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84" name="Oval 40"/>
          <p:cNvSpPr>
            <a:spLocks noChangeArrowheads="1"/>
          </p:cNvSpPr>
          <p:nvPr/>
        </p:nvSpPr>
        <p:spPr bwMode="auto">
          <a:xfrm>
            <a:off x="5943601" y="4037014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85" name="Oval 41"/>
          <p:cNvSpPr>
            <a:spLocks noChangeArrowheads="1"/>
          </p:cNvSpPr>
          <p:nvPr/>
        </p:nvSpPr>
        <p:spPr bwMode="auto">
          <a:xfrm>
            <a:off x="7096127" y="6027740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86" name="Oval 42"/>
          <p:cNvSpPr>
            <a:spLocks noChangeArrowheads="1"/>
          </p:cNvSpPr>
          <p:nvPr/>
        </p:nvSpPr>
        <p:spPr bwMode="auto">
          <a:xfrm>
            <a:off x="7096127" y="3656013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87" name="Oval 43"/>
          <p:cNvSpPr>
            <a:spLocks noChangeArrowheads="1"/>
          </p:cNvSpPr>
          <p:nvPr/>
        </p:nvSpPr>
        <p:spPr bwMode="auto">
          <a:xfrm>
            <a:off x="7672388" y="2509840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88" name="Oval 44"/>
          <p:cNvSpPr>
            <a:spLocks noChangeArrowheads="1"/>
          </p:cNvSpPr>
          <p:nvPr/>
        </p:nvSpPr>
        <p:spPr bwMode="auto">
          <a:xfrm>
            <a:off x="6951664" y="4808541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89" name="Oval 45"/>
          <p:cNvSpPr>
            <a:spLocks noChangeArrowheads="1"/>
          </p:cNvSpPr>
          <p:nvPr/>
        </p:nvSpPr>
        <p:spPr bwMode="auto">
          <a:xfrm>
            <a:off x="7959728" y="3821116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90" name="Oval 46"/>
          <p:cNvSpPr>
            <a:spLocks noChangeArrowheads="1"/>
          </p:cNvSpPr>
          <p:nvPr/>
        </p:nvSpPr>
        <p:spPr bwMode="auto">
          <a:xfrm>
            <a:off x="9121777" y="4492625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91" name="Oval 47"/>
          <p:cNvSpPr>
            <a:spLocks noChangeArrowheads="1"/>
          </p:cNvSpPr>
          <p:nvPr/>
        </p:nvSpPr>
        <p:spPr bwMode="auto">
          <a:xfrm>
            <a:off x="7672388" y="4808541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92" name="Oval 48"/>
          <p:cNvSpPr>
            <a:spLocks noChangeArrowheads="1"/>
          </p:cNvSpPr>
          <p:nvPr/>
        </p:nvSpPr>
        <p:spPr bwMode="auto">
          <a:xfrm>
            <a:off x="7454900" y="4300541"/>
            <a:ext cx="109538" cy="10795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93" name="Text Box 49"/>
          <p:cNvSpPr txBox="1">
            <a:spLocks noChangeArrowheads="1"/>
          </p:cNvSpPr>
          <p:nvPr/>
        </p:nvSpPr>
        <p:spPr bwMode="auto">
          <a:xfrm>
            <a:off x="382597" y="2886075"/>
            <a:ext cx="1292225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i="1" dirty="0" smtClean="0">
                <a:solidFill>
                  <a:srgbClr val="000000"/>
                </a:solidFill>
                <a:latin typeface="Arial" charset="0"/>
              </a:rPr>
              <a:t>Free node</a:t>
            </a:r>
          </a:p>
        </p:txBody>
      </p:sp>
      <p:sp>
        <p:nvSpPr>
          <p:cNvPr id="1926194" name="Oval 50"/>
          <p:cNvSpPr>
            <a:spLocks noChangeArrowheads="1"/>
          </p:cNvSpPr>
          <p:nvPr/>
        </p:nvSpPr>
        <p:spPr bwMode="auto">
          <a:xfrm>
            <a:off x="2879729" y="3830638"/>
            <a:ext cx="106363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195" name="Text Box 51"/>
          <p:cNvSpPr txBox="1">
            <a:spLocks noChangeArrowheads="1"/>
          </p:cNvSpPr>
          <p:nvPr/>
        </p:nvSpPr>
        <p:spPr bwMode="auto">
          <a:xfrm>
            <a:off x="87318" y="1536327"/>
            <a:ext cx="3163887" cy="47700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 anchor="ctr">
            <a:spAutoFit/>
          </a:bodyPr>
          <a:lstStyle/>
          <a:p>
            <a:pPr algn="l"/>
            <a:r>
              <a:rPr lang="en-GB" sz="2500" b="1" dirty="0" smtClean="0">
                <a:solidFill>
                  <a:srgbClr val="CC3300"/>
                </a:solidFill>
                <a:latin typeface="Arial" charset="0"/>
              </a:rPr>
              <a:t>Local optimization</a:t>
            </a:r>
          </a:p>
        </p:txBody>
      </p:sp>
      <p:sp>
        <p:nvSpPr>
          <p:cNvPr id="1926196" name="Text Box 52"/>
          <p:cNvSpPr txBox="1">
            <a:spLocks noChangeArrowheads="1"/>
          </p:cNvSpPr>
          <p:nvPr/>
        </p:nvSpPr>
        <p:spPr bwMode="auto">
          <a:xfrm>
            <a:off x="4732340" y="2881315"/>
            <a:ext cx="1744662" cy="52319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i="1" dirty="0" smtClean="0">
                <a:solidFill>
                  <a:srgbClr val="000000"/>
                </a:solidFill>
                <a:latin typeface="Arial" charset="0"/>
              </a:rPr>
              <a:t>New position for the free node</a:t>
            </a:r>
          </a:p>
        </p:txBody>
      </p:sp>
      <p:cxnSp>
        <p:nvCxnSpPr>
          <p:cNvPr id="1926199" name="AutoShape 55"/>
          <p:cNvCxnSpPr>
            <a:cxnSpLocks noChangeShapeType="1"/>
            <a:stCxn id="1926193" idx="2"/>
            <a:endCxn id="1926183" idx="2"/>
          </p:cNvCxnSpPr>
          <p:nvPr/>
        </p:nvCxnSpPr>
        <p:spPr bwMode="auto">
          <a:xfrm rot="16200000" flipH="1">
            <a:off x="1169988" y="3049591"/>
            <a:ext cx="693738" cy="976313"/>
          </a:xfrm>
          <a:prstGeom prst="curvedConnector2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926200" name="AutoShape 56"/>
          <p:cNvCxnSpPr>
            <a:cxnSpLocks noChangeShapeType="1"/>
            <a:stCxn id="1926196" idx="2"/>
            <a:endCxn id="1926192" idx="1"/>
          </p:cNvCxnSpPr>
          <p:nvPr/>
        </p:nvCxnSpPr>
        <p:spPr bwMode="auto">
          <a:xfrm rot="16200000" flipH="1">
            <a:off x="6081888" y="2927292"/>
            <a:ext cx="911843" cy="1866272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sp>
        <p:nvSpPr>
          <p:cNvPr id="1926201" name="Text Box 57"/>
          <p:cNvSpPr txBox="1">
            <a:spLocks noChangeArrowheads="1"/>
          </p:cNvSpPr>
          <p:nvPr/>
        </p:nvSpPr>
        <p:spPr bwMode="auto">
          <a:xfrm>
            <a:off x="3363914" y="1479551"/>
            <a:ext cx="6272212" cy="707840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 b="1" i="1" dirty="0" smtClean="0">
                <a:solidFill>
                  <a:srgbClr val="FF0000"/>
                </a:solidFill>
                <a:latin typeface="Arial" charset="0"/>
              </a:rPr>
              <a:t>Objective: </a:t>
            </a:r>
            <a:r>
              <a:rPr lang="en-GB" sz="2000" b="1" i="1" dirty="0" smtClean="0">
                <a:solidFill>
                  <a:srgbClr val="000000"/>
                </a:solidFill>
                <a:latin typeface="Arial" charset="0"/>
              </a:rPr>
              <a:t>Improve the quality of the local mesh 	     by minimizing an objective function</a:t>
            </a:r>
            <a:r>
              <a:rPr lang="en-GB" sz="2000" b="1" i="1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</p:txBody>
      </p:sp>
      <p:sp>
        <p:nvSpPr>
          <p:cNvPr id="1926203" name="AutoShape 59"/>
          <p:cNvSpPr>
            <a:spLocks noChangeArrowheads="1"/>
          </p:cNvSpPr>
          <p:nvPr/>
        </p:nvSpPr>
        <p:spPr bwMode="auto">
          <a:xfrm flipH="1">
            <a:off x="4772034" y="4057651"/>
            <a:ext cx="574675" cy="192088"/>
          </a:xfrm>
          <a:prstGeom prst="leftArrow">
            <a:avLst>
              <a:gd name="adj1" fmla="val 50000"/>
              <a:gd name="adj2" fmla="val 74793"/>
            </a:avLst>
          </a:prstGeom>
          <a:solidFill>
            <a:srgbClr val="FF00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graphicFrame>
        <p:nvGraphicFramePr>
          <p:cNvPr id="1926206" name="Object 62"/>
          <p:cNvGraphicFramePr>
            <a:graphicFrameLocks noChangeAspect="1"/>
          </p:cNvGraphicFramePr>
          <p:nvPr/>
        </p:nvGraphicFramePr>
        <p:xfrm>
          <a:off x="400054" y="1590"/>
          <a:ext cx="112713" cy="17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75" name="Equation" r:id="rId4" imgW="114120" imgH="177480" progId="Equation.DSMT4">
                  <p:embed/>
                </p:oleObj>
              </mc:Choice>
              <mc:Fallback>
                <p:oleObj name="Equation" r:id="rId4" imgW="114120" imgH="177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4" y="1590"/>
                        <a:ext cx="112713" cy="176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26207" name="Line 63"/>
          <p:cNvSpPr>
            <a:spLocks noChangeShapeType="1"/>
          </p:cNvSpPr>
          <p:nvPr/>
        </p:nvSpPr>
        <p:spPr bwMode="auto">
          <a:xfrm>
            <a:off x="2076450" y="3944938"/>
            <a:ext cx="0" cy="20955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1926208" name="Line 64"/>
          <p:cNvSpPr>
            <a:spLocks noChangeShapeType="1"/>
          </p:cNvSpPr>
          <p:nvPr/>
        </p:nvSpPr>
        <p:spPr bwMode="auto">
          <a:xfrm flipH="1">
            <a:off x="7159627" y="4413257"/>
            <a:ext cx="338138" cy="1616075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65" name="40 CuadroTexto"/>
          <p:cNvSpPr txBox="1"/>
          <p:nvPr/>
        </p:nvSpPr>
        <p:spPr>
          <a:xfrm>
            <a:off x="1460363" y="6198440"/>
            <a:ext cx="1674056" cy="400063"/>
          </a:xfrm>
          <a:prstGeom prst="rect">
            <a:avLst/>
          </a:prstGeom>
          <a:noFill/>
        </p:spPr>
        <p:txBody>
          <a:bodyPr wrap="square" lIns="91393" tIns="45697" rIns="91393" bIns="45697" rtlCol="0">
            <a:spAutoFit/>
          </a:bodyPr>
          <a:lstStyle/>
          <a:p>
            <a:r>
              <a:rPr lang="en-US" sz="2000" i="1" dirty="0" smtClean="0">
                <a:solidFill>
                  <a:schemeClr val="tx1"/>
                </a:solidFill>
                <a:latin typeface="+mn-lt"/>
              </a:rPr>
              <a:t>Local mesh</a:t>
            </a:r>
            <a:endParaRPr lang="en-US" sz="20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6" name="65 CuadroTexto"/>
          <p:cNvSpPr txBox="1"/>
          <p:nvPr/>
        </p:nvSpPr>
        <p:spPr>
          <a:xfrm>
            <a:off x="6252375" y="6228917"/>
            <a:ext cx="2771335" cy="400063"/>
          </a:xfrm>
          <a:prstGeom prst="rect">
            <a:avLst/>
          </a:prstGeom>
          <a:noFill/>
        </p:spPr>
        <p:txBody>
          <a:bodyPr wrap="square" lIns="91393" tIns="45697" rIns="91393" bIns="45697" rtlCol="0">
            <a:spAutoFit/>
          </a:bodyPr>
          <a:lstStyle/>
          <a:p>
            <a:pPr algn="l"/>
            <a:r>
              <a:rPr lang="en-US" sz="2000" i="1" dirty="0" smtClean="0">
                <a:solidFill>
                  <a:schemeClr val="tx1"/>
                </a:solidFill>
                <a:latin typeface="+mn-lt"/>
              </a:rPr>
              <a:t>Optimized local mesh</a:t>
            </a:r>
            <a:endParaRPr lang="en-US" sz="20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291936" y="507173"/>
            <a:ext cx="8034337" cy="58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n-US" sz="1800" b="1" dirty="0" smtClean="0">
                <a:solidFill>
                  <a:srgbClr val="CCFFCC"/>
                </a:solidFill>
                <a:latin typeface="+mj-lt"/>
              </a:rPr>
              <a:t>Simultaneous Untangling and Smoothing (CMAME 2003)</a:t>
            </a:r>
          </a:p>
        </p:txBody>
      </p:sp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302876" y="44790"/>
            <a:ext cx="7777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n-US" sz="2400" b="1" dirty="0" err="1">
                <a:solidFill>
                  <a:srgbClr val="21FF85"/>
                </a:solidFill>
                <a:latin typeface="Trebuchet MS" pitchFamily="34" charset="0"/>
              </a:rPr>
              <a:t>Meccano</a:t>
            </a:r>
            <a:r>
              <a:rPr kumimoji="0" lang="en-US" sz="2400" b="1" dirty="0">
                <a:solidFill>
                  <a:srgbClr val="21FF85"/>
                </a:solidFill>
                <a:latin typeface="Trebuchet MS" pitchFamily="34" charset="0"/>
              </a:rPr>
              <a:t> </a:t>
            </a:r>
            <a:r>
              <a:rPr kumimoji="0" lang="en-US" sz="2400" b="1" dirty="0" smtClean="0">
                <a:solidFill>
                  <a:srgbClr val="21FF85"/>
                </a:solidFill>
                <a:latin typeface="Trebuchet MS" pitchFamily="34" charset="0"/>
              </a:rPr>
              <a:t>Method </a:t>
            </a:r>
            <a:endParaRPr kumimoji="0" lang="en-US" sz="2400" b="1" dirty="0">
              <a:solidFill>
                <a:srgbClr val="21FF85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2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92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92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92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92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92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92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92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92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92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92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192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192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92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192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926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1926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192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192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4" dur="500"/>
                                        <p:tgtEl>
                                          <p:spTgt spid="1926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1926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1926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3" dur="500"/>
                                        <p:tgtEl>
                                          <p:spTgt spid="1926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6" dur="500"/>
                                        <p:tgtEl>
                                          <p:spTgt spid="1926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9" dur="500"/>
                                        <p:tgtEl>
                                          <p:spTgt spid="192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2" dur="500"/>
                                        <p:tgtEl>
                                          <p:spTgt spid="192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5" dur="500"/>
                                        <p:tgtEl>
                                          <p:spTgt spid="1926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8" dur="500"/>
                                        <p:tgtEl>
                                          <p:spTgt spid="1926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6146" grpId="0" animBg="1"/>
      <p:bldP spid="1926147" grpId="0" animBg="1"/>
      <p:bldP spid="1926148" grpId="0" animBg="1"/>
      <p:bldP spid="1926149" grpId="0" animBg="1"/>
      <p:bldP spid="1926150" grpId="0" animBg="1"/>
      <p:bldP spid="1926151" grpId="0" animBg="1"/>
      <p:bldP spid="1926152" grpId="0" animBg="1"/>
      <p:bldP spid="1926153" grpId="0" animBg="1"/>
      <p:bldP spid="1926154" grpId="0" animBg="1"/>
      <p:bldP spid="1926155" grpId="0" animBg="1"/>
      <p:bldP spid="1926156" grpId="0" animBg="1"/>
      <p:bldP spid="1926157" grpId="0" animBg="1"/>
      <p:bldP spid="1926158" grpId="0" animBg="1"/>
      <p:bldP spid="1926159" grpId="0" animBg="1"/>
      <p:bldP spid="1926160" grpId="0" animBg="1"/>
      <p:bldP spid="1926184" grpId="0" animBg="1"/>
      <p:bldP spid="1926185" grpId="0" animBg="1"/>
      <p:bldP spid="1926186" grpId="0" animBg="1"/>
      <p:bldP spid="1926187" grpId="0" animBg="1"/>
      <p:bldP spid="1926188" grpId="0" animBg="1"/>
      <p:bldP spid="1926189" grpId="0" animBg="1"/>
      <p:bldP spid="1926190" grpId="0" animBg="1"/>
      <p:bldP spid="1926191" grpId="0" animBg="1"/>
      <p:bldP spid="1926192" grpId="0" animBg="1"/>
      <p:bldP spid="1926196" grpId="0"/>
      <p:bldP spid="1926203" grpId="0" animBg="1"/>
      <p:bldP spid="1926208" grpId="0" animBg="1"/>
      <p:bldP spid="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42332" name="Object 60"/>
          <p:cNvGraphicFramePr>
            <a:graphicFrameLocks noChangeAspect="1"/>
          </p:cNvGraphicFramePr>
          <p:nvPr/>
        </p:nvGraphicFramePr>
        <p:xfrm>
          <a:off x="400054" y="1590"/>
          <a:ext cx="112713" cy="17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4" name="Equation" r:id="rId4" imgW="114120" imgH="177480" progId="Equation.DSMT4">
                  <p:embed/>
                </p:oleObj>
              </mc:Choice>
              <mc:Fallback>
                <p:oleObj name="Equation" r:id="rId4" imgW="114120" imgH="177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4" y="1590"/>
                        <a:ext cx="112713" cy="176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42335" name="Rectangle 63"/>
          <p:cNvSpPr>
            <a:spLocks noChangeArrowheads="1"/>
          </p:cNvSpPr>
          <p:nvPr/>
        </p:nvSpPr>
        <p:spPr bwMode="auto">
          <a:xfrm>
            <a:off x="295150" y="550150"/>
            <a:ext cx="5110499" cy="30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CFFCC"/>
                </a:solidFill>
                <a:latin typeface="+mj-lt"/>
              </a:rPr>
              <a:t>SUS Code: Weighted </a:t>
            </a:r>
            <a:r>
              <a:rPr kumimoji="0" lang="en-US" sz="1800" dirty="0" err="1" smtClean="0">
                <a:solidFill>
                  <a:srgbClr val="CCFFCC"/>
                </a:solidFill>
                <a:latin typeface="+mj-lt"/>
              </a:rPr>
              <a:t>Jacobian</a:t>
            </a:r>
            <a:r>
              <a:rPr kumimoji="0" lang="en-US" sz="1800" dirty="0" smtClean="0">
                <a:solidFill>
                  <a:srgbClr val="CCFFCC"/>
                </a:solidFill>
                <a:latin typeface="+mj-lt"/>
              </a:rPr>
              <a:t> Matrix on a Plane</a:t>
            </a:r>
            <a:endParaRPr kumimoji="0" lang="en-GB" sz="1800" dirty="0" smtClean="0">
              <a:solidFill>
                <a:srgbClr val="CCFFCC"/>
              </a:solidFill>
              <a:latin typeface="+mj-lt"/>
            </a:endParaRPr>
          </a:p>
        </p:txBody>
      </p:sp>
      <p:sp>
        <p:nvSpPr>
          <p:cNvPr id="2742337" name="Line 65"/>
          <p:cNvSpPr>
            <a:spLocks noChangeShapeType="1"/>
          </p:cNvSpPr>
          <p:nvPr/>
        </p:nvSpPr>
        <p:spPr bwMode="auto">
          <a:xfrm>
            <a:off x="962030" y="2740036"/>
            <a:ext cx="1077913" cy="11525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38" name="Line 66"/>
          <p:cNvSpPr>
            <a:spLocks noChangeShapeType="1"/>
          </p:cNvSpPr>
          <p:nvPr/>
        </p:nvSpPr>
        <p:spPr bwMode="auto">
          <a:xfrm flipH="1">
            <a:off x="960447" y="1873250"/>
            <a:ext cx="1587" cy="20193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39" name="Line 67"/>
          <p:cNvSpPr>
            <a:spLocks noChangeShapeType="1"/>
          </p:cNvSpPr>
          <p:nvPr/>
        </p:nvSpPr>
        <p:spPr bwMode="auto">
          <a:xfrm>
            <a:off x="962030" y="3892550"/>
            <a:ext cx="1992313" cy="14288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40" name="Line 68"/>
          <p:cNvSpPr>
            <a:spLocks noChangeShapeType="1"/>
          </p:cNvSpPr>
          <p:nvPr/>
        </p:nvSpPr>
        <p:spPr bwMode="auto">
          <a:xfrm flipV="1">
            <a:off x="960441" y="3892550"/>
            <a:ext cx="1079501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41" name="Line 69"/>
          <p:cNvSpPr>
            <a:spLocks noChangeShapeType="1"/>
          </p:cNvSpPr>
          <p:nvPr/>
        </p:nvSpPr>
        <p:spPr bwMode="auto">
          <a:xfrm>
            <a:off x="960438" y="2740036"/>
            <a:ext cx="0" cy="11668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42" name="Oval 70"/>
          <p:cNvSpPr>
            <a:spLocks noChangeArrowheads="1"/>
          </p:cNvSpPr>
          <p:nvPr/>
        </p:nvSpPr>
        <p:spPr bwMode="auto">
          <a:xfrm>
            <a:off x="906463" y="3838576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43" name="Oval 71"/>
          <p:cNvSpPr>
            <a:spLocks noChangeArrowheads="1"/>
          </p:cNvSpPr>
          <p:nvPr/>
        </p:nvSpPr>
        <p:spPr bwMode="auto">
          <a:xfrm>
            <a:off x="906463" y="2686052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44" name="Oval 72"/>
          <p:cNvSpPr>
            <a:spLocks noChangeArrowheads="1"/>
          </p:cNvSpPr>
          <p:nvPr/>
        </p:nvSpPr>
        <p:spPr bwMode="auto">
          <a:xfrm>
            <a:off x="1985965" y="3838576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45" name="Text Box 73"/>
          <p:cNvSpPr txBox="1">
            <a:spLocks noChangeArrowheads="1"/>
          </p:cNvSpPr>
          <p:nvPr/>
        </p:nvSpPr>
        <p:spPr bwMode="auto">
          <a:xfrm>
            <a:off x="2738440" y="3906838"/>
            <a:ext cx="431800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336699"/>
                </a:solidFill>
              </a:rPr>
              <a:t>x</a:t>
            </a:r>
          </a:p>
        </p:txBody>
      </p:sp>
      <p:sp>
        <p:nvSpPr>
          <p:cNvPr id="2742346" name="Text Box 74"/>
          <p:cNvSpPr txBox="1">
            <a:spLocks noChangeArrowheads="1"/>
          </p:cNvSpPr>
          <p:nvPr/>
        </p:nvSpPr>
        <p:spPr bwMode="auto">
          <a:xfrm>
            <a:off x="582613" y="1720850"/>
            <a:ext cx="431800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336699"/>
                </a:solidFill>
              </a:rPr>
              <a:t>y</a:t>
            </a:r>
          </a:p>
        </p:txBody>
      </p:sp>
      <p:sp>
        <p:nvSpPr>
          <p:cNvPr id="2742347" name="Line 75"/>
          <p:cNvSpPr>
            <a:spLocks noChangeShapeType="1"/>
          </p:cNvSpPr>
          <p:nvPr/>
        </p:nvSpPr>
        <p:spPr bwMode="auto">
          <a:xfrm>
            <a:off x="4576763" y="2357438"/>
            <a:ext cx="931862" cy="9953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48" name="Line 76"/>
          <p:cNvSpPr>
            <a:spLocks noChangeShapeType="1"/>
          </p:cNvSpPr>
          <p:nvPr/>
        </p:nvSpPr>
        <p:spPr bwMode="auto">
          <a:xfrm flipH="1">
            <a:off x="3784600" y="1890713"/>
            <a:ext cx="1588" cy="20193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49" name="Line 77"/>
          <p:cNvSpPr>
            <a:spLocks noChangeShapeType="1"/>
          </p:cNvSpPr>
          <p:nvPr/>
        </p:nvSpPr>
        <p:spPr bwMode="auto">
          <a:xfrm>
            <a:off x="3786192" y="3910024"/>
            <a:ext cx="1992312" cy="14287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50" name="Line 78"/>
          <p:cNvSpPr>
            <a:spLocks noChangeShapeType="1"/>
          </p:cNvSpPr>
          <p:nvPr/>
        </p:nvSpPr>
        <p:spPr bwMode="auto">
          <a:xfrm>
            <a:off x="4289425" y="3149600"/>
            <a:ext cx="1219200" cy="203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51" name="Line 79"/>
          <p:cNvSpPr>
            <a:spLocks noChangeShapeType="1"/>
          </p:cNvSpPr>
          <p:nvPr/>
        </p:nvSpPr>
        <p:spPr bwMode="auto">
          <a:xfrm flipH="1">
            <a:off x="4289426" y="2357438"/>
            <a:ext cx="287338" cy="7921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52" name="Oval 80"/>
          <p:cNvSpPr>
            <a:spLocks noChangeArrowheads="1"/>
          </p:cNvSpPr>
          <p:nvPr/>
        </p:nvSpPr>
        <p:spPr bwMode="auto">
          <a:xfrm>
            <a:off x="4235451" y="3095626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53" name="Oval 81"/>
          <p:cNvSpPr>
            <a:spLocks noChangeArrowheads="1"/>
          </p:cNvSpPr>
          <p:nvPr/>
        </p:nvSpPr>
        <p:spPr bwMode="auto">
          <a:xfrm>
            <a:off x="4522790" y="2303463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54" name="Oval 82"/>
          <p:cNvSpPr>
            <a:spLocks noChangeArrowheads="1"/>
          </p:cNvSpPr>
          <p:nvPr/>
        </p:nvSpPr>
        <p:spPr bwMode="auto">
          <a:xfrm>
            <a:off x="5454652" y="3298827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55" name="Text Box 83"/>
          <p:cNvSpPr txBox="1">
            <a:spLocks noChangeArrowheads="1"/>
          </p:cNvSpPr>
          <p:nvPr/>
        </p:nvSpPr>
        <p:spPr bwMode="auto">
          <a:xfrm>
            <a:off x="5562601" y="3924300"/>
            <a:ext cx="431800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336699"/>
                </a:solidFill>
              </a:rPr>
              <a:t>x</a:t>
            </a:r>
          </a:p>
        </p:txBody>
      </p:sp>
      <p:sp>
        <p:nvSpPr>
          <p:cNvPr id="2742356" name="Text Box 84"/>
          <p:cNvSpPr txBox="1">
            <a:spLocks noChangeArrowheads="1"/>
          </p:cNvSpPr>
          <p:nvPr/>
        </p:nvSpPr>
        <p:spPr bwMode="auto">
          <a:xfrm>
            <a:off x="3406775" y="1738314"/>
            <a:ext cx="431800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336699"/>
                </a:solidFill>
              </a:rPr>
              <a:t>y</a:t>
            </a:r>
          </a:p>
        </p:txBody>
      </p:sp>
      <p:sp>
        <p:nvSpPr>
          <p:cNvPr id="2742357" name="Line 85"/>
          <p:cNvSpPr>
            <a:spLocks noChangeShapeType="1"/>
          </p:cNvSpPr>
          <p:nvPr/>
        </p:nvSpPr>
        <p:spPr bwMode="auto">
          <a:xfrm flipH="1">
            <a:off x="7240597" y="1890713"/>
            <a:ext cx="1587" cy="20193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58" name="Line 86"/>
          <p:cNvSpPr>
            <a:spLocks noChangeShapeType="1"/>
          </p:cNvSpPr>
          <p:nvPr/>
        </p:nvSpPr>
        <p:spPr bwMode="auto">
          <a:xfrm>
            <a:off x="7242182" y="3910024"/>
            <a:ext cx="1992313" cy="14287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59" name="Line 87"/>
          <p:cNvSpPr>
            <a:spLocks noChangeShapeType="1"/>
          </p:cNvSpPr>
          <p:nvPr/>
        </p:nvSpPr>
        <p:spPr bwMode="auto">
          <a:xfrm flipV="1">
            <a:off x="7240589" y="3910013"/>
            <a:ext cx="1079501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60" name="Line 88"/>
          <p:cNvSpPr>
            <a:spLocks noChangeShapeType="1"/>
          </p:cNvSpPr>
          <p:nvPr/>
        </p:nvSpPr>
        <p:spPr bwMode="auto">
          <a:xfrm flipH="1">
            <a:off x="7242175" y="2906724"/>
            <a:ext cx="852488" cy="1017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61" name="Oval 89"/>
          <p:cNvSpPr>
            <a:spLocks noChangeArrowheads="1"/>
          </p:cNvSpPr>
          <p:nvPr/>
        </p:nvSpPr>
        <p:spPr bwMode="auto">
          <a:xfrm>
            <a:off x="7188200" y="3856040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62" name="Oval 90"/>
          <p:cNvSpPr>
            <a:spLocks noChangeArrowheads="1"/>
          </p:cNvSpPr>
          <p:nvPr/>
        </p:nvSpPr>
        <p:spPr bwMode="auto">
          <a:xfrm>
            <a:off x="8039102" y="2859088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63" name="Oval 91"/>
          <p:cNvSpPr>
            <a:spLocks noChangeArrowheads="1"/>
          </p:cNvSpPr>
          <p:nvPr/>
        </p:nvSpPr>
        <p:spPr bwMode="auto">
          <a:xfrm>
            <a:off x="8266116" y="3856040"/>
            <a:ext cx="107950" cy="10795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64" name="Text Box 92"/>
          <p:cNvSpPr txBox="1">
            <a:spLocks noChangeArrowheads="1"/>
          </p:cNvSpPr>
          <p:nvPr/>
        </p:nvSpPr>
        <p:spPr bwMode="auto">
          <a:xfrm>
            <a:off x="9018588" y="3924300"/>
            <a:ext cx="431800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336699"/>
                </a:solidFill>
              </a:rPr>
              <a:t>x</a:t>
            </a:r>
          </a:p>
        </p:txBody>
      </p:sp>
      <p:sp>
        <p:nvSpPr>
          <p:cNvPr id="2742365" name="Text Box 93"/>
          <p:cNvSpPr txBox="1">
            <a:spLocks noChangeArrowheads="1"/>
          </p:cNvSpPr>
          <p:nvPr/>
        </p:nvSpPr>
        <p:spPr bwMode="auto">
          <a:xfrm>
            <a:off x="6862765" y="1738314"/>
            <a:ext cx="431800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336699"/>
                </a:solidFill>
              </a:rPr>
              <a:t>y</a:t>
            </a:r>
          </a:p>
        </p:txBody>
      </p:sp>
      <p:sp>
        <p:nvSpPr>
          <p:cNvPr id="2742366" name="Line 94"/>
          <p:cNvSpPr>
            <a:spLocks noChangeShapeType="1"/>
          </p:cNvSpPr>
          <p:nvPr/>
        </p:nvSpPr>
        <p:spPr bwMode="auto">
          <a:xfrm>
            <a:off x="8093078" y="2897188"/>
            <a:ext cx="228600" cy="10271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67" name="Freeform 95"/>
          <p:cNvSpPr>
            <a:spLocks/>
          </p:cNvSpPr>
          <p:nvPr/>
        </p:nvSpPr>
        <p:spPr bwMode="auto">
          <a:xfrm>
            <a:off x="1504955" y="2046288"/>
            <a:ext cx="2752725" cy="919162"/>
          </a:xfrm>
          <a:custGeom>
            <a:avLst/>
            <a:gdLst/>
            <a:ahLst/>
            <a:cxnLst>
              <a:cxn ang="0">
                <a:pos x="0" y="795"/>
              </a:cxn>
              <a:cxn ang="0">
                <a:pos x="278" y="427"/>
              </a:cxn>
              <a:cxn ang="0">
                <a:pos x="742" y="107"/>
              </a:cxn>
              <a:cxn ang="0">
                <a:pos x="1254" y="11"/>
              </a:cxn>
              <a:cxn ang="0">
                <a:pos x="1798" y="171"/>
              </a:cxn>
              <a:cxn ang="0">
                <a:pos x="2326" y="597"/>
              </a:cxn>
            </a:cxnLst>
            <a:rect l="0" t="0" r="r" b="b"/>
            <a:pathLst>
              <a:path w="2326" h="795">
                <a:moveTo>
                  <a:pt x="0" y="795"/>
                </a:moveTo>
                <a:cubicBezTo>
                  <a:pt x="46" y="734"/>
                  <a:pt x="154" y="542"/>
                  <a:pt x="278" y="427"/>
                </a:cubicBezTo>
                <a:cubicBezTo>
                  <a:pt x="402" y="312"/>
                  <a:pt x="579" y="176"/>
                  <a:pt x="742" y="107"/>
                </a:cubicBezTo>
                <a:cubicBezTo>
                  <a:pt x="905" y="38"/>
                  <a:pt x="1078" y="0"/>
                  <a:pt x="1254" y="11"/>
                </a:cubicBezTo>
                <a:cubicBezTo>
                  <a:pt x="1430" y="22"/>
                  <a:pt x="1619" y="73"/>
                  <a:pt x="1798" y="171"/>
                </a:cubicBezTo>
                <a:cubicBezTo>
                  <a:pt x="1977" y="269"/>
                  <a:pt x="2216" y="508"/>
                  <a:pt x="2326" y="597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68" name="Freeform 96"/>
          <p:cNvSpPr>
            <a:spLocks/>
          </p:cNvSpPr>
          <p:nvPr/>
        </p:nvSpPr>
        <p:spPr bwMode="auto">
          <a:xfrm rot="1334399" flipH="1">
            <a:off x="5154617" y="2682876"/>
            <a:ext cx="2427287" cy="623888"/>
          </a:xfrm>
          <a:custGeom>
            <a:avLst/>
            <a:gdLst/>
            <a:ahLst/>
            <a:cxnLst>
              <a:cxn ang="0">
                <a:pos x="0" y="213"/>
              </a:cxn>
              <a:cxn ang="0">
                <a:pos x="352" y="69"/>
              </a:cxn>
              <a:cxn ang="0">
                <a:pos x="682" y="5"/>
              </a:cxn>
              <a:cxn ang="0">
                <a:pos x="1002" y="37"/>
              </a:cxn>
              <a:cxn ang="0">
                <a:pos x="1280" y="138"/>
              </a:cxn>
              <a:cxn ang="0">
                <a:pos x="1514" y="287"/>
              </a:cxn>
              <a:cxn ang="0">
                <a:pos x="1800" y="534"/>
              </a:cxn>
            </a:cxnLst>
            <a:rect l="0" t="0" r="r" b="b"/>
            <a:pathLst>
              <a:path w="1800" h="534">
                <a:moveTo>
                  <a:pt x="0" y="213"/>
                </a:moveTo>
                <a:cubicBezTo>
                  <a:pt x="59" y="189"/>
                  <a:pt x="238" y="104"/>
                  <a:pt x="352" y="69"/>
                </a:cubicBezTo>
                <a:cubicBezTo>
                  <a:pt x="466" y="34"/>
                  <a:pt x="574" y="10"/>
                  <a:pt x="682" y="5"/>
                </a:cubicBezTo>
                <a:cubicBezTo>
                  <a:pt x="790" y="0"/>
                  <a:pt x="903" y="15"/>
                  <a:pt x="1002" y="37"/>
                </a:cubicBezTo>
                <a:cubicBezTo>
                  <a:pt x="1101" y="59"/>
                  <a:pt x="1195" y="96"/>
                  <a:pt x="1280" y="138"/>
                </a:cubicBezTo>
                <a:cubicBezTo>
                  <a:pt x="1365" y="180"/>
                  <a:pt x="1427" y="221"/>
                  <a:pt x="1514" y="287"/>
                </a:cubicBezTo>
                <a:cubicBezTo>
                  <a:pt x="1601" y="353"/>
                  <a:pt x="1741" y="483"/>
                  <a:pt x="1800" y="534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69" name="Freeform 97"/>
          <p:cNvSpPr>
            <a:spLocks/>
          </p:cNvSpPr>
          <p:nvPr/>
        </p:nvSpPr>
        <p:spPr bwMode="auto">
          <a:xfrm>
            <a:off x="1530359" y="4040188"/>
            <a:ext cx="6164263" cy="4873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60" y="384"/>
              </a:cxn>
              <a:cxn ang="0">
                <a:pos x="1211" y="640"/>
              </a:cxn>
              <a:cxn ang="0">
                <a:pos x="2155" y="731"/>
              </a:cxn>
              <a:cxn ang="0">
                <a:pos x="3067" y="544"/>
              </a:cxn>
              <a:cxn ang="0">
                <a:pos x="4091" y="69"/>
              </a:cxn>
            </a:cxnLst>
            <a:rect l="0" t="0" r="r" b="b"/>
            <a:pathLst>
              <a:path w="4091" h="747">
                <a:moveTo>
                  <a:pt x="0" y="0"/>
                </a:moveTo>
                <a:cubicBezTo>
                  <a:pt x="93" y="64"/>
                  <a:pt x="358" y="277"/>
                  <a:pt x="560" y="384"/>
                </a:cubicBezTo>
                <a:cubicBezTo>
                  <a:pt x="762" y="491"/>
                  <a:pt x="945" y="582"/>
                  <a:pt x="1211" y="640"/>
                </a:cubicBezTo>
                <a:cubicBezTo>
                  <a:pt x="1477" y="698"/>
                  <a:pt x="1846" y="747"/>
                  <a:pt x="2155" y="731"/>
                </a:cubicBezTo>
                <a:cubicBezTo>
                  <a:pt x="2464" y="715"/>
                  <a:pt x="2744" y="654"/>
                  <a:pt x="3067" y="544"/>
                </a:cubicBezTo>
                <a:cubicBezTo>
                  <a:pt x="3390" y="434"/>
                  <a:pt x="3878" y="168"/>
                  <a:pt x="4091" y="69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70" name="Text Box 98"/>
          <p:cNvSpPr txBox="1">
            <a:spLocks noChangeArrowheads="1"/>
          </p:cNvSpPr>
          <p:nvPr/>
        </p:nvSpPr>
        <p:spPr bwMode="auto">
          <a:xfrm>
            <a:off x="1122370" y="1389064"/>
            <a:ext cx="1292225" cy="52319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dirty="0" smtClean="0">
                <a:solidFill>
                  <a:srgbClr val="000000"/>
                </a:solidFill>
                <a:latin typeface="Arial" charset="0"/>
              </a:rPr>
              <a:t>Reference triangle</a:t>
            </a:r>
          </a:p>
        </p:txBody>
      </p:sp>
      <p:sp>
        <p:nvSpPr>
          <p:cNvPr id="2742371" name="Text Box 99"/>
          <p:cNvSpPr txBox="1">
            <a:spLocks noChangeArrowheads="1"/>
          </p:cNvSpPr>
          <p:nvPr/>
        </p:nvSpPr>
        <p:spPr bwMode="auto">
          <a:xfrm>
            <a:off x="1122363" y="3333751"/>
            <a:ext cx="431800" cy="30773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t</a:t>
            </a:r>
            <a:r>
              <a:rPr lang="en-US" sz="1400" b="1" i="1" baseline="-25000" dirty="0" err="1" smtClean="0">
                <a:solidFill>
                  <a:srgbClr val="000000"/>
                </a:solidFill>
                <a:latin typeface="Arial" charset="0"/>
              </a:rPr>
              <a:t>R</a:t>
            </a:r>
            <a:endParaRPr lang="en-US" sz="1400" b="1" i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42372" name="Text Box 100"/>
          <p:cNvSpPr txBox="1">
            <a:spLocks noChangeArrowheads="1"/>
          </p:cNvSpPr>
          <p:nvPr/>
        </p:nvSpPr>
        <p:spPr bwMode="auto">
          <a:xfrm>
            <a:off x="5010159" y="1893890"/>
            <a:ext cx="720725" cy="70784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endParaRPr lang="es-ES" smtClean="0"/>
          </a:p>
        </p:txBody>
      </p:sp>
      <p:sp>
        <p:nvSpPr>
          <p:cNvPr id="2742373" name="Text Box 101"/>
          <p:cNvSpPr txBox="1">
            <a:spLocks noChangeArrowheads="1"/>
          </p:cNvSpPr>
          <p:nvPr/>
        </p:nvSpPr>
        <p:spPr bwMode="auto">
          <a:xfrm>
            <a:off x="7675565" y="3476626"/>
            <a:ext cx="431800" cy="30773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t</a:t>
            </a:r>
            <a:r>
              <a:rPr lang="en-US" sz="1400" b="1" i="1" baseline="-25000" dirty="0" err="1" smtClean="0">
                <a:solidFill>
                  <a:srgbClr val="000000"/>
                </a:solidFill>
                <a:latin typeface="Arial" charset="0"/>
              </a:rPr>
              <a:t>I</a:t>
            </a:r>
            <a:endParaRPr lang="en-US" sz="1400" b="1" i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42374" name="Text Box 102"/>
          <p:cNvSpPr txBox="1">
            <a:spLocks noChangeArrowheads="1"/>
          </p:cNvSpPr>
          <p:nvPr/>
        </p:nvSpPr>
        <p:spPr bwMode="auto">
          <a:xfrm>
            <a:off x="4502152" y="2752725"/>
            <a:ext cx="431800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t</a:t>
            </a:r>
          </a:p>
        </p:txBody>
      </p:sp>
      <p:sp>
        <p:nvSpPr>
          <p:cNvPr id="2742375" name="Text Box 103"/>
          <p:cNvSpPr txBox="1">
            <a:spLocks noChangeArrowheads="1"/>
          </p:cNvSpPr>
          <p:nvPr/>
        </p:nvSpPr>
        <p:spPr bwMode="auto">
          <a:xfrm>
            <a:off x="4217998" y="1389064"/>
            <a:ext cx="1292225" cy="52319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dirty="0" smtClean="0">
                <a:solidFill>
                  <a:srgbClr val="000000"/>
                </a:solidFill>
                <a:latin typeface="Arial" charset="0"/>
              </a:rPr>
              <a:t>Physical triangle</a:t>
            </a:r>
          </a:p>
        </p:txBody>
      </p:sp>
      <p:sp>
        <p:nvSpPr>
          <p:cNvPr id="2742376" name="Text Box 104"/>
          <p:cNvSpPr txBox="1">
            <a:spLocks noChangeArrowheads="1"/>
          </p:cNvSpPr>
          <p:nvPr/>
        </p:nvSpPr>
        <p:spPr bwMode="auto">
          <a:xfrm>
            <a:off x="2633664" y="1676407"/>
            <a:ext cx="647700" cy="4000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dirty="0" smtClean="0">
                <a:solidFill>
                  <a:srgbClr val="333399"/>
                </a:solidFill>
                <a:latin typeface="Arial" charset="0"/>
              </a:rPr>
              <a:t>A</a:t>
            </a:r>
          </a:p>
        </p:txBody>
      </p:sp>
      <p:sp>
        <p:nvSpPr>
          <p:cNvPr id="2742377" name="Text Box 105"/>
          <p:cNvSpPr txBox="1">
            <a:spLocks noChangeArrowheads="1"/>
          </p:cNvSpPr>
          <p:nvPr/>
        </p:nvSpPr>
        <p:spPr bwMode="auto">
          <a:xfrm>
            <a:off x="4002090" y="4090996"/>
            <a:ext cx="1008062" cy="4000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dirty="0" smtClean="0">
                <a:solidFill>
                  <a:srgbClr val="333399"/>
                </a:solidFill>
                <a:latin typeface="Arial" charset="0"/>
              </a:rPr>
              <a:t>W</a:t>
            </a:r>
          </a:p>
        </p:txBody>
      </p:sp>
      <p:sp>
        <p:nvSpPr>
          <p:cNvPr id="2742378" name="Text Box 106"/>
          <p:cNvSpPr txBox="1">
            <a:spLocks noChangeArrowheads="1"/>
          </p:cNvSpPr>
          <p:nvPr/>
        </p:nvSpPr>
        <p:spPr bwMode="auto">
          <a:xfrm>
            <a:off x="5657853" y="2190759"/>
            <a:ext cx="1441450" cy="4000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dirty="0" smtClean="0">
                <a:solidFill>
                  <a:srgbClr val="333399"/>
                </a:solidFill>
                <a:latin typeface="Arial" charset="0"/>
              </a:rPr>
              <a:t>S = AW </a:t>
            </a:r>
            <a:r>
              <a:rPr lang="en-US" sz="1600" b="1" i="1" baseline="84000" dirty="0" smtClean="0">
                <a:solidFill>
                  <a:srgbClr val="333399"/>
                </a:solidFill>
                <a:latin typeface="Arial" charset="0"/>
              </a:rPr>
              <a:t>-1</a:t>
            </a:r>
          </a:p>
        </p:txBody>
      </p:sp>
      <p:graphicFrame>
        <p:nvGraphicFramePr>
          <p:cNvPr id="2742379" name="Object 107"/>
          <p:cNvGraphicFramePr>
            <a:graphicFrameLocks noChangeAspect="1"/>
          </p:cNvGraphicFramePr>
          <p:nvPr/>
        </p:nvGraphicFramePr>
        <p:xfrm>
          <a:off x="1731965" y="4824419"/>
          <a:ext cx="1060450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5" name="Ecuación" r:id="rId6" imgW="596880" imgH="190440" progId="Equation.3">
                  <p:embed/>
                </p:oleObj>
              </mc:Choice>
              <mc:Fallback>
                <p:oleObj name="Ecuación" r:id="rId6" imgW="596880" imgH="1904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1965" y="4824419"/>
                        <a:ext cx="1060450" cy="33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42380" name="Rectangle 108"/>
          <p:cNvSpPr>
            <a:spLocks noChangeArrowheads="1"/>
          </p:cNvSpPr>
          <p:nvPr/>
        </p:nvSpPr>
        <p:spPr bwMode="auto">
          <a:xfrm>
            <a:off x="2674698" y="4814888"/>
            <a:ext cx="3245344" cy="36928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none"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b="1" dirty="0" smtClean="0">
                <a:solidFill>
                  <a:srgbClr val="000000"/>
                </a:solidFill>
                <a:latin typeface="Arial" charset="0"/>
              </a:rPr>
              <a:t>:  Weighted </a:t>
            </a:r>
            <a:r>
              <a:rPr lang="en-GB" sz="1800" b="1" dirty="0" err="1" smtClean="0">
                <a:solidFill>
                  <a:srgbClr val="000000"/>
                </a:solidFill>
                <a:latin typeface="Arial" charset="0"/>
              </a:rPr>
              <a:t>Jacobian</a:t>
            </a:r>
            <a:r>
              <a:rPr lang="en-GB" sz="1800" b="1" dirty="0" smtClean="0">
                <a:solidFill>
                  <a:srgbClr val="000000"/>
                </a:solidFill>
                <a:latin typeface="Arial" charset="0"/>
              </a:rPr>
              <a:t> matrix</a:t>
            </a:r>
          </a:p>
        </p:txBody>
      </p:sp>
      <p:sp>
        <p:nvSpPr>
          <p:cNvPr id="2742381" name="Text Box 109"/>
          <p:cNvSpPr txBox="1">
            <a:spLocks noChangeArrowheads="1"/>
          </p:cNvSpPr>
          <p:nvPr/>
        </p:nvSpPr>
        <p:spPr bwMode="auto">
          <a:xfrm>
            <a:off x="776289" y="3948113"/>
            <a:ext cx="336551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dirty="0" smtClean="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2742382" name="Text Box 110"/>
          <p:cNvSpPr txBox="1">
            <a:spLocks noChangeArrowheads="1"/>
          </p:cNvSpPr>
          <p:nvPr/>
        </p:nvSpPr>
        <p:spPr bwMode="auto">
          <a:xfrm>
            <a:off x="1981201" y="3906838"/>
            <a:ext cx="336551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dirty="0" smtClean="0">
                <a:solidFill>
                  <a:srgbClr val="000000"/>
                </a:solidFill>
                <a:latin typeface="Arial" charset="0"/>
              </a:rPr>
              <a:t>1</a:t>
            </a:r>
          </a:p>
        </p:txBody>
      </p:sp>
      <p:sp>
        <p:nvSpPr>
          <p:cNvPr id="2742383" name="Text Box 111"/>
          <p:cNvSpPr txBox="1">
            <a:spLocks noChangeArrowheads="1"/>
          </p:cNvSpPr>
          <p:nvPr/>
        </p:nvSpPr>
        <p:spPr bwMode="auto">
          <a:xfrm>
            <a:off x="617541" y="2551114"/>
            <a:ext cx="336551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dirty="0" smtClean="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2742384" name="Text Box 112"/>
          <p:cNvSpPr txBox="1">
            <a:spLocks noChangeArrowheads="1"/>
          </p:cNvSpPr>
          <p:nvPr/>
        </p:nvSpPr>
        <p:spPr bwMode="auto">
          <a:xfrm>
            <a:off x="4105274" y="3205163"/>
            <a:ext cx="336551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dirty="0" smtClean="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2742385" name="Text Box 113"/>
          <p:cNvSpPr txBox="1">
            <a:spLocks noChangeArrowheads="1"/>
          </p:cNvSpPr>
          <p:nvPr/>
        </p:nvSpPr>
        <p:spPr bwMode="auto">
          <a:xfrm>
            <a:off x="5351464" y="3390901"/>
            <a:ext cx="336551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dirty="0" smtClean="0">
                <a:solidFill>
                  <a:srgbClr val="000000"/>
                </a:solidFill>
                <a:latin typeface="Arial" charset="0"/>
              </a:rPr>
              <a:t>1</a:t>
            </a:r>
          </a:p>
        </p:txBody>
      </p:sp>
      <p:sp>
        <p:nvSpPr>
          <p:cNvPr id="2742386" name="Text Box 114"/>
          <p:cNvSpPr txBox="1">
            <a:spLocks noChangeArrowheads="1"/>
          </p:cNvSpPr>
          <p:nvPr/>
        </p:nvSpPr>
        <p:spPr bwMode="auto">
          <a:xfrm>
            <a:off x="4410074" y="2028825"/>
            <a:ext cx="336551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dirty="0" smtClean="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2742387" name="Text Box 115"/>
          <p:cNvSpPr txBox="1">
            <a:spLocks noChangeArrowheads="1"/>
          </p:cNvSpPr>
          <p:nvPr/>
        </p:nvSpPr>
        <p:spPr bwMode="auto">
          <a:xfrm>
            <a:off x="6891339" y="3798888"/>
            <a:ext cx="336551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dirty="0" smtClean="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2742388" name="Text Box 116"/>
          <p:cNvSpPr txBox="1">
            <a:spLocks noChangeArrowheads="1"/>
          </p:cNvSpPr>
          <p:nvPr/>
        </p:nvSpPr>
        <p:spPr bwMode="auto">
          <a:xfrm>
            <a:off x="8169276" y="3932238"/>
            <a:ext cx="336551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dirty="0" smtClean="0">
                <a:solidFill>
                  <a:srgbClr val="000000"/>
                </a:solidFill>
                <a:latin typeface="Arial" charset="0"/>
              </a:rPr>
              <a:t>1</a:t>
            </a:r>
          </a:p>
        </p:txBody>
      </p:sp>
      <p:sp>
        <p:nvSpPr>
          <p:cNvPr id="2742389" name="Text Box 117"/>
          <p:cNvSpPr txBox="1">
            <a:spLocks noChangeArrowheads="1"/>
          </p:cNvSpPr>
          <p:nvPr/>
        </p:nvSpPr>
        <p:spPr bwMode="auto">
          <a:xfrm>
            <a:off x="8039099" y="2568576"/>
            <a:ext cx="336551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dirty="0" smtClean="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2742392" name="Text Box 120"/>
          <p:cNvSpPr txBox="1">
            <a:spLocks noChangeArrowheads="1"/>
          </p:cNvSpPr>
          <p:nvPr/>
        </p:nvSpPr>
        <p:spPr bwMode="auto">
          <a:xfrm>
            <a:off x="290515" y="5676900"/>
            <a:ext cx="4032250" cy="65654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 lIns="91393" tIns="45697" rIns="91393" bIns="45697">
            <a:spAutoFit/>
          </a:bodyPr>
          <a:lstStyle/>
          <a:p>
            <a:pPr algn="l">
              <a:lnSpc>
                <a:spcPts val="1600"/>
              </a:lnSpc>
              <a:spcBef>
                <a:spcPct val="50000"/>
              </a:spcBef>
            </a:pPr>
            <a:r>
              <a:rPr lang="en-US" sz="2000" b="1" i="1" dirty="0" smtClean="0">
                <a:solidFill>
                  <a:srgbClr val="FF0000"/>
                </a:solidFill>
                <a:latin typeface="Arial" charset="0"/>
              </a:rPr>
              <a:t>An algebraic quality metric</a:t>
            </a:r>
            <a:r>
              <a:rPr lang="en-US" sz="2000" b="1" i="1" dirty="0" smtClean="0">
                <a:solidFill>
                  <a:srgbClr val="808080"/>
                </a:solidFill>
                <a:latin typeface="Arial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of</a:t>
            </a:r>
            <a:r>
              <a:rPr lang="en-US" sz="2000" b="1" i="1" dirty="0" smtClean="0">
                <a:solidFill>
                  <a:srgbClr val="FF0000"/>
                </a:solidFill>
                <a:latin typeface="Arial" charset="0"/>
              </a:rPr>
              <a:t> t</a:t>
            </a:r>
          </a:p>
          <a:p>
            <a:pPr algn="l">
              <a:lnSpc>
                <a:spcPts val="1600"/>
              </a:lnSpc>
              <a:spcBef>
                <a:spcPct val="50000"/>
              </a:spcBef>
            </a:pPr>
            <a:r>
              <a:rPr lang="en-US" sz="2000" b="1" i="1" dirty="0" smtClean="0">
                <a:solidFill>
                  <a:srgbClr val="FF0000"/>
                </a:solidFill>
                <a:latin typeface="Arial" charset="0"/>
              </a:rPr>
              <a:t>             (mean ratio)</a:t>
            </a:r>
            <a:endParaRPr lang="en-US" sz="2000" b="1" dirty="0" smtClean="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2742393" name="Object 121"/>
          <p:cNvGraphicFramePr>
            <a:graphicFrameLocks noChangeAspect="1"/>
          </p:cNvGraphicFramePr>
          <p:nvPr/>
        </p:nvGraphicFramePr>
        <p:xfrm>
          <a:off x="7367588" y="5368931"/>
          <a:ext cx="1954212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" name="Equation" r:id="rId8" imgW="1041120" imgH="330120" progId="Equation.DSMT4">
                  <p:embed/>
                </p:oleObj>
              </mc:Choice>
              <mc:Fallback>
                <p:oleObj name="Equation" r:id="rId8" imgW="1041120" imgH="33012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7588" y="5368931"/>
                        <a:ext cx="1954212" cy="620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42394" name="Object 122"/>
          <p:cNvGraphicFramePr>
            <a:graphicFrameLocks noChangeAspect="1"/>
          </p:cNvGraphicFramePr>
          <p:nvPr/>
        </p:nvGraphicFramePr>
        <p:xfrm>
          <a:off x="7445377" y="6042036"/>
          <a:ext cx="1341438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" name="Ecuación" r:id="rId10" imgW="711000" imgH="215640" progId="Equation.3">
                  <p:embed/>
                </p:oleObj>
              </mc:Choice>
              <mc:Fallback>
                <p:oleObj name="Ecuación" r:id="rId10" imgW="711000" imgH="215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5377" y="6042036"/>
                        <a:ext cx="1341438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42395" name="Rectangle 123"/>
          <p:cNvSpPr>
            <a:spLocks noChangeArrowheads="1"/>
          </p:cNvSpPr>
          <p:nvPr/>
        </p:nvSpPr>
        <p:spPr bwMode="auto">
          <a:xfrm>
            <a:off x="4343404" y="5499100"/>
            <a:ext cx="1714501" cy="1022350"/>
          </a:xfrm>
          <a:prstGeom prst="rect">
            <a:avLst/>
          </a:prstGeom>
          <a:noFill/>
          <a:ln w="38100" algn="ctr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396" name="Text Box 124"/>
          <p:cNvSpPr txBox="1">
            <a:spLocks noChangeArrowheads="1"/>
          </p:cNvSpPr>
          <p:nvPr/>
        </p:nvSpPr>
        <p:spPr bwMode="auto">
          <a:xfrm>
            <a:off x="6315075" y="5749927"/>
            <a:ext cx="1068388" cy="36928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where:</a:t>
            </a:r>
          </a:p>
        </p:txBody>
      </p:sp>
      <p:graphicFrame>
        <p:nvGraphicFramePr>
          <p:cNvPr id="2742398" name="Object 126"/>
          <p:cNvGraphicFramePr>
            <a:graphicFrameLocks noChangeAspect="1"/>
          </p:cNvGraphicFramePr>
          <p:nvPr/>
        </p:nvGraphicFramePr>
        <p:xfrm>
          <a:off x="4435482" y="5578482"/>
          <a:ext cx="1533526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8" name="Ecuación" r:id="rId12" imgW="825480" imgH="469800" progId="Equation.3">
                  <p:embed/>
                </p:oleObj>
              </mc:Choice>
              <mc:Fallback>
                <p:oleObj name="Ecuación" r:id="rId12" imgW="825480" imgH="4698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5482" y="5578482"/>
                        <a:ext cx="1533526" cy="874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42399" name="Object 127"/>
          <p:cNvGraphicFramePr>
            <a:graphicFrameLocks noChangeAspect="1"/>
          </p:cNvGraphicFramePr>
          <p:nvPr/>
        </p:nvGraphicFramePr>
        <p:xfrm>
          <a:off x="1908180" y="2654311"/>
          <a:ext cx="1774825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" name="Ecuación" r:id="rId14" imgW="1523880" imgH="482400" progId="Equation.3">
                  <p:embed/>
                </p:oleObj>
              </mc:Choice>
              <mc:Fallback>
                <p:oleObj name="Ecuación" r:id="rId14" imgW="1523880" imgH="4824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80" y="2654311"/>
                        <a:ext cx="1774825" cy="5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42400" name="Text Box 128"/>
          <p:cNvSpPr txBox="1">
            <a:spLocks noChangeArrowheads="1"/>
          </p:cNvSpPr>
          <p:nvPr/>
        </p:nvSpPr>
        <p:spPr bwMode="auto">
          <a:xfrm>
            <a:off x="7556502" y="1393826"/>
            <a:ext cx="1149350" cy="52319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dirty="0" smtClean="0">
                <a:solidFill>
                  <a:srgbClr val="000000"/>
                </a:solidFill>
                <a:latin typeface="Arial" charset="0"/>
              </a:rPr>
              <a:t>Ideal triangle</a:t>
            </a:r>
          </a:p>
        </p:txBody>
      </p:sp>
      <p:sp>
        <p:nvSpPr>
          <p:cNvPr id="2742414" name="Text Box 142"/>
          <p:cNvSpPr txBox="1">
            <a:spLocks noChangeArrowheads="1"/>
          </p:cNvSpPr>
          <p:nvPr/>
        </p:nvSpPr>
        <p:spPr bwMode="auto">
          <a:xfrm>
            <a:off x="285750" y="4797433"/>
            <a:ext cx="1608138" cy="41545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1393" tIns="45697" rIns="91393" bIns="45697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i="1" dirty="0" err="1" smtClean="0">
                <a:solidFill>
                  <a:srgbClr val="333399"/>
                </a:solidFill>
                <a:latin typeface="Arial" charset="0"/>
              </a:rPr>
              <a:t>t</a:t>
            </a:r>
            <a:r>
              <a:rPr lang="en-US" sz="2000" b="1" i="1" baseline="-25000" dirty="0" err="1" smtClean="0">
                <a:solidFill>
                  <a:srgbClr val="333399"/>
                </a:solidFill>
                <a:latin typeface="Arial" charset="0"/>
              </a:rPr>
              <a:t>I</a:t>
            </a:r>
            <a:r>
              <a:rPr lang="en-US" sz="2000" b="1" i="1" baseline="-25000" dirty="0" smtClean="0">
                <a:solidFill>
                  <a:srgbClr val="333399"/>
                </a:solidFill>
                <a:latin typeface="Arial" charset="0"/>
              </a:rPr>
              <a:t>                </a:t>
            </a:r>
            <a:r>
              <a:rPr lang="en-US" sz="2000" i="1" dirty="0" smtClean="0">
                <a:solidFill>
                  <a:srgbClr val="333399"/>
                </a:solidFill>
                <a:latin typeface="Arial" charset="0"/>
              </a:rPr>
              <a:t>t</a:t>
            </a:r>
            <a:endParaRPr lang="en-US" sz="2000" b="1" i="1" baseline="-25000" dirty="0" smtClean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2742415" name="AutoShape 143"/>
          <p:cNvSpPr>
            <a:spLocks noChangeArrowheads="1"/>
          </p:cNvSpPr>
          <p:nvPr/>
        </p:nvSpPr>
        <p:spPr bwMode="auto">
          <a:xfrm>
            <a:off x="671513" y="4956175"/>
            <a:ext cx="425450" cy="107950"/>
          </a:xfrm>
          <a:prstGeom prst="rightArrow">
            <a:avLst>
              <a:gd name="adj1" fmla="val 50000"/>
              <a:gd name="adj2" fmla="val 98529"/>
            </a:avLst>
          </a:prstGeom>
          <a:solidFill>
            <a:schemeClr val="accent2"/>
          </a:solidFill>
          <a:ln w="0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endParaRPr lang="es-ES" smtClean="0"/>
          </a:p>
        </p:txBody>
      </p:sp>
      <p:sp>
        <p:nvSpPr>
          <p:cNvPr id="2742416" name="Rectangle 144"/>
          <p:cNvSpPr>
            <a:spLocks noChangeArrowheads="1"/>
          </p:cNvSpPr>
          <p:nvPr/>
        </p:nvSpPr>
        <p:spPr bwMode="auto">
          <a:xfrm>
            <a:off x="699220" y="4659314"/>
            <a:ext cx="320826" cy="338508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none" lIns="91393" tIns="45697" rIns="91393" bIns="45697">
            <a:spAutoFit/>
          </a:bodyPr>
          <a:lstStyle/>
          <a:p>
            <a:r>
              <a:rPr lang="en-US" sz="1600" b="1" dirty="0" smtClean="0">
                <a:solidFill>
                  <a:srgbClr val="333399"/>
                </a:solidFill>
                <a:latin typeface="Arial" charset="0"/>
              </a:rPr>
              <a:t>S</a:t>
            </a:r>
            <a:endParaRPr lang="es-ES" sz="1600" b="1" dirty="0" smtClean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302876" y="44790"/>
            <a:ext cx="7777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n-US" sz="2400" b="1" dirty="0" err="1">
                <a:solidFill>
                  <a:srgbClr val="21FF85"/>
                </a:solidFill>
                <a:latin typeface="Trebuchet MS" pitchFamily="34" charset="0"/>
              </a:rPr>
              <a:t>Meccano</a:t>
            </a:r>
            <a:r>
              <a:rPr kumimoji="0" lang="en-US" sz="2400" b="1" dirty="0">
                <a:solidFill>
                  <a:srgbClr val="21FF85"/>
                </a:solidFill>
                <a:latin typeface="Trebuchet MS" pitchFamily="34" charset="0"/>
              </a:rPr>
              <a:t> </a:t>
            </a:r>
            <a:r>
              <a:rPr kumimoji="0" lang="en-US" sz="2400" b="1" dirty="0" smtClean="0">
                <a:solidFill>
                  <a:srgbClr val="21FF85"/>
                </a:solidFill>
                <a:latin typeface="Trebuchet MS" pitchFamily="34" charset="0"/>
              </a:rPr>
              <a:t>Method </a:t>
            </a:r>
            <a:endParaRPr kumimoji="0" lang="en-US" sz="2400" b="1" dirty="0">
              <a:solidFill>
                <a:srgbClr val="21FF85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False"/>
  <p:tag name="HOTSPOTTYPE" val="EndShow"/>
  <p:tag name="BRANCHTO" val="-3"/>
</p:tagLst>
</file>

<file path=ppt/theme/theme1.xml><?xml version="1.0" encoding="utf-8"?>
<a:theme xmlns:a="http://schemas.openxmlformats.org/drawingml/2006/main" name="7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5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iseño predeterminado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1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9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0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51547</TotalTime>
  <Words>1593</Words>
  <Application>Microsoft Macintosh PowerPoint</Application>
  <PresentationFormat>A4 (210x297 mm)</PresentationFormat>
  <Paragraphs>301</Paragraphs>
  <Slides>37</Slides>
  <Notes>23</Notes>
  <HiddenSlides>3</HiddenSlides>
  <MMClips>0</MMClips>
  <ScaleCrop>false</ScaleCrop>
  <HeadingPairs>
    <vt:vector size="6" baseType="variant">
      <vt:variant>
        <vt:lpstr>Tema</vt:lpstr>
      </vt:variant>
      <vt:variant>
        <vt:i4>10</vt:i4>
      </vt:variant>
      <vt:variant>
        <vt:lpstr>Servidores OLE incrustados</vt:lpstr>
      </vt:variant>
      <vt:variant>
        <vt:i4>4</vt:i4>
      </vt:variant>
      <vt:variant>
        <vt:lpstr>Títulos de diapositiva</vt:lpstr>
      </vt:variant>
      <vt:variant>
        <vt:i4>37</vt:i4>
      </vt:variant>
    </vt:vector>
  </HeadingPairs>
  <TitlesOfParts>
    <vt:vector size="51" baseType="lpstr">
      <vt:lpstr>7_Plantilla_IUSIANI</vt:lpstr>
      <vt:lpstr>5_Plantilla_IUSIANI</vt:lpstr>
      <vt:lpstr>4_Plantilla_IUSIANI</vt:lpstr>
      <vt:lpstr>10_Plantilla_IUSIANI</vt:lpstr>
      <vt:lpstr>1_Diseño predeterminado</vt:lpstr>
      <vt:lpstr>2_Plantilla_IUSIANI</vt:lpstr>
      <vt:lpstr>11_Plantilla_IUSIANI</vt:lpstr>
      <vt:lpstr>19_Plantilla_IUSIANI</vt:lpstr>
      <vt:lpstr>20_Plantilla_IUSIANI</vt:lpstr>
      <vt:lpstr>15_Plantilla_IUSIANI</vt:lpstr>
      <vt:lpstr>Equation</vt:lpstr>
      <vt:lpstr>Ecuación</vt:lpstr>
      <vt:lpstr>Microsoft Editor de ecuaciones</vt:lpstr>
      <vt:lpstr>EcuaciÛn</vt:lpstr>
      <vt:lpstr>University Institute for Intelligent Systems and  Numerical Applications in Engineering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Wind    Field    Modeling</vt:lpstr>
      <vt:lpstr>Presentación de PowerPoint</vt:lpstr>
      <vt:lpstr>Wind Field Modeling Mass Consistent Wind Model</vt:lpstr>
      <vt:lpstr>Wind Field Modeling Mass Consistent Wind Model</vt:lpstr>
      <vt:lpstr>Wind Field Modeling Mass Consistent Wind Model</vt:lpstr>
      <vt:lpstr>Wind Field Modeling Mass Consistent Wind Model</vt:lpstr>
      <vt:lpstr>Wind Field Modeling Mass Consistent Wind Model</vt:lpstr>
      <vt:lpstr>Wind Field Modeling Mass Consistent Wind Model</vt:lpstr>
      <vt:lpstr>Wind Field Modeling Estimation of Model Parameters</vt:lpstr>
      <vt:lpstr>Presentación de PowerPoint</vt:lpstr>
      <vt:lpstr>Presentación de PowerPoint</vt:lpstr>
      <vt:lpstr>Wind Field Modeling Forecasting over Complex Terrain</vt:lpstr>
      <vt:lpstr>Wind Field Modeling HARMONIE-FEM wind forecast</vt:lpstr>
      <vt:lpstr>Wind Field Modeling HARMONIE-FEM wind forecast</vt:lpstr>
      <vt:lpstr>Wind Field Modeling  Data interpolation in FE domain: Problems with terrain discretization</vt:lpstr>
      <vt:lpstr>Wind Field Modeling HARMONIE-FEM wind forecast</vt:lpstr>
      <vt:lpstr>Velocity Module - 23/12/2009 - 18:00 h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Wind Field Modeling Air Quality Modeling</vt:lpstr>
    </vt:vector>
  </TitlesOfParts>
  <Company>Universidad de Las Palmas de G.C.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Conferencia Larga sobre Generacion de Mallas 3-D</dc:title>
  <dc:creator>Rafael Montenegro Armas</dc:creator>
  <cp:lastModifiedBy>Gustavo Montero García</cp:lastModifiedBy>
  <cp:revision>3017</cp:revision>
  <cp:lastPrinted>2001-09-04T19:07:26Z</cp:lastPrinted>
  <dcterms:created xsi:type="dcterms:W3CDTF">1999-11-30T19:04:13Z</dcterms:created>
  <dcterms:modified xsi:type="dcterms:W3CDTF">2015-01-28T11:05:26Z</dcterms:modified>
</cp:coreProperties>
</file>