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649" r:id="rId2"/>
  </p:sldMasterIdLst>
  <p:notesMasterIdLst>
    <p:notesMasterId r:id="rId33"/>
  </p:notesMasterIdLst>
  <p:handoutMasterIdLst>
    <p:handoutMasterId r:id="rId34"/>
  </p:handoutMasterIdLst>
  <p:sldIdLst>
    <p:sldId id="288" r:id="rId3"/>
    <p:sldId id="300" r:id="rId4"/>
    <p:sldId id="374" r:id="rId5"/>
    <p:sldId id="380" r:id="rId6"/>
    <p:sldId id="299" r:id="rId7"/>
    <p:sldId id="376" r:id="rId8"/>
    <p:sldId id="375" r:id="rId9"/>
    <p:sldId id="304" r:id="rId10"/>
    <p:sldId id="309" r:id="rId11"/>
    <p:sldId id="318" r:id="rId12"/>
    <p:sldId id="313" r:id="rId13"/>
    <p:sldId id="296" r:id="rId14"/>
    <p:sldId id="321" r:id="rId15"/>
    <p:sldId id="339" r:id="rId16"/>
    <p:sldId id="322" r:id="rId17"/>
    <p:sldId id="290" r:id="rId18"/>
    <p:sldId id="361" r:id="rId19"/>
    <p:sldId id="371" r:id="rId20"/>
    <p:sldId id="378" r:id="rId21"/>
    <p:sldId id="379" r:id="rId22"/>
    <p:sldId id="370" r:id="rId23"/>
    <p:sldId id="362" r:id="rId24"/>
    <p:sldId id="363" r:id="rId25"/>
    <p:sldId id="364" r:id="rId26"/>
    <p:sldId id="365" r:id="rId27"/>
    <p:sldId id="367" r:id="rId28"/>
    <p:sldId id="368" r:id="rId29"/>
    <p:sldId id="369" r:id="rId30"/>
    <p:sldId id="287" r:id="rId31"/>
    <p:sldId id="377" r:id="rId32"/>
  </p:sldIdLst>
  <p:sldSz cx="9144000" cy="6858000" type="screen4x3"/>
  <p:notesSz cx="6645275" cy="97774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1pPr>
    <a:lvl2pPr marL="4572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2pPr>
    <a:lvl3pPr marL="9144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3pPr>
    <a:lvl4pPr marL="1371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4pPr>
    <a:lvl5pPr marL="18288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F5FF"/>
    <a:srgbClr val="0094E6"/>
    <a:srgbClr val="008AD6"/>
    <a:srgbClr val="007BC0"/>
    <a:srgbClr val="808080"/>
    <a:srgbClr val="0083CC"/>
    <a:srgbClr val="008FDE"/>
    <a:srgbClr val="008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7" autoAdjust="0"/>
    <p:restoredTop sz="94622" autoAdjust="0"/>
  </p:normalViewPr>
  <p:slideViewPr>
    <p:cSldViewPr>
      <p:cViewPr varScale="1">
        <p:scale>
          <a:sx n="81" d="100"/>
          <a:sy n="81" d="100"/>
        </p:scale>
        <p:origin x="1027" y="1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881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64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C0093F-05F7-42AB-AEC8-4BBBC1A07605}" type="doc">
      <dgm:prSet loTypeId="urn:microsoft.com/office/officeart/2005/8/layout/process4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B5150E57-05F0-49FD-A113-58AE1EEA76BC}">
      <dgm:prSet phldrT="[Texto]"/>
      <dgm:spPr/>
      <dgm:t>
        <a:bodyPr/>
        <a:lstStyle/>
        <a:p>
          <a:r>
            <a:rPr lang="es-ES" dirty="0" smtClean="0"/>
            <a:t>WRF-ARW/AEMM/CMAQ</a:t>
          </a:r>
          <a:endParaRPr lang="es-ES" dirty="0"/>
        </a:p>
      </dgm:t>
    </dgm:pt>
    <dgm:pt modelId="{560E7A83-CE90-4563-B9A5-C0EE4222E6BF}" type="parTrans" cxnId="{71E12D87-A393-4C41-ABA1-3F0C68E87E07}">
      <dgm:prSet/>
      <dgm:spPr/>
      <dgm:t>
        <a:bodyPr/>
        <a:lstStyle/>
        <a:p>
          <a:endParaRPr lang="es-ES"/>
        </a:p>
      </dgm:t>
    </dgm:pt>
    <dgm:pt modelId="{20CFB6C6-FD64-4E8F-865D-E277FA36B4EB}" type="sibTrans" cxnId="{71E12D87-A393-4C41-ABA1-3F0C68E87E07}">
      <dgm:prSet/>
      <dgm:spPr/>
      <dgm:t>
        <a:bodyPr/>
        <a:lstStyle/>
        <a:p>
          <a:endParaRPr lang="es-ES"/>
        </a:p>
      </dgm:t>
    </dgm:pt>
    <dgm:pt modelId="{E7A40988-B8B5-45F0-A70D-1EE29E6ECEF7}">
      <dgm:prSet phldrT="[Texto]"/>
      <dgm:spPr/>
      <dgm:t>
        <a:bodyPr/>
        <a:lstStyle/>
        <a:p>
          <a:r>
            <a:rPr lang="es-ES" dirty="0" err="1" smtClean="0"/>
            <a:t>Meteorology</a:t>
          </a:r>
          <a:endParaRPr lang="es-ES" dirty="0"/>
        </a:p>
      </dgm:t>
    </dgm:pt>
    <dgm:pt modelId="{79910DE4-0BCB-437F-A894-D1C42C4A7847}" type="parTrans" cxnId="{3FBA06E2-BEBF-4488-91B4-DD82F381745D}">
      <dgm:prSet/>
      <dgm:spPr/>
      <dgm:t>
        <a:bodyPr/>
        <a:lstStyle/>
        <a:p>
          <a:endParaRPr lang="es-ES"/>
        </a:p>
      </dgm:t>
    </dgm:pt>
    <dgm:pt modelId="{3BADD8BA-F224-4D19-AE9E-FD9B58428D60}" type="sibTrans" cxnId="{3FBA06E2-BEBF-4488-91B4-DD82F381745D}">
      <dgm:prSet/>
      <dgm:spPr/>
      <dgm:t>
        <a:bodyPr/>
        <a:lstStyle/>
        <a:p>
          <a:endParaRPr lang="es-ES"/>
        </a:p>
      </dgm:t>
    </dgm:pt>
    <dgm:pt modelId="{21F221FA-3102-4F68-9577-442103DA0F7E}">
      <dgm:prSet phldrT="[Texto]"/>
      <dgm:spPr/>
      <dgm:t>
        <a:bodyPr/>
        <a:lstStyle/>
        <a:p>
          <a:r>
            <a:rPr lang="es-ES" dirty="0" err="1" smtClean="0"/>
            <a:t>Emissions</a:t>
          </a:r>
          <a:endParaRPr lang="es-ES" dirty="0"/>
        </a:p>
      </dgm:t>
    </dgm:pt>
    <dgm:pt modelId="{44668CDA-0840-4ECA-B90E-B588D5F9EEA3}" type="parTrans" cxnId="{41EB9537-E085-4E95-85DD-5B85FA1C4DF8}">
      <dgm:prSet/>
      <dgm:spPr/>
      <dgm:t>
        <a:bodyPr/>
        <a:lstStyle/>
        <a:p>
          <a:endParaRPr lang="es-ES"/>
        </a:p>
      </dgm:t>
    </dgm:pt>
    <dgm:pt modelId="{7F3FDAFF-5540-45BB-AF59-DBB2E7E6B9C7}" type="sibTrans" cxnId="{41EB9537-E085-4E95-85DD-5B85FA1C4DF8}">
      <dgm:prSet/>
      <dgm:spPr/>
      <dgm:t>
        <a:bodyPr/>
        <a:lstStyle/>
        <a:p>
          <a:endParaRPr lang="es-ES"/>
        </a:p>
      </dgm:t>
    </dgm:pt>
    <dgm:pt modelId="{85293701-6C64-48C7-AEDC-4122322BBD1A}">
      <dgm:prSet phldrT="[Texto]"/>
      <dgm:spPr/>
      <dgm:t>
        <a:bodyPr/>
        <a:lstStyle/>
        <a:p>
          <a:r>
            <a:rPr lang="es-ES" dirty="0" err="1" smtClean="0"/>
            <a:t>Transport</a:t>
          </a:r>
          <a:r>
            <a:rPr lang="es-ES" dirty="0" smtClean="0"/>
            <a:t> and </a:t>
          </a:r>
          <a:r>
            <a:rPr lang="es-ES" dirty="0" err="1" smtClean="0"/>
            <a:t>reaction</a:t>
          </a:r>
          <a:endParaRPr lang="es-ES" dirty="0"/>
        </a:p>
      </dgm:t>
    </dgm:pt>
    <dgm:pt modelId="{06EAE00E-5449-4848-B074-E7C71F6962DF}" type="parTrans" cxnId="{D388C5E9-2697-4753-A8C6-2E640F2039BC}">
      <dgm:prSet/>
      <dgm:spPr/>
      <dgm:t>
        <a:bodyPr/>
        <a:lstStyle/>
        <a:p>
          <a:endParaRPr lang="es-ES"/>
        </a:p>
      </dgm:t>
    </dgm:pt>
    <dgm:pt modelId="{A414FDEB-84F0-4CF6-8911-FF3520A91169}" type="sibTrans" cxnId="{D388C5E9-2697-4753-A8C6-2E640F2039BC}">
      <dgm:prSet/>
      <dgm:spPr/>
      <dgm:t>
        <a:bodyPr/>
        <a:lstStyle/>
        <a:p>
          <a:endParaRPr lang="es-ES"/>
        </a:p>
      </dgm:t>
    </dgm:pt>
    <dgm:pt modelId="{141D872A-D617-4A5D-BD13-CFF34F18107C}">
      <dgm:prSet phldrT="[Texto]"/>
      <dgm:spPr/>
      <dgm:t>
        <a:bodyPr/>
        <a:lstStyle/>
        <a:p>
          <a:r>
            <a:rPr lang="es-ES" dirty="0" err="1" smtClean="0"/>
            <a:t>Mass</a:t>
          </a:r>
          <a:r>
            <a:rPr lang="es-ES" dirty="0" smtClean="0"/>
            <a:t> </a:t>
          </a:r>
          <a:r>
            <a:rPr lang="es-ES" dirty="0" err="1" smtClean="0"/>
            <a:t>consistent</a:t>
          </a:r>
          <a:r>
            <a:rPr lang="es-ES" dirty="0" smtClean="0"/>
            <a:t> </a:t>
          </a:r>
          <a:r>
            <a:rPr lang="es-ES" dirty="0" err="1" smtClean="0"/>
            <a:t>model</a:t>
          </a:r>
          <a:r>
            <a:rPr lang="es-ES" dirty="0" smtClean="0"/>
            <a:t> (</a:t>
          </a:r>
          <a:r>
            <a:rPr lang="es-ES" dirty="0" err="1" smtClean="0"/>
            <a:t>Wind</a:t>
          </a:r>
          <a:r>
            <a:rPr lang="es-ES" dirty="0" smtClean="0"/>
            <a:t>)</a:t>
          </a:r>
          <a:endParaRPr lang="es-ES" dirty="0"/>
        </a:p>
      </dgm:t>
    </dgm:pt>
    <dgm:pt modelId="{D2EAB8F6-0EDE-4CBD-9F7E-72C2ABD562ED}" type="sibTrans" cxnId="{C982D220-CAAC-49CF-840D-FEA7D947FAF6}">
      <dgm:prSet/>
      <dgm:spPr/>
      <dgm:t>
        <a:bodyPr/>
        <a:lstStyle/>
        <a:p>
          <a:endParaRPr lang="es-ES"/>
        </a:p>
      </dgm:t>
    </dgm:pt>
    <dgm:pt modelId="{19FDADBF-941F-4716-BC1C-5E16AAEF99D7}" type="parTrans" cxnId="{C982D220-CAAC-49CF-840D-FEA7D947FAF6}">
      <dgm:prSet/>
      <dgm:spPr/>
      <dgm:t>
        <a:bodyPr/>
        <a:lstStyle/>
        <a:p>
          <a:endParaRPr lang="es-ES"/>
        </a:p>
      </dgm:t>
    </dgm:pt>
    <dgm:pt modelId="{0C567799-0F22-46DC-B1C2-6677EE4A46B3}">
      <dgm:prSet phldrT="[Texto]"/>
      <dgm:spPr/>
      <dgm:t>
        <a:bodyPr/>
        <a:lstStyle/>
        <a:p>
          <a:r>
            <a:rPr lang="es-ES" dirty="0" smtClean="0"/>
            <a:t>Local FEM</a:t>
          </a:r>
          <a:endParaRPr lang="es-ES" dirty="0"/>
        </a:p>
      </dgm:t>
    </dgm:pt>
    <dgm:pt modelId="{3EEE54C5-40FD-4382-86AD-E480B7642521}" type="sibTrans" cxnId="{8D1DC404-9123-4F05-8A5E-5A922B814445}">
      <dgm:prSet/>
      <dgm:spPr/>
      <dgm:t>
        <a:bodyPr/>
        <a:lstStyle/>
        <a:p>
          <a:endParaRPr lang="es-ES"/>
        </a:p>
      </dgm:t>
    </dgm:pt>
    <dgm:pt modelId="{94E0F1D0-AB8E-42B0-B892-3202FF2A57D2}" type="parTrans" cxnId="{8D1DC404-9123-4F05-8A5E-5A922B814445}">
      <dgm:prSet/>
      <dgm:spPr/>
      <dgm:t>
        <a:bodyPr/>
        <a:lstStyle/>
        <a:p>
          <a:endParaRPr lang="es-ES"/>
        </a:p>
      </dgm:t>
    </dgm:pt>
    <dgm:pt modelId="{7E3491ED-23A6-4495-B3AD-5CB1F078B36F}">
      <dgm:prSet phldrT="[Texto]"/>
      <dgm:spPr/>
      <dgm:t>
        <a:bodyPr/>
        <a:lstStyle/>
        <a:p>
          <a:r>
            <a:rPr lang="es-ES" dirty="0" err="1" smtClean="0"/>
            <a:t>Transport</a:t>
          </a:r>
          <a:r>
            <a:rPr lang="es-ES" dirty="0" smtClean="0"/>
            <a:t> </a:t>
          </a:r>
          <a:r>
            <a:rPr lang="es-ES" dirty="0" err="1" smtClean="0"/>
            <a:t>reaction</a:t>
          </a:r>
          <a:endParaRPr lang="es-ES" dirty="0"/>
        </a:p>
      </dgm:t>
    </dgm:pt>
    <dgm:pt modelId="{8BD4EEA9-0952-497B-AFFA-74A1884C9D61}" type="parTrans" cxnId="{07288111-D832-4869-A2E6-C01F470FC064}">
      <dgm:prSet/>
      <dgm:spPr/>
      <dgm:t>
        <a:bodyPr/>
        <a:lstStyle/>
        <a:p>
          <a:endParaRPr lang="es-ES"/>
        </a:p>
      </dgm:t>
    </dgm:pt>
    <dgm:pt modelId="{E7F4C778-5A7F-41EE-AC19-54D20439FC2A}" type="sibTrans" cxnId="{07288111-D832-4869-A2E6-C01F470FC064}">
      <dgm:prSet/>
      <dgm:spPr/>
      <dgm:t>
        <a:bodyPr/>
        <a:lstStyle/>
        <a:p>
          <a:endParaRPr lang="es-ES"/>
        </a:p>
      </dgm:t>
    </dgm:pt>
    <dgm:pt modelId="{5E940C4E-031F-4D15-9B89-BE8E830893FE}">
      <dgm:prSet phldrT="[Texto]"/>
      <dgm:spPr/>
      <dgm:t>
        <a:bodyPr/>
        <a:lstStyle/>
        <a:p>
          <a:r>
            <a:rPr lang="es-ES" dirty="0" err="1" smtClean="0"/>
            <a:t>Plume</a:t>
          </a:r>
          <a:r>
            <a:rPr lang="es-ES" dirty="0" smtClean="0"/>
            <a:t> </a:t>
          </a:r>
          <a:r>
            <a:rPr lang="es-ES" dirty="0" err="1" smtClean="0"/>
            <a:t>rise</a:t>
          </a:r>
          <a:r>
            <a:rPr lang="es-ES" dirty="0" smtClean="0"/>
            <a:t> (</a:t>
          </a:r>
          <a:r>
            <a:rPr lang="es-ES" dirty="0" err="1" smtClean="0"/>
            <a:t>Briggs</a:t>
          </a:r>
          <a:r>
            <a:rPr lang="es-ES" dirty="0" smtClean="0"/>
            <a:t>)</a:t>
          </a:r>
          <a:endParaRPr lang="es-ES" dirty="0"/>
        </a:p>
      </dgm:t>
    </dgm:pt>
    <dgm:pt modelId="{B089B258-2D55-4C70-8D3D-9D6BEDAF9E04}" type="parTrans" cxnId="{23C7E789-7F05-468B-B64A-841569A62595}">
      <dgm:prSet/>
      <dgm:spPr/>
      <dgm:t>
        <a:bodyPr/>
        <a:lstStyle/>
        <a:p>
          <a:endParaRPr lang="es-ES"/>
        </a:p>
      </dgm:t>
    </dgm:pt>
    <dgm:pt modelId="{06DEDBB9-B316-4862-9E73-51563B469192}" type="sibTrans" cxnId="{23C7E789-7F05-468B-B64A-841569A62595}">
      <dgm:prSet/>
      <dgm:spPr/>
      <dgm:t>
        <a:bodyPr/>
        <a:lstStyle/>
        <a:p>
          <a:endParaRPr lang="es-ES"/>
        </a:p>
      </dgm:t>
    </dgm:pt>
    <dgm:pt modelId="{0B3D0F5A-F2F3-41C4-A6CE-911748A33839}" type="pres">
      <dgm:prSet presAssocID="{E1C0093F-05F7-42AB-AEC8-4BBBC1A07605}" presName="Name0" presStyleCnt="0">
        <dgm:presLayoutVars>
          <dgm:dir/>
          <dgm:animLvl val="lvl"/>
          <dgm:resizeHandles val="exact"/>
        </dgm:presLayoutVars>
      </dgm:prSet>
      <dgm:spPr/>
    </dgm:pt>
    <dgm:pt modelId="{DE417B9F-6C25-4907-BE6B-633C764FBD42}" type="pres">
      <dgm:prSet presAssocID="{0C567799-0F22-46DC-B1C2-6677EE4A46B3}" presName="boxAndChildren" presStyleCnt="0"/>
      <dgm:spPr/>
    </dgm:pt>
    <dgm:pt modelId="{A1AFF5B1-73F9-497A-B28E-5F8C0BD17C9C}" type="pres">
      <dgm:prSet presAssocID="{0C567799-0F22-46DC-B1C2-6677EE4A46B3}" presName="parentTextBox" presStyleLbl="node1" presStyleIdx="0" presStyleCnt="2"/>
      <dgm:spPr/>
    </dgm:pt>
    <dgm:pt modelId="{C078DFC5-022C-4890-BE78-1387E6DF319C}" type="pres">
      <dgm:prSet presAssocID="{0C567799-0F22-46DC-B1C2-6677EE4A46B3}" presName="entireBox" presStyleLbl="node1" presStyleIdx="0" presStyleCnt="2"/>
      <dgm:spPr/>
    </dgm:pt>
    <dgm:pt modelId="{246E3D35-F8FD-4A20-A30B-8C9E15E39139}" type="pres">
      <dgm:prSet presAssocID="{0C567799-0F22-46DC-B1C2-6677EE4A46B3}" presName="descendantBox" presStyleCnt="0"/>
      <dgm:spPr/>
    </dgm:pt>
    <dgm:pt modelId="{A8C4565C-E3DD-4D04-892D-8D19BC37A7F0}" type="pres">
      <dgm:prSet presAssocID="{141D872A-D617-4A5D-BD13-CFF34F18107C}" presName="childTextBox" presStyleLbl="fgAccFollowNode1" presStyleIdx="0" presStyleCnt="6">
        <dgm:presLayoutVars>
          <dgm:bulletEnabled val="1"/>
        </dgm:presLayoutVars>
      </dgm:prSet>
      <dgm:spPr/>
    </dgm:pt>
    <dgm:pt modelId="{4681B7E6-5038-4F31-A4C2-EAF41BD8A80B}" type="pres">
      <dgm:prSet presAssocID="{5E940C4E-031F-4D15-9B89-BE8E830893FE}" presName="childTextBox" presStyleLbl="fgAccFollowNode1" presStyleIdx="1" presStyleCnt="6">
        <dgm:presLayoutVars>
          <dgm:bulletEnabled val="1"/>
        </dgm:presLayoutVars>
      </dgm:prSet>
      <dgm:spPr/>
    </dgm:pt>
    <dgm:pt modelId="{EB03D969-CBDD-4732-A3AE-66A19E7D11A7}" type="pres">
      <dgm:prSet presAssocID="{85293701-6C64-48C7-AEDC-4122322BBD1A}" presName="childTextBox" presStyleLbl="fgAccFollowNode1" presStyleIdx="2" presStyleCnt="6">
        <dgm:presLayoutVars>
          <dgm:bulletEnabled val="1"/>
        </dgm:presLayoutVars>
      </dgm:prSet>
      <dgm:spPr/>
    </dgm:pt>
    <dgm:pt modelId="{8713D290-957A-46D7-93D3-41DCE036D069}" type="pres">
      <dgm:prSet presAssocID="{20CFB6C6-FD64-4E8F-865D-E277FA36B4EB}" presName="sp" presStyleCnt="0"/>
      <dgm:spPr/>
    </dgm:pt>
    <dgm:pt modelId="{74CEA453-42A4-42DB-9992-B77745BCBA1F}" type="pres">
      <dgm:prSet presAssocID="{B5150E57-05F0-49FD-A113-58AE1EEA76BC}" presName="arrowAndChildren" presStyleCnt="0"/>
      <dgm:spPr/>
    </dgm:pt>
    <dgm:pt modelId="{EF9A3297-D959-4BC8-9386-5E41C9D0253F}" type="pres">
      <dgm:prSet presAssocID="{B5150E57-05F0-49FD-A113-58AE1EEA76BC}" presName="parentTextArrow" presStyleLbl="node1" presStyleIdx="0" presStyleCnt="2"/>
      <dgm:spPr/>
      <dgm:t>
        <a:bodyPr/>
        <a:lstStyle/>
        <a:p>
          <a:endParaRPr lang="es-ES"/>
        </a:p>
      </dgm:t>
    </dgm:pt>
    <dgm:pt modelId="{E4513DF2-19A3-45D5-BB52-F504E53D4AB8}" type="pres">
      <dgm:prSet presAssocID="{B5150E57-05F0-49FD-A113-58AE1EEA76BC}" presName="arrow" presStyleLbl="node1" presStyleIdx="1" presStyleCnt="2"/>
      <dgm:spPr/>
      <dgm:t>
        <a:bodyPr/>
        <a:lstStyle/>
        <a:p>
          <a:endParaRPr lang="es-ES"/>
        </a:p>
      </dgm:t>
    </dgm:pt>
    <dgm:pt modelId="{3019E2B6-3834-4FD3-8D7A-C566AD753956}" type="pres">
      <dgm:prSet presAssocID="{B5150E57-05F0-49FD-A113-58AE1EEA76BC}" presName="descendantArrow" presStyleCnt="0"/>
      <dgm:spPr/>
    </dgm:pt>
    <dgm:pt modelId="{11F4791A-0951-4E75-87B3-C08E50600A80}" type="pres">
      <dgm:prSet presAssocID="{E7A40988-B8B5-45F0-A70D-1EE29E6ECEF7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C8FCC7-3A5E-4D43-B476-F232A312088F}" type="pres">
      <dgm:prSet presAssocID="{21F221FA-3102-4F68-9577-442103DA0F7E}" presName="childTextArrow" presStyleLbl="fgAccFollowNode1" presStyleIdx="4" presStyleCnt="6">
        <dgm:presLayoutVars>
          <dgm:bulletEnabled val="1"/>
        </dgm:presLayoutVars>
      </dgm:prSet>
      <dgm:spPr/>
    </dgm:pt>
    <dgm:pt modelId="{9E1B6545-ADCF-4CBA-8893-A04272E5E80A}" type="pres">
      <dgm:prSet presAssocID="{7E3491ED-23A6-4495-B3AD-5CB1F078B36F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1EB9537-E085-4E95-85DD-5B85FA1C4DF8}" srcId="{B5150E57-05F0-49FD-A113-58AE1EEA76BC}" destId="{21F221FA-3102-4F68-9577-442103DA0F7E}" srcOrd="1" destOrd="0" parTransId="{44668CDA-0840-4ECA-B90E-B588D5F9EEA3}" sibTransId="{7F3FDAFF-5540-45BB-AF59-DBB2E7E6B9C7}"/>
    <dgm:cxn modelId="{155FC072-A1A1-4AFA-8E6D-DAC7920F305F}" type="presOf" srcId="{0C567799-0F22-46DC-B1C2-6677EE4A46B3}" destId="{A1AFF5B1-73F9-497A-B28E-5F8C0BD17C9C}" srcOrd="0" destOrd="0" presId="urn:microsoft.com/office/officeart/2005/8/layout/process4"/>
    <dgm:cxn modelId="{3010FC6F-C787-4155-A17D-8683F3F3A9BF}" type="presOf" srcId="{141D872A-D617-4A5D-BD13-CFF34F18107C}" destId="{A8C4565C-E3DD-4D04-892D-8D19BC37A7F0}" srcOrd="0" destOrd="0" presId="urn:microsoft.com/office/officeart/2005/8/layout/process4"/>
    <dgm:cxn modelId="{3F4AE656-93A2-4E67-8F47-2A795EAF471C}" type="presOf" srcId="{5E940C4E-031F-4D15-9B89-BE8E830893FE}" destId="{4681B7E6-5038-4F31-A4C2-EAF41BD8A80B}" srcOrd="0" destOrd="0" presId="urn:microsoft.com/office/officeart/2005/8/layout/process4"/>
    <dgm:cxn modelId="{53BA5500-2D7C-4858-8610-45A05067B323}" type="presOf" srcId="{7E3491ED-23A6-4495-B3AD-5CB1F078B36F}" destId="{9E1B6545-ADCF-4CBA-8893-A04272E5E80A}" srcOrd="0" destOrd="0" presId="urn:microsoft.com/office/officeart/2005/8/layout/process4"/>
    <dgm:cxn modelId="{3FBA06E2-BEBF-4488-91B4-DD82F381745D}" srcId="{B5150E57-05F0-49FD-A113-58AE1EEA76BC}" destId="{E7A40988-B8B5-45F0-A70D-1EE29E6ECEF7}" srcOrd="0" destOrd="0" parTransId="{79910DE4-0BCB-437F-A894-D1C42C4A7847}" sibTransId="{3BADD8BA-F224-4D19-AE9E-FD9B58428D60}"/>
    <dgm:cxn modelId="{45AA6B39-F674-4FDB-B01E-D3406A9FCB83}" type="presOf" srcId="{E7A40988-B8B5-45F0-A70D-1EE29E6ECEF7}" destId="{11F4791A-0951-4E75-87B3-C08E50600A80}" srcOrd="0" destOrd="0" presId="urn:microsoft.com/office/officeart/2005/8/layout/process4"/>
    <dgm:cxn modelId="{8D1DC404-9123-4F05-8A5E-5A922B814445}" srcId="{E1C0093F-05F7-42AB-AEC8-4BBBC1A07605}" destId="{0C567799-0F22-46DC-B1C2-6677EE4A46B3}" srcOrd="1" destOrd="0" parTransId="{94E0F1D0-AB8E-42B0-B892-3202FF2A57D2}" sibTransId="{3EEE54C5-40FD-4382-86AD-E480B7642521}"/>
    <dgm:cxn modelId="{C982D220-CAAC-49CF-840D-FEA7D947FAF6}" srcId="{0C567799-0F22-46DC-B1C2-6677EE4A46B3}" destId="{141D872A-D617-4A5D-BD13-CFF34F18107C}" srcOrd="0" destOrd="0" parTransId="{19FDADBF-941F-4716-BC1C-5E16AAEF99D7}" sibTransId="{D2EAB8F6-0EDE-4CBD-9F7E-72C2ABD562ED}"/>
    <dgm:cxn modelId="{514BA935-1568-41D1-A8F1-74E1043C3F3A}" type="presOf" srcId="{0C567799-0F22-46DC-B1C2-6677EE4A46B3}" destId="{C078DFC5-022C-4890-BE78-1387E6DF319C}" srcOrd="1" destOrd="0" presId="urn:microsoft.com/office/officeart/2005/8/layout/process4"/>
    <dgm:cxn modelId="{FE67154D-8135-4599-9798-7CA1E6B1C63F}" type="presOf" srcId="{E1C0093F-05F7-42AB-AEC8-4BBBC1A07605}" destId="{0B3D0F5A-F2F3-41C4-A6CE-911748A33839}" srcOrd="0" destOrd="0" presId="urn:microsoft.com/office/officeart/2005/8/layout/process4"/>
    <dgm:cxn modelId="{D388C5E9-2697-4753-A8C6-2E640F2039BC}" srcId="{0C567799-0F22-46DC-B1C2-6677EE4A46B3}" destId="{85293701-6C64-48C7-AEDC-4122322BBD1A}" srcOrd="2" destOrd="0" parTransId="{06EAE00E-5449-4848-B074-E7C71F6962DF}" sibTransId="{A414FDEB-84F0-4CF6-8911-FF3520A91169}"/>
    <dgm:cxn modelId="{9C7419E9-09AE-43C6-AAC5-83051168F2AF}" type="presOf" srcId="{B5150E57-05F0-49FD-A113-58AE1EEA76BC}" destId="{E4513DF2-19A3-45D5-BB52-F504E53D4AB8}" srcOrd="1" destOrd="0" presId="urn:microsoft.com/office/officeart/2005/8/layout/process4"/>
    <dgm:cxn modelId="{07288111-D832-4869-A2E6-C01F470FC064}" srcId="{B5150E57-05F0-49FD-A113-58AE1EEA76BC}" destId="{7E3491ED-23A6-4495-B3AD-5CB1F078B36F}" srcOrd="2" destOrd="0" parTransId="{8BD4EEA9-0952-497B-AFFA-74A1884C9D61}" sibTransId="{E7F4C778-5A7F-41EE-AC19-54D20439FC2A}"/>
    <dgm:cxn modelId="{9004844A-C20C-48A8-8831-3529E102E5D7}" type="presOf" srcId="{85293701-6C64-48C7-AEDC-4122322BBD1A}" destId="{EB03D969-CBDD-4732-A3AE-66A19E7D11A7}" srcOrd="0" destOrd="0" presId="urn:microsoft.com/office/officeart/2005/8/layout/process4"/>
    <dgm:cxn modelId="{23C7E789-7F05-468B-B64A-841569A62595}" srcId="{0C567799-0F22-46DC-B1C2-6677EE4A46B3}" destId="{5E940C4E-031F-4D15-9B89-BE8E830893FE}" srcOrd="1" destOrd="0" parTransId="{B089B258-2D55-4C70-8D3D-9D6BEDAF9E04}" sibTransId="{06DEDBB9-B316-4862-9E73-51563B469192}"/>
    <dgm:cxn modelId="{5D676876-ABAB-4898-A83D-04323A424267}" type="presOf" srcId="{B5150E57-05F0-49FD-A113-58AE1EEA76BC}" destId="{EF9A3297-D959-4BC8-9386-5E41C9D0253F}" srcOrd="0" destOrd="0" presId="urn:microsoft.com/office/officeart/2005/8/layout/process4"/>
    <dgm:cxn modelId="{3B8F0E59-D49C-421F-B62F-41AF8BB8AC09}" type="presOf" srcId="{21F221FA-3102-4F68-9577-442103DA0F7E}" destId="{91C8FCC7-3A5E-4D43-B476-F232A312088F}" srcOrd="0" destOrd="0" presId="urn:microsoft.com/office/officeart/2005/8/layout/process4"/>
    <dgm:cxn modelId="{71E12D87-A393-4C41-ABA1-3F0C68E87E07}" srcId="{E1C0093F-05F7-42AB-AEC8-4BBBC1A07605}" destId="{B5150E57-05F0-49FD-A113-58AE1EEA76BC}" srcOrd="0" destOrd="0" parTransId="{560E7A83-CE90-4563-B9A5-C0EE4222E6BF}" sibTransId="{20CFB6C6-FD64-4E8F-865D-E277FA36B4EB}"/>
    <dgm:cxn modelId="{076CF4D3-6416-4837-B355-AFB09A6B8B3D}" type="presParOf" srcId="{0B3D0F5A-F2F3-41C4-A6CE-911748A33839}" destId="{DE417B9F-6C25-4907-BE6B-633C764FBD42}" srcOrd="0" destOrd="0" presId="urn:microsoft.com/office/officeart/2005/8/layout/process4"/>
    <dgm:cxn modelId="{E594007A-0A28-4BA1-B911-660A41E82C02}" type="presParOf" srcId="{DE417B9F-6C25-4907-BE6B-633C764FBD42}" destId="{A1AFF5B1-73F9-497A-B28E-5F8C0BD17C9C}" srcOrd="0" destOrd="0" presId="urn:microsoft.com/office/officeart/2005/8/layout/process4"/>
    <dgm:cxn modelId="{8B6605D7-F736-4A21-A26E-7885AF84049A}" type="presParOf" srcId="{DE417B9F-6C25-4907-BE6B-633C764FBD42}" destId="{C078DFC5-022C-4890-BE78-1387E6DF319C}" srcOrd="1" destOrd="0" presId="urn:microsoft.com/office/officeart/2005/8/layout/process4"/>
    <dgm:cxn modelId="{4BCE1355-40C6-47AB-8A80-FF2FEEDB0539}" type="presParOf" srcId="{DE417B9F-6C25-4907-BE6B-633C764FBD42}" destId="{246E3D35-F8FD-4A20-A30B-8C9E15E39139}" srcOrd="2" destOrd="0" presId="urn:microsoft.com/office/officeart/2005/8/layout/process4"/>
    <dgm:cxn modelId="{A56D8C19-2B5B-4A2C-AB1E-9797C8DC7805}" type="presParOf" srcId="{246E3D35-F8FD-4A20-A30B-8C9E15E39139}" destId="{A8C4565C-E3DD-4D04-892D-8D19BC37A7F0}" srcOrd="0" destOrd="0" presId="urn:microsoft.com/office/officeart/2005/8/layout/process4"/>
    <dgm:cxn modelId="{93E60EA0-EC54-4957-819E-58ABE8A40490}" type="presParOf" srcId="{246E3D35-F8FD-4A20-A30B-8C9E15E39139}" destId="{4681B7E6-5038-4F31-A4C2-EAF41BD8A80B}" srcOrd="1" destOrd="0" presId="urn:microsoft.com/office/officeart/2005/8/layout/process4"/>
    <dgm:cxn modelId="{CCAFCE3A-C8C2-430F-8F25-02E5EEB78718}" type="presParOf" srcId="{246E3D35-F8FD-4A20-A30B-8C9E15E39139}" destId="{EB03D969-CBDD-4732-A3AE-66A19E7D11A7}" srcOrd="2" destOrd="0" presId="urn:microsoft.com/office/officeart/2005/8/layout/process4"/>
    <dgm:cxn modelId="{ED370CE9-CC6D-47EF-B9F4-73E8896BB288}" type="presParOf" srcId="{0B3D0F5A-F2F3-41C4-A6CE-911748A33839}" destId="{8713D290-957A-46D7-93D3-41DCE036D069}" srcOrd="1" destOrd="0" presId="urn:microsoft.com/office/officeart/2005/8/layout/process4"/>
    <dgm:cxn modelId="{EFD45799-A614-48C6-A32D-BDE60AE8182F}" type="presParOf" srcId="{0B3D0F5A-F2F3-41C4-A6CE-911748A33839}" destId="{74CEA453-42A4-42DB-9992-B77745BCBA1F}" srcOrd="2" destOrd="0" presId="urn:microsoft.com/office/officeart/2005/8/layout/process4"/>
    <dgm:cxn modelId="{E58BC128-C3E2-4961-A0B5-CBB653D81351}" type="presParOf" srcId="{74CEA453-42A4-42DB-9992-B77745BCBA1F}" destId="{EF9A3297-D959-4BC8-9386-5E41C9D0253F}" srcOrd="0" destOrd="0" presId="urn:microsoft.com/office/officeart/2005/8/layout/process4"/>
    <dgm:cxn modelId="{223350CF-FD35-4FDB-B7AD-65DAF795D62D}" type="presParOf" srcId="{74CEA453-42A4-42DB-9992-B77745BCBA1F}" destId="{E4513DF2-19A3-45D5-BB52-F504E53D4AB8}" srcOrd="1" destOrd="0" presId="urn:microsoft.com/office/officeart/2005/8/layout/process4"/>
    <dgm:cxn modelId="{F44C34B9-6A9C-4C60-A8C2-3A1769883166}" type="presParOf" srcId="{74CEA453-42A4-42DB-9992-B77745BCBA1F}" destId="{3019E2B6-3834-4FD3-8D7A-C566AD753956}" srcOrd="2" destOrd="0" presId="urn:microsoft.com/office/officeart/2005/8/layout/process4"/>
    <dgm:cxn modelId="{40DC8549-7AC2-4530-BDDD-235837CE7758}" type="presParOf" srcId="{3019E2B6-3834-4FD3-8D7A-C566AD753956}" destId="{11F4791A-0951-4E75-87B3-C08E50600A80}" srcOrd="0" destOrd="0" presId="urn:microsoft.com/office/officeart/2005/8/layout/process4"/>
    <dgm:cxn modelId="{B6113037-7CF1-4E8B-81FD-F422F0BD1E32}" type="presParOf" srcId="{3019E2B6-3834-4FD3-8D7A-C566AD753956}" destId="{91C8FCC7-3A5E-4D43-B476-F232A312088F}" srcOrd="1" destOrd="0" presId="urn:microsoft.com/office/officeart/2005/8/layout/process4"/>
    <dgm:cxn modelId="{27304311-2480-4B4B-81DF-952BE3F798D8}" type="presParOf" srcId="{3019E2B6-3834-4FD3-8D7A-C566AD753956}" destId="{9E1B6545-ADCF-4CBA-8893-A04272E5E80A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8DFC5-022C-4890-BE78-1387E6DF319C}">
      <dsp:nvSpPr>
        <dsp:cNvPr id="0" name=""/>
        <dsp:cNvSpPr/>
      </dsp:nvSpPr>
      <dsp:spPr>
        <a:xfrm>
          <a:off x="0" y="3383193"/>
          <a:ext cx="9144000" cy="22197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kern="1200" dirty="0" smtClean="0"/>
            <a:t>Local FEM</a:t>
          </a:r>
          <a:endParaRPr lang="es-ES" sz="4300" kern="1200" dirty="0"/>
        </a:p>
      </dsp:txBody>
      <dsp:txXfrm>
        <a:off x="0" y="3383193"/>
        <a:ext cx="9144000" cy="1198660"/>
      </dsp:txXfrm>
    </dsp:sp>
    <dsp:sp modelId="{A8C4565C-E3DD-4D04-892D-8D19BC37A7F0}">
      <dsp:nvSpPr>
        <dsp:cNvPr id="0" name=""/>
        <dsp:cNvSpPr/>
      </dsp:nvSpPr>
      <dsp:spPr>
        <a:xfrm>
          <a:off x="4464" y="4537459"/>
          <a:ext cx="3045023" cy="102108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err="1" smtClean="0"/>
            <a:t>Mass</a:t>
          </a:r>
          <a:r>
            <a:rPr lang="es-ES" sz="2800" kern="1200" dirty="0" smtClean="0"/>
            <a:t> </a:t>
          </a:r>
          <a:r>
            <a:rPr lang="es-ES" sz="2800" kern="1200" dirty="0" err="1" smtClean="0"/>
            <a:t>consistent</a:t>
          </a:r>
          <a:r>
            <a:rPr lang="es-ES" sz="2800" kern="1200" dirty="0" smtClean="0"/>
            <a:t> </a:t>
          </a:r>
          <a:r>
            <a:rPr lang="es-ES" sz="2800" kern="1200" dirty="0" err="1" smtClean="0"/>
            <a:t>model</a:t>
          </a:r>
          <a:r>
            <a:rPr lang="es-ES" sz="2800" kern="1200" dirty="0" smtClean="0"/>
            <a:t> (</a:t>
          </a:r>
          <a:r>
            <a:rPr lang="es-ES" sz="2800" kern="1200" dirty="0" err="1" smtClean="0"/>
            <a:t>Wind</a:t>
          </a:r>
          <a:r>
            <a:rPr lang="es-ES" sz="2800" kern="1200" dirty="0" smtClean="0"/>
            <a:t>)</a:t>
          </a:r>
          <a:endParaRPr lang="es-ES" sz="2800" kern="1200" dirty="0"/>
        </a:p>
      </dsp:txBody>
      <dsp:txXfrm>
        <a:off x="4464" y="4537459"/>
        <a:ext cx="3045023" cy="1021081"/>
      </dsp:txXfrm>
    </dsp:sp>
    <dsp:sp modelId="{4681B7E6-5038-4F31-A4C2-EAF41BD8A80B}">
      <dsp:nvSpPr>
        <dsp:cNvPr id="0" name=""/>
        <dsp:cNvSpPr/>
      </dsp:nvSpPr>
      <dsp:spPr>
        <a:xfrm>
          <a:off x="3049488" y="4537459"/>
          <a:ext cx="3045023" cy="102108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err="1" smtClean="0"/>
            <a:t>Plume</a:t>
          </a:r>
          <a:r>
            <a:rPr lang="es-ES" sz="2800" kern="1200" dirty="0" smtClean="0"/>
            <a:t> </a:t>
          </a:r>
          <a:r>
            <a:rPr lang="es-ES" sz="2800" kern="1200" dirty="0" err="1" smtClean="0"/>
            <a:t>rise</a:t>
          </a:r>
          <a:r>
            <a:rPr lang="es-ES" sz="2800" kern="1200" dirty="0" smtClean="0"/>
            <a:t> (</a:t>
          </a:r>
          <a:r>
            <a:rPr lang="es-ES" sz="2800" kern="1200" dirty="0" err="1" smtClean="0"/>
            <a:t>Briggs</a:t>
          </a:r>
          <a:r>
            <a:rPr lang="es-ES" sz="2800" kern="1200" dirty="0" smtClean="0"/>
            <a:t>)</a:t>
          </a:r>
          <a:endParaRPr lang="es-ES" sz="2800" kern="1200" dirty="0"/>
        </a:p>
      </dsp:txBody>
      <dsp:txXfrm>
        <a:off x="3049488" y="4537459"/>
        <a:ext cx="3045023" cy="1021081"/>
      </dsp:txXfrm>
    </dsp:sp>
    <dsp:sp modelId="{EB03D969-CBDD-4732-A3AE-66A19E7D11A7}">
      <dsp:nvSpPr>
        <dsp:cNvPr id="0" name=""/>
        <dsp:cNvSpPr/>
      </dsp:nvSpPr>
      <dsp:spPr>
        <a:xfrm>
          <a:off x="6094511" y="4537459"/>
          <a:ext cx="3045023" cy="102108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err="1" smtClean="0"/>
            <a:t>Transport</a:t>
          </a:r>
          <a:r>
            <a:rPr lang="es-ES" sz="2800" kern="1200" dirty="0" smtClean="0"/>
            <a:t> and </a:t>
          </a:r>
          <a:r>
            <a:rPr lang="es-ES" sz="2800" kern="1200" dirty="0" err="1" smtClean="0"/>
            <a:t>reaction</a:t>
          </a:r>
          <a:endParaRPr lang="es-ES" sz="2800" kern="1200" dirty="0"/>
        </a:p>
      </dsp:txBody>
      <dsp:txXfrm>
        <a:off x="6094511" y="4537459"/>
        <a:ext cx="3045023" cy="1021081"/>
      </dsp:txXfrm>
    </dsp:sp>
    <dsp:sp modelId="{E4513DF2-19A3-45D5-BB52-F504E53D4AB8}">
      <dsp:nvSpPr>
        <dsp:cNvPr id="0" name=""/>
        <dsp:cNvSpPr/>
      </dsp:nvSpPr>
      <dsp:spPr>
        <a:xfrm rot="10800000">
          <a:off x="0" y="2527"/>
          <a:ext cx="9144000" cy="3413962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kern="1200" dirty="0" smtClean="0"/>
            <a:t>WRF-ARW/AEMM/CMAQ</a:t>
          </a:r>
          <a:endParaRPr lang="es-ES" sz="4300" kern="1200" dirty="0"/>
        </a:p>
      </dsp:txBody>
      <dsp:txXfrm rot="-10800000">
        <a:off x="0" y="2527"/>
        <a:ext cx="9144000" cy="1198300"/>
      </dsp:txXfrm>
    </dsp:sp>
    <dsp:sp modelId="{11F4791A-0951-4E75-87B3-C08E50600A80}">
      <dsp:nvSpPr>
        <dsp:cNvPr id="0" name=""/>
        <dsp:cNvSpPr/>
      </dsp:nvSpPr>
      <dsp:spPr>
        <a:xfrm>
          <a:off x="4464" y="1200828"/>
          <a:ext cx="3045023" cy="1020774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err="1" smtClean="0"/>
            <a:t>Meteorology</a:t>
          </a:r>
          <a:endParaRPr lang="es-ES" sz="2800" kern="1200" dirty="0"/>
        </a:p>
      </dsp:txBody>
      <dsp:txXfrm>
        <a:off x="4464" y="1200828"/>
        <a:ext cx="3045023" cy="1020774"/>
      </dsp:txXfrm>
    </dsp:sp>
    <dsp:sp modelId="{91C8FCC7-3A5E-4D43-B476-F232A312088F}">
      <dsp:nvSpPr>
        <dsp:cNvPr id="0" name=""/>
        <dsp:cNvSpPr/>
      </dsp:nvSpPr>
      <dsp:spPr>
        <a:xfrm>
          <a:off x="3049488" y="1200828"/>
          <a:ext cx="3045023" cy="1020774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err="1" smtClean="0"/>
            <a:t>Emissions</a:t>
          </a:r>
          <a:endParaRPr lang="es-ES" sz="2800" kern="1200" dirty="0"/>
        </a:p>
      </dsp:txBody>
      <dsp:txXfrm>
        <a:off x="3049488" y="1200828"/>
        <a:ext cx="3045023" cy="1020774"/>
      </dsp:txXfrm>
    </dsp:sp>
    <dsp:sp modelId="{9E1B6545-ADCF-4CBA-8893-A04272E5E80A}">
      <dsp:nvSpPr>
        <dsp:cNvPr id="0" name=""/>
        <dsp:cNvSpPr/>
      </dsp:nvSpPr>
      <dsp:spPr>
        <a:xfrm>
          <a:off x="6094511" y="1200828"/>
          <a:ext cx="3045023" cy="1020774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err="1" smtClean="0"/>
            <a:t>Transport</a:t>
          </a:r>
          <a:r>
            <a:rPr lang="es-ES" sz="2800" kern="1200" dirty="0" smtClean="0"/>
            <a:t> </a:t>
          </a:r>
          <a:r>
            <a:rPr lang="es-ES" sz="2800" kern="1200" dirty="0" err="1" smtClean="0"/>
            <a:t>reaction</a:t>
          </a:r>
          <a:endParaRPr lang="es-ES" sz="2800" kern="1200" dirty="0"/>
        </a:p>
      </dsp:txBody>
      <dsp:txXfrm>
        <a:off x="6094511" y="1200828"/>
        <a:ext cx="3045023" cy="1020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Contenidor de data 2"/>
          <p:cNvSpPr>
            <a:spLocks noGrp="1"/>
          </p:cNvSpPr>
          <p:nvPr>
            <p:ph type="dt" sz="quarter" idx="1"/>
          </p:nvPr>
        </p:nvSpPr>
        <p:spPr>
          <a:xfrm>
            <a:off x="3763963" y="0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875E7-D526-4BE0-8E81-9E1CE7123424}" type="datetimeFigureOut">
              <a:rPr lang="en-GB" smtClean="0"/>
              <a:t>09/05/2016</a:t>
            </a:fld>
            <a:endParaRPr lang="en-GB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2"/>
          </p:nvPr>
        </p:nvSpPr>
        <p:spPr>
          <a:xfrm>
            <a:off x="0" y="9286875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763963" y="9286875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35500-C7EA-4616-97B1-BE0D9696236B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052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1"/>
          <p:cNvSpPr>
            <a:spLocks noChangeArrowheads="1"/>
          </p:cNvSpPr>
          <p:nvPr/>
        </p:nvSpPr>
        <p:spPr bwMode="auto">
          <a:xfrm>
            <a:off x="0" y="0"/>
            <a:ext cx="6645275" cy="97774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dirty="0"/>
          </a:p>
        </p:txBody>
      </p:sp>
      <p:sp>
        <p:nvSpPr>
          <p:cNvPr id="30723" name="AutoShape 2"/>
          <p:cNvSpPr>
            <a:spLocks noChangeArrowheads="1"/>
          </p:cNvSpPr>
          <p:nvPr/>
        </p:nvSpPr>
        <p:spPr bwMode="auto">
          <a:xfrm>
            <a:off x="0" y="0"/>
            <a:ext cx="6645275" cy="97774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dirty="0"/>
          </a:p>
        </p:txBody>
      </p:sp>
      <p:sp>
        <p:nvSpPr>
          <p:cNvPr id="30724" name="AutoShape 3"/>
          <p:cNvSpPr>
            <a:spLocks noChangeArrowheads="1"/>
          </p:cNvSpPr>
          <p:nvPr/>
        </p:nvSpPr>
        <p:spPr bwMode="auto">
          <a:xfrm>
            <a:off x="0" y="0"/>
            <a:ext cx="6645275" cy="97774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874963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763963" y="0"/>
            <a:ext cx="2874962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77888" y="733425"/>
            <a:ext cx="4884737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65163" y="4645025"/>
            <a:ext cx="5310187" cy="439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a-ES" noProof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9286875"/>
            <a:ext cx="2874963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763963" y="9286875"/>
            <a:ext cx="2874962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6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861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06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06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66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448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62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000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080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59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52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99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1906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831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19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774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221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10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650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151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120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583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28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6E31964-B9D8-4AEA-8162-673A06B7D720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2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type="ftr" idx="3"/>
          </p:nvPr>
        </p:nvSpPr>
        <p:spPr bwMode="auto">
          <a:xfrm>
            <a:off x="0" y="6565641"/>
            <a:ext cx="9144000" cy="292359"/>
          </a:xfrm>
          <a:prstGeom prst="rect">
            <a:avLst/>
          </a:prstGeom>
          <a:solidFill>
            <a:srgbClr val="FFCC66"/>
          </a:solidFill>
          <a:ln w="9525" cmpd="sng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‹Nº›</a:t>
            </a:fld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08050"/>
            <a:ext cx="9144000" cy="56052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 noProof="0" dirty="0" err="1"/>
              <a:t>Haga</a:t>
            </a:r>
            <a:r>
              <a:rPr lang="en-GB" noProof="0" dirty="0"/>
              <a:t> </a:t>
            </a:r>
            <a:r>
              <a:rPr lang="en-GB" noProof="0" dirty="0" err="1"/>
              <a:t>clic</a:t>
            </a:r>
            <a:r>
              <a:rPr lang="en-GB" noProof="0" dirty="0"/>
              <a:t> para </a:t>
            </a:r>
            <a:r>
              <a:rPr lang="en-GB" noProof="0" dirty="0" err="1"/>
              <a:t>modificar</a:t>
            </a:r>
            <a:r>
              <a:rPr lang="en-GB" noProof="0" dirty="0"/>
              <a:t> el </a:t>
            </a:r>
            <a:r>
              <a:rPr lang="en-GB" noProof="0" dirty="0" err="1"/>
              <a:t>estilo</a:t>
            </a:r>
            <a:r>
              <a:rPr lang="en-GB" noProof="0" dirty="0"/>
              <a:t> de </a:t>
            </a:r>
            <a:r>
              <a:rPr lang="en-GB" noProof="0" dirty="0" err="1"/>
              <a:t>texto</a:t>
            </a:r>
            <a:r>
              <a:rPr lang="en-GB" noProof="0" dirty="0"/>
              <a:t> del </a:t>
            </a:r>
            <a:r>
              <a:rPr lang="en-GB" noProof="0" dirty="0" err="1"/>
              <a:t>patrón</a:t>
            </a:r>
            <a:endParaRPr lang="en-GB" noProof="0" dirty="0"/>
          </a:p>
          <a:p>
            <a:pPr lvl="1"/>
            <a:r>
              <a:rPr lang="en-GB" noProof="0" dirty="0"/>
              <a:t>Segundo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2"/>
            <a:r>
              <a:rPr lang="en-GB" noProof="0" dirty="0" err="1"/>
              <a:t>Tercer</a:t>
            </a:r>
            <a:r>
              <a:rPr lang="en-GB" noProof="0" dirty="0"/>
              <a:t>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3"/>
            <a:r>
              <a:rPr lang="en-GB" noProof="0" dirty="0"/>
              <a:t>Cuarto </a:t>
            </a:r>
            <a:r>
              <a:rPr lang="en-GB" noProof="0" dirty="0" err="1"/>
              <a:t>nivel</a:t>
            </a:r>
            <a:endParaRPr lang="en-GB" noProof="0" dirty="0"/>
          </a:p>
          <a:p>
            <a:pPr lvl="4"/>
            <a:r>
              <a:rPr lang="en-GB" noProof="0" dirty="0"/>
              <a:t>Quinto </a:t>
            </a:r>
            <a:r>
              <a:rPr lang="en-GB" noProof="0" dirty="0" err="1"/>
              <a:t>nivel</a:t>
            </a:r>
            <a:endParaRPr lang="en-GB" noProof="0" dirty="0"/>
          </a:p>
        </p:txBody>
      </p:sp>
      <p:sp>
        <p:nvSpPr>
          <p:cNvPr id="11" name="Títo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Feu </a:t>
            </a:r>
            <a:r>
              <a:rPr lang="en-GB" noProof="0" dirty="0" err="1"/>
              <a:t>clic</a:t>
            </a:r>
            <a:r>
              <a:rPr lang="en-GB" noProof="0" dirty="0"/>
              <a:t> </a:t>
            </a:r>
            <a:r>
              <a:rPr lang="en-GB" noProof="0" dirty="0" err="1"/>
              <a:t>aquí</a:t>
            </a:r>
            <a:r>
              <a:rPr lang="en-GB" noProof="0" dirty="0"/>
              <a:t> per </a:t>
            </a:r>
            <a:r>
              <a:rPr lang="en-GB" noProof="0" dirty="0" err="1"/>
              <a:t>editar</a:t>
            </a:r>
            <a:r>
              <a:rPr lang="en-GB" noProof="0" dirty="0"/>
              <a:t> </a:t>
            </a:r>
            <a:r>
              <a:rPr lang="en-GB" noProof="0" dirty="0" err="1"/>
              <a:t>l'estil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9033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ció personalitz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e contingut 4"/>
          <p:cNvSpPr>
            <a:spLocks noGrp="1"/>
          </p:cNvSpPr>
          <p:nvPr>
            <p:ph sz="quarter" idx="11"/>
          </p:nvPr>
        </p:nvSpPr>
        <p:spPr>
          <a:xfrm>
            <a:off x="0" y="907200"/>
            <a:ext cx="9144000" cy="5623200"/>
          </a:xfrm>
          <a:solidFill>
            <a:srgbClr val="007BC0"/>
          </a:solidFill>
        </p:spPr>
        <p:txBody>
          <a:bodyPr tIns="108000"/>
          <a:lstStyle>
            <a:lvl1pPr>
              <a:buClr>
                <a:srgbClr val="FF9900"/>
              </a:buClr>
              <a:defRPr sz="3200">
                <a:solidFill>
                  <a:srgbClr val="E8F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>
              <a:buClr>
                <a:srgbClr val="FF9900"/>
              </a:buClr>
              <a:defRPr sz="3200">
                <a:solidFill>
                  <a:srgbClr val="E8F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2pPr>
            <a:lvl3pPr>
              <a:buClr>
                <a:srgbClr val="FF9900"/>
              </a:buClr>
              <a:defRPr sz="3200">
                <a:solidFill>
                  <a:srgbClr val="E8F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3pPr>
            <a:lvl4pPr>
              <a:buClr>
                <a:srgbClr val="FF9900"/>
              </a:buClr>
              <a:defRPr sz="3200">
                <a:solidFill>
                  <a:srgbClr val="E8F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4pPr>
            <a:lvl5pPr>
              <a:buClr>
                <a:srgbClr val="FF9900"/>
              </a:buClr>
              <a:defRPr sz="3200">
                <a:solidFill>
                  <a:srgbClr val="E8F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5pPr>
          </a:lstStyle>
          <a:p>
            <a:pPr lvl="0"/>
            <a:r>
              <a:rPr lang="ca-ES" dirty="0"/>
              <a:t>Feu clic aquí per editar estils</a:t>
            </a:r>
          </a:p>
          <a:p>
            <a:pPr lvl="1"/>
            <a:r>
              <a:rPr lang="ca-ES" dirty="0"/>
              <a:t>Segon nivell</a:t>
            </a:r>
          </a:p>
          <a:p>
            <a:pPr lvl="2"/>
            <a:r>
              <a:rPr lang="ca-ES" dirty="0"/>
              <a:t>Tercer nivell</a:t>
            </a:r>
          </a:p>
          <a:p>
            <a:pPr lvl="3"/>
            <a:r>
              <a:rPr lang="ca-ES" dirty="0"/>
              <a:t>Quart nivell</a:t>
            </a:r>
          </a:p>
          <a:p>
            <a:pPr lvl="4"/>
            <a:r>
              <a:rPr lang="ca-ES" dirty="0"/>
              <a:t>Cinquè nivell</a:t>
            </a:r>
            <a:endParaRPr lang="en-GB" dirty="0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idx="10"/>
          </p:nvPr>
        </p:nvSpPr>
        <p:spPr>
          <a:xfrm>
            <a:off x="0" y="6566400"/>
            <a:ext cx="9144000" cy="291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‹Nº›</a:t>
            </a:fld>
            <a:endParaRPr lang="en-GB" dirty="0"/>
          </a:p>
        </p:txBody>
      </p:sp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solidFill>
            <a:srgbClr val="0094E6"/>
          </a:solidFill>
        </p:spPr>
        <p:txBody>
          <a:bodyPr/>
          <a:lstStyle/>
          <a:p>
            <a:r>
              <a:rPr lang="en-GB" noProof="0" dirty="0"/>
              <a:t>Feu </a:t>
            </a:r>
            <a:r>
              <a:rPr lang="en-GB" noProof="0" dirty="0" err="1"/>
              <a:t>clic</a:t>
            </a:r>
            <a:r>
              <a:rPr lang="en-GB" noProof="0" dirty="0"/>
              <a:t> </a:t>
            </a:r>
            <a:r>
              <a:rPr lang="en-GB" noProof="0" dirty="0" err="1"/>
              <a:t>aquí</a:t>
            </a:r>
            <a:r>
              <a:rPr lang="en-GB" noProof="0" dirty="0"/>
              <a:t> per </a:t>
            </a:r>
            <a:r>
              <a:rPr lang="en-GB" noProof="0" dirty="0" err="1"/>
              <a:t>editar</a:t>
            </a:r>
            <a:r>
              <a:rPr lang="en-GB" noProof="0" dirty="0"/>
              <a:t> </a:t>
            </a:r>
            <a:r>
              <a:rPr lang="en-GB" noProof="0" dirty="0" err="1"/>
              <a:t>l'estil</a:t>
            </a:r>
            <a:endParaRPr lang="en-GB" noProof="0" dirty="0"/>
          </a:p>
        </p:txBody>
      </p:sp>
      <p:pic>
        <p:nvPicPr>
          <p:cNvPr id="12" name="Picture 2" descr="https://www.upc.edu/comunicacio/ca/identitat/decarrega-arxius-grafics/fitxers-marca-principal/upc-positiu-p300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58"/>
          <a:stretch/>
        </p:blipFill>
        <p:spPr bwMode="auto">
          <a:xfrm>
            <a:off x="35496" y="106941"/>
            <a:ext cx="577355" cy="61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logo_meteosim_790_trans"/>
          <p:cNvPicPr/>
          <p:nvPr userDrawn="1"/>
        </p:nvPicPr>
        <p:blipFill>
          <a:blip r:embed="rId3"/>
          <a:stretch>
            <a:fillRect/>
          </a:stretch>
        </p:blipFill>
        <p:spPr bwMode="auto">
          <a:xfrm>
            <a:off x="611560" y="185646"/>
            <a:ext cx="540857" cy="497358"/>
          </a:xfrm>
          <a:prstGeom prst="rect">
            <a:avLst/>
          </a:prstGeom>
        </p:spPr>
      </p:pic>
      <p:pic>
        <p:nvPicPr>
          <p:cNvPr id="14" name="Picture 4" descr="http://www.siani.es/files/multimedia/imagenes/web/logo_header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8761"/>
            <a:ext cx="501366" cy="53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360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2899842"/>
            <a:ext cx="9143999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1209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ftr" idx="3"/>
          </p:nvPr>
        </p:nvSpPr>
        <p:spPr bwMode="auto">
          <a:xfrm>
            <a:off x="0" y="6565641"/>
            <a:ext cx="9144000" cy="292359"/>
          </a:xfrm>
          <a:prstGeom prst="rect">
            <a:avLst/>
          </a:prstGeom>
          <a:solidFill>
            <a:srgbClr val="FFCC66"/>
          </a:solidFill>
          <a:ln w="9525" cmpd="sng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‹Nº›</a:t>
            </a:fld>
            <a:endParaRPr lang="en-GB" dirty="0"/>
          </a:p>
        </p:txBody>
      </p:sp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80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08048"/>
            <a:ext cx="9144000" cy="562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cxnSp>
        <p:nvCxnSpPr>
          <p:cNvPr id="4" name="Connector recte 3"/>
          <p:cNvCxnSpPr/>
          <p:nvPr userDrawn="1"/>
        </p:nvCxnSpPr>
        <p:spPr bwMode="auto">
          <a:xfrm>
            <a:off x="0" y="6548400"/>
            <a:ext cx="9144000" cy="0"/>
          </a:xfrm>
          <a:prstGeom prst="line">
            <a:avLst/>
          </a:prstGeom>
          <a:solidFill>
            <a:srgbClr val="00B8FF"/>
          </a:solidFill>
          <a:ln w="36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2" descr="https://www.upc.edu/comunicacio/ca/identitat/decarrega-arxius-grafics/fitxers-marca-principal/upc-positiu-p3005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58"/>
          <a:stretch/>
        </p:blipFill>
        <p:spPr bwMode="auto">
          <a:xfrm>
            <a:off x="35496" y="106941"/>
            <a:ext cx="577355" cy="61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logo_meteosim_790_trans"/>
          <p:cNvPicPr/>
          <p:nvPr userDrawn="1"/>
        </p:nvPicPr>
        <p:blipFill>
          <a:blip r:embed="rId5"/>
          <a:stretch>
            <a:fillRect/>
          </a:stretch>
        </p:blipFill>
        <p:spPr bwMode="auto">
          <a:xfrm>
            <a:off x="611560" y="185646"/>
            <a:ext cx="540857" cy="497358"/>
          </a:xfrm>
          <a:prstGeom prst="rect">
            <a:avLst/>
          </a:prstGeom>
        </p:spPr>
      </p:pic>
      <p:pic>
        <p:nvPicPr>
          <p:cNvPr id="1028" name="Picture 4" descr="http://www.siani.es/files/multimedia/imagenes/web/logo_header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8761"/>
            <a:ext cx="501366" cy="53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2pPr>
      <a:lvl3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3pPr>
      <a:lvl4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4pPr>
      <a:lvl5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5pPr>
      <a:lvl6pPr marL="4572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6pPr>
      <a:lvl7pPr marL="9144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7pPr>
      <a:lvl8pPr marL="13716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8pPr>
      <a:lvl9pPr marL="18288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9pPr>
    </p:titleStyle>
    <p:bodyStyle>
      <a:lvl1pPr marL="338138" indent="-338138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3A83C5"/>
        </a:buClr>
        <a:buSzPct val="100000"/>
        <a:buFont typeface="Wingdings" pitchFamily="2" charset="2"/>
        <a:buChar char="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93000"/>
        </a:lnSpc>
        <a:spcBef>
          <a:spcPts val="525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007BC0"/>
            </a:gs>
            <a:gs pos="100000">
              <a:srgbClr val="008AD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2539802"/>
            <a:ext cx="9143999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dirty="0"/>
          </a:p>
        </p:txBody>
      </p:sp>
      <p:pic>
        <p:nvPicPr>
          <p:cNvPr id="2057" name="Picture 9" descr="https://www.upc.edu/comunicacio/ca/identitat/decarrega-arxius-grafics/fitxers-marca-principal/1upc-blanc-fons-transp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9859"/>
            <a:ext cx="2880320" cy="8635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>
            <a:spLocks noChangeArrowheads="1"/>
          </p:cNvSpPr>
          <p:nvPr userDrawn="1"/>
        </p:nvSpPr>
        <p:spPr bwMode="auto">
          <a:xfrm>
            <a:off x="36513" y="4508624"/>
            <a:ext cx="9143999" cy="43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spcBef>
                <a:spcPts val="4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_tradnl" sz="1800" b="0" i="0" spc="0" dirty="0">
                <a:solidFill>
                  <a:srgbClr val="E8F5FF"/>
                </a:solidFill>
                <a:effectLst/>
                <a:latin typeface="+mj-lt"/>
              </a:rPr>
              <a:t>Albert Oliver,</a:t>
            </a:r>
            <a:r>
              <a:rPr lang="es-ES_tradnl" sz="1800" b="0" i="0" spc="0" baseline="0" dirty="0">
                <a:solidFill>
                  <a:srgbClr val="E8F5FF"/>
                </a:solidFill>
                <a:effectLst/>
                <a:latin typeface="+mj-lt"/>
              </a:rPr>
              <a:t> Raúl </a:t>
            </a:r>
            <a:r>
              <a:rPr lang="es-ES_tradnl" sz="1800" b="0" i="0" spc="0" baseline="0" dirty="0" err="1">
                <a:solidFill>
                  <a:srgbClr val="E8F5FF"/>
                </a:solidFill>
                <a:effectLst/>
                <a:latin typeface="+mj-lt"/>
              </a:rPr>
              <a:t>Arasa</a:t>
            </a:r>
            <a:r>
              <a:rPr lang="es-ES_tradnl" sz="1800" b="0" i="0" spc="0" baseline="0" dirty="0">
                <a:solidFill>
                  <a:srgbClr val="E8F5FF"/>
                </a:solidFill>
                <a:effectLst/>
                <a:latin typeface="+mj-lt"/>
              </a:rPr>
              <a:t>, Agustí Pérez-</a:t>
            </a:r>
            <a:r>
              <a:rPr lang="es-ES_tradnl" sz="1800" b="0" i="0" spc="0" baseline="0" dirty="0" err="1">
                <a:solidFill>
                  <a:srgbClr val="E8F5FF"/>
                </a:solidFill>
                <a:effectLst/>
                <a:latin typeface="+mj-lt"/>
              </a:rPr>
              <a:t>Foguet</a:t>
            </a:r>
            <a:r>
              <a:rPr lang="es-ES_tradnl" sz="1800" b="0" i="0" spc="0" baseline="0" dirty="0">
                <a:solidFill>
                  <a:srgbClr val="E8F5FF"/>
                </a:solidFill>
                <a:effectLst/>
                <a:latin typeface="+mj-lt"/>
              </a:rPr>
              <a:t>, Mª Ángeles González</a:t>
            </a:r>
            <a:endParaRPr lang="es-ES_tradnl" sz="1800" b="0" i="0" spc="0" dirty="0">
              <a:solidFill>
                <a:srgbClr val="E8F5FF"/>
              </a:solidFill>
              <a:effectLst/>
              <a:latin typeface="+mj-lt"/>
            </a:endParaRPr>
          </a:p>
        </p:txBody>
      </p:sp>
      <p:sp>
        <p:nvSpPr>
          <p:cNvPr id="23" name="Rectangle 4"/>
          <p:cNvSpPr>
            <a:spLocks noChangeArrowheads="1"/>
          </p:cNvSpPr>
          <p:nvPr userDrawn="1"/>
        </p:nvSpPr>
        <p:spPr bwMode="auto">
          <a:xfrm>
            <a:off x="-16768" y="5373216"/>
            <a:ext cx="9143999" cy="73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spcBef>
                <a:spcPts val="4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0" i="0" spc="0" noProof="0" dirty="0">
                <a:solidFill>
                  <a:srgbClr val="E8F5FF"/>
                </a:solidFill>
                <a:effectLst/>
                <a:latin typeface="+mj-lt"/>
              </a:rPr>
              <a:t>HARMO17</a:t>
            </a:r>
          </a:p>
          <a:p>
            <a:pPr algn="ctr">
              <a:spcBef>
                <a:spcPts val="4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0" i="0" spc="0" noProof="0" dirty="0">
                <a:solidFill>
                  <a:srgbClr val="E8F5FF"/>
                </a:solidFill>
                <a:effectLst/>
                <a:latin typeface="+mj-lt"/>
              </a:rPr>
              <a:t>Budapest</a:t>
            </a:r>
          </a:p>
        </p:txBody>
      </p:sp>
      <p:cxnSp>
        <p:nvCxnSpPr>
          <p:cNvPr id="24" name="Connector recte 23"/>
          <p:cNvCxnSpPr/>
          <p:nvPr userDrawn="1"/>
        </p:nvCxnSpPr>
        <p:spPr bwMode="auto">
          <a:xfrm>
            <a:off x="3017603" y="6179818"/>
            <a:ext cx="3108795" cy="0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rgbClr val="E8F5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sp>
        <p:nvSpPr>
          <p:cNvPr id="25" name="Rectangle 4"/>
          <p:cNvSpPr>
            <a:spLocks noChangeArrowheads="1"/>
          </p:cNvSpPr>
          <p:nvPr userDrawn="1"/>
        </p:nvSpPr>
        <p:spPr bwMode="auto">
          <a:xfrm>
            <a:off x="-16767" y="6237312"/>
            <a:ext cx="9160768" cy="36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spcBef>
                <a:spcPts val="4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0" i="0" spc="0" noProof="0" dirty="0">
                <a:solidFill>
                  <a:srgbClr val="E8F5FF"/>
                </a:solidFill>
                <a:effectLst/>
                <a:latin typeface="+mj-lt"/>
              </a:rPr>
              <a:t>May 2016</a:t>
            </a:r>
          </a:p>
        </p:txBody>
      </p:sp>
      <p:pic>
        <p:nvPicPr>
          <p:cNvPr id="11" name="Imagen 10" descr="logo_meteosim_790_trans"/>
          <p:cNvPicPr/>
          <p:nvPr userDrawn="1"/>
        </p:nvPicPr>
        <p:blipFill>
          <a:blip r:embed="rId4"/>
          <a:stretch>
            <a:fillRect/>
          </a:stretch>
        </p:blipFill>
        <p:spPr bwMode="auto">
          <a:xfrm>
            <a:off x="4007484" y="302543"/>
            <a:ext cx="1129030" cy="1038225"/>
          </a:xfrm>
          <a:prstGeom prst="rect">
            <a:avLst/>
          </a:prstGeom>
        </p:spPr>
      </p:pic>
      <p:pic>
        <p:nvPicPr>
          <p:cNvPr id="15" name="Picture 4" descr="http://www.siani.es/files/multimedia/imagenes/web/logo_header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854" y="333957"/>
            <a:ext cx="912466" cy="97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2pPr>
      <a:lvl3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3pPr>
      <a:lvl4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4pPr>
      <a:lvl5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5pPr>
      <a:lvl6pPr marL="4572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6pPr>
      <a:lvl7pPr marL="9144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7pPr>
      <a:lvl8pPr marL="13716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8pPr>
      <a:lvl9pPr marL="18288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9pPr>
    </p:titleStyle>
    <p:bodyStyle>
      <a:lvl1pPr marL="338138" indent="-338138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3A83C5"/>
        </a:buClr>
        <a:buSzPct val="100000"/>
        <a:buFont typeface="Wingdings" pitchFamily="2" charset="2"/>
        <a:buChar char="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93000"/>
        </a:lnSpc>
        <a:spcBef>
          <a:spcPts val="525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mp"/><Relationship Id="rId13" Type="http://schemas.openxmlformats.org/officeDocument/2006/relationships/image" Target="../media/image15.tm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mp"/><Relationship Id="rId11" Type="http://schemas.openxmlformats.org/officeDocument/2006/relationships/image" Target="../media/image13.tmp"/><Relationship Id="rId5" Type="http://schemas.openxmlformats.org/officeDocument/2006/relationships/image" Target="../media/image7.png"/><Relationship Id="rId15" Type="http://schemas.openxmlformats.org/officeDocument/2006/relationships/image" Target="../media/image17.tmp"/><Relationship Id="rId10" Type="http://schemas.openxmlformats.org/officeDocument/2006/relationships/image" Target="../media/image12.tmp"/><Relationship Id="rId4" Type="http://schemas.openxmlformats.org/officeDocument/2006/relationships/image" Target="../media/image6.png"/><Relationship Id="rId9" Type="http://schemas.openxmlformats.org/officeDocument/2006/relationships/image" Target="../media/image11.tmp"/><Relationship Id="rId14" Type="http://schemas.openxmlformats.org/officeDocument/2006/relationships/image" Target="../media/image16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tmp"/><Relationship Id="rId7" Type="http://schemas.openxmlformats.org/officeDocument/2006/relationships/image" Target="../media/image28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mp"/><Relationship Id="rId5" Type="http://schemas.openxmlformats.org/officeDocument/2006/relationships/image" Target="../media/image26.png"/><Relationship Id="rId4" Type="http://schemas.openxmlformats.org/officeDocument/2006/relationships/image" Target="../media/image25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0" y="2391023"/>
            <a:ext cx="9144000" cy="1470025"/>
          </a:xfrm>
        </p:spPr>
        <p:txBody>
          <a:bodyPr/>
          <a:lstStyle/>
          <a:p>
            <a:pPr algn="ctr"/>
            <a:r>
              <a:rPr lang="en-GB" noProof="0" dirty="0"/>
              <a:t>Simulating large emitters using CMAQ and a local scale finite element </a:t>
            </a:r>
            <a:r>
              <a:rPr lang="en-GB" noProof="0" dirty="0" err="1"/>
              <a:t>metho</a:t>
            </a:r>
            <a:r>
              <a:rPr lang="en-GB" dirty="0"/>
              <a:t>d.</a:t>
            </a:r>
            <a:br>
              <a:rPr lang="en-GB" dirty="0"/>
            </a:br>
            <a:r>
              <a:rPr lang="en-GB" dirty="0"/>
              <a:t>Analysis in the surroundings of Barcelona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6060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t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74" y="2639126"/>
            <a:ext cx="3537211" cy="2421641"/>
          </a:xfrm>
          <a:prstGeom prst="rect">
            <a:avLst/>
          </a:prstGeom>
        </p:spPr>
      </p:pic>
      <p:pic>
        <p:nvPicPr>
          <p:cNvPr id="25" name="Imatg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75" y="2639126"/>
            <a:ext cx="3537211" cy="2421641"/>
          </a:xfrm>
          <a:prstGeom prst="rect">
            <a:avLst/>
          </a:prstGeom>
        </p:spPr>
      </p:pic>
      <p:pic>
        <p:nvPicPr>
          <p:cNvPr id="24" name="Imatg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76" y="2637678"/>
            <a:ext cx="3537211" cy="2421641"/>
          </a:xfrm>
          <a:prstGeom prst="rect">
            <a:avLst/>
          </a:prstGeom>
        </p:spPr>
      </p:pic>
      <p:pic>
        <p:nvPicPr>
          <p:cNvPr id="28" name="Imatge 27" descr="Retallat de pantalla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14" y="3734434"/>
            <a:ext cx="491442" cy="409535"/>
          </a:xfrm>
          <a:prstGeom prst="rect">
            <a:avLst/>
          </a:prstGeom>
        </p:spPr>
      </p:pic>
      <p:pic>
        <p:nvPicPr>
          <p:cNvPr id="27" name="Imatg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44" y="2774661"/>
            <a:ext cx="2601666" cy="1944277"/>
          </a:xfrm>
          <a:prstGeom prst="rect">
            <a:avLst/>
          </a:prstGeom>
        </p:spPr>
      </p:pic>
      <p:sp>
        <p:nvSpPr>
          <p:cNvPr id="21550" name="Contenidor de contingut 2154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 smtClean="0"/>
              <a:t>Convection </a:t>
            </a:r>
            <a:r>
              <a:rPr lang="en-GB" noProof="0" dirty="0"/>
              <a:t>– diffusion – reaction </a:t>
            </a:r>
            <a:r>
              <a:rPr lang="en-GB" noProof="0" dirty="0" smtClean="0"/>
              <a:t>equation</a:t>
            </a:r>
          </a:p>
          <a:p>
            <a:endParaRPr lang="en-GB" dirty="0"/>
          </a:p>
          <a:p>
            <a:endParaRPr lang="en-GB" noProof="0" dirty="0" smtClean="0"/>
          </a:p>
          <a:p>
            <a:endParaRPr lang="en-GB" dirty="0"/>
          </a:p>
          <a:p>
            <a:endParaRPr lang="en-GB" noProof="0" dirty="0" smtClean="0"/>
          </a:p>
          <a:p>
            <a:endParaRPr lang="en-GB" dirty="0"/>
          </a:p>
          <a:p>
            <a:endParaRPr lang="en-GB" noProof="0" dirty="0" smtClean="0"/>
          </a:p>
          <a:p>
            <a:endParaRPr lang="en-GB" dirty="0"/>
          </a:p>
          <a:p>
            <a:endParaRPr lang="en-GB" noProof="0" dirty="0" smtClean="0"/>
          </a:p>
          <a:p>
            <a:endParaRPr lang="en-GB" dirty="0"/>
          </a:p>
          <a:p>
            <a:endParaRPr lang="en-GB" noProof="0" dirty="0" smtClean="0"/>
          </a:p>
          <a:p>
            <a:endParaRPr lang="en-GB" dirty="0"/>
          </a:p>
          <a:p>
            <a:r>
              <a:rPr lang="en-GB" sz="1800" noProof="0" dirty="0" smtClean="0">
                <a:solidFill>
                  <a:srgbClr val="FF0000"/>
                </a:solidFill>
              </a:rPr>
              <a:t>A. Oliver </a:t>
            </a:r>
            <a:r>
              <a:rPr lang="en-GB" sz="1800" i="1" noProof="0" dirty="0" smtClean="0">
                <a:solidFill>
                  <a:srgbClr val="FF0000"/>
                </a:solidFill>
              </a:rPr>
              <a:t>et al</a:t>
            </a:r>
            <a:r>
              <a:rPr lang="en-GB" sz="1800" noProof="0" dirty="0" smtClean="0">
                <a:solidFill>
                  <a:srgbClr val="FF0000"/>
                </a:solidFill>
              </a:rPr>
              <a:t>. </a:t>
            </a:r>
            <a:r>
              <a:rPr lang="en-GB" sz="1800" dirty="0" smtClean="0">
                <a:solidFill>
                  <a:srgbClr val="FF0000"/>
                </a:solidFill>
              </a:rPr>
              <a:t>Adaptive Finite </a:t>
            </a:r>
            <a:r>
              <a:rPr lang="en-GB" sz="1800" dirty="0">
                <a:solidFill>
                  <a:srgbClr val="FF0000"/>
                </a:solidFill>
              </a:rPr>
              <a:t>Element Simulation of Stack Pollutant Emissions over Complex Terrains</a:t>
            </a:r>
            <a:r>
              <a:rPr lang="en-GB" sz="1800" dirty="0" smtClean="0">
                <a:solidFill>
                  <a:srgbClr val="FF0000"/>
                </a:solidFill>
              </a:rPr>
              <a:t>. </a:t>
            </a:r>
            <a:r>
              <a:rPr lang="en-GB" sz="1800" i="1" dirty="0" smtClean="0">
                <a:solidFill>
                  <a:srgbClr val="FF0000"/>
                </a:solidFill>
              </a:rPr>
              <a:t>Energy</a:t>
            </a:r>
            <a:r>
              <a:rPr lang="en-GB" sz="1800" dirty="0" smtClean="0">
                <a:solidFill>
                  <a:srgbClr val="FF0000"/>
                </a:solidFill>
              </a:rPr>
              <a:t> 2013.</a:t>
            </a:r>
            <a:endParaRPr lang="en-GB" sz="1800" noProof="0" dirty="0">
              <a:solidFill>
                <a:srgbClr val="FF0000"/>
              </a:solidFill>
            </a:endParaRPr>
          </a:p>
        </p:txBody>
      </p:sp>
      <p:sp>
        <p:nvSpPr>
          <p:cNvPr id="215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Adaptive finite element method</a:t>
            </a:r>
            <a:endParaRPr lang="en-GB" noProof="0" dirty="0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ftr" idx="3"/>
          </p:nvPr>
        </p:nvSpPr>
        <p:spPr bwMode="auto">
          <a:xfrm>
            <a:off x="0" y="6565641"/>
            <a:ext cx="9144000" cy="292359"/>
          </a:xfrm>
          <a:prstGeom prst="rect">
            <a:avLst/>
          </a:prstGeom>
          <a:solidFill>
            <a:srgbClr val="FFCC66"/>
          </a:solidFill>
          <a:ln w="9525" cmpd="sng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/>
              <a:pPr>
                <a:defRPr/>
              </a:pPr>
              <a:t>10</a:t>
            </a:fld>
            <a:endParaRPr lang="en-GB" dirty="0"/>
          </a:p>
        </p:txBody>
      </p:sp>
      <p:cxnSp>
        <p:nvCxnSpPr>
          <p:cNvPr id="19" name="Connector recte 18"/>
          <p:cNvCxnSpPr/>
          <p:nvPr/>
        </p:nvCxnSpPr>
        <p:spPr bwMode="auto">
          <a:xfrm>
            <a:off x="0" y="6548400"/>
            <a:ext cx="9144000" cy="0"/>
          </a:xfrm>
          <a:prstGeom prst="line">
            <a:avLst/>
          </a:prstGeom>
          <a:solidFill>
            <a:srgbClr val="00B8FF"/>
          </a:solidFill>
          <a:ln w="36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Imatge 1" descr="Retallat de pantalla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912768" cy="1257400"/>
          </a:xfrm>
          <a:prstGeom prst="rect">
            <a:avLst/>
          </a:prstGeom>
        </p:spPr>
      </p:pic>
      <p:pic>
        <p:nvPicPr>
          <p:cNvPr id="17" name="Imatge 16" descr="Retallat de pantalla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48" y="5190456"/>
            <a:ext cx="2965713" cy="399871"/>
          </a:xfrm>
          <a:prstGeom prst="rect">
            <a:avLst/>
          </a:prstGeom>
        </p:spPr>
      </p:pic>
      <p:pic>
        <p:nvPicPr>
          <p:cNvPr id="20" name="Imatge 19" descr="Retallat de pantalla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48" y="3147537"/>
            <a:ext cx="2979993" cy="466516"/>
          </a:xfrm>
          <a:prstGeom prst="rect">
            <a:avLst/>
          </a:prstGeom>
        </p:spPr>
      </p:pic>
      <p:pic>
        <p:nvPicPr>
          <p:cNvPr id="21" name="Imatge 20" descr="Retallat de pantalla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48" y="4528524"/>
            <a:ext cx="3370344" cy="380829"/>
          </a:xfrm>
          <a:prstGeom prst="rect">
            <a:avLst/>
          </a:prstGeom>
        </p:spPr>
      </p:pic>
      <p:pic>
        <p:nvPicPr>
          <p:cNvPr id="22" name="Imatge 21" descr="Retallat de pantalla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48" y="3895155"/>
            <a:ext cx="3208491" cy="352267"/>
          </a:xfrm>
          <a:prstGeom prst="rect">
            <a:avLst/>
          </a:prstGeom>
        </p:spPr>
      </p:pic>
      <p:pic>
        <p:nvPicPr>
          <p:cNvPr id="29" name="Imatge 28" descr="Retallat de pantalla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715" y="3689897"/>
            <a:ext cx="770301" cy="45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tge 29" descr="Retallat de pantalla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908" y="2774661"/>
            <a:ext cx="901366" cy="472717"/>
          </a:xfrm>
          <a:prstGeom prst="rect">
            <a:avLst/>
          </a:prstGeom>
        </p:spPr>
      </p:pic>
      <p:pic>
        <p:nvPicPr>
          <p:cNvPr id="31" name="Imatge 30" descr="Retallat de pantalla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35" y="3708676"/>
            <a:ext cx="392213" cy="3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9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noProof="0" dirty="0" smtClean="0"/>
          </a:p>
          <a:p>
            <a:endParaRPr lang="en-GB" dirty="0" smtClean="0"/>
          </a:p>
          <a:p>
            <a:r>
              <a:rPr lang="en-GB" dirty="0" smtClean="0"/>
              <a:t>Interpolate Wind field from WRF-ARW </a:t>
            </a:r>
            <a:endParaRPr lang="en-GB" dirty="0"/>
          </a:p>
          <a:p>
            <a:endParaRPr lang="en-GB" dirty="0"/>
          </a:p>
          <a:p>
            <a:endParaRPr lang="en-GB" noProof="0" dirty="0" smtClean="0"/>
          </a:p>
          <a:p>
            <a:r>
              <a:rPr lang="en-GB" noProof="0" dirty="0" smtClean="0"/>
              <a:t>Mass-consistent </a:t>
            </a:r>
            <a:r>
              <a:rPr lang="en-GB" noProof="0" dirty="0"/>
              <a:t>model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153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Wind field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ftr" idx="3"/>
          </p:nvPr>
        </p:nvSpPr>
        <p:spPr bwMode="auto">
          <a:xfrm>
            <a:off x="0" y="6565641"/>
            <a:ext cx="9144000" cy="292359"/>
          </a:xfrm>
          <a:prstGeom prst="rect">
            <a:avLst/>
          </a:prstGeom>
          <a:solidFill>
            <a:srgbClr val="FFCC66"/>
          </a:solidFill>
          <a:ln w="9525" cmpd="sng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/>
              <a:pPr>
                <a:defRPr/>
              </a:pPr>
              <a:t>11</a:t>
            </a:fld>
            <a:endParaRPr lang="en-GB" dirty="0"/>
          </a:p>
        </p:txBody>
      </p:sp>
      <p:cxnSp>
        <p:nvCxnSpPr>
          <p:cNvPr id="15" name="Connector recte 14"/>
          <p:cNvCxnSpPr/>
          <p:nvPr/>
        </p:nvCxnSpPr>
        <p:spPr bwMode="auto">
          <a:xfrm>
            <a:off x="0" y="6548400"/>
            <a:ext cx="9144000" cy="0"/>
          </a:xfrm>
          <a:prstGeom prst="line">
            <a:avLst/>
          </a:prstGeom>
          <a:solidFill>
            <a:srgbClr val="00B8FF"/>
          </a:solidFill>
          <a:ln w="36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Imatge 2" descr="Retallat de pantall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823569"/>
            <a:ext cx="2566530" cy="334197"/>
          </a:xfrm>
          <a:prstGeom prst="rect">
            <a:avLst/>
          </a:prstGeom>
        </p:spPr>
      </p:pic>
      <p:pic>
        <p:nvPicPr>
          <p:cNvPr id="4" name="Imatge 3" descr="Retallat de pantall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13" y="4206637"/>
            <a:ext cx="2566530" cy="360626"/>
          </a:xfrm>
          <a:prstGeom prst="rect">
            <a:avLst/>
          </a:prstGeom>
        </p:spPr>
      </p:pic>
      <p:pic>
        <p:nvPicPr>
          <p:cNvPr id="8" name="Imat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015" y="3328090"/>
            <a:ext cx="2566530" cy="1757094"/>
          </a:xfrm>
          <a:prstGeom prst="rect">
            <a:avLst/>
          </a:prstGeom>
        </p:spPr>
      </p:pic>
      <p:pic>
        <p:nvPicPr>
          <p:cNvPr id="9" name="Imatge 8" descr="Retallat de pantalla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224429"/>
            <a:ext cx="251911" cy="212683"/>
          </a:xfrm>
          <a:prstGeom prst="rect">
            <a:avLst/>
          </a:prstGeom>
        </p:spPr>
      </p:pic>
      <p:cxnSp>
        <p:nvCxnSpPr>
          <p:cNvPr id="10" name="Connector recte 12"/>
          <p:cNvCxnSpPr/>
          <p:nvPr/>
        </p:nvCxnSpPr>
        <p:spPr bwMode="auto">
          <a:xfrm>
            <a:off x="0" y="6542235"/>
            <a:ext cx="9144000" cy="0"/>
          </a:xfrm>
          <a:prstGeom prst="line">
            <a:avLst/>
          </a:prstGeom>
          <a:solidFill>
            <a:srgbClr val="00B8FF"/>
          </a:solidFill>
          <a:ln w="36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7503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ontingut 1"/>
          <p:cNvSpPr>
            <a:spLocks noGrp="1"/>
          </p:cNvSpPr>
          <p:nvPr>
            <p:ph idx="1"/>
          </p:nvPr>
        </p:nvSpPr>
        <p:spPr>
          <a:xfrm>
            <a:off x="0" y="908050"/>
            <a:ext cx="9090626" cy="5605463"/>
          </a:xfrm>
        </p:spPr>
        <p:txBody>
          <a:bodyPr/>
          <a:lstStyle/>
          <a:p>
            <a:r>
              <a:rPr lang="en-GB" noProof="0" dirty="0"/>
              <a:t>Briggs  equations</a:t>
            </a:r>
          </a:p>
          <a:p>
            <a:pPr lvl="1"/>
            <a:endParaRPr lang="en-GB" noProof="0" dirty="0"/>
          </a:p>
          <a:p>
            <a:pPr lvl="1"/>
            <a:endParaRPr lang="en-GB" noProof="0" dirty="0"/>
          </a:p>
          <a:p>
            <a:pPr lvl="2"/>
            <a:r>
              <a:rPr lang="en-GB" noProof="0" dirty="0"/>
              <a:t>Buoyancy                                        Momentum</a:t>
            </a:r>
          </a:p>
        </p:txBody>
      </p:sp>
      <p:sp>
        <p:nvSpPr>
          <p:cNvPr id="3" name="Contenidor de peu de pàgina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/>
              <a:pPr>
                <a:defRPr/>
              </a:pPr>
              <a:t>12</a:t>
            </a:fld>
            <a:endParaRPr lang="en-GB" dirty="0"/>
          </a:p>
        </p:txBody>
      </p:sp>
      <p:sp>
        <p:nvSpPr>
          <p:cNvPr id="5" name="Títo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Plume rise</a:t>
            </a:r>
          </a:p>
        </p:txBody>
      </p:sp>
      <p:pic>
        <p:nvPicPr>
          <p:cNvPr id="6" name="Contenidor de contingut 6" descr="Retallat de pantalla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8072" y="2830483"/>
            <a:ext cx="4429376" cy="344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idor de contingut 8" descr="Retallat de pantalla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9" y="2830483"/>
            <a:ext cx="4728370" cy="346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85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9" name="Contenidor de contingut 246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noProof="0" dirty="0"/>
          </a:p>
          <a:p>
            <a:pPr lvl="1"/>
            <a:r>
              <a:rPr lang="en-GB" noProof="0" dirty="0"/>
              <a:t>Temporal discretization: Crank-Nicolson</a:t>
            </a:r>
          </a:p>
          <a:p>
            <a:pPr lvl="1"/>
            <a:endParaRPr lang="en-GB" noProof="0" dirty="0"/>
          </a:p>
          <a:p>
            <a:endParaRPr lang="en-GB" noProof="0" dirty="0"/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Spatial discretization: Least Squares FEM</a:t>
            </a:r>
          </a:p>
          <a:p>
            <a:pPr lvl="1"/>
            <a:endParaRPr lang="en-GB" noProof="0" dirty="0"/>
          </a:p>
          <a:p>
            <a:endParaRPr lang="en-GB" noProof="0" dirty="0"/>
          </a:p>
          <a:p>
            <a:pPr lvl="1"/>
            <a:endParaRPr lang="en-GB" noProof="0" dirty="0"/>
          </a:p>
          <a:p>
            <a:pPr lvl="1"/>
            <a:endParaRPr lang="en-GB" noProof="0" dirty="0"/>
          </a:p>
          <a:p>
            <a:pPr lvl="1"/>
            <a:endParaRPr lang="en-GB" noProof="0" dirty="0" smtClean="0"/>
          </a:p>
          <a:p>
            <a:pPr lvl="1"/>
            <a:r>
              <a:rPr lang="en-GB" noProof="0" dirty="0" smtClean="0"/>
              <a:t>System </a:t>
            </a:r>
            <a:r>
              <a:rPr lang="en-GB" noProof="0" dirty="0"/>
              <a:t>solver: Conjugate gradient preconditioned with an Incomplete Cholesky Factorization</a:t>
            </a:r>
          </a:p>
        </p:txBody>
      </p:sp>
      <p:sp>
        <p:nvSpPr>
          <p:cNvPr id="245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FEM discretization</a:t>
            </a:r>
            <a:endParaRPr lang="en-GB" noProof="0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idx="3"/>
          </p:nvPr>
        </p:nvSpPr>
        <p:spPr bwMode="auto">
          <a:xfrm>
            <a:off x="0" y="6565641"/>
            <a:ext cx="9144000" cy="292359"/>
          </a:xfrm>
          <a:prstGeom prst="rect">
            <a:avLst/>
          </a:prstGeom>
          <a:solidFill>
            <a:srgbClr val="FFCC66"/>
          </a:solidFill>
          <a:ln w="9525" cmpd="sng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/>
              <a:pPr>
                <a:defRPr/>
              </a:pPr>
              <a:t>13</a:t>
            </a:fld>
            <a:endParaRPr lang="en-GB" dirty="0"/>
          </a:p>
        </p:txBody>
      </p:sp>
      <p:cxnSp>
        <p:nvCxnSpPr>
          <p:cNvPr id="8" name="Connector recte 7"/>
          <p:cNvCxnSpPr/>
          <p:nvPr/>
        </p:nvCxnSpPr>
        <p:spPr bwMode="auto">
          <a:xfrm>
            <a:off x="0" y="6548400"/>
            <a:ext cx="9144000" cy="0"/>
          </a:xfrm>
          <a:prstGeom prst="line">
            <a:avLst/>
          </a:prstGeom>
          <a:solidFill>
            <a:srgbClr val="00B8FF"/>
          </a:solidFill>
          <a:ln w="36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Imatge 1" descr="Retallat de pantalla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" y="1853755"/>
            <a:ext cx="2766175" cy="661814"/>
          </a:xfrm>
          <a:prstGeom prst="rect">
            <a:avLst/>
          </a:prstGeom>
        </p:spPr>
      </p:pic>
      <p:pic>
        <p:nvPicPr>
          <p:cNvPr id="4" name="Imatge 3" descr="Retallat de pantalla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73" y="2191264"/>
            <a:ext cx="2955438" cy="526587"/>
          </a:xfrm>
          <a:prstGeom prst="rect">
            <a:avLst/>
          </a:prstGeom>
        </p:spPr>
      </p:pic>
      <p:pic>
        <p:nvPicPr>
          <p:cNvPr id="5" name="Imatge 4" descr="Retallat de pantalla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16" y="1827037"/>
            <a:ext cx="1853952" cy="314750"/>
          </a:xfrm>
          <a:prstGeom prst="rect">
            <a:avLst/>
          </a:prstGeom>
        </p:spPr>
      </p:pic>
      <p:pic>
        <p:nvPicPr>
          <p:cNvPr id="6" name="Imatge 5" descr="Retallat de pantalla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700808"/>
            <a:ext cx="2915816" cy="832318"/>
          </a:xfrm>
          <a:prstGeom prst="rect">
            <a:avLst/>
          </a:prstGeom>
        </p:spPr>
      </p:pic>
      <p:pic>
        <p:nvPicPr>
          <p:cNvPr id="9" name="Imatge 8" descr="Retallat de pantalla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28" y="3573016"/>
            <a:ext cx="6121727" cy="700770"/>
          </a:xfrm>
          <a:prstGeom prst="rect">
            <a:avLst/>
          </a:prstGeom>
        </p:spPr>
      </p:pic>
      <p:pic>
        <p:nvPicPr>
          <p:cNvPr id="10" name="Imatge 9" descr="Retallat de pantalla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446" y="4365749"/>
            <a:ext cx="1965107" cy="64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peu de pàgina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/>
              <a:pPr>
                <a:defRPr/>
              </a:pPr>
              <a:t>14</a:t>
            </a:fld>
            <a:endParaRPr lang="en-GB" dirty="0"/>
          </a:p>
        </p:txBody>
      </p:sp>
      <p:sp>
        <p:nvSpPr>
          <p:cNvPr id="6" name="Contenidor de contingut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Mesh adaptation</a:t>
            </a:r>
          </a:p>
          <a:p>
            <a:pPr lvl="1"/>
            <a:endParaRPr lang="en-GB" dirty="0" smtClean="0"/>
          </a:p>
          <a:p>
            <a:pPr lvl="1"/>
            <a:r>
              <a:rPr lang="en-GB" noProof="0" dirty="0" smtClean="0"/>
              <a:t>Mesh </a:t>
            </a:r>
            <a:r>
              <a:rPr lang="en-GB" noProof="0" dirty="0"/>
              <a:t>is only adapted to topography and plume </a:t>
            </a:r>
            <a:r>
              <a:rPr lang="en-GB" noProof="0" dirty="0" smtClean="0"/>
              <a:t>rise</a:t>
            </a:r>
          </a:p>
          <a:p>
            <a:pPr lvl="1"/>
            <a:r>
              <a:rPr lang="en-GB" dirty="0" smtClean="0"/>
              <a:t>Necessity to adapt to the solution</a:t>
            </a:r>
            <a:endParaRPr lang="en-GB" noProof="0" dirty="0"/>
          </a:p>
          <a:p>
            <a:pPr lvl="1"/>
            <a:r>
              <a:rPr lang="en-GB" noProof="0" dirty="0" smtClean="0"/>
              <a:t>Error indicator using log (wide range of solutions)</a:t>
            </a:r>
            <a:endParaRPr lang="en-GB" noProof="0" dirty="0"/>
          </a:p>
          <a:p>
            <a:endParaRPr lang="en-GB" dirty="0"/>
          </a:p>
          <a:p>
            <a:endParaRPr lang="en-GB" noProof="0" dirty="0"/>
          </a:p>
          <a:p>
            <a:endParaRPr lang="en-GB" noProof="0" dirty="0"/>
          </a:p>
          <a:p>
            <a:r>
              <a:rPr lang="en-GB" dirty="0"/>
              <a:t>Mesh </a:t>
            </a:r>
            <a:r>
              <a:rPr lang="en-GB" dirty="0" smtClean="0"/>
              <a:t>refinement fixing a minimum </a:t>
            </a:r>
            <a:r>
              <a:rPr lang="en-GB" dirty="0" smtClean="0"/>
              <a:t>size</a:t>
            </a:r>
          </a:p>
          <a:p>
            <a:endParaRPr lang="en-GB" noProof="0" dirty="0"/>
          </a:p>
          <a:p>
            <a:endParaRPr lang="en-GB" dirty="0" smtClean="0"/>
          </a:p>
          <a:p>
            <a:endParaRPr lang="en-GB" noProof="0" dirty="0"/>
          </a:p>
          <a:p>
            <a:r>
              <a:rPr lang="en-US" sz="1800" dirty="0">
                <a:solidFill>
                  <a:srgbClr val="FF0000"/>
                </a:solidFill>
              </a:rPr>
              <a:t>L. Monforte and A. Pérez-</a:t>
            </a:r>
            <a:r>
              <a:rPr lang="en-US" sz="1800" dirty="0" err="1">
                <a:solidFill>
                  <a:srgbClr val="FF0000"/>
                </a:solidFill>
              </a:rPr>
              <a:t>Foguet</a:t>
            </a:r>
            <a:r>
              <a:rPr lang="en-US" sz="1800" dirty="0">
                <a:solidFill>
                  <a:srgbClr val="FF0000"/>
                </a:solidFill>
              </a:rPr>
              <a:t>. A </a:t>
            </a:r>
            <a:r>
              <a:rPr lang="en-US" sz="1800" dirty="0" err="1">
                <a:solidFill>
                  <a:srgbClr val="FF0000"/>
                </a:solidFill>
              </a:rPr>
              <a:t>multimesh</a:t>
            </a:r>
            <a:r>
              <a:rPr lang="en-US" sz="1800" dirty="0">
                <a:solidFill>
                  <a:srgbClr val="FF0000"/>
                </a:solidFill>
              </a:rPr>
              <a:t> adaptive scheme for air quality modeling with </a:t>
            </a:r>
            <a:r>
              <a:rPr lang="en-US" sz="1800" dirty="0" smtClean="0">
                <a:solidFill>
                  <a:srgbClr val="FF0000"/>
                </a:solidFill>
              </a:rPr>
              <a:t>the </a:t>
            </a:r>
            <a:r>
              <a:rPr lang="en-GB" sz="1800" dirty="0" smtClean="0">
                <a:solidFill>
                  <a:srgbClr val="FF0000"/>
                </a:solidFill>
              </a:rPr>
              <a:t>finite </a:t>
            </a:r>
            <a:r>
              <a:rPr lang="en-GB" sz="1800" dirty="0">
                <a:solidFill>
                  <a:srgbClr val="FF0000"/>
                </a:solidFill>
              </a:rPr>
              <a:t>element method. </a:t>
            </a:r>
            <a:r>
              <a:rPr lang="en-GB" sz="1800" i="1" dirty="0">
                <a:solidFill>
                  <a:srgbClr val="FF0000"/>
                </a:solidFill>
              </a:rPr>
              <a:t>Int. J. </a:t>
            </a:r>
            <a:r>
              <a:rPr lang="en-GB" sz="1800" i="1" dirty="0" err="1">
                <a:solidFill>
                  <a:srgbClr val="FF0000"/>
                </a:solidFill>
              </a:rPr>
              <a:t>Numer</a:t>
            </a:r>
            <a:r>
              <a:rPr lang="en-GB" sz="1800" i="1" dirty="0">
                <a:solidFill>
                  <a:srgbClr val="FF0000"/>
                </a:solidFill>
              </a:rPr>
              <a:t>. Meth. </a:t>
            </a:r>
            <a:r>
              <a:rPr lang="en-GB" sz="1800" i="1" dirty="0" smtClean="0">
                <a:solidFill>
                  <a:srgbClr val="FF0000"/>
                </a:solidFill>
              </a:rPr>
              <a:t>Fluids</a:t>
            </a:r>
            <a:r>
              <a:rPr lang="en-GB" sz="1800" dirty="0" smtClean="0">
                <a:solidFill>
                  <a:srgbClr val="FF0000"/>
                </a:solidFill>
              </a:rPr>
              <a:t> 2014</a:t>
            </a:r>
            <a:endParaRPr lang="en-GB" sz="1800" noProof="0" dirty="0">
              <a:solidFill>
                <a:srgbClr val="FF0000"/>
              </a:solidFill>
            </a:endParaRPr>
          </a:p>
        </p:txBody>
      </p:sp>
      <p:sp>
        <p:nvSpPr>
          <p:cNvPr id="5" name="Títo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Adaptivity</a:t>
            </a:r>
            <a:endParaRPr lang="en-GB" noProof="0" dirty="0"/>
          </a:p>
        </p:txBody>
      </p:sp>
      <p:pic>
        <p:nvPicPr>
          <p:cNvPr id="7" name="Imatge 6" descr="Retallat de pantalla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852936"/>
            <a:ext cx="3772269" cy="1122355"/>
          </a:xfrm>
          <a:prstGeom prst="rect">
            <a:avLst/>
          </a:prstGeom>
        </p:spPr>
      </p:pic>
      <p:pic>
        <p:nvPicPr>
          <p:cNvPr id="8" name="Imatge 7" descr="Retallat de pantalla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54" y="4551830"/>
            <a:ext cx="3923928" cy="13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9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ontingut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 noProof="0" dirty="0" smtClean="0"/>
          </a:p>
          <a:p>
            <a:r>
              <a:rPr lang="en-GB" noProof="0" dirty="0" smtClean="0"/>
              <a:t>Barcelona surroundings</a:t>
            </a:r>
            <a:endParaRPr lang="en-GB" noProof="0" dirty="0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/>
              <a:pPr>
                <a:defRPr/>
              </a:pPr>
              <a:t>15</a:t>
            </a:fld>
            <a:endParaRPr lang="en-GB" dirty="0"/>
          </a:p>
        </p:txBody>
      </p:sp>
      <p:sp>
        <p:nvSpPr>
          <p:cNvPr id="4" name="Títo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Application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0468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peu de pàgina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/>
              <a:pPr>
                <a:defRPr/>
              </a:pPr>
              <a:t>16</a:t>
            </a:fld>
            <a:endParaRPr lang="en-GB" dirty="0"/>
          </a:p>
        </p:txBody>
      </p:sp>
      <p:sp>
        <p:nvSpPr>
          <p:cNvPr id="6" name="Contenidor de contingut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Barcelona </a:t>
            </a:r>
            <a:r>
              <a:rPr lang="en-GB" noProof="0" dirty="0" smtClean="0"/>
              <a:t>surroundings</a:t>
            </a:r>
            <a:endParaRPr lang="en-US" noProof="0" dirty="0" smtClean="0"/>
          </a:p>
          <a:p>
            <a:r>
              <a:rPr lang="en-US" dirty="0" smtClean="0"/>
              <a:t>CMAQ nested domains</a:t>
            </a:r>
            <a:endParaRPr lang="en-US" noProof="0" dirty="0"/>
          </a:p>
        </p:txBody>
      </p:sp>
      <p:sp>
        <p:nvSpPr>
          <p:cNvPr id="5" name="Títo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Results</a:t>
            </a:r>
            <a:endParaRPr lang="en-US" noProof="0" dirty="0"/>
          </a:p>
        </p:txBody>
      </p:sp>
      <p:pic>
        <p:nvPicPr>
          <p:cNvPr id="2" name="Picture 1" descr="dominis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563" y="1772816"/>
            <a:ext cx="5296611" cy="45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9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Content Placeholder 3" descr="zoom_emitter.t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5736" y="1762847"/>
            <a:ext cx="4741599" cy="4750666"/>
          </a:xfrm>
        </p:spPr>
      </p:pic>
      <p:sp>
        <p:nvSpPr>
          <p:cNvPr id="6" name="Contenidor de contingut 5"/>
          <p:cNvSpPr txBox="1">
            <a:spLocks/>
          </p:cNvSpPr>
          <p:nvPr/>
        </p:nvSpPr>
        <p:spPr bwMode="auto">
          <a:xfrm>
            <a:off x="0" y="908050"/>
            <a:ext cx="9144000" cy="56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0" bIns="0" numCol="1" anchor="t" anchorCtr="0" compatLnSpc="1">
            <a:prstTxWarp prst="textNoShape">
              <a:avLst/>
            </a:prstTxWarp>
          </a:bodyPr>
          <a:lstStyle>
            <a:lvl1pPr marL="338138" indent="-338138" algn="l" defTabSz="449263" rtl="0" eaLnBrk="0" fontAlgn="base" hangingPunct="0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Wingdings" pitchFamily="2" charset="2"/>
              <a:buChar char="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8188" indent="-280988" algn="l" defTabSz="449263" rtl="0" eaLnBrk="0" fontAlgn="base" hangingPunct="0">
              <a:lnSpc>
                <a:spcPct val="93000"/>
              </a:lnSpc>
              <a:spcBef>
                <a:spcPts val="525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ts val="4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kern="0" dirty="0" smtClean="0"/>
              <a:t>Zoom of </a:t>
            </a:r>
            <a:r>
              <a:rPr lang="ca-ES" kern="0" dirty="0" err="1" smtClean="0"/>
              <a:t>the</a:t>
            </a:r>
            <a:r>
              <a:rPr lang="ca-ES" kern="0" dirty="0"/>
              <a:t> </a:t>
            </a:r>
            <a:r>
              <a:rPr lang="ca-ES" kern="0" dirty="0" err="1" smtClean="0"/>
              <a:t>nested</a:t>
            </a:r>
            <a:r>
              <a:rPr lang="ca-ES" kern="0" dirty="0" smtClean="0"/>
              <a:t> </a:t>
            </a:r>
            <a:r>
              <a:rPr lang="ca-ES" kern="0" dirty="0" err="1" smtClean="0"/>
              <a:t>domain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6755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Day: 2/12/2013</a:t>
            </a:r>
          </a:p>
          <a:p>
            <a:pPr lvl="1"/>
            <a:r>
              <a:rPr lang="en-GB" dirty="0" smtClean="0"/>
              <a:t>High concentration levels</a:t>
            </a:r>
          </a:p>
          <a:p>
            <a:endParaRPr lang="en-GB" dirty="0" smtClean="0"/>
          </a:p>
          <a:p>
            <a:r>
              <a:rPr lang="en-GB" dirty="0" smtClean="0"/>
              <a:t>Simulation 48h (24h spin up)</a:t>
            </a:r>
          </a:p>
          <a:p>
            <a:endParaRPr lang="en-GB" dirty="0"/>
          </a:p>
          <a:p>
            <a:r>
              <a:rPr lang="en-GB" dirty="0" smtClean="0"/>
              <a:t>CMAQ grid resolution 1km, 32 layers</a:t>
            </a:r>
          </a:p>
          <a:p>
            <a:endParaRPr lang="en-GB" dirty="0"/>
          </a:p>
          <a:p>
            <a:r>
              <a:rPr lang="en-GB" dirty="0" smtClean="0"/>
              <a:t>FEM domain 20x20km, resolution from 1km to ~1m</a:t>
            </a:r>
            <a:endParaRPr lang="en-GB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38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52576E"/>
              </a:clrFrom>
              <a:clrTo>
                <a:srgbClr val="52576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417"/>
            <a:ext cx="9144000" cy="4284728"/>
          </a:xfr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FEM Mesh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77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peu de pàgina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/>
              <a:pPr>
                <a:defRPr/>
              </a:pPr>
              <a:t>2</a:t>
            </a:fld>
            <a:endParaRPr lang="en-GB" dirty="0"/>
          </a:p>
        </p:txBody>
      </p:sp>
      <p:sp>
        <p:nvSpPr>
          <p:cNvPr id="6" name="Contenidor de contingut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 smtClean="0"/>
              <a:t>To </a:t>
            </a:r>
            <a:r>
              <a:rPr lang="en-GB" dirty="0"/>
              <a:t>Improve the prediction at fine scales</a:t>
            </a:r>
            <a:r>
              <a:rPr lang="en-GB" noProof="0" dirty="0"/>
              <a:t>:</a:t>
            </a:r>
          </a:p>
          <a:p>
            <a:pPr lvl="1"/>
            <a:r>
              <a:rPr lang="en-GB" noProof="0" dirty="0"/>
              <a:t>Large emitters</a:t>
            </a:r>
          </a:p>
          <a:p>
            <a:pPr lvl="1"/>
            <a:r>
              <a:rPr lang="en-GB" dirty="0"/>
              <a:t>Near source transport and chemistry</a:t>
            </a:r>
          </a:p>
          <a:p>
            <a:endParaRPr lang="en-GB" noProof="0" dirty="0"/>
          </a:p>
          <a:p>
            <a:r>
              <a:rPr lang="en-GB" dirty="0"/>
              <a:t>Current approaches:</a:t>
            </a:r>
          </a:p>
          <a:p>
            <a:pPr lvl="1"/>
            <a:r>
              <a:rPr lang="en-GB" dirty="0"/>
              <a:t>Nested grid modelling</a:t>
            </a:r>
          </a:p>
          <a:p>
            <a:pPr lvl="1"/>
            <a:r>
              <a:rPr lang="en-GB" noProof="0" dirty="0"/>
              <a:t>Adaptive grid modelling</a:t>
            </a:r>
          </a:p>
          <a:p>
            <a:pPr lvl="1"/>
            <a:r>
              <a:rPr lang="en-GB" dirty="0"/>
              <a:t>Hybrid modelling</a:t>
            </a:r>
          </a:p>
          <a:p>
            <a:pPr lvl="1"/>
            <a:r>
              <a:rPr lang="en-GB" noProof="0" dirty="0"/>
              <a:t>Plume-in-grid </a:t>
            </a:r>
            <a:r>
              <a:rPr lang="en-GB" noProof="0" dirty="0" smtClean="0"/>
              <a:t>modelling</a:t>
            </a:r>
          </a:p>
          <a:p>
            <a:pPr lvl="1"/>
            <a:r>
              <a:rPr lang="en-GB" dirty="0" smtClean="0"/>
              <a:t>Statistical models</a:t>
            </a:r>
          </a:p>
          <a:p>
            <a:pPr lvl="1"/>
            <a:r>
              <a:rPr lang="en-GB" noProof="0" dirty="0" smtClean="0"/>
              <a:t>CFD</a:t>
            </a:r>
            <a:endParaRPr lang="en-GB" noProof="0" dirty="0"/>
          </a:p>
        </p:txBody>
      </p:sp>
      <p:sp>
        <p:nvSpPr>
          <p:cNvPr id="5" name="Títo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47608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417"/>
            <a:ext cx="9143999" cy="4284728"/>
          </a:xfr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FEM Mesh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309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Max. </a:t>
            </a:r>
            <a:r>
              <a:rPr lang="en-US" dirty="0" smtClean="0"/>
              <a:t>1h</a:t>
            </a:r>
            <a:r>
              <a:rPr lang="en-US" dirty="0" smtClean="0"/>
              <a:t> </a:t>
            </a:r>
            <a:r>
              <a:rPr lang="en-US" dirty="0"/>
              <a:t>levels</a:t>
            </a:r>
          </a:p>
        </p:txBody>
      </p:sp>
      <p:pic>
        <p:nvPicPr>
          <p:cNvPr id="9" name="Content Placeholder 8" descr="max_2013.png"/>
          <p:cNvPicPr>
            <a:picLocks noGrp="1" noChangeAspect="1"/>
          </p:cNvPicPr>
          <p:nvPr>
            <p:ph idx="1"/>
          </p:nvPr>
        </p:nvPicPr>
        <p:blipFill>
          <a:blip r:embed="rId3"/>
          <a:srcRect l="11804" t="97" r="183" b="-327"/>
          <a:stretch>
            <a:fillRect/>
          </a:stretch>
        </p:blipFill>
        <p:spPr>
          <a:xfrm>
            <a:off x="69049" y="1871907"/>
            <a:ext cx="4485329" cy="3931993"/>
          </a:xfrm>
        </p:spPr>
      </p:pic>
      <p:pic>
        <p:nvPicPr>
          <p:cNvPr id="10" name="Picture 9" descr="SO2_max1h_2013120200.t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8772" y="1957844"/>
            <a:ext cx="4749691" cy="3559387"/>
          </a:xfrm>
          <a:prstGeom prst="rect">
            <a:avLst/>
          </a:prstGeom>
        </p:spPr>
      </p:pic>
      <p:sp>
        <p:nvSpPr>
          <p:cNvPr id="6" name="Marcador de contenido 5"/>
          <p:cNvSpPr txBox="1">
            <a:spLocks/>
          </p:cNvSpPr>
          <p:nvPr/>
        </p:nvSpPr>
        <p:spPr bwMode="auto">
          <a:xfrm>
            <a:off x="0" y="908050"/>
            <a:ext cx="9144000" cy="56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0" bIns="0" numCol="1" anchor="t" anchorCtr="0" compatLnSpc="1">
            <a:prstTxWarp prst="textNoShape">
              <a:avLst/>
            </a:prstTxWarp>
          </a:bodyPr>
          <a:lstStyle>
            <a:lvl1pPr marL="338138" indent="-338138" algn="l" defTabSz="449263" rtl="0" eaLnBrk="0" fontAlgn="base" hangingPunct="0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Wingdings" pitchFamily="2" charset="2"/>
              <a:buChar char="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8188" indent="-280988" algn="l" defTabSz="449263" rtl="0" eaLnBrk="0" fontAlgn="base" hangingPunct="0">
              <a:lnSpc>
                <a:spcPct val="93000"/>
              </a:lnSpc>
              <a:spcBef>
                <a:spcPts val="525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ts val="4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kern="0" dirty="0" smtClean="0"/>
          </a:p>
          <a:p>
            <a:pPr marL="0" indent="0">
              <a:buNone/>
            </a:pPr>
            <a:r>
              <a:rPr lang="en-GB" kern="0" dirty="0" smtClean="0"/>
              <a:t>                    FEM                                               CMAQ</a:t>
            </a:r>
          </a:p>
        </p:txBody>
      </p:sp>
    </p:spTree>
    <p:extLst>
      <p:ext uri="{BB962C8B-B14F-4D97-AF65-F5344CB8AC3E}">
        <p14:creationId xmlns:p14="http://schemas.microsoft.com/office/powerpoint/2010/main" val="37908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estacions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0191" y="908050"/>
            <a:ext cx="5543617" cy="5605463"/>
          </a:xfrm>
        </p:spPr>
      </p:pic>
      <p:pic>
        <p:nvPicPr>
          <p:cNvPr id="4" name="Picture 3" descr="estacions_escollid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191" y="902115"/>
            <a:ext cx="5540148" cy="560953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stations</a:t>
            </a:r>
          </a:p>
        </p:txBody>
      </p:sp>
    </p:spTree>
    <p:extLst>
      <p:ext uri="{BB962C8B-B14F-4D97-AF65-F5344CB8AC3E}">
        <p14:creationId xmlns:p14="http://schemas.microsoft.com/office/powerpoint/2010/main" val="405790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2091396"/>
            <a:ext cx="6318946" cy="3554081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emitter station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6660232" y="2492896"/>
            <a:ext cx="1080120" cy="2016224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427984" y="2950840"/>
            <a:ext cx="1296144" cy="2134344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10" name="Picture 9" descr="estacio_alab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30" y="931430"/>
            <a:ext cx="2743200" cy="27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958154"/>
            <a:ext cx="3953073" cy="22234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emitter station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2699792" y="1268760"/>
            <a:ext cx="390525" cy="416747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4" name="Picture 3" descr="20h_alab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583" y="1584552"/>
            <a:ext cx="4614681" cy="4674042"/>
          </a:xfrm>
          <a:prstGeom prst="rect">
            <a:avLst/>
          </a:prstGeom>
        </p:spPr>
      </p:pic>
      <p:sp>
        <p:nvSpPr>
          <p:cNvPr id="10" name="Contenidor de contingut 5"/>
          <p:cNvSpPr txBox="1">
            <a:spLocks/>
          </p:cNvSpPr>
          <p:nvPr/>
        </p:nvSpPr>
        <p:spPr bwMode="auto">
          <a:xfrm>
            <a:off x="4430564" y="1115041"/>
            <a:ext cx="4692650" cy="538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0" bIns="0" numCol="1" anchor="t" anchorCtr="0" compatLnSpc="1">
            <a:prstTxWarp prst="textNoShape">
              <a:avLst/>
            </a:prstTxWarp>
          </a:bodyPr>
          <a:lstStyle>
            <a:lvl1pPr marL="338138" indent="-338138" algn="l" defTabSz="449263" rtl="0" eaLnBrk="0" fontAlgn="base" hangingPunct="0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Wingdings" pitchFamily="2" charset="2"/>
              <a:buChar char="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8188" indent="-280988" algn="l" defTabSz="449263" rtl="0" eaLnBrk="0" fontAlgn="base" hangingPunct="0">
              <a:lnSpc>
                <a:spcPct val="93000"/>
              </a:lnSpc>
              <a:spcBef>
                <a:spcPts val="525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ts val="4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kern="0" dirty="0"/>
              <a:t>Streamlines from the emitter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8995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idor de contingut 5"/>
          <p:cNvSpPr txBox="1">
            <a:spLocks/>
          </p:cNvSpPr>
          <p:nvPr/>
        </p:nvSpPr>
        <p:spPr bwMode="auto">
          <a:xfrm>
            <a:off x="0" y="908050"/>
            <a:ext cx="3765952" cy="560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0" bIns="0" numCol="1" anchor="t" anchorCtr="0" compatLnSpc="1">
            <a:prstTxWarp prst="textNoShape">
              <a:avLst/>
            </a:prstTxWarp>
          </a:bodyPr>
          <a:lstStyle>
            <a:lvl1pPr marL="338138" indent="-338138" algn="l" defTabSz="449263" rtl="0" eaLnBrk="0" fontAlgn="base" hangingPunct="0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Wingdings" pitchFamily="2" charset="2"/>
              <a:buChar char="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8188" indent="-280988" algn="l" defTabSz="449263" rtl="0" eaLnBrk="0" fontAlgn="base" hangingPunct="0">
              <a:lnSpc>
                <a:spcPct val="93000"/>
              </a:lnSpc>
              <a:spcBef>
                <a:spcPts val="525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ts val="4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0" dirty="0"/>
          </a:p>
          <a:p>
            <a:endParaRPr lang="en-GB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r>
              <a:rPr lang="en-GB" kern="0" dirty="0"/>
              <a:t>Hour description</a:t>
            </a:r>
            <a:r>
              <a:rPr lang="en-US" kern="0" dirty="0"/>
              <a:t/>
            </a:r>
            <a:br>
              <a:rPr lang="en-US" kern="0" dirty="0"/>
            </a:br>
            <a:r>
              <a:rPr lang="en-GB" kern="0" dirty="0"/>
              <a:t>of wind not enough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958154"/>
            <a:ext cx="3953073" cy="22234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emitter station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2915816" y="2156432"/>
            <a:ext cx="390525" cy="416747"/>
          </a:xfrm>
          <a:prstGeom prst="ellipse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4" name="Picture 3" descr="22h_alab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583" y="1588491"/>
            <a:ext cx="4614681" cy="4666163"/>
          </a:xfrm>
          <a:prstGeom prst="rect">
            <a:avLst/>
          </a:prstGeom>
        </p:spPr>
      </p:pic>
      <p:sp>
        <p:nvSpPr>
          <p:cNvPr id="13" name="Contenidor de contingut 5"/>
          <p:cNvSpPr txBox="1">
            <a:spLocks/>
          </p:cNvSpPr>
          <p:nvPr/>
        </p:nvSpPr>
        <p:spPr bwMode="auto">
          <a:xfrm>
            <a:off x="4432300" y="1115300"/>
            <a:ext cx="4692650" cy="538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0" bIns="0" numCol="1" anchor="t" anchorCtr="0" compatLnSpc="1">
            <a:prstTxWarp prst="textNoShape">
              <a:avLst/>
            </a:prstTxWarp>
          </a:bodyPr>
          <a:lstStyle>
            <a:lvl1pPr marL="338138" indent="-338138" algn="l" defTabSz="449263" rtl="0" eaLnBrk="0" fontAlgn="base" hangingPunct="0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Wingdings" pitchFamily="2" charset="2"/>
              <a:buChar char="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8188" indent="-280988" algn="l" defTabSz="449263" rtl="0" eaLnBrk="0" fontAlgn="base" hangingPunct="0">
              <a:lnSpc>
                <a:spcPct val="93000"/>
              </a:lnSpc>
              <a:spcBef>
                <a:spcPts val="525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ts val="4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ts val="40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ts val="35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kern="0" dirty="0"/>
              <a:t>Streamlines from the emitter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896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091396"/>
            <a:ext cx="6318946" cy="3554081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emitter station</a:t>
            </a:r>
          </a:p>
        </p:txBody>
      </p:sp>
      <p:pic>
        <p:nvPicPr>
          <p:cNvPr id="10" name="Picture 9" descr="estacio_alab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30" y="931430"/>
            <a:ext cx="2743200" cy="27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091396"/>
            <a:ext cx="6318946" cy="355408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distant to the emitter</a:t>
            </a:r>
          </a:p>
        </p:txBody>
      </p:sp>
      <p:pic>
        <p:nvPicPr>
          <p:cNvPr id="10" name="Picture 9" descr="estacio_viladecan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30" y="931539"/>
            <a:ext cx="2743200" cy="27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81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2091396"/>
            <a:ext cx="6318944" cy="355408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distant to the emitter</a:t>
            </a:r>
          </a:p>
        </p:txBody>
      </p:sp>
      <p:pic>
        <p:nvPicPr>
          <p:cNvPr id="10" name="Picture 9" descr="estacio_viladecan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30" y="931539"/>
            <a:ext cx="2743200" cy="27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34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ftr" idx="3"/>
          </p:nvPr>
        </p:nvSpPr>
        <p:spPr/>
        <p:txBody>
          <a:bodyPr/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/>
              <a:pPr>
                <a:defRPr/>
              </a:pPr>
              <a:t>29</a:t>
            </a:fld>
            <a:endParaRPr lang="en-GB" dirty="0"/>
          </a:p>
        </p:txBody>
      </p:sp>
      <p:sp>
        <p:nvSpPr>
          <p:cNvPr id="29702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Combination </a:t>
            </a:r>
            <a:r>
              <a:rPr lang="en-GB" dirty="0" smtClean="0"/>
              <a:t>of a nested grid and a local scale finite element model is a promising approach</a:t>
            </a:r>
          </a:p>
          <a:p>
            <a:r>
              <a:rPr lang="en-GB" noProof="0" dirty="0" smtClean="0"/>
              <a:t>The </a:t>
            </a:r>
            <a:r>
              <a:rPr lang="en-GB" dirty="0" smtClean="0"/>
              <a:t>WRF-ARW/AEMM/CMAQ system</a:t>
            </a:r>
            <a:r>
              <a:rPr lang="en-GB" noProof="0" dirty="0" smtClean="0"/>
              <a:t> </a:t>
            </a:r>
            <a:r>
              <a:rPr lang="en-GB" noProof="0" dirty="0" smtClean="0"/>
              <a:t>using a 1km grid </a:t>
            </a:r>
            <a:r>
              <a:rPr lang="en-GB" noProof="0" dirty="0" smtClean="0"/>
              <a:t>captures the observed data </a:t>
            </a:r>
            <a:r>
              <a:rPr lang="en-GB" dirty="0" smtClean="0"/>
              <a:t>far from the emitter</a:t>
            </a:r>
            <a:endParaRPr lang="en-GB" noProof="0" dirty="0" smtClean="0"/>
          </a:p>
          <a:p>
            <a:r>
              <a:rPr lang="en-GB" dirty="0" smtClean="0"/>
              <a:t>Near </a:t>
            </a:r>
            <a:r>
              <a:rPr lang="en-GB" dirty="0" smtClean="0"/>
              <a:t>the emitter, the finite element model is closer to the measured data, while far from the emitter the CMAQ-ARW model is better</a:t>
            </a:r>
            <a:r>
              <a:rPr lang="en-GB" dirty="0" smtClean="0"/>
              <a:t>.</a:t>
            </a:r>
            <a:endParaRPr lang="en-GB" dirty="0" smtClean="0"/>
          </a:p>
        </p:txBody>
      </p:sp>
      <p:sp>
        <p:nvSpPr>
          <p:cNvPr id="296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Conclusions</a:t>
            </a:r>
          </a:p>
        </p:txBody>
      </p:sp>
      <p:cxnSp>
        <p:nvCxnSpPr>
          <p:cNvPr id="7" name="Connector recte 6"/>
          <p:cNvCxnSpPr/>
          <p:nvPr/>
        </p:nvCxnSpPr>
        <p:spPr bwMode="auto">
          <a:xfrm>
            <a:off x="0" y="6548400"/>
            <a:ext cx="9144000" cy="0"/>
          </a:xfrm>
          <a:prstGeom prst="line">
            <a:avLst/>
          </a:prstGeom>
          <a:solidFill>
            <a:srgbClr val="00B8FF"/>
          </a:solidFill>
          <a:ln w="36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In this work we propose to compare </a:t>
            </a:r>
            <a:r>
              <a:rPr lang="en-GB" dirty="0" smtClean="0"/>
              <a:t>two different approaches</a:t>
            </a:r>
            <a:endParaRPr lang="en-GB" dirty="0"/>
          </a:p>
          <a:p>
            <a:endParaRPr lang="en-GB" dirty="0" smtClean="0">
              <a:sym typeface="Wingdings" panose="05000000000000000000" pitchFamily="2" charset="2"/>
            </a:endParaRPr>
          </a:p>
          <a:p>
            <a:pPr lvl="1"/>
            <a:r>
              <a:rPr lang="en-GB" dirty="0" smtClean="0">
                <a:sym typeface="Wingdings" panose="05000000000000000000" pitchFamily="2" charset="2"/>
              </a:rPr>
              <a:t>WRF-ARW/AEMM/CMAQ</a:t>
            </a:r>
          </a:p>
          <a:p>
            <a:pPr lvl="2"/>
            <a:r>
              <a:rPr lang="en-GB" dirty="0" smtClean="0">
                <a:sym typeface="Wingdings" panose="05000000000000000000" pitchFamily="2" charset="2"/>
              </a:rPr>
              <a:t>Nested grid modelling</a:t>
            </a:r>
          </a:p>
          <a:p>
            <a:pPr lvl="2"/>
            <a:r>
              <a:rPr lang="en-GB" dirty="0" smtClean="0">
                <a:sym typeface="Wingdings" panose="05000000000000000000" pitchFamily="2" charset="2"/>
              </a:rPr>
              <a:t>1km – 300m</a:t>
            </a:r>
            <a:endParaRPr lang="en-GB" dirty="0">
              <a:sym typeface="Wingdings" panose="05000000000000000000" pitchFamily="2" charset="2"/>
            </a:endParaRPr>
          </a:p>
          <a:p>
            <a:pPr lvl="1"/>
            <a:endParaRPr lang="en-GB" dirty="0" smtClean="0">
              <a:sym typeface="Wingdings" panose="05000000000000000000" pitchFamily="2" charset="2"/>
            </a:endParaRPr>
          </a:p>
          <a:p>
            <a:pPr lvl="1"/>
            <a:r>
              <a:rPr lang="en-GB" dirty="0" smtClean="0">
                <a:sym typeface="Wingdings" panose="05000000000000000000" pitchFamily="2" charset="2"/>
              </a:rPr>
              <a:t>Adaptive </a:t>
            </a:r>
            <a:r>
              <a:rPr lang="en-GB" dirty="0" smtClean="0">
                <a:sym typeface="Wingdings" panose="05000000000000000000" pitchFamily="2" charset="2"/>
              </a:rPr>
              <a:t>Finite Element </a:t>
            </a:r>
            <a:r>
              <a:rPr lang="en-GB" dirty="0" smtClean="0">
                <a:sym typeface="Wingdings" panose="05000000000000000000" pitchFamily="2" charset="2"/>
              </a:rPr>
              <a:t>method</a:t>
            </a:r>
          </a:p>
          <a:p>
            <a:pPr lvl="2"/>
            <a:r>
              <a:rPr lang="en-GB" dirty="0" smtClean="0">
                <a:sym typeface="Wingdings" panose="05000000000000000000" pitchFamily="2" charset="2"/>
              </a:rPr>
              <a:t>Plume-in-grid modelling</a:t>
            </a:r>
            <a:endParaRPr lang="en-GB" dirty="0" smtClean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Proposed approach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96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ftr" idx="3"/>
          </p:nvPr>
        </p:nvSpPr>
        <p:spPr/>
        <p:txBody>
          <a:bodyPr/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/>
              <a:pPr>
                <a:defRPr/>
              </a:pPr>
              <a:t>30</a:t>
            </a:fld>
            <a:endParaRPr lang="en-GB" dirty="0"/>
          </a:p>
        </p:txBody>
      </p:sp>
      <p:sp>
        <p:nvSpPr>
          <p:cNvPr id="29702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Use an smaller resolution for the wind field in the local scale model.</a:t>
            </a:r>
          </a:p>
          <a:p>
            <a:r>
              <a:rPr lang="en-GB" dirty="0"/>
              <a:t>E</a:t>
            </a:r>
            <a:r>
              <a:rPr lang="en-GB" dirty="0" smtClean="0"/>
              <a:t>xplore </a:t>
            </a:r>
            <a:r>
              <a:rPr lang="en-GB" dirty="0"/>
              <a:t>how to combine both </a:t>
            </a:r>
            <a:r>
              <a:rPr lang="en-GB" dirty="0" smtClean="0"/>
              <a:t>models, operationally, in </a:t>
            </a:r>
            <a:r>
              <a:rPr lang="en-GB" dirty="0"/>
              <a:t>a hybrid model.</a:t>
            </a:r>
          </a:p>
          <a:p>
            <a:endParaRPr lang="en-GB" noProof="0" dirty="0"/>
          </a:p>
        </p:txBody>
      </p:sp>
      <p:sp>
        <p:nvSpPr>
          <p:cNvPr id="296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Future work</a:t>
            </a:r>
            <a:endParaRPr lang="en-GB" noProof="0" dirty="0"/>
          </a:p>
        </p:txBody>
      </p:sp>
      <p:cxnSp>
        <p:nvCxnSpPr>
          <p:cNvPr id="7" name="Connector recte 6"/>
          <p:cNvCxnSpPr/>
          <p:nvPr/>
        </p:nvCxnSpPr>
        <p:spPr bwMode="auto">
          <a:xfrm>
            <a:off x="0" y="6548400"/>
            <a:ext cx="9144000" cy="0"/>
          </a:xfrm>
          <a:prstGeom prst="line">
            <a:avLst/>
          </a:prstGeom>
          <a:solidFill>
            <a:srgbClr val="00B8FF"/>
          </a:solidFill>
          <a:ln w="36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3777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9625686"/>
              </p:ext>
            </p:extLst>
          </p:nvPr>
        </p:nvGraphicFramePr>
        <p:xfrm>
          <a:off x="0" y="908050"/>
          <a:ext cx="9144000" cy="560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Proposed approach</a:t>
            </a:r>
            <a:endParaRPr lang="en-GB" dirty="0"/>
          </a:p>
        </p:txBody>
      </p:sp>
      <p:sp>
        <p:nvSpPr>
          <p:cNvPr id="8" name="CuadroTexto 7"/>
          <p:cNvSpPr txBox="1"/>
          <p:nvPr/>
        </p:nvSpPr>
        <p:spPr>
          <a:xfrm>
            <a:off x="5522398" y="3284984"/>
            <a:ext cx="3370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Initial and Boundary</a:t>
            </a:r>
          </a:p>
          <a:p>
            <a:pPr algn="ctr"/>
            <a:r>
              <a:rPr lang="en-GB" b="1" dirty="0" smtClean="0">
                <a:solidFill>
                  <a:schemeClr val="tx1"/>
                </a:solidFill>
              </a:rPr>
              <a:t>conditions 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2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ontingut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 sz="3000" dirty="0" smtClean="0"/>
          </a:p>
          <a:p>
            <a:r>
              <a:rPr lang="en-GB" sz="3000" dirty="0" smtClean="0"/>
              <a:t>WRF-ARW/AEMM/CMAQ model</a:t>
            </a:r>
            <a:endParaRPr lang="en-GB" sz="3000" noProof="0" dirty="0"/>
          </a:p>
          <a:p>
            <a:endParaRPr lang="en-GB" sz="3000" noProof="0" dirty="0" smtClean="0"/>
          </a:p>
          <a:p>
            <a:r>
              <a:rPr lang="en-GB" sz="3000" noProof="0" dirty="0" smtClean="0"/>
              <a:t>Local scale Finite Element model</a:t>
            </a:r>
          </a:p>
          <a:p>
            <a:endParaRPr lang="en-GB" sz="3000" noProof="0" dirty="0" smtClean="0"/>
          </a:p>
          <a:p>
            <a:r>
              <a:rPr lang="en-GB" sz="3000" noProof="0" dirty="0" smtClean="0"/>
              <a:t>Application to Barcelona surroundings</a:t>
            </a:r>
            <a:endParaRPr lang="en-GB" sz="3000" noProof="0" dirty="0"/>
          </a:p>
          <a:p>
            <a:endParaRPr lang="en-GB" sz="3000" noProof="0" dirty="0" smtClean="0"/>
          </a:p>
          <a:p>
            <a:r>
              <a:rPr lang="en-GB" sz="3000" noProof="0" dirty="0" smtClean="0"/>
              <a:t>Conclusions</a:t>
            </a:r>
            <a:endParaRPr lang="en-GB" sz="3000" noProof="0" dirty="0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4" name="Títo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43951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/>
              <a:t>mesoscale meteorological model used is Weather Research and Forecasting—Advanced Research (WRF-ARW) version </a:t>
            </a:r>
            <a:r>
              <a:rPr lang="en-GB" dirty="0" smtClean="0"/>
              <a:t>3.6.1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Specially suited to the subscale grid modelling</a:t>
            </a:r>
          </a:p>
          <a:p>
            <a:endParaRPr lang="en-GB" dirty="0"/>
          </a:p>
          <a:p>
            <a:r>
              <a:rPr lang="en-GB" dirty="0" smtClean="0"/>
              <a:t>Time-splitting methods, and high order (both time and space)</a:t>
            </a:r>
            <a:endParaRPr lang="en-GB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WRF-ARW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52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HARMO17 · May 2016 · Budapest · </a:t>
            </a:r>
            <a:fld id="{58C61420-871A-4970-B261-46F410639CE0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Air </a:t>
            </a:r>
            <a:r>
              <a:rPr lang="en-GB" dirty="0"/>
              <a:t>Emission Model of </a:t>
            </a:r>
            <a:r>
              <a:rPr lang="en-GB" dirty="0" err="1"/>
              <a:t>Meteosim</a:t>
            </a:r>
            <a:r>
              <a:rPr lang="en-GB" dirty="0"/>
              <a:t> (AEMM v3.0) </a:t>
            </a:r>
            <a:r>
              <a:rPr lang="en-GB" dirty="0" smtClean="0"/>
              <a:t>developed </a:t>
            </a:r>
            <a:r>
              <a:rPr lang="en-GB" dirty="0"/>
              <a:t>by </a:t>
            </a:r>
            <a:r>
              <a:rPr lang="en-GB" dirty="0" err="1"/>
              <a:t>Meteosim</a:t>
            </a:r>
            <a:r>
              <a:rPr lang="en-GB" dirty="0"/>
              <a:t> </a:t>
            </a:r>
            <a:r>
              <a:rPr lang="en-GB" dirty="0" smtClean="0"/>
              <a:t>S.L.</a:t>
            </a:r>
          </a:p>
          <a:p>
            <a:endParaRPr lang="en-GB" dirty="0" smtClean="0"/>
          </a:p>
          <a:p>
            <a:r>
              <a:rPr lang="en-GB" dirty="0" smtClean="0"/>
              <a:t>Numerical</a:t>
            </a:r>
            <a:r>
              <a:rPr lang="en-GB" dirty="0"/>
              <a:t>, deterministic, Eulerian, local-scale model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It </a:t>
            </a:r>
            <a:r>
              <a:rPr lang="en-GB" dirty="0"/>
              <a:t>allows to obtain the intensity of emissions in different areas, either anthropogenic (traffic, industry, residential, etc.) or natural (emissions caused by vegetation or erosion dust) for the area of </a:t>
            </a:r>
            <a:r>
              <a:rPr lang="en-GB" dirty="0" smtClean="0"/>
              <a:t>interest</a:t>
            </a:r>
          </a:p>
          <a:p>
            <a:endParaRPr lang="en-GB" dirty="0" smtClean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75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peu de pàgina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6" name="Contenidor de contingut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noProof="0" dirty="0" smtClean="0"/>
          </a:p>
          <a:p>
            <a:r>
              <a:rPr lang="en-GB" dirty="0"/>
              <a:t>CMAQ </a:t>
            </a:r>
            <a:r>
              <a:rPr lang="en-GB" dirty="0" smtClean="0"/>
              <a:t>v5.0.1</a:t>
            </a:r>
          </a:p>
          <a:p>
            <a:r>
              <a:rPr lang="en-GB" dirty="0" smtClean="0"/>
              <a:t>CB-5 </a:t>
            </a:r>
            <a:r>
              <a:rPr lang="en-GB" dirty="0"/>
              <a:t>chemical </a:t>
            </a:r>
            <a:r>
              <a:rPr lang="en-GB" dirty="0" smtClean="0"/>
              <a:t>mechanism</a:t>
            </a:r>
          </a:p>
          <a:p>
            <a:r>
              <a:rPr lang="en-GB" dirty="0" smtClean="0"/>
              <a:t>AERO5 </a:t>
            </a:r>
            <a:r>
              <a:rPr lang="en-GB" dirty="0"/>
              <a:t>aerosol </a:t>
            </a:r>
            <a:r>
              <a:rPr lang="en-GB" dirty="0" smtClean="0"/>
              <a:t>module</a:t>
            </a:r>
          </a:p>
          <a:p>
            <a:r>
              <a:rPr lang="en-GB" dirty="0"/>
              <a:t>EBI </a:t>
            </a:r>
            <a:r>
              <a:rPr lang="en-GB" dirty="0" smtClean="0"/>
              <a:t>solver</a:t>
            </a:r>
          </a:p>
          <a:p>
            <a:endParaRPr lang="en-GB" noProof="0" dirty="0"/>
          </a:p>
          <a:p>
            <a:r>
              <a:rPr lang="en-GB" dirty="0" smtClean="0"/>
              <a:t>Discretization 1km</a:t>
            </a:r>
          </a:p>
          <a:p>
            <a:endParaRPr lang="en-GB" noProof="0" dirty="0"/>
          </a:p>
          <a:p>
            <a:r>
              <a:rPr lang="en-GB" dirty="0" smtClean="0"/>
              <a:t>The WRF-ARW/AEMM/CMAQ approach has been used successfully </a:t>
            </a:r>
            <a:r>
              <a:rPr lang="en-GB" dirty="0" smtClean="0"/>
              <a:t>in urban areas (Catalonia, Madrid), industrial areas (Tarragona, </a:t>
            </a:r>
            <a:r>
              <a:rPr lang="en-GB" dirty="0" err="1" smtClean="0"/>
              <a:t>Ponferrada</a:t>
            </a:r>
            <a:r>
              <a:rPr lang="en-GB" dirty="0" smtClean="0"/>
              <a:t>), and arid areas (</a:t>
            </a:r>
            <a:r>
              <a:rPr lang="en-GB" dirty="0" err="1" smtClean="0"/>
              <a:t>Perú</a:t>
            </a:r>
            <a:r>
              <a:rPr lang="en-GB" dirty="0" smtClean="0"/>
              <a:t>, Chile)</a:t>
            </a:r>
            <a:endParaRPr lang="en-GB" noProof="0" dirty="0"/>
          </a:p>
        </p:txBody>
      </p:sp>
      <p:sp>
        <p:nvSpPr>
          <p:cNvPr id="5" name="Títo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CMAQ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6467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ontingut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 noProof="0" dirty="0" smtClean="0"/>
          </a:p>
          <a:p>
            <a:r>
              <a:rPr lang="en-GB" noProof="0" dirty="0" smtClean="0"/>
              <a:t>Convection-Diffusion-Reaction equation</a:t>
            </a:r>
            <a:endParaRPr lang="en-GB" noProof="0" dirty="0"/>
          </a:p>
          <a:p>
            <a:endParaRPr lang="en-GB" noProof="0" dirty="0"/>
          </a:p>
          <a:p>
            <a:r>
              <a:rPr lang="en-GB" noProof="0" dirty="0" smtClean="0"/>
              <a:t>Wind field</a:t>
            </a:r>
            <a:endParaRPr lang="en-GB" noProof="0" dirty="0"/>
          </a:p>
          <a:p>
            <a:endParaRPr lang="en-GB" noProof="0" dirty="0"/>
          </a:p>
          <a:p>
            <a:r>
              <a:rPr lang="en-GB" dirty="0" smtClean="0"/>
              <a:t>Plume rise</a:t>
            </a:r>
            <a:endParaRPr lang="en-GB" noProof="0" dirty="0"/>
          </a:p>
          <a:p>
            <a:endParaRPr lang="en-GB" noProof="0" dirty="0"/>
          </a:p>
          <a:p>
            <a:r>
              <a:rPr lang="en-GB" noProof="0" dirty="0" smtClean="0"/>
              <a:t>FEM discretization</a:t>
            </a:r>
          </a:p>
          <a:p>
            <a:endParaRPr lang="en-GB" dirty="0"/>
          </a:p>
          <a:p>
            <a:r>
              <a:rPr lang="en-GB" noProof="0" dirty="0" err="1" smtClean="0"/>
              <a:t>Adaptivity</a:t>
            </a:r>
            <a:endParaRPr lang="en-GB" noProof="0" dirty="0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HARMO17 · May 2016 · Budapest · </a:t>
            </a:r>
            <a:fld id="{58C61420-871A-4970-B261-46F410639CE0}" type="slidenum">
              <a:rPr lang="en-GB"/>
              <a:pPr>
                <a:defRPr/>
              </a:pPr>
              <a:t>9</a:t>
            </a:fld>
            <a:endParaRPr lang="en-GB" dirty="0"/>
          </a:p>
        </p:txBody>
      </p:sp>
      <p:sp>
        <p:nvSpPr>
          <p:cNvPr id="4" name="Títo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Adaptive Finite Element Method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7023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ahoma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ahoma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833</Words>
  <Application>Microsoft Office PowerPoint</Application>
  <PresentationFormat>Presentación en pantalla (4:3)</PresentationFormat>
  <Paragraphs>235</Paragraphs>
  <Slides>30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Arial</vt:lpstr>
      <vt:lpstr>DejaVu Sans</vt:lpstr>
      <vt:lpstr>Tahoma</vt:lpstr>
      <vt:lpstr>Times New Roman</vt:lpstr>
      <vt:lpstr>Wingdings</vt:lpstr>
      <vt:lpstr>Tema de Office</vt:lpstr>
      <vt:lpstr>1_Tema de Office</vt:lpstr>
      <vt:lpstr>Simulating large emitters using CMAQ and a local scale finite element method. Analysis in the surroundings of Barcelona</vt:lpstr>
      <vt:lpstr>Motivation</vt:lpstr>
      <vt:lpstr>Proposed approach</vt:lpstr>
      <vt:lpstr>Proposed approach</vt:lpstr>
      <vt:lpstr>Outline</vt:lpstr>
      <vt:lpstr>WRF-ARW</vt:lpstr>
      <vt:lpstr>AEMM</vt:lpstr>
      <vt:lpstr>CMAQ</vt:lpstr>
      <vt:lpstr>Adaptive Finite Element Method</vt:lpstr>
      <vt:lpstr>Adaptive finite element method</vt:lpstr>
      <vt:lpstr>Wind field</vt:lpstr>
      <vt:lpstr>Plume rise</vt:lpstr>
      <vt:lpstr>FEM discretization</vt:lpstr>
      <vt:lpstr>Adaptivity</vt:lpstr>
      <vt:lpstr>Application</vt:lpstr>
      <vt:lpstr>Results</vt:lpstr>
      <vt:lpstr>Results</vt:lpstr>
      <vt:lpstr>Results</vt:lpstr>
      <vt:lpstr>FEM Mesh</vt:lpstr>
      <vt:lpstr>FEM Mesh</vt:lpstr>
      <vt:lpstr>Max. 1h levels</vt:lpstr>
      <vt:lpstr>Measurement stations</vt:lpstr>
      <vt:lpstr>Near emitter station</vt:lpstr>
      <vt:lpstr>Near emitter station</vt:lpstr>
      <vt:lpstr>Near emitter station</vt:lpstr>
      <vt:lpstr>Near emitter station</vt:lpstr>
      <vt:lpstr>Station distant to the emitter</vt:lpstr>
      <vt:lpstr>Station distant to the emitter</vt:lpstr>
      <vt:lpstr>Conclusions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Local Scale Air Quality Model System For Diagnostic And Forecasting Simulations Using The Finite Element Method </dc:title>
  <dc:creator/>
  <cp:lastModifiedBy/>
  <cp:revision>48</cp:revision>
  <dcterms:modified xsi:type="dcterms:W3CDTF">2016-05-09T05:48:38Z</dcterms:modified>
</cp:coreProperties>
</file>