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4373" r:id="rId2"/>
    <p:sldMasterId id="2147489114" r:id="rId3"/>
    <p:sldMasterId id="2147493464" r:id="rId4"/>
    <p:sldMasterId id="2147493477" r:id="rId5"/>
    <p:sldMasterId id="2147493490" r:id="rId6"/>
    <p:sldMasterId id="2147493503" r:id="rId7"/>
    <p:sldMasterId id="2147493529" r:id="rId8"/>
    <p:sldMasterId id="2147493542" r:id="rId9"/>
    <p:sldMasterId id="2147493555" r:id="rId10"/>
    <p:sldMasterId id="2147493568" r:id="rId11"/>
    <p:sldMasterId id="2147493581" r:id="rId12"/>
  </p:sldMasterIdLst>
  <p:notesMasterIdLst>
    <p:notesMasterId r:id="rId45"/>
  </p:notesMasterIdLst>
  <p:handoutMasterIdLst>
    <p:handoutMasterId r:id="rId46"/>
  </p:handoutMasterIdLst>
  <p:sldIdLst>
    <p:sldId id="1623" r:id="rId13"/>
    <p:sldId id="1613" r:id="rId14"/>
    <p:sldId id="1566" r:id="rId15"/>
    <p:sldId id="1567" r:id="rId16"/>
    <p:sldId id="1568" r:id="rId17"/>
    <p:sldId id="1569" r:id="rId18"/>
    <p:sldId id="1570" r:id="rId19"/>
    <p:sldId id="1571" r:id="rId20"/>
    <p:sldId id="1572" r:id="rId21"/>
    <p:sldId id="1573" r:id="rId22"/>
    <p:sldId id="1574" r:id="rId23"/>
    <p:sldId id="1575" r:id="rId24"/>
    <p:sldId id="1576" r:id="rId25"/>
    <p:sldId id="1591" r:id="rId26"/>
    <p:sldId id="1592" r:id="rId27"/>
    <p:sldId id="1617" r:id="rId28"/>
    <p:sldId id="1615" r:id="rId29"/>
    <p:sldId id="1595" r:id="rId30"/>
    <p:sldId id="1584" r:id="rId31"/>
    <p:sldId id="1618" r:id="rId32"/>
    <p:sldId id="1614" r:id="rId33"/>
    <p:sldId id="1610" r:id="rId34"/>
    <p:sldId id="1606" r:id="rId35"/>
    <p:sldId id="1621" r:id="rId36"/>
    <p:sldId id="1616" r:id="rId37"/>
    <p:sldId id="1620" r:id="rId38"/>
    <p:sldId id="1619" r:id="rId39"/>
    <p:sldId id="1608" r:id="rId40"/>
    <p:sldId id="1611" r:id="rId41"/>
    <p:sldId id="1622" r:id="rId42"/>
    <p:sldId id="1612" r:id="rId43"/>
    <p:sldId id="998" r:id="rId44"/>
  </p:sldIdLst>
  <p:sldSz cx="9906000" cy="6858000" type="A4"/>
  <p:notesSz cx="7099300" cy="10234613"/>
  <p:custDataLst>
    <p:tags r:id="rId4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4000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009900"/>
    <a:srgbClr val="CCFFFF"/>
    <a:srgbClr val="000000"/>
    <a:srgbClr val="CC66FF"/>
    <a:srgbClr val="956309"/>
    <a:srgbClr val="21FF85"/>
    <a:srgbClr val="DEEDDD"/>
    <a:srgbClr val="824226"/>
    <a:srgbClr val="85542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87" autoAdjust="0"/>
  </p:normalViewPr>
  <p:slideViewPr>
    <p:cSldViewPr snapToGrid="0">
      <p:cViewPr varScale="1">
        <p:scale>
          <a:sx n="69" d="100"/>
          <a:sy n="69" d="100"/>
        </p:scale>
        <p:origin x="-990" y="-90"/>
      </p:cViewPr>
      <p:guideLst>
        <p:guide orient="horz" pos="1416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6858"/>
    </p:cViewPr>
  </p:sorterViewPr>
  <p:notesViewPr>
    <p:cSldViewPr snapToGrid="0">
      <p:cViewPr>
        <p:scale>
          <a:sx n="100" d="100"/>
          <a:sy n="100" d="100"/>
        </p:scale>
        <p:origin x="-1622" y="-58"/>
      </p:cViewPr>
      <p:guideLst>
        <p:guide orient="horz" pos="3224"/>
        <p:guide pos="2237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Nombre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Escriba el título aquí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CC94619-AF9F-457C-AC16-D50433946ECA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3275" y="762000"/>
            <a:ext cx="54959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19650"/>
            <a:ext cx="5203825" cy="465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l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6613"/>
            <a:ext cx="3076575" cy="508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7347" tIns="48673" rIns="97347" bIns="48673" numCol="1" anchor="b" anchorCtr="0" compatLnSpc="1">
            <a:prstTxWarp prst="textNoShape">
              <a:avLst/>
            </a:prstTxWarp>
          </a:bodyPr>
          <a:lstStyle>
            <a:lvl1pPr algn="r" defTabSz="973270">
              <a:defRPr kumimoji="0"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16A8E2B-96C6-42B0-9E11-010E0EB490E8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4E3D54E-4964-434A-B4FD-6E0666693804}" type="slidenum">
              <a:rPr lang="en-GB" smtClean="0"/>
              <a:pPr defTabSz="973138"/>
              <a:t>1</a:t>
            </a:fld>
            <a:endParaRPr lang="en-GB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A39EC-4825-4B5D-92F7-49BE00871990}" type="slidenum">
              <a:rPr lang="en-GB"/>
              <a:pPr/>
              <a:t>14</a:t>
            </a:fld>
            <a:endParaRPr lang="en-GB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49C301-CDDB-4A1D-9BD7-53852F7C59AE}" type="slidenum">
              <a:rPr lang="en-GB"/>
              <a:pPr/>
              <a:t>15</a:t>
            </a:fld>
            <a:endParaRPr lang="en-GB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1C4A9-ED26-43EC-8DE6-94D331D14CC3}" type="slidenum">
              <a:rPr lang="en-GB"/>
              <a:pPr/>
              <a:t>16</a:t>
            </a:fld>
            <a:endParaRPr lang="en-GB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64038-8499-4030-854E-232F5840DA85}" type="slidenum">
              <a:rPr lang="en-GB"/>
              <a:pPr/>
              <a:t>17</a:t>
            </a:fld>
            <a:endParaRPr lang="en-GB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9463" y="766763"/>
            <a:ext cx="5541962" cy="383857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0A5C5-CD37-49F3-B7E1-75EF9E3CE206}" type="slidenum">
              <a:rPr lang="en-GB"/>
              <a:pPr/>
              <a:t>18</a:t>
            </a:fld>
            <a:endParaRPr lang="en-GB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0A5C5-CD37-49F3-B7E1-75EF9E3CE206}" type="slidenum">
              <a:rPr lang="en-GB"/>
              <a:pPr/>
              <a:t>19</a:t>
            </a:fld>
            <a:endParaRPr lang="en-GB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03DF77-8CF2-4300-8CCC-3AF252688BF6}" type="slidenum">
              <a:rPr lang="en-GB"/>
              <a:pPr/>
              <a:t>20</a:t>
            </a:fld>
            <a:endParaRPr lang="en-GB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3893" y="766499"/>
            <a:ext cx="5373150" cy="3839246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338" y="4862370"/>
            <a:ext cx="5204625" cy="4605745"/>
          </a:xfrm>
          <a:noFill/>
          <a:ln w="9525"/>
        </p:spPr>
        <p:txBody>
          <a:bodyPr/>
          <a:lstStyle/>
          <a:p>
            <a:pPr eaLnBrk="1" hangingPunct="1"/>
            <a:r>
              <a:rPr lang="es-ES_tradnl" smtClean="0"/>
              <a:t>Decimos que un tetraedro es de Tipo I si está marcado con el indicador de error. Se </a:t>
            </a:r>
            <a:r>
              <a:rPr lang="es-ES_tradnl" u="sng" smtClean="0"/>
              <a:t>introducen</a:t>
            </a:r>
            <a:r>
              <a:rPr lang="es-ES_tradnl" smtClean="0"/>
              <a:t> 6 nuevos nodos en el punto medio de sus aristas y se subdividen cada una de sus cuatro caras en 4 triángulos, </a:t>
            </a:r>
            <a:r>
              <a:rPr lang="es-ES_tradnl" u="sng" smtClean="0"/>
              <a:t>uniendo los puntos que</a:t>
            </a:r>
            <a:r>
              <a:rPr lang="es-ES_tradnl" smtClean="0"/>
              <a:t> se han introducido.</a:t>
            </a:r>
          </a:p>
          <a:p>
            <a:pPr eaLnBrk="1" hangingPunct="1"/>
            <a:r>
              <a:rPr lang="es-ES_tradnl" smtClean="0"/>
              <a:t>Cuatro subtetraedros quedan determinados a partir de los cuatro vértices del tetraedro original y las nuevas aristas.</a:t>
            </a:r>
          </a:p>
          <a:p>
            <a:pPr eaLnBrk="1" hangingPunct="1"/>
            <a:r>
              <a:rPr lang="es-ES_tradnl" smtClean="0"/>
              <a:t>Los otros cuatro tetraedros se </a:t>
            </a:r>
            <a:r>
              <a:rPr lang="es-ES_tradnl" u="sng" smtClean="0"/>
              <a:t>obtienen</a:t>
            </a:r>
            <a:r>
              <a:rPr lang="es-ES_tradnl" smtClean="0"/>
              <a:t> al unir los dos vértices opuestos más cercanos del octaedro que resulta en el interior. Estudios de Löhner y Baum aseguran que esta elección produce el menor número de tetraedros distorsionados en la malla refinada. Existen otras dos opciones para subdividir el octaedro, y se podría analizar la calidad de las divisiones, pero aumentaría el coste computacional del algoritmo.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Una vez marcados los tetraedros de Tipo I, para asegurar la conformidad de la malla nos podemos encontrar con tetraedros vecinos que pueden tener 6, 5,..., 1, ó 0 nuevos nodos introducidos.</a:t>
            </a:r>
          </a:p>
          <a:p>
            <a:pPr eaLnBrk="1" hangingPunct="1"/>
            <a:endParaRPr lang="es-ES_tradnl" smtClean="0"/>
          </a:p>
          <a:p>
            <a:pPr eaLnBrk="1" hangingPunct="1"/>
            <a:r>
              <a:rPr lang="es-ES_tradnl" smtClean="0"/>
              <a:t>Aquellos tetraedros que por razones de conformidad tengan marcadas sus 6 aristas pasa automáticamente al conjunto de tetraedros de Tipo I.</a:t>
            </a:r>
          </a:p>
          <a:p>
            <a:pPr eaLnBrk="1" hangingPunct="1"/>
            <a:endParaRPr lang="es-ES_trad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411D42-E989-4411-B8F3-0787E1EB139C}" type="slidenum">
              <a:rPr lang="en-GB"/>
              <a:pPr/>
              <a:t>26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AC5D8-F1FA-48F1-84DD-898B0398F57F}" type="slidenum">
              <a:rPr lang="en-GB"/>
              <a:pPr/>
              <a:t>27</a:t>
            </a:fld>
            <a:endParaRPr lang="en-GB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E6CEE-CD73-43EF-B1F6-C57E4AC07B34}" type="slidenum">
              <a:rPr lang="en-GB"/>
              <a:pPr/>
              <a:t>28</a:t>
            </a:fld>
            <a:endParaRPr lang="en-GB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A39EC-4825-4B5D-92F7-49BE00871990}" type="slidenum">
              <a:rPr lang="en-GB"/>
              <a:pPr/>
              <a:t>2</a:t>
            </a:fld>
            <a:endParaRPr lang="en-GB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00A5C5-CD37-49F3-B7E1-75EF9E3CE206}" type="slidenum">
              <a:rPr lang="en-GB"/>
              <a:pPr/>
              <a:t>29</a:t>
            </a:fld>
            <a:endParaRPr lang="en-GB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4863" y="762000"/>
            <a:ext cx="5494337" cy="380523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46848E-E5AF-4E8D-BD51-5BBFBD9F2F06}" type="slidenum">
              <a:rPr lang="en-GB"/>
              <a:pPr/>
              <a:t>30</a:t>
            </a:fld>
            <a:endParaRPr lang="en-GB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46848E-E5AF-4E8D-BD51-5BBFBD9F2F06}" type="slidenum">
              <a:rPr lang="en-GB"/>
              <a:pPr/>
              <a:t>31</a:t>
            </a:fld>
            <a:endParaRPr lang="en-GB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138"/>
            <a:fld id="{E749545D-FB22-419C-A87C-62977D4A6597}" type="slidenum">
              <a:rPr lang="en-GB" smtClean="0"/>
              <a:pPr defTabSz="973138"/>
              <a:t>32</a:t>
            </a:fld>
            <a:endParaRPr lang="en-GB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99D4E0-6B5C-4C4F-9814-8FD4A1858CFD}" type="slidenum">
              <a:rPr lang="en-GB"/>
              <a:pPr/>
              <a:t>3</a:t>
            </a:fld>
            <a:endParaRPr lang="en-GB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CA4691-3F16-4782-AB69-D18EB4D95F36}" type="slidenum">
              <a:rPr lang="en-GB"/>
              <a:pPr/>
              <a:t>4</a:t>
            </a:fld>
            <a:endParaRPr lang="en-GB"/>
          </a:p>
        </p:txBody>
      </p:sp>
      <p:sp>
        <p:nvSpPr>
          <p:cNvPr id="176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53D593-6868-4098-A2F7-4A59E4BE97E3}" type="slidenum">
              <a:rPr lang="en-GB"/>
              <a:pPr/>
              <a:t>5</a:t>
            </a:fld>
            <a:endParaRPr lang="en-GB"/>
          </a:p>
        </p:txBody>
      </p:sp>
      <p:sp>
        <p:nvSpPr>
          <p:cNvPr id="176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7C583F-9326-4FAA-B4C9-12283CF73A17}" type="slidenum">
              <a:rPr lang="en-GB"/>
              <a:pPr/>
              <a:t>6</a:t>
            </a:fld>
            <a:endParaRPr lang="en-GB"/>
          </a:p>
        </p:txBody>
      </p:sp>
      <p:sp>
        <p:nvSpPr>
          <p:cNvPr id="176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6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6492F3-3F25-463F-9527-F5DC179CFEA8}" type="slidenum">
              <a:rPr lang="en-GB"/>
              <a:pPr/>
              <a:t>7</a:t>
            </a:fld>
            <a:endParaRPr lang="en-GB"/>
          </a:p>
        </p:txBody>
      </p:sp>
      <p:sp>
        <p:nvSpPr>
          <p:cNvPr id="177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C42B8-3355-433E-8204-4E950D70CBC4}" type="slidenum">
              <a:rPr lang="en-GB"/>
              <a:pPr/>
              <a:t>8</a:t>
            </a:fld>
            <a:endParaRPr lang="en-GB"/>
          </a:p>
        </p:txBody>
      </p:sp>
      <p:sp>
        <p:nvSpPr>
          <p:cNvPr id="177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77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46848E-E5AF-4E8D-BD51-5BBFBD9F2F06}" type="slidenum">
              <a:rPr lang="en-GB"/>
              <a:pPr/>
              <a:t>9</a:t>
            </a:fld>
            <a:endParaRPr lang="en-GB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3275" y="762000"/>
            <a:ext cx="5495925" cy="380682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3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8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5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5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0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420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420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4200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3" y="3595688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0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7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0" y="115888"/>
            <a:ext cx="6692900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0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51F0-22DE-4048-8C5C-BFE418A3EE83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95090-92A7-444B-BCB2-784094EF12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9B49D-4D5A-4B73-B9DB-6C0255A8CD3C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AD64-BD83-4506-BBCD-A0CAF5FB8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95DCA-21DB-46AE-A919-5B338097CE51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5079-885B-40F9-A27E-D55380E736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2AE2D-C3FC-4D3F-8F13-120461E79AD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DF748-7DED-4143-B391-B059E4335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E1ED-9F6B-4DEE-A220-DD389E3356D1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17844-FFF4-4EC4-81D5-6046ED87E4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2E677-0F48-4E60-B6A1-0B390CFB5EFF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4EFC4-1A56-43CB-AA34-F02B88C2E9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6D80E-D43F-415E-8906-101EA95F137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544DE-8DC9-4884-AD66-70DD43872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EF6E6-6B3D-473C-9FCB-42C9EDB21367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8B05-CCCA-4428-AC37-78D2B5BBA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1D8CD-78A6-42CA-88E5-7E1DFDE7A73F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DBB7-1C22-4C64-823C-7DF40975BD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3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580C7-24DD-4830-8FEF-943DC4DA267E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CF60C-83E5-4465-8F7D-8B8C0765A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5295D-295E-4AD4-927A-3B1D96246F8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90434-5A8F-48B7-BC38-12F3AE62B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B607A-C934-4168-9652-725512B8553B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12176-93B7-4B41-BF15-DBB334C6DD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51F0-22DE-4048-8C5C-BFE418A3EE83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95090-92A7-444B-BCB2-784094EF12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9B49D-4D5A-4B73-B9DB-6C0255A8CD3C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7AD64-BD83-4506-BBCD-A0CAF5FB8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95DCA-21DB-46AE-A919-5B338097CE51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5079-885B-40F9-A27E-D55380E736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2AE2D-C3FC-4D3F-8F13-120461E79AD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DF748-7DED-4143-B391-B059E43358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E1ED-9F6B-4DEE-A220-DD389E3356D1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17844-FFF4-4EC4-81D5-6046ED87E4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2E677-0F48-4E60-B6A1-0B390CFB5EFF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4EFC4-1A56-43CB-AA34-F02B88C2E9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6D80E-D43F-415E-8906-101EA95F137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544DE-8DC9-4884-AD66-70DD438723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EF6E6-6B3D-473C-9FCB-42C9EDB21367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8B05-CCCA-4428-AC37-78D2B5BBA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1D8CD-78A6-42CA-88E5-7E1DFDE7A73F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CDBB7-1C22-4C64-823C-7DF40975BD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580C7-24DD-4830-8FEF-943DC4DA267E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CF60C-83E5-4465-8F7D-8B8C0765AB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5295D-295E-4AD4-927A-3B1D96246F8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90434-5A8F-48B7-BC38-12F3AE62BE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B607A-C934-4168-9652-725512B8553B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12176-93B7-4B41-BF15-DBB334C6DD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5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8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5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3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5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8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5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5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4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28" indent="0" algn="ctr">
              <a:buNone/>
              <a:defRPr/>
            </a:lvl3pPr>
            <a:lvl4pPr marL="1370891" indent="0" algn="ctr">
              <a:buNone/>
              <a:defRPr/>
            </a:lvl4pPr>
            <a:lvl5pPr marL="1827855" indent="0" algn="ctr">
              <a:buNone/>
              <a:defRPr/>
            </a:lvl5pPr>
            <a:lvl6pPr marL="2284820" indent="0" algn="ctr">
              <a:buNone/>
              <a:defRPr/>
            </a:lvl6pPr>
            <a:lvl7pPr marL="2741787" indent="0" algn="ctr">
              <a:buNone/>
              <a:defRPr/>
            </a:lvl7pPr>
            <a:lvl8pPr marL="3198747" indent="0" algn="ctr">
              <a:buNone/>
              <a:defRPr/>
            </a:lvl8pPr>
            <a:lvl9pPr marL="365571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D45AD-4E10-4CA0-907B-FB8F819F258B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24CD5-179A-4304-9517-5E8F8888C3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640EA-35DA-4A3F-A04F-E9B675DF631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C2780-9040-4C53-A921-8A7CBB65C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4032E-A886-4635-83F8-BFCEEA8D3325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5E07C-A514-4B16-9E20-769B463690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84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758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1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94C19-0213-412E-9379-4D55CD5A5F73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DA9B7-873A-439A-8585-DCDE9A7D0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E1BA7-4FBE-4550-BA4A-13589429CD24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557AB-3640-4CD0-9856-BEF5C8B496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136DC-721D-4A4A-A845-27F0D41001ED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AA8B3-07FE-48BA-8307-21090FD887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0180B-D050-4A02-A5F3-BA63D8AF62C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0D32B-BC59-4392-9FFC-4B014EDDB3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34E1-9197-4C74-9F4C-C7BAA4E82F1F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14EDF-5F71-47DC-BD9C-13D39F4A9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67560-624C-4993-8DEF-79A559B696B7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3CC3F-F1A8-45DE-A170-C05AAC307B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DF646-5C5A-4667-B0D1-DEDAE203A02E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0DE9E-F2BF-4778-8896-B299D0089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2" y="274649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2" y="274649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A939C-080C-4D6D-A316-0F3A5C91E8E2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40D89-AF62-4FF5-9270-10A1D37B66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49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C8CC-000D-45A2-B5EF-B2C83DBF8F58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F14B2-9748-4DF5-86D2-AE1BECE26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28" indent="0" algn="ctr">
              <a:buNone/>
              <a:defRPr/>
            </a:lvl3pPr>
            <a:lvl4pPr marL="1370891" indent="0" algn="ctr">
              <a:buNone/>
              <a:defRPr/>
            </a:lvl4pPr>
            <a:lvl5pPr marL="1827855" indent="0" algn="ctr">
              <a:buNone/>
              <a:defRPr/>
            </a:lvl5pPr>
            <a:lvl6pPr marL="2284820" indent="0" algn="ctr">
              <a:buNone/>
              <a:defRPr/>
            </a:lvl6pPr>
            <a:lvl7pPr marL="2741787" indent="0" algn="ctr">
              <a:buNone/>
              <a:defRPr/>
            </a:lvl7pPr>
            <a:lvl8pPr marL="3198747" indent="0" algn="ctr">
              <a:buNone/>
              <a:defRPr/>
            </a:lvl8pPr>
            <a:lvl9pPr marL="365571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5283E-DF75-4C7B-9BA9-3CF471AB5812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D1A78-76D1-4B41-950A-9E6BEBDF11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41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41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EC80-EDE3-4C64-9C8E-5CE2037FF59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570710-38B6-4DE1-9D0C-B67914F6F0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93F9B-8882-426D-9196-8F55D063C517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8E40B6-8415-4528-A814-D5089AA778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1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D467C-854E-4AD1-9E30-D72BFD2EE588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2083D-6573-4035-B6B0-E851BBD295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C378-02BF-4B11-9F49-45035908B62A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7A26F-8E31-45BC-9528-A64FBAB51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F00B-ACF1-4052-8F19-FFF49E1946D7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DE33A-3EFE-4F96-A03E-163D2ADB3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1AEA5-6B82-4AAA-AB6C-364CF7679E1F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CD777-608F-4559-8FD3-FE7FF7494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B55A2-8DA9-47D9-B23E-20B60C31B57A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F4A07-1B6C-4861-9F83-61763929C1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F3ACF-5DD8-473C-80B6-A4E4DFFB3056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9C86E-35FA-49AB-B8E9-AD20B49128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5E2D1-8603-4A87-8747-B624A70195ED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17AD1-775F-478D-BEB6-22C32036B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2" y="274649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2" y="274649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0E3C6-8FAD-4D54-B456-088083CDDDCE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AE08A-AD14-46AE-8C37-CB95B5F11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49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68EBA-500B-4D8C-BB6C-3239CD59D95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C9935-D671-4B2D-8493-E807FA4A16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2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64" indent="0" algn="ctr">
              <a:buNone/>
              <a:defRPr/>
            </a:lvl2pPr>
            <a:lvl3pPr marL="913928" indent="0" algn="ctr">
              <a:buNone/>
              <a:defRPr/>
            </a:lvl3pPr>
            <a:lvl4pPr marL="1370891" indent="0" algn="ctr">
              <a:buNone/>
              <a:defRPr/>
            </a:lvl4pPr>
            <a:lvl5pPr marL="1827855" indent="0" algn="ctr">
              <a:buNone/>
              <a:defRPr/>
            </a:lvl5pPr>
            <a:lvl6pPr marL="2284820" indent="0" algn="ctr">
              <a:buNone/>
              <a:defRPr/>
            </a:lvl6pPr>
            <a:lvl7pPr marL="2741787" indent="0" algn="ctr">
              <a:buNone/>
              <a:defRPr/>
            </a:lvl7pPr>
            <a:lvl8pPr marL="3198747" indent="0" algn="ctr">
              <a:buNone/>
              <a:defRPr/>
            </a:lvl8pPr>
            <a:lvl9pPr marL="3655711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17A18C-DECB-4D3F-A273-38E020B16759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FD38E-55A7-4AB8-A9FF-FBFC0E7D6D62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43FDAF-C52C-4DB7-8676-D61641C952CD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9797-51A7-49CF-B65B-94C211E01FA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D7D908-6C01-4094-A6F5-7665CAE6A41D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5C6EB-2452-4649-980D-D5DD9E1F5D2A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3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1" y="1600206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6D128-937F-48E9-B5C1-E019DB167433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544BAE-C39C-4F52-A58F-9CB7DDE4B3E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C10E3-0217-408B-8FBA-B4508951F5D1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8A6E9-7306-44A8-BE9E-41954E4236DC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2A4CC-2931-4962-8121-3B992324162B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FEB9A-F30D-4A87-B977-32806F92F51D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D1E322-F799-4BC1-92B2-B5591F9A6036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9731E-2471-4DC9-89D6-758EECEEF86E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873542-3FE2-4BB5-92A7-CEF52448E642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3835A-80F7-47C3-ADD2-973783330A69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D3FBD6-F0AD-4B78-BAED-3337A9D5E049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702FA-6877-4699-BD59-243271BCC32E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D31721-C001-401C-9865-D7D160651109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CAE29-8F67-4754-B02F-8EE553B9D48E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2" y="274649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2" y="274649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0D12D8-32BB-4EA4-BF32-D1DA742BC8A3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41CCE-B0EE-40DB-9175-2AD5A163F701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49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841CCB37-C1D5-4442-BC15-939073B3B6D2}" type="datetime1">
              <a:rPr lang="es-ES">
                <a:solidFill>
                  <a:srgbClr val="000000"/>
                </a:solidFill>
              </a:rPr>
              <a:pPr/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2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1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628B08B9-DF7D-4574-9D6B-D9A0541D21A8}" type="slidenum">
              <a:rPr lang="en-US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3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5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80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3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19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95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97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9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204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6" y="273085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8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6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5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3" y="762001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1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605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1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367" y="3595691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9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40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40" y="2906722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28" indent="0">
              <a:buNone/>
              <a:defRPr sz="1600"/>
            </a:lvl3pPr>
            <a:lvl4pPr marL="1370891" indent="0">
              <a:buNone/>
              <a:defRPr sz="1400"/>
            </a:lvl4pPr>
            <a:lvl5pPr marL="1827855" indent="0">
              <a:buNone/>
              <a:defRPr sz="1400"/>
            </a:lvl5pPr>
            <a:lvl6pPr marL="2284820" indent="0">
              <a:buNone/>
              <a:defRPr sz="1400"/>
            </a:lvl6pPr>
            <a:lvl7pPr marL="2741787" indent="0">
              <a:buNone/>
              <a:defRPr sz="1400"/>
            </a:lvl7pPr>
            <a:lvl8pPr marL="3198747" indent="0">
              <a:buNone/>
              <a:defRPr sz="1400"/>
            </a:lvl8pPr>
            <a:lvl9pPr marL="3655711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8005" y="1600200"/>
            <a:ext cx="4486275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6682" y="1600200"/>
            <a:ext cx="4487863" cy="49974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84" y="1535114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91" indent="0">
              <a:buNone/>
              <a:defRPr sz="1600" b="1"/>
            </a:lvl4pPr>
            <a:lvl5pPr marL="1827855" indent="0">
              <a:buNone/>
              <a:defRPr sz="1600" b="1"/>
            </a:lvl5pPr>
            <a:lvl6pPr marL="2284820" indent="0">
              <a:buNone/>
              <a:defRPr sz="1600" b="1"/>
            </a:lvl6pPr>
            <a:lvl7pPr marL="2741787" indent="0">
              <a:buNone/>
              <a:defRPr sz="1600" b="1"/>
            </a:lvl7pPr>
            <a:lvl8pPr marL="3198747" indent="0">
              <a:buNone/>
              <a:defRPr sz="1600" b="1"/>
            </a:lvl8pPr>
            <a:lvl9pPr marL="3655711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84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499" y="273061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2" y="1435104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28" indent="0">
              <a:buNone/>
              <a:defRPr sz="2400"/>
            </a:lvl3pPr>
            <a:lvl4pPr marL="1370891" indent="0">
              <a:buNone/>
              <a:defRPr sz="2000"/>
            </a:lvl4pPr>
            <a:lvl5pPr marL="1827855" indent="0">
              <a:buNone/>
              <a:defRPr sz="2000"/>
            </a:lvl5pPr>
            <a:lvl6pPr marL="2284820" indent="0">
              <a:buNone/>
              <a:defRPr sz="2000"/>
            </a:lvl6pPr>
            <a:lvl7pPr marL="2741787" indent="0">
              <a:buNone/>
              <a:defRPr sz="2000"/>
            </a:lvl7pPr>
            <a:lvl8pPr marL="3198747" indent="0">
              <a:buNone/>
              <a:defRPr sz="2000"/>
            </a:lvl8pPr>
            <a:lvl9pPr marL="3655711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28" indent="0">
              <a:buNone/>
              <a:defRPr sz="1000"/>
            </a:lvl3pPr>
            <a:lvl4pPr marL="1370891" indent="0">
              <a:buNone/>
              <a:defRPr sz="900"/>
            </a:lvl4pPr>
            <a:lvl5pPr marL="1827855" indent="0">
              <a:buNone/>
              <a:defRPr sz="900"/>
            </a:lvl5pPr>
            <a:lvl6pPr marL="2284820" indent="0">
              <a:buNone/>
              <a:defRPr sz="900"/>
            </a:lvl6pPr>
            <a:lvl7pPr marL="2741787" indent="0">
              <a:buNone/>
              <a:defRPr sz="900"/>
            </a:lvl7pPr>
            <a:lvl8pPr marL="3198747" indent="0">
              <a:buNone/>
              <a:defRPr sz="900"/>
            </a:lvl8pPr>
            <a:lvl9pPr marL="3655711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53300" y="115888"/>
            <a:ext cx="2281238" cy="64817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8003" y="115888"/>
            <a:ext cx="6692901" cy="64817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8002" y="115888"/>
            <a:ext cx="9126538" cy="64817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"/>
            <a:ext cx="3879850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762000"/>
            <a:ext cx="3844926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3581401"/>
            <a:ext cx="9906000" cy="10715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5943730"/>
            <a:ext cx="123825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0" y="4724400"/>
            <a:ext cx="990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2819400"/>
            <a:ext cx="9906000" cy="7620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471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741440" y="3595690"/>
            <a:ext cx="8423275" cy="8413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en-US"/>
              <a:t>Subtítulo de la presentación</a:t>
            </a:r>
          </a:p>
        </p:txBody>
      </p:sp>
      <p:sp>
        <p:nvSpPr>
          <p:cNvPr id="186471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742950" y="2814638"/>
            <a:ext cx="8420100" cy="747712"/>
          </a:xfrm>
        </p:spPr>
        <p:txBody>
          <a:bodyPr wrap="square" anchor="ctr"/>
          <a:lstStyle>
            <a:lvl1pPr>
              <a:defRPr sz="3000"/>
            </a:lvl1pPr>
          </a:lstStyle>
          <a:p>
            <a:r>
              <a:rPr lang="en-US"/>
              <a:t>Titulo de la presentación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7054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6" r:id="rId1"/>
    <p:sldLayoutId id="2147493039" r:id="rId2"/>
    <p:sldLayoutId id="2147493040" r:id="rId3"/>
    <p:sldLayoutId id="2147493041" r:id="rId4"/>
    <p:sldLayoutId id="2147493042" r:id="rId5"/>
    <p:sldLayoutId id="2147493043" r:id="rId6"/>
    <p:sldLayoutId id="2147493044" r:id="rId7"/>
    <p:sldLayoutId id="2147493045" r:id="rId8"/>
    <p:sldLayoutId id="2147493046" r:id="rId9"/>
    <p:sldLayoutId id="2147493047" r:id="rId10"/>
    <p:sldLayoutId id="2147493048" r:id="rId11"/>
    <p:sldLayoutId id="214749304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4200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420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38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56" r:id="rId1"/>
    <p:sldLayoutId id="2147493557" r:id="rId2"/>
    <p:sldLayoutId id="2147493558" r:id="rId3"/>
    <p:sldLayoutId id="2147493559" r:id="rId4"/>
    <p:sldLayoutId id="2147493560" r:id="rId5"/>
    <p:sldLayoutId id="2147493561" r:id="rId6"/>
    <p:sldLayoutId id="2147493562" r:id="rId7"/>
    <p:sldLayoutId id="2147493563" r:id="rId8"/>
    <p:sldLayoutId id="2147493564" r:id="rId9"/>
    <p:sldLayoutId id="2147493565" r:id="rId10"/>
    <p:sldLayoutId id="2147493566" r:id="rId11"/>
    <p:sldLayoutId id="214749356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DDF4B64-73A3-4AE2-B2B0-8D2E24EB5D95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56324F-0CC6-47DB-BCAB-330B7CFB9E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69" r:id="rId1"/>
    <p:sldLayoutId id="2147493570" r:id="rId2"/>
    <p:sldLayoutId id="2147493571" r:id="rId3"/>
    <p:sldLayoutId id="2147493572" r:id="rId4"/>
    <p:sldLayoutId id="2147493573" r:id="rId5"/>
    <p:sldLayoutId id="2147493574" r:id="rId6"/>
    <p:sldLayoutId id="2147493575" r:id="rId7"/>
    <p:sldLayoutId id="2147493576" r:id="rId8"/>
    <p:sldLayoutId id="2147493577" r:id="rId9"/>
    <p:sldLayoutId id="2147493578" r:id="rId10"/>
    <p:sldLayoutId id="2147493579" r:id="rId11"/>
    <p:sldLayoutId id="214749358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DDF4B64-73A3-4AE2-B2B0-8D2E24EB5D95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56324F-0CC6-47DB-BCAB-330B7CFB9E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82" r:id="rId1"/>
    <p:sldLayoutId id="2147493583" r:id="rId2"/>
    <p:sldLayoutId id="2147493584" r:id="rId3"/>
    <p:sldLayoutId id="2147493585" r:id="rId4"/>
    <p:sldLayoutId id="2147493586" r:id="rId5"/>
    <p:sldLayoutId id="2147493587" r:id="rId6"/>
    <p:sldLayoutId id="2147493588" r:id="rId7"/>
    <p:sldLayoutId id="2147493589" r:id="rId8"/>
    <p:sldLayoutId id="2147493590" r:id="rId9"/>
    <p:sldLayoutId id="2147493591" r:id="rId10"/>
    <p:sldLayoutId id="2147493592" r:id="rId11"/>
    <p:sldLayoutId id="214749359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17" r:id="rId1"/>
    <p:sldLayoutId id="2147493050" r:id="rId2"/>
    <p:sldLayoutId id="2147493051" r:id="rId3"/>
    <p:sldLayoutId id="2147493052" r:id="rId4"/>
    <p:sldLayoutId id="2147493053" r:id="rId5"/>
    <p:sldLayoutId id="2147493054" r:id="rId6"/>
    <p:sldLayoutId id="2147493055" r:id="rId7"/>
    <p:sldLayoutId id="2147493056" r:id="rId8"/>
    <p:sldLayoutId id="2147493057" r:id="rId9"/>
    <p:sldLayoutId id="2147493058" r:id="rId10"/>
    <p:sldLayoutId id="2147493059" r:id="rId11"/>
    <p:sldLayoutId id="21474930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120" r:id="rId1"/>
    <p:sldLayoutId id="2147493083" r:id="rId2"/>
    <p:sldLayoutId id="2147493084" r:id="rId3"/>
    <p:sldLayoutId id="2147493085" r:id="rId4"/>
    <p:sldLayoutId id="2147493086" r:id="rId5"/>
    <p:sldLayoutId id="2147493087" r:id="rId6"/>
    <p:sldLayoutId id="2147493088" r:id="rId7"/>
    <p:sldLayoutId id="2147493089" r:id="rId8"/>
    <p:sldLayoutId id="2147493090" r:id="rId9"/>
    <p:sldLayoutId id="2147493091" r:id="rId10"/>
    <p:sldLayoutId id="2147493092" r:id="rId11"/>
    <p:sldLayoutId id="214749309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2D86D6F-254D-4D87-8C11-358CEB9DB100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1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98578DC8-F4A6-4953-AB63-DB810813AC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65" r:id="rId1"/>
    <p:sldLayoutId id="2147493466" r:id="rId2"/>
    <p:sldLayoutId id="2147493467" r:id="rId3"/>
    <p:sldLayoutId id="2147493468" r:id="rId4"/>
    <p:sldLayoutId id="2147493469" r:id="rId5"/>
    <p:sldLayoutId id="2147493470" r:id="rId6"/>
    <p:sldLayoutId id="2147493471" r:id="rId7"/>
    <p:sldLayoutId id="2147493472" r:id="rId8"/>
    <p:sldLayoutId id="2147493473" r:id="rId9"/>
    <p:sldLayoutId id="2147493474" r:id="rId10"/>
    <p:sldLayoutId id="2147493475" r:id="rId11"/>
    <p:sldLayoutId id="21474934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11F1473-A691-4954-9CA6-51CB407FEFF9}" type="datetime1">
              <a:rPr lang="es-ES">
                <a:solidFill>
                  <a:srgbClr val="000000"/>
                </a:solidFill>
              </a:rPr>
              <a:pPr>
                <a:defRPr/>
              </a:pPr>
              <a:t>18/09/2015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1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50634E6-9C31-489E-B2E1-E8A0CB42E5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78" r:id="rId1"/>
    <p:sldLayoutId id="2147493479" r:id="rId2"/>
    <p:sldLayoutId id="2147493480" r:id="rId3"/>
    <p:sldLayoutId id="2147493481" r:id="rId4"/>
    <p:sldLayoutId id="2147493482" r:id="rId5"/>
    <p:sldLayoutId id="2147493483" r:id="rId6"/>
    <p:sldLayoutId id="2147493484" r:id="rId7"/>
    <p:sldLayoutId id="2147493485" r:id="rId8"/>
    <p:sldLayoutId id="2147493486" r:id="rId9"/>
    <p:sldLayoutId id="2147493487" r:id="rId10"/>
    <p:sldLayoutId id="2147493488" r:id="rId11"/>
    <p:sldLayoutId id="214749348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152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6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52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fld id="{5561F9AF-B528-4440-A0F5-1AB73D2E3C12}" type="datetime1">
              <a:rPr lang="es-ES" smtClean="0">
                <a:solidFill>
                  <a:srgbClr val="000000"/>
                </a:solidFill>
              </a:rPr>
              <a:pPr/>
              <a:t>18/09/2015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2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2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2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1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>
                <a:solidFill>
                  <a:schemeClr val="tx1"/>
                </a:solidFill>
                <a:latin typeface="+mn-lt"/>
              </a:defRPr>
            </a:lvl1pPr>
          </a:lstStyle>
          <a:p>
            <a:fld id="{BE81E9E2-6CE0-4363-AA48-C6A6352DB830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91" r:id="rId1"/>
    <p:sldLayoutId id="2147493492" r:id="rId2"/>
    <p:sldLayoutId id="2147493493" r:id="rId3"/>
    <p:sldLayoutId id="2147493494" r:id="rId4"/>
    <p:sldLayoutId id="2147493495" r:id="rId5"/>
    <p:sldLayoutId id="2147493496" r:id="rId6"/>
    <p:sldLayoutId id="2147493497" r:id="rId7"/>
    <p:sldLayoutId id="2147493498" r:id="rId8"/>
    <p:sldLayoutId id="2147493499" r:id="rId9"/>
    <p:sldLayoutId id="2147493500" r:id="rId10"/>
    <p:sldLayoutId id="2147493501" r:id="rId11"/>
    <p:sldLayoutId id="214749350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9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8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8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725" indent="-34272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410" indent="-2284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374" indent="-2284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33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5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04" r:id="rId1"/>
    <p:sldLayoutId id="2147493505" r:id="rId2"/>
    <p:sldLayoutId id="2147493506" r:id="rId3"/>
    <p:sldLayoutId id="2147493507" r:id="rId4"/>
    <p:sldLayoutId id="2147493508" r:id="rId5"/>
    <p:sldLayoutId id="2147493509" r:id="rId6"/>
    <p:sldLayoutId id="2147493510" r:id="rId7"/>
    <p:sldLayoutId id="2147493511" r:id="rId8"/>
    <p:sldLayoutId id="2147493512" r:id="rId9"/>
    <p:sldLayoutId id="2147493513" r:id="rId10"/>
    <p:sldLayoutId id="2147493514" r:id="rId11"/>
    <p:sldLayoutId id="214749351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2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2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 eaLnBrk="1" hangingPunct="1">
              <a:defRPr/>
            </a:pPr>
            <a:endParaRPr kumimoji="0" lang="es-E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4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393" tIns="45697" rIns="91393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 anchor="ctr"/>
          <a:lstStyle/>
          <a:p>
            <a:pPr>
              <a:defRPr/>
            </a:pPr>
            <a:endParaRPr lang="es-ES" sz="4200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5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30" r:id="rId1"/>
    <p:sldLayoutId id="2147493531" r:id="rId2"/>
    <p:sldLayoutId id="2147493532" r:id="rId3"/>
    <p:sldLayoutId id="2147493533" r:id="rId4"/>
    <p:sldLayoutId id="2147493534" r:id="rId5"/>
    <p:sldLayoutId id="2147493535" r:id="rId6"/>
    <p:sldLayoutId id="2147493536" r:id="rId7"/>
    <p:sldLayoutId id="2147493537" r:id="rId8"/>
    <p:sldLayoutId id="2147493538" r:id="rId9"/>
    <p:sldLayoutId id="2147493539" r:id="rId10"/>
    <p:sldLayoutId id="2147493540" r:id="rId11"/>
    <p:sldLayoutId id="21474935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3928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0891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7855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725" indent="-342725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566" indent="-28560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2410" indent="-228482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99374" indent="-228482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6339" indent="-228482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3302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267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229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195" indent="-228482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9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5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8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47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11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6" y="1600200"/>
            <a:ext cx="912653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863683" name="Rectangle 3"/>
          <p:cNvSpPr>
            <a:spLocks noChangeArrowheads="1"/>
          </p:cNvSpPr>
          <p:nvPr/>
        </p:nvSpPr>
        <p:spPr bwMode="auto">
          <a:xfrm>
            <a:off x="0" y="0"/>
            <a:ext cx="9906000" cy="1295400"/>
          </a:xfrm>
          <a:prstGeom prst="rect">
            <a:avLst/>
          </a:prstGeom>
          <a:solidFill>
            <a:srgbClr val="002E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0" lang="es-E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8001" y="115888"/>
            <a:ext cx="733266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Título de la página</a:t>
            </a:r>
          </a:p>
        </p:txBody>
      </p:sp>
      <p:sp>
        <p:nvSpPr>
          <p:cNvPr id="1863685" name="Line 5"/>
          <p:cNvSpPr>
            <a:spLocks noChangeShapeType="1"/>
          </p:cNvSpPr>
          <p:nvPr/>
        </p:nvSpPr>
        <p:spPr bwMode="auto">
          <a:xfrm>
            <a:off x="0" y="1363663"/>
            <a:ext cx="990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863686" name="Rectangle 6"/>
          <p:cNvSpPr>
            <a:spLocks noChangeArrowheads="1"/>
          </p:cNvSpPr>
          <p:nvPr/>
        </p:nvSpPr>
        <p:spPr bwMode="auto">
          <a:xfrm>
            <a:off x="0" y="6705600"/>
            <a:ext cx="9906000" cy="152400"/>
          </a:xfrm>
          <a:prstGeom prst="rect">
            <a:avLst/>
          </a:prstGeom>
          <a:solidFill>
            <a:srgbClr val="525E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42341" y="134938"/>
            <a:ext cx="12477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543" r:id="rId1"/>
    <p:sldLayoutId id="2147493544" r:id="rId2"/>
    <p:sldLayoutId id="2147493545" r:id="rId3"/>
    <p:sldLayoutId id="2147493546" r:id="rId4"/>
    <p:sldLayoutId id="2147493547" r:id="rId5"/>
    <p:sldLayoutId id="2147493548" r:id="rId6"/>
    <p:sldLayoutId id="2147493549" r:id="rId7"/>
    <p:sldLayoutId id="2147493550" r:id="rId8"/>
    <p:sldLayoutId id="2147493551" r:id="rId9"/>
    <p:sldLayoutId id="2147493552" r:id="rId10"/>
    <p:sldLayoutId id="2147493553" r:id="rId11"/>
    <p:sldLayoutId id="21474935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6" Type="http://schemas.openxmlformats.org/officeDocument/2006/relationships/image" Target="file:///\\localhost\Users\barrera\Dropbox\Two_Tetrahedron_Mesh_2.png" TargetMode="External"/><Relationship Id="rId5" Type="http://schemas.openxmlformats.org/officeDocument/2006/relationships/image" Target="../media/image7.png"/><Relationship Id="rId4" Type="http://schemas.openxmlformats.org/officeDocument/2006/relationships/image" Target="file:///\\localhost\Users\barrera\Dropbox\One_Tetrahedron.p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bunny.avi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hyperlink" Target="http://www.dca.iusiani.ulpgc.es/proyecto2012-2014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0" y="2852242"/>
            <a:ext cx="9848850" cy="107721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_tradnl" b="1" dirty="0" smtClean="0">
                <a:solidFill>
                  <a:srgbClr val="FFFFFF"/>
                </a:solidFill>
                <a:latin typeface="Trebuchet MS" pitchFamily="34" charset="0"/>
              </a:rPr>
              <a:t>Simulación Numérica de la Realidad</a:t>
            </a:r>
          </a:p>
          <a:p>
            <a:endParaRPr lang="en-US" sz="2400" b="1" dirty="0">
              <a:solidFill>
                <a:srgbClr val="FFFFFF"/>
              </a:solidFill>
              <a:latin typeface="Trebuchet MS" pitchFamily="34" charset="0"/>
            </a:endParaRPr>
          </a:p>
        </p:txBody>
      </p:sp>
      <p:sp>
        <p:nvSpPr>
          <p:cNvPr id="19461" name="Rectangle 13"/>
          <p:cNvSpPr>
            <a:spLocks noChangeArrowheads="1"/>
          </p:cNvSpPr>
          <p:nvPr/>
        </p:nvSpPr>
        <p:spPr bwMode="auto">
          <a:xfrm>
            <a:off x="0" y="3800772"/>
            <a:ext cx="9848850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R. Montenegro*, G. Montero, J.M. Escobar, E. Rodríguez, F. </a:t>
            </a:r>
            <a:r>
              <a:rPr lang="en-US" sz="1800" b="1" dirty="0" err="1" smtClean="0">
                <a:solidFill>
                  <a:srgbClr val="000000"/>
                </a:solidFill>
                <a:latin typeface="Trebuchet MS" pitchFamily="34" charset="0"/>
              </a:rPr>
              <a:t>Díaz</a:t>
            </a:r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, J.M. Cascón, </a:t>
            </a:r>
          </a:p>
          <a:p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L. </a:t>
            </a:r>
            <a:r>
              <a:rPr lang="en-US" sz="1800" b="1" dirty="0" err="1" smtClean="0">
                <a:solidFill>
                  <a:srgbClr val="000000"/>
                </a:solidFill>
                <a:latin typeface="Trebuchet MS" pitchFamily="34" charset="0"/>
              </a:rPr>
              <a:t>González</a:t>
            </a:r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, A. Oliver, M. </a:t>
            </a:r>
            <a:r>
              <a:rPr lang="en-US" sz="1800" b="1" dirty="0" err="1" smtClean="0">
                <a:solidFill>
                  <a:srgbClr val="000000"/>
                </a:solidFill>
                <a:latin typeface="Trebuchet MS" pitchFamily="34" charset="0"/>
              </a:rPr>
              <a:t>Brovka</a:t>
            </a:r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, J.I. </a:t>
            </a:r>
            <a:r>
              <a:rPr lang="en-US" sz="1800" b="1" dirty="0" err="1" smtClean="0">
                <a:solidFill>
                  <a:srgbClr val="000000"/>
                </a:solidFill>
                <a:latin typeface="Trebuchet MS" pitchFamily="34" charset="0"/>
              </a:rPr>
              <a:t>López</a:t>
            </a:r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, J. </a:t>
            </a:r>
            <a:r>
              <a:rPr lang="en-US" sz="1800" b="1" dirty="0" err="1" smtClean="0">
                <a:solidFill>
                  <a:srgbClr val="000000"/>
                </a:solidFill>
                <a:latin typeface="Trebuchet MS" pitchFamily="34" charset="0"/>
              </a:rPr>
              <a:t>Ramírez</a:t>
            </a:r>
            <a:r>
              <a:rPr lang="en-US" sz="1800" b="1" dirty="0" smtClean="0">
                <a:solidFill>
                  <a:srgbClr val="000000"/>
                </a:solidFill>
                <a:latin typeface="Trebuchet MS" pitchFamily="34" charset="0"/>
              </a:rPr>
              <a:t>, A. Ramos, G.V. Socorro</a:t>
            </a:r>
            <a:endParaRPr lang="es-ES" sz="1800" b="1" baseline="30000" dirty="0">
              <a:solidFill>
                <a:srgbClr val="000000"/>
              </a:solidFill>
              <a:latin typeface="Trebuchet MS" pitchFamily="34" charset="0"/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0" y="5846618"/>
            <a:ext cx="2341418" cy="710067"/>
          </a:xfrm>
          <a:prstGeom prst="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4000" b="0" i="0" u="none" strike="noStrike" cap="none" normalizeH="0" baseline="0" dirty="0" smtClean="0">
              <a:ln>
                <a:noFill/>
              </a:ln>
              <a:noFill/>
              <a:effectLst/>
              <a:latin typeface="Times New Roman" pitchFamily="18" charset="0"/>
            </a:endParaRPr>
          </a:p>
        </p:txBody>
      </p:sp>
      <p:pic>
        <p:nvPicPr>
          <p:cNvPr id="12" name="Picture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6136" y="5111381"/>
            <a:ext cx="2748317" cy="1163773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5362875"/>
            <a:ext cx="6844144" cy="76944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spcBef>
                <a:spcPct val="20000"/>
              </a:spcBef>
            </a:pPr>
            <a:r>
              <a:rPr lang="es-ES_tradnl" sz="2000" b="1" dirty="0" smtClean="0">
                <a:solidFill>
                  <a:srgbClr val="010000"/>
                </a:solidFill>
                <a:latin typeface="Arial" charset="0"/>
              </a:rPr>
              <a:t>Lección Inaugural del Curso Académico 2015-2016</a:t>
            </a:r>
          </a:p>
          <a:p>
            <a:pPr>
              <a:spcBef>
                <a:spcPct val="20000"/>
              </a:spcBef>
            </a:pPr>
            <a:r>
              <a:rPr lang="es-ES_tradnl" sz="2000" b="1" dirty="0" smtClean="0">
                <a:solidFill>
                  <a:srgbClr val="010000"/>
                </a:solidFill>
                <a:latin typeface="Arial" charset="0"/>
              </a:rPr>
              <a:t>23 </a:t>
            </a:r>
            <a:r>
              <a:rPr lang="es-ES_tradnl" sz="2000" b="1" dirty="0" smtClean="0">
                <a:solidFill>
                  <a:srgbClr val="010000"/>
                </a:solidFill>
                <a:latin typeface="Arial" charset="0"/>
              </a:rPr>
              <a:t>de septiembre de 2015 </a:t>
            </a:r>
            <a:endParaRPr lang="es-ES_tradnl" sz="2000" b="1" dirty="0">
              <a:solidFill>
                <a:srgbClr val="01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6820" name="Picture 4" descr="pic308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477" y="377825"/>
            <a:ext cx="8205789" cy="60452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154" name="Picture 2" descr="spain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1841155" name="Text Box 3"/>
          <p:cNvSpPr txBox="1">
            <a:spLocks noChangeArrowheads="1"/>
          </p:cNvSpPr>
          <p:nvPr/>
        </p:nvSpPr>
        <p:spPr bwMode="auto">
          <a:xfrm>
            <a:off x="7137404" y="6381753"/>
            <a:ext cx="184636" cy="36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93" tIns="45697" rIns="91393" bIns="45697">
            <a:spAutoFit/>
          </a:bodyPr>
          <a:lstStyle/>
          <a:p>
            <a:pPr algn="l" eaLnBrk="1" hangingPunct="1"/>
            <a:endParaRPr kumimoji="0" lang="fr-FR" sz="1800" dirty="0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842" name="Picture 2" descr="cal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16035" t="703" r="13548" b="18356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496888" y="673101"/>
            <a:ext cx="2313359" cy="2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pitchFamily="34" charset="0"/>
              </a:rPr>
              <a:t>Isla de Gran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pitchFamily="34" charset="0"/>
              </a:rPr>
              <a:t>Canaria</a:t>
            </a:r>
            <a:endParaRPr kumimoji="0" lang="en-US" sz="1800" dirty="0" smtClean="0">
              <a:solidFill>
                <a:srgbClr val="C8C8C8"/>
              </a:solidFill>
              <a:latin typeface="Arial" pitchFamily="34" charset="0"/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Generación Automática de Mallas de Tetraedros</a:t>
            </a:r>
          </a:p>
        </p:txBody>
      </p:sp>
      <p:pic>
        <p:nvPicPr>
          <p:cNvPr id="24580" name="Picture 2" descr="C:\Documents and Settings\Rafa\Escritorio\z-GC_sup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33375" y="2085975"/>
            <a:ext cx="5856288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 descr="C:\Documents and Settings\Rafa\Escritorio\z-GC_malla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818" y="2266951"/>
            <a:ext cx="4892675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11"/>
          <p:cNvSpPr txBox="1"/>
          <p:nvPr/>
        </p:nvSpPr>
        <p:spPr>
          <a:xfrm>
            <a:off x="1851581" y="606460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Orografía</a:t>
            </a:r>
            <a:endParaRPr lang="es-E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uadroTexto 11"/>
          <p:cNvSpPr txBox="1"/>
          <p:nvPr/>
        </p:nvSpPr>
        <p:spPr>
          <a:xfrm>
            <a:off x="7187751" y="6078451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Malla</a:t>
            </a:r>
            <a:endParaRPr lang="es-E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Documents and Settings\Rafa\Escritorio\z-GC_mall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930" y="2132857"/>
            <a:ext cx="4752528" cy="332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0963" y="1685242"/>
            <a:ext cx="3682928" cy="195978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2216" y="4437112"/>
            <a:ext cx="3569427" cy="189077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cxnSp>
        <p:nvCxnSpPr>
          <p:cNvPr id="22" name="21 Conector angular"/>
          <p:cNvCxnSpPr>
            <a:stCxn id="19" idx="1"/>
          </p:cNvCxnSpPr>
          <p:nvPr/>
        </p:nvCxnSpPr>
        <p:spPr bwMode="auto">
          <a:xfrm rot="10800000" flipV="1">
            <a:off x="3483248" y="2665139"/>
            <a:ext cx="2077712" cy="619851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22 Conector angular"/>
          <p:cNvCxnSpPr/>
          <p:nvPr/>
        </p:nvCxnSpPr>
        <p:spPr bwMode="auto">
          <a:xfrm rot="10800000">
            <a:off x="4235668" y="4005064"/>
            <a:ext cx="1380524" cy="136378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381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Generación Automática de Mallas de Tetraedros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96888" y="673101"/>
            <a:ext cx="2313359" cy="2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n-US" sz="1800" dirty="0" smtClean="0">
                <a:solidFill>
                  <a:srgbClr val="C8C8C8"/>
                </a:solidFill>
                <a:latin typeface="Arial" pitchFamily="34" charset="0"/>
              </a:rPr>
              <a:t>Isla de Gran </a:t>
            </a:r>
            <a:r>
              <a:rPr kumimoji="0" lang="en-US" sz="1800" dirty="0" err="1" smtClean="0">
                <a:solidFill>
                  <a:srgbClr val="C8C8C8"/>
                </a:solidFill>
                <a:latin typeface="Arial" pitchFamily="34" charset="0"/>
              </a:rPr>
              <a:t>Canaria</a:t>
            </a:r>
            <a:endParaRPr kumimoji="0" lang="en-US" sz="1800" dirty="0" smtClean="0">
              <a:solidFill>
                <a:srgbClr val="C8C8C8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6769100" cy="576262"/>
          </a:xfrm>
          <a:noFill/>
        </p:spPr>
        <p:txBody>
          <a:bodyPr/>
          <a:lstStyle/>
          <a:p>
            <a:pPr eaLnBrk="1" hangingPunct="1"/>
            <a:r>
              <a:rPr lang="es-ES" dirty="0" smtClean="0"/>
              <a:t>Simulación de Campos de Viento</a:t>
            </a:r>
            <a:endParaRPr lang="en-US" dirty="0" smtClean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68313" y="620713"/>
            <a:ext cx="6470650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" sz="1800" smtClean="0">
                <a:solidFill>
                  <a:srgbClr val="C8C8C8"/>
                </a:solidFill>
                <a:latin typeface="Arial" charset="0"/>
              </a:rPr>
              <a:t>Ejemplo de Mapa de Viento en la Isla de Gran Canaria en m/s</a:t>
            </a:r>
            <a:endParaRPr kumimoji="0" lang="es-ES_tradnl" sz="1800" smtClean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1026" name="Picture 2" descr="C:\Documents and Settings\Rafa\Mis documentos\CopiaNuevaSeptiembre2014PortatilRAFA\PUBLICACIONES\Articulos\Unidad Didactica Fecyt\Figuras_unidad_didactica\Figura_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983" y="1404650"/>
            <a:ext cx="7863733" cy="5195680"/>
          </a:xfrm>
          <a:prstGeom prst="rect">
            <a:avLst/>
          </a:prstGeom>
          <a:noFill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 t="89385"/>
          <a:stretch>
            <a:fillRect/>
          </a:stretch>
        </p:blipFill>
        <p:spPr bwMode="auto">
          <a:xfrm>
            <a:off x="2961875" y="6073510"/>
            <a:ext cx="4400550" cy="52712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 b="6445"/>
          <a:stretch>
            <a:fillRect/>
          </a:stretch>
        </p:blipFill>
        <p:spPr bwMode="auto">
          <a:xfrm>
            <a:off x="1084269" y="1622426"/>
            <a:ext cx="7712075" cy="481647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468319" y="620714"/>
            <a:ext cx="5519365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Ejemplo de Líneas de Corriente sobre Gran Canaria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Simulación de Campos de Viento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ChangeArrowheads="1"/>
          </p:cNvSpPr>
          <p:nvPr/>
        </p:nvSpPr>
        <p:spPr bwMode="auto">
          <a:xfrm>
            <a:off x="468319" y="620714"/>
            <a:ext cx="6827415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Adaptación de la Malla a la Orografía y a la Pluma Contaminante</a:t>
            </a:r>
          </a:p>
        </p:txBody>
      </p:sp>
      <p:pic>
        <p:nvPicPr>
          <p:cNvPr id="15364" name="Picture 2" descr="C:\Documents and Settings\Rafa\Escritorio\Unidad Didactica Fecyt\Figuras_unidad_didactica\Figura_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6172" y="1438282"/>
            <a:ext cx="7750175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Campos de Viento para Simulación de Contaminantes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003" y="1493950"/>
            <a:ext cx="9082325" cy="505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68319" y="620714"/>
            <a:ext cx="6237510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Concentración de Contaminante Emitido por una Chimenea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Campos de Viento para Simulación de Contaminantes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496888" y="673101"/>
            <a:ext cx="7519912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pitchFamily="34" charset="0"/>
              </a:rPr>
              <a:t>Representación de un tetraedro y una malla formada por dos tetraedros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Generación Automática de Mallas de Tetraedros</a:t>
            </a:r>
          </a:p>
        </p:txBody>
      </p:sp>
      <p:pic>
        <p:nvPicPr>
          <p:cNvPr id="2050" name="Picture 2" descr="\\localhost\Users\barrera\Dropbox\One_Tetrahedron.png"/>
          <p:cNvPicPr>
            <a:picLocks noChangeAspect="1" noChangeArrowheads="1"/>
          </p:cNvPicPr>
          <p:nvPr/>
        </p:nvPicPr>
        <p:blipFill>
          <a:blip r:embed="rId3" r:link="rId4" cstate="print"/>
          <a:srcRect l="8865" t="19098" r="9220" b="7567"/>
          <a:stretch>
            <a:fillRect/>
          </a:stretch>
        </p:blipFill>
        <p:spPr bwMode="auto">
          <a:xfrm>
            <a:off x="371905" y="1565564"/>
            <a:ext cx="4457355" cy="4476651"/>
          </a:xfrm>
          <a:prstGeom prst="rect">
            <a:avLst/>
          </a:prstGeom>
          <a:noFill/>
        </p:spPr>
      </p:pic>
      <p:pic>
        <p:nvPicPr>
          <p:cNvPr id="2049" name="Picture 1" descr="\\localhost\Users\barrera\Dropbox\Two_Tetrahedron_Mesh_2.pn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6190833" y="1470832"/>
            <a:ext cx="2881745" cy="4353274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CuadroTexto 11"/>
          <p:cNvSpPr txBox="1"/>
          <p:nvPr/>
        </p:nvSpPr>
        <p:spPr>
          <a:xfrm>
            <a:off x="1645596" y="6064609"/>
            <a:ext cx="1896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 tetraedro</a:t>
            </a:r>
            <a:endParaRPr lang="es-E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870084" y="6078451"/>
            <a:ext cx="3557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Malla con dos tetraedros</a:t>
            </a:r>
            <a:endParaRPr lang="es-E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8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6769100" cy="576262"/>
          </a:xfrm>
          <a:noFill/>
        </p:spPr>
        <p:txBody>
          <a:bodyPr/>
          <a:lstStyle/>
          <a:p>
            <a:pPr eaLnBrk="1" hangingPunct="1"/>
            <a:r>
              <a:rPr lang="es-ES" smtClean="0"/>
              <a:t>Simulación de Radiación Solar</a:t>
            </a:r>
            <a:endParaRPr lang="en-US" smtClean="0"/>
          </a:p>
        </p:txBody>
      </p:sp>
      <p:sp>
        <p:nvSpPr>
          <p:cNvPr id="11267" name="Rectangle 29"/>
          <p:cNvSpPr>
            <a:spLocks noChangeArrowheads="1"/>
          </p:cNvSpPr>
          <p:nvPr/>
        </p:nvSpPr>
        <p:spPr bwMode="auto">
          <a:xfrm>
            <a:off x="468313" y="620713"/>
            <a:ext cx="7469187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" sz="1800" smtClean="0">
                <a:solidFill>
                  <a:srgbClr val="C8C8C8"/>
                </a:solidFill>
                <a:latin typeface="Arial" charset="0"/>
              </a:rPr>
              <a:t>Ejemplo de Mapa de Radiación Solar Mensual en Gran Canaria en J/m</a:t>
            </a:r>
            <a:r>
              <a:rPr kumimoji="0" lang="es-ES" sz="1800" baseline="30000" smtClean="0">
                <a:solidFill>
                  <a:srgbClr val="C8C8C8"/>
                </a:solidFill>
                <a:latin typeface="Arial" charset="0"/>
              </a:rPr>
              <a:t>2</a:t>
            </a:r>
            <a:endParaRPr kumimoji="0" lang="es-ES_tradnl" sz="1800" smtClean="0">
              <a:solidFill>
                <a:srgbClr val="C8C8C8"/>
              </a:solidFill>
              <a:latin typeface="Arial" charset="0"/>
            </a:endParaRPr>
          </a:p>
        </p:txBody>
      </p:sp>
      <p:pic>
        <p:nvPicPr>
          <p:cNvPr id="11268" name="Picture 30" descr="real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2725" y="1520825"/>
            <a:ext cx="6746875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Imagen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08" y="1412776"/>
            <a:ext cx="931514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 bwMode="auto">
          <a:xfrm>
            <a:off x="8301372" y="3861048"/>
            <a:ext cx="1224136" cy="2592288"/>
          </a:xfrm>
          <a:prstGeom prst="rect">
            <a:avLst/>
          </a:prstGeom>
          <a:solidFill>
            <a:schemeClr val="bg1"/>
          </a:solidFill>
          <a:ln w="31750" algn="ctr">
            <a:solidFill>
              <a:srgbClr val="FFFFF5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endParaRPr lang="es-ES" sz="4200">
              <a:latin typeface="Times New Roman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468319" y="620714"/>
            <a:ext cx="6002574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Aproximación con Tetraedros de un Estrato del Subsuelo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Modelización de Yacimientos de Petróleo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9" name="Rectangle 10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0" name="Rectangle 12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1" name="Rectangle 1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1003522" name="Picture 2" descr="C:\Documents and Settings\Rafa\Mis documentos\CopiaNuevaEnero2014PortatilRAFA\PUBLICACIONES\Articulos\ECMInewsletter2014\octree_images\img04.png"/>
          <p:cNvPicPr>
            <a:picLocks noChangeAspect="1" noChangeArrowheads="1"/>
          </p:cNvPicPr>
          <p:nvPr/>
        </p:nvPicPr>
        <p:blipFill>
          <a:blip r:embed="rId2" cstate="print"/>
          <a:srcRect t="8494"/>
          <a:stretch>
            <a:fillRect/>
          </a:stretch>
        </p:blipFill>
        <p:spPr bwMode="auto">
          <a:xfrm>
            <a:off x="89786" y="1403797"/>
            <a:ext cx="9738766" cy="5241702"/>
          </a:xfrm>
          <a:prstGeom prst="rect">
            <a:avLst/>
          </a:prstGeom>
          <a:noFill/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468319" y="620714"/>
            <a:ext cx="6442694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Aproximación </a:t>
            </a:r>
            <a:r>
              <a:rPr kumimoji="0" lang="es-ES_tradnl" sz="1800" i="1" dirty="0" err="1" smtClean="0">
                <a:solidFill>
                  <a:srgbClr val="C8C8C8"/>
                </a:solidFill>
                <a:latin typeface="Arial" charset="0"/>
              </a:rPr>
              <a:t>Octree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de un Estrato del Subsuelo y de Pozos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Modelización de Yacimientos de Petróleo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9" name="Rectangle 10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0" name="Rectangle 12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1" name="Rectangle 1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1004546" name="Picture 2" descr="C:\Documents and Settings\Rafa\Mis documentos\CopiaNuevaEnero2014PortatilRAFA\PUBLICACIONES\Articulos\ECMInewsletter2014\octree_images\img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437" y="1411175"/>
            <a:ext cx="8865676" cy="5214692"/>
          </a:xfrm>
          <a:prstGeom prst="rect">
            <a:avLst/>
          </a:prstGeom>
          <a:noFill/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Modelización de Yacimientos de Petróleo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8319" y="620714"/>
            <a:ext cx="6442694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Aproximación </a:t>
            </a:r>
            <a:r>
              <a:rPr kumimoji="0" lang="es-ES_tradnl" sz="1800" i="1" dirty="0" err="1" smtClean="0">
                <a:solidFill>
                  <a:srgbClr val="C8C8C8"/>
                </a:solidFill>
                <a:latin typeface="Arial" charset="0"/>
              </a:rPr>
              <a:t>Octree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de un Estrato del Subsuelo y de Pozos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7" name="Rectangle 6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8" name="Rectangle 8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49" name="Rectangle 10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0" name="Rectangle 12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57351" name="Rectangle 14"/>
          <p:cNvSpPr>
            <a:spLocks noChangeArrowheads="1"/>
          </p:cNvSpPr>
          <p:nvPr/>
        </p:nvSpPr>
        <p:spPr bwMode="auto">
          <a:xfrm>
            <a:off x="4860642" y="-353943"/>
            <a:ext cx="1847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Modelización de Yacimientos de Petróleo</a:t>
            </a:r>
          </a:p>
        </p:txBody>
      </p:sp>
      <p:pic>
        <p:nvPicPr>
          <p:cNvPr id="13" name="6 Imag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8563" y="1563688"/>
            <a:ext cx="7424737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68319" y="620714"/>
            <a:ext cx="6442694" cy="29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Aproximación </a:t>
            </a:r>
            <a:r>
              <a:rPr kumimoji="0" lang="es-ES_tradnl" sz="1800" i="1" dirty="0" err="1" smtClean="0">
                <a:solidFill>
                  <a:srgbClr val="C8C8C8"/>
                </a:solidFill>
                <a:latin typeface="Arial" charset="0"/>
              </a:rPr>
              <a:t>Octree</a:t>
            </a: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 de un Estrato del Subsuelo y de Pozos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Simulación con Elementos Finitos Adaptativos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270456" y="1429544"/>
            <a:ext cx="3354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000000"/>
                </a:solidFill>
              </a:rPr>
              <a:t>Modelo Matemático:</a:t>
            </a:r>
            <a:endParaRPr lang="es-ES_tradnl" sz="2400" b="1" dirty="0">
              <a:solidFill>
                <a:srgbClr val="000000"/>
              </a:solidFill>
            </a:endParaRPr>
          </a:p>
        </p:txBody>
      </p:sp>
      <p:pic>
        <p:nvPicPr>
          <p:cNvPr id="7" name="Imagen 6" descr="hea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6792" y="1380552"/>
            <a:ext cx="5675912" cy="1400748"/>
          </a:xfrm>
          <a:prstGeom prst="rect">
            <a:avLst/>
          </a:prstGeom>
        </p:spPr>
      </p:pic>
      <p:pic>
        <p:nvPicPr>
          <p:cNvPr id="11" name="Imagen 10" descr="ConejoMesh.pn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2616" y="2716969"/>
            <a:ext cx="4245002" cy="3918463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96938" y="673100"/>
            <a:ext cx="7263592" cy="290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kumimoji="0" lang="es-ES_tradnl" sz="1800" dirty="0" smtClean="0">
                <a:solidFill>
                  <a:srgbClr val="C8C8C8"/>
                </a:solidFill>
                <a:latin typeface="Arial" charset="0"/>
              </a:rPr>
              <a:t>Ejemplo: Problema de Transmisión de Calor en el Conejo de </a:t>
            </a:r>
            <a:r>
              <a:rPr kumimoji="0" lang="es-ES_tradnl" sz="1800" dirty="0" err="1" smtClean="0">
                <a:solidFill>
                  <a:srgbClr val="C8C8C8"/>
                </a:solidFill>
                <a:latin typeface="Arial" charset="0"/>
              </a:rPr>
              <a:t>Stanford</a:t>
            </a:r>
            <a:endParaRPr kumimoji="0" lang="es-ES_tradnl" sz="1800" dirty="0" smtClean="0">
              <a:solidFill>
                <a:srgbClr val="C8C8C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76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9575" y="845127"/>
            <a:ext cx="4239282" cy="502472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750" y="997527"/>
            <a:ext cx="4238865" cy="473233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01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963" y="61913"/>
            <a:ext cx="4535487" cy="659923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25603" name="Picture 201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5388" y="331788"/>
            <a:ext cx="4694237" cy="63230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7" name="Picture 5"/>
          <p:cNvPicPr>
            <a:picLocks noChangeAspect="1" noChangeArrowheads="1"/>
          </p:cNvPicPr>
          <p:nvPr/>
        </p:nvPicPr>
        <p:blipFill>
          <a:blip r:embed="rId3" cstate="print"/>
          <a:srcRect l="3671" t="17000" r="5273" b="4577"/>
          <a:stretch>
            <a:fillRect/>
          </a:stretch>
        </p:blipFill>
        <p:spPr bwMode="auto">
          <a:xfrm>
            <a:off x="0" y="604928"/>
            <a:ext cx="9906000" cy="533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6187214"/>
            <a:ext cx="9906000" cy="66385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lIns="89953" tIns="46776" rIns="89953" bIns="46776" anchor="ctr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  <a:hlinkClick r:id="rId4"/>
              </a:rPr>
              <a:t>http://www.dca.iusiani.ulpgc.es/proyecto2012-2014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96890" y="168277"/>
            <a:ext cx="777716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3" tIns="45697" rIns="91393" bIns="45697"/>
          <a:lstStyle/>
          <a:p>
            <a:pPr algn="l" eaLnBrk="1" hangingPunct="1"/>
            <a:r>
              <a:rPr kumimoji="0" lang="es-ES_tradnl" sz="2400" b="1" dirty="0" smtClean="0">
                <a:solidFill>
                  <a:srgbClr val="FFFFFF"/>
                </a:solidFill>
                <a:latin typeface="Trebuchet MS" pitchFamily="34" charset="0"/>
              </a:rPr>
              <a:t>En colaboración con:</a:t>
            </a:r>
          </a:p>
        </p:txBody>
      </p:sp>
      <p:sp>
        <p:nvSpPr>
          <p:cNvPr id="5" name="CuadroTexto 11"/>
          <p:cNvSpPr txBox="1"/>
          <p:nvPr/>
        </p:nvSpPr>
        <p:spPr>
          <a:xfrm>
            <a:off x="347734" y="1390918"/>
            <a:ext cx="9491730" cy="5404647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L. </a:t>
            </a:r>
            <a:r>
              <a:rPr lang="es-ES" sz="2100" dirty="0" err="1" smtClean="0">
                <a:solidFill>
                  <a:srgbClr val="000000"/>
                </a:solidFill>
              </a:rPr>
              <a:t>Ferragut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G. Winter,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G. Montero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 </a:t>
            </a:r>
            <a:r>
              <a:rPr lang="es-ES" sz="2100" dirty="0" err="1" smtClean="0">
                <a:solidFill>
                  <a:srgbClr val="000000"/>
                </a:solidFill>
              </a:rPr>
              <a:t>Estany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P. Almeida,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Núñez,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Plaza,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P. Cuesta,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I. Padilla,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 Pacheco,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I. Fernández,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Macías, 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S. García,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M. </a:t>
            </a:r>
            <a:r>
              <a:rPr lang="es-ES" sz="2100" dirty="0" err="1" smtClean="0">
                <a:solidFill>
                  <a:srgbClr val="000000"/>
                </a:solidFill>
              </a:rPr>
              <a:t>Sambandham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J.M. Escobar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M.I. Asensio,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F.J. Serón,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V. Henríquez,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Lozano,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V. Mena,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E. Flórez,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Suárez,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M.D. García,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M.T. Cruz,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</a:t>
            </a:r>
            <a:r>
              <a:rPr lang="es-ES" sz="2100" dirty="0" err="1" smtClean="0">
                <a:solidFill>
                  <a:srgbClr val="000000"/>
                </a:solidFill>
              </a:rPr>
              <a:t>Alekseev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G.F. Carey,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R. </a:t>
            </a:r>
            <a:r>
              <a:rPr lang="es-ES" sz="2100" dirty="0" err="1" smtClean="0">
                <a:solidFill>
                  <a:srgbClr val="000000"/>
                </a:solidFill>
              </a:rPr>
              <a:t>Berriel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V. Hernández,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I. Marrero,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 Rocha,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E. Rodríguez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J.M. </a:t>
            </a:r>
            <a:r>
              <a:rPr lang="es-ES" sz="2100" dirty="0" err="1" smtClean="0">
                <a:solidFill>
                  <a:srgbClr val="000000"/>
                </a:solidFill>
              </a:rPr>
              <a:t>Glez</a:t>
            </a:r>
            <a:r>
              <a:rPr lang="es-ES" sz="2100" dirty="0" smtClean="0">
                <a:solidFill>
                  <a:srgbClr val="000000"/>
                </a:solidFill>
              </a:rPr>
              <a:t>-Yuste,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L. González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B.H.V. </a:t>
            </a:r>
            <a:r>
              <a:rPr lang="es-ES" sz="2100" dirty="0" err="1" smtClean="0">
                <a:solidFill>
                  <a:srgbClr val="000000"/>
                </a:solidFill>
              </a:rPr>
              <a:t>Topping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chemeClr val="tx1"/>
                </a:solidFill>
              </a:rPr>
              <a:t>J.M. Cascón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E. </a:t>
            </a:r>
            <a:r>
              <a:rPr lang="es-ES" sz="2100" dirty="0" err="1" smtClean="0">
                <a:solidFill>
                  <a:srgbClr val="000000"/>
                </a:solidFill>
              </a:rPr>
              <a:t>Rguez</a:t>
            </a:r>
            <a:r>
              <a:rPr lang="es-ES" sz="2100" dirty="0" smtClean="0">
                <a:solidFill>
                  <a:srgbClr val="000000"/>
                </a:solidFill>
              </a:rPr>
              <a:t>-Jiménez,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F. Cerezo,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González,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G. Cascón,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F. Díaz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L. </a:t>
            </a:r>
            <a:r>
              <a:rPr lang="es-ES" sz="2100" dirty="0" err="1" smtClean="0">
                <a:solidFill>
                  <a:srgbClr val="000000"/>
                </a:solidFill>
              </a:rPr>
              <a:t>Mazorra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A. Oliver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A. </a:t>
            </a:r>
            <a:r>
              <a:rPr lang="es-ES" sz="2100" dirty="0" err="1" smtClean="0">
                <a:solidFill>
                  <a:srgbClr val="000000"/>
                </a:solidFill>
              </a:rPr>
              <a:t>Perez-Foguet</a:t>
            </a:r>
            <a:r>
              <a:rPr lang="es-ES" sz="2100" dirty="0" smtClean="0">
                <a:solidFill>
                  <a:srgbClr val="000000"/>
                </a:solidFill>
              </a:rPr>
              <a:t>,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T.J. Wilson,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 </a:t>
            </a:r>
            <a:r>
              <a:rPr lang="es-ES" sz="2100" dirty="0" err="1" smtClean="0">
                <a:solidFill>
                  <a:srgbClr val="000000"/>
                </a:solidFill>
              </a:rPr>
              <a:t>Sarrate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X. Roca,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M.C. </a:t>
            </a:r>
            <a:r>
              <a:rPr lang="es-ES" sz="2100" dirty="0" err="1" smtClean="0">
                <a:solidFill>
                  <a:srgbClr val="000000"/>
                </a:solidFill>
              </a:rPr>
              <a:t>Rivara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P. Rodríguez,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G. </a:t>
            </a:r>
            <a:r>
              <a:rPr lang="es-ES" sz="2100" dirty="0" err="1" smtClean="0">
                <a:solidFill>
                  <a:srgbClr val="000000"/>
                </a:solidFill>
              </a:rPr>
              <a:t>Jorquera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M. </a:t>
            </a:r>
            <a:r>
              <a:rPr lang="es-ES" sz="2100" dirty="0" err="1" smtClean="0">
                <a:solidFill>
                  <a:srgbClr val="FF0000"/>
                </a:solidFill>
              </a:rPr>
              <a:t>Brovka</a:t>
            </a:r>
            <a:r>
              <a:rPr lang="es-ES" sz="2100" dirty="0" smtClean="0">
                <a:solidFill>
                  <a:srgbClr val="000000"/>
                </a:solidFill>
              </a:rPr>
              <a:t>,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J.I. López</a:t>
            </a:r>
            <a:r>
              <a:rPr lang="es-ES" sz="2100" dirty="0" smtClean="0">
                <a:solidFill>
                  <a:srgbClr val="000000"/>
                </a:solidFill>
              </a:rPr>
              <a:t>, 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J. Ramírez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chemeClr val="tx1"/>
                </a:solidFill>
              </a:rPr>
              <a:t>D. Benítez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J.E. González,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M. Hortal,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J. Calvo, 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G.V. Socorro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E. Ruiz-</a:t>
            </a:r>
            <a:r>
              <a:rPr lang="es-ES" sz="2100" dirty="0" err="1" smtClean="0">
                <a:solidFill>
                  <a:srgbClr val="000000"/>
                </a:solidFill>
              </a:rPr>
              <a:t>Gironés</a:t>
            </a:r>
            <a:r>
              <a:rPr lang="es-ES" sz="2100" dirty="0" smtClean="0">
                <a:solidFill>
                  <a:srgbClr val="000000"/>
                </a:solidFill>
              </a:rPr>
              <a:t>,</a:t>
            </a:r>
          </a:p>
          <a:p>
            <a:pPr algn="l"/>
            <a:r>
              <a:rPr lang="es-ES" sz="2100" dirty="0" smtClean="0">
                <a:solidFill>
                  <a:srgbClr val="FF0000"/>
                </a:solidFill>
              </a:rPr>
              <a:t>A. Ramos</a:t>
            </a:r>
            <a:r>
              <a:rPr lang="es-ES" sz="2100" dirty="0" smtClean="0">
                <a:solidFill>
                  <a:srgbClr val="000000"/>
                </a:solidFill>
              </a:rPr>
              <a:t>, </a:t>
            </a:r>
          </a:p>
          <a:p>
            <a:pPr algn="l"/>
            <a:r>
              <a:rPr lang="es-ES" sz="2100" dirty="0" smtClean="0">
                <a:solidFill>
                  <a:srgbClr val="000000"/>
                </a:solidFill>
              </a:rPr>
              <a:t>…</a:t>
            </a:r>
          </a:p>
          <a:p>
            <a:pPr algn="l"/>
            <a:endParaRPr lang="es-ES" sz="2100" dirty="0" smtClean="0">
              <a:solidFill>
                <a:srgbClr val="000000"/>
              </a:solidFill>
            </a:endParaRPr>
          </a:p>
          <a:p>
            <a:pPr algn="l"/>
            <a:r>
              <a:rPr lang="es-ES" sz="2100" dirty="0" smtClean="0">
                <a:solidFill>
                  <a:srgbClr val="0000FF"/>
                </a:solidFill>
              </a:rPr>
              <a:t>Librada Zumbado</a:t>
            </a:r>
          </a:p>
          <a:p>
            <a:pPr algn="l"/>
            <a:r>
              <a:rPr lang="es-ES" sz="2100" dirty="0" smtClean="0">
                <a:solidFill>
                  <a:srgbClr val="0000FF"/>
                </a:solidFill>
              </a:rPr>
              <a:t>Ester Montenegro</a:t>
            </a:r>
            <a:endParaRPr lang="es-ES" sz="21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erspectiva01_5000x5000_tran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354" y="1147763"/>
            <a:ext cx="4818063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Proyeccion01_v2_tran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8" y="914400"/>
            <a:ext cx="493395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FotoRafaRomano.jpg"/>
          <p:cNvPicPr>
            <a:picLocks noChangeAspect="1"/>
          </p:cNvPicPr>
          <p:nvPr/>
        </p:nvPicPr>
        <p:blipFill>
          <a:blip r:embed="rId3" cstate="print">
            <a:lum contrast="40000"/>
          </a:blip>
          <a:srcRect l="7041" t="6786" r="9893" b="8017"/>
          <a:stretch>
            <a:fillRect/>
          </a:stretch>
        </p:blipFill>
        <p:spPr>
          <a:xfrm>
            <a:off x="3004487" y="624430"/>
            <a:ext cx="3830902" cy="568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VistaFrontal_01_409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9567" y="15875"/>
            <a:ext cx="68135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-207963"/>
            <a:ext cx="10107613" cy="723265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330" name="Picture 2" descr="Cubo01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4050" y="171451"/>
            <a:ext cx="6686550" cy="6686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5378" name="Picture 2" descr="Proyeccion01_v2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2150" y="171452"/>
            <a:ext cx="6648450" cy="6648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426" name="Picture 2" descr="Perspectiva01_5000x5000_trans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140" y="514352"/>
            <a:ext cx="6132512" cy="61341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22" name="Picture 2" descr="CorteSuave01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2154" y="306389"/>
            <a:ext cx="6303963" cy="6303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3570" name="Picture 2" descr="VistaFrontal01_6000x6000_sin_gimp_6000x6000_tra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4025" y="142875"/>
            <a:ext cx="6629400" cy="6629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VistaFrontal_01_409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9567" y="15875"/>
            <a:ext cx="68135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INEDINNAVIGATOR" val="False"/>
  <p:tag name="HOTSPOTTYPE" val="EndShow"/>
  <p:tag name="BRANCHTO" val="-3"/>
</p:tagLst>
</file>

<file path=ppt/theme/theme1.xml><?xml version="1.0" encoding="utf-8"?>
<a:theme xmlns:a="http://schemas.openxmlformats.org/drawingml/2006/main" name="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31750" algn="ctr">
          <a:solidFill>
            <a:srgbClr val="FFFFF5"/>
          </a:solidFill>
          <a:miter lim="800000"/>
          <a:headEnd/>
          <a:tailEnd/>
        </a:ln>
      </a:spPr>
      <a:bodyPr wrap="none" anchor="ctr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iseño predeterminado">
  <a:themeElements>
    <a:clrScheme name="1_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2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Plantilla_IUSIANI">
  <a:themeElements>
    <a:clrScheme name="Plantilla_IUSIAN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_IUSIANI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lantilla_IUSIAN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_IUSIAN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_IUSIAN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41075</TotalTime>
  <Words>1132</Words>
  <Application>Microsoft Office PowerPoint</Application>
  <PresentationFormat>A4 (210 x 297 mm)</PresentationFormat>
  <Paragraphs>145</Paragraphs>
  <Slides>32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diapositiva</vt:lpstr>
      </vt:variant>
      <vt:variant>
        <vt:i4>32</vt:i4>
      </vt:variant>
    </vt:vector>
  </HeadingPairs>
  <TitlesOfParts>
    <vt:vector size="44" baseType="lpstr">
      <vt:lpstr>Plantilla_IUSIANI</vt:lpstr>
      <vt:lpstr>1_Plantilla_IUSIANI</vt:lpstr>
      <vt:lpstr>6_Plantilla_IUSIANI</vt:lpstr>
      <vt:lpstr>5_Diseño predeterminado</vt:lpstr>
      <vt:lpstr>6_Diseño predeterminado</vt:lpstr>
      <vt:lpstr>1_Diseño predeterminado</vt:lpstr>
      <vt:lpstr>18_Plantilla_IUSIANI</vt:lpstr>
      <vt:lpstr>21_Plantilla_IUSIANI</vt:lpstr>
      <vt:lpstr>2_Plantilla_IUSIANI</vt:lpstr>
      <vt:lpstr>3_Plantilla_IUSIANI</vt:lpstr>
      <vt:lpstr>2_Diseño predeterminado</vt:lpstr>
      <vt:lpstr>3_Diseño 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Simulación de Campos de Viento</vt:lpstr>
      <vt:lpstr>Diapositiva 17</vt:lpstr>
      <vt:lpstr>Diapositiva 18</vt:lpstr>
      <vt:lpstr>Diapositiva 19</vt:lpstr>
      <vt:lpstr>Simulación de Radiación Solar</vt:lpstr>
      <vt:lpstr>Diapositiva 21</vt:lpstr>
      <vt:lpstr>Diapositiva 22</vt:lpstr>
      <vt:lpstr>Diapositiva 23</vt:lpstr>
      <vt:lpstr>Diapositiva 24</vt:lpstr>
      <vt:lpstr>Simulación con Elementos Finitos Adaptativos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Company>Universidad de Las Palmas de G.C.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Conferencia Larga sobre Generacion de Mallas 3-D</dc:title>
  <dc:creator>Rafael Montenegro Armas</dc:creator>
  <cp:lastModifiedBy>Rafa</cp:lastModifiedBy>
  <cp:revision>2378</cp:revision>
  <cp:lastPrinted>2001-09-04T19:07:26Z</cp:lastPrinted>
  <dcterms:created xsi:type="dcterms:W3CDTF">1999-11-30T19:04:13Z</dcterms:created>
  <dcterms:modified xsi:type="dcterms:W3CDTF">2015-09-18T13:52:51Z</dcterms:modified>
</cp:coreProperties>
</file>